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app.xml" ContentType="application/vnd.openxmlformats-officedocument.extended-properties+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saveSubsetFonts="1">
  <p:sldMasterIdLst>
    <p:sldMasterId id="2147483660"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autoAdjust="0" sz="14995"/>
    <p:restoredTop sz="94660"/>
  </p:normalViewPr>
  <p:slideViewPr>
    <p:cSldViewPr snapToGrid="0">
      <p:cViewPr varScale="1">
        <p:scale>
          <a:sx d="100" n="83"/>
          <a:sy d="100" n="83"/>
        </p:scale>
        <p:origin x="686" y="48"/>
      </p:cViewPr>
      <p:guideLst/>
    </p:cSldViewPr>
  </p:slideViewPr>
  <p:notesTextViewPr>
    <p:cViewPr>
      <p:scale>
        <a:sx d="1" n="1"/>
        <a:sy d="1" n="1"/>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notesMaster" Target="notesMasters/notesMaster1.xml" /><Relationship Id="rId12" Type="http://schemas.openxmlformats.org/officeDocument/2006/relationships/tableStyles" Target="tableStyles.xml" /><Relationship Id="rId1" Type="http://schemas.openxmlformats.org/officeDocument/2006/relationships/slideMaster" Target="slideMasters/slideMaster1.xml" /><Relationship Id="rId11" Type="http://schemas.openxmlformats.org/officeDocument/2006/relationships/theme" Target="theme/theme1.xml" /><Relationship Id="rId10" Type="http://schemas.openxmlformats.org/officeDocument/2006/relationships/viewProps" Target="viewProps.xml" /><Relationship Id="rId9"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a:t>Chapter 09: Data Informed Decision-Making Please note for this book’s purpose we are utilizing the term ‘data informed’ versus ‘data driven’. This is on purpose, but I do concede that in most cases data driven is used in the world today. The term ‘data driven’ really gained steam in the late 2010s and into 2020, and especially moved forward with the onslaught of the worldwide COVID-19 pandemic. To be data driven means many things to many people, but ultimately it means data is strongly being used as an asset for an individual or organization. Think of it as a marathon runner using a plan to drive a strategy for a successful marathon. This is what data driven or data informed means. It means that data is helping to drive decisions and the business forward. The reason I use the term data informed over data driven is that with the term data driven one can make the mistake in thinking that the data is truly driving everything. Data informed means the data was used to help make the decision, but is combined with other things, like the human element. This distinction matters as it is powerful. To help us understand data informed decisions and their combination with data literacy, we will be digging into our entire bag of tricks of data literacy. We will start by defining the framework and its power to drive decision-making. We will be looking at the data informed decision-making framework from what may seem like all possible angles: the four characteristics of the definition of data literacy, the four levels of analytics, speaking the language of data, the three Cs of data literacy, and probably more angles. For us to get started here, we need to know the steps of the data informed decision-making framework.</a:t>
            </a:r>
          </a:p>
        </p:txBody>
      </p:sp>
      <p:sp>
        <p:nvSpPr>
          <p:cNvPr id="4" name="Slide Number Placeholder 3"/>
          <p:cNvSpPr>
            <a:spLocks noGrp="1"/>
          </p:cNvSpPr>
          <p:nvPr>
            <p:ph type="sldNum" sz="quarter" idx="10"/>
          </p:nvPr>
        </p:nvSpPr>
        <p:spPr/>
        <p:txBody>
          <a:bodyPr/>
          <a:lstStyle/>
          <a:p>
            <a:fld id="{18BDFEC3-8487-43E8-A154-7C12CBC1FFF2}" type="slidenum">
              <a:rPr lang="en-US"/>
              <a:t>1</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a:t>Understanding Data-Informed Approaches Data informed decision-making is an approach where data is used to inform decisions but not solely drive them, allowing for inclusion of other factors such as human intuition and experience.</a:t>
            </a:r>
          </a:p>
          <a:p>
            <a:pPr lvl="0" indent="0" marL="0">
              <a:buNone/>
            </a:pPr>
          </a:p>
          <a:p>
            <a:pPr lvl="0"/>
            <a:r>
              <a:rPr/>
              <a:t>Emphasis on Human Element This approach takes into account that while data can provide valuable insights, it is the human element that interprets and uses the data, ensuring that decisions are not made in a vacuum but are instead informed by a blend of data and human judgment.</a:t>
            </a:r>
          </a:p>
          <a:p>
            <a:pPr lvl="0" indent="0" marL="0">
              <a:buNone/>
            </a:pPr>
          </a:p>
          <a:p>
            <a:pPr lvl="0"/>
            <a:r>
              <a:rPr/>
              <a:t>Framework Overview We explore several aspects of data literacy within the context of data informed decision-making, such as asking the right questions, acquiring relevant data, analyzing data effectively, and applying it to make informed decisions.</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a:t>Ask the Right Questions The first step in the data-informed decision-making process involves identifying what you need to know to make a decision and formulating those needs into clear, actionable questions.</a:t>
            </a:r>
          </a:p>
          <a:p>
            <a:pPr lvl="0" indent="0" marL="0">
              <a:buNone/>
            </a:pPr>
          </a:p>
          <a:p>
            <a:pPr lvl="0"/>
            <a:r>
              <a:rPr/>
              <a:t>Acquire Relevant Data Once the questions are defined, the next step is to gather the data that will help answer these questions. This involves both identifying the necessary datasets and ensuring their accessibility.</a:t>
            </a:r>
          </a:p>
          <a:p>
            <a:pPr lvl="0" indent="0" marL="0">
              <a:buNone/>
            </a:pPr>
          </a:p>
          <a:p>
            <a:pPr lvl="0"/>
            <a:r>
              <a:rPr/>
              <a:t>Analyze Data Effectively With the data in hand, the analysis phase involves extracting meaningful insights that can inform decision-making. This step uses various analytical techniques to interpret the data and draw conclusions.</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a:t>Step 1: Ask Detailing further on the first step, it’s crucial to be precise in the questions posed to ensure the data acquired is useful and relevant to the decisions being made.</a:t>
            </a:r>
          </a:p>
          <a:p>
            <a:pPr lvl="0" indent="0" marL="0">
              <a:buNone/>
            </a:pPr>
          </a:p>
          <a:p>
            <a:pPr lvl="0"/>
            <a:r>
              <a:rPr/>
              <a:t>Step 2: Acquire In the acquisition phase, emphasis is placed on the quality of the data gathered, as well as its relevance to the questions posed.</a:t>
            </a:r>
          </a:p>
          <a:p>
            <a:pPr lvl="0" indent="0" marL="0">
              <a:buNone/>
            </a:pPr>
          </a:p>
          <a:p>
            <a:pPr lvl="0"/>
            <a:r>
              <a:rPr/>
              <a:t>Step 3: Analyze The analysis phase is where data is transformed into insights. This involves not just numerical analysis but also contextual interpretation to ensure the insights are applicable to the real-world decisions they are meant to inform.</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a:t>Summary of Data-Informed Decision-Making This chapter provides a comprehensive look at how data informed decision-making integrates data with a nuanced understanding of organizational context and human judgment to enhance decision quality.</a:t>
            </a:r>
          </a:p>
          <a:p>
            <a:pPr lvl="0" indent="0" marL="0">
              <a:buNone/>
            </a:pPr>
          </a:p>
          <a:p>
            <a:pPr lvl="0"/>
            <a:r>
              <a:rPr/>
              <a:t>Key Steps and Their Importance Each step from asking the right questions to analyzing the data is crucial and builds upon the previous step to ensure that the final decisions are well-informed and actionable.</a:t>
            </a:r>
          </a:p>
          <a:p>
            <a:pPr lvl="0" indent="0" marL="0">
              <a:buNone/>
            </a:pPr>
          </a:p>
          <a:p>
            <a:pPr lvl="0"/>
            <a:r>
              <a:rPr/>
              <a:t>Integrating Data with Decision-Making The integration of data with decision-making processes highlights the importance of data literacy and its role in empowering individuals and organizations to make better, more informed decisions.</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a:t>Reflect on the Importance of Data Literacy Reflecting on the chapter, it’s clear that data literacy is not just about understanding data but also about applying it effectively within the decision-making process.</a:t>
            </a:r>
          </a:p>
          <a:p>
            <a:pPr lvl="0" indent="0" marL="0">
              <a:buNone/>
            </a:pPr>
          </a:p>
          <a:p>
            <a:pPr lvl="0"/>
            <a:r>
              <a:rPr/>
              <a:t>Future Trends in Data-Informed Decision-Making Looking ahead, the role of data in decision-making is only set to grow, making it essential for professionals to continue developing their data literacy skills.</a:t>
            </a:r>
          </a:p>
          <a:p>
            <a:pPr lvl="0" indent="0" marL="0">
              <a:buNone/>
            </a:pPr>
          </a:p>
          <a:p>
            <a:pPr lvl="0"/>
            <a:r>
              <a:rPr/>
              <a:t>Encouragement to Apply Concepts The chapter concludes by encouraging readers to apply the concepts of data-informed decision-making in their own professional contexts, highlighting the practical benefits of such an approach.</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11/13/2023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434232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508683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5940314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071858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6894098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0282126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558561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5618278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2254695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C67F5-B08A-56C9-1176-61DC570BEA05}"/>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CC661314-2259-4514-1881-2523C37FA669}"/>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039B07-FED9-ECB2-1163-351A976C8B31}"/>
              </a:ext>
            </a:extLst>
          </p:cNvPr>
          <p:cNvSpPr>
            <a:spLocks noGrp="1"/>
          </p:cNvSpPr>
          <p:nvPr>
            <p:ph type="dt" sz="half" idx="10"/>
          </p:nvPr>
        </p:nvSpPr>
        <p:spPr/>
        <p:txBody>
          <a:bodyPr/>
          <a:lstStyle/>
          <a:p>
            <a:fld id="{9BC7CD83-044C-4383-8026-56559C8873BB}" type="datetimeFigureOut">
              <a:rPr lang="en-US" smtClean="0"/>
              <a:t>11/13/2023</a:t>
            </a:fld>
            <a:endParaRPr lang="en-US"/>
          </a:p>
        </p:txBody>
      </p:sp>
      <p:sp>
        <p:nvSpPr>
          <p:cNvPr id="5" name="Footer Placeholder 4">
            <a:extLst>
              <a:ext uri="{FF2B5EF4-FFF2-40B4-BE49-F238E27FC236}">
                <a16:creationId xmlns:a16="http://schemas.microsoft.com/office/drawing/2014/main" id="{DB617B20-BC9A-1C30-AB0A-49382BFB3F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786499-92B9-7641-DBAD-A996BA645549}"/>
              </a:ext>
            </a:extLst>
          </p:cNvPr>
          <p:cNvSpPr>
            <a:spLocks noGrp="1"/>
          </p:cNvSpPr>
          <p:nvPr>
            <p:ph type="sldNum" sz="quarter" idx="12"/>
          </p:nvPr>
        </p:nvSpPr>
        <p:spPr/>
        <p:txBody>
          <a:bodyPr/>
          <a:lstStyle/>
          <a:p>
            <a:fld id="{5556DA49-5764-4512-A2E6-1798C21B2F7C}" type="slidenum">
              <a:rPr lang="en-US" smtClean="0"/>
              <a:t>‹#›</a:t>
            </a:fld>
            <a:endParaRPr lang="en-US"/>
          </a:p>
        </p:txBody>
      </p:sp>
    </p:spTree>
    <p:extLst>
      <p:ext uri="{BB962C8B-B14F-4D97-AF65-F5344CB8AC3E}">
        <p14:creationId xmlns:p14="http://schemas.microsoft.com/office/powerpoint/2010/main" val="2999934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412487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123200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92866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156281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047192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486717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538255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640800633"/>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slideLayouts/slideLayout13.xml" Type="http://schemas.openxmlformats.org/officeDocument/2006/relationships/slideLayout" /><Relationship Id="rId18" Target="../slideLayouts/slideLayout18.xml" Type="http://schemas.openxmlformats.org/officeDocument/2006/relationships/slideLayout" /><Relationship Id="rId3" Target="../slideLayouts/slideLayout3.xml" Type="http://schemas.openxmlformats.org/officeDocument/2006/relationships/slideLayout" /><Relationship Id="rId21" Target="../media/image3.png" Type="http://schemas.openxmlformats.org/officeDocument/2006/relationships/image" /><Relationship Id="rId7" Target="../slideLayouts/slideLayout7.xml" Type="http://schemas.openxmlformats.org/officeDocument/2006/relationships/slideLayout" /><Relationship Id="rId12" Target="../slideLayouts/slideLayout12.xml" Type="http://schemas.openxmlformats.org/officeDocument/2006/relationships/slideLayout" /><Relationship Id="rId17" Target="../slideLayouts/slideLayout17.xml" Type="http://schemas.openxmlformats.org/officeDocument/2006/relationships/slideLayout" /><Relationship Id="rId2" Target="../slideLayouts/slideLayout2.xml" Type="http://schemas.openxmlformats.org/officeDocument/2006/relationships/slideLayout" /><Relationship Id="rId16" Target="../slideLayouts/slideLayout16.xml" Type="http://schemas.openxmlformats.org/officeDocument/2006/relationships/slideLayout" /><Relationship Id="rId20" Target="../media/image2.png" Type="http://schemas.openxmlformats.org/officeDocument/2006/relationships/image"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5" Target="../slideLayouts/slideLayout15.xml" Type="http://schemas.openxmlformats.org/officeDocument/2006/relationships/slideLayout" /><Relationship Id="rId10" Target="../slideLayouts/slideLayout10.xml" Type="http://schemas.openxmlformats.org/officeDocument/2006/relationships/slideLayout" /><Relationship Id="rId19" Target="../theme/theme1.xml" Type="http://schemas.openxmlformats.org/officeDocument/2006/relationships/theme"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slideLayouts/slideLayout14.xml" Type="http://schemas.openxmlformats.org/officeDocument/2006/relationships/slideLayout" /><Relationship Id="rId22" Target="../media/image4.png" Type="http://schemas.openxmlformats.org/officeDocument/2006/relationships/image"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3">
        <a:schemeClr val="bg2"/>
      </p:bgRef>
    </p:bg>
    <p:spTree>
      <p:nvGrpSpPr>
        <p:cNvPr id="1" name=""/>
        <p:cNvGrpSpPr/>
        <p:nvPr/>
      </p:nvGrpSpPr>
      <p:grpSpPr>
        <a:xfrm>
          <a:off x="0" y="0"/>
          <a:ext cx="0" cy="0"/>
          <a:chOff x="0" y="0"/>
          <a:chExt cx="0" cy="0"/>
        </a:xfrm>
      </p:grpSpPr>
      <p:pic>
        <p:nvPicPr>
          <p:cNvPr descr="\\DROBO-FS\QuickDrops\JB\PPTX NG\Droplets\LightingOverlay.png" id="7" name="Picture 2"/>
          <p:cNvPicPr>
            <a:picLocks noChangeArrowheads="1" noChangeAspect="1"/>
          </p:cNvPicPr>
          <p:nvPr/>
        </p:nvPicPr>
        <p:blipFill>
          <a:blip r:embed="rId20">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b="b" l="0" r="r" t="0"/>
                <a:pathLst>
                  <a:path h="1141" w="233">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b="b" l="0" r="r" t="0"/>
                <a:pathLst>
                  <a:path h="40" w="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b="b" l="0" r="r" t="0"/>
                <a:pathLst>
                  <a:path h="901" w="233">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b="b" l="0" r="r" t="0"/>
                <a:pathLst>
                  <a:path h="575" w="96">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b="b" l="0" r="r" t="0"/>
                <a:pathLst>
                  <a:path h="40" w="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b="b" l="0" r="r" t="0"/>
                <a:pathLst>
                  <a:path h="332" w="266">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b="b" l="0" r="r" t="0"/>
                <a:pathLst>
                  <a:path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cap="flat" w="15">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b="b" l="0" r="r" t="0"/>
                <a:pathLst>
                  <a:path h="80" w="78">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b="b" l="0" r="r" t="0"/>
                <a:pathLst>
                  <a:path h="303" w="9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b="b" l="0" r="r" t="0"/>
                <a:pathLst>
                  <a:path h="300" w="9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b="b" l="0" r="r" t="0"/>
                <a:pathLst>
                  <a:path h="23" w="24">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b="b" l="0" r="r" t="0"/>
                <a:pathLst>
                  <a:path h="1135" w="233">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b="b" l="0" r="r" t="0"/>
                <a:pathLst>
                  <a:path h="766" w="54">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b="b" l="0" r="r" t="0"/>
                <a:pathLst>
                  <a:path h="898" w="236">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b="b" l="0" r="r" t="0"/>
                <a:pathLst>
                  <a:path h="575" w="96">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b="b" l="0" r="r" t="0"/>
                <a:pathLst>
                  <a:path h="326" w="263">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b="b" l="0" r="r" t="0"/>
                <a:pathLst>
                  <a:path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b="b" l="0" r="r" t="0"/>
                <a:pathLst>
                  <a:path h="323" w="26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b="b" l="0" r="r" t="0"/>
                <a:pathLst>
                  <a:path h="32" w="33">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b="b" l="0" r="r" t="0"/>
                <a:pathLst>
                  <a:path h="727" w="188">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b="b" l="0" r="r" t="0"/>
                <a:pathLst>
                  <a:path h="33" w="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b="b" l="0" r="r" t="0"/>
                <a:pathLst>
                  <a:path h="973" w="192">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b="b" l="0" r="r" t="0"/>
                <a:pathLst>
                  <a:path h="1135" w="194">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anchor="ctr" bIns="45720" lIns="91440" rIns="91440" rtlCol="0" tIns="45720" vert="horz">
            <a:normAutofit/>
          </a:bodyPr>
          <a:lstStyle/>
          <a:p>
            <a:endParaRPr dirty="0" lang="en-US"/>
          </a:p>
        </p:txBody>
      </p:sp>
      <p:sp>
        <p:nvSpPr>
          <p:cNvPr id="3" name="Text Placeholder 2"/>
          <p:cNvSpPr>
            <a:spLocks noGrp="1"/>
          </p:cNvSpPr>
          <p:nvPr>
            <p:ph idx="1" type="body"/>
          </p:nvPr>
        </p:nvSpPr>
        <p:spPr>
          <a:xfrm>
            <a:off x="1141412" y="2249487"/>
            <a:ext cx="9905999" cy="3541714"/>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4" name="Date Placeholder 3"/>
          <p:cNvSpPr>
            <a:spLocks noGrp="1"/>
          </p:cNvSpPr>
          <p:nvPr>
            <p:ph idx="2" sz="half" type="dt"/>
          </p:nvPr>
        </p:nvSpPr>
        <p:spPr>
          <a:xfrm>
            <a:off x="7456921" y="5883276"/>
            <a:ext cx="2743200" cy="365125"/>
          </a:xfrm>
          <a:prstGeom prst="rect">
            <a:avLst/>
          </a:prstGeom>
        </p:spPr>
        <p:txBody>
          <a:bodyPr anchor="ctr" bIns="45720" lIns="91440" rIns="91440" rtlCol="0" tIns="45720" vert="horz"/>
          <a:lstStyle>
            <a:lvl1pPr algn="r">
              <a:defRPr sz="1050">
                <a:solidFill>
                  <a:schemeClr val="tx1">
                    <a:tint val="75000"/>
                  </a:schemeClr>
                </a:solidFill>
              </a:defRPr>
            </a:lvl1pPr>
          </a:lstStyle>
          <a:p>
            <a:fld id="{48A87A34-81AB-432B-8DAE-1953F412C126}" type="datetimeFigureOut">
              <a:rPr dirty="0" lang="en-US"/>
              <a:pPr/>
              <a:t>11/13/2023</a:t>
            </a:fld>
            <a:endParaRPr dirty="0" lang="en-US"/>
          </a:p>
        </p:txBody>
      </p:sp>
      <p:sp>
        <p:nvSpPr>
          <p:cNvPr id="5" name="Footer Placeholder 4"/>
          <p:cNvSpPr>
            <a:spLocks noGrp="1"/>
          </p:cNvSpPr>
          <p:nvPr>
            <p:ph idx="3" sz="quarter" type="ftr"/>
          </p:nvPr>
        </p:nvSpPr>
        <p:spPr>
          <a:xfrm>
            <a:off x="1141411" y="5883275"/>
            <a:ext cx="6239309" cy="365125"/>
          </a:xfrm>
          <a:prstGeom prst="rect">
            <a:avLst/>
          </a:prstGeom>
        </p:spPr>
        <p:txBody>
          <a:bodyPr anchor="ctr" bIns="45720" lIns="91440" rIns="91440" rtlCol="0" tIns="45720" vert="horz"/>
          <a:lstStyle>
            <a:lvl1pPr algn="l">
              <a:defRPr baseline="0" cap="all" sz="1050">
                <a:solidFill>
                  <a:schemeClr val="tx1">
                    <a:tint val="75000"/>
                  </a:schemeClr>
                </a:solidFill>
              </a:defRPr>
            </a:lvl1pPr>
          </a:lstStyle>
          <a:p>
            <a:endParaRPr dirty="0" lang="en-US"/>
          </a:p>
        </p:txBody>
      </p:sp>
      <p:sp>
        <p:nvSpPr>
          <p:cNvPr id="6" name="Slide Number Placeholder 5"/>
          <p:cNvSpPr>
            <a:spLocks noGrp="1"/>
          </p:cNvSpPr>
          <p:nvPr>
            <p:ph idx="4" sz="quarter" type="sldNum"/>
          </p:nvPr>
        </p:nvSpPr>
        <p:spPr>
          <a:xfrm>
            <a:off x="10276321" y="5883274"/>
            <a:ext cx="771089" cy="365125"/>
          </a:xfrm>
          <a:prstGeom prst="rect">
            <a:avLst/>
          </a:prstGeom>
        </p:spPr>
        <p:txBody>
          <a:bodyPr anchor="ctr" bIns="45720" lIns="91440" rIns="91440" rtlCol="0" tIns="45720" vert="horz"/>
          <a:lstStyle>
            <a:lvl1pPr algn="r">
              <a:defRPr sz="1050">
                <a:solidFill>
                  <a:schemeClr val="tx1">
                    <a:tint val="75000"/>
                  </a:schemeClr>
                </a:solidFill>
              </a:defRPr>
            </a:lvl1pPr>
          </a:lstStyle>
          <a:p>
            <a:fld id="{6D22F896-40B5-4ADD-8801-0D06FADFA095}" type="slidenum">
              <a:rPr dirty="0" lang="en-US"/>
              <a:pPr/>
              <a:t>‹#›</a:t>
            </a:fld>
            <a:endParaRPr dirty="0" lang="en-US"/>
          </a:p>
        </p:txBody>
      </p:sp>
      <p:pic>
        <p:nvPicPr>
          <p:cNvPr id="48" name="Picture 2">
            <a:extLst>
              <a:ext uri="{FF2B5EF4-FFF2-40B4-BE49-F238E27FC236}">
                <a16:creationId xmlns:a16="http://schemas.microsoft.com/office/drawing/2014/main" id="{679CB441-1B13-6575-96CF-E34E768A79D4}"/>
              </a:ext>
            </a:extLst>
          </p:cNvPr>
          <p:cNvPicPr>
            <a:picLocks noChangeArrowheads="1" noChangeAspect="1"/>
          </p:cNvPicPr>
          <p:nvPr/>
        </p:nvPicPr>
        <p:blipFill>
          <a:blip r:embed="rId21">
            <a:extLst>
              <a:ext uri="{28A0092B-C50C-407E-A947-70E740481C1C}">
                <a14:useLocalDpi xmlns:a14="http://schemas.microsoft.com/office/drawing/2010/main" val="0"/>
              </a:ext>
            </a:extLst>
          </a:blip>
          <a:srcRect/>
          <a:stretch>
            <a:fillRect/>
          </a:stretch>
        </p:blipFill>
        <p:spPr bwMode="auto">
          <a:xfrm>
            <a:off x="7446916" y="6456592"/>
            <a:ext cx="2930962" cy="386597"/>
          </a:xfrm>
          <a:prstGeom prst="rect">
            <a:avLst/>
          </a:prstGeom>
          <a:noFill/>
          <a:effectLst>
            <a:glow rad="25400">
              <a:schemeClr val="tx2">
                <a:lumMod val="75000"/>
                <a:alpha val="78000"/>
              </a:schemeClr>
            </a:glow>
            <a:outerShdw algn="tl" blurRad="50800" dir="2700000" dist="38100" rotWithShape="0">
              <a:schemeClr val="tx2">
                <a:lumMod val="90000"/>
                <a:alpha val="54000"/>
              </a:schemeClr>
            </a:outerShdw>
          </a:effectLst>
          <a:extLst>
            <a:ext uri="{909E8E84-426E-40DD-AFC4-6F175D3DCCD1}">
              <a14:hiddenFill xmlns:a14="http://schemas.microsoft.com/office/drawing/2010/main">
                <a:solidFill>
                  <a:srgbClr val="FFFFFF"/>
                </a:solidFill>
              </a14:hiddenFill>
            </a:ext>
          </a:extLst>
        </p:spPr>
      </p:pic>
      <p:pic>
        <p:nvPicPr>
          <p:cNvPr id="49" name="Picture 2">
            <a:extLst>
              <a:ext uri="{FF2B5EF4-FFF2-40B4-BE49-F238E27FC236}">
                <a16:creationId xmlns:a16="http://schemas.microsoft.com/office/drawing/2014/main" id="{F1B4B91B-2C6F-9DDD-9173-2B31968A06C7}"/>
              </a:ext>
            </a:extLst>
          </p:cNvPr>
          <p:cNvPicPr>
            <a:picLocks noChangeArrowheads="1" noChangeAspect="1"/>
          </p:cNvPicPr>
          <p:nvPr/>
        </p:nvPicPr>
        <p:blipFill>
          <a:blip r:embed="rId22">
            <a:extLst>
              <a:ext uri="{28A0092B-C50C-407E-A947-70E740481C1C}">
                <a14:useLocalDpi xmlns:a14="http://schemas.microsoft.com/office/drawing/2010/main" val="0"/>
              </a:ext>
            </a:extLst>
          </a:blip>
          <a:srcRect/>
          <a:stretch>
            <a:fillRect/>
          </a:stretch>
        </p:blipFill>
        <p:spPr bwMode="auto">
          <a:xfrm>
            <a:off x="10479739" y="6517547"/>
            <a:ext cx="536461" cy="263632"/>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a:extLst>
              <a:ext uri="{FF2B5EF4-FFF2-40B4-BE49-F238E27FC236}">
                <a16:creationId xmlns:a16="http://schemas.microsoft.com/office/drawing/2014/main" id="{E2B4E557-F1DC-0CF0-1471-4F44FEB37E41}"/>
              </a:ext>
            </a:extLst>
          </p:cNvPr>
          <p:cNvSpPr txBox="1"/>
          <p:nvPr/>
        </p:nvSpPr>
        <p:spPr>
          <a:xfrm>
            <a:off x="1106488" y="6353145"/>
            <a:ext cx="4875693" cy="400110"/>
          </a:xfrm>
          <a:prstGeom prst="rect">
            <a:avLst/>
          </a:prstGeom>
          <a:noFill/>
          <a:effectLst>
            <a:glow rad="127000">
              <a:schemeClr val="accent2">
                <a:satMod val="175000"/>
                <a:alpha val="40000"/>
              </a:schemeClr>
            </a:glow>
            <a:outerShdw algn="tl" blurRad="25400" dir="2700000" dist="38100" rotWithShape="0">
              <a:schemeClr val="tx2">
                <a:lumMod val="75000"/>
                <a:alpha val="40000"/>
              </a:schemeClr>
            </a:outerShdw>
          </a:effectLst>
        </p:spPr>
        <p:txBody>
          <a:bodyPr wrap="square">
            <a:spAutoFit/>
          </a:bodyPr>
          <a:lstStyle/>
          <a:p>
            <a:pPr rtl="0">
              <a:spcBef>
                <a:spcPts val="0"/>
              </a:spcBef>
              <a:spcAft>
                <a:spcPts val="0"/>
              </a:spcAft>
            </a:pPr>
            <a:r>
              <a:rPr b="0" dirty="0" i="0" lang="en-US" strike="noStrike" sz="2000" u="none">
                <a:solidFill>
                  <a:schemeClr val="bg2"/>
                </a:solidFill>
                <a:effectLst/>
                <a:latin charset="0" panose="020B0604020202020204" pitchFamily="34" typeface="Arial"/>
              </a:rPr>
              <a:t>© ProDataMan 2023. All Rights Reserved</a:t>
            </a:r>
            <a:endParaRPr b="0" dirty="0" lang="en-US" sz="2000">
              <a:solidFill>
                <a:schemeClr val="bg2"/>
              </a:solidFill>
              <a:effectLst/>
            </a:endParaRPr>
          </a:p>
        </p:txBody>
      </p:sp>
    </p:spTree>
    <p:extLst>
      <p:ext uri="{BB962C8B-B14F-4D97-AF65-F5344CB8AC3E}">
        <p14:creationId xmlns:p14="http://schemas.microsoft.com/office/powerpoint/2010/main" val="2407346765"/>
      </p:ext>
    </p:extLst>
  </p:cSld>
  <p:clrMap accent1="accent1" accent2="accent2" accent3="accent3" accent4="accent4" accent5="accent5" accent6="accent6" bg1="dk1" bg2="dk2" folHlink="folHlink" hlink="hlink" tx1="lt1" tx2="lt2"/>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eaLnBrk="1" hangingPunct="1" latinLnBrk="0" rtl="0">
        <a:lnSpc>
          <a:spcPct val="90000"/>
        </a:lnSpc>
        <a:spcBef>
          <a:spcPct val="0"/>
        </a:spcBef>
        <a:buNone/>
        <a:defRPr baseline="0" cap="all" kern="1200" sz="3600">
          <a:solidFill>
            <a:schemeClr val="tx1"/>
          </a:solidFill>
          <a:latin typeface="+mj-lt"/>
          <a:ea typeface="+mj-ea"/>
          <a:cs typeface="+mj-cs"/>
        </a:defRPr>
      </a:lvl1pPr>
    </p:titleStyle>
    <p:bodyStyle>
      <a:lvl1pPr algn="l" defTabSz="914400" eaLnBrk="1" hangingPunct="1" indent="-228600" latinLnBrk="0" marL="228600" rtl="0">
        <a:lnSpc>
          <a:spcPct val="120000"/>
        </a:lnSpc>
        <a:spcBef>
          <a:spcPts val="1000"/>
        </a:spcBef>
        <a:buSzPct val="125000"/>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120000"/>
        </a:lnSpc>
        <a:spcBef>
          <a:spcPts val="500"/>
        </a:spcBef>
        <a:buSzPct val="125000"/>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120000"/>
        </a:lnSpc>
        <a:spcBef>
          <a:spcPts val="500"/>
        </a:spcBef>
        <a:buSzPct val="125000"/>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120000"/>
        </a:lnSpc>
        <a:spcBef>
          <a:spcPts val="500"/>
        </a:spcBef>
        <a:buSzPct val="125000"/>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120000"/>
        </a:lnSpc>
        <a:spcBef>
          <a:spcPts val="500"/>
        </a:spcBef>
        <a:buSzPct val="125000"/>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120000"/>
        </a:lnSpc>
        <a:spcBef>
          <a:spcPts val="500"/>
        </a:spcBef>
        <a:buSzPct val="125000"/>
        <a:buFont charset="0" panose="020B0604020202020204" pitchFamily="34" typeface="Arial"/>
        <a:buChar char="•"/>
        <a:defRPr kern="1200" sz="1400">
          <a:solidFill>
            <a:schemeClr val="tx1"/>
          </a:solidFill>
          <a:latin typeface="+mn-lt"/>
          <a:ea typeface="+mn-ea"/>
          <a:cs typeface="+mn-cs"/>
        </a:defRPr>
      </a:lvl6pPr>
      <a:lvl7pPr algn="l" defTabSz="914400" eaLnBrk="1" hangingPunct="1" indent="-228600" latinLnBrk="0" marL="2971800" rtl="0">
        <a:lnSpc>
          <a:spcPct val="120000"/>
        </a:lnSpc>
        <a:spcBef>
          <a:spcPts val="500"/>
        </a:spcBef>
        <a:buSzPct val="125000"/>
        <a:buFont charset="0" panose="020B0604020202020204" pitchFamily="34" typeface="Arial"/>
        <a:buChar char="•"/>
        <a:defRPr kern="1200" sz="1400">
          <a:solidFill>
            <a:schemeClr val="tx1"/>
          </a:solidFill>
          <a:latin typeface="+mn-lt"/>
          <a:ea typeface="+mn-ea"/>
          <a:cs typeface="+mn-cs"/>
        </a:defRPr>
      </a:lvl7pPr>
      <a:lvl8pPr algn="l" defTabSz="914400" eaLnBrk="1" hangingPunct="1" indent="-228600" latinLnBrk="0" marL="3429000" rtl="0">
        <a:lnSpc>
          <a:spcPct val="120000"/>
        </a:lnSpc>
        <a:spcBef>
          <a:spcPts val="500"/>
        </a:spcBef>
        <a:buSzPct val="125000"/>
        <a:buFont charset="0" panose="020B0604020202020204" pitchFamily="34" typeface="Arial"/>
        <a:buChar char="•"/>
        <a:defRPr kern="1200" sz="1400">
          <a:solidFill>
            <a:schemeClr val="tx1"/>
          </a:solidFill>
          <a:latin typeface="+mn-lt"/>
          <a:ea typeface="+mn-ea"/>
          <a:cs typeface="+mn-cs"/>
        </a:defRPr>
      </a:lvl8pPr>
      <a:lvl9pPr algn="l" defTabSz="914400" eaLnBrk="1" hangingPunct="1" indent="-228600" latinLnBrk="0" marL="3886200" rtl="0">
        <a:lnSpc>
          <a:spcPct val="120000"/>
        </a:lnSpc>
        <a:spcBef>
          <a:spcPts val="500"/>
        </a:spcBef>
        <a:buSzPct val="125000"/>
        <a:buFont charset="0" panose="020B0604020202020204" pitchFamily="34" typeface="Arial"/>
        <a:buChar char="•"/>
        <a:defRPr kern="1200" sz="14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Title Slide</a:t>
            </a:r>
          </a:p>
        </p:txBody>
      </p:sp>
      <p:sp>
        <p:nvSpPr>
          <p:cNvPr id="3" name="Content Placeholder 2"/>
          <p:cNvSpPr>
            <a:spLocks noGrp="1"/>
          </p:cNvSpPr>
          <p:nvPr>
            <p:ph idx="1"/>
          </p:nvPr>
        </p:nvSpPr>
        <p:spPr/>
        <p:txBody>
          <a:bodyPr/>
          <a:lstStyle/>
          <a:p>
            <a:pPr lvl="0"/>
            <a:r>
              <a:rPr/>
              <a:t>Chapter 09: Data Informed Decision-Making</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Introduction to Data-Informed Decision-Making</a:t>
            </a:r>
          </a:p>
        </p:txBody>
      </p:sp>
      <p:sp>
        <p:nvSpPr>
          <p:cNvPr id="3" name="Content Placeholder 2"/>
          <p:cNvSpPr>
            <a:spLocks noGrp="1"/>
          </p:cNvSpPr>
          <p:nvPr>
            <p:ph idx="1"/>
          </p:nvPr>
        </p:nvSpPr>
        <p:spPr/>
        <p:txBody>
          <a:bodyPr/>
          <a:lstStyle/>
          <a:p>
            <a:pPr lvl="0"/>
            <a:r>
              <a:rPr/>
              <a:t>Understanding Data-Informed Approaches</a:t>
            </a:r>
          </a:p>
          <a:p>
            <a:pPr lvl="0"/>
            <a:r>
              <a:rPr/>
              <a:t>Emphasis on Human Element</a:t>
            </a:r>
          </a:p>
          <a:p>
            <a:pPr lvl="0"/>
            <a:r>
              <a:rPr/>
              <a:t>Framework Overview</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Steps of the Data-Informed Decision-Making Framework</a:t>
            </a:r>
          </a:p>
        </p:txBody>
      </p:sp>
      <p:sp>
        <p:nvSpPr>
          <p:cNvPr id="3" name="Content Placeholder 2"/>
          <p:cNvSpPr>
            <a:spLocks noGrp="1"/>
          </p:cNvSpPr>
          <p:nvPr>
            <p:ph idx="1"/>
          </p:nvPr>
        </p:nvSpPr>
        <p:spPr/>
        <p:txBody>
          <a:bodyPr/>
          <a:lstStyle/>
          <a:p>
            <a:pPr lvl="0"/>
            <a:r>
              <a:rPr/>
              <a:t>Ask the Right Questions</a:t>
            </a:r>
          </a:p>
          <a:p>
            <a:pPr lvl="0"/>
            <a:r>
              <a:rPr/>
              <a:t>Acquire Relevant Data</a:t>
            </a:r>
          </a:p>
          <a:p>
            <a:pPr lvl="0"/>
            <a:r>
              <a:rPr/>
              <a:t>Analyze Data Effectively</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Detailed Steps Explained</a:t>
            </a:r>
          </a:p>
        </p:txBody>
      </p:sp>
      <p:sp>
        <p:nvSpPr>
          <p:cNvPr id="3" name="Content Placeholder 2"/>
          <p:cNvSpPr>
            <a:spLocks noGrp="1"/>
          </p:cNvSpPr>
          <p:nvPr>
            <p:ph idx="1"/>
          </p:nvPr>
        </p:nvSpPr>
        <p:spPr/>
        <p:txBody>
          <a:bodyPr/>
          <a:lstStyle/>
          <a:p>
            <a:pPr lvl="0"/>
            <a:r>
              <a:rPr/>
              <a:t>Step 1: Ask</a:t>
            </a:r>
          </a:p>
          <a:p>
            <a:pPr lvl="0"/>
            <a:r>
              <a:rPr/>
              <a:t>Step 2: Acquire</a:t>
            </a:r>
          </a:p>
          <a:p>
            <a:pPr lvl="0"/>
            <a:r>
              <a:rPr/>
              <a:t>Step 3: Analyze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Chapter Summary and Key Takeaways</a:t>
            </a:r>
          </a:p>
        </p:txBody>
      </p:sp>
      <p:sp>
        <p:nvSpPr>
          <p:cNvPr id="3" name="Content Placeholder 2"/>
          <p:cNvSpPr>
            <a:spLocks noGrp="1"/>
          </p:cNvSpPr>
          <p:nvPr>
            <p:ph idx="1"/>
          </p:nvPr>
        </p:nvSpPr>
        <p:spPr/>
        <p:txBody>
          <a:bodyPr/>
          <a:lstStyle/>
          <a:p>
            <a:pPr lvl="0"/>
            <a:r>
              <a:rPr/>
              <a:t>Summary of Data-Informed Decision-Making</a:t>
            </a:r>
          </a:p>
          <a:p>
            <a:pPr lvl="0"/>
            <a:r>
              <a:rPr/>
              <a:t>Key Steps and Their Importance</a:t>
            </a:r>
          </a:p>
          <a:p>
            <a:pPr lvl="0"/>
            <a:r>
              <a:rPr/>
              <a:t>Integrating Data with Decision-Making</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Conclusion and Reflection</a:t>
            </a:r>
          </a:p>
        </p:txBody>
      </p:sp>
      <p:sp>
        <p:nvSpPr>
          <p:cNvPr id="3" name="Content Placeholder 2"/>
          <p:cNvSpPr>
            <a:spLocks noGrp="1"/>
          </p:cNvSpPr>
          <p:nvPr>
            <p:ph idx="1"/>
          </p:nvPr>
        </p:nvSpPr>
        <p:spPr/>
        <p:txBody>
          <a:bodyPr/>
          <a:lstStyle/>
          <a:p>
            <a:pPr lvl="0"/>
            <a:r>
              <a:rPr/>
              <a:t>Reflect on the Importance of Data Literacy</a:t>
            </a:r>
          </a:p>
          <a:p>
            <a:pPr lvl="0"/>
            <a:r>
              <a:rPr/>
              <a:t>Future Trends in Data-Informed Decision-Making</a:t>
            </a:r>
          </a:p>
          <a:p>
            <a:pPr lvl="0"/>
            <a:r>
              <a:rPr/>
              <a:t>Encouragement to Apply Concepts</a:t>
            </a:r>
          </a:p>
        </p:txBody>
      </p:sp>
    </p:spTree>
  </p:cSld>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vOpsJunkies">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DevOpsJunkies" id="{15325AF5-36A5-4242-B446-4A675644A7D4}" vid="{6DDD68C6-B961-4CC8-81CF-B511CACF4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Default Theme</Template>
  <TotalTime>12</TotalTime>
  <Words>12</Words>
  <Application>Microsoft Office PowerPoint</Application>
  <PresentationFormat>Widescreen</PresentationFormat>
  <Paragraphs>5</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Tw Cen MT</vt:lpstr>
      <vt:lpstr>Wingdings</vt:lpstr>
      <vt:lpstr>DevOpsJunkies</vt:lpstr>
      <vt:lpstr>Agile Planning Fundamentals Workshop</vt:lpstr>
      <vt:lpstr>Section agenda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2024-05-14T12:05:07Z</dcterms:created>
  <dcterms:modified xsi:type="dcterms:W3CDTF">2024-05-14T12:05:07Z</dcterms:modified>
</cp:coreProperties>
</file>

<file path=docProps/custom.xml><?xml version="1.0" encoding="utf-8"?>
<Properties xmlns="http://schemas.openxmlformats.org/officeDocument/2006/custom-properties" xmlns:vt="http://schemas.openxmlformats.org/officeDocument/2006/docPropsVTypes"/>
</file>