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4995"/>
    <p:restoredTop sz="94660"/>
  </p:normalViewPr>
  <p:slideViewPr>
    <p:cSldViewPr snapToGrid="0">
      <p:cViewPr varScale="1">
        <p:scale>
          <a:sx d="100" n="83"/>
          <a:sy d="100" n="83"/>
        </p:scale>
        <p:origin x="686" y="48"/>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notesMaster" Target="notesMasters/notesMaster1.xml" /><Relationship Id="rId17" Type="http://schemas.openxmlformats.org/officeDocument/2006/relationships/tableStyles" Target="tableStyles.xml" /><Relationship Id="rId1" Type="http://schemas.openxmlformats.org/officeDocument/2006/relationships/slideMaster" Target="slideMasters/slideMaster1.xml" /><Relationship Id="rId16" Type="http://schemas.openxmlformats.org/officeDocument/2006/relationships/theme" Target="theme/theme1.xml" /><Relationship Id="rId15" Type="http://schemas.openxmlformats.org/officeDocument/2006/relationships/viewProps" Target="viewProps.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Understanding data’s role Data informed decision-making is an approach where data is used to inform decisions but not solely drive them, allowing for inclusion of other factors such as human intuition and experience.</a:t>
            </a:r>
          </a:p>
          <a:p>
            <a:pPr lvl="0" indent="0" marL="0">
              <a:buNone/>
            </a:pPr>
          </a:p>
          <a:p>
            <a:pPr lvl="0"/>
            <a:r>
              <a:rPr/>
              <a:t>Enhancing decision quality The term became particularly relevant during the COVID-19 pandemic. This approach leverages various aspects of data literacy, including the understanding of data’s characteristics, analytics levels, and communication techniques.</a:t>
            </a:r>
          </a:p>
          <a:p>
            <a:pPr lvl="0" indent="0" marL="0">
              <a:buNone/>
            </a:pPr>
          </a:p>
          <a:p>
            <a:pPr lvl="0"/>
            <a:r>
              <a:rPr/>
              <a:t>Balancing data and intuition To be data driven means many things to many people, but ultimately it means data is strongly being used as an asset for an individual or organization. Think of it as a marathon runner using a plan to drive a strategy for a successful marathon.</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Additional information Providing additional details and context that complement the main text of the chapter.</a:t>
            </a:r>
          </a:p>
          <a:p>
            <a:pPr lvl="0" indent="0" marL="0">
              <a:buNone/>
            </a:pPr>
          </a:p>
          <a:p>
            <a:pPr lvl="0"/>
            <a:r>
              <a:rPr/>
              <a:t>References Listing the references used throughout the chapter to support the information presented.</a:t>
            </a:r>
          </a:p>
          <a:p>
            <a:pPr lvl="0" indent="0" marL="0">
              <a:buNone/>
            </a:pPr>
          </a:p>
          <a:p>
            <a:pPr lvl="0"/>
            <a:r>
              <a:rPr/>
              <a:t>Further reading Suggesting further reading materials that can provide deeper insights into data informed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Ask The first step involves asking the right questions to understand what decisions need to be made and what data is required to make those decisions.</a:t>
            </a:r>
          </a:p>
          <a:p>
            <a:pPr lvl="0" indent="0" marL="0">
              <a:buNone/>
            </a:pPr>
          </a:p>
          <a:p>
            <a:pPr lvl="0"/>
            <a:r>
              <a:rPr/>
              <a:t>Acquire The second step focuses on acquiring the data that is relevant to the questions posed. This involves identifying the right sources of data and collecting it effectively.</a:t>
            </a:r>
          </a:p>
          <a:p>
            <a:pPr lvl="0" indent="0" marL="0">
              <a:buNone/>
            </a:pPr>
          </a:p>
          <a:p>
            <a:pPr lvl="0"/>
            <a:r>
              <a:rPr/>
              <a:t>Analyze The third step involves analyzing the collected data to extract insights that will inform decision-making. This could involve various analytical techniques depending on the complexity of the data and the decisions at hand.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Formulate questions Formulating the right questions is crucial as it sets the direction for what information needs to be gathered.</a:t>
            </a:r>
          </a:p>
          <a:p>
            <a:pPr lvl="0" indent="0" marL="0">
              <a:buNone/>
            </a:pPr>
          </a:p>
          <a:p>
            <a:pPr lvl="0"/>
            <a:r>
              <a:rPr/>
              <a:t>Define objectives Defining clear objectives helps in focusing the data acquisition process and ensures that the data collected is relevant.</a:t>
            </a:r>
          </a:p>
          <a:p>
            <a:pPr lvl="0" indent="0" marL="0">
              <a:buNone/>
            </a:pPr>
          </a:p>
          <a:p>
            <a:pPr lvl="0"/>
            <a:r>
              <a:rPr/>
              <a:t>Identify goals Identifying the overarching goals of the decision-making process ensures that the analysis is aligned with the strategic objectives of the organization.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Collect data Data collection should be targeted to address the questions formulated in the first step. It involves identifying and utilizing various data sources.</a:t>
            </a:r>
          </a:p>
          <a:p>
            <a:pPr lvl="0" indent="0" marL="0">
              <a:buNone/>
            </a:pPr>
          </a:p>
          <a:p>
            <a:pPr lvl="0"/>
            <a:r>
              <a:rPr/>
              <a:t>Source information Sourcing the right information is critical to ensure the quality and relevance of the data collected.</a:t>
            </a:r>
          </a:p>
          <a:p>
            <a:pPr lvl="0" indent="0" marL="0">
              <a:buNone/>
            </a:pPr>
          </a:p>
          <a:p>
            <a:pPr lvl="0"/>
            <a:r>
              <a:rPr/>
              <a:t>Gather relevant data Gathering relevant data involves filtering out unnecessary information and focusing on data that directly contributes to decision-making.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Interpret data Data interpretation involves converting raw data into information that can be understood and used to make decisions.</a:t>
            </a:r>
          </a:p>
          <a:p>
            <a:pPr lvl="0" indent="0" marL="0">
              <a:buNone/>
            </a:pPr>
          </a:p>
          <a:p>
            <a:pPr lvl="0"/>
            <a:r>
              <a:rPr/>
              <a:t>Find patterns Finding patterns in the data can help predict future trends and make more informed decisions.</a:t>
            </a:r>
          </a:p>
          <a:p>
            <a:pPr lvl="0" indent="0" marL="0">
              <a:buNone/>
            </a:pPr>
          </a:p>
          <a:p>
            <a:pPr lvl="0"/>
            <a:r>
              <a:rPr/>
              <a:t>Extract insights Extracting insights from data involves using analytical tools and techniques to delve deeper into the data and understand the underlying causes and implications.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Synthesize information Integrating different pieces of information to form a coherent understanding is essential for making informed decisions.</a:t>
            </a:r>
          </a:p>
          <a:p>
            <a:pPr lvl="0" indent="0" marL="0">
              <a:buNone/>
            </a:pPr>
          </a:p>
          <a:p>
            <a:pPr lvl="0"/>
            <a:r>
              <a:rPr/>
              <a:t>Combine insights Combining insights from different data analyses can provide a more comprehensive view of the situation and better decision-making support.</a:t>
            </a:r>
          </a:p>
          <a:p>
            <a:pPr lvl="0" indent="0" marL="0">
              <a:buNone/>
            </a:pPr>
          </a:p>
          <a:p>
            <a:pPr lvl="0"/>
            <a:r>
              <a:rPr/>
              <a:t>Develop solutions Developing solutions involves using the insights gained to formulate actionable strategies that address the objectives defined earlier.</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Make choices Making choices involves selecting the best course of action based on the analyzed data and the integrated insights.</a:t>
            </a:r>
          </a:p>
          <a:p>
            <a:pPr lvl="0" indent="0" marL="0">
              <a:buNone/>
            </a:pPr>
          </a:p>
          <a:p>
            <a:pPr lvl="0"/>
            <a:r>
              <a:rPr/>
              <a:t>Based on data Decisions should be grounded in data to ensure they are objective and justifiable.</a:t>
            </a:r>
          </a:p>
          <a:p>
            <a:pPr lvl="0" indent="0" marL="0">
              <a:buNone/>
            </a:pPr>
          </a:p>
          <a:p>
            <a:pPr lvl="0"/>
            <a:r>
              <a:rPr/>
              <a:t>Informed decisions Informed decisions are those that are made using a combination of data, insights, and managerial judgment.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Review process Reviewing the decision-making process regularly to identify areas for improvement.</a:t>
            </a:r>
          </a:p>
          <a:p>
            <a:pPr lvl="0" indent="0" marL="0">
              <a:buNone/>
            </a:pPr>
          </a:p>
          <a:p>
            <a:pPr lvl="0"/>
            <a:r>
              <a:rPr/>
              <a:t>Continuous improvement Continuous improvement involves refining the decision-making process based on feedback and changing circumstances.</a:t>
            </a:r>
          </a:p>
          <a:p>
            <a:pPr lvl="0" indent="0" marL="0">
              <a:buNone/>
            </a:pPr>
          </a:p>
          <a:p>
            <a:pPr lvl="0"/>
            <a:r>
              <a:rPr/>
              <a:t>Adjust strategies Adjusting strategies as needed based on the outcomes of decisions and new information.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Recap key points Summarizing the key points discussed in the chapter to reinforce the learning.</a:t>
            </a:r>
          </a:p>
          <a:p>
            <a:pPr lvl="0" indent="0" marL="0">
              <a:buNone/>
            </a:pPr>
          </a:p>
          <a:p>
            <a:pPr lvl="0"/>
            <a:r>
              <a:rPr/>
              <a:t>Practical application Describing a real-world example of how the data informed decision-making framework was applied.</a:t>
            </a:r>
          </a:p>
          <a:p>
            <a:pPr lvl="0" indent="0" marL="0">
              <a:buNone/>
            </a:pPr>
          </a:p>
          <a:p>
            <a:pPr lvl="0"/>
            <a:r>
              <a:rPr/>
              <a:t>Lessons learned Highlighting the lessons learned from the example to provide insights for future applications.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3423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0868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94031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7185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89409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28212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856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61827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25469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67F5-B08A-56C9-1176-61DC570BEA0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C661314-2259-4514-1881-2523C37FA66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39B07-FED9-ECB2-1163-351A976C8B31}"/>
              </a:ext>
            </a:extLst>
          </p:cNvPr>
          <p:cNvSpPr>
            <a:spLocks noGrp="1"/>
          </p:cNvSpPr>
          <p:nvPr>
            <p:ph type="dt" sz="half" idx="10"/>
          </p:nvPr>
        </p:nvSpPr>
        <p:spPr/>
        <p:txBody>
          <a:bodyPr/>
          <a:lstStyle/>
          <a:p>
            <a:fld id="{9BC7CD83-044C-4383-8026-56559C8873BB}" type="datetimeFigureOut">
              <a:rPr lang="en-US" smtClean="0"/>
              <a:t>11/13/2023</a:t>
            </a:fld>
            <a:endParaRPr lang="en-US"/>
          </a:p>
        </p:txBody>
      </p:sp>
      <p:sp>
        <p:nvSpPr>
          <p:cNvPr id="5" name="Footer Placeholder 4">
            <a:extLst>
              <a:ext uri="{FF2B5EF4-FFF2-40B4-BE49-F238E27FC236}">
                <a16:creationId xmlns:a16="http://schemas.microsoft.com/office/drawing/2014/main" id="{DB617B20-BC9A-1C30-AB0A-49382BFB3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86499-92B9-7641-DBAD-A996BA645549}"/>
              </a:ext>
            </a:extLst>
          </p:cNvPr>
          <p:cNvSpPr>
            <a:spLocks noGrp="1"/>
          </p:cNvSpPr>
          <p:nvPr>
            <p:ph type="sldNum" sz="quarter" idx="12"/>
          </p:nvPr>
        </p:nvSpPr>
        <p:spPr/>
        <p:txBody>
          <a:bodyPr/>
          <a:lstStyle/>
          <a:p>
            <a:fld id="{5556DA49-5764-4512-A2E6-1798C21B2F7C}" type="slidenum">
              <a:rPr lang="en-US" smtClean="0"/>
              <a:t>‹#›</a:t>
            </a:fld>
            <a:endParaRPr lang="en-US"/>
          </a:p>
        </p:txBody>
      </p:sp>
    </p:spTree>
    <p:extLst>
      <p:ext uri="{BB962C8B-B14F-4D97-AF65-F5344CB8AC3E}">
        <p14:creationId xmlns:p14="http://schemas.microsoft.com/office/powerpoint/2010/main" val="299993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1248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2320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2866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5628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4719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8671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825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080063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3" Target="../slideLayouts/slideLayout3.xml" Type="http://schemas.openxmlformats.org/officeDocument/2006/relationships/slideLayout" /><Relationship Id="rId21" Target="../media/image3.png" Type="http://schemas.openxmlformats.org/officeDocument/2006/relationships/image"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20" Target="../media/image2.png" Type="http://schemas.openxmlformats.org/officeDocument/2006/relationships/imag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theme/theme1.xml" Type="http://schemas.openxmlformats.org/officeDocument/2006/relationships/theme"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 Id="rId22" Target="../media/image4.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3">
        <a:schemeClr val="bg2"/>
      </p:bgRef>
    </p:bg>
    <p:spTree>
      <p:nvGrpSpPr>
        <p:cNvPr id="1" name=""/>
        <p:cNvGrpSpPr/>
        <p:nvPr/>
      </p:nvGrpSpPr>
      <p:grpSpPr>
        <a:xfrm>
          <a:off x="0" y="0"/>
          <a:ext cx="0" cy="0"/>
          <a:chOff x="0" y="0"/>
          <a:chExt cx="0" cy="0"/>
        </a:xfrm>
      </p:grpSpPr>
      <p:pic>
        <p:nvPicPr>
          <p:cNvPr descr="\\DROBO-FS\QuickDrops\JB\PPTX NG\Droplets\LightingOverlay.png" id="7" name="Picture 2"/>
          <p:cNvPicPr>
            <a:picLocks noChangeArrowheads="1" noChangeAspect="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b="b" l="0" r="r" t="0"/>
                <a:pathLst>
                  <a:path h="1141" w="233">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b="b" l="0" r="r" t="0"/>
                <a:pathLst>
                  <a:path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b="b" l="0" r="r" t="0"/>
                <a:pathLst>
                  <a:path h="901" w="233">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b="b" l="0" r="r" t="0"/>
                <a:pathLst>
                  <a:path h="575" w="96">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b="b" l="0" r="r" t="0"/>
                <a:pathLst>
                  <a:path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b="b" l="0" r="r" t="0"/>
                <a:pathLst>
                  <a:path h="332" w="266">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b="b" l="0" r="r" t="0"/>
                <a:pathLst>
                  <a:path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cap="flat" w="15">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b="b" l="0" r="r" t="0"/>
                <a:pathLst>
                  <a:path h="80" w="78">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b="b" l="0" r="r" t="0"/>
                <a:pathLst>
                  <a:path h="303" w="9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b="b" l="0" r="r" t="0"/>
                <a:pathLst>
                  <a:path h="300" w="9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b="b" l="0" r="r" t="0"/>
                <a:pathLst>
                  <a:path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b="b" l="0" r="r" t="0"/>
                <a:pathLst>
                  <a:path h="1135" w="233">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b="b" l="0" r="r" t="0"/>
                <a:pathLst>
                  <a:path h="766" w="54">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b="b" l="0" r="r" t="0"/>
                <a:pathLst>
                  <a:path h="898" w="236">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b="b" l="0" r="r" t="0"/>
                <a:pathLst>
                  <a:path h="575" w="96">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b="b" l="0" r="r" t="0"/>
                <a:pathLst>
                  <a:path h="326" w="263">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b="b" l="0" r="r" t="0"/>
                <a:pathLst>
                  <a:path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b="b" l="0" r="r" t="0"/>
                <a:pathLst>
                  <a:path h="323" w="26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b="b" l="0" r="r" t="0"/>
                <a:pathLst>
                  <a:path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b="b" l="0" r="r" t="0"/>
                <a:pathLst>
                  <a:path h="727" w="188">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b="b" l="0" r="r" t="0"/>
                <a:pathLst>
                  <a:path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b="b" l="0" r="r" t="0"/>
                <a:pathLst>
                  <a:path h="973" w="192">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b="b" l="0" r="r" t="0"/>
                <a:pathLst>
                  <a:path h="1135" w="194">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anchor="ctr" bIns="45720" lIns="91440" rIns="91440" rtlCol="0" tIns="45720" vert="horz">
            <a:normAutofit/>
          </a:bodyPr>
          <a:lstStyle/>
          <a:p>
            <a:endParaRPr dirty="0" lang="en-US"/>
          </a:p>
        </p:txBody>
      </p:sp>
      <p:sp>
        <p:nvSpPr>
          <p:cNvPr id="3" name="Text Placeholder 2"/>
          <p:cNvSpPr>
            <a:spLocks noGrp="1"/>
          </p:cNvSpPr>
          <p:nvPr>
            <p:ph idx="1" type="body"/>
          </p:nvPr>
        </p:nvSpPr>
        <p:spPr>
          <a:xfrm>
            <a:off x="1141412" y="2249487"/>
            <a:ext cx="9905999" cy="3541714"/>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7456921" y="5883276"/>
            <a:ext cx="2743200"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48A87A34-81AB-432B-8DAE-1953F412C126}" type="datetimeFigureOut">
              <a:rPr dirty="0" lang="en-US"/>
              <a:pPr/>
              <a:t>11/13/2023</a:t>
            </a:fld>
            <a:endParaRPr dirty="0" lang="en-US"/>
          </a:p>
        </p:txBody>
      </p:sp>
      <p:sp>
        <p:nvSpPr>
          <p:cNvPr id="5" name="Footer Placeholder 4"/>
          <p:cNvSpPr>
            <a:spLocks noGrp="1"/>
          </p:cNvSpPr>
          <p:nvPr>
            <p:ph idx="3" sz="quarter" type="ftr"/>
          </p:nvPr>
        </p:nvSpPr>
        <p:spPr>
          <a:xfrm>
            <a:off x="1141411" y="5883275"/>
            <a:ext cx="6239309" cy="365125"/>
          </a:xfrm>
          <a:prstGeom prst="rect">
            <a:avLst/>
          </a:prstGeom>
        </p:spPr>
        <p:txBody>
          <a:bodyPr anchor="ctr" bIns="45720" lIns="91440" rIns="91440" rtlCol="0" tIns="45720" vert="horz"/>
          <a:lstStyle>
            <a:lvl1pPr algn="l">
              <a:defRPr baseline="0" cap="all" sz="105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10276321" y="5883274"/>
            <a:ext cx="771089"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6D22F896-40B5-4ADD-8801-0D06FADFA095}" type="slidenum">
              <a:rPr dirty="0" lang="en-US"/>
              <a:pPr/>
              <a:t>‹#›</a:t>
            </a:fld>
            <a:endParaRPr dirty="0" lang="en-US"/>
          </a:p>
        </p:txBody>
      </p:sp>
      <p:pic>
        <p:nvPicPr>
          <p:cNvPr id="48" name="Picture 2">
            <a:extLst>
              <a:ext uri="{FF2B5EF4-FFF2-40B4-BE49-F238E27FC236}">
                <a16:creationId xmlns:a16="http://schemas.microsoft.com/office/drawing/2014/main" id="{679CB441-1B13-6575-96CF-E34E768A79D4}"/>
              </a:ext>
            </a:extLst>
          </p:cNvPr>
          <p:cNvPicPr>
            <a:picLocks noChangeArrowheads="1"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7446916" y="6456592"/>
            <a:ext cx="2930962" cy="386597"/>
          </a:xfrm>
          <a:prstGeom prst="rect">
            <a:avLst/>
          </a:prstGeom>
          <a:noFill/>
          <a:effectLst>
            <a:glow rad="25400">
              <a:schemeClr val="tx2">
                <a:lumMod val="75000"/>
                <a:alpha val="78000"/>
              </a:schemeClr>
            </a:glow>
            <a:outerShdw algn="tl" blurRad="50800" dir="2700000" dist="38100" rotWithShape="0">
              <a:schemeClr val="tx2">
                <a:lumMod val="90000"/>
                <a:alpha val="54000"/>
              </a:schemeClr>
            </a:outerShdw>
          </a:effectLst>
          <a:extLst>
            <a:ext uri="{909E8E84-426E-40DD-AFC4-6F175D3DCCD1}">
              <a14:hiddenFill xmlns:a14="http://schemas.microsoft.com/office/drawing/2010/main">
                <a:solidFill>
                  <a:srgbClr val="FFFFFF"/>
                </a:solidFill>
              </a14:hiddenFill>
            </a:ext>
          </a:extLst>
        </p:spPr>
      </p:pic>
      <p:pic>
        <p:nvPicPr>
          <p:cNvPr id="49" name="Picture 2">
            <a:extLst>
              <a:ext uri="{FF2B5EF4-FFF2-40B4-BE49-F238E27FC236}">
                <a16:creationId xmlns:a16="http://schemas.microsoft.com/office/drawing/2014/main" id="{F1B4B91B-2C6F-9DDD-9173-2B31968A06C7}"/>
              </a:ext>
            </a:extLst>
          </p:cNvPr>
          <p:cNvPicPr>
            <a:picLocks noChangeArrowheads="1"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10479739" y="6517547"/>
            <a:ext cx="536461" cy="263632"/>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E2B4E557-F1DC-0CF0-1471-4F44FEB37E41}"/>
              </a:ext>
            </a:extLst>
          </p:cNvPr>
          <p:cNvSpPr txBox="1"/>
          <p:nvPr/>
        </p:nvSpPr>
        <p:spPr>
          <a:xfrm>
            <a:off x="1106488" y="6353145"/>
            <a:ext cx="4875693" cy="400110"/>
          </a:xfrm>
          <a:prstGeom prst="rect">
            <a:avLst/>
          </a:prstGeom>
          <a:noFill/>
          <a:effectLst>
            <a:glow rad="127000">
              <a:schemeClr val="accent2">
                <a:satMod val="175000"/>
                <a:alpha val="40000"/>
              </a:schemeClr>
            </a:glow>
            <a:outerShdw algn="tl" blurRad="25400" dir="2700000" dist="38100" rotWithShape="0">
              <a:schemeClr val="tx2">
                <a:lumMod val="75000"/>
                <a:alpha val="40000"/>
              </a:schemeClr>
            </a:outerShdw>
          </a:effectLst>
        </p:spPr>
        <p:txBody>
          <a:bodyPr wrap="square">
            <a:spAutoFit/>
          </a:bodyPr>
          <a:lstStyle/>
          <a:p>
            <a:pPr rtl="0">
              <a:spcBef>
                <a:spcPts val="0"/>
              </a:spcBef>
              <a:spcAft>
                <a:spcPts val="0"/>
              </a:spcAft>
            </a:pPr>
            <a:r>
              <a:rPr b="0" dirty="0" i="0" lang="en-US" strike="noStrike" sz="2000" u="none">
                <a:solidFill>
                  <a:schemeClr val="bg2"/>
                </a:solidFill>
                <a:effectLst/>
                <a:latin charset="0" panose="020B0604020202020204" pitchFamily="34" typeface="Arial"/>
              </a:rPr>
              <a:t>© ProDataMan 2023. All Rights Reserved</a:t>
            </a:r>
            <a:endParaRPr b="0" dirty="0" lang="en-US" sz="2000">
              <a:solidFill>
                <a:schemeClr val="bg2"/>
              </a:solidFill>
              <a:effectLst/>
            </a:endParaRPr>
          </a:p>
        </p:txBody>
      </p:sp>
    </p:spTree>
    <p:extLst>
      <p:ext uri="{BB962C8B-B14F-4D97-AF65-F5344CB8AC3E}">
        <p14:creationId xmlns:p14="http://schemas.microsoft.com/office/powerpoint/2010/main" val="2407346765"/>
      </p:ext>
    </p:extLst>
  </p:cSld>
  <p:clrMap accent1="accent1" accent2="accent2" accent3="accent3" accent4="accent4" accent5="accent5" accent6="accent6" bg1="dk1" bg2="dk2" folHlink="folHlink" hlink="hlink" tx1="lt1" tx2="lt2"/>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eaLnBrk="1" hangingPunct="1" latinLnBrk="0" rtl="0">
        <a:lnSpc>
          <a:spcPct val="90000"/>
        </a:lnSpc>
        <a:spcBef>
          <a:spcPct val="0"/>
        </a:spcBef>
        <a:buNone/>
        <a:defRPr baseline="0" cap="all" kern="1200" sz="3600">
          <a:solidFill>
            <a:schemeClr val="tx1"/>
          </a:solidFill>
          <a:latin typeface="+mj-lt"/>
          <a:ea typeface="+mj-ea"/>
          <a:cs typeface="+mj-cs"/>
        </a:defRPr>
      </a:lvl1pPr>
    </p:titleStyle>
    <p:bodyStyle>
      <a:lvl1pPr algn="l" defTabSz="914400" eaLnBrk="1" hangingPunct="1" indent="-228600" latinLnBrk="0" marL="228600" rtl="0">
        <a:lnSpc>
          <a:spcPct val="120000"/>
        </a:lnSpc>
        <a:spcBef>
          <a:spcPts val="1000"/>
        </a:spcBef>
        <a:buSzPct val="125000"/>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120000"/>
        </a:lnSpc>
        <a:spcBef>
          <a:spcPts val="500"/>
        </a:spcBef>
        <a:buSzPct val="125000"/>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120000"/>
        </a:lnSpc>
        <a:spcBef>
          <a:spcPts val="500"/>
        </a:spcBef>
        <a:buSzPct val="125000"/>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6pPr>
      <a:lvl7pPr algn="l" defTabSz="914400" eaLnBrk="1" hangingPunct="1" indent="-228600" latinLnBrk="0" marL="29718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7pPr>
      <a:lvl8pPr algn="l" defTabSz="914400" eaLnBrk="1" hangingPunct="1" indent="-228600" latinLnBrk="0" marL="34290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8pPr>
      <a:lvl9pPr algn="l" defTabSz="914400" eaLnBrk="1" hangingPunct="1" indent="-228600" latinLnBrk="0" marL="38862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09 Data informed decision-making 157</a:t>
            </a:r>
          </a:p>
          <a:p>
            <a:pPr lvl="0"/>
            <a:r>
              <a:rPr/>
              <a:t>Steps of the data informed decision-making framework 158</a:t>
            </a:r>
          </a:p>
          <a:p>
            <a:pPr lvl="0"/>
            <a:r>
              <a:rPr/>
              <a:t>Step 1: Ask 160</a:t>
            </a:r>
          </a:p>
          <a:p>
            <a:pPr lvl="0"/>
            <a:r>
              <a:rPr/>
              <a:t>Step 2: Acquire 162</a:t>
            </a:r>
          </a:p>
          <a:p>
            <a:pPr lvl="0"/>
            <a:r>
              <a:rPr/>
              <a:t>Step 3: Analyze 164</a:t>
            </a:r>
          </a:p>
          <a:p>
            <a:pPr lvl="0"/>
            <a:r>
              <a:rPr/>
              <a:t>Step 4: Integrate 167</a:t>
            </a:r>
          </a:p>
          <a:p>
            <a:pPr lvl="0"/>
            <a:r>
              <a:rPr/>
              <a:t>Step 5: Decide 171</a:t>
            </a:r>
          </a:p>
          <a:p>
            <a:pPr lvl="0"/>
            <a:r>
              <a:rPr/>
              <a:t>Step 6: Iterate 173</a:t>
            </a:r>
          </a:p>
          <a:p>
            <a:pPr lvl="0"/>
            <a:r>
              <a:rPr/>
              <a:t>Chapter summary and example 175</a:t>
            </a:r>
          </a:p>
          <a:p>
            <a:pPr lvl="0"/>
            <a:r>
              <a:rPr/>
              <a:t>Notes 177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Chapter Summary and Example</a:t>
            </a:r>
          </a:p>
        </p:txBody>
      </p:sp>
      <p:sp>
        <p:nvSpPr>
          <p:cNvPr id="3" name="Content Placeholder 2"/>
          <p:cNvSpPr>
            <a:spLocks noGrp="1"/>
          </p:cNvSpPr>
          <p:nvPr>
            <p:ph idx="1"/>
          </p:nvPr>
        </p:nvSpPr>
        <p:spPr/>
        <p:txBody>
          <a:bodyPr/>
          <a:lstStyle/>
          <a:p>
            <a:pPr lvl="0"/>
            <a:r>
              <a:rPr/>
              <a:t>Recap key points</a:t>
            </a:r>
          </a:p>
          <a:p>
            <a:pPr lvl="0"/>
            <a:r>
              <a:rPr/>
              <a:t>Practical application</a:t>
            </a:r>
          </a:p>
          <a:p>
            <a:pPr lvl="0"/>
            <a:r>
              <a:rPr/>
              <a:t>Lessons learned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a:r>
              <a:rPr/>
              <a:t>Additional information</a:t>
            </a:r>
          </a:p>
          <a:p>
            <a:pPr lvl="0"/>
            <a:r>
              <a:rPr/>
              <a:t>References</a:t>
            </a:r>
          </a:p>
          <a:p>
            <a:pPr lvl="0"/>
            <a:r>
              <a:rPr/>
              <a:t>Further reading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Importance of Data Literacy</a:t>
            </a:r>
          </a:p>
        </p:txBody>
      </p:sp>
      <p:sp>
        <p:nvSpPr>
          <p:cNvPr id="3" name="Content Placeholder 2"/>
          <p:cNvSpPr>
            <a:spLocks noGrp="1"/>
          </p:cNvSpPr>
          <p:nvPr>
            <p:ph idx="1"/>
          </p:nvPr>
        </p:nvSpPr>
        <p:spPr/>
        <p:txBody>
          <a:bodyPr/>
          <a:lstStyle/>
          <a:p>
            <a:pPr lvl="0"/>
            <a:r>
              <a:rPr/>
              <a:t>Understanding data’s role</a:t>
            </a:r>
          </a:p>
          <a:p>
            <a:pPr lvl="0"/>
            <a:r>
              <a:rPr/>
              <a:t>Enhancing decision quality</a:t>
            </a:r>
          </a:p>
          <a:p>
            <a:pPr lvl="0"/>
            <a:r>
              <a:rPr/>
              <a:t>Balancing data and intuition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 of the Framework</a:t>
            </a:r>
          </a:p>
        </p:txBody>
      </p:sp>
      <p:sp>
        <p:nvSpPr>
          <p:cNvPr id="3" name="Content Placeholder 2"/>
          <p:cNvSpPr>
            <a:spLocks noGrp="1"/>
          </p:cNvSpPr>
          <p:nvPr>
            <p:ph idx="1"/>
          </p:nvPr>
        </p:nvSpPr>
        <p:spPr/>
        <p:txBody>
          <a:bodyPr/>
          <a:lstStyle/>
          <a:p>
            <a:pPr lvl="0"/>
            <a:r>
              <a:rPr/>
              <a:t>Ask</a:t>
            </a:r>
          </a:p>
          <a:p>
            <a:pPr lvl="0"/>
            <a:r>
              <a:rPr/>
              <a:t>Acquire</a:t>
            </a:r>
          </a:p>
          <a:p>
            <a:pPr lvl="0"/>
            <a:r>
              <a:rPr/>
              <a:t>Analyze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Ask</a:t>
            </a:r>
          </a:p>
        </p:txBody>
      </p:sp>
      <p:sp>
        <p:nvSpPr>
          <p:cNvPr id="3" name="Content Placeholder 2"/>
          <p:cNvSpPr>
            <a:spLocks noGrp="1"/>
          </p:cNvSpPr>
          <p:nvPr>
            <p:ph idx="1"/>
          </p:nvPr>
        </p:nvSpPr>
        <p:spPr/>
        <p:txBody>
          <a:bodyPr/>
          <a:lstStyle/>
          <a:p>
            <a:pPr lvl="0"/>
            <a:r>
              <a:rPr/>
              <a:t>Formulate questions</a:t>
            </a:r>
          </a:p>
          <a:p>
            <a:pPr lvl="0"/>
            <a:r>
              <a:rPr/>
              <a:t>Define objectives</a:t>
            </a:r>
          </a:p>
          <a:p>
            <a:pPr lvl="0"/>
            <a:r>
              <a:rPr/>
              <a:t>Identify goals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2: Acquire</a:t>
            </a:r>
          </a:p>
        </p:txBody>
      </p:sp>
      <p:sp>
        <p:nvSpPr>
          <p:cNvPr id="3" name="Content Placeholder 2"/>
          <p:cNvSpPr>
            <a:spLocks noGrp="1"/>
          </p:cNvSpPr>
          <p:nvPr>
            <p:ph idx="1"/>
          </p:nvPr>
        </p:nvSpPr>
        <p:spPr/>
        <p:txBody>
          <a:bodyPr/>
          <a:lstStyle/>
          <a:p>
            <a:pPr lvl="0"/>
            <a:r>
              <a:rPr/>
              <a:t>Collect data</a:t>
            </a:r>
          </a:p>
          <a:p>
            <a:pPr lvl="0"/>
            <a:r>
              <a:rPr/>
              <a:t>Source information</a:t>
            </a:r>
          </a:p>
          <a:p>
            <a:pPr lvl="0"/>
            <a:r>
              <a:rPr/>
              <a:t>Gather relevant data</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3: Analyze</a:t>
            </a:r>
          </a:p>
        </p:txBody>
      </p:sp>
      <p:sp>
        <p:nvSpPr>
          <p:cNvPr id="3" name="Content Placeholder 2"/>
          <p:cNvSpPr>
            <a:spLocks noGrp="1"/>
          </p:cNvSpPr>
          <p:nvPr>
            <p:ph idx="1"/>
          </p:nvPr>
        </p:nvSpPr>
        <p:spPr/>
        <p:txBody>
          <a:bodyPr/>
          <a:lstStyle/>
          <a:p>
            <a:pPr lvl="0"/>
            <a:r>
              <a:rPr/>
              <a:t>Interpret data</a:t>
            </a:r>
          </a:p>
          <a:p>
            <a:pPr lvl="0"/>
            <a:r>
              <a:rPr/>
              <a:t>Find patterns</a:t>
            </a:r>
          </a:p>
          <a:p>
            <a:pPr lvl="0"/>
            <a:r>
              <a:rPr/>
              <a:t>Extract insights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4: Integrate</a:t>
            </a:r>
          </a:p>
        </p:txBody>
      </p:sp>
      <p:sp>
        <p:nvSpPr>
          <p:cNvPr id="3" name="Content Placeholder 2"/>
          <p:cNvSpPr>
            <a:spLocks noGrp="1"/>
          </p:cNvSpPr>
          <p:nvPr>
            <p:ph idx="1"/>
          </p:nvPr>
        </p:nvSpPr>
        <p:spPr/>
        <p:txBody>
          <a:bodyPr/>
          <a:lstStyle/>
          <a:p>
            <a:pPr lvl="0"/>
            <a:r>
              <a:rPr/>
              <a:t>Synthesize information</a:t>
            </a:r>
          </a:p>
          <a:p>
            <a:pPr lvl="0"/>
            <a:r>
              <a:rPr/>
              <a:t>Combine insights</a:t>
            </a:r>
          </a:p>
          <a:p>
            <a:pPr lvl="0"/>
            <a:r>
              <a:rPr/>
              <a:t>Develop solutions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5: Decide</a:t>
            </a:r>
          </a:p>
        </p:txBody>
      </p:sp>
      <p:sp>
        <p:nvSpPr>
          <p:cNvPr id="3" name="Content Placeholder 2"/>
          <p:cNvSpPr>
            <a:spLocks noGrp="1"/>
          </p:cNvSpPr>
          <p:nvPr>
            <p:ph idx="1"/>
          </p:nvPr>
        </p:nvSpPr>
        <p:spPr/>
        <p:txBody>
          <a:bodyPr/>
          <a:lstStyle/>
          <a:p>
            <a:pPr lvl="0"/>
            <a:r>
              <a:rPr/>
              <a:t>Make choices</a:t>
            </a:r>
          </a:p>
          <a:p>
            <a:pPr lvl="0"/>
            <a:r>
              <a:rPr/>
              <a:t>Based on data</a:t>
            </a:r>
          </a:p>
          <a:p>
            <a:pPr lvl="0"/>
            <a:r>
              <a:rPr/>
              <a:t>Informed decisions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6: Iterate</a:t>
            </a:r>
          </a:p>
        </p:txBody>
      </p:sp>
      <p:sp>
        <p:nvSpPr>
          <p:cNvPr id="3" name="Content Placeholder 2"/>
          <p:cNvSpPr>
            <a:spLocks noGrp="1"/>
          </p:cNvSpPr>
          <p:nvPr>
            <p:ph idx="1"/>
          </p:nvPr>
        </p:nvSpPr>
        <p:spPr/>
        <p:txBody>
          <a:bodyPr/>
          <a:lstStyle/>
          <a:p>
            <a:pPr lvl="0"/>
            <a:r>
              <a:rPr/>
              <a:t>Review process</a:t>
            </a:r>
          </a:p>
          <a:p>
            <a:pPr lvl="0"/>
            <a:r>
              <a:rPr/>
              <a:t>Continuous improvement</a:t>
            </a:r>
          </a:p>
          <a:p>
            <a:pPr lvl="0"/>
            <a:r>
              <a:rPr/>
              <a:t>Adjust strategies</a:t>
            </a: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OpsJunki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DevOpsJunkies" id="{15325AF5-36A5-4242-B446-4A675644A7D4}" vid="{6DDD68C6-B961-4CC8-81CF-B511CACF4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12</TotalTime>
  <Words>12</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Tw Cen MT</vt:lpstr>
      <vt:lpstr>Wingdings</vt:lpstr>
      <vt:lpstr>DevOpsJunkies</vt:lpstr>
      <vt:lpstr>Agile Planning Fundamentals Workshop</vt:lpstr>
      <vt:lpstr>Section 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2024-05-14T04:33:23Z</dcterms:created>
  <dcterms:modified xsi:type="dcterms:W3CDTF">2024-05-14T04:33:23Z</dcterms:modified>
</cp:coreProperties>
</file>

<file path=docProps/custom.xml><?xml version="1.0" encoding="utf-8"?>
<Properties xmlns="http://schemas.openxmlformats.org/officeDocument/2006/custom-properties" xmlns:vt="http://schemas.openxmlformats.org/officeDocument/2006/docPropsVTypes"/>
</file>