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Problème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40% des récoltes sont perdues chaque année à cause du manque d’accès à la météo, aux prix du marché et aux outils modernes. Les petits agriculteurs n’ont pas de solution numérique simple.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Stratégie Go-To-Market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Démonstration</a:t>
            </a:r>
            <a:r>
              <a:rPr sz="1800" dirty="0"/>
              <a:t> terrain avec </a:t>
            </a:r>
            <a:r>
              <a:rPr sz="1800" dirty="0" err="1"/>
              <a:t>coopératives</a:t>
            </a:r>
            <a:endParaRPr sz="1800" dirty="0"/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Ambassadeurs</a:t>
            </a:r>
            <a:r>
              <a:rPr sz="1800" dirty="0"/>
              <a:t> </a:t>
            </a:r>
            <a:r>
              <a:rPr sz="1800" dirty="0" err="1"/>
              <a:t>agricoles</a:t>
            </a:r>
            <a:r>
              <a:rPr sz="1800" dirty="0"/>
              <a:t> </a:t>
            </a:r>
            <a:r>
              <a:rPr sz="1800" dirty="0" err="1"/>
              <a:t>locaux</a:t>
            </a:r>
            <a:endParaRPr sz="1800" dirty="0"/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Campagnes</a:t>
            </a:r>
            <a:r>
              <a:rPr sz="1800" dirty="0"/>
              <a:t> SMS &amp; radios rurales</a:t>
            </a:r>
          </a:p>
          <a:p>
            <a:pPr marL="0" indent="0">
              <a:buNone/>
            </a:pPr>
            <a:r>
              <a:rPr sz="1800" dirty="0"/>
              <a:t>- Collaboration avec les </a:t>
            </a:r>
            <a:r>
              <a:rPr sz="1800" dirty="0" err="1"/>
              <a:t>ministères</a:t>
            </a:r>
            <a:r>
              <a:rPr sz="1800" dirty="0"/>
              <a:t> de </a:t>
            </a:r>
            <a:r>
              <a:rPr sz="1800" dirty="0" err="1"/>
              <a:t>l'agriculture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Notre demande (Our 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Nous </a:t>
            </a:r>
            <a:r>
              <a:rPr sz="1800" dirty="0" err="1"/>
              <a:t>recherchons</a:t>
            </a:r>
            <a:r>
              <a:rPr sz="1800" dirty="0"/>
              <a:t> un </a:t>
            </a:r>
            <a:r>
              <a:rPr sz="1800" dirty="0" err="1"/>
              <a:t>financement</a:t>
            </a:r>
            <a:r>
              <a:rPr sz="1800" dirty="0"/>
              <a:t> de **25 000 000 FCFA** pour :</a:t>
            </a:r>
          </a:p>
          <a:p>
            <a:pPr marL="0" indent="0">
              <a:buNone/>
            </a:pPr>
            <a:r>
              <a:rPr sz="1800" dirty="0"/>
              <a:t>- 40% </a:t>
            </a:r>
            <a:r>
              <a:rPr sz="1800" dirty="0" err="1"/>
              <a:t>développement</a:t>
            </a:r>
            <a:r>
              <a:rPr sz="1800" dirty="0"/>
              <a:t> tech</a:t>
            </a:r>
          </a:p>
          <a:p>
            <a:pPr marL="0" indent="0">
              <a:buNone/>
            </a:pPr>
            <a:r>
              <a:rPr sz="1800" dirty="0"/>
              <a:t>- 30% marketing &amp; terrain</a:t>
            </a:r>
          </a:p>
          <a:p>
            <a:pPr marL="0" indent="0">
              <a:buNone/>
            </a:pPr>
            <a:r>
              <a:rPr sz="1800" dirty="0"/>
              <a:t>- 20% </a:t>
            </a:r>
            <a:r>
              <a:rPr sz="1800" dirty="0" err="1"/>
              <a:t>achat</a:t>
            </a:r>
            <a:r>
              <a:rPr sz="1800" dirty="0"/>
              <a:t> de mini-stations </a:t>
            </a:r>
            <a:r>
              <a:rPr sz="1800" dirty="0" err="1"/>
              <a:t>météo</a:t>
            </a:r>
            <a:endParaRPr sz="1800" dirty="0"/>
          </a:p>
          <a:p>
            <a:pPr marL="0" indent="0">
              <a:buNone/>
            </a:pPr>
            <a:r>
              <a:rPr sz="1800" dirty="0"/>
              <a:t>- 10% support &amp; gestion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Équipe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- [Ton nom] : </a:t>
            </a:r>
            <a:r>
              <a:rPr sz="1800" dirty="0" err="1"/>
              <a:t>Développeur</a:t>
            </a:r>
            <a:r>
              <a:rPr sz="1800" dirty="0"/>
              <a:t> full-stack, </a:t>
            </a:r>
            <a:r>
              <a:rPr sz="1800" dirty="0" err="1"/>
              <a:t>fondateur</a:t>
            </a:r>
            <a:endParaRPr sz="1800" dirty="0"/>
          </a:p>
          <a:p>
            <a:pPr marL="0" indent="0">
              <a:buNone/>
            </a:pPr>
            <a:r>
              <a:rPr sz="1800" dirty="0"/>
              <a:t>- [Nom] : </a:t>
            </a:r>
            <a:r>
              <a:rPr sz="1800" dirty="0" err="1"/>
              <a:t>Agronome</a:t>
            </a:r>
            <a:r>
              <a:rPr sz="1800" dirty="0"/>
              <a:t> expert terrain</a:t>
            </a:r>
          </a:p>
          <a:p>
            <a:pPr marL="0" indent="0">
              <a:buNone/>
            </a:pPr>
            <a:r>
              <a:rPr sz="1800" dirty="0"/>
              <a:t>- [Nom] : </a:t>
            </a:r>
            <a:r>
              <a:rPr sz="1800" dirty="0" err="1"/>
              <a:t>Responsable</a:t>
            </a:r>
            <a:r>
              <a:rPr sz="1800" dirty="0"/>
              <a:t> marketing rural</a:t>
            </a:r>
          </a:p>
          <a:p>
            <a:pPr marL="0" indent="0">
              <a:buNone/>
            </a:pPr>
            <a:endParaRPr sz="1800" dirty="0"/>
          </a:p>
          <a:p>
            <a:pPr marL="0" indent="0">
              <a:buNone/>
            </a:pPr>
            <a:r>
              <a:rPr sz="1800" dirty="0"/>
              <a:t>Une équipe </a:t>
            </a:r>
            <a:r>
              <a:rPr sz="1800" dirty="0" err="1"/>
              <a:t>passionnée</a:t>
            </a:r>
            <a:r>
              <a:rPr sz="1800" dirty="0"/>
              <a:t> par la </a:t>
            </a:r>
            <a:r>
              <a:rPr sz="1800" dirty="0" err="1"/>
              <a:t>modernisation</a:t>
            </a:r>
            <a:r>
              <a:rPr sz="1800" dirty="0"/>
              <a:t> </a:t>
            </a:r>
            <a:r>
              <a:rPr sz="1800" dirty="0" err="1"/>
              <a:t>agricole</a:t>
            </a:r>
            <a:r>
              <a:rPr sz="1800" dirty="0"/>
              <a:t> </a:t>
            </a:r>
            <a:r>
              <a:rPr sz="1800" dirty="0" err="1"/>
              <a:t>en</a:t>
            </a:r>
            <a:r>
              <a:rPr sz="1800" dirty="0"/>
              <a:t> Afrique.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SmartFarm Connect est une plateforme mobile qui fournit des données météo locales, des prix du marché, des recommandations agricoles personnalisées et une mise en relation directe avec les acheteurs.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Produit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- Application mobile multilingue</a:t>
            </a:r>
          </a:p>
          <a:p>
            <a:r>
              <a:rPr sz="1800"/>
              <a:t>- Données météo locales</a:t>
            </a:r>
          </a:p>
          <a:p>
            <a:r>
              <a:rPr sz="1800"/>
              <a:t>- Conseils agricoles personnalisés</a:t>
            </a:r>
          </a:p>
          <a:p>
            <a:r>
              <a:rPr sz="1800"/>
              <a:t>- Plateforme de vente et mise en relation</a:t>
            </a:r>
          </a:p>
          <a:p>
            <a:r>
              <a:rPr sz="1800"/>
              <a:t>- Interface audio/visuelle pour utilisateurs peu alphabétisés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Marché cible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Agriculteurs ruraux en Afrique de l’Ouest</a:t>
            </a:r>
          </a:p>
          <a:p>
            <a:r>
              <a:rPr sz="1800"/>
              <a:t>• Coopératives agricoles</a:t>
            </a:r>
          </a:p>
          <a:p>
            <a:r>
              <a:rPr sz="1800"/>
              <a:t>• ONG et partenaires de développement</a:t>
            </a:r>
          </a:p>
          <a:p>
            <a:r>
              <a:rPr sz="1800"/>
              <a:t>• Acheteurs locaux de produits agricoles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Taille du marché (TAM / SAM / SOM)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- TAM (Afrique) : 400M </a:t>
            </a:r>
            <a:r>
              <a:rPr sz="1800" dirty="0" err="1"/>
              <a:t>d'agriculteurs</a:t>
            </a:r>
            <a:endParaRPr sz="1800" dirty="0"/>
          </a:p>
          <a:p>
            <a:pPr marL="0" indent="0">
              <a:buNone/>
            </a:pPr>
            <a:r>
              <a:rPr sz="1800" dirty="0"/>
              <a:t>- SAM (Afrique de </a:t>
            </a:r>
            <a:r>
              <a:rPr sz="1800" dirty="0" err="1"/>
              <a:t>l'Ouest</a:t>
            </a:r>
            <a:r>
              <a:rPr sz="1800" dirty="0"/>
              <a:t>) : 50M </a:t>
            </a:r>
            <a:r>
              <a:rPr sz="1800" dirty="0" err="1"/>
              <a:t>d'agriculteurs</a:t>
            </a:r>
            <a:endParaRPr sz="1800" dirty="0"/>
          </a:p>
          <a:p>
            <a:pPr marL="0" indent="0">
              <a:buNone/>
            </a:pPr>
            <a:r>
              <a:rPr sz="1800" dirty="0"/>
              <a:t>- SOM (Togo, </a:t>
            </a:r>
            <a:r>
              <a:rPr sz="1800" dirty="0" err="1"/>
              <a:t>Bénin</a:t>
            </a:r>
            <a:r>
              <a:rPr sz="1800" dirty="0"/>
              <a:t>, Ghana) : 5M </a:t>
            </a:r>
            <a:r>
              <a:rPr sz="1800" dirty="0" err="1"/>
              <a:t>d'agriculteurs</a:t>
            </a:r>
            <a:r>
              <a:rPr sz="1800" dirty="0"/>
              <a:t> à </a:t>
            </a:r>
            <a:r>
              <a:rPr sz="1800" dirty="0" err="1"/>
              <a:t>atteindre</a:t>
            </a:r>
            <a:r>
              <a:rPr sz="1800" dirty="0"/>
              <a:t> </a:t>
            </a:r>
            <a:r>
              <a:rPr sz="1800" dirty="0" err="1"/>
              <a:t>d’ici</a:t>
            </a:r>
            <a:r>
              <a:rPr sz="1800" dirty="0"/>
              <a:t> 3 </a:t>
            </a:r>
            <a:r>
              <a:rPr sz="1800" dirty="0" err="1"/>
              <a:t>ans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Concurrents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• </a:t>
            </a:r>
            <a:r>
              <a:rPr sz="1800" dirty="0" err="1"/>
              <a:t>AgroInfo</a:t>
            </a:r>
            <a:r>
              <a:rPr sz="1800" dirty="0"/>
              <a:t> App</a:t>
            </a:r>
          </a:p>
          <a:p>
            <a:pPr marL="0" indent="0">
              <a:buNone/>
            </a:pPr>
            <a:r>
              <a:rPr sz="1800" dirty="0"/>
              <a:t>• M-Farm</a:t>
            </a:r>
          </a:p>
          <a:p>
            <a:pPr marL="0" indent="0">
              <a:buNone/>
            </a:pPr>
            <a:r>
              <a:rPr sz="1800" dirty="0"/>
              <a:t>• </a:t>
            </a:r>
            <a:r>
              <a:rPr sz="1800" dirty="0" err="1"/>
              <a:t>FarmDrive</a:t>
            </a:r>
            <a:endParaRPr sz="1800" dirty="0"/>
          </a:p>
          <a:p>
            <a:pPr marL="0" indent="0">
              <a:buNone/>
            </a:pPr>
            <a:r>
              <a:rPr sz="1800" dirty="0"/>
              <a:t>• </a:t>
            </a:r>
            <a:r>
              <a:rPr sz="1800" dirty="0" err="1"/>
              <a:t>Plateformes</a:t>
            </a:r>
            <a:r>
              <a:rPr sz="1800" dirty="0"/>
              <a:t> de </a:t>
            </a:r>
            <a:r>
              <a:rPr sz="1800" dirty="0" err="1"/>
              <a:t>météo</a:t>
            </a:r>
            <a:r>
              <a:rPr sz="1800" dirty="0"/>
              <a:t> </a:t>
            </a:r>
            <a:r>
              <a:rPr sz="1800" dirty="0" err="1"/>
              <a:t>agricole</a:t>
            </a:r>
            <a:r>
              <a:rPr sz="1800" dirty="0"/>
              <a:t> </a:t>
            </a:r>
            <a:r>
              <a:rPr sz="1800" dirty="0" err="1"/>
              <a:t>généralistes</a:t>
            </a:r>
            <a:endParaRPr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Avantage concurrentiel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- Solution locale avec support vocal</a:t>
            </a:r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Prédictions</a:t>
            </a:r>
            <a:r>
              <a:rPr sz="1800" dirty="0"/>
              <a:t> </a:t>
            </a:r>
            <a:r>
              <a:rPr sz="1800" dirty="0" err="1"/>
              <a:t>agricoles</a:t>
            </a:r>
            <a:r>
              <a:rPr sz="1800" dirty="0"/>
              <a:t> </a:t>
            </a:r>
            <a:r>
              <a:rPr sz="1800" dirty="0" err="1"/>
              <a:t>basées</a:t>
            </a:r>
            <a:r>
              <a:rPr sz="1800" dirty="0"/>
              <a:t> sur IA</a:t>
            </a:r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Fonctionnement</a:t>
            </a:r>
            <a:r>
              <a:rPr sz="1800" dirty="0"/>
              <a:t> hors-</a:t>
            </a:r>
            <a:r>
              <a:rPr sz="1800" dirty="0" err="1"/>
              <a:t>ligne</a:t>
            </a:r>
            <a:r>
              <a:rPr sz="1800" dirty="0"/>
              <a:t> </a:t>
            </a:r>
            <a:r>
              <a:rPr sz="1800" dirty="0" err="1"/>
              <a:t>partiel</a:t>
            </a:r>
            <a:endParaRPr sz="1800" dirty="0"/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Intégration</a:t>
            </a:r>
            <a:r>
              <a:rPr sz="1800" dirty="0"/>
              <a:t> des réseaux </a:t>
            </a:r>
            <a:r>
              <a:rPr sz="1800" dirty="0" err="1"/>
              <a:t>coopératifs</a:t>
            </a:r>
            <a:r>
              <a:rPr sz="1800" dirty="0"/>
              <a:t> </a:t>
            </a:r>
            <a:r>
              <a:rPr sz="1800" dirty="0" err="1"/>
              <a:t>existants</a:t>
            </a:r>
            <a:endParaRPr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Traction &amp; Feuille de route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- MVP </a:t>
            </a:r>
            <a:r>
              <a:rPr sz="1800" dirty="0" err="1"/>
              <a:t>testé</a:t>
            </a:r>
            <a:r>
              <a:rPr sz="1800" dirty="0"/>
              <a:t> au Togo : 1200 </a:t>
            </a:r>
            <a:r>
              <a:rPr sz="1800" dirty="0" err="1"/>
              <a:t>utilisateurs</a:t>
            </a:r>
            <a:endParaRPr sz="1800" dirty="0"/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Partenariat</a:t>
            </a:r>
            <a:r>
              <a:rPr sz="1800" dirty="0"/>
              <a:t> avec 2 </a:t>
            </a:r>
            <a:r>
              <a:rPr sz="1800" dirty="0" err="1"/>
              <a:t>coopératives</a:t>
            </a:r>
            <a:endParaRPr sz="1800" dirty="0"/>
          </a:p>
          <a:p>
            <a:pPr marL="0" indent="0">
              <a:buNone/>
            </a:pPr>
            <a:r>
              <a:rPr sz="1800" dirty="0"/>
              <a:t>- Objectif : 50 000 </a:t>
            </a:r>
            <a:r>
              <a:rPr sz="1800" dirty="0" err="1"/>
              <a:t>utilisateurs</a:t>
            </a:r>
            <a:r>
              <a:rPr sz="1800" dirty="0"/>
              <a:t> </a:t>
            </a:r>
            <a:r>
              <a:rPr sz="1800" dirty="0" err="1"/>
              <a:t>d’ici</a:t>
            </a:r>
            <a:r>
              <a:rPr sz="1800" dirty="0"/>
              <a:t> fin 2026</a:t>
            </a:r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Lancement</a:t>
            </a:r>
            <a:r>
              <a:rPr sz="1800" dirty="0"/>
              <a:t> au </a:t>
            </a:r>
            <a:r>
              <a:rPr sz="1800" dirty="0" err="1"/>
              <a:t>Bénin</a:t>
            </a:r>
            <a:r>
              <a:rPr sz="1800" dirty="0"/>
              <a:t> et Ghana </a:t>
            </a:r>
            <a:r>
              <a:rPr sz="1800" dirty="0" err="1"/>
              <a:t>prévu</a:t>
            </a:r>
            <a:r>
              <a:rPr sz="1800" dirty="0"/>
              <a:t> pour 2026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28B22"/>
                </a:solidFill>
              </a:rPr>
              <a:t>Modèle économique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1800" dirty="0"/>
              <a:t>- Freemium pour petits </a:t>
            </a:r>
            <a:r>
              <a:rPr sz="1800" dirty="0" err="1"/>
              <a:t>exploitants</a:t>
            </a:r>
            <a:endParaRPr sz="1800" dirty="0"/>
          </a:p>
          <a:p>
            <a:pPr marL="0" indent="0">
              <a:buNone/>
            </a:pPr>
            <a:r>
              <a:rPr sz="1800" dirty="0"/>
              <a:t>- Abonnement Premium : 1000 FCFA/</a:t>
            </a:r>
            <a:r>
              <a:rPr sz="1800" dirty="0" err="1"/>
              <a:t>mois</a:t>
            </a:r>
            <a:endParaRPr sz="1800" dirty="0"/>
          </a:p>
          <a:p>
            <a:pPr marL="0" indent="0">
              <a:buNone/>
            </a:pPr>
            <a:r>
              <a:rPr sz="1800" dirty="0"/>
              <a:t>- Commissions sur les ventes : 2%</a:t>
            </a:r>
          </a:p>
          <a:p>
            <a:pPr marL="0" indent="0">
              <a:buNone/>
            </a:pPr>
            <a:r>
              <a:rPr sz="1800" dirty="0"/>
              <a:t>- </a:t>
            </a:r>
            <a:r>
              <a:rPr sz="1800" dirty="0" err="1"/>
              <a:t>Revenus</a:t>
            </a:r>
            <a:r>
              <a:rPr sz="1800" dirty="0"/>
              <a:t> B2B via </a:t>
            </a:r>
            <a:r>
              <a:rPr sz="1800" dirty="0" err="1"/>
              <a:t>partenariats</a:t>
            </a:r>
            <a:r>
              <a:rPr sz="1800" dirty="0"/>
              <a:t> avec ONG et </a:t>
            </a:r>
            <a:r>
              <a:rPr sz="1800" dirty="0" err="1"/>
              <a:t>gouvernements</a:t>
            </a:r>
            <a:endParaRPr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379</Words>
  <Application>Microsoft Office PowerPoint</Application>
  <PresentationFormat>Affichage à l'écran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Problème</vt:lpstr>
      <vt:lpstr>Solution</vt:lpstr>
      <vt:lpstr>Produit</vt:lpstr>
      <vt:lpstr>Marché cible</vt:lpstr>
      <vt:lpstr>Taille du marché (TAM / SAM / SOM)</vt:lpstr>
      <vt:lpstr>Concurrents</vt:lpstr>
      <vt:lpstr>Avantage concurrentiel</vt:lpstr>
      <vt:lpstr>Traction &amp; Feuille de route</vt:lpstr>
      <vt:lpstr>Modèle économique</vt:lpstr>
      <vt:lpstr>Stratégie Go-To-Market</vt:lpstr>
      <vt:lpstr>Notre demande (Our Ask)</vt:lpstr>
      <vt:lpstr>Équipe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MESSANH JULES FOLLYKOE</cp:lastModifiedBy>
  <cp:revision>2</cp:revision>
  <dcterms:created xsi:type="dcterms:W3CDTF">2013-01-27T09:14:16Z</dcterms:created>
  <dcterms:modified xsi:type="dcterms:W3CDTF">2025-09-01T17:35:28Z</dcterms:modified>
  <cp:category/>
</cp:coreProperties>
</file>