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8"/>
  </p:notesMasterIdLst>
  <p:sldIdLst>
    <p:sldId id="256" r:id="rId3"/>
    <p:sldId id="1574" r:id="rId4"/>
    <p:sldId id="1627" r:id="rId5"/>
    <p:sldId id="1628" r:id="rId6"/>
    <p:sldId id="1624" r:id="rId7"/>
    <p:sldId id="1629" r:id="rId8"/>
    <p:sldId id="1630" r:id="rId9"/>
    <p:sldId id="1631" r:id="rId10"/>
    <p:sldId id="1633" r:id="rId11"/>
    <p:sldId id="1632" r:id="rId12"/>
    <p:sldId id="1635" r:id="rId13"/>
    <p:sldId id="1637" r:id="rId14"/>
    <p:sldId id="1638" r:id="rId15"/>
    <p:sldId id="1634" r:id="rId16"/>
    <p:sldId id="162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9" d="100"/>
          <a:sy n="99" d="100"/>
        </p:scale>
        <p:origin x="50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3AFA-F451-444D-BAEC-38D955773079}" type="datetimeFigureOut">
              <a:rPr lang="en-US" smtClean="0"/>
              <a:t>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B9D4-9818-4E9B-AA05-61ED5F68A956}" type="slidenum">
              <a:rPr lang="en-US" smtClean="0"/>
              <a:t>‹#›</a:t>
            </a:fld>
            <a:endParaRPr lang="en-US"/>
          </a:p>
        </p:txBody>
      </p:sp>
    </p:spTree>
    <p:extLst>
      <p:ext uri="{BB962C8B-B14F-4D97-AF65-F5344CB8AC3E}">
        <p14:creationId xmlns:p14="http://schemas.microsoft.com/office/powerpoint/2010/main" val="112430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10:06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8973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10:47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1605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10:59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18311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11:03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6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10:39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0496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9:59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053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10:07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979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9:59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77081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9:59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10:15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908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10:23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2876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10:27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20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10:31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575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1/5/2020 10:29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869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4A6E-74EE-430E-B9FE-0900D6459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EFB3A-D020-4543-9FA8-DB22F6D4C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40FEF-B928-4EF4-A06B-5767414A4C52}"/>
              </a:ext>
            </a:extLst>
          </p:cNvPr>
          <p:cNvSpPr>
            <a:spLocks noGrp="1"/>
          </p:cNvSpPr>
          <p:nvPr>
            <p:ph type="dt" sz="half" idx="10"/>
          </p:nvPr>
        </p:nvSpPr>
        <p:spPr/>
        <p:txBody>
          <a:bodyPr/>
          <a:lstStyle/>
          <a:p>
            <a:fld id="{DFA8C626-DCFC-44B9-B53F-E89648D7BB7E}" type="datetimeFigureOut">
              <a:rPr lang="en-US" smtClean="0"/>
              <a:t>1/5/2020</a:t>
            </a:fld>
            <a:endParaRPr lang="en-US"/>
          </a:p>
        </p:txBody>
      </p:sp>
      <p:sp>
        <p:nvSpPr>
          <p:cNvPr id="5" name="Footer Placeholder 4">
            <a:extLst>
              <a:ext uri="{FF2B5EF4-FFF2-40B4-BE49-F238E27FC236}">
                <a16:creationId xmlns:a16="http://schemas.microsoft.com/office/drawing/2014/main" id="{AD75CC78-05BD-4EB4-8578-CA8BDE2C7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D9CA-0383-4AA1-9328-43412812DE1A}"/>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6172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F70-9F2F-41AD-9CCF-0592E2E15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84D66-A812-4617-8391-E5029D0AA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53C5-3237-4099-869C-03817AF430A7}"/>
              </a:ext>
            </a:extLst>
          </p:cNvPr>
          <p:cNvSpPr>
            <a:spLocks noGrp="1"/>
          </p:cNvSpPr>
          <p:nvPr>
            <p:ph type="dt" sz="half" idx="10"/>
          </p:nvPr>
        </p:nvSpPr>
        <p:spPr/>
        <p:txBody>
          <a:bodyPr/>
          <a:lstStyle/>
          <a:p>
            <a:fld id="{DFA8C626-DCFC-44B9-B53F-E89648D7BB7E}" type="datetimeFigureOut">
              <a:rPr lang="en-US" smtClean="0"/>
              <a:t>1/5/2020</a:t>
            </a:fld>
            <a:endParaRPr lang="en-US"/>
          </a:p>
        </p:txBody>
      </p:sp>
      <p:sp>
        <p:nvSpPr>
          <p:cNvPr id="5" name="Footer Placeholder 4">
            <a:extLst>
              <a:ext uri="{FF2B5EF4-FFF2-40B4-BE49-F238E27FC236}">
                <a16:creationId xmlns:a16="http://schemas.microsoft.com/office/drawing/2014/main" id="{B825D31E-702C-4D24-8F13-883228715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9B113-83D0-4EB9-954E-A3BA0DAC120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70659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81E5-A1FC-435D-9A27-6F188A8073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C4978-2F75-4A4B-BB8F-EC58816764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4EA69-86A6-4EC5-B3C0-5C71C0891CA9}"/>
              </a:ext>
            </a:extLst>
          </p:cNvPr>
          <p:cNvSpPr>
            <a:spLocks noGrp="1"/>
          </p:cNvSpPr>
          <p:nvPr>
            <p:ph type="dt" sz="half" idx="10"/>
          </p:nvPr>
        </p:nvSpPr>
        <p:spPr/>
        <p:txBody>
          <a:bodyPr/>
          <a:lstStyle/>
          <a:p>
            <a:fld id="{DFA8C626-DCFC-44B9-B53F-E89648D7BB7E}" type="datetimeFigureOut">
              <a:rPr lang="en-US" smtClean="0"/>
              <a:t>1/5/2020</a:t>
            </a:fld>
            <a:endParaRPr lang="en-US"/>
          </a:p>
        </p:txBody>
      </p:sp>
      <p:sp>
        <p:nvSpPr>
          <p:cNvPr id="5" name="Footer Placeholder 4">
            <a:extLst>
              <a:ext uri="{FF2B5EF4-FFF2-40B4-BE49-F238E27FC236}">
                <a16:creationId xmlns:a16="http://schemas.microsoft.com/office/drawing/2014/main" id="{4892B99D-43C7-423C-9A82-E68D760C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ADEA3-DDAA-4161-B487-930929A20C3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82160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6837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5462884"/>
          </a:xfrm>
          <a:prstGeom prst="rect">
            <a:avLst/>
          </a:prstGeom>
        </p:spPr>
      </p:pic>
      <p:sp>
        <p:nvSpPr>
          <p:cNvPr id="8" name="Rectangle 7"/>
          <p:cNvSpPr/>
          <p:nvPr userDrawn="1"/>
        </p:nvSpPr>
        <p:spPr bwMode="auto">
          <a:xfrm>
            <a:off x="1648" y="4863467"/>
            <a:ext cx="12190352" cy="1994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1633" y="5253375"/>
            <a:ext cx="2596555" cy="1146975"/>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632" y="470066"/>
            <a:ext cx="1423303" cy="303612"/>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599824" y="4863467"/>
            <a:ext cx="4592176" cy="1994533"/>
          </a:xfrm>
          <a:prstGeom prst="rect">
            <a:avLst/>
          </a:prstGeom>
        </p:spPr>
      </p:pic>
    </p:spTree>
    <p:extLst>
      <p:ext uri="{BB962C8B-B14F-4D97-AF65-F5344CB8AC3E}">
        <p14:creationId xmlns:p14="http://schemas.microsoft.com/office/powerpoint/2010/main" val="13067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
        <p:nvSpPr>
          <p:cNvPr id="8" name="Text Placeholder 3"/>
          <p:cNvSpPr>
            <a:spLocks noGrp="1"/>
          </p:cNvSpPr>
          <p:nvPr>
            <p:ph type="body" sz="quarter" idx="15" hasCustomPrompt="1"/>
          </p:nvPr>
        </p:nvSpPr>
        <p:spPr>
          <a:xfrm>
            <a:off x="9233488" y="291069"/>
            <a:ext cx="2689274" cy="452654"/>
          </a:xfrm>
        </p:spPr>
        <p:txBody>
          <a:bodyPr/>
          <a:lstStyle>
            <a:lvl1pPr marL="0" marR="0" indent="0" algn="r"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77180" y="5923422"/>
            <a:ext cx="1601979" cy="651821"/>
          </a:xfrm>
          <a:prstGeom prst="rect">
            <a:avLst/>
          </a:prstGeom>
        </p:spPr>
        <p:txBody>
          <a:bodyPr wrap="none" lIns="179285" tIns="143428" rIns="179285" bIns="143428">
            <a:spAutoFit/>
          </a:bodyPr>
          <a:lstStyle/>
          <a:p>
            <a:r>
              <a:rPr lang="en-US" sz="2353" dirty="0">
                <a:gradFill>
                  <a:gsLst>
                    <a:gs pos="2597">
                      <a:schemeClr val="tx1"/>
                    </a:gs>
                    <a:gs pos="18182">
                      <a:schemeClr val="tx1"/>
                    </a:gs>
                  </a:gsLst>
                  <a:lin ang="5400000" scaled="1"/>
                </a:gradFill>
              </a:rPr>
              <a:t>#</a:t>
            </a:r>
            <a:r>
              <a:rPr lang="en-US" sz="2353" dirty="0" err="1">
                <a:gradFill>
                  <a:gsLst>
                    <a:gs pos="2597">
                      <a:schemeClr val="tx1"/>
                    </a:gs>
                    <a:gs pos="18182">
                      <a:schemeClr val="tx1"/>
                    </a:gs>
                  </a:gsLst>
                  <a:lin ang="5400000" scaled="1"/>
                </a:gradFill>
              </a:rPr>
              <a:t>MSBuild</a:t>
            </a:r>
            <a:endParaRPr lang="en-US" sz="2353"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231577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2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7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77911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2431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04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3A44-3A4D-4628-B17E-2001FC9CF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B6316-C33F-47D1-BED2-B725FF5D2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4DCB-3A80-4EAC-A77E-910EFC2A3651}"/>
              </a:ext>
            </a:extLst>
          </p:cNvPr>
          <p:cNvSpPr>
            <a:spLocks noGrp="1"/>
          </p:cNvSpPr>
          <p:nvPr>
            <p:ph type="dt" sz="half" idx="10"/>
          </p:nvPr>
        </p:nvSpPr>
        <p:spPr/>
        <p:txBody>
          <a:bodyPr/>
          <a:lstStyle/>
          <a:p>
            <a:fld id="{DFA8C626-DCFC-44B9-B53F-E89648D7BB7E}" type="datetimeFigureOut">
              <a:rPr lang="en-US" smtClean="0"/>
              <a:t>1/5/2020</a:t>
            </a:fld>
            <a:endParaRPr lang="en-US"/>
          </a:p>
        </p:txBody>
      </p:sp>
      <p:sp>
        <p:nvSpPr>
          <p:cNvPr id="5" name="Footer Placeholder 4">
            <a:extLst>
              <a:ext uri="{FF2B5EF4-FFF2-40B4-BE49-F238E27FC236}">
                <a16:creationId xmlns:a16="http://schemas.microsoft.com/office/drawing/2014/main" id="{DB85C12B-C62D-45E0-96F5-BE6736324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D5E0A-C3CA-40D4-A57A-FDFA410620B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405926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9244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44894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0803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649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41962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50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448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73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685504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219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065C-42F9-4F27-B083-B259E62EE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901B6-8FF1-4539-8E59-9BD126C551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D08D-4F23-4350-BA08-2924A8BA57A4}"/>
              </a:ext>
            </a:extLst>
          </p:cNvPr>
          <p:cNvSpPr>
            <a:spLocks noGrp="1"/>
          </p:cNvSpPr>
          <p:nvPr>
            <p:ph type="dt" sz="half" idx="10"/>
          </p:nvPr>
        </p:nvSpPr>
        <p:spPr/>
        <p:txBody>
          <a:bodyPr/>
          <a:lstStyle/>
          <a:p>
            <a:fld id="{DFA8C626-DCFC-44B9-B53F-E89648D7BB7E}" type="datetimeFigureOut">
              <a:rPr lang="en-US" smtClean="0"/>
              <a:t>1/5/2020</a:t>
            </a:fld>
            <a:endParaRPr lang="en-US"/>
          </a:p>
        </p:txBody>
      </p:sp>
      <p:sp>
        <p:nvSpPr>
          <p:cNvPr id="5" name="Footer Placeholder 4">
            <a:extLst>
              <a:ext uri="{FF2B5EF4-FFF2-40B4-BE49-F238E27FC236}">
                <a16:creationId xmlns:a16="http://schemas.microsoft.com/office/drawing/2014/main" id="{9F9D8D5E-A31B-49A9-BD79-1B06A2CFB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8527C-E0E9-4C1F-B4FE-14A3ABB6A900}"/>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86802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3639-66AF-4B4F-97BA-EB111D134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0796C-FB71-4F78-9C9A-F40FA14A5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D6D4B-DA41-442F-8734-AB07BC6CF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D46F8-26E1-49B7-BAFE-CD436153F4BC}"/>
              </a:ext>
            </a:extLst>
          </p:cNvPr>
          <p:cNvSpPr>
            <a:spLocks noGrp="1"/>
          </p:cNvSpPr>
          <p:nvPr>
            <p:ph type="dt" sz="half" idx="10"/>
          </p:nvPr>
        </p:nvSpPr>
        <p:spPr/>
        <p:txBody>
          <a:bodyPr/>
          <a:lstStyle/>
          <a:p>
            <a:fld id="{DFA8C626-DCFC-44B9-B53F-E89648D7BB7E}" type="datetimeFigureOut">
              <a:rPr lang="en-US" smtClean="0"/>
              <a:t>1/5/2020</a:t>
            </a:fld>
            <a:endParaRPr lang="en-US"/>
          </a:p>
        </p:txBody>
      </p:sp>
      <p:sp>
        <p:nvSpPr>
          <p:cNvPr id="6" name="Footer Placeholder 5">
            <a:extLst>
              <a:ext uri="{FF2B5EF4-FFF2-40B4-BE49-F238E27FC236}">
                <a16:creationId xmlns:a16="http://schemas.microsoft.com/office/drawing/2014/main" id="{33D634E0-6372-4E3C-9C74-17301222E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FA67D-C668-419C-AE0D-A8ACE285E743}"/>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7680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D38-A55A-43B0-9A22-9398B0CBEB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EB6E4-43C9-411F-8A2E-AC84EC296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127C4-4D5C-4196-87FD-DEA35BC4FD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B5496-7679-427B-B1E9-CBBEC9B8A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09EC-7009-4D38-9839-2891E9959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3BEBE-DE7D-49EF-BDE2-50CD6FB73C37}"/>
              </a:ext>
            </a:extLst>
          </p:cNvPr>
          <p:cNvSpPr>
            <a:spLocks noGrp="1"/>
          </p:cNvSpPr>
          <p:nvPr>
            <p:ph type="dt" sz="half" idx="10"/>
          </p:nvPr>
        </p:nvSpPr>
        <p:spPr/>
        <p:txBody>
          <a:bodyPr/>
          <a:lstStyle/>
          <a:p>
            <a:fld id="{DFA8C626-DCFC-44B9-B53F-E89648D7BB7E}" type="datetimeFigureOut">
              <a:rPr lang="en-US" smtClean="0"/>
              <a:t>1/5/2020</a:t>
            </a:fld>
            <a:endParaRPr lang="en-US"/>
          </a:p>
        </p:txBody>
      </p:sp>
      <p:sp>
        <p:nvSpPr>
          <p:cNvPr id="8" name="Footer Placeholder 7">
            <a:extLst>
              <a:ext uri="{FF2B5EF4-FFF2-40B4-BE49-F238E27FC236}">
                <a16:creationId xmlns:a16="http://schemas.microsoft.com/office/drawing/2014/main" id="{E000B0B7-A90A-4E7D-991A-A580790F5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BBA88-F219-4A00-B999-87B00E22AB78}"/>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43683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D176-A81C-4559-A9BB-556F23BED3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B755D-E751-4769-A300-E713F34D9255}"/>
              </a:ext>
            </a:extLst>
          </p:cNvPr>
          <p:cNvSpPr>
            <a:spLocks noGrp="1"/>
          </p:cNvSpPr>
          <p:nvPr>
            <p:ph type="dt" sz="half" idx="10"/>
          </p:nvPr>
        </p:nvSpPr>
        <p:spPr/>
        <p:txBody>
          <a:bodyPr/>
          <a:lstStyle/>
          <a:p>
            <a:fld id="{DFA8C626-DCFC-44B9-B53F-E89648D7BB7E}" type="datetimeFigureOut">
              <a:rPr lang="en-US" smtClean="0"/>
              <a:t>1/5/2020</a:t>
            </a:fld>
            <a:endParaRPr lang="en-US"/>
          </a:p>
        </p:txBody>
      </p:sp>
      <p:sp>
        <p:nvSpPr>
          <p:cNvPr id="4" name="Footer Placeholder 3">
            <a:extLst>
              <a:ext uri="{FF2B5EF4-FFF2-40B4-BE49-F238E27FC236}">
                <a16:creationId xmlns:a16="http://schemas.microsoft.com/office/drawing/2014/main" id="{D884E3A5-D8A4-4613-B8C8-CB19C421C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3AA82-9CF3-4F01-99BB-09F63AF8AC65}"/>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5958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CA0B1-86F0-4244-8BB4-8AC6B6D2E3CE}"/>
              </a:ext>
            </a:extLst>
          </p:cNvPr>
          <p:cNvSpPr>
            <a:spLocks noGrp="1"/>
          </p:cNvSpPr>
          <p:nvPr>
            <p:ph type="dt" sz="half" idx="10"/>
          </p:nvPr>
        </p:nvSpPr>
        <p:spPr/>
        <p:txBody>
          <a:bodyPr/>
          <a:lstStyle/>
          <a:p>
            <a:fld id="{DFA8C626-DCFC-44B9-B53F-E89648D7BB7E}" type="datetimeFigureOut">
              <a:rPr lang="en-US" smtClean="0"/>
              <a:t>1/5/2020</a:t>
            </a:fld>
            <a:endParaRPr lang="en-US"/>
          </a:p>
        </p:txBody>
      </p:sp>
      <p:sp>
        <p:nvSpPr>
          <p:cNvPr id="3" name="Footer Placeholder 2">
            <a:extLst>
              <a:ext uri="{FF2B5EF4-FFF2-40B4-BE49-F238E27FC236}">
                <a16:creationId xmlns:a16="http://schemas.microsoft.com/office/drawing/2014/main" id="{24774AE9-D5F9-4B40-ADEA-74F8AE008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EE564-0F09-411A-BA02-A73C9609149F}"/>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62785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CC0-57DD-48C4-A03B-AEB6EAD28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EED23-8C18-400F-AC4C-9080A1100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EE540-5C14-49F0-938D-AD6D04783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CB84E-0189-416C-87B1-7DF1551513D9}"/>
              </a:ext>
            </a:extLst>
          </p:cNvPr>
          <p:cNvSpPr>
            <a:spLocks noGrp="1"/>
          </p:cNvSpPr>
          <p:nvPr>
            <p:ph type="dt" sz="half" idx="10"/>
          </p:nvPr>
        </p:nvSpPr>
        <p:spPr/>
        <p:txBody>
          <a:bodyPr/>
          <a:lstStyle/>
          <a:p>
            <a:fld id="{DFA8C626-DCFC-44B9-B53F-E89648D7BB7E}" type="datetimeFigureOut">
              <a:rPr lang="en-US" smtClean="0"/>
              <a:t>1/5/2020</a:t>
            </a:fld>
            <a:endParaRPr lang="en-US"/>
          </a:p>
        </p:txBody>
      </p:sp>
      <p:sp>
        <p:nvSpPr>
          <p:cNvPr id="6" name="Footer Placeholder 5">
            <a:extLst>
              <a:ext uri="{FF2B5EF4-FFF2-40B4-BE49-F238E27FC236}">
                <a16:creationId xmlns:a16="http://schemas.microsoft.com/office/drawing/2014/main" id="{9B24B085-32C3-4B63-84D5-B65FF487D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55D10-98E4-41AC-944B-55E815BC470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19631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D03-7B60-4EDF-92F4-6F648CDDB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1B413-8D7F-4ACB-B3B9-1E89D9F0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A61B6-262F-4F99-89E4-F4208380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A6F22-95C1-4A29-AB41-018A5DED5410}"/>
              </a:ext>
            </a:extLst>
          </p:cNvPr>
          <p:cNvSpPr>
            <a:spLocks noGrp="1"/>
          </p:cNvSpPr>
          <p:nvPr>
            <p:ph type="dt" sz="half" idx="10"/>
          </p:nvPr>
        </p:nvSpPr>
        <p:spPr/>
        <p:txBody>
          <a:bodyPr/>
          <a:lstStyle/>
          <a:p>
            <a:fld id="{DFA8C626-DCFC-44B9-B53F-E89648D7BB7E}" type="datetimeFigureOut">
              <a:rPr lang="en-US" smtClean="0"/>
              <a:t>1/5/2020</a:t>
            </a:fld>
            <a:endParaRPr lang="en-US"/>
          </a:p>
        </p:txBody>
      </p:sp>
      <p:sp>
        <p:nvSpPr>
          <p:cNvPr id="6" name="Footer Placeholder 5">
            <a:extLst>
              <a:ext uri="{FF2B5EF4-FFF2-40B4-BE49-F238E27FC236}">
                <a16:creationId xmlns:a16="http://schemas.microsoft.com/office/drawing/2014/main" id="{64F52278-5D17-4CCF-97F9-2F04A0EC1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A27D0-4827-4FA9-95CA-506F593E19F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3508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36C84-E421-4745-8831-E4D6DFD16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2568D3-CF8A-4D4E-9160-A3C2EB827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D3625-FAAC-409D-878B-E740E4A24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8C626-DCFC-44B9-B53F-E89648D7BB7E}" type="datetimeFigureOut">
              <a:rPr lang="en-US" smtClean="0"/>
              <a:t>1/5/2020</a:t>
            </a:fld>
            <a:endParaRPr lang="en-US"/>
          </a:p>
        </p:txBody>
      </p:sp>
      <p:sp>
        <p:nvSpPr>
          <p:cNvPr id="5" name="Footer Placeholder 4">
            <a:extLst>
              <a:ext uri="{FF2B5EF4-FFF2-40B4-BE49-F238E27FC236}">
                <a16:creationId xmlns:a16="http://schemas.microsoft.com/office/drawing/2014/main" id="{519D48DF-7D28-45C9-AB88-C5B63E613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41469-68D6-490A-8C14-F8CB8E29A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A0E7-0717-4213-8FE3-84E5A56D73B0}" type="slidenum">
              <a:rPr lang="en-US" smtClean="0"/>
              <a:t>‹#›</a:t>
            </a:fld>
            <a:endParaRPr lang="en-US"/>
          </a:p>
        </p:txBody>
      </p:sp>
    </p:spTree>
    <p:extLst>
      <p:ext uri="{BB962C8B-B14F-4D97-AF65-F5344CB8AC3E}">
        <p14:creationId xmlns:p14="http://schemas.microsoft.com/office/powerpoint/2010/main" val="154248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61722FD5-B985-4EAB-8C11-FD0F10C13D3E}"/>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2296271" y="0"/>
            <a:ext cx="1195233" cy="6858000"/>
          </a:xfrm>
          <a:prstGeom prst="rect">
            <a:avLst/>
          </a:prstGeom>
        </p:spPr>
      </p:pic>
    </p:spTree>
    <p:extLst>
      <p:ext uri="{BB962C8B-B14F-4D97-AF65-F5344CB8AC3E}">
        <p14:creationId xmlns:p14="http://schemas.microsoft.com/office/powerpoint/2010/main" val="23785985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recoe/teals/issues/3"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A6B8-3D8D-4547-BB18-61475777C0D3}"/>
              </a:ext>
            </a:extLst>
          </p:cNvPr>
          <p:cNvSpPr>
            <a:spLocks noGrp="1"/>
          </p:cNvSpPr>
          <p:nvPr>
            <p:ph type="ctrTitle"/>
          </p:nvPr>
        </p:nvSpPr>
        <p:spPr>
          <a:xfrm>
            <a:off x="1524000" y="1122363"/>
            <a:ext cx="9144000" cy="2387600"/>
          </a:xfrm>
        </p:spPr>
        <p:txBody>
          <a:bodyPr/>
          <a:lstStyle/>
          <a:p>
            <a:endParaRPr lang="en-US" dirty="0"/>
          </a:p>
        </p:txBody>
      </p:sp>
      <p:sp>
        <p:nvSpPr>
          <p:cNvPr id="3" name="Subtitle 2">
            <a:extLst>
              <a:ext uri="{FF2B5EF4-FFF2-40B4-BE49-F238E27FC236}">
                <a16:creationId xmlns:a16="http://schemas.microsoft.com/office/drawing/2014/main" id="{8B0C3AA9-A3D4-4A65-A901-23C1A291F36A}"/>
              </a:ext>
            </a:extLst>
          </p:cNvPr>
          <p:cNvSpPr>
            <a:spLocks noGrp="1"/>
          </p:cNvSpPr>
          <p:nvPr>
            <p:ph type="subTitle" idx="1"/>
          </p:nvPr>
        </p:nvSpPr>
        <p:spPr>
          <a:xfrm>
            <a:off x="1524000" y="3602038"/>
            <a:ext cx="9144000" cy="1655762"/>
          </a:xfrm>
        </p:spPr>
        <p:txBody>
          <a:bodyPr/>
          <a:lstStyle/>
          <a:p>
            <a:endParaRPr lang="en-US"/>
          </a:p>
        </p:txBody>
      </p:sp>
      <p:pic>
        <p:nvPicPr>
          <p:cNvPr id="5" name="Picture 4" descr="A view of a city&#10;&#10;Description automatically generated">
            <a:extLst>
              <a:ext uri="{FF2B5EF4-FFF2-40B4-BE49-F238E27FC236}">
                <a16:creationId xmlns:a16="http://schemas.microsoft.com/office/drawing/2014/main" id="{7C2A7F6A-31E5-411D-A295-7D1B1C27D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9DAA161-2F27-4B94-A69C-8FC99B56A084}"/>
              </a:ext>
            </a:extLst>
          </p:cNvPr>
          <p:cNvSpPr txBox="1"/>
          <p:nvPr/>
        </p:nvSpPr>
        <p:spPr>
          <a:xfrm>
            <a:off x="165100" y="4888210"/>
            <a:ext cx="5856090" cy="923330"/>
          </a:xfrm>
          <a:prstGeom prst="rect">
            <a:avLst/>
          </a:prstGeom>
          <a:noFill/>
        </p:spPr>
        <p:txBody>
          <a:bodyPr wrap="none" rtlCol="0">
            <a:spAutoFit/>
          </a:bodyPr>
          <a:lstStyle/>
          <a:p>
            <a:r>
              <a:rPr lang="en-US" sz="5400" b="1" dirty="0">
                <a:solidFill>
                  <a:schemeClr val="bg1">
                    <a:lumMod val="95000"/>
                  </a:schemeClr>
                </a:solidFill>
              </a:rPr>
              <a:t>Divide and Conquer</a:t>
            </a:r>
          </a:p>
        </p:txBody>
      </p:sp>
    </p:spTree>
    <p:extLst>
      <p:ext uri="{BB962C8B-B14F-4D97-AF65-F5344CB8AC3E}">
        <p14:creationId xmlns:p14="http://schemas.microsoft.com/office/powerpoint/2010/main" val="329703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P2: War Overview</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A “War” occurs when during Standard Play, the two players flip a card with the same face value. This is the most complex part of the game.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solidFill>
                <a:prstClr val="white"/>
              </a:solidFill>
              <a:latin typeface="Calibri" panose="020F0502020204030204"/>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Standard Play produces a tie</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Each player places 1 (or more) cards face down and finally flips another one. If the flip cards are again a tie, replay this step.</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Winner takes the cards from the original Standard Play as well as ALL cards that were played during the War stage.</a:t>
            </a:r>
          </a:p>
        </p:txBody>
      </p:sp>
    </p:spTree>
    <p:extLst>
      <p:ext uri="{BB962C8B-B14F-4D97-AF65-F5344CB8AC3E}">
        <p14:creationId xmlns:p14="http://schemas.microsoft.com/office/powerpoint/2010/main" val="294001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P2: War Edge Case</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An edge case is something that doesn’t happen all the time but can cause an exception with your program.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The edge case here is, what happens if one of the players doesn’t have enough cards to complete a war?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Edge cases are something that the programmer typically has to come up with a viable solution for. In this case we will create a new “rule”: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If a player does not have enough cards to complete the War, they forfeit whatever cards they have to the other player and in effect lose the game.</a:t>
            </a:r>
          </a:p>
        </p:txBody>
      </p:sp>
    </p:spTree>
    <p:extLst>
      <p:ext uri="{BB962C8B-B14F-4D97-AF65-F5344CB8AC3E}">
        <p14:creationId xmlns:p14="http://schemas.microsoft.com/office/powerpoint/2010/main" val="266933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P2: War Solution</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293757"/>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A War can produce another war which means we have to call it again, so we will use a function.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Create a list for all risk cards.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If either player doesn’t have enough cards to play the war, add whatever cards they have to the risk card list.</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Both players pop() 1 card and add to the risk cards list as face down cards.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Both players pop() 1 more as the face up card. Add these to the risk pile.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If the flip cards again tie, recursively call the function and add the return risk cards to the original risk cards.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Upon completion (one forfeits or there is a true winner) return all the results. P1 and P2 flip cards PLUS the risk list.</a:t>
            </a:r>
          </a:p>
          <a:p>
            <a:pPr marL="514350" lvl="0" indent="-514350">
              <a:buFont typeface="+mj-lt"/>
              <a:buAutoNum type="arabicPeriod"/>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An example function to do this is here: </a:t>
            </a:r>
            <a:r>
              <a:rPr lang="en-US" sz="2000" dirty="0">
                <a:hlinkClick r:id="rId3">
                  <a:extLst>
                    <a:ext uri="{A12FA001-AC4F-418D-AE19-62706E023703}">
                      <ahyp:hlinkClr xmlns:ahyp="http://schemas.microsoft.com/office/drawing/2018/hyperlinkcolor" val="tx"/>
                    </a:ext>
                  </a:extLst>
                </a:hlinkClick>
              </a:rPr>
              <a:t>https://github.com/grecoe/teals/issues/3</a:t>
            </a:r>
            <a:endParaRPr kumimoji="0" lang="en-US" sz="2000" b="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48303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62178"/>
          </a:xfrm>
        </p:spPr>
        <p:txBody>
          <a:bodyPr/>
          <a:lstStyle/>
          <a:p>
            <a:r>
              <a:rPr lang="en-US" dirty="0"/>
              <a:t>Divide and Conquer</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We took the card game of war and first broke it down into 2 steps – Deck and Game Play. We then broke those steps down into smaller steps that are much simpler to solve. In fact we created 15 smaller steps in 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6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	Problem 1 : Deck was broken down into 3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solidFill>
                  <a:prstClr val="white"/>
                </a:solidFill>
                <a:latin typeface="Calibri" panose="020F0502020204030204"/>
              </a:rPr>
              <a:t>	Problem 2: Game play was broken down into multiple sub steps.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		Standard Play was broken down into 4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solidFill>
                  <a:prstClr val="white"/>
                </a:solidFill>
                <a:latin typeface="Calibri" panose="020F0502020204030204"/>
              </a:rPr>
              <a:t>		War was broken down into 7 steps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		End</a:t>
            </a:r>
            <a:r>
              <a:rPr lang="en-US" sz="2600" dirty="0">
                <a:solidFill>
                  <a:prstClr val="white"/>
                </a:solidFill>
                <a:latin typeface="Calibri" panose="020F0502020204030204"/>
              </a:rPr>
              <a:t> of Game was a single step.</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74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Conclusion	</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Programming typically comes down to a Divide and Conquer technique where we take a larger problem and break it down into smaller problems.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The smaller problems, in many cases, can further be broken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Once it’s simplified enough, you can start the actual work of building your program by picking off each of the broken down problem statements to create the final program.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49525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A40F2-363D-468F-922B-D3D3B2EA88A2}"/>
              </a:ext>
            </a:extLst>
          </p:cNvPr>
          <p:cNvSpPr txBox="1"/>
          <p:nvPr/>
        </p:nvSpPr>
        <p:spPr>
          <a:xfrm>
            <a:off x="3041650" y="2616470"/>
            <a:ext cx="6204263" cy="1625060"/>
          </a:xfrm>
          <a:prstGeom prst="rect">
            <a:avLst/>
          </a:prstGeom>
          <a:noFill/>
        </p:spPr>
        <p:txBody>
          <a:bodyPr wrap="none" lIns="182880" tIns="146304" rIns="182880" bIns="146304" rtlCol="0">
            <a:spAutoFit/>
          </a:bodyPr>
          <a:lstStyle/>
          <a:p>
            <a:pPr>
              <a:lnSpc>
                <a:spcPct val="90000"/>
              </a:lnSpc>
              <a:spcAft>
                <a:spcPts val="600"/>
              </a:spcAft>
            </a:pPr>
            <a:r>
              <a:rPr lang="en-US" sz="96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2744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What is Divide and Conquer?</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4031873"/>
          </a:xfrm>
          <a:prstGeom prst="rect">
            <a:avLst/>
          </a:prstGeom>
          <a:noFill/>
        </p:spPr>
        <p:txBody>
          <a:bodyPr wrap="square" rtlCol="0">
            <a:spAutoFit/>
          </a:bodyPr>
          <a:lstStyle/>
          <a:p>
            <a:r>
              <a:rPr lang="en-US" sz="3200" dirty="0"/>
              <a:t>In computer science, </a:t>
            </a:r>
            <a:r>
              <a:rPr lang="en-US" sz="3200" b="1" dirty="0"/>
              <a:t>divide and conquer</a:t>
            </a:r>
            <a:r>
              <a:rPr lang="en-US" sz="3200" dirty="0"/>
              <a:t> is an algorithm works by recursively breaking down a problem into two or more sub-problems until these become simple enough to be solved directly. (Keep breaking the problem into smaller problems)</a:t>
            </a:r>
          </a:p>
          <a:p>
            <a:endParaRPr lang="en-US" sz="3200" dirty="0"/>
          </a:p>
          <a:p>
            <a:r>
              <a:rPr lang="en-US" sz="3200" dirty="0"/>
              <a:t>The solutions to the sub-problems are then combined to give a solution to the original problem.</a:t>
            </a:r>
          </a:p>
        </p:txBody>
      </p:sp>
    </p:spTree>
    <p:extLst>
      <p:ext uri="{BB962C8B-B14F-4D97-AF65-F5344CB8AC3E}">
        <p14:creationId xmlns:p14="http://schemas.microsoft.com/office/powerpoint/2010/main" val="75877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Example : War Card Game</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4247317"/>
          </a:xfrm>
          <a:prstGeom prst="rect">
            <a:avLst/>
          </a:prstGeom>
          <a:noFill/>
        </p:spPr>
        <p:txBody>
          <a:bodyPr wrap="square" rtlCol="0">
            <a:spAutoFit/>
          </a:bodyPr>
          <a:lstStyle/>
          <a:p>
            <a:r>
              <a:rPr lang="en-US" b="1" cap="all" dirty="0"/>
              <a:t>THE DEAL</a:t>
            </a:r>
          </a:p>
          <a:p>
            <a:r>
              <a:rPr lang="en-US" dirty="0"/>
              <a:t>The deck is divided evenly, with each player receiving 26 cards, dealt one at a time, face down. Anyone may deal first. Each player places their stack of cards face down, in front of them.</a:t>
            </a:r>
          </a:p>
          <a:p>
            <a:endParaRPr lang="en-US" b="1" cap="all" dirty="0"/>
          </a:p>
          <a:p>
            <a:r>
              <a:rPr lang="en-US" b="1" cap="all" dirty="0"/>
              <a:t>THE PLAY</a:t>
            </a:r>
          </a:p>
          <a:p>
            <a:r>
              <a:rPr lang="en-US" dirty="0"/>
              <a:t>Each player turns up a card at the same time and the player with the higher card takes both cards and puts them, face down, on the bottom of his stack.</a:t>
            </a:r>
          </a:p>
          <a:p>
            <a:endParaRPr lang="en-US" dirty="0"/>
          </a:p>
          <a:p>
            <a:r>
              <a:rPr lang="en-US" dirty="0"/>
              <a:t>If the cards are the same rank, it is War. Each player turns up one card face down and one card face up. The player with the higher cards takes both piles (six cards). If the turned-up cards are again the same rank, each player places another card face down and turns another card face up. The player with the higher card takes all 10 cards, and so on.</a:t>
            </a:r>
          </a:p>
          <a:p>
            <a:endParaRPr lang="en-US" dirty="0"/>
          </a:p>
          <a:p>
            <a:r>
              <a:rPr lang="en-US" b="1" cap="all" dirty="0"/>
              <a:t>HOW TO KEEP SCORE</a:t>
            </a:r>
          </a:p>
          <a:p>
            <a:r>
              <a:rPr lang="en-US" dirty="0"/>
              <a:t>The game ends when one player has won all the cards.</a:t>
            </a:r>
          </a:p>
        </p:txBody>
      </p:sp>
    </p:spTree>
    <p:extLst>
      <p:ext uri="{BB962C8B-B14F-4D97-AF65-F5344CB8AC3E}">
        <p14:creationId xmlns:p14="http://schemas.microsoft.com/office/powerpoint/2010/main" val="316821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What we know…..</a:t>
            </a:r>
          </a:p>
        </p:txBody>
      </p:sp>
      <p:sp>
        <p:nvSpPr>
          <p:cNvPr id="6" name="TextBox 5">
            <a:extLst>
              <a:ext uri="{FF2B5EF4-FFF2-40B4-BE49-F238E27FC236}">
                <a16:creationId xmlns:a16="http://schemas.microsoft.com/office/drawing/2014/main" id="{7868BA2F-18C9-4CD3-96D8-0FA2E4B1F92B}"/>
              </a:ext>
            </a:extLst>
          </p:cNvPr>
          <p:cNvSpPr txBox="1"/>
          <p:nvPr/>
        </p:nvSpPr>
        <p:spPr>
          <a:xfrm>
            <a:off x="251138" y="1102578"/>
            <a:ext cx="10891846" cy="5262979"/>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One card deck is shuffled and split into two even piles, one for each player.</a:t>
            </a: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71500" lvl="0" indent="-571500">
              <a:buFont typeface="Arial" panose="020B0604020202020204" pitchFamily="34" charset="0"/>
              <a:buChar cha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Cards are played from the top of the player pile. </a:t>
            </a:r>
          </a:p>
          <a:p>
            <a:pPr marL="571500" lvl="0" indent="-571500">
              <a:buFont typeface="Arial" panose="020B0604020202020204" pitchFamily="34" charset="0"/>
              <a:buChar char="•"/>
            </a:pPr>
            <a:endParaRPr lang="en-US" sz="2800" dirty="0">
              <a:solidFill>
                <a:prstClr val="white"/>
              </a:solidFill>
              <a:latin typeface="Calibri" panose="020F0502020204030204"/>
            </a:endParaRPr>
          </a:p>
          <a:p>
            <a:pPr marL="571500" lvl="0" indent="-571500">
              <a:buFont typeface="Arial" panose="020B0604020202020204" pitchFamily="34" charset="0"/>
              <a:buChar cha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Game play means both players turn cards over at the same time.</a:t>
            </a:r>
          </a:p>
          <a:p>
            <a:pPr marL="571500" lvl="0" indent="-571500">
              <a:buFont typeface="Arial" panose="020B0604020202020204" pitchFamily="34" charset="0"/>
              <a:buChar char="•"/>
            </a:pPr>
            <a:endParaRPr lang="en-US" sz="2800" dirty="0">
              <a:solidFill>
                <a:prstClr val="white"/>
              </a:solidFill>
              <a:latin typeface="Calibri" panose="020F0502020204030204"/>
            </a:endParaRPr>
          </a:p>
          <a:p>
            <a:pPr marL="571500" lvl="0" indent="-571500">
              <a:buFont typeface="Arial" panose="020B0604020202020204" pitchFamily="34" charset="0"/>
              <a:buChar char="•"/>
            </a:pPr>
            <a:r>
              <a:rPr lang="en-US" sz="2800" dirty="0">
                <a:solidFill>
                  <a:prstClr val="white"/>
                </a:solidFill>
                <a:latin typeface="Calibri" panose="020F0502020204030204"/>
              </a:rPr>
              <a:t>Each round produces one winner who takes the cards at “risk”.</a:t>
            </a:r>
          </a:p>
          <a:p>
            <a:pPr marL="1028700" lvl="1" indent="-571500">
              <a:buFont typeface="Arial" panose="020B0604020202020204" pitchFamily="34" charset="0"/>
              <a:buChar char="•"/>
            </a:pPr>
            <a:r>
              <a:rPr lang="en-US" sz="2800" dirty="0">
                <a:solidFill>
                  <a:prstClr val="white"/>
                </a:solidFill>
                <a:latin typeface="Calibri" panose="020F0502020204030204"/>
              </a:rPr>
              <a:t>Highest card wins the match</a:t>
            </a:r>
          </a:p>
          <a:p>
            <a:pPr marL="1028700" lvl="1" indent="-571500">
              <a:buFont typeface="Arial" panose="020B0604020202020204" pitchFamily="34" charset="0"/>
              <a:buChar char="•"/>
            </a:pPr>
            <a:r>
              <a:rPr lang="en-US" sz="2800" dirty="0">
                <a:solidFill>
                  <a:prstClr val="white"/>
                </a:solidFill>
                <a:latin typeface="Calibri" panose="020F0502020204030204"/>
              </a:rPr>
              <a:t>A tie leads to a war.</a:t>
            </a:r>
            <a:endParaRPr lang="en-US" sz="2800" dirty="0"/>
          </a:p>
          <a:p>
            <a:pPr marL="571500" lvl="0" indent="-571500">
              <a:buFont typeface="Arial" panose="020B0604020202020204" pitchFamily="34" charset="0"/>
              <a:buChar char="•"/>
            </a:pPr>
            <a:endParaRPr lang="en-US" sz="2800" dirty="0"/>
          </a:p>
          <a:p>
            <a:pPr marL="571500" lvl="0" indent="-571500">
              <a:buFont typeface="Arial" panose="020B0604020202020204" pitchFamily="34" charset="0"/>
              <a:buChar char="•"/>
            </a:pPr>
            <a:r>
              <a:rPr lang="en-US" sz="2800" dirty="0"/>
              <a:t>Game ends when one of the players has all the cards. </a:t>
            </a:r>
          </a:p>
        </p:txBody>
      </p:sp>
    </p:spTree>
    <p:extLst>
      <p:ext uri="{BB962C8B-B14F-4D97-AF65-F5344CB8AC3E}">
        <p14:creationId xmlns:p14="http://schemas.microsoft.com/office/powerpoint/2010/main" val="162893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P1: Deck</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4524315"/>
          </a:xfrm>
          <a:prstGeom prst="rect">
            <a:avLst/>
          </a:prstGeom>
          <a:noFill/>
        </p:spPr>
        <p:txBody>
          <a:bodyPr wrap="square" rtlCol="0">
            <a:spAutoFit/>
          </a:bodyPr>
          <a:lstStyle/>
          <a:p>
            <a:pPr marL="571500" lvl="0" indent="-571500">
              <a:buFont typeface="Arial" panose="020B0604020202020204" pitchFamily="34" charset="0"/>
              <a:buChar cha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A deck has 52 standard playing cards.</a:t>
            </a:r>
          </a:p>
          <a:p>
            <a:pPr marL="571500" lvl="0" indent="-571500">
              <a:buFont typeface="Arial" panose="020B0604020202020204" pitchFamily="34" charset="0"/>
              <a:buChar char="•"/>
            </a:pPr>
            <a:r>
              <a:rPr lang="en-US" sz="3200" dirty="0">
                <a:solidFill>
                  <a:prstClr val="white"/>
                </a:solidFill>
                <a:latin typeface="Calibri" panose="020F0502020204030204"/>
              </a:rPr>
              <a:t>Cards are separated into 4 suits – Diamonds, Hearts, Clubs, Spades. Each suit has 13 cards.</a:t>
            </a:r>
          </a:p>
          <a:p>
            <a:pPr marL="571500" lvl="0" indent="-571500">
              <a:buFont typeface="Arial" panose="020B0604020202020204" pitchFamily="34" charset="0"/>
              <a:buChar cha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Card values are:</a:t>
            </a:r>
          </a:p>
          <a:p>
            <a:pPr marL="1028700" lvl="1" indent="-571500">
              <a:buFont typeface="Arial" panose="020B0604020202020204" pitchFamily="34" charset="0"/>
              <a:buChar char="•"/>
            </a:pPr>
            <a:r>
              <a:rPr lang="en-US" sz="3200" dirty="0">
                <a:solidFill>
                  <a:prstClr val="white"/>
                </a:solidFill>
                <a:latin typeface="Calibri" panose="020F0502020204030204"/>
              </a:rPr>
              <a:t>2-10 -&gt; Weight is equal to the number</a:t>
            </a:r>
          </a:p>
          <a:p>
            <a:pPr marL="1028700" lvl="1" indent="-571500">
              <a:buFont typeface="Arial" panose="020B0604020202020204" pitchFamily="34" charset="0"/>
              <a:buChar cha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J-A </a:t>
            </a:r>
            <a:r>
              <a:rPr lang="en-US" sz="3200" dirty="0">
                <a:solidFill>
                  <a:prstClr val="white"/>
                </a:solidFill>
                <a:latin typeface="Calibri" panose="020F0502020204030204"/>
              </a:rPr>
              <a:t>-&gt; Weights continue after 10, i.e. J = 11, A=14</a:t>
            </a:r>
          </a:p>
          <a:p>
            <a:pPr marL="571500" indent="-571500">
              <a:buFont typeface="Arial" panose="020B0604020202020204" pitchFamily="34" charset="0"/>
              <a:buChar char="•"/>
            </a:pPr>
            <a:r>
              <a:rPr lang="en-US" sz="3200" dirty="0">
                <a:solidFill>
                  <a:prstClr val="white"/>
                </a:solidFill>
                <a:latin typeface="Calibri" panose="020F0502020204030204"/>
              </a:rPr>
              <a:t>Deck needs to be shuffled</a:t>
            </a:r>
          </a:p>
          <a:p>
            <a:pPr marL="571500" indent="-571500">
              <a:buFont typeface="Arial" panose="020B0604020202020204" pitchFamily="34" charset="0"/>
              <a:buChar char="•"/>
            </a:pPr>
            <a:r>
              <a:rPr lang="en-US" sz="3200" dirty="0">
                <a:solidFill>
                  <a:prstClr val="white"/>
                </a:solidFill>
                <a:latin typeface="Calibri" panose="020F0502020204030204"/>
              </a:rPr>
              <a:t>Deck is then ‘dealt’ out into two different piles. </a:t>
            </a:r>
          </a:p>
          <a:p>
            <a:pPr lvl="1"/>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20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P1: Deck Breakdown</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50920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Now that we know what a deck is, what steps do we need to perform? (Divide and Conquer creates 3 steps)</a:t>
            </a:r>
          </a:p>
          <a:p>
            <a:pPr marR="0" lvl="0" algn="l" defTabSz="914400" rtl="0" eaLnBrk="1" fontAlgn="auto" latinLnBrk="0" hangingPunct="1">
              <a:lnSpc>
                <a:spcPct val="100000"/>
              </a:lnSpc>
              <a:spcBef>
                <a:spcPts val="0"/>
              </a:spcBef>
              <a:spcAft>
                <a:spcPts val="0"/>
              </a:spcAft>
              <a:buClrTx/>
              <a:buSzTx/>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prstClr val="white"/>
                </a:solidFill>
                <a:latin typeface="Calibri" panose="020F0502020204030204"/>
              </a:rPr>
              <a:t>Step 1: Create a deck (list) with 52 cards consisting of 4 groupings of values 2-&gt; 14 to represent suits.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Step 2: Shuffle the deck from Step 1 (</a:t>
            </a:r>
            <a:r>
              <a:rPr kumimoji="0" lang="en-US" sz="3200" b="0" i="0" u="none" strike="noStrike" kern="1200" cap="none" spc="0" normalizeH="0" baseline="0" noProof="0" dirty="0" err="1">
                <a:ln>
                  <a:noFill/>
                </a:ln>
                <a:solidFill>
                  <a:prstClr val="white"/>
                </a:solidFill>
                <a:effectLst/>
                <a:uLnTx/>
                <a:uFillTx/>
                <a:latin typeface="Calibri" panose="020F0502020204030204"/>
                <a:ea typeface="+mn-ea"/>
                <a:cs typeface="+mn-cs"/>
              </a:rPr>
              <a:t>random.shuffle</a:t>
            </a: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prstClr val="white"/>
                </a:solidFill>
                <a:latin typeface="Calibri" panose="020F0502020204030204"/>
              </a:rPr>
              <a:t>Step 3: Create two separate piles (list) for each player evenly distributing the deck. </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P2: Game Play</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50920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Now that we have figured out how to create the playing cards and distribute them to each player, we can focus on what the game play would look like. </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Standard Play</a:t>
            </a:r>
          </a:p>
          <a:p>
            <a:pPr marL="1028700" lvl="1" indent="-571500">
              <a:buFont typeface="Arial" panose="020B0604020202020204" pitchFamily="34" charset="0"/>
              <a:buChar char="•"/>
            </a:pPr>
            <a:r>
              <a:rPr lang="en-US" sz="2800" dirty="0">
                <a:solidFill>
                  <a:prstClr val="white"/>
                </a:solidFill>
                <a:latin typeface="Calibri" panose="020F0502020204030204"/>
              </a:rPr>
              <a:t>Each player flips a card, they are not equal, winner takes both flipped cards. </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War</a:t>
            </a: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Each player flips a card, they are equal, now they turn more cards to find the winner. </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End of Game</a:t>
            </a:r>
          </a:p>
          <a:p>
            <a:pPr marL="1028700" lvl="1" indent="-571500">
              <a:buFont typeface="Arial" panose="020B0604020202020204" pitchFamily="34" charset="0"/>
              <a:buChar char="•"/>
            </a:pPr>
            <a:r>
              <a:rPr lang="en-US" sz="2800" dirty="0">
                <a:solidFill>
                  <a:prstClr val="white"/>
                </a:solidFill>
                <a:latin typeface="Calibri" panose="020F0502020204030204"/>
              </a:rPr>
              <a:t>One player possesses all the cards.</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604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P2: End of Game</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6323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Sometimes it makes sense to look through the sub problems and pick off the easiest first. This allows you to put some structure to your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From P1 we know we are creating 2 lists, one for each player. </a:t>
            </a: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Calibri" panose="020F0502020204030204"/>
              </a:rPr>
              <a:t>If the game ends with one player holding all the cards, we can use a simple while loop to solve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Calibri" panose="020F0502020204030204"/>
              </a:rPr>
              <a:t>while </a:t>
            </a:r>
            <a:r>
              <a:rPr lang="en-US" sz="3000" dirty="0" err="1">
                <a:solidFill>
                  <a:prstClr val="white"/>
                </a:solidFill>
                <a:latin typeface="Calibri" panose="020F0502020204030204"/>
              </a:rPr>
              <a:t>len</a:t>
            </a:r>
            <a:r>
              <a:rPr lang="en-US" sz="3000" dirty="0">
                <a:solidFill>
                  <a:prstClr val="white"/>
                </a:solidFill>
                <a:latin typeface="Calibri" panose="020F0502020204030204"/>
              </a:rPr>
              <a:t>(deck1) and </a:t>
            </a:r>
            <a:r>
              <a:rPr lang="en-US" sz="3000" dirty="0" err="1">
                <a:solidFill>
                  <a:prstClr val="white"/>
                </a:solidFill>
                <a:latin typeface="Calibri" panose="020F0502020204030204"/>
              </a:rPr>
              <a:t>len</a:t>
            </a:r>
            <a:r>
              <a:rPr lang="en-US" sz="3000" dirty="0">
                <a:solidFill>
                  <a:prstClr val="white"/>
                </a:solidFill>
                <a:latin typeface="Calibri" panose="020F0502020204030204"/>
              </a:rPr>
              <a:t>(deck2):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Calibri" panose="020F0502020204030204"/>
              </a:rPr>
              <a:t>	# Play game…..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1008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P2: Standard Play</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1706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The next easiest step is Standard Play, but this gets broken down as well. Again, we need to remember we are using lists to represent each players cards: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Create another list to hold the cards at risk.</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Each player list pop() an item and adds it to the above list, these are the cards at risk.</a:t>
            </a:r>
          </a:p>
          <a:p>
            <a:pPr marL="971550" lvl="1" indent="-514350">
              <a:buFont typeface="Arial" panose="020B0604020202020204" pitchFamily="34" charset="0"/>
              <a:buChar char="•"/>
            </a:pPr>
            <a:r>
              <a:rPr lang="en-US" sz="3000" dirty="0">
                <a:solidFill>
                  <a:prstClr val="white"/>
                </a:solidFill>
                <a:latin typeface="Calibri" panose="020F0502020204030204"/>
              </a:rPr>
              <a:t>This is like taking the “top” card from their deck.</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Compare the two cards that are in the risk pile.</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Whomever wins, we extend() their list with the risk cards.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685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1718</Words>
  <Application>Microsoft Office PowerPoint</Application>
  <PresentationFormat>Widescreen</PresentationFormat>
  <Paragraphs>151</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Calibri Light</vt:lpstr>
      <vt:lpstr>Consolas</vt:lpstr>
      <vt:lpstr>Segoe UI</vt:lpstr>
      <vt:lpstr>Segoe UI Light</vt:lpstr>
      <vt:lpstr>Segoe UI Semilight</vt:lpstr>
      <vt:lpstr>Wingdings</vt:lpstr>
      <vt:lpstr>Office Theme</vt:lpstr>
      <vt:lpstr>5-50111_Build 2017_LIGHT GRAY TEMPLATE</vt:lpstr>
      <vt:lpstr>PowerPoint Presentation</vt:lpstr>
      <vt:lpstr>What is Divide and Conquer?</vt:lpstr>
      <vt:lpstr>Example : War Card Game</vt:lpstr>
      <vt:lpstr>What we know…..</vt:lpstr>
      <vt:lpstr>P1: Deck</vt:lpstr>
      <vt:lpstr>P1: Deck Breakdown</vt:lpstr>
      <vt:lpstr>P2: Game Play</vt:lpstr>
      <vt:lpstr>P2: End of Game</vt:lpstr>
      <vt:lpstr>P2: Standard Play</vt:lpstr>
      <vt:lpstr>P2: War Overview</vt:lpstr>
      <vt:lpstr>P2: War Edge Case</vt:lpstr>
      <vt:lpstr>P2: War Solution</vt:lpstr>
      <vt:lpstr>Divide and Conquer</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Grecoe</dc:creator>
  <cp:lastModifiedBy>Daniel Grecoe</cp:lastModifiedBy>
  <cp:revision>33</cp:revision>
  <dcterms:created xsi:type="dcterms:W3CDTF">2019-09-04T15:14:20Z</dcterms:created>
  <dcterms:modified xsi:type="dcterms:W3CDTF">2020-01-05T16:07:43Z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grecoe@microsoft.com</vt:lpwstr>
  </property>
  <property fmtid="{D5CDD505-2E9C-101B-9397-08002B2CF9AE}" pid="5" name="MSIP_Label_f42aa342-8706-4288-bd11-ebb85995028c_SetDate">
    <vt:lpwstr>2019-09-04T15:59:17.0886624Z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0a90d3e2-6fbd-4bdc-8757-35c9ff26241c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