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9"/>
  </p:notesMasterIdLst>
  <p:sldIdLst>
    <p:sldId id="256" r:id="rId3"/>
    <p:sldId id="1574" r:id="rId4"/>
    <p:sldId id="1623" r:id="rId5"/>
    <p:sldId id="1575" r:id="rId6"/>
    <p:sldId id="1625" r:id="rId7"/>
    <p:sldId id="1626" r:id="rId8"/>
    <p:sldId id="1624" r:id="rId9"/>
    <p:sldId id="1627" r:id="rId10"/>
    <p:sldId id="1628" r:id="rId11"/>
    <p:sldId id="1629" r:id="rId12"/>
    <p:sldId id="1630" r:id="rId13"/>
    <p:sldId id="1631" r:id="rId14"/>
    <p:sldId id="1632" r:id="rId15"/>
    <p:sldId id="1634" r:id="rId16"/>
    <p:sldId id="1635" r:id="rId17"/>
    <p:sldId id="162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9" d="100"/>
          <a:sy n="99" d="100"/>
        </p:scale>
        <p:origin x="50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4D3AFA-F451-444D-BAEC-38D955773079}" type="datetimeFigureOut">
              <a:rPr lang="en-US" smtClean="0"/>
              <a:t>3/18/2020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1B9D4-9818-4E9B-AA05-61ED5F68A956}" type="slidenum">
              <a:rPr lang="en-US" smtClean="0"/>
              <a:t>‹#›</a:t>
            </a:fld>
            <a:endParaRPr lang="en-US"/>
          </a:p>
        </p:txBody>
      </p:sp>
    </p:spTree>
    <p:extLst>
      <p:ext uri="{BB962C8B-B14F-4D97-AF65-F5344CB8AC3E}">
        <p14:creationId xmlns:p14="http://schemas.microsoft.com/office/powerpoint/2010/main" val="112430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3/18/2020 7:46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98973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3/18/2020 7:46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75625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3/18/2020 7:46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75625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3/18/2020 7:46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75625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3/18/2020 7:46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75625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3/18/2020 7:52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75625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AB9A6D4-FB34-4BDB-BA1E-7271914431F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3/18/2020 7:46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0532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3/18/2020 7:46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15662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3/18/2020 7:46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9550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3/18/2020 7:46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9550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3/18/2020 7:46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9550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3/18/2020 7:46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75625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3/18/2020 7:46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75625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3/18/2020 7:46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75625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3/18/2020 7:46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75625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E4A6E-74EE-430E-B9FE-0900D6459A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5EFB3A-D020-4543-9FA8-DB22F6D4C2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340FEF-B928-4EF4-A06B-5767414A4C52}"/>
              </a:ext>
            </a:extLst>
          </p:cNvPr>
          <p:cNvSpPr>
            <a:spLocks noGrp="1"/>
          </p:cNvSpPr>
          <p:nvPr>
            <p:ph type="dt" sz="half" idx="10"/>
          </p:nvPr>
        </p:nvSpPr>
        <p:spPr/>
        <p:txBody>
          <a:bodyPr/>
          <a:lstStyle/>
          <a:p>
            <a:fld id="{DFA8C626-DCFC-44B9-B53F-E89648D7BB7E}" type="datetimeFigureOut">
              <a:rPr lang="en-US" smtClean="0"/>
              <a:t>3/18/2020</a:t>
            </a:fld>
            <a:endParaRPr lang="en-US"/>
          </a:p>
        </p:txBody>
      </p:sp>
      <p:sp>
        <p:nvSpPr>
          <p:cNvPr id="5" name="Footer Placeholder 4">
            <a:extLst>
              <a:ext uri="{FF2B5EF4-FFF2-40B4-BE49-F238E27FC236}">
                <a16:creationId xmlns:a16="http://schemas.microsoft.com/office/drawing/2014/main" id="{AD75CC78-05BD-4EB4-8578-CA8BDE2C7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ED9CA-0383-4AA1-9328-43412812DE1A}"/>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61727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9DF70-9F2F-41AD-9CCF-0592E2E154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B84D66-A812-4617-8391-E5029D0AAD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8E53C5-3237-4099-869C-03817AF430A7}"/>
              </a:ext>
            </a:extLst>
          </p:cNvPr>
          <p:cNvSpPr>
            <a:spLocks noGrp="1"/>
          </p:cNvSpPr>
          <p:nvPr>
            <p:ph type="dt" sz="half" idx="10"/>
          </p:nvPr>
        </p:nvSpPr>
        <p:spPr/>
        <p:txBody>
          <a:bodyPr/>
          <a:lstStyle/>
          <a:p>
            <a:fld id="{DFA8C626-DCFC-44B9-B53F-E89648D7BB7E}" type="datetimeFigureOut">
              <a:rPr lang="en-US" smtClean="0"/>
              <a:t>3/18/2020</a:t>
            </a:fld>
            <a:endParaRPr lang="en-US"/>
          </a:p>
        </p:txBody>
      </p:sp>
      <p:sp>
        <p:nvSpPr>
          <p:cNvPr id="5" name="Footer Placeholder 4">
            <a:extLst>
              <a:ext uri="{FF2B5EF4-FFF2-40B4-BE49-F238E27FC236}">
                <a16:creationId xmlns:a16="http://schemas.microsoft.com/office/drawing/2014/main" id="{B825D31E-702C-4D24-8F13-883228715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9B113-83D0-4EB9-954E-A3BA0DAC1206}"/>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2706597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8381E5-A1FC-435D-9A27-6F188A8073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1C4978-2F75-4A4B-BB8F-EC58816764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84EA69-86A6-4EC5-B3C0-5C71C0891CA9}"/>
              </a:ext>
            </a:extLst>
          </p:cNvPr>
          <p:cNvSpPr>
            <a:spLocks noGrp="1"/>
          </p:cNvSpPr>
          <p:nvPr>
            <p:ph type="dt" sz="half" idx="10"/>
          </p:nvPr>
        </p:nvSpPr>
        <p:spPr/>
        <p:txBody>
          <a:bodyPr/>
          <a:lstStyle/>
          <a:p>
            <a:fld id="{DFA8C626-DCFC-44B9-B53F-E89648D7BB7E}" type="datetimeFigureOut">
              <a:rPr lang="en-US" smtClean="0"/>
              <a:t>3/18/2020</a:t>
            </a:fld>
            <a:endParaRPr lang="en-US"/>
          </a:p>
        </p:txBody>
      </p:sp>
      <p:sp>
        <p:nvSpPr>
          <p:cNvPr id="5" name="Footer Placeholder 4">
            <a:extLst>
              <a:ext uri="{FF2B5EF4-FFF2-40B4-BE49-F238E27FC236}">
                <a16:creationId xmlns:a16="http://schemas.microsoft.com/office/drawing/2014/main" id="{4892B99D-43C7-423C-9A82-E68D760C2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ADEA3-DDAA-4161-B487-930929A20C36}"/>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821605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968374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alkin Build 2017">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5462884"/>
          </a:xfrm>
          <a:prstGeom prst="rect">
            <a:avLst/>
          </a:prstGeom>
        </p:spPr>
      </p:pic>
      <p:sp>
        <p:nvSpPr>
          <p:cNvPr id="8" name="Rectangle 7"/>
          <p:cNvSpPr/>
          <p:nvPr userDrawn="1"/>
        </p:nvSpPr>
        <p:spPr bwMode="auto">
          <a:xfrm>
            <a:off x="1648" y="4863467"/>
            <a:ext cx="12190352" cy="19945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1633" y="5253375"/>
            <a:ext cx="2596555" cy="1146975"/>
          </a:xfrm>
          <a:prstGeom prst="rect">
            <a:avLst/>
          </a:prstGeom>
        </p:spPr>
      </p:pic>
      <p:pic>
        <p:nvPicPr>
          <p:cNvPr id="12" name="Picture 1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1632" y="470066"/>
            <a:ext cx="1423303" cy="303612"/>
          </a:xfrm>
          <a:prstGeom prst="rect">
            <a:avLst/>
          </a:prstGeom>
        </p:spPr>
      </p:pic>
      <p:pic>
        <p:nvPicPr>
          <p:cNvPr id="14" name="Picture 13"/>
          <p:cNvPicPr>
            <a:picLocks noChangeAspect="1"/>
          </p:cNvPicPr>
          <p:nvPr userDrawn="1"/>
        </p:nvPicPr>
        <p:blipFill rotWithShape="1">
          <a:blip r:embed="rId5" cstate="screen">
            <a:extLst>
              <a:ext uri="{28A0092B-C50C-407E-A947-70E740481C1C}">
                <a14:useLocalDpi xmlns:a14="http://schemas.microsoft.com/office/drawing/2010/main"/>
              </a:ext>
            </a:extLst>
          </a:blip>
          <a:srcRect l="-17523"/>
          <a:stretch/>
        </p:blipFill>
        <p:spPr>
          <a:xfrm>
            <a:off x="7599824" y="4863467"/>
            <a:ext cx="4592176" cy="1994533"/>
          </a:xfrm>
          <a:prstGeom prst="rect">
            <a:avLst/>
          </a:prstGeom>
        </p:spPr>
      </p:pic>
    </p:spTree>
    <p:extLst>
      <p:ext uri="{BB962C8B-B14F-4D97-AF65-F5344CB8AC3E}">
        <p14:creationId xmlns:p14="http://schemas.microsoft.com/office/powerpoint/2010/main" val="13067853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pic>
        <p:nvPicPr>
          <p:cNvPr id="7" name="Picture 6"/>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599824" y="4985515"/>
            <a:ext cx="4592176" cy="1872486"/>
          </a:xfrm>
          <a:prstGeom prst="rect">
            <a:avLst/>
          </a:prstGeom>
        </p:spPr>
      </p:pic>
      <p:sp>
        <p:nvSpPr>
          <p:cNvPr id="8" name="Text Placeholder 3"/>
          <p:cNvSpPr>
            <a:spLocks noGrp="1"/>
          </p:cNvSpPr>
          <p:nvPr>
            <p:ph type="body" sz="quarter" idx="15" hasCustomPrompt="1"/>
          </p:nvPr>
        </p:nvSpPr>
        <p:spPr>
          <a:xfrm>
            <a:off x="9233488" y="291069"/>
            <a:ext cx="2689274" cy="452654"/>
          </a:xfrm>
        </p:spPr>
        <p:txBody>
          <a:bodyPr/>
          <a:lstStyle>
            <a:lvl1pPr marL="0" marR="0" indent="0" algn="r" defTabSz="914367" rtl="0" eaLnBrk="1" fontAlgn="auto" latinLnBrk="0" hangingPunct="1">
              <a:lnSpc>
                <a:spcPct val="90000"/>
              </a:lnSpc>
              <a:spcBef>
                <a:spcPct val="20000"/>
              </a:spcBef>
              <a:spcAft>
                <a:spcPts val="0"/>
              </a:spcAft>
              <a:buClrTx/>
              <a:buSzPct val="90000"/>
              <a:buFont typeface="Arial" pitchFamily="34" charset="0"/>
              <a:buNone/>
              <a:tabLst/>
              <a:defRPr lang="en-US" sz="1961"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
        <p:nvSpPr>
          <p:cNvPr id="4" name="Rectangle 3"/>
          <p:cNvSpPr/>
          <p:nvPr userDrawn="1"/>
        </p:nvSpPr>
        <p:spPr>
          <a:xfrm>
            <a:off x="277180" y="5923422"/>
            <a:ext cx="1601979" cy="651821"/>
          </a:xfrm>
          <a:prstGeom prst="rect">
            <a:avLst/>
          </a:prstGeom>
        </p:spPr>
        <p:txBody>
          <a:bodyPr wrap="none" lIns="179285" tIns="143428" rIns="179285" bIns="143428">
            <a:spAutoFit/>
          </a:bodyPr>
          <a:lstStyle/>
          <a:p>
            <a:r>
              <a:rPr lang="en-US" sz="2353" dirty="0">
                <a:gradFill>
                  <a:gsLst>
                    <a:gs pos="2597">
                      <a:schemeClr val="tx1"/>
                    </a:gs>
                    <a:gs pos="18182">
                      <a:schemeClr val="tx1"/>
                    </a:gs>
                  </a:gsLst>
                  <a:lin ang="5400000" scaled="1"/>
                </a:gradFill>
              </a:rPr>
              <a:t>#</a:t>
            </a:r>
            <a:r>
              <a:rPr lang="en-US" sz="2353" dirty="0" err="1">
                <a:gradFill>
                  <a:gsLst>
                    <a:gs pos="2597">
                      <a:schemeClr val="tx1"/>
                    </a:gs>
                    <a:gs pos="18182">
                      <a:schemeClr val="tx1"/>
                    </a:gs>
                  </a:gsLst>
                  <a:lin ang="5400000" scaled="1"/>
                </a:gradFill>
              </a:rPr>
              <a:t>MSBuild</a:t>
            </a:r>
            <a:endParaRPr lang="en-US" sz="2353" dirty="0">
              <a:gradFill>
                <a:gsLst>
                  <a:gs pos="2597">
                    <a:schemeClr val="tx1"/>
                  </a:gs>
                  <a:gs pos="18182">
                    <a:schemeClr val="tx1"/>
                  </a:gs>
                </a:gsLst>
                <a:lin ang="5400000" scaled="1"/>
              </a:gradFill>
            </a:endParaRPr>
          </a:p>
        </p:txBody>
      </p:sp>
    </p:spTree>
    <p:extLst>
      <p:ext uri="{BB962C8B-B14F-4D97-AF65-F5344CB8AC3E}">
        <p14:creationId xmlns:p14="http://schemas.microsoft.com/office/powerpoint/2010/main" val="2315771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27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875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77911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24317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0004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33A44-3A4D-4628-B17E-2001FC9CF1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5B6316-C33F-47D1-BED2-B725FF5D22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F4DCB-3A80-4EAC-A77E-910EFC2A3651}"/>
              </a:ext>
            </a:extLst>
          </p:cNvPr>
          <p:cNvSpPr>
            <a:spLocks noGrp="1"/>
          </p:cNvSpPr>
          <p:nvPr>
            <p:ph type="dt" sz="half" idx="10"/>
          </p:nvPr>
        </p:nvSpPr>
        <p:spPr/>
        <p:txBody>
          <a:bodyPr/>
          <a:lstStyle/>
          <a:p>
            <a:fld id="{DFA8C626-DCFC-44B9-B53F-E89648D7BB7E}" type="datetimeFigureOut">
              <a:rPr lang="en-US" smtClean="0"/>
              <a:t>3/18/2020</a:t>
            </a:fld>
            <a:endParaRPr lang="en-US"/>
          </a:p>
        </p:txBody>
      </p:sp>
      <p:sp>
        <p:nvSpPr>
          <p:cNvPr id="5" name="Footer Placeholder 4">
            <a:extLst>
              <a:ext uri="{FF2B5EF4-FFF2-40B4-BE49-F238E27FC236}">
                <a16:creationId xmlns:a16="http://schemas.microsoft.com/office/drawing/2014/main" id="{DB85C12B-C62D-45E0-96F5-BE67363240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D5E0A-C3CA-40D4-A57A-FDFA410620BD}"/>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4059267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924493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448942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308033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649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41962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650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04489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73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6855049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0219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065C-42F9-4F27-B083-B259E62EED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C901B6-8FF1-4539-8E59-9BD126C551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FBD08D-4F23-4350-BA08-2924A8BA57A4}"/>
              </a:ext>
            </a:extLst>
          </p:cNvPr>
          <p:cNvSpPr>
            <a:spLocks noGrp="1"/>
          </p:cNvSpPr>
          <p:nvPr>
            <p:ph type="dt" sz="half" idx="10"/>
          </p:nvPr>
        </p:nvSpPr>
        <p:spPr/>
        <p:txBody>
          <a:bodyPr/>
          <a:lstStyle/>
          <a:p>
            <a:fld id="{DFA8C626-DCFC-44B9-B53F-E89648D7BB7E}" type="datetimeFigureOut">
              <a:rPr lang="en-US" smtClean="0"/>
              <a:t>3/18/2020</a:t>
            </a:fld>
            <a:endParaRPr lang="en-US"/>
          </a:p>
        </p:txBody>
      </p:sp>
      <p:sp>
        <p:nvSpPr>
          <p:cNvPr id="5" name="Footer Placeholder 4">
            <a:extLst>
              <a:ext uri="{FF2B5EF4-FFF2-40B4-BE49-F238E27FC236}">
                <a16:creationId xmlns:a16="http://schemas.microsoft.com/office/drawing/2014/main" id="{9F9D8D5E-A31B-49A9-BD79-1B06A2CFB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8527C-E0E9-4C1F-B4FE-14A3ABB6A900}"/>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2868021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3639-66AF-4B4F-97BA-EB111D1342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A0796C-FB71-4F78-9C9A-F40FA14A5B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4D6D4B-DA41-442F-8734-AB07BC6CF9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CD46F8-26E1-49B7-BAFE-CD436153F4BC}"/>
              </a:ext>
            </a:extLst>
          </p:cNvPr>
          <p:cNvSpPr>
            <a:spLocks noGrp="1"/>
          </p:cNvSpPr>
          <p:nvPr>
            <p:ph type="dt" sz="half" idx="10"/>
          </p:nvPr>
        </p:nvSpPr>
        <p:spPr/>
        <p:txBody>
          <a:bodyPr/>
          <a:lstStyle/>
          <a:p>
            <a:fld id="{DFA8C626-DCFC-44B9-B53F-E89648D7BB7E}" type="datetimeFigureOut">
              <a:rPr lang="en-US" smtClean="0"/>
              <a:t>3/18/2020</a:t>
            </a:fld>
            <a:endParaRPr lang="en-US"/>
          </a:p>
        </p:txBody>
      </p:sp>
      <p:sp>
        <p:nvSpPr>
          <p:cNvPr id="6" name="Footer Placeholder 5">
            <a:extLst>
              <a:ext uri="{FF2B5EF4-FFF2-40B4-BE49-F238E27FC236}">
                <a16:creationId xmlns:a16="http://schemas.microsoft.com/office/drawing/2014/main" id="{33D634E0-6372-4E3C-9C74-17301222ED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FA67D-C668-419C-AE0D-A8ACE285E743}"/>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3768040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6D38-A55A-43B0-9A22-9398B0CBEB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0EB6E4-43C9-411F-8A2E-AC84EC296C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F127C4-4D5C-4196-87FD-DEA35BC4FD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FB5496-7679-427B-B1E9-CBBEC9B8A0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CB09EC-7009-4D38-9839-2891E9959A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23BEBE-DE7D-49EF-BDE2-50CD6FB73C37}"/>
              </a:ext>
            </a:extLst>
          </p:cNvPr>
          <p:cNvSpPr>
            <a:spLocks noGrp="1"/>
          </p:cNvSpPr>
          <p:nvPr>
            <p:ph type="dt" sz="half" idx="10"/>
          </p:nvPr>
        </p:nvSpPr>
        <p:spPr/>
        <p:txBody>
          <a:bodyPr/>
          <a:lstStyle/>
          <a:p>
            <a:fld id="{DFA8C626-DCFC-44B9-B53F-E89648D7BB7E}" type="datetimeFigureOut">
              <a:rPr lang="en-US" smtClean="0"/>
              <a:t>3/18/2020</a:t>
            </a:fld>
            <a:endParaRPr lang="en-US"/>
          </a:p>
        </p:txBody>
      </p:sp>
      <p:sp>
        <p:nvSpPr>
          <p:cNvPr id="8" name="Footer Placeholder 7">
            <a:extLst>
              <a:ext uri="{FF2B5EF4-FFF2-40B4-BE49-F238E27FC236}">
                <a16:creationId xmlns:a16="http://schemas.microsoft.com/office/drawing/2014/main" id="{E000B0B7-A90A-4E7D-991A-A580790F55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3BBA88-F219-4A00-B999-87B00E22AB78}"/>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3436835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DD176-A81C-4559-A9BB-556F23BED3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BB755D-E751-4769-A300-E713F34D9255}"/>
              </a:ext>
            </a:extLst>
          </p:cNvPr>
          <p:cNvSpPr>
            <a:spLocks noGrp="1"/>
          </p:cNvSpPr>
          <p:nvPr>
            <p:ph type="dt" sz="half" idx="10"/>
          </p:nvPr>
        </p:nvSpPr>
        <p:spPr/>
        <p:txBody>
          <a:bodyPr/>
          <a:lstStyle/>
          <a:p>
            <a:fld id="{DFA8C626-DCFC-44B9-B53F-E89648D7BB7E}" type="datetimeFigureOut">
              <a:rPr lang="en-US" smtClean="0"/>
              <a:t>3/18/2020</a:t>
            </a:fld>
            <a:endParaRPr lang="en-US"/>
          </a:p>
        </p:txBody>
      </p:sp>
      <p:sp>
        <p:nvSpPr>
          <p:cNvPr id="4" name="Footer Placeholder 3">
            <a:extLst>
              <a:ext uri="{FF2B5EF4-FFF2-40B4-BE49-F238E27FC236}">
                <a16:creationId xmlns:a16="http://schemas.microsoft.com/office/drawing/2014/main" id="{D884E3A5-D8A4-4613-B8C8-CB19C421CF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23AA82-9CF3-4F01-99BB-09F63AF8AC65}"/>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259586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DCA0B1-86F0-4244-8BB4-8AC6B6D2E3CE}"/>
              </a:ext>
            </a:extLst>
          </p:cNvPr>
          <p:cNvSpPr>
            <a:spLocks noGrp="1"/>
          </p:cNvSpPr>
          <p:nvPr>
            <p:ph type="dt" sz="half" idx="10"/>
          </p:nvPr>
        </p:nvSpPr>
        <p:spPr/>
        <p:txBody>
          <a:bodyPr/>
          <a:lstStyle/>
          <a:p>
            <a:fld id="{DFA8C626-DCFC-44B9-B53F-E89648D7BB7E}" type="datetimeFigureOut">
              <a:rPr lang="en-US" smtClean="0"/>
              <a:t>3/18/2020</a:t>
            </a:fld>
            <a:endParaRPr lang="en-US"/>
          </a:p>
        </p:txBody>
      </p:sp>
      <p:sp>
        <p:nvSpPr>
          <p:cNvPr id="3" name="Footer Placeholder 2">
            <a:extLst>
              <a:ext uri="{FF2B5EF4-FFF2-40B4-BE49-F238E27FC236}">
                <a16:creationId xmlns:a16="http://schemas.microsoft.com/office/drawing/2014/main" id="{24774AE9-D5F9-4B40-ADEA-74F8AE008B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DEE564-0F09-411A-BA02-A73C9609149F}"/>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1627850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AFCC0-57DD-48C4-A03B-AEB6EAD28B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3EED23-8C18-400F-AC4C-9080A11002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CEE540-5C14-49F0-938D-AD6D047830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FCB84E-0189-416C-87B1-7DF1551513D9}"/>
              </a:ext>
            </a:extLst>
          </p:cNvPr>
          <p:cNvSpPr>
            <a:spLocks noGrp="1"/>
          </p:cNvSpPr>
          <p:nvPr>
            <p:ph type="dt" sz="half" idx="10"/>
          </p:nvPr>
        </p:nvSpPr>
        <p:spPr/>
        <p:txBody>
          <a:bodyPr/>
          <a:lstStyle/>
          <a:p>
            <a:fld id="{DFA8C626-DCFC-44B9-B53F-E89648D7BB7E}" type="datetimeFigureOut">
              <a:rPr lang="en-US" smtClean="0"/>
              <a:t>3/18/2020</a:t>
            </a:fld>
            <a:endParaRPr lang="en-US"/>
          </a:p>
        </p:txBody>
      </p:sp>
      <p:sp>
        <p:nvSpPr>
          <p:cNvPr id="6" name="Footer Placeholder 5">
            <a:extLst>
              <a:ext uri="{FF2B5EF4-FFF2-40B4-BE49-F238E27FC236}">
                <a16:creationId xmlns:a16="http://schemas.microsoft.com/office/drawing/2014/main" id="{9B24B085-32C3-4B63-84D5-B65FF487D6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355D10-98E4-41AC-944B-55E815BC470D}"/>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1196313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DD03-7B60-4EDF-92F4-6F648CDDB0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B1B413-8D7F-4ACB-B3B9-1E89D9F0AB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1A61B6-262F-4F99-89E4-F42083804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A6F22-95C1-4A29-AB41-018A5DED5410}"/>
              </a:ext>
            </a:extLst>
          </p:cNvPr>
          <p:cNvSpPr>
            <a:spLocks noGrp="1"/>
          </p:cNvSpPr>
          <p:nvPr>
            <p:ph type="dt" sz="half" idx="10"/>
          </p:nvPr>
        </p:nvSpPr>
        <p:spPr/>
        <p:txBody>
          <a:bodyPr/>
          <a:lstStyle/>
          <a:p>
            <a:fld id="{DFA8C626-DCFC-44B9-B53F-E89648D7BB7E}" type="datetimeFigureOut">
              <a:rPr lang="en-US" smtClean="0"/>
              <a:t>3/18/2020</a:t>
            </a:fld>
            <a:endParaRPr lang="en-US"/>
          </a:p>
        </p:txBody>
      </p:sp>
      <p:sp>
        <p:nvSpPr>
          <p:cNvPr id="6" name="Footer Placeholder 5">
            <a:extLst>
              <a:ext uri="{FF2B5EF4-FFF2-40B4-BE49-F238E27FC236}">
                <a16:creationId xmlns:a16="http://schemas.microsoft.com/office/drawing/2014/main" id="{64F52278-5D17-4CCF-97F9-2F04A0EC11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A27D0-4827-4FA9-95CA-506F593E19F6}"/>
              </a:ext>
            </a:extLst>
          </p:cNvPr>
          <p:cNvSpPr>
            <a:spLocks noGrp="1"/>
          </p:cNvSpPr>
          <p:nvPr>
            <p:ph type="sldNum" sz="quarter" idx="12"/>
          </p:nvPr>
        </p:nvSpPr>
        <p:spPr/>
        <p:txBody>
          <a:bodyPr/>
          <a:lstStyle/>
          <a:p>
            <a:fld id="{FBA4A0E7-0717-4213-8FE3-84E5A56D73B0}" type="slidenum">
              <a:rPr lang="en-US" smtClean="0"/>
              <a:t>‹#›</a:t>
            </a:fld>
            <a:endParaRPr lang="en-US"/>
          </a:p>
        </p:txBody>
      </p:sp>
    </p:spTree>
    <p:extLst>
      <p:ext uri="{BB962C8B-B14F-4D97-AF65-F5344CB8AC3E}">
        <p14:creationId xmlns:p14="http://schemas.microsoft.com/office/powerpoint/2010/main" val="13508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1.emf"/><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36C84-E421-4745-8831-E4D6DFD16A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2568D3-CF8A-4D4E-9160-A3C2EB8276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D3625-FAAC-409D-878B-E740E4A240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8C626-DCFC-44B9-B53F-E89648D7BB7E}" type="datetimeFigureOut">
              <a:rPr lang="en-US" smtClean="0"/>
              <a:t>3/18/2020</a:t>
            </a:fld>
            <a:endParaRPr lang="en-US"/>
          </a:p>
        </p:txBody>
      </p:sp>
      <p:sp>
        <p:nvSpPr>
          <p:cNvPr id="5" name="Footer Placeholder 4">
            <a:extLst>
              <a:ext uri="{FF2B5EF4-FFF2-40B4-BE49-F238E27FC236}">
                <a16:creationId xmlns:a16="http://schemas.microsoft.com/office/drawing/2014/main" id="{519D48DF-7D28-45C9-AB88-C5B63E613C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041469-68D6-490A-8C14-F8CB8E29A7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4A0E7-0717-4213-8FE3-84E5A56D73B0}" type="slidenum">
              <a:rPr lang="en-US" smtClean="0"/>
              <a:t>‹#›</a:t>
            </a:fld>
            <a:endParaRPr lang="en-US"/>
          </a:p>
        </p:txBody>
      </p:sp>
    </p:spTree>
    <p:extLst>
      <p:ext uri="{BB962C8B-B14F-4D97-AF65-F5344CB8AC3E}">
        <p14:creationId xmlns:p14="http://schemas.microsoft.com/office/powerpoint/2010/main" val="1542483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a:extLst>
              <a:ext uri="{FF2B5EF4-FFF2-40B4-BE49-F238E27FC236}">
                <a16:creationId xmlns:a16="http://schemas.microsoft.com/office/drawing/2014/main" id="{61722FD5-B985-4EAB-8C11-FD0F10C13D3E}"/>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12296271" y="0"/>
            <a:ext cx="1195233" cy="6858000"/>
          </a:xfrm>
          <a:prstGeom prst="rect">
            <a:avLst/>
          </a:prstGeom>
        </p:spPr>
      </p:pic>
    </p:spTree>
    <p:extLst>
      <p:ext uri="{BB962C8B-B14F-4D97-AF65-F5344CB8AC3E}">
        <p14:creationId xmlns:p14="http://schemas.microsoft.com/office/powerpoint/2010/main" val="237859855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A6B8-3D8D-4547-BB18-61475777C0D3}"/>
              </a:ext>
            </a:extLst>
          </p:cNvPr>
          <p:cNvSpPr>
            <a:spLocks noGrp="1"/>
          </p:cNvSpPr>
          <p:nvPr>
            <p:ph type="ctrTitle"/>
          </p:nvPr>
        </p:nvSpPr>
        <p:spPr>
          <a:xfrm>
            <a:off x="1524000" y="1122363"/>
            <a:ext cx="9144000" cy="2387600"/>
          </a:xfrm>
        </p:spPr>
        <p:txBody>
          <a:bodyPr/>
          <a:lstStyle/>
          <a:p>
            <a:endParaRPr lang="en-US" dirty="0"/>
          </a:p>
        </p:txBody>
      </p:sp>
      <p:sp>
        <p:nvSpPr>
          <p:cNvPr id="3" name="Subtitle 2">
            <a:extLst>
              <a:ext uri="{FF2B5EF4-FFF2-40B4-BE49-F238E27FC236}">
                <a16:creationId xmlns:a16="http://schemas.microsoft.com/office/drawing/2014/main" id="{8B0C3AA9-A3D4-4A65-A901-23C1A291F36A}"/>
              </a:ext>
            </a:extLst>
          </p:cNvPr>
          <p:cNvSpPr>
            <a:spLocks noGrp="1"/>
          </p:cNvSpPr>
          <p:nvPr>
            <p:ph type="subTitle" idx="1"/>
          </p:nvPr>
        </p:nvSpPr>
        <p:spPr>
          <a:xfrm>
            <a:off x="1524000" y="3602038"/>
            <a:ext cx="9144000" cy="1655762"/>
          </a:xfrm>
        </p:spPr>
        <p:txBody>
          <a:bodyPr/>
          <a:lstStyle/>
          <a:p>
            <a:endParaRPr lang="en-US"/>
          </a:p>
        </p:txBody>
      </p:sp>
      <p:pic>
        <p:nvPicPr>
          <p:cNvPr id="5" name="Picture 4" descr="A view of a city&#10;&#10;Description automatically generated">
            <a:extLst>
              <a:ext uri="{FF2B5EF4-FFF2-40B4-BE49-F238E27FC236}">
                <a16:creationId xmlns:a16="http://schemas.microsoft.com/office/drawing/2014/main" id="{7C2A7F6A-31E5-411D-A295-7D1B1C27D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49DAA161-2F27-4B94-A69C-8FC99B56A084}"/>
              </a:ext>
            </a:extLst>
          </p:cNvPr>
          <p:cNvSpPr txBox="1"/>
          <p:nvPr/>
        </p:nvSpPr>
        <p:spPr>
          <a:xfrm>
            <a:off x="165100" y="4888210"/>
            <a:ext cx="7190238" cy="1754326"/>
          </a:xfrm>
          <a:prstGeom prst="rect">
            <a:avLst/>
          </a:prstGeom>
          <a:noFill/>
        </p:spPr>
        <p:txBody>
          <a:bodyPr wrap="none" rtlCol="0">
            <a:spAutoFit/>
          </a:bodyPr>
          <a:lstStyle/>
          <a:p>
            <a:r>
              <a:rPr lang="en-US" sz="5400" b="1" dirty="0">
                <a:solidFill>
                  <a:schemeClr val="bg1">
                    <a:lumMod val="95000"/>
                  </a:schemeClr>
                </a:solidFill>
              </a:rPr>
              <a:t>Nested For Loops</a:t>
            </a:r>
          </a:p>
          <a:p>
            <a:r>
              <a:rPr lang="en-US" sz="5400" b="1" dirty="0">
                <a:solidFill>
                  <a:schemeClr val="bg1">
                    <a:lumMod val="95000"/>
                  </a:schemeClr>
                </a:solidFill>
              </a:rPr>
              <a:t>By Example – Tic Tac Toe</a:t>
            </a:r>
          </a:p>
        </p:txBody>
      </p:sp>
    </p:spTree>
    <p:extLst>
      <p:ext uri="{BB962C8B-B14F-4D97-AF65-F5344CB8AC3E}">
        <p14:creationId xmlns:p14="http://schemas.microsoft.com/office/powerpoint/2010/main" val="3297036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Collecting Rows</a:t>
            </a:r>
          </a:p>
        </p:txBody>
      </p:sp>
      <p:sp>
        <p:nvSpPr>
          <p:cNvPr id="6" name="TextBox 5">
            <a:extLst>
              <a:ext uri="{FF2B5EF4-FFF2-40B4-BE49-F238E27FC236}">
                <a16:creationId xmlns:a16="http://schemas.microsoft.com/office/drawing/2014/main" id="{7868BA2F-18C9-4CD3-96D8-0FA2E4B1F92B}"/>
              </a:ext>
            </a:extLst>
          </p:cNvPr>
          <p:cNvSpPr txBox="1"/>
          <p:nvPr/>
        </p:nvSpPr>
        <p:spPr>
          <a:xfrm>
            <a:off x="540912" y="1191901"/>
            <a:ext cx="10550556" cy="1938992"/>
          </a:xfrm>
          <a:prstGeom prst="rect">
            <a:avLst/>
          </a:prstGeom>
          <a:noFill/>
        </p:spPr>
        <p:txBody>
          <a:bodyPr wrap="square" rtlCol="0">
            <a:spAutoFit/>
          </a:bodyPr>
          <a:lstStyle/>
          <a:p>
            <a:pPr>
              <a:defRPr/>
            </a:pPr>
            <a:r>
              <a:rPr lang="en-US" sz="2800" dirty="0">
                <a:solidFill>
                  <a:prstClr val="white"/>
                </a:solidFill>
                <a:latin typeface="Calibri" panose="020F0502020204030204"/>
              </a:rPr>
              <a:t>If we modify our test slightly to collect each row and print it, we can see we successfully do collect the rows. To do that, we just collect the data from each pass through the first for loop. </a:t>
            </a:r>
          </a:p>
          <a:p>
            <a:pPr>
              <a:defRPr/>
            </a:pPr>
            <a:endParaRPr lang="en-US" sz="3600" dirty="0">
              <a:solidFill>
                <a:prstClr val="white"/>
              </a:solidFill>
            </a:endParaRPr>
          </a:p>
        </p:txBody>
      </p:sp>
      <p:sp>
        <p:nvSpPr>
          <p:cNvPr id="5" name="TextBox 4">
            <a:extLst>
              <a:ext uri="{FF2B5EF4-FFF2-40B4-BE49-F238E27FC236}">
                <a16:creationId xmlns:a16="http://schemas.microsoft.com/office/drawing/2014/main" id="{702ADFEF-0EDB-48DE-9692-AC8A35347276}"/>
              </a:ext>
            </a:extLst>
          </p:cNvPr>
          <p:cNvSpPr txBox="1"/>
          <p:nvPr/>
        </p:nvSpPr>
        <p:spPr>
          <a:xfrm>
            <a:off x="8334304" y="2598003"/>
            <a:ext cx="2486258" cy="830997"/>
          </a:xfrm>
          <a:prstGeom prst="rect">
            <a:avLst/>
          </a:prstGeom>
          <a:noFill/>
        </p:spPr>
        <p:txBody>
          <a:bodyPr wrap="none" rtlCol="0">
            <a:spAutoFit/>
          </a:bodyPr>
          <a:lstStyle/>
          <a:p>
            <a:r>
              <a:rPr lang="en-US" sz="4800" dirty="0"/>
              <a:t>Produces</a:t>
            </a:r>
          </a:p>
        </p:txBody>
      </p:sp>
      <p:pic>
        <p:nvPicPr>
          <p:cNvPr id="7" name="Picture 6">
            <a:extLst>
              <a:ext uri="{FF2B5EF4-FFF2-40B4-BE49-F238E27FC236}">
                <a16:creationId xmlns:a16="http://schemas.microsoft.com/office/drawing/2014/main" id="{8CA8240D-BB93-44D5-BF27-7C8DC1258CD7}"/>
              </a:ext>
            </a:extLst>
          </p:cNvPr>
          <p:cNvPicPr>
            <a:picLocks noChangeAspect="1"/>
          </p:cNvPicPr>
          <p:nvPr/>
        </p:nvPicPr>
        <p:blipFill>
          <a:blip r:embed="rId3"/>
          <a:stretch>
            <a:fillRect/>
          </a:stretch>
        </p:blipFill>
        <p:spPr>
          <a:xfrm>
            <a:off x="415735" y="2726684"/>
            <a:ext cx="7479480" cy="3079866"/>
          </a:xfrm>
          <a:prstGeom prst="rect">
            <a:avLst/>
          </a:prstGeom>
        </p:spPr>
      </p:pic>
      <p:pic>
        <p:nvPicPr>
          <p:cNvPr id="8" name="Picture 7">
            <a:extLst>
              <a:ext uri="{FF2B5EF4-FFF2-40B4-BE49-F238E27FC236}">
                <a16:creationId xmlns:a16="http://schemas.microsoft.com/office/drawing/2014/main" id="{5EECD676-5EFD-41A6-AB5B-374EC9254BCF}"/>
              </a:ext>
            </a:extLst>
          </p:cNvPr>
          <p:cNvPicPr>
            <a:picLocks noChangeAspect="1"/>
          </p:cNvPicPr>
          <p:nvPr/>
        </p:nvPicPr>
        <p:blipFill>
          <a:blip r:embed="rId4"/>
          <a:stretch>
            <a:fillRect/>
          </a:stretch>
        </p:blipFill>
        <p:spPr>
          <a:xfrm>
            <a:off x="8052171" y="3526389"/>
            <a:ext cx="3640183" cy="1480457"/>
          </a:xfrm>
          <a:prstGeom prst="rect">
            <a:avLst/>
          </a:prstGeom>
        </p:spPr>
      </p:pic>
    </p:spTree>
    <p:extLst>
      <p:ext uri="{BB962C8B-B14F-4D97-AF65-F5344CB8AC3E}">
        <p14:creationId xmlns:p14="http://schemas.microsoft.com/office/powerpoint/2010/main" val="193785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Collecting Columns</a:t>
            </a:r>
          </a:p>
        </p:txBody>
      </p:sp>
      <p:sp>
        <p:nvSpPr>
          <p:cNvPr id="6" name="TextBox 5">
            <a:extLst>
              <a:ext uri="{FF2B5EF4-FFF2-40B4-BE49-F238E27FC236}">
                <a16:creationId xmlns:a16="http://schemas.microsoft.com/office/drawing/2014/main" id="{7868BA2F-18C9-4CD3-96D8-0FA2E4B1F92B}"/>
              </a:ext>
            </a:extLst>
          </p:cNvPr>
          <p:cNvSpPr txBox="1"/>
          <p:nvPr/>
        </p:nvSpPr>
        <p:spPr>
          <a:xfrm>
            <a:off x="540912" y="1191901"/>
            <a:ext cx="10550556" cy="1938992"/>
          </a:xfrm>
          <a:prstGeom prst="rect">
            <a:avLst/>
          </a:prstGeom>
          <a:noFill/>
        </p:spPr>
        <p:txBody>
          <a:bodyPr wrap="square" rtlCol="0">
            <a:spAutoFit/>
          </a:bodyPr>
          <a:lstStyle/>
          <a:p>
            <a:pPr>
              <a:defRPr/>
            </a:pPr>
            <a:r>
              <a:rPr lang="en-US" sz="2800" dirty="0">
                <a:solidFill>
                  <a:prstClr val="white"/>
                </a:solidFill>
                <a:latin typeface="Calibri" panose="020F0502020204030204"/>
              </a:rPr>
              <a:t>If we just do a slight reverse on the math, we can also collect columns with our nested for loop. Change the location of row and column in the equation.</a:t>
            </a:r>
          </a:p>
          <a:p>
            <a:pPr>
              <a:defRPr/>
            </a:pPr>
            <a:endParaRPr lang="en-US" sz="3600" dirty="0">
              <a:solidFill>
                <a:prstClr val="white"/>
              </a:solidFill>
            </a:endParaRPr>
          </a:p>
        </p:txBody>
      </p:sp>
      <p:sp>
        <p:nvSpPr>
          <p:cNvPr id="5" name="TextBox 4">
            <a:extLst>
              <a:ext uri="{FF2B5EF4-FFF2-40B4-BE49-F238E27FC236}">
                <a16:creationId xmlns:a16="http://schemas.microsoft.com/office/drawing/2014/main" id="{702ADFEF-0EDB-48DE-9692-AC8A35347276}"/>
              </a:ext>
            </a:extLst>
          </p:cNvPr>
          <p:cNvSpPr txBox="1"/>
          <p:nvPr/>
        </p:nvSpPr>
        <p:spPr>
          <a:xfrm>
            <a:off x="8334304" y="2598003"/>
            <a:ext cx="2486258" cy="830997"/>
          </a:xfrm>
          <a:prstGeom prst="rect">
            <a:avLst/>
          </a:prstGeom>
          <a:noFill/>
        </p:spPr>
        <p:txBody>
          <a:bodyPr wrap="none" rtlCol="0">
            <a:spAutoFit/>
          </a:bodyPr>
          <a:lstStyle/>
          <a:p>
            <a:r>
              <a:rPr lang="en-US" sz="4800" dirty="0"/>
              <a:t>Produces</a:t>
            </a:r>
          </a:p>
        </p:txBody>
      </p:sp>
      <p:pic>
        <p:nvPicPr>
          <p:cNvPr id="3" name="Picture 2">
            <a:extLst>
              <a:ext uri="{FF2B5EF4-FFF2-40B4-BE49-F238E27FC236}">
                <a16:creationId xmlns:a16="http://schemas.microsoft.com/office/drawing/2014/main" id="{F9A6CEB5-295D-403C-ADA5-1446D3AA3A24}"/>
              </a:ext>
            </a:extLst>
          </p:cNvPr>
          <p:cNvPicPr>
            <a:picLocks noChangeAspect="1"/>
          </p:cNvPicPr>
          <p:nvPr/>
        </p:nvPicPr>
        <p:blipFill>
          <a:blip r:embed="rId3"/>
          <a:stretch>
            <a:fillRect/>
          </a:stretch>
        </p:blipFill>
        <p:spPr>
          <a:xfrm>
            <a:off x="421230" y="2598004"/>
            <a:ext cx="7510995" cy="2909336"/>
          </a:xfrm>
          <a:prstGeom prst="rect">
            <a:avLst/>
          </a:prstGeom>
        </p:spPr>
      </p:pic>
      <p:pic>
        <p:nvPicPr>
          <p:cNvPr id="4" name="Picture 3">
            <a:extLst>
              <a:ext uri="{FF2B5EF4-FFF2-40B4-BE49-F238E27FC236}">
                <a16:creationId xmlns:a16="http://schemas.microsoft.com/office/drawing/2014/main" id="{5FD2E998-DD10-40A4-9650-795889CD33B0}"/>
              </a:ext>
            </a:extLst>
          </p:cNvPr>
          <p:cNvPicPr>
            <a:picLocks noChangeAspect="1"/>
          </p:cNvPicPr>
          <p:nvPr/>
        </p:nvPicPr>
        <p:blipFill>
          <a:blip r:embed="rId4"/>
          <a:stretch>
            <a:fillRect/>
          </a:stretch>
        </p:blipFill>
        <p:spPr>
          <a:xfrm>
            <a:off x="8130243" y="3564261"/>
            <a:ext cx="3763196" cy="1234921"/>
          </a:xfrm>
          <a:prstGeom prst="rect">
            <a:avLst/>
          </a:prstGeom>
        </p:spPr>
      </p:pic>
    </p:spTree>
    <p:extLst>
      <p:ext uri="{BB962C8B-B14F-4D97-AF65-F5344CB8AC3E}">
        <p14:creationId xmlns:p14="http://schemas.microsoft.com/office/powerpoint/2010/main" val="167705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Collecting Diagonals</a:t>
            </a:r>
          </a:p>
        </p:txBody>
      </p:sp>
      <p:sp>
        <p:nvSpPr>
          <p:cNvPr id="6" name="TextBox 5">
            <a:extLst>
              <a:ext uri="{FF2B5EF4-FFF2-40B4-BE49-F238E27FC236}">
                <a16:creationId xmlns:a16="http://schemas.microsoft.com/office/drawing/2014/main" id="{7868BA2F-18C9-4CD3-96D8-0FA2E4B1F92B}"/>
              </a:ext>
            </a:extLst>
          </p:cNvPr>
          <p:cNvSpPr txBox="1"/>
          <p:nvPr/>
        </p:nvSpPr>
        <p:spPr>
          <a:xfrm>
            <a:off x="540912" y="1191901"/>
            <a:ext cx="10550556" cy="5816977"/>
          </a:xfrm>
          <a:prstGeom prst="rect">
            <a:avLst/>
          </a:prstGeom>
          <a:noFill/>
        </p:spPr>
        <p:txBody>
          <a:bodyPr wrap="square" rtlCol="0">
            <a:spAutoFit/>
          </a:bodyPr>
          <a:lstStyle/>
          <a:p>
            <a:pPr>
              <a:defRPr/>
            </a:pPr>
            <a:r>
              <a:rPr lang="en-US" sz="2800" dirty="0">
                <a:solidFill>
                  <a:prstClr val="white"/>
                </a:solidFill>
                <a:latin typeface="Calibri" panose="020F0502020204030204"/>
              </a:rPr>
              <a:t>The rows and columns were easy, but how do you do the math for the diagonals? Lets look at our grid again:</a:t>
            </a:r>
          </a:p>
          <a:p>
            <a:pPr>
              <a:defRPr/>
            </a:pPr>
            <a:endParaRPr lang="en-US" sz="2800" dirty="0">
              <a:solidFill>
                <a:prstClr val="white"/>
              </a:solidFill>
              <a:latin typeface="Calibri" panose="020F0502020204030204"/>
            </a:endParaRPr>
          </a:p>
          <a:p>
            <a:r>
              <a:rPr lang="en-US" sz="3200" dirty="0"/>
              <a:t>		</a:t>
            </a:r>
            <a:r>
              <a:rPr lang="it-IT" sz="2800" dirty="0">
                <a:solidFill>
                  <a:schemeClr val="accent4"/>
                </a:solidFill>
              </a:rPr>
              <a:t>             COL  0    COL 1    COL 2</a:t>
            </a:r>
          </a:p>
          <a:p>
            <a:r>
              <a:rPr lang="it-IT" sz="2800" dirty="0">
                <a:solidFill>
                  <a:schemeClr val="accent4"/>
                </a:solidFill>
              </a:rPr>
              <a:t>	    	ROW 0   (0,0)  |  (0,1)  | (0,2)</a:t>
            </a:r>
          </a:p>
          <a:p>
            <a:r>
              <a:rPr lang="it-IT" sz="2800" dirty="0">
                <a:solidFill>
                  <a:schemeClr val="accent4"/>
                </a:solidFill>
              </a:rPr>
              <a:t>		ROW 1   (1,0)  |  (1,1)  | (1,2)</a:t>
            </a:r>
          </a:p>
          <a:p>
            <a:r>
              <a:rPr lang="it-IT" sz="2800" dirty="0">
                <a:solidFill>
                  <a:schemeClr val="accent4"/>
                </a:solidFill>
              </a:rPr>
              <a:t>		ROW 2   (2,0)  |  (2,1)  | (2,2)</a:t>
            </a:r>
          </a:p>
          <a:p>
            <a:pPr>
              <a:defRPr/>
            </a:pPr>
            <a:endParaRPr lang="en-US" sz="2800" dirty="0">
              <a:solidFill>
                <a:prstClr val="white"/>
              </a:solidFill>
              <a:latin typeface="Calibri" panose="020F0502020204030204"/>
            </a:endParaRPr>
          </a:p>
          <a:p>
            <a:pPr>
              <a:defRPr/>
            </a:pPr>
            <a:r>
              <a:rPr lang="en-US" sz="3600" dirty="0">
                <a:solidFill>
                  <a:prstClr val="white"/>
                </a:solidFill>
              </a:rPr>
              <a:t>So, what we need to collect are:</a:t>
            </a:r>
          </a:p>
          <a:p>
            <a:pPr>
              <a:defRPr/>
            </a:pPr>
            <a:r>
              <a:rPr lang="en-US" sz="3600" dirty="0">
                <a:solidFill>
                  <a:prstClr val="white"/>
                </a:solidFill>
              </a:rPr>
              <a:t>	</a:t>
            </a:r>
            <a:r>
              <a:rPr lang="en-US" sz="3600" dirty="0">
                <a:solidFill>
                  <a:schemeClr val="accent4"/>
                </a:solidFill>
              </a:rPr>
              <a:t>(0,0), (1,1), (2,2)</a:t>
            </a:r>
            <a:r>
              <a:rPr lang="en-US" sz="3600" dirty="0">
                <a:solidFill>
                  <a:prstClr val="white"/>
                </a:solidFill>
              </a:rPr>
              <a:t>  - There is an easy pattern here</a:t>
            </a:r>
          </a:p>
          <a:p>
            <a:pPr>
              <a:defRPr/>
            </a:pPr>
            <a:r>
              <a:rPr lang="en-US" sz="3600" dirty="0">
                <a:solidFill>
                  <a:prstClr val="white"/>
                </a:solidFill>
              </a:rPr>
              <a:t>	</a:t>
            </a:r>
            <a:r>
              <a:rPr lang="en-US" sz="3600" dirty="0">
                <a:solidFill>
                  <a:schemeClr val="accent4"/>
                </a:solidFill>
              </a:rPr>
              <a:t>(2,0), (1,1), (0,2)</a:t>
            </a:r>
            <a:r>
              <a:rPr lang="en-US" sz="3600" dirty="0">
                <a:solidFill>
                  <a:prstClr val="white"/>
                </a:solidFill>
              </a:rPr>
              <a:t>  - Maybe not so obvious pattern</a:t>
            </a:r>
          </a:p>
          <a:p>
            <a:pPr>
              <a:defRPr/>
            </a:pPr>
            <a:r>
              <a:rPr lang="en-US" sz="3600" dirty="0">
                <a:solidFill>
                  <a:prstClr val="white"/>
                </a:solidFill>
              </a:rPr>
              <a:t>	</a:t>
            </a:r>
          </a:p>
        </p:txBody>
      </p:sp>
    </p:spTree>
    <p:extLst>
      <p:ext uri="{BB962C8B-B14F-4D97-AF65-F5344CB8AC3E}">
        <p14:creationId xmlns:p14="http://schemas.microsoft.com/office/powerpoint/2010/main" val="1963990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Collecting Diagonals - Patterns</a:t>
            </a:r>
          </a:p>
        </p:txBody>
      </p:sp>
      <p:sp>
        <p:nvSpPr>
          <p:cNvPr id="6" name="TextBox 5">
            <a:extLst>
              <a:ext uri="{FF2B5EF4-FFF2-40B4-BE49-F238E27FC236}">
                <a16:creationId xmlns:a16="http://schemas.microsoft.com/office/drawing/2014/main" id="{7868BA2F-18C9-4CD3-96D8-0FA2E4B1F92B}"/>
              </a:ext>
            </a:extLst>
          </p:cNvPr>
          <p:cNvSpPr txBox="1"/>
          <p:nvPr/>
        </p:nvSpPr>
        <p:spPr>
          <a:xfrm>
            <a:off x="540912" y="1191901"/>
            <a:ext cx="10550556" cy="5970865"/>
          </a:xfrm>
          <a:prstGeom prst="rect">
            <a:avLst/>
          </a:prstGeom>
          <a:noFill/>
        </p:spPr>
        <p:txBody>
          <a:bodyPr wrap="square" rtlCol="0">
            <a:spAutoFit/>
          </a:bodyPr>
          <a:lstStyle/>
          <a:p>
            <a:pPr marL="457200" indent="-457200">
              <a:buFont typeface="Arial" panose="020B0604020202020204" pitchFamily="34" charset="0"/>
              <a:buChar char="•"/>
              <a:defRPr/>
            </a:pPr>
            <a:r>
              <a:rPr lang="en-US" sz="2800" dirty="0">
                <a:solidFill>
                  <a:schemeClr val="accent4"/>
                </a:solidFill>
              </a:rPr>
              <a:t>(0,0), (1,1), (2,2)</a:t>
            </a:r>
            <a:r>
              <a:rPr lang="en-US" sz="2800" dirty="0">
                <a:solidFill>
                  <a:prstClr val="white"/>
                </a:solidFill>
              </a:rPr>
              <a:t> – This pattern is simple, whatever the row is, the column matches it and we can use the original math (sort of): </a:t>
            </a:r>
          </a:p>
          <a:p>
            <a:pPr lvl="1">
              <a:defRPr/>
            </a:pPr>
            <a:r>
              <a:rPr lang="en-US" sz="2800" dirty="0">
                <a:solidFill>
                  <a:prstClr val="white"/>
                </a:solidFill>
                <a:latin typeface="Calibri" panose="020F0502020204030204"/>
              </a:rPr>
              <a:t>	</a:t>
            </a:r>
            <a:r>
              <a:rPr lang="en-US" sz="2800" dirty="0">
                <a:solidFill>
                  <a:schemeClr val="accent4"/>
                </a:solidFill>
              </a:rPr>
              <a:t> </a:t>
            </a:r>
            <a:r>
              <a:rPr lang="en-US" sz="2800" dirty="0" err="1">
                <a:solidFill>
                  <a:schemeClr val="accent4"/>
                </a:solidFill>
              </a:rPr>
              <a:t>list_position</a:t>
            </a:r>
            <a:r>
              <a:rPr lang="en-US" sz="2800" dirty="0">
                <a:solidFill>
                  <a:schemeClr val="accent4"/>
                </a:solidFill>
              </a:rPr>
              <a:t> = row * 3 </a:t>
            </a:r>
            <a:r>
              <a:rPr lang="en-US" sz="2800">
                <a:solidFill>
                  <a:schemeClr val="accent4"/>
                </a:solidFill>
              </a:rPr>
              <a:t>+ row</a:t>
            </a:r>
            <a:endParaRPr lang="en-US" sz="2800" dirty="0">
              <a:solidFill>
                <a:prstClr val="white"/>
              </a:solidFill>
              <a:latin typeface="Calibri" panose="020F0502020204030204"/>
            </a:endParaRPr>
          </a:p>
          <a:p>
            <a:pPr marL="457200" indent="-457200">
              <a:buFont typeface="Arial" panose="020B0604020202020204" pitchFamily="34" charset="0"/>
              <a:buChar char="•"/>
              <a:defRPr/>
            </a:pPr>
            <a:r>
              <a:rPr lang="en-US" sz="2800" dirty="0">
                <a:solidFill>
                  <a:schemeClr val="accent4"/>
                </a:solidFill>
              </a:rPr>
              <a:t>(2,0), (1,1), (0,2) </a:t>
            </a:r>
            <a:r>
              <a:rPr lang="en-US" sz="2800" dirty="0">
                <a:solidFill>
                  <a:prstClr val="white"/>
                </a:solidFill>
              </a:rPr>
              <a:t>– This pattern is less obvious, so lets dig in.</a:t>
            </a:r>
          </a:p>
          <a:p>
            <a:pPr marL="914400" lvl="1" indent="-457200">
              <a:buFont typeface="Arial" panose="020B0604020202020204" pitchFamily="34" charset="0"/>
              <a:buChar char="•"/>
              <a:defRPr/>
            </a:pPr>
            <a:r>
              <a:rPr lang="en-US" sz="2600" dirty="0">
                <a:solidFill>
                  <a:prstClr val="white"/>
                </a:solidFill>
                <a:latin typeface="Calibri" panose="020F0502020204030204"/>
              </a:rPr>
              <a:t>Lets assume we always have a grid that is 3x3, but note that wherever we see a 3 we can replace it with any grid width.</a:t>
            </a:r>
          </a:p>
          <a:p>
            <a:pPr marL="914400" lvl="1" indent="-457200">
              <a:buFont typeface="Arial" panose="020B0604020202020204" pitchFamily="34" charset="0"/>
              <a:buChar char="•"/>
              <a:defRPr/>
            </a:pPr>
            <a:r>
              <a:rPr lang="en-US" sz="2600" dirty="0">
                <a:solidFill>
                  <a:prstClr val="white"/>
                </a:solidFill>
                <a:latin typeface="Calibri" panose="020F0502020204030204"/>
              </a:rPr>
              <a:t>Our original math can be a template:</a:t>
            </a:r>
          </a:p>
          <a:p>
            <a:pPr lvl="2">
              <a:defRPr/>
            </a:pPr>
            <a:r>
              <a:rPr lang="en-US" sz="2600" dirty="0">
                <a:solidFill>
                  <a:prstClr val="white"/>
                </a:solidFill>
              </a:rPr>
              <a:t>	</a:t>
            </a:r>
            <a:r>
              <a:rPr lang="en-US" sz="2600" dirty="0" err="1">
                <a:solidFill>
                  <a:schemeClr val="accent4"/>
                </a:solidFill>
              </a:rPr>
              <a:t>list_position</a:t>
            </a:r>
            <a:r>
              <a:rPr lang="en-US" sz="2600" dirty="0">
                <a:solidFill>
                  <a:schemeClr val="accent4"/>
                </a:solidFill>
              </a:rPr>
              <a:t> = row * 3 + column</a:t>
            </a:r>
          </a:p>
          <a:p>
            <a:pPr marL="914400" lvl="1" indent="-457200">
              <a:buFont typeface="Arial" panose="020B0604020202020204" pitchFamily="34" charset="0"/>
              <a:buChar char="•"/>
              <a:defRPr/>
            </a:pPr>
            <a:r>
              <a:rPr lang="en-US" sz="2600" dirty="0">
                <a:solidFill>
                  <a:prstClr val="white"/>
                </a:solidFill>
                <a:latin typeface="Calibri" panose="020F0502020204030204"/>
              </a:rPr>
              <a:t>But, on the first row we want the farthest column and on the last row we want the closest column. So, if we change the pattern slightly:</a:t>
            </a:r>
          </a:p>
          <a:p>
            <a:pPr lvl="2">
              <a:defRPr/>
            </a:pPr>
            <a:r>
              <a:rPr lang="en-US" sz="2600" dirty="0">
                <a:solidFill>
                  <a:prstClr val="white"/>
                </a:solidFill>
                <a:latin typeface="Calibri" panose="020F0502020204030204"/>
              </a:rPr>
              <a:t>	</a:t>
            </a:r>
            <a:r>
              <a:rPr lang="en-US" sz="2600" dirty="0" err="1">
                <a:solidFill>
                  <a:schemeClr val="accent4"/>
                </a:solidFill>
                <a:latin typeface="Calibri" panose="020F0502020204030204"/>
              </a:rPr>
              <a:t>list_position</a:t>
            </a:r>
            <a:r>
              <a:rPr lang="en-US" sz="2600" dirty="0">
                <a:solidFill>
                  <a:schemeClr val="accent4"/>
                </a:solidFill>
                <a:latin typeface="Calibri" panose="020F0502020204030204"/>
              </a:rPr>
              <a:t> = (row * 3) + (3 –row-1)</a:t>
            </a:r>
          </a:p>
          <a:p>
            <a:pPr lvl="2">
              <a:defRPr/>
            </a:pPr>
            <a:r>
              <a:rPr lang="en-US" sz="2600" dirty="0">
                <a:solidFill>
                  <a:schemeClr val="accent4"/>
                </a:solidFill>
                <a:latin typeface="Calibri" panose="020F0502020204030204"/>
              </a:rPr>
              <a:t>	</a:t>
            </a:r>
            <a:r>
              <a:rPr lang="en-US" sz="2600" dirty="0">
                <a:solidFill>
                  <a:prstClr val="white"/>
                </a:solidFill>
              </a:rPr>
              <a:t>So column became -&gt; </a:t>
            </a:r>
            <a:r>
              <a:rPr lang="en-US" sz="2600" dirty="0">
                <a:solidFill>
                  <a:schemeClr val="accent4"/>
                </a:solidFill>
              </a:rPr>
              <a:t>(3 –row-1)</a:t>
            </a:r>
          </a:p>
          <a:p>
            <a:pPr lvl="2">
              <a:defRPr/>
            </a:pPr>
            <a:r>
              <a:rPr lang="en-US" sz="2600" dirty="0">
                <a:solidFill>
                  <a:schemeClr val="accent4"/>
                </a:solidFill>
                <a:latin typeface="Calibri" panose="020F0502020204030204"/>
              </a:rPr>
              <a:t>	</a:t>
            </a:r>
            <a:r>
              <a:rPr lang="en-US" sz="2600" dirty="0">
                <a:solidFill>
                  <a:prstClr val="white"/>
                </a:solidFill>
              </a:rPr>
              <a:t> That is </a:t>
            </a:r>
            <a:r>
              <a:rPr lang="en-US" sz="2600" dirty="0">
                <a:solidFill>
                  <a:schemeClr val="accent4"/>
                </a:solidFill>
              </a:rPr>
              <a:t>width</a:t>
            </a:r>
            <a:r>
              <a:rPr lang="en-US" sz="2600" dirty="0">
                <a:solidFill>
                  <a:prstClr val="white"/>
                </a:solidFill>
              </a:rPr>
              <a:t> minus </a:t>
            </a:r>
            <a:r>
              <a:rPr lang="en-US" sz="2600" dirty="0">
                <a:solidFill>
                  <a:schemeClr val="accent4"/>
                </a:solidFill>
              </a:rPr>
              <a:t>row</a:t>
            </a:r>
            <a:r>
              <a:rPr lang="en-US" sz="2600" dirty="0">
                <a:solidFill>
                  <a:prstClr val="white"/>
                </a:solidFill>
              </a:rPr>
              <a:t> minus </a:t>
            </a:r>
            <a:r>
              <a:rPr lang="en-US" sz="2600" dirty="0">
                <a:solidFill>
                  <a:schemeClr val="accent4"/>
                </a:solidFill>
              </a:rPr>
              <a:t>1</a:t>
            </a:r>
            <a:r>
              <a:rPr lang="en-US" sz="2600" dirty="0">
                <a:solidFill>
                  <a:prstClr val="white"/>
                </a:solidFill>
              </a:rPr>
              <a:t> (for list indexing purposes)</a:t>
            </a:r>
            <a:endParaRPr lang="en-US" sz="2600" dirty="0">
              <a:solidFill>
                <a:schemeClr val="accent4"/>
              </a:solidFill>
              <a:latin typeface="Calibri" panose="020F0502020204030204"/>
            </a:endParaRPr>
          </a:p>
          <a:p>
            <a:pPr>
              <a:defRPr/>
            </a:pPr>
            <a:r>
              <a:rPr lang="en-US" sz="3600" dirty="0">
                <a:solidFill>
                  <a:prstClr val="white"/>
                </a:solidFill>
              </a:rPr>
              <a:t>	</a:t>
            </a:r>
          </a:p>
        </p:txBody>
      </p:sp>
    </p:spTree>
    <p:extLst>
      <p:ext uri="{BB962C8B-B14F-4D97-AF65-F5344CB8AC3E}">
        <p14:creationId xmlns:p14="http://schemas.microsoft.com/office/powerpoint/2010/main" val="325212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Testing Diagonals</a:t>
            </a:r>
          </a:p>
        </p:txBody>
      </p:sp>
      <p:sp>
        <p:nvSpPr>
          <p:cNvPr id="6" name="TextBox 5">
            <a:extLst>
              <a:ext uri="{FF2B5EF4-FFF2-40B4-BE49-F238E27FC236}">
                <a16:creationId xmlns:a16="http://schemas.microsoft.com/office/drawing/2014/main" id="{7868BA2F-18C9-4CD3-96D8-0FA2E4B1F92B}"/>
              </a:ext>
            </a:extLst>
          </p:cNvPr>
          <p:cNvSpPr txBox="1"/>
          <p:nvPr/>
        </p:nvSpPr>
        <p:spPr>
          <a:xfrm>
            <a:off x="540912" y="1191901"/>
            <a:ext cx="10550556" cy="1384995"/>
          </a:xfrm>
          <a:prstGeom prst="rect">
            <a:avLst/>
          </a:prstGeom>
          <a:noFill/>
        </p:spPr>
        <p:txBody>
          <a:bodyPr wrap="square" rtlCol="0">
            <a:spAutoFit/>
          </a:bodyPr>
          <a:lstStyle/>
          <a:p>
            <a:pPr>
              <a:defRPr/>
            </a:pPr>
            <a:r>
              <a:rPr lang="en-US" sz="2800" dirty="0"/>
              <a:t>Now that we know the patterns, lets create a loop that will find us the diagonals in our grid. But note, in BOTH patterns we only cared about the value of row, so we do NOT need a nested loop:</a:t>
            </a:r>
            <a:endParaRPr lang="en-US" sz="2800" dirty="0">
              <a:solidFill>
                <a:prstClr val="white"/>
              </a:solidFill>
            </a:endParaRPr>
          </a:p>
        </p:txBody>
      </p:sp>
      <p:pic>
        <p:nvPicPr>
          <p:cNvPr id="3" name="Picture 2">
            <a:extLst>
              <a:ext uri="{FF2B5EF4-FFF2-40B4-BE49-F238E27FC236}">
                <a16:creationId xmlns:a16="http://schemas.microsoft.com/office/drawing/2014/main" id="{F7E711EE-F15B-4041-B4D2-5C13F82E5732}"/>
              </a:ext>
            </a:extLst>
          </p:cNvPr>
          <p:cNvPicPr>
            <a:picLocks noChangeAspect="1"/>
          </p:cNvPicPr>
          <p:nvPr/>
        </p:nvPicPr>
        <p:blipFill>
          <a:blip r:embed="rId3"/>
          <a:stretch>
            <a:fillRect/>
          </a:stretch>
        </p:blipFill>
        <p:spPr>
          <a:xfrm>
            <a:off x="446696" y="2637687"/>
            <a:ext cx="7652334" cy="3286836"/>
          </a:xfrm>
          <a:prstGeom prst="rect">
            <a:avLst/>
          </a:prstGeom>
        </p:spPr>
      </p:pic>
      <p:sp>
        <p:nvSpPr>
          <p:cNvPr id="4" name="TextBox 3">
            <a:extLst>
              <a:ext uri="{FF2B5EF4-FFF2-40B4-BE49-F238E27FC236}">
                <a16:creationId xmlns:a16="http://schemas.microsoft.com/office/drawing/2014/main" id="{B8758889-2A04-4C9F-96DB-FE013D7DAB7F}"/>
              </a:ext>
            </a:extLst>
          </p:cNvPr>
          <p:cNvSpPr txBox="1"/>
          <p:nvPr/>
        </p:nvSpPr>
        <p:spPr>
          <a:xfrm>
            <a:off x="8791504" y="3061643"/>
            <a:ext cx="2486258" cy="830997"/>
          </a:xfrm>
          <a:prstGeom prst="rect">
            <a:avLst/>
          </a:prstGeom>
          <a:noFill/>
        </p:spPr>
        <p:txBody>
          <a:bodyPr wrap="none" rtlCol="0">
            <a:spAutoFit/>
          </a:bodyPr>
          <a:lstStyle/>
          <a:p>
            <a:r>
              <a:rPr lang="en-US" sz="4800" dirty="0"/>
              <a:t>Produces</a:t>
            </a:r>
          </a:p>
        </p:txBody>
      </p:sp>
      <p:pic>
        <p:nvPicPr>
          <p:cNvPr id="7" name="Picture 6">
            <a:extLst>
              <a:ext uri="{FF2B5EF4-FFF2-40B4-BE49-F238E27FC236}">
                <a16:creationId xmlns:a16="http://schemas.microsoft.com/office/drawing/2014/main" id="{F6135BA6-663D-4286-89A1-C57DEF4D95CA}"/>
              </a:ext>
            </a:extLst>
          </p:cNvPr>
          <p:cNvPicPr>
            <a:picLocks noChangeAspect="1"/>
          </p:cNvPicPr>
          <p:nvPr/>
        </p:nvPicPr>
        <p:blipFill>
          <a:blip r:embed="rId4"/>
          <a:stretch>
            <a:fillRect/>
          </a:stretch>
        </p:blipFill>
        <p:spPr>
          <a:xfrm>
            <a:off x="8182793" y="4113886"/>
            <a:ext cx="3931590" cy="751281"/>
          </a:xfrm>
          <a:prstGeom prst="rect">
            <a:avLst/>
          </a:prstGeom>
        </p:spPr>
      </p:pic>
    </p:spTree>
    <p:extLst>
      <p:ext uri="{BB962C8B-B14F-4D97-AF65-F5344CB8AC3E}">
        <p14:creationId xmlns:p14="http://schemas.microsoft.com/office/powerpoint/2010/main" val="406229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Python – set()</a:t>
            </a:r>
          </a:p>
        </p:txBody>
      </p:sp>
      <p:sp>
        <p:nvSpPr>
          <p:cNvPr id="6" name="TextBox 5">
            <a:extLst>
              <a:ext uri="{FF2B5EF4-FFF2-40B4-BE49-F238E27FC236}">
                <a16:creationId xmlns:a16="http://schemas.microsoft.com/office/drawing/2014/main" id="{7868BA2F-18C9-4CD3-96D8-0FA2E4B1F92B}"/>
              </a:ext>
            </a:extLst>
          </p:cNvPr>
          <p:cNvSpPr txBox="1"/>
          <p:nvPr/>
        </p:nvSpPr>
        <p:spPr>
          <a:xfrm>
            <a:off x="540912" y="1191901"/>
            <a:ext cx="10550556" cy="1815882"/>
          </a:xfrm>
          <a:prstGeom prst="rect">
            <a:avLst/>
          </a:prstGeom>
          <a:noFill/>
        </p:spPr>
        <p:txBody>
          <a:bodyPr wrap="square" rtlCol="0">
            <a:spAutoFit/>
          </a:bodyPr>
          <a:lstStyle/>
          <a:p>
            <a:pPr>
              <a:defRPr/>
            </a:pPr>
            <a:r>
              <a:rPr lang="en-US" sz="2800" dirty="0"/>
              <a:t>The final step we need to determine a winner in Tic Tac Toe is to determine if a winner exists in a row, column, or diagonal. </a:t>
            </a:r>
          </a:p>
          <a:p>
            <a:pPr>
              <a:defRPr/>
            </a:pPr>
            <a:endParaRPr lang="en-US" sz="2800" dirty="0">
              <a:solidFill>
                <a:prstClr val="white"/>
              </a:solidFill>
            </a:endParaRPr>
          </a:p>
          <a:p>
            <a:pPr>
              <a:defRPr/>
            </a:pPr>
            <a:r>
              <a:rPr lang="en-US" sz="2800" dirty="0">
                <a:solidFill>
                  <a:prstClr val="white"/>
                </a:solidFill>
              </a:rPr>
              <a:t>Python set() function can tell us how many unique items are in a list.</a:t>
            </a:r>
          </a:p>
        </p:txBody>
      </p:sp>
      <p:pic>
        <p:nvPicPr>
          <p:cNvPr id="8" name="Picture 7">
            <a:extLst>
              <a:ext uri="{FF2B5EF4-FFF2-40B4-BE49-F238E27FC236}">
                <a16:creationId xmlns:a16="http://schemas.microsoft.com/office/drawing/2014/main" id="{DC178C8E-0F82-4CE3-98DA-CA6E67F26387}"/>
              </a:ext>
            </a:extLst>
          </p:cNvPr>
          <p:cNvPicPr>
            <a:picLocks noChangeAspect="1"/>
          </p:cNvPicPr>
          <p:nvPr/>
        </p:nvPicPr>
        <p:blipFill>
          <a:blip r:embed="rId3"/>
          <a:stretch>
            <a:fillRect/>
          </a:stretch>
        </p:blipFill>
        <p:spPr>
          <a:xfrm>
            <a:off x="6184006" y="3160223"/>
            <a:ext cx="4542357" cy="3028238"/>
          </a:xfrm>
          <a:prstGeom prst="rect">
            <a:avLst/>
          </a:prstGeom>
        </p:spPr>
      </p:pic>
      <p:sp>
        <p:nvSpPr>
          <p:cNvPr id="10" name="TextBox 9">
            <a:extLst>
              <a:ext uri="{FF2B5EF4-FFF2-40B4-BE49-F238E27FC236}">
                <a16:creationId xmlns:a16="http://schemas.microsoft.com/office/drawing/2014/main" id="{D5E81688-5240-4FA3-9C9D-109430DA77A9}"/>
              </a:ext>
            </a:extLst>
          </p:cNvPr>
          <p:cNvSpPr txBox="1"/>
          <p:nvPr/>
        </p:nvSpPr>
        <p:spPr>
          <a:xfrm>
            <a:off x="540912" y="3160223"/>
            <a:ext cx="5643094" cy="2677656"/>
          </a:xfrm>
          <a:prstGeom prst="rect">
            <a:avLst/>
          </a:prstGeom>
          <a:noFill/>
        </p:spPr>
        <p:txBody>
          <a:bodyPr wrap="square" rtlCol="0">
            <a:spAutoFit/>
          </a:bodyPr>
          <a:lstStyle/>
          <a:p>
            <a:pPr>
              <a:defRPr/>
            </a:pPr>
            <a:r>
              <a:rPr lang="en-US" sz="2800" dirty="0">
                <a:solidFill>
                  <a:prstClr val="white"/>
                </a:solidFill>
              </a:rPr>
              <a:t>Using set, you can test each row, column or diagonal to determine if there is only one item in the set.</a:t>
            </a:r>
          </a:p>
          <a:p>
            <a:pPr>
              <a:defRPr/>
            </a:pPr>
            <a:endParaRPr lang="en-US" sz="2800" dirty="0">
              <a:solidFill>
                <a:prstClr val="white"/>
              </a:solidFill>
            </a:endParaRPr>
          </a:p>
          <a:p>
            <a:pPr>
              <a:defRPr/>
            </a:pPr>
            <a:r>
              <a:rPr lang="en-US" sz="2800" dirty="0">
                <a:solidFill>
                  <a:prstClr val="white"/>
                </a:solidFill>
              </a:rPr>
              <a:t>If there is, pop() the set to figure out who the winner is.</a:t>
            </a:r>
          </a:p>
        </p:txBody>
      </p:sp>
    </p:spTree>
    <p:extLst>
      <p:ext uri="{BB962C8B-B14F-4D97-AF65-F5344CB8AC3E}">
        <p14:creationId xmlns:p14="http://schemas.microsoft.com/office/powerpoint/2010/main" val="32334448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5A40F2-363D-468F-922B-D3D3B2EA88A2}"/>
              </a:ext>
            </a:extLst>
          </p:cNvPr>
          <p:cNvSpPr txBox="1"/>
          <p:nvPr/>
        </p:nvSpPr>
        <p:spPr>
          <a:xfrm>
            <a:off x="3041650" y="2616470"/>
            <a:ext cx="6204263" cy="1625060"/>
          </a:xfrm>
          <a:prstGeom prst="rect">
            <a:avLst/>
          </a:prstGeom>
          <a:noFill/>
        </p:spPr>
        <p:txBody>
          <a:bodyPr wrap="none" lIns="182880" tIns="146304" rIns="182880" bIns="146304" rtlCol="0">
            <a:spAutoFit/>
          </a:bodyPr>
          <a:lstStyle/>
          <a:p>
            <a:pPr>
              <a:lnSpc>
                <a:spcPct val="90000"/>
              </a:lnSpc>
              <a:spcAft>
                <a:spcPts val="600"/>
              </a:spcAft>
            </a:pPr>
            <a:r>
              <a:rPr lang="en-US" sz="9600" dirty="0">
                <a:gradFill>
                  <a:gsLst>
                    <a:gs pos="2917">
                      <a:schemeClr val="tx1"/>
                    </a:gs>
                    <a:gs pos="30000">
                      <a:schemeClr val="tx1"/>
                    </a:gs>
                  </a:gsLst>
                  <a:lin ang="5400000" scaled="0"/>
                </a:gradFill>
              </a:rPr>
              <a:t>Questions?</a:t>
            </a:r>
          </a:p>
        </p:txBody>
      </p:sp>
    </p:spTree>
    <p:extLst>
      <p:ext uri="{BB962C8B-B14F-4D97-AF65-F5344CB8AC3E}">
        <p14:creationId xmlns:p14="http://schemas.microsoft.com/office/powerpoint/2010/main" val="27441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The for loop</a:t>
            </a:r>
          </a:p>
        </p:txBody>
      </p:sp>
      <p:sp>
        <p:nvSpPr>
          <p:cNvPr id="6" name="TextBox 5">
            <a:extLst>
              <a:ext uri="{FF2B5EF4-FFF2-40B4-BE49-F238E27FC236}">
                <a16:creationId xmlns:a16="http://schemas.microsoft.com/office/drawing/2014/main" id="{7868BA2F-18C9-4CD3-96D8-0FA2E4B1F92B}"/>
              </a:ext>
            </a:extLst>
          </p:cNvPr>
          <p:cNvSpPr txBox="1"/>
          <p:nvPr/>
        </p:nvSpPr>
        <p:spPr>
          <a:xfrm>
            <a:off x="631065" y="1423721"/>
            <a:ext cx="10544116" cy="4955203"/>
          </a:xfrm>
          <a:prstGeom prst="rect">
            <a:avLst/>
          </a:prstGeom>
          <a:noFill/>
        </p:spPr>
        <p:txBody>
          <a:bodyPr wrap="square" rtlCol="0">
            <a:spAutoFit/>
          </a:bodyPr>
          <a:lstStyle/>
          <a:p>
            <a:r>
              <a:rPr lang="en-US" sz="3600" dirty="0"/>
              <a:t>In python, a for loop lets you iterate over a sequence :</a:t>
            </a:r>
          </a:p>
          <a:p>
            <a:r>
              <a:rPr lang="en-US" sz="2800" dirty="0"/>
              <a:t>	</a:t>
            </a:r>
            <a:r>
              <a:rPr lang="en-US" sz="2800" dirty="0">
                <a:solidFill>
                  <a:schemeClr val="accent3">
                    <a:lumMod val="60000"/>
                    <a:lumOff val="40000"/>
                  </a:schemeClr>
                </a:solidFill>
              </a:rPr>
              <a:t>for &lt;item&gt; in &lt;sequence&gt; :</a:t>
            </a:r>
          </a:p>
          <a:p>
            <a:r>
              <a:rPr lang="en-US" sz="2800" dirty="0">
                <a:solidFill>
                  <a:schemeClr val="accent3">
                    <a:lumMod val="60000"/>
                    <a:lumOff val="40000"/>
                  </a:schemeClr>
                </a:solidFill>
              </a:rPr>
              <a:t>        	     &lt;statements&gt;</a:t>
            </a:r>
          </a:p>
          <a:p>
            <a:endParaRPr lang="en-US" sz="2800" dirty="0">
              <a:solidFill>
                <a:schemeClr val="accent3">
                  <a:lumMod val="60000"/>
                  <a:lumOff val="40000"/>
                </a:schemeClr>
              </a:solidFill>
            </a:endParaRPr>
          </a:p>
          <a:p>
            <a:pPr marL="571500" indent="-571500">
              <a:buFont typeface="Arial" panose="020B0604020202020204" pitchFamily="34" charset="0"/>
              <a:buChar char="•"/>
            </a:pPr>
            <a:r>
              <a:rPr lang="en-US" sz="2800" dirty="0"/>
              <a:t>&lt;item&gt; : A variable you name with any valid python variable name. It collects the next item in the sequence. An</a:t>
            </a:r>
          </a:p>
          <a:p>
            <a:pPr marL="571500" indent="-571500">
              <a:buFont typeface="Arial" panose="020B0604020202020204" pitchFamily="34" charset="0"/>
              <a:buChar char="•"/>
            </a:pPr>
            <a:r>
              <a:rPr lang="en-US" sz="2800" dirty="0"/>
              <a:t>&lt;sequence&gt; : Any valid python sequence. Generally anything you can use </a:t>
            </a:r>
            <a:r>
              <a:rPr lang="en-US" sz="2800" dirty="0" err="1"/>
              <a:t>len</a:t>
            </a:r>
            <a:r>
              <a:rPr lang="en-US" sz="2800" dirty="0"/>
              <a:t> on : list, string, dictionary keys, the output of range(), etc. </a:t>
            </a:r>
          </a:p>
          <a:p>
            <a:pPr marL="571500" indent="-571500">
              <a:buFont typeface="Arial" panose="020B0604020202020204" pitchFamily="34" charset="0"/>
              <a:buChar char="•"/>
            </a:pPr>
            <a:r>
              <a:rPr lang="en-US" sz="2800" dirty="0"/>
              <a:t>&lt;statements&gt; : Valid python statements to execute on each &lt;item&gt; from the &lt;sequence&gt;</a:t>
            </a:r>
          </a:p>
        </p:txBody>
      </p:sp>
    </p:spTree>
    <p:extLst>
      <p:ext uri="{BB962C8B-B14F-4D97-AF65-F5344CB8AC3E}">
        <p14:creationId xmlns:p14="http://schemas.microsoft.com/office/powerpoint/2010/main" val="75877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for loop example</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4955203"/>
          </a:xfrm>
          <a:prstGeom prst="rect">
            <a:avLst/>
          </a:prstGeom>
          <a:noFill/>
        </p:spPr>
        <p:txBody>
          <a:bodyPr wrap="square" rtlCol="0">
            <a:spAutoFit/>
          </a:bodyPr>
          <a:lstStyle/>
          <a:p>
            <a:r>
              <a:rPr lang="en-US" sz="2800" dirty="0">
                <a:solidFill>
                  <a:schemeClr val="accent3">
                    <a:lumMod val="60000"/>
                    <a:lumOff val="40000"/>
                  </a:schemeClr>
                </a:solidFill>
              </a:rPr>
              <a:t>   </a:t>
            </a:r>
            <a:r>
              <a:rPr lang="en-US" sz="2800" dirty="0" err="1">
                <a:solidFill>
                  <a:schemeClr val="accent3">
                    <a:lumMod val="60000"/>
                    <a:lumOff val="40000"/>
                  </a:schemeClr>
                </a:solidFill>
              </a:rPr>
              <a:t>my_string_variable</a:t>
            </a:r>
            <a:r>
              <a:rPr lang="en-US" sz="2800" dirty="0">
                <a:solidFill>
                  <a:schemeClr val="accent3">
                    <a:lumMod val="60000"/>
                    <a:lumOff val="40000"/>
                  </a:schemeClr>
                </a:solidFill>
              </a:rPr>
              <a:t> = "This is a sequence of characters"</a:t>
            </a:r>
          </a:p>
          <a:p>
            <a:r>
              <a:rPr lang="en-US" sz="2800" dirty="0">
                <a:solidFill>
                  <a:schemeClr val="accent3">
                    <a:lumMod val="60000"/>
                    <a:lumOff val="40000"/>
                  </a:schemeClr>
                </a:solidFill>
              </a:rPr>
              <a:t>    </a:t>
            </a:r>
          </a:p>
          <a:p>
            <a:r>
              <a:rPr lang="en-US" sz="2800" dirty="0">
                <a:solidFill>
                  <a:schemeClr val="accent3">
                    <a:lumMod val="60000"/>
                    <a:lumOff val="40000"/>
                  </a:schemeClr>
                </a:solidFill>
              </a:rPr>
              <a:t>    for </a:t>
            </a:r>
            <a:r>
              <a:rPr lang="en-US" sz="2800" dirty="0" err="1">
                <a:solidFill>
                  <a:schemeClr val="accent3">
                    <a:lumMod val="60000"/>
                    <a:lumOff val="40000"/>
                  </a:schemeClr>
                </a:solidFill>
              </a:rPr>
              <a:t>my_character_variable</a:t>
            </a:r>
            <a:r>
              <a:rPr lang="en-US" sz="2800" dirty="0">
                <a:solidFill>
                  <a:schemeClr val="accent3">
                    <a:lumMod val="60000"/>
                    <a:lumOff val="40000"/>
                  </a:schemeClr>
                </a:solidFill>
              </a:rPr>
              <a:t> in </a:t>
            </a:r>
            <a:r>
              <a:rPr lang="en-US" sz="2800" dirty="0" err="1">
                <a:solidFill>
                  <a:schemeClr val="accent3">
                    <a:lumMod val="60000"/>
                    <a:lumOff val="40000"/>
                  </a:schemeClr>
                </a:solidFill>
              </a:rPr>
              <a:t>my_string_variable</a:t>
            </a:r>
            <a:r>
              <a:rPr lang="en-US" sz="2800" dirty="0">
                <a:solidFill>
                  <a:schemeClr val="accent3">
                    <a:lumMod val="60000"/>
                    <a:lumOff val="40000"/>
                  </a:schemeClr>
                </a:solidFill>
              </a:rPr>
              <a:t>:</a:t>
            </a:r>
          </a:p>
          <a:p>
            <a:r>
              <a:rPr lang="en-US" sz="2800" dirty="0">
                <a:solidFill>
                  <a:schemeClr val="accent3">
                    <a:lumMod val="60000"/>
                    <a:lumOff val="40000"/>
                  </a:schemeClr>
                </a:solidFill>
              </a:rPr>
              <a:t>        print(</a:t>
            </a:r>
            <a:r>
              <a:rPr lang="en-US" sz="2800" dirty="0" err="1">
                <a:solidFill>
                  <a:schemeClr val="accent3">
                    <a:lumMod val="60000"/>
                    <a:lumOff val="40000"/>
                  </a:schemeClr>
                </a:solidFill>
              </a:rPr>
              <a:t>my_character_variable</a:t>
            </a:r>
            <a:r>
              <a:rPr lang="en-US" sz="2800" dirty="0">
                <a:solidFill>
                  <a:schemeClr val="accent3">
                    <a:lumMod val="60000"/>
                    <a:lumOff val="40000"/>
                  </a:schemeClr>
                </a:solidFill>
              </a:rPr>
              <a:t>)</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400" b="0" i="0" u="none" strike="noStrike" kern="1200" cap="none" spc="0" normalizeH="0" baseline="0" noProof="0" dirty="0">
                <a:ln>
                  <a:noFill/>
                </a:ln>
                <a:solidFill>
                  <a:prstClr val="white"/>
                </a:solidFill>
                <a:effectLst/>
                <a:uLnTx/>
                <a:uFillTx/>
                <a:latin typeface="Calibri" panose="020F0502020204030204"/>
                <a:ea typeface="+mn-ea"/>
                <a:cs typeface="+mn-cs"/>
              </a:rPr>
              <a:t>This example just prints out each character in the string.</a:t>
            </a:r>
          </a:p>
          <a:p>
            <a:pPr marL="1028700" lvl="1" indent="-571500">
              <a:buFont typeface="Arial" panose="020B0604020202020204" pitchFamily="34" charset="0"/>
              <a:buChar char="•"/>
              <a:defRPr/>
            </a:pPr>
            <a:r>
              <a:rPr lang="en-US" sz="3400" dirty="0">
                <a:solidFill>
                  <a:prstClr val="white"/>
                </a:solidFill>
                <a:latin typeface="Calibri" panose="020F0502020204030204"/>
              </a:rPr>
              <a:t>&lt;item&gt; is </a:t>
            </a:r>
            <a:r>
              <a:rPr lang="en-US" sz="3400" dirty="0" err="1">
                <a:solidFill>
                  <a:prstClr val="white"/>
                </a:solidFill>
                <a:latin typeface="Calibri" panose="020F0502020204030204"/>
              </a:rPr>
              <a:t>my_character_variable</a:t>
            </a:r>
            <a:endParaRPr lang="en-US" sz="3400" dirty="0">
              <a:solidFill>
                <a:prstClr val="white"/>
              </a:solidFill>
              <a:latin typeface="Calibri" panose="020F0502020204030204"/>
            </a:endParaRPr>
          </a:p>
          <a:p>
            <a:pPr marL="1028700" lvl="1" indent="-571500">
              <a:buFont typeface="Arial" panose="020B0604020202020204" pitchFamily="34" charset="0"/>
              <a:buChar char="•"/>
              <a:defRPr/>
            </a:pPr>
            <a:r>
              <a:rPr kumimoji="0" lang="en-US" sz="3400" b="0" i="0" u="none" strike="noStrike" kern="1200" cap="none" spc="0" normalizeH="0" baseline="0" noProof="0" dirty="0">
                <a:ln>
                  <a:noFill/>
                </a:ln>
                <a:solidFill>
                  <a:prstClr val="white"/>
                </a:solidFill>
                <a:effectLst/>
                <a:uLnTx/>
                <a:uFillTx/>
                <a:latin typeface="Calibri" panose="020F0502020204030204"/>
                <a:ea typeface="+mn-ea"/>
                <a:cs typeface="+mn-cs"/>
              </a:rPr>
              <a:t>&lt;sequence&gt; is </a:t>
            </a:r>
            <a:r>
              <a:rPr kumimoji="0" lang="en-US" sz="3400" b="0" i="0" u="none" strike="noStrike" kern="1200" cap="none" spc="0" normalizeH="0" baseline="0" noProof="0" dirty="0" err="1">
                <a:ln>
                  <a:noFill/>
                </a:ln>
                <a:solidFill>
                  <a:prstClr val="white"/>
                </a:solidFill>
                <a:effectLst/>
                <a:uLnTx/>
                <a:uFillTx/>
                <a:latin typeface="Calibri" panose="020F0502020204030204"/>
                <a:ea typeface="+mn-ea"/>
                <a:cs typeface="+mn-cs"/>
              </a:rPr>
              <a:t>my_string_variable</a:t>
            </a:r>
            <a:endParaRPr kumimoji="0" lang="en-US" sz="3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1028700" lvl="1" indent="-571500">
              <a:buFont typeface="Arial" panose="020B0604020202020204" pitchFamily="34" charset="0"/>
              <a:buChar char="•"/>
              <a:defRPr/>
            </a:pPr>
            <a:r>
              <a:rPr lang="en-US" sz="3400" dirty="0">
                <a:solidFill>
                  <a:prstClr val="white"/>
                </a:solidFill>
                <a:latin typeface="Calibri" panose="020F0502020204030204"/>
              </a:rPr>
              <a:t>&lt;statements&gt; is printing the next character. </a:t>
            </a:r>
          </a:p>
          <a:p>
            <a:pPr marL="571500" indent="-571500">
              <a:buFont typeface="Arial" panose="020B0604020202020204" pitchFamily="34" charset="0"/>
              <a:buChar char="•"/>
              <a:defRPr/>
            </a:pPr>
            <a:r>
              <a:rPr kumimoji="0" lang="en-US" sz="3400" b="0" i="0" u="none" strike="noStrike" kern="1200" cap="none" spc="0" normalizeH="0" baseline="0" noProof="0" dirty="0">
                <a:ln>
                  <a:noFill/>
                </a:ln>
                <a:solidFill>
                  <a:prstClr val="white"/>
                </a:solidFill>
                <a:effectLst/>
                <a:uLnTx/>
                <a:uFillTx/>
                <a:latin typeface="Calibri" panose="020F0502020204030204"/>
                <a:ea typeface="+mn-ea"/>
                <a:cs typeface="+mn-cs"/>
              </a:rPr>
              <a:t>There is nothing stopping us from using another for inside of the &lt;statements&gt; section…..</a:t>
            </a:r>
          </a:p>
        </p:txBody>
      </p:sp>
    </p:spTree>
    <p:extLst>
      <p:ext uri="{BB962C8B-B14F-4D97-AF65-F5344CB8AC3E}">
        <p14:creationId xmlns:p14="http://schemas.microsoft.com/office/powerpoint/2010/main" val="1985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Why use a nested for loop?</a:t>
            </a:r>
          </a:p>
        </p:txBody>
      </p:sp>
      <p:sp>
        <p:nvSpPr>
          <p:cNvPr id="9" name="TextBox 8">
            <a:extLst>
              <a:ext uri="{FF2B5EF4-FFF2-40B4-BE49-F238E27FC236}">
                <a16:creationId xmlns:a16="http://schemas.microsoft.com/office/drawing/2014/main" id="{2D5738DB-E38B-48AB-BA13-DF4AB7BCB8AB}"/>
              </a:ext>
            </a:extLst>
          </p:cNvPr>
          <p:cNvSpPr txBox="1"/>
          <p:nvPr/>
        </p:nvSpPr>
        <p:spPr>
          <a:xfrm>
            <a:off x="650383" y="1423721"/>
            <a:ext cx="10524798" cy="5078313"/>
          </a:xfrm>
          <a:prstGeom prst="rect">
            <a:avLst/>
          </a:prstGeom>
          <a:noFill/>
        </p:spPr>
        <p:txBody>
          <a:bodyPr wrap="square" rtlCol="0">
            <a:spAutoFit/>
          </a:bodyPr>
          <a:lstStyle/>
          <a:p>
            <a:pPr marL="571500" indent="-571500">
              <a:buFont typeface="Arial" panose="020B0604020202020204" pitchFamily="34" charset="0"/>
              <a:buChar char="•"/>
            </a:pPr>
            <a:r>
              <a:rPr lang="en-US" sz="3600" dirty="0"/>
              <a:t>Many instances this makes sense</a:t>
            </a:r>
          </a:p>
          <a:p>
            <a:pPr marL="1028700" lvl="1" indent="-571500">
              <a:buFont typeface="Arial" panose="020B0604020202020204" pitchFamily="34" charset="0"/>
              <a:buChar char="•"/>
            </a:pPr>
            <a:r>
              <a:rPr lang="en-US" sz="3600" dirty="0"/>
              <a:t>Iterating two sequences</a:t>
            </a:r>
          </a:p>
          <a:p>
            <a:pPr marL="1485900" lvl="2" indent="-571500">
              <a:buFont typeface="Arial" panose="020B0604020202020204" pitchFamily="34" charset="0"/>
              <a:buChar char="•"/>
            </a:pPr>
            <a:r>
              <a:rPr lang="en-US" sz="3600" dirty="0">
                <a:solidFill>
                  <a:schemeClr val="accent4"/>
                </a:solidFill>
              </a:rPr>
              <a:t>Example: Multiplying two lists of numbers together by index.</a:t>
            </a:r>
          </a:p>
          <a:p>
            <a:pPr marL="1028700" lvl="1" indent="-571500">
              <a:buFont typeface="Arial" panose="020B0604020202020204" pitchFamily="34" charset="0"/>
              <a:buChar char="•"/>
            </a:pPr>
            <a:r>
              <a:rPr lang="en-US" sz="3600" dirty="0"/>
              <a:t>Iterating a table (rows and columns)</a:t>
            </a:r>
          </a:p>
          <a:p>
            <a:pPr marL="1485900" lvl="2" indent="-571500">
              <a:buFont typeface="Arial" panose="020B0604020202020204" pitchFamily="34" charset="0"/>
              <a:buChar char="•"/>
            </a:pPr>
            <a:r>
              <a:rPr lang="en-US" sz="3600" dirty="0">
                <a:solidFill>
                  <a:schemeClr val="accent4"/>
                </a:solidFill>
              </a:rPr>
              <a:t>Example: finding the winner on a tic tac toe board by scanning rows and columns.</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US" sz="3600" dirty="0"/>
          </a:p>
        </p:txBody>
      </p:sp>
    </p:spTree>
    <p:extLst>
      <p:ext uri="{BB962C8B-B14F-4D97-AF65-F5344CB8AC3E}">
        <p14:creationId xmlns:p14="http://schemas.microsoft.com/office/powerpoint/2010/main" val="4027292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Tic Tac Toe Board</a:t>
            </a:r>
          </a:p>
        </p:txBody>
      </p:sp>
      <p:sp>
        <p:nvSpPr>
          <p:cNvPr id="9" name="TextBox 8">
            <a:extLst>
              <a:ext uri="{FF2B5EF4-FFF2-40B4-BE49-F238E27FC236}">
                <a16:creationId xmlns:a16="http://schemas.microsoft.com/office/drawing/2014/main" id="{2D5738DB-E38B-48AB-BA13-DF4AB7BCB8AB}"/>
              </a:ext>
            </a:extLst>
          </p:cNvPr>
          <p:cNvSpPr txBox="1"/>
          <p:nvPr/>
        </p:nvSpPr>
        <p:spPr>
          <a:xfrm>
            <a:off x="560231" y="1127507"/>
            <a:ext cx="10524798" cy="6247864"/>
          </a:xfrm>
          <a:prstGeom prst="rect">
            <a:avLst/>
          </a:prstGeom>
          <a:noFill/>
        </p:spPr>
        <p:txBody>
          <a:bodyPr wrap="square" rtlCol="0">
            <a:spAutoFit/>
          </a:bodyPr>
          <a:lstStyle/>
          <a:p>
            <a:pPr marL="571500" indent="-571500">
              <a:buFont typeface="Arial" panose="020B0604020202020204" pitchFamily="34" charset="0"/>
              <a:buChar char="•"/>
            </a:pPr>
            <a:r>
              <a:rPr lang="en-US" sz="3600" dirty="0"/>
              <a:t>Our Tic Tac Toe board is represented as a list:</a:t>
            </a:r>
          </a:p>
          <a:p>
            <a:pPr lvl="1"/>
            <a:r>
              <a:rPr lang="en-US" sz="3600" dirty="0"/>
              <a:t>	board = [1,2,3,4,5,6,7,8,9]</a:t>
            </a:r>
          </a:p>
          <a:p>
            <a:pPr marL="571500" indent="-571500">
              <a:buFont typeface="Arial" panose="020B0604020202020204" pitchFamily="34" charset="0"/>
              <a:buChar char="•"/>
            </a:pPr>
            <a:r>
              <a:rPr lang="en-US" sz="3600" dirty="0"/>
              <a:t>This board can be visually represented as a table with rows and columns:</a:t>
            </a:r>
          </a:p>
          <a:p>
            <a:endParaRPr lang="it-IT" dirty="0"/>
          </a:p>
          <a:p>
            <a:r>
              <a:rPr lang="it-IT" dirty="0"/>
              <a:t>             	</a:t>
            </a:r>
            <a:r>
              <a:rPr lang="it-IT" sz="2800" dirty="0"/>
              <a:t>	   </a:t>
            </a:r>
            <a:r>
              <a:rPr lang="it-IT" sz="2800" dirty="0">
                <a:solidFill>
                  <a:schemeClr val="accent4"/>
                </a:solidFill>
              </a:rPr>
              <a:t>COL 0    COL 1    COL 2</a:t>
            </a:r>
          </a:p>
          <a:p>
            <a:r>
              <a:rPr lang="it-IT" sz="2800" dirty="0">
                <a:solidFill>
                  <a:schemeClr val="accent4"/>
                </a:solidFill>
              </a:rPr>
              <a:t>	ROW 0     1      |     2     |    3</a:t>
            </a:r>
          </a:p>
          <a:p>
            <a:r>
              <a:rPr lang="it-IT" sz="2800" dirty="0">
                <a:solidFill>
                  <a:schemeClr val="accent4"/>
                </a:solidFill>
              </a:rPr>
              <a:t>	ROW 1     4      |     5     |    6</a:t>
            </a:r>
          </a:p>
          <a:p>
            <a:r>
              <a:rPr lang="it-IT" sz="2800" dirty="0">
                <a:solidFill>
                  <a:schemeClr val="accent4"/>
                </a:solidFill>
              </a:rPr>
              <a:t>	ROW 2     7      |     8     |    9</a:t>
            </a:r>
          </a:p>
          <a:p>
            <a:pPr marL="342900" indent="-342900">
              <a:buFont typeface="Arial" panose="020B0604020202020204" pitchFamily="34" charset="0"/>
              <a:buChar char="•"/>
            </a:pPr>
            <a:endParaRPr lang="it-IT" dirty="0"/>
          </a:p>
          <a:p>
            <a:pPr marL="342900" indent="-342900">
              <a:buFont typeface="Arial" panose="020B0604020202020204" pitchFamily="34" charset="0"/>
              <a:buChar char="•"/>
            </a:pPr>
            <a:r>
              <a:rPr lang="it-IT" sz="3600" dirty="0"/>
              <a:t>Note that the columns and rows are 0-2, just like an index into a list of 3 elements</a:t>
            </a:r>
            <a:br>
              <a:rPr lang="it-IT" dirty="0"/>
            </a:br>
            <a:endParaRPr lang="en-US" sz="3600" dirty="0"/>
          </a:p>
        </p:txBody>
      </p:sp>
    </p:spTree>
    <p:extLst>
      <p:ext uri="{BB962C8B-B14F-4D97-AF65-F5344CB8AC3E}">
        <p14:creationId xmlns:p14="http://schemas.microsoft.com/office/powerpoint/2010/main" val="2823569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Tic Tac Toe Board Coordinates</a:t>
            </a:r>
          </a:p>
        </p:txBody>
      </p:sp>
      <p:sp>
        <p:nvSpPr>
          <p:cNvPr id="9" name="TextBox 8">
            <a:extLst>
              <a:ext uri="{FF2B5EF4-FFF2-40B4-BE49-F238E27FC236}">
                <a16:creationId xmlns:a16="http://schemas.microsoft.com/office/drawing/2014/main" id="{2D5738DB-E38B-48AB-BA13-DF4AB7BCB8AB}"/>
              </a:ext>
            </a:extLst>
          </p:cNvPr>
          <p:cNvSpPr txBox="1"/>
          <p:nvPr/>
        </p:nvSpPr>
        <p:spPr>
          <a:xfrm>
            <a:off x="650383" y="1423721"/>
            <a:ext cx="10524798" cy="6001643"/>
          </a:xfrm>
          <a:prstGeom prst="rect">
            <a:avLst/>
          </a:prstGeom>
          <a:noFill/>
        </p:spPr>
        <p:txBody>
          <a:bodyPr wrap="square" rtlCol="0">
            <a:spAutoFit/>
          </a:bodyPr>
          <a:lstStyle/>
          <a:p>
            <a:pPr marL="571500" indent="-571500">
              <a:buFont typeface="Arial" panose="020B0604020202020204" pitchFamily="34" charset="0"/>
              <a:buChar char="•"/>
            </a:pPr>
            <a:r>
              <a:rPr lang="en-US" sz="3600" dirty="0"/>
              <a:t>Now that we can visualize the board, we can assign each of the cells a position as you would in a graph giving it with a coordinate (</a:t>
            </a:r>
            <a:r>
              <a:rPr lang="en-US" sz="3600" dirty="0" err="1"/>
              <a:t>x,y</a:t>
            </a:r>
            <a:r>
              <a:rPr lang="en-US" sz="3600" dirty="0"/>
              <a:t>) where x is the row and y is the column :</a:t>
            </a:r>
          </a:p>
          <a:p>
            <a:pPr marL="571500" indent="-571500">
              <a:buFont typeface="Arial" panose="020B0604020202020204" pitchFamily="34" charset="0"/>
              <a:buChar char="•"/>
            </a:pPr>
            <a:endParaRPr lang="en-US" sz="3600" dirty="0"/>
          </a:p>
          <a:p>
            <a:r>
              <a:rPr lang="en-US" sz="3600" dirty="0"/>
              <a:t>		</a:t>
            </a:r>
            <a:r>
              <a:rPr lang="it-IT" sz="3200" dirty="0">
                <a:solidFill>
                  <a:schemeClr val="accent4"/>
                </a:solidFill>
              </a:rPr>
              <a:t>             COL  0    COL 1    COL 2</a:t>
            </a:r>
          </a:p>
          <a:p>
            <a:r>
              <a:rPr lang="it-IT" sz="3200" dirty="0">
                <a:solidFill>
                  <a:schemeClr val="accent4"/>
                </a:solidFill>
              </a:rPr>
              <a:t>	    	ROW 0   (0,0)  |  (0,1)  | (0,2)</a:t>
            </a:r>
          </a:p>
          <a:p>
            <a:r>
              <a:rPr lang="it-IT" sz="3200" dirty="0">
                <a:solidFill>
                  <a:schemeClr val="accent4"/>
                </a:solidFill>
              </a:rPr>
              <a:t>		ROW 1   (1,0)  |  (1,1)  | (1,2)</a:t>
            </a:r>
          </a:p>
          <a:p>
            <a:r>
              <a:rPr lang="it-IT" sz="3200" dirty="0">
                <a:solidFill>
                  <a:schemeClr val="accent4"/>
                </a:solidFill>
              </a:rPr>
              <a:t>		ROW 2   (2,0)  |  (2,1)  | (2,2)</a:t>
            </a:r>
          </a:p>
          <a:p>
            <a:br>
              <a:rPr lang="it-IT" dirty="0"/>
            </a:br>
            <a:endParaRPr lang="it-IT" dirty="0"/>
          </a:p>
          <a:p>
            <a:endParaRPr lang="en-US" sz="3600" dirty="0"/>
          </a:p>
        </p:txBody>
      </p:sp>
    </p:spTree>
    <p:extLst>
      <p:ext uri="{BB962C8B-B14F-4D97-AF65-F5344CB8AC3E}">
        <p14:creationId xmlns:p14="http://schemas.microsoft.com/office/powerpoint/2010/main" val="19551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Coordinate Math</a:t>
            </a:r>
          </a:p>
        </p:txBody>
      </p:sp>
      <p:sp>
        <p:nvSpPr>
          <p:cNvPr id="6" name="TextBox 5">
            <a:extLst>
              <a:ext uri="{FF2B5EF4-FFF2-40B4-BE49-F238E27FC236}">
                <a16:creationId xmlns:a16="http://schemas.microsoft.com/office/drawing/2014/main" id="{7868BA2F-18C9-4CD3-96D8-0FA2E4B1F92B}"/>
              </a:ext>
            </a:extLst>
          </p:cNvPr>
          <p:cNvSpPr txBox="1"/>
          <p:nvPr/>
        </p:nvSpPr>
        <p:spPr>
          <a:xfrm>
            <a:off x="624625" y="1423721"/>
            <a:ext cx="10550556" cy="5078313"/>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Given our coordinates, we can come up with an </a:t>
            </a:r>
            <a:r>
              <a:rPr kumimoji="0" lang="en-US" sz="3600" b="0" i="0" u="none" strike="noStrike" kern="1200" cap="none" spc="0" normalizeH="0" baseline="0" noProof="0" dirty="0" err="1">
                <a:ln>
                  <a:noFill/>
                </a:ln>
                <a:solidFill>
                  <a:prstClr val="white"/>
                </a:solidFill>
                <a:effectLst/>
                <a:uLnTx/>
                <a:uFillTx/>
                <a:latin typeface="Calibri" panose="020F0502020204030204"/>
                <a:ea typeface="+mn-ea"/>
                <a:cs typeface="+mn-cs"/>
              </a:rPr>
              <a:t>algorigthm</a:t>
            </a: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 to find items in at a specific coordinate.</a:t>
            </a:r>
          </a:p>
          <a:p>
            <a:pPr marR="0" lvl="0" algn="l" defTabSz="914400" rtl="0" eaLnBrk="1" fontAlgn="auto" latinLnBrk="0" hangingPunct="1">
              <a:lnSpc>
                <a:spcPct val="100000"/>
              </a:lnSpc>
              <a:spcBef>
                <a:spcPts val="0"/>
              </a:spcBef>
              <a:spcAft>
                <a:spcPts val="0"/>
              </a:spcAft>
              <a:buClrTx/>
              <a:buSzTx/>
              <a:tabLst/>
              <a:defRPr/>
            </a:pPr>
            <a:endParaRPr lang="en-US" sz="3600" dirty="0">
              <a:solidFill>
                <a:prstClr val="white"/>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err="1">
                <a:ln>
                  <a:noFill/>
                </a:ln>
                <a:solidFill>
                  <a:prstClr val="white"/>
                </a:solidFill>
                <a:effectLst/>
                <a:uLnTx/>
                <a:uFillTx/>
                <a:latin typeface="Calibri" panose="020F0502020204030204"/>
              </a:rPr>
              <a:t>list_position</a:t>
            </a:r>
            <a:r>
              <a:rPr kumimoji="0" lang="en-US" sz="3600" b="0" i="0" u="none" strike="noStrike" kern="1200" cap="none" spc="0" normalizeH="0" baseline="0" noProof="0" dirty="0">
                <a:ln>
                  <a:noFill/>
                </a:ln>
                <a:solidFill>
                  <a:prstClr val="white"/>
                </a:solidFill>
                <a:effectLst/>
                <a:uLnTx/>
                <a:uFillTx/>
                <a:latin typeface="Calibri" panose="020F0502020204030204"/>
              </a:rPr>
              <a:t> = row * length + column</a:t>
            </a:r>
          </a:p>
          <a:p>
            <a:pPr marR="0" lvl="0" algn="l" defTabSz="914400" rtl="0" eaLnBrk="1" fontAlgn="auto" latinLnBrk="0" hangingPunct="1">
              <a:lnSpc>
                <a:spcPct val="100000"/>
              </a:lnSpc>
              <a:spcBef>
                <a:spcPts val="0"/>
              </a:spcBef>
              <a:spcAft>
                <a:spcPts val="0"/>
              </a:spcAft>
              <a:buClrTx/>
              <a:buSzTx/>
              <a:tabLst/>
              <a:defRPr/>
            </a:pPr>
            <a:endParaRPr lang="en-US" sz="3600" dirty="0">
              <a:solidFill>
                <a:prstClr val="white"/>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a:ln>
                  <a:noFill/>
                </a:ln>
                <a:solidFill>
                  <a:prstClr val="white"/>
                </a:solidFill>
                <a:effectLst/>
                <a:uLnTx/>
                <a:uFillTx/>
                <a:latin typeface="Calibri" panose="020F0502020204030204"/>
              </a:rPr>
              <a:t>But in our case, we know the Tic Tac Toe Board is a square and it’s 3x3, so we can use</a:t>
            </a:r>
          </a:p>
          <a:p>
            <a:pPr marR="0" lvl="0" algn="l" defTabSz="914400" rtl="0" eaLnBrk="1" fontAlgn="auto" latinLnBrk="0" hangingPunct="1">
              <a:lnSpc>
                <a:spcPct val="100000"/>
              </a:lnSpc>
              <a:spcBef>
                <a:spcPts val="0"/>
              </a:spcBef>
              <a:spcAft>
                <a:spcPts val="0"/>
              </a:spcAft>
              <a:buClrTx/>
              <a:buSzTx/>
              <a:tabLst/>
              <a:defRPr/>
            </a:pPr>
            <a:endParaRPr lang="en-US" sz="3600" dirty="0">
              <a:solidFill>
                <a:prstClr val="white"/>
              </a:solidFill>
              <a:latin typeface="Calibri" panose="020F0502020204030204"/>
            </a:endParaRPr>
          </a:p>
          <a:p>
            <a:pPr>
              <a:defRPr/>
            </a:pPr>
            <a:r>
              <a:rPr lang="en-US" sz="3600" dirty="0" err="1">
                <a:solidFill>
                  <a:prstClr val="white"/>
                </a:solidFill>
              </a:rPr>
              <a:t>list_position</a:t>
            </a:r>
            <a:r>
              <a:rPr lang="en-US" sz="3600" dirty="0">
                <a:solidFill>
                  <a:prstClr val="white"/>
                </a:solidFill>
              </a:rPr>
              <a:t> = row * 3 + column</a:t>
            </a:r>
          </a:p>
        </p:txBody>
      </p:sp>
    </p:spTree>
    <p:extLst>
      <p:ext uri="{BB962C8B-B14F-4D97-AF65-F5344CB8AC3E}">
        <p14:creationId xmlns:p14="http://schemas.microsoft.com/office/powerpoint/2010/main" val="428206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Coordinate Math - Proof</a:t>
            </a:r>
          </a:p>
        </p:txBody>
      </p:sp>
      <p:sp>
        <p:nvSpPr>
          <p:cNvPr id="6" name="TextBox 5">
            <a:extLst>
              <a:ext uri="{FF2B5EF4-FFF2-40B4-BE49-F238E27FC236}">
                <a16:creationId xmlns:a16="http://schemas.microsoft.com/office/drawing/2014/main" id="{7868BA2F-18C9-4CD3-96D8-0FA2E4B1F92B}"/>
              </a:ext>
            </a:extLst>
          </p:cNvPr>
          <p:cNvSpPr txBox="1"/>
          <p:nvPr/>
        </p:nvSpPr>
        <p:spPr>
          <a:xfrm>
            <a:off x="540912" y="1191901"/>
            <a:ext cx="10550556" cy="6093976"/>
          </a:xfrm>
          <a:prstGeom prst="rect">
            <a:avLst/>
          </a:prstGeom>
          <a:noFill/>
        </p:spPr>
        <p:txBody>
          <a:bodyPr wrap="square" rtlCol="0">
            <a:spAutoFit/>
          </a:bodyPr>
          <a:lstStyle/>
          <a:p>
            <a:pPr>
              <a:defRPr/>
            </a:pPr>
            <a:r>
              <a:rPr lang="en-US" sz="2800" dirty="0">
                <a:solidFill>
                  <a:prstClr val="white"/>
                </a:solidFill>
                <a:latin typeface="Calibri" panose="020F0502020204030204"/>
              </a:rPr>
              <a:t>Given the math : </a:t>
            </a:r>
            <a:r>
              <a:rPr lang="en-US" sz="2800" dirty="0" err="1">
                <a:solidFill>
                  <a:schemeClr val="accent4"/>
                </a:solidFill>
                <a:latin typeface="Calibri" panose="020F0502020204030204"/>
              </a:rPr>
              <a:t>list_position</a:t>
            </a:r>
            <a:r>
              <a:rPr lang="en-US" sz="2800" dirty="0">
                <a:solidFill>
                  <a:schemeClr val="accent4"/>
                </a:solidFill>
                <a:latin typeface="Calibri" panose="020F0502020204030204"/>
              </a:rPr>
              <a:t> = row * 3 + column</a:t>
            </a:r>
            <a:r>
              <a:rPr lang="en-US" sz="2800" dirty="0">
                <a:solidFill>
                  <a:prstClr val="white"/>
                </a:solidFill>
                <a:latin typeface="Calibri" panose="020F0502020204030204"/>
              </a:rPr>
              <a:t> and that our board is: </a:t>
            </a:r>
            <a:r>
              <a:rPr lang="en-US" sz="2800" dirty="0">
                <a:solidFill>
                  <a:schemeClr val="accent4"/>
                </a:solidFill>
              </a:rPr>
              <a:t>board = [1,2,3,4,5,6,7,8,9] </a:t>
            </a:r>
            <a:r>
              <a:rPr lang="en-US" sz="2800" dirty="0">
                <a:solidFill>
                  <a:prstClr val="white"/>
                </a:solidFill>
              </a:rPr>
              <a:t>we can test this out. Given the layout, we know that the 1 is at (0,0) and the 9 is at (2,2):</a:t>
            </a:r>
            <a:endParaRPr lang="en-US" sz="2800" dirty="0">
              <a:solidFill>
                <a:schemeClr val="accent4"/>
              </a:solidFill>
            </a:endParaRPr>
          </a:p>
          <a:p>
            <a:endParaRPr lang="en-US" sz="1000" dirty="0"/>
          </a:p>
          <a:p>
            <a:r>
              <a:rPr lang="en-US" sz="2600" dirty="0"/>
              <a:t>Coordinate  -   row -   column  -   row * 3 + col   = index =   board[index]</a:t>
            </a:r>
          </a:p>
          <a:p>
            <a:r>
              <a:rPr lang="en-US" sz="2600" dirty="0"/>
              <a:t>    (0,0)           	    0        0           	0 * 3 + 0       =     0     =   	1</a:t>
            </a:r>
          </a:p>
          <a:p>
            <a:r>
              <a:rPr lang="en-US" sz="2600" dirty="0"/>
              <a:t>    (0,1)            	    0        1           	0 * 3 + 1       =     1     =   	2</a:t>
            </a:r>
          </a:p>
          <a:p>
            <a:r>
              <a:rPr lang="en-US" sz="2600" dirty="0"/>
              <a:t>    (0,2)           	    0        2           	0 * 3 + 2       =     2     =   	3</a:t>
            </a:r>
          </a:p>
          <a:p>
            <a:r>
              <a:rPr lang="en-US" sz="2600" dirty="0"/>
              <a:t>    (1,0)           	    1        0           	1 * 3 + 0       =     3     =   	4</a:t>
            </a:r>
          </a:p>
          <a:p>
            <a:r>
              <a:rPr lang="en-US" sz="2600" dirty="0"/>
              <a:t>    (1,1)           	    1        1           	1 * 3 + 1       =     4     =   	5</a:t>
            </a:r>
          </a:p>
          <a:p>
            <a:r>
              <a:rPr lang="en-US" sz="2600" dirty="0"/>
              <a:t>    (1,2)           	    1        2           	1 * 3 + 2       =     5     =   	6</a:t>
            </a:r>
          </a:p>
          <a:p>
            <a:r>
              <a:rPr lang="en-US" sz="2600" dirty="0"/>
              <a:t>    (2,0)           	    2        0           	2 * 3 + 0       =     6     =   	7</a:t>
            </a:r>
          </a:p>
          <a:p>
            <a:r>
              <a:rPr lang="en-US" sz="2600" dirty="0"/>
              <a:t>    (2,1)                2        1           	2 * 3 + 1       =     7     =   	8</a:t>
            </a:r>
          </a:p>
          <a:p>
            <a:r>
              <a:rPr lang="en-US" sz="2600" dirty="0"/>
              <a:t>    (2,2)           	    2        2           	2 * 3 + 2       =     8     =   	9</a:t>
            </a:r>
          </a:p>
          <a:p>
            <a:pPr marR="0" lvl="0" algn="l" defTabSz="914400" rtl="0" eaLnBrk="1" fontAlgn="auto" latinLnBrk="0" hangingPunct="1">
              <a:lnSpc>
                <a:spcPct val="100000"/>
              </a:lnSpc>
              <a:spcBef>
                <a:spcPts val="0"/>
              </a:spcBef>
              <a:spcAft>
                <a:spcPts val="0"/>
              </a:spcAft>
              <a:buClrTx/>
              <a:buSzTx/>
              <a:tabLst/>
              <a:defRPr/>
            </a:pPr>
            <a:endParaRPr lang="en-US" sz="3600" dirty="0">
              <a:solidFill>
                <a:prstClr val="white"/>
              </a:solidFill>
            </a:endParaRPr>
          </a:p>
        </p:txBody>
      </p:sp>
    </p:spTree>
    <p:extLst>
      <p:ext uri="{BB962C8B-B14F-4D97-AF65-F5344CB8AC3E}">
        <p14:creationId xmlns:p14="http://schemas.microsoft.com/office/powerpoint/2010/main" val="24598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39" y="141072"/>
            <a:ext cx="11653523" cy="1158793"/>
          </a:xfrm>
        </p:spPr>
        <p:txBody>
          <a:bodyPr/>
          <a:lstStyle/>
          <a:p>
            <a:r>
              <a:rPr lang="en-US" dirty="0"/>
              <a:t>Coordinate Math - Test</a:t>
            </a:r>
          </a:p>
        </p:txBody>
      </p:sp>
      <p:sp>
        <p:nvSpPr>
          <p:cNvPr id="6" name="TextBox 5">
            <a:extLst>
              <a:ext uri="{FF2B5EF4-FFF2-40B4-BE49-F238E27FC236}">
                <a16:creationId xmlns:a16="http://schemas.microsoft.com/office/drawing/2014/main" id="{7868BA2F-18C9-4CD3-96D8-0FA2E4B1F92B}"/>
              </a:ext>
            </a:extLst>
          </p:cNvPr>
          <p:cNvSpPr txBox="1"/>
          <p:nvPr/>
        </p:nvSpPr>
        <p:spPr>
          <a:xfrm>
            <a:off x="540912" y="1191901"/>
            <a:ext cx="10550556" cy="2800767"/>
          </a:xfrm>
          <a:prstGeom prst="rect">
            <a:avLst/>
          </a:prstGeom>
          <a:noFill/>
        </p:spPr>
        <p:txBody>
          <a:bodyPr wrap="square" rtlCol="0">
            <a:spAutoFit/>
          </a:bodyPr>
          <a:lstStyle/>
          <a:p>
            <a:pPr>
              <a:defRPr/>
            </a:pPr>
            <a:r>
              <a:rPr lang="en-US" sz="2800" dirty="0">
                <a:solidFill>
                  <a:prstClr val="white"/>
                </a:solidFill>
                <a:latin typeface="Calibri" panose="020F0502020204030204"/>
              </a:rPr>
              <a:t>Now that we’ve figured out the math, we can used a nested for loop to try it out. </a:t>
            </a:r>
          </a:p>
          <a:p>
            <a:pPr>
              <a:defRPr/>
            </a:pPr>
            <a:endParaRPr lang="en-US" sz="2800" dirty="0">
              <a:solidFill>
                <a:prstClr val="white"/>
              </a:solidFill>
              <a:latin typeface="Calibri" panose="020F0502020204030204"/>
            </a:endParaRPr>
          </a:p>
          <a:p>
            <a:pPr marL="457200" indent="-457200">
              <a:buFont typeface="Arial" panose="020B0604020202020204" pitchFamily="34" charset="0"/>
              <a:buChar char="•"/>
              <a:defRPr/>
            </a:pPr>
            <a:r>
              <a:rPr lang="en-US" sz="2800" dirty="0">
                <a:solidFill>
                  <a:prstClr val="white"/>
                </a:solidFill>
                <a:latin typeface="Calibri" panose="020F0502020204030204"/>
              </a:rPr>
              <a:t>The first for loop is for rows</a:t>
            </a:r>
          </a:p>
          <a:p>
            <a:pPr marL="457200" indent="-457200">
              <a:buFont typeface="Arial" panose="020B0604020202020204" pitchFamily="34" charset="0"/>
              <a:buChar char="•"/>
              <a:defRPr/>
            </a:pPr>
            <a:r>
              <a:rPr lang="en-US" sz="2800" dirty="0">
                <a:solidFill>
                  <a:prstClr val="white"/>
                </a:solidFill>
                <a:latin typeface="Calibri" panose="020F0502020204030204"/>
              </a:rPr>
              <a:t>The second for loop is for columns</a:t>
            </a:r>
          </a:p>
          <a:p>
            <a:pPr>
              <a:defRPr/>
            </a:pPr>
            <a:endParaRPr lang="en-US" sz="3600" dirty="0">
              <a:solidFill>
                <a:prstClr val="white"/>
              </a:solidFill>
            </a:endParaRPr>
          </a:p>
        </p:txBody>
      </p:sp>
      <p:pic>
        <p:nvPicPr>
          <p:cNvPr id="3" name="Picture 2">
            <a:extLst>
              <a:ext uri="{FF2B5EF4-FFF2-40B4-BE49-F238E27FC236}">
                <a16:creationId xmlns:a16="http://schemas.microsoft.com/office/drawing/2014/main" id="{2FE5F2D1-D31B-4DD4-94BB-4130F86FFF62}"/>
              </a:ext>
            </a:extLst>
          </p:cNvPr>
          <p:cNvPicPr>
            <a:picLocks noChangeAspect="1"/>
          </p:cNvPicPr>
          <p:nvPr/>
        </p:nvPicPr>
        <p:blipFill>
          <a:blip r:embed="rId3"/>
          <a:stretch>
            <a:fillRect/>
          </a:stretch>
        </p:blipFill>
        <p:spPr>
          <a:xfrm>
            <a:off x="592226" y="3576668"/>
            <a:ext cx="6039929" cy="2321561"/>
          </a:xfrm>
          <a:prstGeom prst="rect">
            <a:avLst/>
          </a:prstGeom>
        </p:spPr>
      </p:pic>
      <p:pic>
        <p:nvPicPr>
          <p:cNvPr id="4" name="Picture 3">
            <a:extLst>
              <a:ext uri="{FF2B5EF4-FFF2-40B4-BE49-F238E27FC236}">
                <a16:creationId xmlns:a16="http://schemas.microsoft.com/office/drawing/2014/main" id="{027F0FEF-8D16-4D96-B216-F0C43F5DC871}"/>
              </a:ext>
            </a:extLst>
          </p:cNvPr>
          <p:cNvPicPr>
            <a:picLocks noChangeAspect="1"/>
          </p:cNvPicPr>
          <p:nvPr/>
        </p:nvPicPr>
        <p:blipFill>
          <a:blip r:embed="rId4"/>
          <a:stretch>
            <a:fillRect/>
          </a:stretch>
        </p:blipFill>
        <p:spPr>
          <a:xfrm>
            <a:off x="9908460" y="2456465"/>
            <a:ext cx="444137" cy="3997234"/>
          </a:xfrm>
          <a:prstGeom prst="rect">
            <a:avLst/>
          </a:prstGeom>
        </p:spPr>
      </p:pic>
      <p:sp>
        <p:nvSpPr>
          <p:cNvPr id="5" name="TextBox 4">
            <a:extLst>
              <a:ext uri="{FF2B5EF4-FFF2-40B4-BE49-F238E27FC236}">
                <a16:creationId xmlns:a16="http://schemas.microsoft.com/office/drawing/2014/main" id="{702ADFEF-0EDB-48DE-9692-AC8A35347276}"/>
              </a:ext>
            </a:extLst>
          </p:cNvPr>
          <p:cNvSpPr txBox="1"/>
          <p:nvPr/>
        </p:nvSpPr>
        <p:spPr>
          <a:xfrm>
            <a:off x="6903372" y="4039583"/>
            <a:ext cx="2486258" cy="830997"/>
          </a:xfrm>
          <a:prstGeom prst="rect">
            <a:avLst/>
          </a:prstGeom>
          <a:noFill/>
        </p:spPr>
        <p:txBody>
          <a:bodyPr wrap="none" rtlCol="0">
            <a:spAutoFit/>
          </a:bodyPr>
          <a:lstStyle/>
          <a:p>
            <a:r>
              <a:rPr lang="en-US" sz="4800" dirty="0"/>
              <a:t>Produces</a:t>
            </a:r>
          </a:p>
        </p:txBody>
      </p:sp>
    </p:spTree>
    <p:extLst>
      <p:ext uri="{BB962C8B-B14F-4D97-AF65-F5344CB8AC3E}">
        <p14:creationId xmlns:p14="http://schemas.microsoft.com/office/powerpoint/2010/main" val="180374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1828</Words>
  <Application>Microsoft Office PowerPoint</Application>
  <PresentationFormat>Widescreen</PresentationFormat>
  <Paragraphs>158</Paragraphs>
  <Slides>16</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vt:lpstr>
      <vt:lpstr>Calibri Light</vt:lpstr>
      <vt:lpstr>Consolas</vt:lpstr>
      <vt:lpstr>Segoe UI</vt:lpstr>
      <vt:lpstr>Segoe UI Light</vt:lpstr>
      <vt:lpstr>Segoe UI Semilight</vt:lpstr>
      <vt:lpstr>Wingdings</vt:lpstr>
      <vt:lpstr>Office Theme</vt:lpstr>
      <vt:lpstr>5-50111_Build 2017_LIGHT GRAY TEMPLATE</vt:lpstr>
      <vt:lpstr>PowerPoint Presentation</vt:lpstr>
      <vt:lpstr>The for loop</vt:lpstr>
      <vt:lpstr>for loop example</vt:lpstr>
      <vt:lpstr>Why use a nested for loop?</vt:lpstr>
      <vt:lpstr>Tic Tac Toe Board</vt:lpstr>
      <vt:lpstr>Tic Tac Toe Board Coordinates</vt:lpstr>
      <vt:lpstr>Coordinate Math</vt:lpstr>
      <vt:lpstr>Coordinate Math - Proof</vt:lpstr>
      <vt:lpstr>Coordinate Math - Test</vt:lpstr>
      <vt:lpstr>Collecting Rows</vt:lpstr>
      <vt:lpstr>Collecting Columns</vt:lpstr>
      <vt:lpstr>Collecting Diagonals</vt:lpstr>
      <vt:lpstr>Collecting Diagonals - Patterns</vt:lpstr>
      <vt:lpstr>Testing Diagonals</vt:lpstr>
      <vt:lpstr>Python – set()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Grecoe</dc:creator>
  <cp:lastModifiedBy>Daniel Grecoe</cp:lastModifiedBy>
  <cp:revision>24</cp:revision>
  <dcterms:created xsi:type="dcterms:W3CDTF">2019-09-04T15:14:20Z</dcterms:created>
  <dcterms:modified xsi:type="dcterms:W3CDTF">2020-03-18T11:54:07Z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grecoe@microsoft.com</vt:lpwstr>
  </property>
  <property fmtid="{D5CDD505-2E9C-101B-9397-08002B2CF9AE}" pid="5" name="MSIP_Label_f42aa342-8706-4288-bd11-ebb85995028c_SetDate">
    <vt:lpwstr>2019-09-04T15:59:17.0886624Z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0a90d3e2-6fbd-4bdc-8757-35c9ff26241c</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