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1574" r:id="rId4"/>
    <p:sldId id="1627" r:id="rId5"/>
    <p:sldId id="1628" r:id="rId6"/>
    <p:sldId id="1624" r:id="rId7"/>
    <p:sldId id="162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D3AFA-F451-444D-BAEC-38D955773079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1B9D4-9818-4E9B-AA05-61ED5F68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10/16/2020 9:23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97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10/16/2020 9:29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997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10/16/2020 9:35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081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10/16/2020 9:41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562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9A6D4-FB34-4BDB-BA1E-7271914431FC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10/16/2020 9:17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3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4A6E-74EE-430E-B9FE-0900D6459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EFB3A-D020-4543-9FA8-DB22F6D4C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40FEF-B928-4EF4-A06B-5767414A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CC78-05BD-4EB4-8578-CA8BDE2C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ED9CA-0383-4AA1-9328-43412812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7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DF70-9F2F-41AD-9CCF-0592E2E1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84D66-A812-4617-8391-E5029D0AA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53C5-3237-4099-869C-03817AF4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5D31E-702C-4D24-8F13-88322871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9B113-83D0-4EB9-954E-A3BA0DAC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9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381E5-A1FC-435D-9A27-6F188A807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C4978-2F75-4A4B-BB8F-EC5881676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4EA69-86A6-4EC5-B3C0-5C71C089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2B99D-43C7-423C-9A82-E68D760C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ADEA3-DDAA-4161-B487-930929A2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05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96837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46288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648" y="4863467"/>
            <a:ext cx="12190352" cy="199453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1633" y="5253375"/>
            <a:ext cx="2596555" cy="1146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632" y="470066"/>
            <a:ext cx="1423303" cy="3036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599824" y="4863467"/>
            <a:ext cx="4592176" cy="19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85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233488" y="291069"/>
            <a:ext cx="2689274" cy="452654"/>
          </a:xfrm>
        </p:spPr>
        <p:txBody>
          <a:bodyPr/>
          <a:lstStyle>
            <a:lvl1pPr marL="0" marR="0" indent="0" algn="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277180" y="5923422"/>
            <a:ext cx="1601979" cy="651821"/>
          </a:xfrm>
          <a:prstGeom prst="rect">
            <a:avLst/>
          </a:prstGeom>
        </p:spPr>
        <p:txBody>
          <a:bodyPr wrap="none" lIns="179285" tIns="143428" rIns="179285" bIns="143428">
            <a:spAutoFit/>
          </a:bodyPr>
          <a:lstStyle/>
          <a:p>
            <a:r>
              <a:rPr lang="en-US" sz="2353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353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353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15771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1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7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4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3A44-3A4D-4628-B17E-2001FC9C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6316-C33F-47D1-BED2-B725FF5D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F4DCB-3A80-4EAC-A77E-910EFC2A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5C12B-C62D-45E0-96F5-BE673632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D5E0A-C3CA-40D4-A57A-FDFA4106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67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92449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944894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30803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664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2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650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448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3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04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9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065C-42F9-4F27-B083-B259E62E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901B6-8FF1-4539-8E59-9BD126C55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D08D-4F23-4350-BA08-2924A8BA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D8D5E-A31B-49A9-BD79-1B06A2CFB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8527C-E0E9-4C1F-B4FE-14A3ABB6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2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3639-66AF-4B4F-97BA-EB111D13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796C-FB71-4F78-9C9A-F40FA14A5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D6D4B-DA41-442F-8734-AB07BC6CF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D46F8-26E1-49B7-BAFE-CD436153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634E0-6372-4E3C-9C74-17301222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FA67D-C668-419C-AE0D-A8ACE285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4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6D38-A55A-43B0-9A22-9398B0CB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B6E4-43C9-411F-8A2E-AC84EC296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127C4-4D5C-4196-87FD-DEA35BC4F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B5496-7679-427B-B1E9-CBBEC9B8A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B09EC-7009-4D38-9839-2891E9959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3BEBE-DE7D-49EF-BDE2-50CD6FB7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0B0B7-A90A-4E7D-991A-A580790F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BBA88-F219-4A00-B999-87B00E22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3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D176-A81C-4559-A9BB-556F23BE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B755D-E751-4769-A300-E713F34D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4E3A5-D8A4-4613-B8C8-CB19C421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3AA82-9CF3-4F01-99BB-09F63AF8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CA0B1-86F0-4244-8BB4-8AC6B6D2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74AE9-D5F9-4B40-ADEA-74F8AE00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EE564-0F09-411A-BA02-A73C9609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FCC0-57DD-48C4-A03B-AEB6EAD2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EED23-8C18-400F-AC4C-9080A110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EE540-5C14-49F0-938D-AD6D04783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CB84E-0189-416C-87B1-7DF15515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4B085-32C3-4B63-84D5-B65FF487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55D10-98E4-41AC-944B-55E815BC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1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DD03-7B60-4EDF-92F4-6F648CDD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1B413-8D7F-4ACB-B3B9-1E89D9F0A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A61B6-262F-4F99-89E4-F42083804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A6F22-95C1-4A29-AB41-018A5DED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52278-5D17-4CCF-97F9-2F04A0EC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A27D0-4827-4FA9-95CA-506F593E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A36C84-E421-4745-8831-E4D6DFD1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568D3-CF8A-4D4E-9160-A3C2EB827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D3625-FAAC-409D-878B-E740E4A24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8C626-DCFC-44B9-B53F-E89648D7BB7E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D48DF-7D28-45C9-AB88-C5B63E613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1469-68D6-490A-8C14-F8CB8E29A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8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22FD5-B985-4EAB-8C11-FD0F10C13D3E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96271" y="0"/>
            <a:ext cx="1195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A6B8-3D8D-4547-BB18-61475777C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C3AA9-A3D4-4A65-A901-23C1A291F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 descr="A view of a city&#10;&#10;Description automatically generated">
            <a:extLst>
              <a:ext uri="{FF2B5EF4-FFF2-40B4-BE49-F238E27FC236}">
                <a16:creationId xmlns:a16="http://schemas.microsoft.com/office/drawing/2014/main" id="{7C2A7F6A-31E5-411D-A295-7D1B1C27D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DAA161-2F27-4B94-A69C-8FC99B56A084}"/>
              </a:ext>
            </a:extLst>
          </p:cNvPr>
          <p:cNvSpPr txBox="1"/>
          <p:nvPr/>
        </p:nvSpPr>
        <p:spPr>
          <a:xfrm>
            <a:off x="165100" y="4888210"/>
            <a:ext cx="3911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</a:rPr>
              <a:t>Comparisons</a:t>
            </a:r>
          </a:p>
        </p:txBody>
      </p:sp>
    </p:spTree>
    <p:extLst>
      <p:ext uri="{BB962C8B-B14F-4D97-AF65-F5344CB8AC3E}">
        <p14:creationId xmlns:p14="http://schemas.microsoft.com/office/powerpoint/2010/main" val="329703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8BA2F-18C9-4CD3-96D8-0FA2E4B1F92B}"/>
              </a:ext>
            </a:extLst>
          </p:cNvPr>
          <p:cNvSpPr txBox="1"/>
          <p:nvPr/>
        </p:nvSpPr>
        <p:spPr>
          <a:xfrm>
            <a:off x="631065" y="1423721"/>
            <a:ext cx="105441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effectLst/>
                <a:latin typeface="Consolas" panose="020B0609020204030204" pitchFamily="49" charset="0"/>
              </a:rPr>
              <a:t>Comparing values is a critical part of any programming language and 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Python is no exception.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Comparisons generate a bool value (True or False). 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Comparisons can be chained together to make more complex checks on values.</a:t>
            </a:r>
          </a:p>
          <a:p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5FA0C79-8DC2-44CE-98ED-ADF79C89C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665134"/>
              </p:ext>
            </p:extLst>
          </p:nvPr>
        </p:nvGraphicFramePr>
        <p:xfrm>
          <a:off x="397994" y="3358230"/>
          <a:ext cx="110912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291">
                  <a:extLst>
                    <a:ext uri="{9D8B030D-6E8A-4147-A177-3AD203B41FA5}">
                      <a16:colId xmlns:a16="http://schemas.microsoft.com/office/drawing/2014/main" val="2570597772"/>
                    </a:ext>
                  </a:extLst>
                </a:gridCol>
                <a:gridCol w="9126921">
                  <a:extLst>
                    <a:ext uri="{9D8B030D-6E8A-4147-A177-3AD203B41FA5}">
                      <a16:colId xmlns:a16="http://schemas.microsoft.com/office/drawing/2014/main" val="3288147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4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Equality, are two things equal. Different from assignment operator which is only 1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93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&gt;, 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greater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0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&lt;,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less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37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 operands are not None* or if Boolean values,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345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of the operands are not None* or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6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toggle between True and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66534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6FA2B04-C053-4FEC-AC2C-1CA3DF022B15}"/>
              </a:ext>
            </a:extLst>
          </p:cNvPr>
          <p:cNvSpPr txBox="1"/>
          <p:nvPr/>
        </p:nvSpPr>
        <p:spPr>
          <a:xfrm>
            <a:off x="631065" y="5954110"/>
            <a:ext cx="105441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effectLst/>
                <a:latin typeface="Consolas" panose="020B0609020204030204" pitchFamily="49" charset="0"/>
              </a:rPr>
              <a:t>*None is a special type in Python which means the variable has no value. This is called null in other programming languages.</a:t>
            </a:r>
          </a:p>
          <a:p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5877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and ,or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8BA2F-18C9-4CD3-96D8-0FA2E4B1F92B}"/>
              </a:ext>
            </a:extLst>
          </p:cNvPr>
          <p:cNvSpPr txBox="1"/>
          <p:nvPr/>
        </p:nvSpPr>
        <p:spPr>
          <a:xfrm>
            <a:off x="624487" y="1134271"/>
            <a:ext cx="1054411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The comparisons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and</a:t>
            </a: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white"/>
                </a:solidFill>
                <a:latin typeface="Consolas" panose="020B0609020204030204" pitchFamily="49" charset="0"/>
              </a:rPr>
              <a:t>and</a:t>
            </a: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or</a:t>
            </a: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 perform Boolean math.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and </a:t>
            </a: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can be thought of as multiplication where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or</a:t>
            </a: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 can be thought of as addition.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Like all comparisons, the result of a comparison is a Boolean value. In most languages, the underlying value of a Boolean is an integer where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1 == True and 0 == False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D81F4E3-14B9-46B8-8E9D-0FA4DE92C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82192"/>
              </p:ext>
            </p:extLst>
          </p:nvPr>
        </p:nvGraphicFramePr>
        <p:xfrm>
          <a:off x="854464" y="4668533"/>
          <a:ext cx="40639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1682029012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766210733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703190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Operand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Operand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8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51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76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5968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F3E933-0159-4016-B4B8-E46878716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464992"/>
              </p:ext>
            </p:extLst>
          </p:nvPr>
        </p:nvGraphicFramePr>
        <p:xfrm>
          <a:off x="6249863" y="4668533"/>
          <a:ext cx="40639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1682029012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766210733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703190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Operand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Operand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8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51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76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596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B0819C7-52FA-4BF1-9748-ACB58F4086AC}"/>
              </a:ext>
            </a:extLst>
          </p:cNvPr>
          <p:cNvSpPr txBox="1"/>
          <p:nvPr/>
        </p:nvSpPr>
        <p:spPr>
          <a:xfrm>
            <a:off x="1205491" y="4129924"/>
            <a:ext cx="3169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srgbClr val="92D050"/>
                </a:solidFill>
                <a:latin typeface="Calibri" panose="020F0502020204030204"/>
              </a:rPr>
              <a:t>and</a:t>
            </a:r>
            <a:r>
              <a:rPr lang="en-US" sz="2800" dirty="0">
                <a:solidFill>
                  <a:prstClr val="white"/>
                </a:solidFill>
                <a:latin typeface="Calibri" panose="020F0502020204030204"/>
              </a:rPr>
              <a:t> (multiplication)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0CAE24-D66B-4C32-8D13-2435414DABA2}"/>
              </a:ext>
            </a:extLst>
          </p:cNvPr>
          <p:cNvSpPr txBox="1"/>
          <p:nvPr/>
        </p:nvSpPr>
        <p:spPr>
          <a:xfrm>
            <a:off x="6528527" y="4071815"/>
            <a:ext cx="3169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srgbClr val="92D050"/>
                </a:solidFill>
                <a:latin typeface="Calibri" panose="020F0502020204030204"/>
              </a:rPr>
              <a:t>or</a:t>
            </a:r>
            <a:r>
              <a:rPr lang="en-US" sz="2800" dirty="0">
                <a:solidFill>
                  <a:prstClr val="white"/>
                </a:solidFill>
                <a:latin typeface="Calibri" panose="020F0502020204030204"/>
              </a:rPr>
              <a:t> (addition)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21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Extended Comparisons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D991434-AFF9-4E4C-BACB-01403A1CF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68258"/>
              </p:ext>
            </p:extLst>
          </p:nvPr>
        </p:nvGraphicFramePr>
        <p:xfrm>
          <a:off x="1633061" y="1299865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083127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79201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571501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5357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Operand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Operand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989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06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7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67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72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‘car’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‘car’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44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(True and 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(False or 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6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(3 &gt;=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(‘c’ == ‘c’)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5207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E8C6F62-899C-40B6-BBCE-E5C70C040FEA}"/>
              </a:ext>
            </a:extLst>
          </p:cNvPr>
          <p:cNvSpPr txBox="1"/>
          <p:nvPr/>
        </p:nvSpPr>
        <p:spPr>
          <a:xfrm>
            <a:off x="425003" y="4517437"/>
            <a:ext cx="105441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not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is a special case where we want to get the op</a:t>
            </a:r>
            <a:r>
              <a:rPr lang="en-US" sz="2000" dirty="0">
                <a:latin typeface="Consolas" panose="020B0609020204030204" pitchFamily="49" charset="0"/>
              </a:rPr>
              <a:t>posite Boolean value. 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057A733-07E5-4CEC-9357-35B5D0C2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852606"/>
              </p:ext>
            </p:extLst>
          </p:nvPr>
        </p:nvGraphicFramePr>
        <p:xfrm>
          <a:off x="1633061" y="522306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609476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1113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6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16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20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93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Smart Alarm Clock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250D2-84F9-4586-B2AB-6C2864E3F425}"/>
              </a:ext>
            </a:extLst>
          </p:cNvPr>
          <p:cNvSpPr txBox="1"/>
          <p:nvPr/>
        </p:nvSpPr>
        <p:spPr>
          <a:xfrm>
            <a:off x="624487" y="1134271"/>
            <a:ext cx="1054411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We have a smart alarm clock that will wake us for school. It needs to know a few things like: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Is it a weekday?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Is it a holiday?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Is it 7AM?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weekday = True</a:t>
            </a:r>
          </a:p>
          <a:p>
            <a:pPr>
              <a:defRPr/>
            </a:pP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holiday = False</a:t>
            </a:r>
          </a:p>
          <a:p>
            <a:pPr>
              <a:defRPr/>
            </a:pP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hour = 6</a:t>
            </a:r>
          </a:p>
          <a:p>
            <a:pPr>
              <a:defRPr/>
            </a:pPr>
            <a:endParaRPr lang="en-US" sz="24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sound_alarm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 = weekday and (not holiday) and hour == 7</a:t>
            </a:r>
          </a:p>
          <a:p>
            <a:pPr>
              <a:defRPr/>
            </a:pPr>
            <a:endParaRPr lang="en-US" sz="24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if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sound_alarm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make_some_noise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20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A40F2-363D-468F-922B-D3D3B2EA88A2}"/>
              </a:ext>
            </a:extLst>
          </p:cNvPr>
          <p:cNvSpPr txBox="1"/>
          <p:nvPr/>
        </p:nvSpPr>
        <p:spPr>
          <a:xfrm>
            <a:off x="3041650" y="2616470"/>
            <a:ext cx="6204263" cy="162506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4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3B9D3600-BA2F-499E-9B74-B0493B0857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617</Words>
  <Application>Microsoft Office PowerPoint</Application>
  <PresentationFormat>Widescreen</PresentationFormat>
  <Paragraphs>130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Segoe UI</vt:lpstr>
      <vt:lpstr>Segoe UI Light</vt:lpstr>
      <vt:lpstr>Segoe UI Semilight</vt:lpstr>
      <vt:lpstr>Wingdings</vt:lpstr>
      <vt:lpstr>Office Theme</vt:lpstr>
      <vt:lpstr>5-50111_Build 2017_LIGHT GRAY TEMPLATE</vt:lpstr>
      <vt:lpstr>PowerPoint Presentation</vt:lpstr>
      <vt:lpstr>Comparisons</vt:lpstr>
      <vt:lpstr>and ,or</vt:lpstr>
      <vt:lpstr>Extended Comparisons</vt:lpstr>
      <vt:lpstr>Smart Alarm Clock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Grecoe</dc:creator>
  <cp:lastModifiedBy>Daniel Grecoe</cp:lastModifiedBy>
  <cp:revision>22</cp:revision>
  <dcterms:created xsi:type="dcterms:W3CDTF">2019-09-04T15:14:20Z</dcterms:created>
  <dcterms:modified xsi:type="dcterms:W3CDTF">2020-10-16T13:45:49Z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grecoe@microsoft.com</vt:lpwstr>
  </property>
  <property fmtid="{D5CDD505-2E9C-101B-9397-08002B2CF9AE}" pid="5" name="MSIP_Label_f42aa342-8706-4288-bd11-ebb85995028c_SetDate">
    <vt:lpwstr>2019-09-04T15:59:17.0886624Z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0a90d3e2-6fbd-4bdc-8757-35c9ff26241c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