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56" r:id="rId3"/>
    <p:sldId id="1574" r:id="rId4"/>
    <p:sldId id="1623" r:id="rId5"/>
    <p:sldId id="1575" r:id="rId6"/>
    <p:sldId id="1625" r:id="rId7"/>
    <p:sldId id="1626" r:id="rId8"/>
    <p:sldId id="1624" r:id="rId9"/>
    <p:sldId id="162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1" d="100"/>
          <a:sy n="91" d="100"/>
        </p:scale>
        <p:origin x="7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3AFA-F451-444D-BAEC-38D955773079}" type="datetimeFigureOut">
              <a:rPr lang="en-US" smtClean="0"/>
              <a:t>12/18/2019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B9D4-9818-4E9B-AA05-61ED5F68A956}" type="slidenum">
              <a:rPr lang="en-US" smtClean="0"/>
              <a:t>‹#›</a:t>
            </a:fld>
            <a:endParaRPr lang="en-US"/>
          </a:p>
        </p:txBody>
      </p:sp>
    </p:spTree>
    <p:extLst>
      <p:ext uri="{BB962C8B-B14F-4D97-AF65-F5344CB8AC3E}">
        <p14:creationId xmlns:p14="http://schemas.microsoft.com/office/powerpoint/2010/main" val="112430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12/18/2019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98973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12/18/2019 11:38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566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12/18/2019 11:03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9550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12/18/2019 11:54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4248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12/18/2019 11:58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96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12/18/2019 11:48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12/18/2019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053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4A6E-74EE-430E-B9FE-0900D6459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EFB3A-D020-4543-9FA8-DB22F6D4C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40FEF-B928-4EF4-A06B-5767414A4C52}"/>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5" name="Footer Placeholder 4">
            <a:extLst>
              <a:ext uri="{FF2B5EF4-FFF2-40B4-BE49-F238E27FC236}">
                <a16:creationId xmlns:a16="http://schemas.microsoft.com/office/drawing/2014/main" id="{AD75CC78-05BD-4EB4-8578-CA8BDE2C7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ED9CA-0383-4AA1-9328-43412812DE1A}"/>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61727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DF70-9F2F-41AD-9CCF-0592E2E15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B84D66-A812-4617-8391-E5029D0AAD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E53C5-3237-4099-869C-03817AF430A7}"/>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5" name="Footer Placeholder 4">
            <a:extLst>
              <a:ext uri="{FF2B5EF4-FFF2-40B4-BE49-F238E27FC236}">
                <a16:creationId xmlns:a16="http://schemas.microsoft.com/office/drawing/2014/main" id="{B825D31E-702C-4D24-8F13-883228715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9B113-83D0-4EB9-954E-A3BA0DAC120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70659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81E5-A1FC-435D-9A27-6F188A8073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C4978-2F75-4A4B-BB8F-EC58816764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4EA69-86A6-4EC5-B3C0-5C71C0891CA9}"/>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5" name="Footer Placeholder 4">
            <a:extLst>
              <a:ext uri="{FF2B5EF4-FFF2-40B4-BE49-F238E27FC236}">
                <a16:creationId xmlns:a16="http://schemas.microsoft.com/office/drawing/2014/main" id="{4892B99D-43C7-423C-9A82-E68D760C2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ADEA3-DDAA-4161-B487-930929A20C3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821605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96837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5462884"/>
          </a:xfrm>
          <a:prstGeom prst="rect">
            <a:avLst/>
          </a:prstGeom>
        </p:spPr>
      </p:pic>
      <p:sp>
        <p:nvSpPr>
          <p:cNvPr id="8" name="Rectangle 7"/>
          <p:cNvSpPr/>
          <p:nvPr userDrawn="1"/>
        </p:nvSpPr>
        <p:spPr bwMode="auto">
          <a:xfrm>
            <a:off x="1648" y="4863467"/>
            <a:ext cx="12190352" cy="1994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1633" y="5253375"/>
            <a:ext cx="2596555" cy="1146975"/>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632" y="470066"/>
            <a:ext cx="1423303" cy="303612"/>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599824" y="4863467"/>
            <a:ext cx="4592176" cy="1994533"/>
          </a:xfrm>
          <a:prstGeom prst="rect">
            <a:avLst/>
          </a:prstGeom>
        </p:spPr>
      </p:pic>
    </p:spTree>
    <p:extLst>
      <p:ext uri="{BB962C8B-B14F-4D97-AF65-F5344CB8AC3E}">
        <p14:creationId xmlns:p14="http://schemas.microsoft.com/office/powerpoint/2010/main" val="130678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599824" y="4985515"/>
            <a:ext cx="4592176" cy="1872486"/>
          </a:xfrm>
          <a:prstGeom prst="rect">
            <a:avLst/>
          </a:prstGeom>
        </p:spPr>
      </p:pic>
      <p:sp>
        <p:nvSpPr>
          <p:cNvPr id="8" name="Text Placeholder 3"/>
          <p:cNvSpPr>
            <a:spLocks noGrp="1"/>
          </p:cNvSpPr>
          <p:nvPr>
            <p:ph type="body" sz="quarter" idx="15" hasCustomPrompt="1"/>
          </p:nvPr>
        </p:nvSpPr>
        <p:spPr>
          <a:xfrm>
            <a:off x="9233488" y="291069"/>
            <a:ext cx="2689274" cy="452654"/>
          </a:xfrm>
        </p:spPr>
        <p:txBody>
          <a:bodyPr/>
          <a:lstStyle>
            <a:lvl1pPr marL="0" marR="0" indent="0" algn="r"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77180" y="5923422"/>
            <a:ext cx="1601979" cy="651821"/>
          </a:xfrm>
          <a:prstGeom prst="rect">
            <a:avLst/>
          </a:prstGeom>
        </p:spPr>
        <p:txBody>
          <a:bodyPr wrap="none" lIns="179285" tIns="143428" rIns="179285" bIns="143428">
            <a:spAutoFit/>
          </a:bodyPr>
          <a:lstStyle/>
          <a:p>
            <a:r>
              <a:rPr lang="en-US" sz="2353" dirty="0">
                <a:gradFill>
                  <a:gsLst>
                    <a:gs pos="2597">
                      <a:schemeClr val="tx1"/>
                    </a:gs>
                    <a:gs pos="18182">
                      <a:schemeClr val="tx1"/>
                    </a:gs>
                  </a:gsLst>
                  <a:lin ang="5400000" scaled="1"/>
                </a:gradFill>
              </a:rPr>
              <a:t>#</a:t>
            </a:r>
            <a:r>
              <a:rPr lang="en-US" sz="2353" dirty="0" err="1">
                <a:gradFill>
                  <a:gsLst>
                    <a:gs pos="2597">
                      <a:schemeClr val="tx1"/>
                    </a:gs>
                    <a:gs pos="18182">
                      <a:schemeClr val="tx1"/>
                    </a:gs>
                  </a:gsLst>
                  <a:lin ang="5400000" scaled="1"/>
                </a:gradFill>
              </a:rPr>
              <a:t>MSBuild</a:t>
            </a:r>
            <a:endParaRPr lang="en-US" sz="2353"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2315771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2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75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77911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24317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004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3A44-3A4D-4628-B17E-2001FC9CF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B6316-C33F-47D1-BED2-B725FF5D2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F4DCB-3A80-4EAC-A77E-910EFC2A3651}"/>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5" name="Footer Placeholder 4">
            <a:extLst>
              <a:ext uri="{FF2B5EF4-FFF2-40B4-BE49-F238E27FC236}">
                <a16:creationId xmlns:a16="http://schemas.microsoft.com/office/drawing/2014/main" id="{DB85C12B-C62D-45E0-96F5-BE6736324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D5E0A-C3CA-40D4-A57A-FDFA410620B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405926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92449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44894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0803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649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41962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50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448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73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685504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219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065C-42F9-4F27-B083-B259E62EE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C901B6-8FF1-4539-8E59-9BD126C551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BD08D-4F23-4350-BA08-2924A8BA57A4}"/>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5" name="Footer Placeholder 4">
            <a:extLst>
              <a:ext uri="{FF2B5EF4-FFF2-40B4-BE49-F238E27FC236}">
                <a16:creationId xmlns:a16="http://schemas.microsoft.com/office/drawing/2014/main" id="{9F9D8D5E-A31B-49A9-BD79-1B06A2CFB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8527C-E0E9-4C1F-B4FE-14A3ABB6A900}"/>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86802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3639-66AF-4B4F-97BA-EB111D134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0796C-FB71-4F78-9C9A-F40FA14A5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D6D4B-DA41-442F-8734-AB07BC6CF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D46F8-26E1-49B7-BAFE-CD436153F4BC}"/>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6" name="Footer Placeholder 5">
            <a:extLst>
              <a:ext uri="{FF2B5EF4-FFF2-40B4-BE49-F238E27FC236}">
                <a16:creationId xmlns:a16="http://schemas.microsoft.com/office/drawing/2014/main" id="{33D634E0-6372-4E3C-9C74-17301222E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FA67D-C668-419C-AE0D-A8ACE285E743}"/>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76804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D38-A55A-43B0-9A22-9398B0CBEB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EB6E4-43C9-411F-8A2E-AC84EC296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127C4-4D5C-4196-87FD-DEA35BC4FD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B5496-7679-427B-B1E9-CBBEC9B8A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B09EC-7009-4D38-9839-2891E9959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23BEBE-DE7D-49EF-BDE2-50CD6FB73C37}"/>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8" name="Footer Placeholder 7">
            <a:extLst>
              <a:ext uri="{FF2B5EF4-FFF2-40B4-BE49-F238E27FC236}">
                <a16:creationId xmlns:a16="http://schemas.microsoft.com/office/drawing/2014/main" id="{E000B0B7-A90A-4E7D-991A-A580790F5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BBA88-F219-4A00-B999-87B00E22AB78}"/>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43683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D176-A81C-4559-A9BB-556F23BED3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BB755D-E751-4769-A300-E713F34D9255}"/>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4" name="Footer Placeholder 3">
            <a:extLst>
              <a:ext uri="{FF2B5EF4-FFF2-40B4-BE49-F238E27FC236}">
                <a16:creationId xmlns:a16="http://schemas.microsoft.com/office/drawing/2014/main" id="{D884E3A5-D8A4-4613-B8C8-CB19C421C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3AA82-9CF3-4F01-99BB-09F63AF8AC65}"/>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5958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CA0B1-86F0-4244-8BB4-8AC6B6D2E3CE}"/>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3" name="Footer Placeholder 2">
            <a:extLst>
              <a:ext uri="{FF2B5EF4-FFF2-40B4-BE49-F238E27FC236}">
                <a16:creationId xmlns:a16="http://schemas.microsoft.com/office/drawing/2014/main" id="{24774AE9-D5F9-4B40-ADEA-74F8AE008B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EE564-0F09-411A-BA02-A73C9609149F}"/>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62785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FCC0-57DD-48C4-A03B-AEB6EAD28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EED23-8C18-400F-AC4C-9080A1100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EE540-5C14-49F0-938D-AD6D04783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CB84E-0189-416C-87B1-7DF1551513D9}"/>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6" name="Footer Placeholder 5">
            <a:extLst>
              <a:ext uri="{FF2B5EF4-FFF2-40B4-BE49-F238E27FC236}">
                <a16:creationId xmlns:a16="http://schemas.microsoft.com/office/drawing/2014/main" id="{9B24B085-32C3-4B63-84D5-B65FF487D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55D10-98E4-41AC-944B-55E815BC470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19631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D03-7B60-4EDF-92F4-6F648CDDB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1B413-8D7F-4ACB-B3B9-1E89D9F0A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A61B6-262F-4F99-89E4-F4208380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A6F22-95C1-4A29-AB41-018A5DED5410}"/>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6" name="Footer Placeholder 5">
            <a:extLst>
              <a:ext uri="{FF2B5EF4-FFF2-40B4-BE49-F238E27FC236}">
                <a16:creationId xmlns:a16="http://schemas.microsoft.com/office/drawing/2014/main" id="{64F52278-5D17-4CCF-97F9-2F04A0EC1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A27D0-4827-4FA9-95CA-506F593E19F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3508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36C84-E421-4745-8831-E4D6DFD16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2568D3-CF8A-4D4E-9160-A3C2EB827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D3625-FAAC-409D-878B-E740E4A24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8C626-DCFC-44B9-B53F-E89648D7BB7E}" type="datetimeFigureOut">
              <a:rPr lang="en-US" smtClean="0"/>
              <a:t>12/18/2019</a:t>
            </a:fld>
            <a:endParaRPr lang="en-US"/>
          </a:p>
        </p:txBody>
      </p:sp>
      <p:sp>
        <p:nvSpPr>
          <p:cNvPr id="5" name="Footer Placeholder 4">
            <a:extLst>
              <a:ext uri="{FF2B5EF4-FFF2-40B4-BE49-F238E27FC236}">
                <a16:creationId xmlns:a16="http://schemas.microsoft.com/office/drawing/2014/main" id="{519D48DF-7D28-45C9-AB88-C5B63E613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41469-68D6-490A-8C14-F8CB8E29A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4A0E7-0717-4213-8FE3-84E5A56D73B0}" type="slidenum">
              <a:rPr lang="en-US" smtClean="0"/>
              <a:t>‹#›</a:t>
            </a:fld>
            <a:endParaRPr lang="en-US"/>
          </a:p>
        </p:txBody>
      </p:sp>
    </p:spTree>
    <p:extLst>
      <p:ext uri="{BB962C8B-B14F-4D97-AF65-F5344CB8AC3E}">
        <p14:creationId xmlns:p14="http://schemas.microsoft.com/office/powerpoint/2010/main" val="154248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61722FD5-B985-4EAB-8C11-FD0F10C13D3E}"/>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2296271" y="0"/>
            <a:ext cx="1195233" cy="6858000"/>
          </a:xfrm>
          <a:prstGeom prst="rect">
            <a:avLst/>
          </a:prstGeom>
        </p:spPr>
      </p:pic>
    </p:spTree>
    <p:extLst>
      <p:ext uri="{BB962C8B-B14F-4D97-AF65-F5344CB8AC3E}">
        <p14:creationId xmlns:p14="http://schemas.microsoft.com/office/powerpoint/2010/main" val="23785985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recoe/teals/blob/master/0_python/09_dictionary.py"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grecoe/teals/blob/master/0_python/09_dictionary.py"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github.com/grecoe/teals/blob/master/0_python/10_functions.p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A6B8-3D8D-4547-BB18-61475777C0D3}"/>
              </a:ext>
            </a:extLst>
          </p:cNvPr>
          <p:cNvSpPr>
            <a:spLocks noGrp="1"/>
          </p:cNvSpPr>
          <p:nvPr>
            <p:ph type="ctrTitle"/>
          </p:nvPr>
        </p:nvSpPr>
        <p:spPr>
          <a:xfrm>
            <a:off x="1524000" y="1122363"/>
            <a:ext cx="9144000" cy="2387600"/>
          </a:xfrm>
        </p:spPr>
        <p:txBody>
          <a:bodyPr/>
          <a:lstStyle/>
          <a:p>
            <a:endParaRPr lang="en-US" dirty="0"/>
          </a:p>
        </p:txBody>
      </p:sp>
      <p:sp>
        <p:nvSpPr>
          <p:cNvPr id="3" name="Subtitle 2">
            <a:extLst>
              <a:ext uri="{FF2B5EF4-FFF2-40B4-BE49-F238E27FC236}">
                <a16:creationId xmlns:a16="http://schemas.microsoft.com/office/drawing/2014/main" id="{8B0C3AA9-A3D4-4A65-A901-23C1A291F36A}"/>
              </a:ext>
            </a:extLst>
          </p:cNvPr>
          <p:cNvSpPr>
            <a:spLocks noGrp="1"/>
          </p:cNvSpPr>
          <p:nvPr>
            <p:ph type="subTitle" idx="1"/>
          </p:nvPr>
        </p:nvSpPr>
        <p:spPr>
          <a:xfrm>
            <a:off x="1524000" y="3602038"/>
            <a:ext cx="9144000" cy="1655762"/>
          </a:xfrm>
        </p:spPr>
        <p:txBody>
          <a:bodyPr/>
          <a:lstStyle/>
          <a:p>
            <a:endParaRPr lang="en-US"/>
          </a:p>
        </p:txBody>
      </p:sp>
      <p:pic>
        <p:nvPicPr>
          <p:cNvPr id="5" name="Picture 4" descr="A view of a city&#10;&#10;Description automatically generated">
            <a:extLst>
              <a:ext uri="{FF2B5EF4-FFF2-40B4-BE49-F238E27FC236}">
                <a16:creationId xmlns:a16="http://schemas.microsoft.com/office/drawing/2014/main" id="{7C2A7F6A-31E5-411D-A295-7D1B1C27D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9DAA161-2F27-4B94-A69C-8FC99B56A084}"/>
              </a:ext>
            </a:extLst>
          </p:cNvPr>
          <p:cNvSpPr txBox="1"/>
          <p:nvPr/>
        </p:nvSpPr>
        <p:spPr>
          <a:xfrm>
            <a:off x="165100" y="4888210"/>
            <a:ext cx="5184881" cy="923330"/>
          </a:xfrm>
          <a:prstGeom prst="rect">
            <a:avLst/>
          </a:prstGeom>
          <a:noFill/>
        </p:spPr>
        <p:txBody>
          <a:bodyPr wrap="none" rtlCol="0">
            <a:spAutoFit/>
          </a:bodyPr>
          <a:lstStyle/>
          <a:p>
            <a:r>
              <a:rPr lang="en-US" sz="5400" b="1" dirty="0">
                <a:solidFill>
                  <a:schemeClr val="bg1">
                    <a:lumMod val="95000"/>
                  </a:schemeClr>
                </a:solidFill>
              </a:rPr>
              <a:t>Python Functions</a:t>
            </a:r>
          </a:p>
        </p:txBody>
      </p:sp>
    </p:spTree>
    <p:extLst>
      <p:ext uri="{BB962C8B-B14F-4D97-AF65-F5344CB8AC3E}">
        <p14:creationId xmlns:p14="http://schemas.microsoft.com/office/powerpoint/2010/main" val="329703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What is a Function?</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A function, in general, is </a:t>
            </a:r>
          </a:p>
          <a:p>
            <a:pPr marL="1028700" lvl="1" indent="-571500">
              <a:buFont typeface="Arial" panose="020B0604020202020204" pitchFamily="34" charset="0"/>
              <a:buChar char="•"/>
            </a:pPr>
            <a:r>
              <a:rPr lang="en-US" sz="3600" dirty="0"/>
              <a:t>An executable block of code you can use in your program.</a:t>
            </a:r>
          </a:p>
          <a:p>
            <a:pPr marL="1028700" lvl="1" indent="-571500">
              <a:buFont typeface="Arial" panose="020B0604020202020204" pitchFamily="34" charset="0"/>
              <a:buChar char="•"/>
            </a:pPr>
            <a:r>
              <a:rPr lang="en-US" sz="3600" dirty="0"/>
              <a:t>A way to containerize common code, or code you call more than once in a program.</a:t>
            </a:r>
          </a:p>
          <a:p>
            <a:pPr marL="1028700" lvl="1" indent="-571500">
              <a:buFont typeface="Arial" panose="020B0604020202020204" pitchFamily="34" charset="0"/>
              <a:buChar char="•"/>
            </a:pPr>
            <a:r>
              <a:rPr lang="en-US" sz="3600" dirty="0"/>
              <a:t>Should perform one task and do it well. </a:t>
            </a:r>
          </a:p>
          <a:p>
            <a:pPr marL="1028700" lvl="1" indent="-571500">
              <a:buFont typeface="Arial" panose="020B0604020202020204" pitchFamily="34" charset="0"/>
              <a:buChar char="•"/>
            </a:pPr>
            <a:r>
              <a:rPr lang="en-US" sz="3600" dirty="0"/>
              <a:t>Can take 0 or many arguments.</a:t>
            </a:r>
          </a:p>
          <a:p>
            <a:pPr marL="1028700" lvl="1" indent="-571500">
              <a:buFont typeface="Arial" panose="020B0604020202020204" pitchFamily="34" charset="0"/>
              <a:buChar char="•"/>
            </a:pPr>
            <a:r>
              <a:rPr lang="en-US" sz="3600" dirty="0"/>
              <a:t>May return 0 or many results.</a:t>
            </a:r>
          </a:p>
          <a:p>
            <a:endParaRPr lang="en-US" sz="3600" dirty="0"/>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75877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Defining a function</a:t>
            </a:r>
          </a:p>
        </p:txBody>
      </p:sp>
      <p:sp>
        <p:nvSpPr>
          <p:cNvPr id="3" name="Rectangle 2">
            <a:extLst>
              <a:ext uri="{FF2B5EF4-FFF2-40B4-BE49-F238E27FC236}">
                <a16:creationId xmlns:a16="http://schemas.microsoft.com/office/drawing/2014/main" id="{DB864564-686D-4C22-9CFF-2EE71A29F1EC}"/>
              </a:ext>
            </a:extLst>
          </p:cNvPr>
          <p:cNvSpPr/>
          <p:nvPr/>
        </p:nvSpPr>
        <p:spPr>
          <a:xfrm>
            <a:off x="3139389" y="3244334"/>
            <a:ext cx="5913222" cy="369332"/>
          </a:xfrm>
          <a:prstGeom prst="rect">
            <a:avLst/>
          </a:prstGeom>
        </p:spPr>
        <p:txBody>
          <a:bodyPr wrap="none">
            <a:spAutoFit/>
          </a:bodyPr>
          <a:lstStyle/>
          <a:p>
            <a:r>
              <a:rPr lang="en-US" dirty="0">
                <a:hlinkClick r:id="rId3">
                  <a:extLst>
                    <a:ext uri="{A12FA001-AC4F-418D-AE19-62706E023703}">
                      <ahyp:hlinkClr xmlns:ahyp="http://schemas.microsoft.com/office/drawing/2018/hyperlinkcolor" val="tx"/>
                    </a:ext>
                  </a:extLst>
                </a:hlinkClick>
              </a:rPr>
              <a:t> https://github.com/grecoe/teals/0_python/09_dictionary.py</a:t>
            </a:r>
            <a:endParaRPr lang="en-US" dirty="0"/>
          </a:p>
        </p:txBody>
      </p:sp>
      <p:graphicFrame>
        <p:nvGraphicFramePr>
          <p:cNvPr id="5" name="Table 3">
            <a:extLst>
              <a:ext uri="{FF2B5EF4-FFF2-40B4-BE49-F238E27FC236}">
                <a16:creationId xmlns:a16="http://schemas.microsoft.com/office/drawing/2014/main" id="{A98A4A7A-8810-4E69-BD85-36C3DB38B31E}"/>
              </a:ext>
            </a:extLst>
          </p:cNvPr>
          <p:cNvGraphicFramePr>
            <a:graphicFrameLocks noGrp="1"/>
          </p:cNvGraphicFramePr>
          <p:nvPr>
            <p:extLst>
              <p:ext uri="{D42A27DB-BD31-4B8C-83A1-F6EECF244321}">
                <p14:modId xmlns:p14="http://schemas.microsoft.com/office/powerpoint/2010/main" val="377144341"/>
              </p:ext>
            </p:extLst>
          </p:nvPr>
        </p:nvGraphicFramePr>
        <p:xfrm>
          <a:off x="373487" y="3126456"/>
          <a:ext cx="11396875" cy="3220720"/>
        </p:xfrm>
        <a:graphic>
          <a:graphicData uri="http://schemas.openxmlformats.org/drawingml/2006/table">
            <a:tbl>
              <a:tblPr firstRow="1" bandRow="1">
                <a:tableStyleId>{5C22544A-7EE6-4342-B048-85BDC9FD1C3A}</a:tableStyleId>
              </a:tblPr>
              <a:tblGrid>
                <a:gridCol w="2712777">
                  <a:extLst>
                    <a:ext uri="{9D8B030D-6E8A-4147-A177-3AD203B41FA5}">
                      <a16:colId xmlns:a16="http://schemas.microsoft.com/office/drawing/2014/main" val="2269697369"/>
                    </a:ext>
                  </a:extLst>
                </a:gridCol>
                <a:gridCol w="8684098">
                  <a:extLst>
                    <a:ext uri="{9D8B030D-6E8A-4147-A177-3AD203B41FA5}">
                      <a16:colId xmlns:a16="http://schemas.microsoft.com/office/drawing/2014/main" val="4096169102"/>
                    </a:ext>
                  </a:extLst>
                </a:gridCol>
              </a:tblGrid>
              <a:tr h="370840">
                <a:tc>
                  <a:txBody>
                    <a:bodyPr/>
                    <a:lstStyle/>
                    <a:p>
                      <a:r>
                        <a:rPr lang="en-US" dirty="0"/>
                        <a:t>Part</a:t>
                      </a:r>
                    </a:p>
                  </a:txBody>
                  <a:tcPr/>
                </a:tc>
                <a:tc>
                  <a:txBody>
                    <a:bodyPr/>
                    <a:lstStyle/>
                    <a:p>
                      <a:r>
                        <a:rPr lang="en-US" dirty="0"/>
                        <a:t>Definition</a:t>
                      </a:r>
                    </a:p>
                  </a:txBody>
                  <a:tcPr/>
                </a:tc>
                <a:extLst>
                  <a:ext uri="{0D108BD9-81ED-4DB2-BD59-A6C34878D82A}">
                    <a16:rowId xmlns:a16="http://schemas.microsoft.com/office/drawing/2014/main" val="1461164803"/>
                  </a:ext>
                </a:extLst>
              </a:tr>
              <a:tr h="370840">
                <a:tc>
                  <a:txBody>
                    <a:bodyPr/>
                    <a:lstStyle/>
                    <a:p>
                      <a:r>
                        <a:rPr lang="en-US" sz="1600" dirty="0"/>
                        <a:t>def</a:t>
                      </a:r>
                    </a:p>
                  </a:txBody>
                  <a:tcPr/>
                </a:tc>
                <a:tc>
                  <a:txBody>
                    <a:bodyPr/>
                    <a:lstStyle/>
                    <a:p>
                      <a:r>
                        <a:rPr lang="en-US" sz="1600" dirty="0"/>
                        <a:t>Required to tell python what comes next is a function definition.</a:t>
                      </a:r>
                    </a:p>
                  </a:txBody>
                  <a:tcPr/>
                </a:tc>
                <a:extLst>
                  <a:ext uri="{0D108BD9-81ED-4DB2-BD59-A6C34878D82A}">
                    <a16:rowId xmlns:a16="http://schemas.microsoft.com/office/drawing/2014/main" val="3818198696"/>
                  </a:ext>
                </a:extLst>
              </a:tr>
              <a:tr h="370840">
                <a:tc>
                  <a:txBody>
                    <a:bodyPr/>
                    <a:lstStyle/>
                    <a:p>
                      <a:r>
                        <a:rPr lang="en-US" sz="1600" dirty="0" err="1"/>
                        <a:t>function_name</a:t>
                      </a:r>
                      <a:endParaRPr lang="en-US" sz="1600" dirty="0"/>
                    </a:p>
                  </a:txBody>
                  <a:tcPr/>
                </a:tc>
                <a:tc>
                  <a:txBody>
                    <a:bodyPr/>
                    <a:lstStyle/>
                    <a:p>
                      <a:r>
                        <a:rPr lang="en-US" sz="1600" dirty="0"/>
                        <a:t>Simply a name you are giving the function. This is how you will refer to it in your program. </a:t>
                      </a:r>
                    </a:p>
                    <a:p>
                      <a:r>
                        <a:rPr lang="en-US" sz="1600" dirty="0"/>
                        <a:t>A name should give the user some hint on what the function will do.</a:t>
                      </a:r>
                    </a:p>
                  </a:txBody>
                  <a:tcPr/>
                </a:tc>
                <a:extLst>
                  <a:ext uri="{0D108BD9-81ED-4DB2-BD59-A6C34878D82A}">
                    <a16:rowId xmlns:a16="http://schemas.microsoft.com/office/drawing/2014/main" val="1145933998"/>
                  </a:ext>
                </a:extLst>
              </a:tr>
              <a:tr h="370840">
                <a:tc>
                  <a:txBody>
                    <a:bodyPr/>
                    <a:lstStyle/>
                    <a:p>
                      <a:r>
                        <a:rPr lang="en-US" sz="1600" dirty="0" err="1"/>
                        <a:t>arguments_list</a:t>
                      </a:r>
                      <a:endParaRPr lang="en-US" sz="1600" dirty="0"/>
                    </a:p>
                  </a:txBody>
                  <a:tcPr/>
                </a:tc>
                <a:tc>
                  <a:txBody>
                    <a:bodyPr/>
                    <a:lstStyle/>
                    <a:p>
                      <a:r>
                        <a:rPr lang="en-US" sz="1600" dirty="0"/>
                        <a:t>A comma separated list of arguments that your function expects. This can be none (use empty parenthesis ()) or many. </a:t>
                      </a:r>
                    </a:p>
                  </a:txBody>
                  <a:tcPr/>
                </a:tc>
                <a:extLst>
                  <a:ext uri="{0D108BD9-81ED-4DB2-BD59-A6C34878D82A}">
                    <a16:rowId xmlns:a16="http://schemas.microsoft.com/office/drawing/2014/main" val="612263156"/>
                  </a:ext>
                </a:extLst>
              </a:tr>
              <a:tr h="370840">
                <a:tc>
                  <a:txBody>
                    <a:bodyPr/>
                    <a:lstStyle/>
                    <a:p>
                      <a:r>
                        <a:rPr lang="en-US" sz="1600" dirty="0"/>
                        <a:t>statements</a:t>
                      </a:r>
                    </a:p>
                  </a:txBody>
                  <a:tcPr/>
                </a:tc>
                <a:tc>
                  <a:txBody>
                    <a:bodyPr/>
                    <a:lstStyle/>
                    <a:p>
                      <a:r>
                        <a:rPr lang="en-US" sz="1600" dirty="0"/>
                        <a:t>Similar to the if statement, these are valid python statements to execute when the function is called. </a:t>
                      </a:r>
                    </a:p>
                  </a:txBody>
                  <a:tcPr/>
                </a:tc>
                <a:extLst>
                  <a:ext uri="{0D108BD9-81ED-4DB2-BD59-A6C34878D82A}">
                    <a16:rowId xmlns:a16="http://schemas.microsoft.com/office/drawing/2014/main" val="318523411"/>
                  </a:ext>
                </a:extLst>
              </a:tr>
              <a:tr h="370840">
                <a:tc>
                  <a:txBody>
                    <a:bodyPr/>
                    <a:lstStyle/>
                    <a:p>
                      <a:r>
                        <a:rPr lang="en-US" sz="1600" dirty="0"/>
                        <a:t>return</a:t>
                      </a:r>
                    </a:p>
                  </a:txBody>
                  <a:tcPr/>
                </a:tc>
                <a:tc>
                  <a:txBody>
                    <a:bodyPr/>
                    <a:lstStyle/>
                    <a:p>
                      <a:r>
                        <a:rPr lang="en-US" sz="1600" dirty="0"/>
                        <a:t>Your function may return a value. It’s completely acceptable for a function to NOT return anything. </a:t>
                      </a:r>
                    </a:p>
                  </a:txBody>
                  <a:tcPr/>
                </a:tc>
                <a:extLst>
                  <a:ext uri="{0D108BD9-81ED-4DB2-BD59-A6C34878D82A}">
                    <a16:rowId xmlns:a16="http://schemas.microsoft.com/office/drawing/2014/main" val="2293295224"/>
                  </a:ext>
                </a:extLst>
              </a:tr>
              <a:tr h="370840">
                <a:tc>
                  <a:txBody>
                    <a:bodyPr/>
                    <a:lstStyle/>
                    <a:p>
                      <a:r>
                        <a:rPr lang="en-US" sz="1600" dirty="0"/>
                        <a:t>DOC_STRING</a:t>
                      </a:r>
                    </a:p>
                  </a:txBody>
                  <a:tcPr/>
                </a:tc>
                <a:tc>
                  <a:txBody>
                    <a:bodyPr/>
                    <a:lstStyle/>
                    <a:p>
                      <a:r>
                        <a:rPr lang="en-US" sz="1600" dirty="0"/>
                        <a:t>A description of your function that will be shown to users of your function that explains what it is, what it expects, and what it returns.</a:t>
                      </a:r>
                    </a:p>
                  </a:txBody>
                  <a:tcPr/>
                </a:tc>
                <a:extLst>
                  <a:ext uri="{0D108BD9-81ED-4DB2-BD59-A6C34878D82A}">
                    <a16:rowId xmlns:a16="http://schemas.microsoft.com/office/drawing/2014/main" val="653767950"/>
                  </a:ext>
                </a:extLst>
              </a:tr>
            </a:tbl>
          </a:graphicData>
        </a:graphic>
      </p:graphicFrame>
      <p:sp>
        <p:nvSpPr>
          <p:cNvPr id="7" name="Rectangle 6">
            <a:extLst>
              <a:ext uri="{FF2B5EF4-FFF2-40B4-BE49-F238E27FC236}">
                <a16:creationId xmlns:a16="http://schemas.microsoft.com/office/drawing/2014/main" id="{B340779F-C23B-447F-B917-AC9B6C1BF6FC}"/>
              </a:ext>
            </a:extLst>
          </p:cNvPr>
          <p:cNvSpPr/>
          <p:nvPr/>
        </p:nvSpPr>
        <p:spPr>
          <a:xfrm>
            <a:off x="2197994" y="1331415"/>
            <a:ext cx="6096000" cy="1569660"/>
          </a:xfrm>
          <a:prstGeom prst="rect">
            <a:avLst/>
          </a:prstGeom>
        </p:spPr>
        <p:txBody>
          <a:bodyPr>
            <a:spAutoFit/>
          </a:bodyPr>
          <a:lstStyle/>
          <a:p>
            <a:r>
              <a:rPr lang="en-US" sz="2400" dirty="0">
                <a:solidFill>
                  <a:schemeClr val="accent6">
                    <a:lumMod val="60000"/>
                    <a:lumOff val="40000"/>
                  </a:schemeClr>
                </a:solidFill>
              </a:rPr>
              <a:t>def</a:t>
            </a:r>
            <a:r>
              <a:rPr lang="en-US" sz="2400" dirty="0"/>
              <a:t> </a:t>
            </a:r>
            <a:r>
              <a:rPr lang="en-US" sz="2400" dirty="0" err="1"/>
              <a:t>function_name</a:t>
            </a:r>
            <a:r>
              <a:rPr lang="en-US" sz="2400" dirty="0"/>
              <a:t>(</a:t>
            </a:r>
            <a:r>
              <a:rPr lang="en-US" sz="2400" dirty="0" err="1"/>
              <a:t>arguments_list</a:t>
            </a:r>
            <a:r>
              <a:rPr lang="en-US" sz="2400" dirty="0"/>
              <a:t>):</a:t>
            </a:r>
          </a:p>
          <a:p>
            <a:r>
              <a:rPr lang="en-US" sz="2400" dirty="0"/>
              <a:t>		‘’’ DOC_STRING’’’</a:t>
            </a:r>
          </a:p>
          <a:p>
            <a:r>
              <a:rPr lang="en-US" sz="2400" dirty="0"/>
              <a:t>		&lt;statements&gt;</a:t>
            </a:r>
          </a:p>
          <a:p>
            <a:r>
              <a:rPr lang="en-US" sz="2400" dirty="0"/>
              <a:t>		[</a:t>
            </a:r>
            <a:r>
              <a:rPr lang="en-US" sz="2400" dirty="0">
                <a:solidFill>
                  <a:schemeClr val="accent6">
                    <a:lumMod val="60000"/>
                    <a:lumOff val="40000"/>
                  </a:schemeClr>
                </a:solidFill>
              </a:rPr>
              <a:t>return</a:t>
            </a:r>
            <a:r>
              <a:rPr lang="en-US" sz="2400" dirty="0"/>
              <a:t>]</a:t>
            </a:r>
          </a:p>
        </p:txBody>
      </p:sp>
    </p:spTree>
    <p:extLst>
      <p:ext uri="{BB962C8B-B14F-4D97-AF65-F5344CB8AC3E}">
        <p14:creationId xmlns:p14="http://schemas.microsoft.com/office/powerpoint/2010/main" val="1985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Arguments	</a:t>
            </a:r>
          </a:p>
        </p:txBody>
      </p:sp>
      <p:sp>
        <p:nvSpPr>
          <p:cNvPr id="9" name="TextBox 8">
            <a:extLst>
              <a:ext uri="{FF2B5EF4-FFF2-40B4-BE49-F238E27FC236}">
                <a16:creationId xmlns:a16="http://schemas.microsoft.com/office/drawing/2014/main" id="{2D5738DB-E38B-48AB-BA13-DF4AB7BCB8AB}"/>
              </a:ext>
            </a:extLst>
          </p:cNvPr>
          <p:cNvSpPr txBox="1"/>
          <p:nvPr/>
        </p:nvSpPr>
        <p:spPr>
          <a:xfrm>
            <a:off x="650383" y="1423721"/>
            <a:ext cx="10524798" cy="5447645"/>
          </a:xfrm>
          <a:prstGeom prst="rect">
            <a:avLst/>
          </a:prstGeom>
          <a:noFill/>
        </p:spPr>
        <p:txBody>
          <a:bodyPr wrap="square" rtlCol="0">
            <a:spAutoFit/>
          </a:bodyPr>
          <a:lstStyle/>
          <a:p>
            <a:pPr marL="571500" indent="-571500">
              <a:buFont typeface="Arial" panose="020B0604020202020204" pitchFamily="34" charset="0"/>
              <a:buChar char="•"/>
            </a:pPr>
            <a:r>
              <a:rPr lang="en-US" sz="3600" dirty="0"/>
              <a:t>Arguments are python variables that you can pass into the function to assist in whatever task the function is performing. </a:t>
            </a:r>
          </a:p>
          <a:p>
            <a:pPr marL="571500" indent="-571500">
              <a:buFont typeface="Arial" panose="020B0604020202020204" pitchFamily="34" charset="0"/>
              <a:buChar char="•"/>
            </a:pPr>
            <a:r>
              <a:rPr lang="en-US" sz="3600" dirty="0"/>
              <a:t>A function can take 0 arguments</a:t>
            </a:r>
          </a:p>
          <a:p>
            <a:r>
              <a:rPr lang="en-US" sz="2400" dirty="0"/>
              <a:t>	</a:t>
            </a:r>
            <a:r>
              <a:rPr lang="en-US" sz="2400" dirty="0">
                <a:solidFill>
                  <a:schemeClr val="accent6">
                    <a:lumMod val="60000"/>
                    <a:lumOff val="40000"/>
                  </a:schemeClr>
                </a:solidFill>
              </a:rPr>
              <a:t>def</a:t>
            </a:r>
            <a:r>
              <a:rPr lang="en-US" sz="2400" dirty="0"/>
              <a:t> </a:t>
            </a:r>
            <a:r>
              <a:rPr lang="en-US" sz="2400" dirty="0" err="1"/>
              <a:t>noArgumentFunction</a:t>
            </a:r>
            <a:r>
              <a:rPr lang="en-US" sz="2400" dirty="0"/>
              <a:t>():</a:t>
            </a:r>
          </a:p>
          <a:p>
            <a:r>
              <a:rPr lang="en-US" sz="2400" dirty="0"/>
              <a:t>		….do something here….</a:t>
            </a:r>
          </a:p>
          <a:p>
            <a:endParaRPr lang="en-US" sz="3600" dirty="0"/>
          </a:p>
          <a:p>
            <a:pPr marL="571500" indent="-571500">
              <a:buFont typeface="Arial" panose="020B0604020202020204" pitchFamily="34" charset="0"/>
              <a:buChar char="•"/>
            </a:pPr>
            <a:r>
              <a:rPr lang="en-US" sz="3600" dirty="0"/>
              <a:t>A function can take many arguments</a:t>
            </a:r>
          </a:p>
          <a:p>
            <a:r>
              <a:rPr lang="en-US" sz="2400" dirty="0"/>
              <a:t>	</a:t>
            </a:r>
            <a:r>
              <a:rPr lang="en-US" sz="2400" dirty="0">
                <a:solidFill>
                  <a:schemeClr val="accent6">
                    <a:lumMod val="60000"/>
                    <a:lumOff val="40000"/>
                  </a:schemeClr>
                </a:solidFill>
              </a:rPr>
              <a:t>def</a:t>
            </a:r>
            <a:r>
              <a:rPr lang="en-US" sz="2400" dirty="0"/>
              <a:t> </a:t>
            </a:r>
            <a:r>
              <a:rPr lang="en-US" sz="2400" dirty="0" err="1"/>
              <a:t>multiArgumentFunction</a:t>
            </a:r>
            <a:r>
              <a:rPr lang="en-US" sz="2400" dirty="0"/>
              <a:t>(arg1, arg2, arg3…)</a:t>
            </a:r>
          </a:p>
          <a:p>
            <a:r>
              <a:rPr lang="en-US" sz="2400" dirty="0"/>
              <a:t>		… do something with arguments…</a:t>
            </a:r>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402729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Return</a:t>
            </a:r>
          </a:p>
        </p:txBody>
      </p:sp>
      <p:sp>
        <p:nvSpPr>
          <p:cNvPr id="9" name="TextBox 8">
            <a:extLst>
              <a:ext uri="{FF2B5EF4-FFF2-40B4-BE49-F238E27FC236}">
                <a16:creationId xmlns:a16="http://schemas.microsoft.com/office/drawing/2014/main" id="{2D5738DB-E38B-48AB-BA13-DF4AB7BCB8AB}"/>
              </a:ext>
            </a:extLst>
          </p:cNvPr>
          <p:cNvSpPr txBox="1"/>
          <p:nvPr/>
        </p:nvSpPr>
        <p:spPr>
          <a:xfrm>
            <a:off x="650383" y="1423721"/>
            <a:ext cx="10524798" cy="4893647"/>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A function can return 0 or many arguments by using the ‘return’ keyword.</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A function can return 0 values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chemeClr val="accent6">
                    <a:lumMod val="60000"/>
                    <a:lumOff val="40000"/>
                  </a:schemeClr>
                </a:solidFill>
                <a:effectLst/>
                <a:uLnTx/>
                <a:uFillTx/>
                <a:latin typeface="Calibri" panose="020F0502020204030204"/>
                <a:ea typeface="+mn-ea"/>
                <a:cs typeface="+mn-cs"/>
              </a:rPr>
              <a:t>def </a:t>
            </a:r>
            <a:r>
              <a:rPr lang="en-US" sz="2400" dirty="0" err="1">
                <a:solidFill>
                  <a:prstClr val="white"/>
                </a:solidFill>
                <a:latin typeface="Calibri" panose="020F0502020204030204"/>
              </a:rPr>
              <a:t>doWork</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x,y,z</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print(</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x,y,z</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 Just print out something but return nothing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A function can return 1 value</a:t>
            </a:r>
          </a:p>
          <a:p>
            <a:pPr lvl="0">
              <a:defRPr/>
            </a:pPr>
            <a:r>
              <a:rPr lang="en-US" sz="2400" dirty="0">
                <a:solidFill>
                  <a:prstClr val="white"/>
                </a:solidFill>
              </a:rPr>
              <a:t>	</a:t>
            </a:r>
            <a:r>
              <a:rPr lang="en-US" sz="2400" dirty="0">
                <a:solidFill>
                  <a:schemeClr val="accent6">
                    <a:lumMod val="60000"/>
                    <a:lumOff val="40000"/>
                  </a:schemeClr>
                </a:solidFill>
              </a:rPr>
              <a:t>def</a:t>
            </a:r>
            <a:r>
              <a:rPr lang="en-US" sz="2400" dirty="0">
                <a:solidFill>
                  <a:prstClr val="white"/>
                </a:solidFill>
              </a:rPr>
              <a:t> </a:t>
            </a:r>
            <a:r>
              <a:rPr lang="en-US" sz="2400" dirty="0" err="1">
                <a:solidFill>
                  <a:prstClr val="white"/>
                </a:solidFill>
              </a:rPr>
              <a:t>doWork</a:t>
            </a:r>
            <a:r>
              <a:rPr lang="en-US" sz="2400" dirty="0">
                <a:solidFill>
                  <a:prstClr val="white"/>
                </a:solidFill>
              </a:rPr>
              <a:t>(</a:t>
            </a:r>
            <a:r>
              <a:rPr lang="en-US" sz="2400" dirty="0" err="1">
                <a:solidFill>
                  <a:prstClr val="white"/>
                </a:solidFill>
              </a:rPr>
              <a:t>x,y,z</a:t>
            </a:r>
            <a:r>
              <a:rPr lang="en-US" sz="2400" dirty="0">
                <a:solidFill>
                  <a:prstClr val="white"/>
                </a:solidFill>
              </a:rPr>
              <a:t>):</a:t>
            </a:r>
          </a:p>
          <a:p>
            <a:pPr lvl="0">
              <a:defRPr/>
            </a:pPr>
            <a:r>
              <a:rPr lang="en-US" sz="2400" dirty="0">
                <a:solidFill>
                  <a:prstClr val="white"/>
                </a:solidFill>
              </a:rPr>
              <a:t>		</a:t>
            </a:r>
            <a:r>
              <a:rPr lang="en-US" sz="2400" dirty="0">
                <a:solidFill>
                  <a:schemeClr val="accent6">
                    <a:lumMod val="60000"/>
                    <a:lumOff val="40000"/>
                  </a:schemeClr>
                </a:solidFill>
              </a:rPr>
              <a:t>return</a:t>
            </a:r>
            <a:r>
              <a:rPr lang="en-US" sz="2400" dirty="0">
                <a:solidFill>
                  <a:prstClr val="white"/>
                </a:solidFill>
              </a:rPr>
              <a:t> x + y + z # return the sum of the inputs</a:t>
            </a:r>
          </a:p>
          <a:p>
            <a:pPr marL="457200" lvl="0" indent="-457200">
              <a:buFont typeface="Arial" panose="020B0604020202020204" pitchFamily="34" charset="0"/>
              <a:buChar char="•"/>
              <a:defRPr/>
            </a:pPr>
            <a:r>
              <a:rPr lang="en-US" sz="3600" dirty="0">
                <a:solidFill>
                  <a:prstClr val="white"/>
                </a:solidFill>
              </a:rPr>
              <a:t>A function can return many values</a:t>
            </a:r>
          </a:p>
          <a:p>
            <a:pPr marR="0" lvl="0" algn="l"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chemeClr val="accent6">
                    <a:lumMod val="60000"/>
                    <a:lumOff val="40000"/>
                  </a:schemeClr>
                </a:solidFill>
                <a:effectLst/>
                <a:uLnTx/>
                <a:uFillTx/>
                <a:latin typeface="Calibri" panose="020F0502020204030204"/>
                <a:ea typeface="+mn-ea"/>
                <a:cs typeface="+mn-cs"/>
              </a:rPr>
              <a:t>return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x,y</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OR </a:t>
            </a:r>
            <a:r>
              <a:rPr kumimoji="0" lang="en-US" sz="2400" b="0" i="0" u="none" strike="noStrike" kern="1200" cap="none" spc="0" normalizeH="0" baseline="0" noProof="0" dirty="0">
                <a:ln>
                  <a:noFill/>
                </a:ln>
                <a:solidFill>
                  <a:schemeClr val="accent6">
                    <a:lumMod val="60000"/>
                    <a:lumOff val="40000"/>
                  </a:schemeClr>
                </a:solidFill>
                <a:effectLst/>
                <a:uLnTx/>
                <a:uFillTx/>
                <a:latin typeface="Calibri" panose="020F0502020204030204"/>
                <a:ea typeface="+mn-ea"/>
                <a:cs typeface="+mn-cs"/>
              </a:rPr>
              <a:t>return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x,y</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OR </a:t>
            </a:r>
            <a:r>
              <a:rPr kumimoji="0" lang="en-US" sz="2400" b="0" i="0" u="none" strike="noStrike" kern="1200" cap="none" spc="0" normalizeH="0" baseline="0" noProof="0" dirty="0">
                <a:ln>
                  <a:noFill/>
                </a:ln>
                <a:solidFill>
                  <a:schemeClr val="accent6">
                    <a:lumMod val="60000"/>
                    <a:lumOff val="40000"/>
                  </a:schemeClr>
                </a:solidFill>
                <a:effectLst/>
                <a:uLnTx/>
                <a:uFillTx/>
                <a:latin typeface="Calibri" panose="020F0502020204030204"/>
                <a:ea typeface="+mn-ea"/>
                <a:cs typeface="+mn-cs"/>
              </a:rPr>
              <a:t>return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x:y</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559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Doc String</a:t>
            </a:r>
          </a:p>
        </p:txBody>
      </p:sp>
      <p:sp>
        <p:nvSpPr>
          <p:cNvPr id="9" name="TextBox 8">
            <a:extLst>
              <a:ext uri="{FF2B5EF4-FFF2-40B4-BE49-F238E27FC236}">
                <a16:creationId xmlns:a16="http://schemas.microsoft.com/office/drawing/2014/main" id="{2D5738DB-E38B-48AB-BA13-DF4AB7BCB8AB}"/>
              </a:ext>
            </a:extLst>
          </p:cNvPr>
          <p:cNvSpPr txBox="1"/>
          <p:nvPr/>
        </p:nvSpPr>
        <p:spPr>
          <a:xfrm>
            <a:off x="650383" y="1423721"/>
            <a:ext cx="10524798" cy="1754326"/>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 doc string should tell the user HOW to use the function and WHAT it’s going to do. For tools that show help, it will appear to the user when they type your function name:</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86B7525-3D7D-46D2-9F2A-4F1C87B40ABC}"/>
              </a:ext>
            </a:extLst>
          </p:cNvPr>
          <p:cNvPicPr>
            <a:picLocks noChangeAspect="1"/>
          </p:cNvPicPr>
          <p:nvPr/>
        </p:nvPicPr>
        <p:blipFill>
          <a:blip r:embed="rId3"/>
          <a:stretch>
            <a:fillRect/>
          </a:stretch>
        </p:blipFill>
        <p:spPr>
          <a:xfrm>
            <a:off x="364198" y="2806312"/>
            <a:ext cx="5277040" cy="2808626"/>
          </a:xfrm>
          <a:prstGeom prst="rect">
            <a:avLst/>
          </a:prstGeom>
        </p:spPr>
      </p:pic>
      <p:pic>
        <p:nvPicPr>
          <p:cNvPr id="4" name="Picture 3">
            <a:extLst>
              <a:ext uri="{FF2B5EF4-FFF2-40B4-BE49-F238E27FC236}">
                <a16:creationId xmlns:a16="http://schemas.microsoft.com/office/drawing/2014/main" id="{6894C1A4-C705-4642-B198-863F4FCA71AC}"/>
              </a:ext>
            </a:extLst>
          </p:cNvPr>
          <p:cNvPicPr>
            <a:picLocks noChangeAspect="1"/>
          </p:cNvPicPr>
          <p:nvPr/>
        </p:nvPicPr>
        <p:blipFill>
          <a:blip r:embed="rId4"/>
          <a:stretch>
            <a:fillRect/>
          </a:stretch>
        </p:blipFill>
        <p:spPr>
          <a:xfrm>
            <a:off x="5886285" y="4080782"/>
            <a:ext cx="5884077" cy="2141429"/>
          </a:xfrm>
          <a:prstGeom prst="rect">
            <a:avLst/>
          </a:prstGeom>
        </p:spPr>
      </p:pic>
    </p:spTree>
    <p:extLst>
      <p:ext uri="{BB962C8B-B14F-4D97-AF65-F5344CB8AC3E}">
        <p14:creationId xmlns:p14="http://schemas.microsoft.com/office/powerpoint/2010/main" val="425906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Function Help</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3231654"/>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Basic function help</a:t>
            </a:r>
          </a:p>
          <a:p>
            <a:pPr lvl="0"/>
            <a:r>
              <a:rPr lang="en-US" sz="2400" dirty="0">
                <a:hlinkClick r:id="rId3">
                  <a:extLst>
                    <a:ext uri="{A12FA001-AC4F-418D-AE19-62706E023703}">
                      <ahyp:hlinkClr xmlns:ahyp="http://schemas.microsoft.com/office/drawing/2018/hyperlinkcolor" val="tx"/>
                    </a:ext>
                  </a:extLst>
                </a:hlinkClick>
              </a:rPr>
              <a:t>        </a:t>
            </a:r>
            <a:r>
              <a:rPr lang="en-US" sz="2400" dirty="0">
                <a:hlinkClick r:id="rId4">
                  <a:extLst>
                    <a:ext uri="{A12FA001-AC4F-418D-AE19-62706E023703}">
                      <ahyp:hlinkClr xmlns:ahyp="http://schemas.microsoft.com/office/drawing/2018/hyperlinkcolor" val="tx"/>
                    </a:ext>
                  </a:extLst>
                </a:hlinkClick>
              </a:rPr>
              <a:t>https://github.com/grecoe/teals/blob/master/0_python/10_functions.py</a:t>
            </a:r>
            <a:endParaRPr kumimoji="0" lang="en-US" sz="2400" b="0" i="0" u="none" strike="noStrike" kern="1200" cap="none" spc="0" normalizeH="0" baseline="0" noProof="0" dirty="0">
              <a:ln>
                <a:noFill/>
              </a:ln>
              <a:effectLst/>
              <a:uLnTx/>
              <a:uFillTx/>
              <a:latin typeface="Calibri" panose="020F0502020204030204"/>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Functions in general</a:t>
            </a:r>
          </a:p>
          <a:p>
            <a:pPr marL="1028700" lvl="1" indent="-571500">
              <a:buFont typeface="Arial" panose="020B0604020202020204" pitchFamily="34" charset="0"/>
              <a:buChar char="•"/>
            </a:pPr>
            <a:r>
              <a:rPr lang="en-US" sz="3600" dirty="0">
                <a:solidFill>
                  <a:prstClr val="white"/>
                </a:solidFill>
                <a:latin typeface="Calibri" panose="020F0502020204030204"/>
              </a:rPr>
              <a:t>By looking through the repository, generally in the practice and advanced areas, you will see many uses of functions throughout the code. </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20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A40F2-363D-468F-922B-D3D3B2EA88A2}"/>
              </a:ext>
            </a:extLst>
          </p:cNvPr>
          <p:cNvSpPr txBox="1"/>
          <p:nvPr/>
        </p:nvSpPr>
        <p:spPr>
          <a:xfrm>
            <a:off x="3041650" y="2616470"/>
            <a:ext cx="6204263" cy="1625060"/>
          </a:xfrm>
          <a:prstGeom prst="rect">
            <a:avLst/>
          </a:prstGeom>
          <a:noFill/>
        </p:spPr>
        <p:txBody>
          <a:bodyPr wrap="none" lIns="182880" tIns="146304" rIns="182880" bIns="146304" rtlCol="0">
            <a:spAutoFit/>
          </a:bodyPr>
          <a:lstStyle/>
          <a:p>
            <a:pPr>
              <a:lnSpc>
                <a:spcPct val="90000"/>
              </a:lnSpc>
              <a:spcAft>
                <a:spcPts val="600"/>
              </a:spcAft>
            </a:pPr>
            <a:r>
              <a:rPr lang="en-US" sz="9600" dirty="0">
                <a:gradFill>
                  <a:gsLst>
                    <a:gs pos="2917">
                      <a:schemeClr val="tx1"/>
                    </a:gs>
                    <a:gs pos="30000">
                      <a:schemeClr val="tx1"/>
                    </a:gs>
                  </a:gsLst>
                  <a:lin ang="5400000" scaled="0"/>
                </a:gradFill>
              </a:rPr>
              <a:t>Questions?</a:t>
            </a:r>
          </a:p>
        </p:txBody>
      </p:sp>
    </p:spTree>
    <p:extLst>
      <p:ext uri="{BB962C8B-B14F-4D97-AF65-F5344CB8AC3E}">
        <p14:creationId xmlns:p14="http://schemas.microsoft.com/office/powerpoint/2010/main" val="27441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740</Words>
  <Application>Microsoft Office PowerPoint</Application>
  <PresentationFormat>Widescreen</PresentationFormat>
  <Paragraphs>77</Paragraphs>
  <Slides>8</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Calibri</vt:lpstr>
      <vt:lpstr>Calibri Light</vt:lpstr>
      <vt:lpstr>Consolas</vt:lpstr>
      <vt:lpstr>Segoe UI</vt:lpstr>
      <vt:lpstr>Segoe UI Light</vt:lpstr>
      <vt:lpstr>Segoe UI Semilight</vt:lpstr>
      <vt:lpstr>Wingdings</vt:lpstr>
      <vt:lpstr>Office Theme</vt:lpstr>
      <vt:lpstr>5-50111_Build 2017_LIGHT GRAY TEMPLATE</vt:lpstr>
      <vt:lpstr>PowerPoint Presentation</vt:lpstr>
      <vt:lpstr>What is a Function?</vt:lpstr>
      <vt:lpstr>Defining a function</vt:lpstr>
      <vt:lpstr>Arguments </vt:lpstr>
      <vt:lpstr>Return</vt:lpstr>
      <vt:lpstr>Doc String</vt:lpstr>
      <vt:lpstr>Function Help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Grecoe</dc:creator>
  <cp:lastModifiedBy>Daniel Grecoe</cp:lastModifiedBy>
  <cp:revision>16</cp:revision>
  <dcterms:created xsi:type="dcterms:W3CDTF">2019-09-04T15:14:20Z</dcterms:created>
  <dcterms:modified xsi:type="dcterms:W3CDTF">2019-12-18T17:03:30Z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grecoe@microsoft.com</vt:lpwstr>
  </property>
  <property fmtid="{D5CDD505-2E9C-101B-9397-08002B2CF9AE}" pid="5" name="MSIP_Label_f42aa342-8706-4288-bd11-ebb85995028c_SetDate">
    <vt:lpwstr>2019-09-04T15:59:17.0886624Z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0a90d3e2-6fbd-4bdc-8757-35c9ff26241c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