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1574" r:id="rId4"/>
    <p:sldId id="1627" r:id="rId5"/>
    <p:sldId id="1628" r:id="rId6"/>
    <p:sldId id="1624" r:id="rId7"/>
    <p:sldId id="162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12:21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7081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12:12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12/18/2019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12/18/2019</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12/18/2019</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recoe/teals/blob/master/4_advanced/modules.py"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4852290" cy="923330"/>
          </a:xfrm>
          <a:prstGeom prst="rect">
            <a:avLst/>
          </a:prstGeom>
          <a:noFill/>
        </p:spPr>
        <p:txBody>
          <a:bodyPr wrap="none" rtlCol="0">
            <a:spAutoFit/>
          </a:bodyPr>
          <a:lstStyle/>
          <a:p>
            <a:r>
              <a:rPr lang="en-US" sz="5400" b="1" dirty="0">
                <a:solidFill>
                  <a:schemeClr val="bg1">
                    <a:lumMod val="95000"/>
                  </a:schemeClr>
                </a:solidFill>
              </a:rPr>
              <a:t>Python Libraries</a:t>
            </a:r>
          </a:p>
        </p:txBody>
      </p:sp>
    </p:spTree>
    <p:extLst>
      <p:ext uri="{BB962C8B-B14F-4D97-AF65-F5344CB8AC3E}">
        <p14:creationId xmlns:p14="http://schemas.microsoft.com/office/powerpoint/2010/main" val="32970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a library?</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A library is Python code that exists outside of your program. Up until now, you have used the standard Python libraries and had access to functions already.</a:t>
            </a:r>
          </a:p>
          <a:p>
            <a:pPr marL="1028700" lvl="1" indent="-571500">
              <a:buFont typeface="Arial" panose="020B0604020202020204" pitchFamily="34" charset="0"/>
              <a:buChar char="•"/>
            </a:pPr>
            <a:r>
              <a:rPr lang="en-US" sz="3600" dirty="0"/>
              <a:t>print(), input(), </a:t>
            </a:r>
            <a:r>
              <a:rPr lang="en-US" sz="3600" dirty="0" err="1"/>
              <a:t>etc</a:t>
            </a:r>
            <a:r>
              <a:rPr lang="en-US" sz="3600" dirty="0"/>
              <a:t>….</a:t>
            </a:r>
          </a:p>
          <a:p>
            <a:pPr marL="571500" indent="-571500">
              <a:buFont typeface="Arial" panose="020B0604020202020204" pitchFamily="34" charset="0"/>
              <a:buChar char="•"/>
            </a:pPr>
            <a:r>
              <a:rPr lang="en-US" sz="3600" dirty="0"/>
              <a:t>A library may also be part of the main Python distribution or another library that you have installed on your system.</a:t>
            </a:r>
          </a:p>
          <a:p>
            <a:pPr marL="571500" indent="-571500">
              <a:buFont typeface="Arial" panose="020B0604020202020204" pitchFamily="34" charset="0"/>
              <a:buChar char="•"/>
            </a:pPr>
            <a:r>
              <a:rPr lang="en-US" sz="3600" dirty="0"/>
              <a:t>A library may also be code that you wrote and put into a separate directory. (not covered here)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How do you include one?</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078313"/>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a:solidFill>
                  <a:prstClr val="white"/>
                </a:solidFill>
                <a:latin typeface="Calibri" panose="020F0502020204030204"/>
              </a:rPr>
              <a:t>You import a library by using the import statement.  For example, if you wanted to include the </a:t>
            </a:r>
            <a:r>
              <a:rPr lang="en-US" sz="3600" dirty="0" err="1">
                <a:solidFill>
                  <a:prstClr val="white"/>
                </a:solidFill>
                <a:latin typeface="Calibri" panose="020F0502020204030204"/>
              </a:rPr>
              <a:t>os</a:t>
            </a:r>
            <a:r>
              <a:rPr lang="en-US" sz="3600" dirty="0">
                <a:solidFill>
                  <a:prstClr val="white"/>
                </a:solidFill>
                <a:latin typeface="Calibri" panose="020F0502020204030204"/>
              </a:rPr>
              <a:t> library you would add to the top of your file:</a:t>
            </a:r>
          </a:p>
          <a:p>
            <a:pPr marR="0" lvl="0" algn="l" defTabSz="914400" rtl="0" eaLnBrk="1" fontAlgn="auto" latinLnBrk="0" hangingPunct="1">
              <a:lnSpc>
                <a:spcPct val="100000"/>
              </a:lnSpc>
              <a:spcBef>
                <a:spcPts val="0"/>
              </a:spcBef>
              <a:spcAft>
                <a:spcPts val="0"/>
              </a:spcAft>
              <a:buClrTx/>
              <a:buSzTx/>
              <a:tabLst/>
              <a:defRPr/>
            </a:pPr>
            <a:r>
              <a:rPr lang="en-US" sz="3600" dirty="0">
                <a:solidFill>
                  <a:prstClr val="white"/>
                </a:solidFill>
                <a:latin typeface="Calibri" panose="020F0502020204030204"/>
              </a:rPr>
              <a:t>	</a:t>
            </a:r>
            <a:r>
              <a:rPr lang="en-US" sz="3600" dirty="0">
                <a:solidFill>
                  <a:schemeClr val="accent6">
                    <a:lumMod val="60000"/>
                    <a:lumOff val="40000"/>
                  </a:schemeClr>
                </a:solidFill>
                <a:latin typeface="Calibri" panose="020F0502020204030204"/>
              </a:rPr>
              <a:t>import</a:t>
            </a:r>
            <a:r>
              <a:rPr lang="en-US" sz="3600" dirty="0">
                <a:solidFill>
                  <a:prstClr val="white"/>
                </a:solidFill>
                <a:latin typeface="Calibri" panose="020F0502020204030204"/>
              </a:rPr>
              <a:t> </a:t>
            </a:r>
            <a:r>
              <a:rPr lang="en-US" sz="3600" dirty="0" err="1">
                <a:solidFill>
                  <a:prstClr val="white"/>
                </a:solidFill>
                <a:latin typeface="Calibri" panose="020F0502020204030204"/>
              </a:rPr>
              <a:t>os</a:t>
            </a:r>
            <a:endParaRPr lang="en-US" sz="3600" dirty="0">
              <a:solidFill>
                <a:prstClr val="white"/>
              </a:solidFill>
              <a:latin typeface="Calibri" panose="020F0502020204030204"/>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You can also just bring in parts of a library if you wanted by slightly modifying the import statement to only get parts of it:</a:t>
            </a:r>
          </a:p>
          <a:p>
            <a:pPr marR="0" lvl="0" algn="l" defTabSz="914400" rtl="0" eaLnBrk="1" fontAlgn="auto" latinLnBrk="0" hangingPunct="1">
              <a:lnSpc>
                <a:spcPct val="100000"/>
              </a:lnSpc>
              <a:spcBef>
                <a:spcPts val="0"/>
              </a:spcBef>
              <a:spcAft>
                <a:spcPts val="0"/>
              </a:spcAft>
              <a:buClrTx/>
              <a:buSzTx/>
              <a:tabLst/>
              <a:defRPr/>
            </a:pPr>
            <a:r>
              <a:rPr lang="en-US" sz="3600" dirty="0">
                <a:solidFill>
                  <a:prstClr val="white"/>
                </a:solidFill>
                <a:latin typeface="Calibri" panose="020F0502020204030204"/>
              </a:rPr>
              <a:t>	</a:t>
            </a:r>
            <a:r>
              <a:rPr lang="en-US" sz="3600" dirty="0">
                <a:solidFill>
                  <a:schemeClr val="accent6">
                    <a:lumMod val="60000"/>
                    <a:lumOff val="40000"/>
                  </a:schemeClr>
                </a:solidFill>
                <a:latin typeface="Calibri" panose="020F0502020204030204"/>
              </a:rPr>
              <a:t>from</a:t>
            </a:r>
            <a:r>
              <a:rPr lang="en-US" sz="3600" dirty="0">
                <a:solidFill>
                  <a:prstClr val="white"/>
                </a:solidFill>
                <a:latin typeface="Calibri" panose="020F0502020204030204"/>
              </a:rPr>
              <a:t> </a:t>
            </a:r>
            <a:r>
              <a:rPr lang="en-US" sz="3600" dirty="0" err="1">
                <a:solidFill>
                  <a:prstClr val="white"/>
                </a:solidFill>
                <a:latin typeface="Calibri" panose="020F0502020204030204"/>
              </a:rPr>
              <a:t>os</a:t>
            </a:r>
            <a:r>
              <a:rPr lang="en-US" sz="3600" dirty="0">
                <a:solidFill>
                  <a:prstClr val="white"/>
                </a:solidFill>
                <a:latin typeface="Calibri" panose="020F0502020204030204"/>
              </a:rPr>
              <a:t> </a:t>
            </a:r>
            <a:r>
              <a:rPr lang="en-US" sz="3600" dirty="0">
                <a:solidFill>
                  <a:schemeClr val="accent6">
                    <a:lumMod val="60000"/>
                    <a:lumOff val="40000"/>
                  </a:schemeClr>
                </a:solidFill>
                <a:latin typeface="Calibri" panose="020F0502020204030204"/>
              </a:rPr>
              <a:t>import</a:t>
            </a:r>
            <a:r>
              <a:rPr lang="en-US" sz="3600" dirty="0">
                <a:solidFill>
                  <a:prstClr val="white"/>
                </a:solidFill>
                <a:latin typeface="Calibri" panose="020F0502020204030204"/>
              </a:rPr>
              <a:t> path</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random?</a:t>
            </a:r>
          </a:p>
        </p:txBody>
      </p:sp>
      <p:sp>
        <p:nvSpPr>
          <p:cNvPr id="6" name="TextBox 5">
            <a:extLst>
              <a:ext uri="{FF2B5EF4-FFF2-40B4-BE49-F238E27FC236}">
                <a16:creationId xmlns:a16="http://schemas.microsoft.com/office/drawing/2014/main" id="{7868BA2F-18C9-4CD3-96D8-0FA2E4B1F92B}"/>
              </a:ext>
            </a:extLst>
          </p:cNvPr>
          <p:cNvSpPr txBox="1"/>
          <p:nvPr/>
        </p:nvSpPr>
        <p:spPr>
          <a:xfrm>
            <a:off x="251138" y="1102578"/>
            <a:ext cx="10891846" cy="5755422"/>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random library is in the standard Python distribution. To use it you import like this: </a:t>
            </a:r>
          </a:p>
          <a:p>
            <a:pPr marR="0" lvl="0" algn="l"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70AD47">
                    <a:lumMod val="60000"/>
                    <a:lumOff val="40000"/>
                  </a:srgbClr>
                </a:solidFill>
                <a:effectLst/>
                <a:uLnTx/>
                <a:uFillTx/>
                <a:latin typeface="Calibri" panose="020F0502020204030204"/>
                <a:ea typeface="+mn-ea"/>
                <a:cs typeface="+mn-cs"/>
              </a:rPr>
              <a:t>import</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random</a:t>
            </a: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lvl="0" indent="-571500">
              <a:buFont typeface="Arial" panose="020B0604020202020204" pitchFamily="34" charset="0"/>
              <a:buChar cha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official documentation for random is here: </a:t>
            </a:r>
            <a:r>
              <a:rPr lang="en-US" sz="2800" dirty="0">
                <a:hlinkClick r:id="rId3">
                  <a:extLst>
                    <a:ext uri="{A12FA001-AC4F-418D-AE19-62706E023703}">
                      <ahyp:hlinkClr xmlns:ahyp="http://schemas.microsoft.com/office/drawing/2018/hyperlinkcolor" val="tx"/>
                    </a:ext>
                  </a:extLst>
                </a:hlinkClick>
              </a:rPr>
              <a:t>https://docs.python.org/3/library/random.html</a:t>
            </a:r>
            <a:endParaRPr lang="en-US" sz="2800" dirty="0"/>
          </a:p>
          <a:p>
            <a:pPr marL="571500" lvl="0" indent="-571500">
              <a:buFont typeface="Arial" panose="020B0604020202020204" pitchFamily="34" charset="0"/>
              <a:buChar char="•"/>
            </a:pPr>
            <a:endParaRPr lang="en-US" sz="2800" dirty="0"/>
          </a:p>
          <a:p>
            <a:pPr marL="571500" lvl="0" indent="-571500">
              <a:buFont typeface="Arial" panose="020B0604020202020204" pitchFamily="34" charset="0"/>
              <a:buChar cha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Use the random library to create a random integer between 1 and 10</a:t>
            </a:r>
          </a:p>
          <a:p>
            <a:pPr lvl="1"/>
            <a:r>
              <a:rPr lang="en-US" sz="2800" dirty="0">
                <a:solidFill>
                  <a:prstClr val="white"/>
                </a:solidFill>
                <a:latin typeface="Calibri" panose="020F0502020204030204"/>
              </a:rPr>
              <a:t>	</a:t>
            </a:r>
            <a:r>
              <a:rPr lang="en-US" sz="2800" dirty="0" err="1">
                <a:solidFill>
                  <a:prstClr val="white"/>
                </a:solidFill>
                <a:latin typeface="Calibri" panose="020F0502020204030204"/>
              </a:rPr>
              <a:t>random_integer</a:t>
            </a:r>
            <a:r>
              <a:rPr lang="en-US" sz="2800" dirty="0">
                <a:solidFill>
                  <a:prstClr val="white"/>
                </a:solidFill>
                <a:latin typeface="Calibri" panose="020F0502020204030204"/>
              </a:rPr>
              <a:t> = </a:t>
            </a:r>
            <a:r>
              <a:rPr lang="en-US" sz="2800" dirty="0" err="1">
                <a:solidFill>
                  <a:prstClr val="white"/>
                </a:solidFill>
                <a:latin typeface="Calibri" panose="020F0502020204030204"/>
              </a:rPr>
              <a:t>random.randint</a:t>
            </a:r>
            <a:r>
              <a:rPr lang="en-US" sz="2800" dirty="0">
                <a:solidFill>
                  <a:prstClr val="white"/>
                </a:solidFill>
                <a:latin typeface="Calibri" panose="020F0502020204030204"/>
              </a:rPr>
              <a:t>(1,10)</a:t>
            </a:r>
          </a:p>
          <a:p>
            <a:pPr lvl="1"/>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lvl="0" indent="-571500">
              <a:buFont typeface="Arial" panose="020B0604020202020204" pitchFamily="34" charset="0"/>
              <a:buChar cha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Use the random library to mix up an array of integers</a:t>
            </a:r>
          </a:p>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number_list</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 [2,4,55,6,99]</a:t>
            </a:r>
          </a:p>
          <a:p>
            <a:pPr marR="0" lvl="0" algn="l" defTabSz="914400" rtl="0" eaLnBrk="1" fontAlgn="auto" latinLnBrk="0" hangingPunct="1">
              <a:lnSpc>
                <a:spcPct val="100000"/>
              </a:lnSpc>
              <a:spcBef>
                <a:spcPts val="0"/>
              </a:spcBef>
              <a:spcAft>
                <a:spcPts val="0"/>
              </a:spcAft>
              <a:buClrTx/>
              <a:buSzTx/>
              <a:tabLst/>
              <a:defRPr/>
            </a:pPr>
            <a:r>
              <a:rPr lang="en-US" sz="2400" dirty="0">
                <a:solidFill>
                  <a:prstClr val="white"/>
                </a:solidFill>
                <a:latin typeface="Calibri" panose="020F0502020204030204"/>
              </a:rPr>
              <a:t>	</a:t>
            </a:r>
            <a:r>
              <a:rPr lang="en-US" sz="2400" dirty="0" err="1">
                <a:solidFill>
                  <a:prstClr val="white"/>
                </a:solidFill>
                <a:latin typeface="Calibri" panose="020F0502020204030204"/>
              </a:rPr>
              <a:t>shuffled_list</a:t>
            </a:r>
            <a:r>
              <a:rPr lang="en-US" sz="2400" dirty="0">
                <a:solidFill>
                  <a:prstClr val="white"/>
                </a:solidFill>
                <a:latin typeface="Calibri" panose="020F0502020204030204"/>
              </a:rPr>
              <a:t> = </a:t>
            </a:r>
            <a:r>
              <a:rPr lang="en-US" sz="2400" dirty="0" err="1">
                <a:solidFill>
                  <a:prstClr val="white"/>
                </a:solidFill>
                <a:latin typeface="Calibri" panose="020F0502020204030204"/>
              </a:rPr>
              <a:t>random.shuffle</a:t>
            </a:r>
            <a:r>
              <a:rPr lang="en-US" sz="2400" dirty="0">
                <a:solidFill>
                  <a:prstClr val="white"/>
                </a:solidFill>
                <a:latin typeface="Calibri" panose="020F0502020204030204"/>
              </a:rPr>
              <a:t>(</a:t>
            </a:r>
            <a:r>
              <a:rPr lang="en-US" sz="2400" dirty="0" err="1">
                <a:solidFill>
                  <a:prstClr val="white"/>
                </a:solidFill>
                <a:latin typeface="Calibri" panose="020F0502020204030204"/>
              </a:rPr>
              <a:t>number_list</a:t>
            </a:r>
            <a:r>
              <a:rPr lang="en-US" sz="2400" dirty="0">
                <a:solidFill>
                  <a:prstClr val="white"/>
                </a:solidFill>
                <a:latin typeface="Calibri" panose="020F0502020204030204"/>
              </a:rPr>
              <a:t>)</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93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Libraries Help</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2677656"/>
          </a:xfrm>
          <a:prstGeom prst="rect">
            <a:avLst/>
          </a:prstGeom>
          <a:noFill/>
        </p:spPr>
        <p:txBody>
          <a:bodyPr wrap="square" rtlCol="0">
            <a:spAutoFit/>
          </a:bodyPr>
          <a:lstStyle/>
          <a:p>
            <a:pPr marL="571500" lvl="0" indent="-571500">
              <a:buFont typeface="Arial" panose="020B0604020202020204" pitchFamily="34" charset="0"/>
              <a:buChar cha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Imports and libraries are an extensive topic. Generally in an intro class you will not have to worry about much of it. However, if you want to see user created libraries and importing them you can go to: </a:t>
            </a:r>
            <a:r>
              <a:rPr lang="en-US" sz="2400" dirty="0">
                <a:hlinkClick r:id="rId3">
                  <a:extLst>
                    <a:ext uri="{A12FA001-AC4F-418D-AE19-62706E023703}">
                      <ahyp:hlinkClr xmlns:ahyp="http://schemas.microsoft.com/office/drawing/2018/hyperlinkcolor" val="tx"/>
                    </a:ext>
                  </a:extLst>
                </a:hlinkClick>
              </a:rPr>
              <a:t>https://github.com/grecoe/teals/blob/master/4_advanced/modules.py</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473</Words>
  <Application>Microsoft Office PowerPoint</Application>
  <PresentationFormat>Widescreen</PresentationFormat>
  <Paragraphs>41</Paragraphs>
  <Slides>6</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a library?</vt:lpstr>
      <vt:lpstr>How do you include one?</vt:lpstr>
      <vt:lpstr>Example : random?</vt:lpstr>
      <vt:lpstr>Libraries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20</cp:revision>
  <dcterms:created xsi:type="dcterms:W3CDTF">2019-09-04T15:14:20Z</dcterms:created>
  <dcterms:modified xsi:type="dcterms:W3CDTF">2019-12-18T17:24:22Z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