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>
        <p:scale>
          <a:sx n="140" d="100"/>
          <a:sy n="140" d="100"/>
        </p:scale>
        <p:origin x="27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xtstrain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(s)</a:t>
            </a:r>
          </a:p>
          <a:p>
            <a:endParaRPr lang="de-DE" dirty="0"/>
          </a:p>
          <a:p>
            <a:r>
              <a:rPr lang="de-DE" dirty="0" smtClean="0"/>
              <a:t>Rainer Heintzmann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8165948" cy="3535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015648" y="1746299"/>
            <a:ext cx="135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ii(t)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 + </a:t>
            </a:r>
            <a:r>
              <a:rPr lang="de-DE" sz="1400" dirty="0" err="1" smtClean="0"/>
              <a:t>external</a:t>
            </a:r>
            <a:r>
              <a:rPr lang="de-DE" sz="1400" dirty="0" smtClean="0"/>
              <a:t> i0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/>
          <p:nvPr/>
        </p:nvCxnSpPr>
        <p:spPr>
          <a:xfrm flipH="1">
            <a:off x="1080030" y="2360184"/>
            <a:ext cx="9995" cy="12815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560917" y="4483254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556353" y="296945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q(t)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intensive care</a:t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1950607" y="246743"/>
            <a:ext cx="7519341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3509792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cxnSp>
        <p:nvCxnSpPr>
          <p:cNvPr id="448" name="Gerade Verbindung mit Pfeil 447"/>
          <p:cNvCxnSpPr/>
          <p:nvPr/>
        </p:nvCxnSpPr>
        <p:spPr>
          <a:xfrm flipV="1">
            <a:off x="1577508" y="2327350"/>
            <a:ext cx="14417" cy="13144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feld 452"/>
          <p:cNvSpPr txBox="1"/>
          <p:nvPr/>
        </p:nvSpPr>
        <p:spPr>
          <a:xfrm>
            <a:off x="1139058" y="2963591"/>
            <a:ext cx="74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dq</a:t>
            </a:r>
            <a:r>
              <a:rPr lang="de-DE" sz="1400" dirty="0" smtClean="0"/>
              <a:t>(t)</a:t>
            </a:r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2"/>
          </p:cNvCxnSpPr>
          <p:nvPr/>
        </p:nvCxnSpPr>
        <p:spPr>
          <a:xfrm flipV="1">
            <a:off x="5325678" y="4504824"/>
            <a:ext cx="2578646" cy="5829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2052198" y="4903594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cxnSp>
        <p:nvCxnSpPr>
          <p:cNvPr id="465" name="Gerade Verbindung mit Pfeil 464"/>
          <p:cNvCxnSpPr>
            <a:endCxn id="538" idx="0"/>
          </p:cNvCxnSpPr>
          <p:nvPr/>
        </p:nvCxnSpPr>
        <p:spPr>
          <a:xfrm flipH="1">
            <a:off x="2851237" y="2839769"/>
            <a:ext cx="1812320" cy="33311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 Verbindung mit Pfeil 466"/>
          <p:cNvCxnSpPr>
            <a:stCxn id="539" idx="3"/>
            <a:endCxn id="150" idx="1"/>
          </p:cNvCxnSpPr>
          <p:nvPr/>
        </p:nvCxnSpPr>
        <p:spPr>
          <a:xfrm flipV="1">
            <a:off x="3300639" y="2574824"/>
            <a:ext cx="6847665" cy="370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endCxn id="376" idx="2"/>
          </p:cNvCxnSpPr>
          <p:nvPr/>
        </p:nvCxnSpPr>
        <p:spPr>
          <a:xfrm flipV="1">
            <a:off x="3353430" y="4504824"/>
            <a:ext cx="4550894" cy="18889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5465883" y="535753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538" idx="0"/>
            <a:endCxn id="279" idx="2"/>
          </p:cNvCxnSpPr>
          <p:nvPr/>
        </p:nvCxnSpPr>
        <p:spPr>
          <a:xfrm flipV="1">
            <a:off x="2851237" y="5325023"/>
            <a:ext cx="1909095" cy="8458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grpSp>
        <p:nvGrpSpPr>
          <p:cNvPr id="503" name="Gruppieren 502"/>
          <p:cNvGrpSpPr/>
          <p:nvPr/>
        </p:nvGrpSpPr>
        <p:grpSpPr>
          <a:xfrm>
            <a:off x="2357352" y="5940865"/>
            <a:ext cx="1034845" cy="673789"/>
            <a:chOff x="4850698" y="3663378"/>
            <a:chExt cx="6800228" cy="2576640"/>
          </a:xfrm>
        </p:grpSpPr>
        <p:sp>
          <p:nvSpPr>
            <p:cNvPr id="504" name="Rechteck 503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5" name="Rechteck 504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6" name="Rechteck 505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512" name="Gerade Verbindung mit Pfeil 511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Rechteck 512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18" name="Textfeld 517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19" name="Gerade Verbindung mit Pfeil 518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feld 519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521" name="Textfeld 520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522" name="Textfeld 521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523" name="Textfeld 522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524" name="Textfeld 523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525" name="Textfeld 524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526" name="Textfeld 525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527" name="Textfeld 526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528" name="Textfeld 527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529" name="Textfeld 528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530" name="Textfeld 529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Textfeld 535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537" name="Rechteck 536"/>
          <p:cNvSpPr/>
          <p:nvPr/>
        </p:nvSpPr>
        <p:spPr>
          <a:xfrm>
            <a:off x="2339335" y="6237174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hteck 537"/>
          <p:cNvSpPr/>
          <p:nvPr/>
        </p:nvSpPr>
        <p:spPr>
          <a:xfrm>
            <a:off x="2371849" y="6170873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hteck 538"/>
          <p:cNvSpPr/>
          <p:nvPr/>
        </p:nvSpPr>
        <p:spPr>
          <a:xfrm>
            <a:off x="3203177" y="6014792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4328" y="281082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3026" y="1813282"/>
            <a:ext cx="1200529" cy="987524"/>
            <a:chOff x="831471" y="1610336"/>
            <a:chExt cx="1200529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>
            <a:stCxn id="6" idx="3"/>
          </p:cNvCxnSpPr>
          <p:nvPr/>
        </p:nvCxnSpPr>
        <p:spPr>
          <a:xfrm flipV="1">
            <a:off x="1704599" y="2754336"/>
            <a:ext cx="2290399" cy="4193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feld 143"/>
              <p:cNvSpPr txBox="1"/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𝐼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  <m:r>
                          <a:rPr lang="en-US" i="1"/>
                          <m:t> </m:t>
                        </m:r>
                        <m:r>
                          <a:rPr lang="en-US" i="1"/>
                          <m:t>𝑅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i="1"/>
                          <m:t>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44" name="Textfeld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3612">
                <a:off x="2135770" y="2949919"/>
                <a:ext cx="1354678" cy="348750"/>
              </a:xfrm>
              <a:prstGeom prst="rect">
                <a:avLst/>
              </a:prstGeom>
              <a:blipFill>
                <a:blip r:embed="rId2"/>
                <a:stretch>
                  <a:fillRect l="-16883" t="-32039" b="-78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bgerundetes Rechteck 144"/>
          <p:cNvSpPr/>
          <p:nvPr/>
        </p:nvSpPr>
        <p:spPr>
          <a:xfrm>
            <a:off x="10189695" y="406270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8" name="Rechteck 147"/>
          <p:cNvSpPr/>
          <p:nvPr/>
        </p:nvSpPr>
        <p:spPr>
          <a:xfrm>
            <a:off x="9878718" y="3020827"/>
            <a:ext cx="1707373" cy="19222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6090786" y="6349625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hospitalized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2802653" y="246743"/>
            <a:ext cx="666729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2626709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252" name="Gruppieren 251"/>
          <p:cNvGrpSpPr/>
          <p:nvPr/>
        </p:nvGrpSpPr>
        <p:grpSpPr>
          <a:xfrm>
            <a:off x="3855051" y="386893"/>
            <a:ext cx="1200529" cy="987524"/>
            <a:chOff x="831471" y="1610336"/>
            <a:chExt cx="1200529" cy="1268482"/>
          </a:xfrm>
        </p:grpSpPr>
        <p:grpSp>
          <p:nvGrpSpPr>
            <p:cNvPr id="254" name="Gruppieren 25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295" name="Rechteck 294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296" name="Rechteck 295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38" name="Rechteck 337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89" name="Rechteck 388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392" name="Gruppieren 391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394" name="Textfeld 393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395" name="Textfeld 394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396" name="Textfeld 395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397" name="Textfeld 396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398" name="Textfeld 397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399" name="Textfeld 398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393" name="Gerade Verbindung mit Pfeil 392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feld 255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400" name="Gruppieren 399"/>
          <p:cNvGrpSpPr/>
          <p:nvPr/>
        </p:nvGrpSpPr>
        <p:grpSpPr>
          <a:xfrm>
            <a:off x="10205327" y="1160169"/>
            <a:ext cx="1200529" cy="987524"/>
            <a:chOff x="831471" y="1610336"/>
            <a:chExt cx="1200529" cy="1268482"/>
          </a:xfrm>
        </p:grpSpPr>
        <p:grpSp>
          <p:nvGrpSpPr>
            <p:cNvPr id="401" name="Gruppieren 400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16" name="Gruppieren 415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18" name="Textfeld 417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19" name="Textfeld 418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20" name="Textfeld 419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21" name="Textfeld 420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22" name="Textfeld 421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23" name="Textfeld 422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17" name="Gerade Verbindung mit Pfeil 416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Textfeld 401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grpSp>
        <p:nvGrpSpPr>
          <p:cNvPr id="424" name="Gruppieren 423"/>
          <p:cNvGrpSpPr/>
          <p:nvPr/>
        </p:nvGrpSpPr>
        <p:grpSpPr>
          <a:xfrm>
            <a:off x="10304981" y="3013654"/>
            <a:ext cx="1200529" cy="987524"/>
            <a:chOff x="831471" y="1610336"/>
            <a:chExt cx="1200529" cy="1268482"/>
          </a:xfrm>
        </p:grpSpPr>
        <p:grpSp>
          <p:nvGrpSpPr>
            <p:cNvPr id="425" name="Gruppieren 424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427" name="Rechteck 42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33" name="Gruppieren 43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435" name="Textfeld 43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436" name="Textfeld 43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437" name="Textfeld 43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438" name="Textfeld 43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439" name="Textfeld 43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440" name="Textfeld 43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434" name="Gerade Verbindung mit Pfeil 433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Textfeld 425"/>
            <p:cNvSpPr txBox="1"/>
            <p:nvPr/>
          </p:nvSpPr>
          <p:spPr>
            <a:xfrm>
              <a:off x="1020228" y="1610336"/>
              <a:ext cx="852156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District</a:t>
              </a:r>
              <a:endParaRPr lang="en-US" dirty="0"/>
            </a:p>
          </p:txBody>
        </p:sp>
      </p:grpSp>
      <p:sp>
        <p:nvSpPr>
          <p:cNvPr id="441" name="Rechteck 440"/>
          <p:cNvSpPr/>
          <p:nvPr/>
        </p:nvSpPr>
        <p:spPr>
          <a:xfrm>
            <a:off x="6213286" y="3441328"/>
            <a:ext cx="3081720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2" name="Gerade Verbindung mit Pfeil 441"/>
          <p:cNvCxnSpPr>
            <a:stCxn id="84" idx="1"/>
            <a:endCxn id="148" idx="1"/>
          </p:cNvCxnSpPr>
          <p:nvPr/>
        </p:nvCxnSpPr>
        <p:spPr>
          <a:xfrm>
            <a:off x="4424271" y="2867312"/>
            <a:ext cx="5454447" cy="11146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feld 442"/>
          <p:cNvSpPr txBox="1"/>
          <p:nvPr/>
        </p:nvSpPr>
        <p:spPr>
          <a:xfrm>
            <a:off x="2948743" y="6311780"/>
            <a:ext cx="27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44" name="Rechteck 443"/>
          <p:cNvSpPr/>
          <p:nvPr/>
        </p:nvSpPr>
        <p:spPr>
          <a:xfrm>
            <a:off x="3087574" y="3388113"/>
            <a:ext cx="2963643" cy="30034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3842053" y="2854039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progression</a:t>
            </a:r>
            <a:endParaRPr lang="en-US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5737167" y="2529821"/>
            <a:ext cx="1502072" cy="819687"/>
            <a:chOff x="5737167" y="2529821"/>
            <a:chExt cx="1502072" cy="819687"/>
          </a:xfrm>
        </p:grpSpPr>
        <p:sp>
          <p:nvSpPr>
            <p:cNvPr id="445" name="Textfeld 444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mit Pfeil 445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ihandform 36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Gerader Verbinder 3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Gerader Verbinder 44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49" name="Textfeld 44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450" name="Gruppieren 449"/>
          <p:cNvGrpSpPr/>
          <p:nvPr/>
        </p:nvGrpSpPr>
        <p:grpSpPr>
          <a:xfrm>
            <a:off x="3707192" y="3525206"/>
            <a:ext cx="1502072" cy="819687"/>
            <a:chOff x="5737167" y="2529821"/>
            <a:chExt cx="1502072" cy="819687"/>
          </a:xfrm>
        </p:grpSpPr>
        <p:sp>
          <p:nvSpPr>
            <p:cNvPr id="451" name="Textfeld 450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52" name="Gruppieren 4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54" name="Gerade Verbindung mit Pfeil 453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Gerade Verbindung mit Pfeil 454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Freihandform 455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Gerader Verbinder 456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r Verbinder 457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feld 458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60" name="Textfeld 459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49" name="Textfeld 48"/>
          <p:cNvSpPr txBox="1"/>
          <p:nvPr/>
        </p:nvSpPr>
        <p:spPr>
          <a:xfrm rot="16200000">
            <a:off x="2929198" y="504058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462" name="Textfeld 461"/>
          <p:cNvSpPr txBox="1"/>
          <p:nvPr/>
        </p:nvSpPr>
        <p:spPr>
          <a:xfrm>
            <a:off x="9863429" y="4961424"/>
            <a:ext cx="228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50" name="Textfeld 49"/>
          <p:cNvSpPr txBox="1"/>
          <p:nvPr/>
        </p:nvSpPr>
        <p:spPr>
          <a:xfrm>
            <a:off x="4398609" y="5858774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cxnSp>
        <p:nvCxnSpPr>
          <p:cNvPr id="463" name="Gerade Verbindung mit Pfeil 462"/>
          <p:cNvCxnSpPr>
            <a:stCxn id="34" idx="0"/>
            <a:endCxn id="488" idx="0"/>
          </p:cNvCxnSpPr>
          <p:nvPr/>
        </p:nvCxnSpPr>
        <p:spPr>
          <a:xfrm>
            <a:off x="4483254" y="2854039"/>
            <a:ext cx="132666" cy="272708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Gerade Verbindung mit Pfeil 463"/>
          <p:cNvCxnSpPr>
            <a:endCxn id="541" idx="0"/>
          </p:cNvCxnSpPr>
          <p:nvPr/>
        </p:nvCxnSpPr>
        <p:spPr>
          <a:xfrm>
            <a:off x="4511252" y="2930062"/>
            <a:ext cx="3094837" cy="2671843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uppieren 465"/>
          <p:cNvGrpSpPr/>
          <p:nvPr/>
        </p:nvGrpSpPr>
        <p:grpSpPr>
          <a:xfrm>
            <a:off x="6476271" y="3917172"/>
            <a:ext cx="1502072" cy="819687"/>
            <a:chOff x="5737167" y="2529821"/>
            <a:chExt cx="1502072" cy="819687"/>
          </a:xfrm>
        </p:grpSpPr>
        <p:sp>
          <p:nvSpPr>
            <p:cNvPr id="474" name="Textfeld 473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475" name="Gruppieren 474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476" name="Gerade Verbindung mit Pfeil 475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mit Pfeil 476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Freihandform 477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Gerader Verbinder 478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Gerader Verbinder 479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Textfeld 480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82" name="Textfeld 481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grpSp>
        <p:nvGrpSpPr>
          <p:cNvPr id="62" name="Gruppieren 61"/>
          <p:cNvGrpSpPr/>
          <p:nvPr/>
        </p:nvGrpSpPr>
        <p:grpSpPr>
          <a:xfrm>
            <a:off x="3303146" y="4788417"/>
            <a:ext cx="2407474" cy="1237777"/>
            <a:chOff x="3303146" y="4788417"/>
            <a:chExt cx="2407474" cy="1237777"/>
          </a:xfrm>
        </p:grpSpPr>
        <p:cxnSp>
          <p:nvCxnSpPr>
            <p:cNvPr id="47" name="Gerade Verbindung mit Pfeil 46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Gerade Verbindung mit Pfeil 460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hteck 486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hteck 487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hteck 488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5" name="Gruppieren 494"/>
          <p:cNvGrpSpPr/>
          <p:nvPr/>
        </p:nvGrpSpPr>
        <p:grpSpPr>
          <a:xfrm>
            <a:off x="6293315" y="4809202"/>
            <a:ext cx="2407474" cy="1237777"/>
            <a:chOff x="3303146" y="4788417"/>
            <a:chExt cx="2407474" cy="1237777"/>
          </a:xfrm>
        </p:grpSpPr>
        <p:cxnSp>
          <p:nvCxnSpPr>
            <p:cNvPr id="496" name="Gerade Verbindung mit Pfeil 495"/>
            <p:cNvCxnSpPr/>
            <p:nvPr/>
          </p:nvCxnSpPr>
          <p:spPr>
            <a:xfrm>
              <a:off x="3303146" y="5873794"/>
              <a:ext cx="2407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Gerade Verbindung mit Pfeil 496"/>
            <p:cNvCxnSpPr/>
            <p:nvPr/>
          </p:nvCxnSpPr>
          <p:spPr>
            <a:xfrm flipH="1" flipV="1">
              <a:off x="3449495" y="4788417"/>
              <a:ext cx="6051" cy="1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hteck 497"/>
            <p:cNvSpPr/>
            <p:nvPr/>
          </p:nvSpPr>
          <p:spPr>
            <a:xfrm>
              <a:off x="3683680" y="5807390"/>
              <a:ext cx="98223" cy="513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hteck 498"/>
            <p:cNvSpPr/>
            <p:nvPr/>
          </p:nvSpPr>
          <p:spPr>
            <a:xfrm>
              <a:off x="3830868" y="5709052"/>
              <a:ext cx="98223" cy="145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3978056" y="5596140"/>
              <a:ext cx="98223" cy="2540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4125244" y="5596140"/>
              <a:ext cx="98223" cy="2497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4272432" y="5709052"/>
              <a:ext cx="98223" cy="13259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4419620" y="5650523"/>
              <a:ext cx="98223" cy="1868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4566808" y="5581120"/>
              <a:ext cx="98223" cy="25196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4713996" y="5417618"/>
              <a:ext cx="98223" cy="41118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4861184" y="5220505"/>
              <a:ext cx="98223" cy="6040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5008372" y="5178177"/>
              <a:ext cx="98223" cy="6420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5155560" y="5254978"/>
              <a:ext cx="98223" cy="56097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5302748" y="5596140"/>
              <a:ext cx="98223" cy="2155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5449936" y="5661378"/>
              <a:ext cx="98223" cy="14601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8" name="Textfeld 547"/>
          <p:cNvSpPr txBox="1"/>
          <p:nvPr/>
        </p:nvSpPr>
        <p:spPr>
          <a:xfrm>
            <a:off x="6921136" y="5886101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simulation</a:t>
            </a:r>
            <a:r>
              <a:rPr lang="de-DE" dirty="0" smtClean="0"/>
              <a:t> time</a:t>
            </a:r>
            <a:endParaRPr lang="en-US" dirty="0"/>
          </a:p>
        </p:txBody>
      </p:sp>
      <p:sp>
        <p:nvSpPr>
          <p:cNvPr id="549" name="Textfeld 548"/>
          <p:cNvSpPr txBox="1"/>
          <p:nvPr/>
        </p:nvSpPr>
        <p:spPr>
          <a:xfrm rot="16200000">
            <a:off x="5965864" y="5051210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cases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4672798" y="4578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7057856" y="48822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</a:t>
            </a:r>
            <a:endParaRPr lang="en-US" dirty="0"/>
          </a:p>
        </p:txBody>
      </p:sp>
      <p:grpSp>
        <p:nvGrpSpPr>
          <p:cNvPr id="550" name="Gruppieren 549"/>
          <p:cNvGrpSpPr/>
          <p:nvPr/>
        </p:nvGrpSpPr>
        <p:grpSpPr>
          <a:xfrm>
            <a:off x="2097824" y="1841016"/>
            <a:ext cx="1502072" cy="819687"/>
            <a:chOff x="5737167" y="2529821"/>
            <a:chExt cx="1502072" cy="819687"/>
          </a:xfrm>
        </p:grpSpPr>
        <p:sp>
          <p:nvSpPr>
            <p:cNvPr id="551" name="Textfeld 550"/>
            <p:cNvSpPr txBox="1"/>
            <p:nvPr/>
          </p:nvSpPr>
          <p:spPr>
            <a:xfrm>
              <a:off x="5956837" y="2980176"/>
              <a:ext cx="128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progression</a:t>
              </a:r>
              <a:endParaRPr lang="en-US" dirty="0"/>
            </a:p>
          </p:txBody>
        </p:sp>
        <p:grpSp>
          <p:nvGrpSpPr>
            <p:cNvPr id="552" name="Gruppieren 551"/>
            <p:cNvGrpSpPr/>
            <p:nvPr/>
          </p:nvGrpSpPr>
          <p:grpSpPr>
            <a:xfrm>
              <a:off x="5737167" y="2529821"/>
              <a:ext cx="1380907" cy="661284"/>
              <a:chOff x="5737167" y="2529821"/>
              <a:chExt cx="1380907" cy="661284"/>
            </a:xfrm>
          </p:grpSpPr>
          <p:cxnSp>
            <p:nvCxnSpPr>
              <p:cNvPr id="553" name="Gerade Verbindung mit Pfeil 552"/>
              <p:cNvCxnSpPr/>
              <p:nvPr/>
            </p:nvCxnSpPr>
            <p:spPr>
              <a:xfrm>
                <a:off x="5737167" y="3038705"/>
                <a:ext cx="1380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Gerade Verbindung mit Pfeil 553"/>
              <p:cNvCxnSpPr/>
              <p:nvPr/>
            </p:nvCxnSpPr>
            <p:spPr>
              <a:xfrm flipV="1">
                <a:off x="5889567" y="2654708"/>
                <a:ext cx="430" cy="536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Freihandform 554"/>
              <p:cNvSpPr/>
              <p:nvPr/>
            </p:nvSpPr>
            <p:spPr>
              <a:xfrm>
                <a:off x="5902610" y="2799386"/>
                <a:ext cx="1084667" cy="247476"/>
              </a:xfrm>
              <a:custGeom>
                <a:avLst/>
                <a:gdLst>
                  <a:gd name="connsiteX0" fmla="*/ 0 w 1084667"/>
                  <a:gd name="connsiteY0" fmla="*/ 221287 h 247476"/>
                  <a:gd name="connsiteX1" fmla="*/ 138736 w 1084667"/>
                  <a:gd name="connsiteY1" fmla="*/ 227593 h 247476"/>
                  <a:gd name="connsiteX2" fmla="*/ 447740 w 1084667"/>
                  <a:gd name="connsiteY2" fmla="*/ 570 h 247476"/>
                  <a:gd name="connsiteX3" fmla="*/ 763051 w 1084667"/>
                  <a:gd name="connsiteY3" fmla="*/ 164531 h 247476"/>
                  <a:gd name="connsiteX4" fmla="*/ 1084667 w 1084667"/>
                  <a:gd name="connsiteY4" fmla="*/ 221287 h 24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4667" h="247476">
                    <a:moveTo>
                      <a:pt x="0" y="221287"/>
                    </a:moveTo>
                    <a:cubicBezTo>
                      <a:pt x="32056" y="242833"/>
                      <a:pt x="64113" y="264379"/>
                      <a:pt x="138736" y="227593"/>
                    </a:cubicBezTo>
                    <a:cubicBezTo>
                      <a:pt x="213359" y="190807"/>
                      <a:pt x="343688" y="11080"/>
                      <a:pt x="447740" y="570"/>
                    </a:cubicBezTo>
                    <a:cubicBezTo>
                      <a:pt x="551792" y="-9940"/>
                      <a:pt x="656897" y="127745"/>
                      <a:pt x="763051" y="164531"/>
                    </a:cubicBezTo>
                    <a:cubicBezTo>
                      <a:pt x="869205" y="201317"/>
                      <a:pt x="976936" y="211302"/>
                      <a:pt x="1084667" y="22128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Gerader Verbinder 555"/>
              <p:cNvCxnSpPr/>
              <p:nvPr/>
            </p:nvCxnSpPr>
            <p:spPr>
              <a:xfrm flipV="1">
                <a:off x="6364560" y="2635290"/>
                <a:ext cx="0" cy="40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Gerader Verbinder 556"/>
              <p:cNvCxnSpPr/>
              <p:nvPr/>
            </p:nvCxnSpPr>
            <p:spPr>
              <a:xfrm flipH="1">
                <a:off x="6146278" y="2927159"/>
                <a:ext cx="409516" cy="3322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Textfeld 557"/>
              <p:cNvSpPr txBox="1"/>
              <p:nvPr/>
            </p:nvSpPr>
            <p:spPr>
              <a:xfrm>
                <a:off x="6318752" y="252982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559" name="Textfeld 558"/>
              <p:cNvSpPr txBox="1"/>
              <p:nvPr/>
            </p:nvSpPr>
            <p:spPr>
              <a:xfrm>
                <a:off x="6269389" y="27569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anose="05050102010706020507" pitchFamily="18" charset="2"/>
                  </a:rPr>
                  <a:t>s</a:t>
                </a:r>
                <a:r>
                  <a:rPr lang="de-DE" baseline="-25000" dirty="0" smtClean="0"/>
                  <a:t>0</a:t>
                </a:r>
                <a:endParaRPr lang="en-US" baseline="-25000" dirty="0"/>
              </a:p>
            </p:txBody>
          </p:sp>
        </p:grpSp>
      </p:grpSp>
      <p:sp>
        <p:nvSpPr>
          <p:cNvPr id="560" name="Rechteck 559"/>
          <p:cNvSpPr/>
          <p:nvPr/>
        </p:nvSpPr>
        <p:spPr>
          <a:xfrm>
            <a:off x="3967764" y="2532529"/>
            <a:ext cx="84540" cy="316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feld 69"/>
          <p:cNvSpPr txBox="1"/>
          <p:nvPr/>
        </p:nvSpPr>
        <p:spPr>
          <a:xfrm rot="16200000">
            <a:off x="1767517" y="1845145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infect</a:t>
            </a:r>
            <a:endParaRPr lang="en-US" dirty="0"/>
          </a:p>
        </p:txBody>
      </p:sp>
      <p:sp>
        <p:nvSpPr>
          <p:cNvPr id="562" name="Textfeld 561"/>
          <p:cNvSpPr txBox="1"/>
          <p:nvPr/>
        </p:nvSpPr>
        <p:spPr>
          <a:xfrm rot="16200000">
            <a:off x="5356817" y="2648683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death</a:t>
            </a:r>
            <a:endParaRPr lang="en-US" dirty="0"/>
          </a:p>
        </p:txBody>
      </p:sp>
      <p:sp>
        <p:nvSpPr>
          <p:cNvPr id="563" name="Textfeld 562"/>
          <p:cNvSpPr txBox="1"/>
          <p:nvPr/>
        </p:nvSpPr>
        <p:spPr>
          <a:xfrm rot="16200000">
            <a:off x="3183372" y="3855726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detected</a:t>
            </a:r>
            <a:endParaRPr lang="en-US" dirty="0"/>
          </a:p>
        </p:txBody>
      </p:sp>
      <p:sp>
        <p:nvSpPr>
          <p:cNvPr id="564" name="Textfeld 563"/>
          <p:cNvSpPr txBox="1"/>
          <p:nvPr/>
        </p:nvSpPr>
        <p:spPr>
          <a:xfrm rot="16200000">
            <a:off x="5822009" y="39625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hospitalized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2925" y="492919"/>
            <a:ext cx="102098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External</a:t>
            </a:r>
            <a:r>
              <a:rPr lang="de-DE" b="1" dirty="0" smtClean="0"/>
              <a:t>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Influx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infected</a:t>
            </a:r>
            <a:r>
              <a:rPr lang="de-DE" dirty="0" smtClean="0"/>
              <a:t> </a:t>
            </a:r>
            <a:r>
              <a:rPr lang="de-DE" dirty="0" err="1" smtClean="0"/>
              <a:t>ppl</a:t>
            </a:r>
            <a:r>
              <a:rPr lang="de-DE" dirty="0" smtClean="0"/>
              <a:t>. (</a:t>
            </a:r>
            <a:r>
              <a:rPr lang="de-DE" dirty="0" err="1" smtClean="0"/>
              <a:t>travel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influencing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awareness</a:t>
            </a:r>
            <a:r>
              <a:rPr lang="de-DE" dirty="0" smtClean="0"/>
              <a:t> (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b="1" dirty="0" err="1" smtClean="0"/>
              <a:t>Steerable</a:t>
            </a:r>
            <a:r>
              <a:rPr lang="de-DE" b="1" dirty="0" smtClean="0"/>
              <a:t> (</a:t>
            </a:r>
            <a:r>
              <a:rPr lang="de-DE" b="1" dirty="0" err="1" smtClean="0"/>
              <a:t>political</a:t>
            </a:r>
            <a:r>
              <a:rPr lang="de-DE" b="1" dirty="0" smtClean="0"/>
              <a:t>) Parameters (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time </a:t>
            </a:r>
            <a:r>
              <a:rPr lang="de-DE" b="1" dirty="0" err="1" smtClean="0"/>
              <a:t>traces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: </a:t>
            </a:r>
            <a:r>
              <a:rPr lang="de-DE" dirty="0" err="1" smtClean="0"/>
              <a:t>influencing</a:t>
            </a:r>
            <a:r>
              <a:rPr lang="de-DE" dirty="0" smtClean="0"/>
              <a:t> q,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span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(e.g. </a:t>
            </a:r>
            <a:r>
              <a:rPr lang="de-DE" dirty="0" err="1" smtClean="0">
                <a:latin typeface="Symbol" panose="05050102010706020507" pitchFamily="18" charset="2"/>
              </a:rPr>
              <a:t>D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Travel </a:t>
            </a:r>
            <a:r>
              <a:rPr lang="de-DE" dirty="0" err="1" smtClean="0"/>
              <a:t>restrictions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/>
              <a:t> (e.g. </a:t>
            </a:r>
            <a:r>
              <a:rPr lang="de-DE" dirty="0" smtClean="0">
                <a:latin typeface="Symbol" panose="05050102010706020507" pitchFamily="18" charset="2"/>
              </a:rPr>
              <a:t>D</a:t>
            </a:r>
            <a:r>
              <a:rPr lang="de-DE" dirty="0" smtClean="0"/>
              <a:t>r</a:t>
            </a:r>
            <a:r>
              <a:rPr lang="de-DE" baseline="-25000" dirty="0" smtClean="0"/>
              <a:t>0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quarantine</a:t>
            </a:r>
            <a:r>
              <a:rPr lang="de-DE" dirty="0" smtClean="0"/>
              <a:t> rate d)</a:t>
            </a:r>
          </a:p>
          <a:p>
            <a:endParaRPr lang="de-DE" dirty="0" smtClean="0"/>
          </a:p>
          <a:p>
            <a:r>
              <a:rPr lang="de-DE" b="1" dirty="0" err="1" smtClean="0"/>
              <a:t>Axes</a:t>
            </a:r>
            <a:r>
              <a:rPr lang="de-DE" b="1" dirty="0" smtClean="0"/>
              <a:t> (</a:t>
            </a:r>
            <a:r>
              <a:rPr lang="de-DE" b="1" dirty="0" err="1" smtClean="0"/>
              <a:t>each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b="1" dirty="0" err="1" smtClean="0"/>
              <a:t>splits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sub-</a:t>
            </a:r>
            <a:r>
              <a:rPr lang="de-DE" b="1" dirty="0" err="1" smtClean="0"/>
              <a:t>states</a:t>
            </a:r>
            <a:r>
              <a:rPr lang="de-DE" b="1" dirty="0" smtClean="0"/>
              <a:t> </a:t>
            </a:r>
            <a:r>
              <a:rPr lang="de-DE" b="1" dirty="0" err="1" smtClean="0"/>
              <a:t>according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axes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Age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standards</a:t>
            </a:r>
            <a:r>
              <a:rPr lang="de-DE" dirty="0" smtClean="0"/>
              <a:t>? Base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Virus </a:t>
            </a:r>
            <a:r>
              <a:rPr lang="de-DE" dirty="0" err="1" smtClean="0"/>
              <a:t>strain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http://nextstrain.org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District</a:t>
            </a:r>
            <a:r>
              <a:rPr lang="de-DE" dirty="0" smtClean="0"/>
              <a:t>, Region,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Individual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</a:t>
            </a:r>
            <a:r>
              <a:rPr lang="de-DE" baseline="-25000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differentiable</a:t>
            </a:r>
            <a:r>
              <a:rPr lang="de-DE" dirty="0" smtClean="0"/>
              <a:t>?)</a:t>
            </a:r>
            <a:endParaRPr lang="de-DE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separate </a:t>
            </a:r>
            <a:r>
              <a:rPr lang="de-DE" dirty="0" err="1" smtClean="0"/>
              <a:t>rates</a:t>
            </a:r>
            <a:r>
              <a:rPr lang="de-DE" dirty="0" smtClean="0"/>
              <a:t> (M/F)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Disease</a:t>
            </a:r>
            <a:r>
              <a:rPr lang="de-DE" dirty="0" smtClean="0"/>
              <a:t> Progression (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queue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progression-dependent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Breitbild</PresentationFormat>
  <Paragraphs>274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</vt:lpstr>
      <vt:lpstr>CORONA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60</cp:revision>
  <cp:lastPrinted>2020-04-03T16:37:33Z</cp:lastPrinted>
  <dcterms:created xsi:type="dcterms:W3CDTF">2020-03-23T08:23:54Z</dcterms:created>
  <dcterms:modified xsi:type="dcterms:W3CDTF">2020-05-13T19:30:25Z</dcterms:modified>
</cp:coreProperties>
</file>