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</p:sldIdLst>
  <p:sldSz cx="12192000" cy="6858000"/>
  <p:notesSz cx="7104063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020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1013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A93C0-FA96-4AF9-A2A1-287FA3C3E6F8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D40CE-ADA3-4102-8AA9-5200EAB6314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63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A93C0-FA96-4AF9-A2A1-287FA3C3E6F8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D40CE-ADA3-4102-8AA9-5200EAB6314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133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A93C0-FA96-4AF9-A2A1-287FA3C3E6F8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D40CE-ADA3-4102-8AA9-5200EAB6314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150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A93C0-FA96-4AF9-A2A1-287FA3C3E6F8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D40CE-ADA3-4102-8AA9-5200EAB6314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243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A93C0-FA96-4AF9-A2A1-287FA3C3E6F8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D40CE-ADA3-4102-8AA9-5200EAB6314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480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A93C0-FA96-4AF9-A2A1-287FA3C3E6F8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D40CE-ADA3-4102-8AA9-5200EAB6314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791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A93C0-FA96-4AF9-A2A1-287FA3C3E6F8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D40CE-ADA3-4102-8AA9-5200EAB6314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320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A93C0-FA96-4AF9-A2A1-287FA3C3E6F8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D40CE-ADA3-4102-8AA9-5200EAB6314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99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A93C0-FA96-4AF9-A2A1-287FA3C3E6F8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D40CE-ADA3-4102-8AA9-5200EAB6314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914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A93C0-FA96-4AF9-A2A1-287FA3C3E6F8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D40CE-ADA3-4102-8AA9-5200EAB6314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618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A93C0-FA96-4AF9-A2A1-287FA3C3E6F8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D40CE-ADA3-4102-8AA9-5200EAB6314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826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2A93C0-FA96-4AF9-A2A1-287FA3C3E6F8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D40CE-ADA3-4102-8AA9-5200EAB6314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519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nextstrain.org/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CORONA</a:t>
            </a:r>
            <a:endParaRPr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 smtClean="0"/>
              <a:t>Disease</a:t>
            </a:r>
            <a:r>
              <a:rPr lang="de-DE" dirty="0" smtClean="0"/>
              <a:t> </a:t>
            </a:r>
            <a:r>
              <a:rPr lang="de-DE" dirty="0" err="1" smtClean="0"/>
              <a:t>model</a:t>
            </a:r>
            <a:r>
              <a:rPr lang="de-DE" dirty="0" smtClean="0"/>
              <a:t>(s)</a:t>
            </a:r>
          </a:p>
          <a:p>
            <a:endParaRPr lang="de-DE" dirty="0"/>
          </a:p>
          <a:p>
            <a:r>
              <a:rPr lang="de-DE" dirty="0" smtClean="0"/>
              <a:t>Rainer Heintzmann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628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/>
        </p:nvSpPr>
        <p:spPr>
          <a:xfrm>
            <a:off x="339250" y="1510387"/>
            <a:ext cx="1370271" cy="7257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</a:t>
            </a:r>
          </a:p>
          <a:p>
            <a:pPr algn="ctr"/>
            <a:r>
              <a:rPr lang="de-DE" dirty="0" err="1" smtClean="0"/>
              <a:t>susceptible</a:t>
            </a:r>
            <a:endParaRPr lang="en-US" dirty="0"/>
          </a:p>
        </p:txBody>
      </p:sp>
      <p:sp>
        <p:nvSpPr>
          <p:cNvPr id="40" name="Abgerundetes Rechteck 39"/>
          <p:cNvSpPr/>
          <p:nvPr/>
        </p:nvSpPr>
        <p:spPr>
          <a:xfrm>
            <a:off x="3856122" y="1430714"/>
            <a:ext cx="1277257" cy="7257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</a:t>
            </a:r>
          </a:p>
          <a:p>
            <a:pPr algn="ctr"/>
            <a:r>
              <a:rPr lang="de-DE" dirty="0" err="1" smtClean="0"/>
              <a:t>infected</a:t>
            </a:r>
            <a:endParaRPr lang="en-US" dirty="0"/>
          </a:p>
        </p:txBody>
      </p:sp>
      <p:grpSp>
        <p:nvGrpSpPr>
          <p:cNvPr id="3" name="Gruppieren 2"/>
          <p:cNvGrpSpPr/>
          <p:nvPr/>
        </p:nvGrpSpPr>
        <p:grpSpPr>
          <a:xfrm>
            <a:off x="397948" y="512842"/>
            <a:ext cx="2035866" cy="987524"/>
            <a:chOff x="831471" y="1610336"/>
            <a:chExt cx="2035866" cy="1268482"/>
          </a:xfrm>
        </p:grpSpPr>
        <p:grpSp>
          <p:nvGrpSpPr>
            <p:cNvPr id="24" name="Gruppieren 23"/>
            <p:cNvGrpSpPr/>
            <p:nvPr/>
          </p:nvGrpSpPr>
          <p:grpSpPr>
            <a:xfrm>
              <a:off x="831471" y="1923142"/>
              <a:ext cx="1200529" cy="955676"/>
              <a:chOff x="1166862" y="2888344"/>
              <a:chExt cx="3240760" cy="2860511"/>
            </a:xfrm>
          </p:grpSpPr>
          <p:sp>
            <p:nvSpPr>
              <p:cNvPr id="7" name="Rechteck 6"/>
              <p:cNvSpPr/>
              <p:nvPr/>
            </p:nvSpPr>
            <p:spPr>
              <a:xfrm>
                <a:off x="1320800" y="4484913"/>
                <a:ext cx="355600" cy="70394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00"/>
              </a:p>
            </p:txBody>
          </p:sp>
          <p:sp>
            <p:nvSpPr>
              <p:cNvPr id="9" name="Rechteck 8"/>
              <p:cNvSpPr/>
              <p:nvPr/>
            </p:nvSpPr>
            <p:spPr>
              <a:xfrm>
                <a:off x="1792515" y="4093030"/>
                <a:ext cx="355600" cy="109582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00"/>
              </a:p>
            </p:txBody>
          </p:sp>
          <p:sp>
            <p:nvSpPr>
              <p:cNvPr id="10" name="Rechteck 9"/>
              <p:cNvSpPr/>
              <p:nvPr/>
            </p:nvSpPr>
            <p:spPr>
              <a:xfrm>
                <a:off x="2264230" y="3302000"/>
                <a:ext cx="355600" cy="188685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00"/>
              </a:p>
            </p:txBody>
          </p:sp>
          <p:sp>
            <p:nvSpPr>
              <p:cNvPr id="11" name="Rechteck 10"/>
              <p:cNvSpPr/>
              <p:nvPr/>
            </p:nvSpPr>
            <p:spPr>
              <a:xfrm>
                <a:off x="2735945" y="3918856"/>
                <a:ext cx="355600" cy="126999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00"/>
              </a:p>
            </p:txBody>
          </p:sp>
          <p:sp>
            <p:nvSpPr>
              <p:cNvPr id="12" name="Rechteck 11"/>
              <p:cNvSpPr/>
              <p:nvPr/>
            </p:nvSpPr>
            <p:spPr>
              <a:xfrm>
                <a:off x="3207660" y="4376057"/>
                <a:ext cx="355600" cy="81279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00"/>
              </a:p>
            </p:txBody>
          </p:sp>
          <p:sp>
            <p:nvSpPr>
              <p:cNvPr id="13" name="Rechteck 12"/>
              <p:cNvSpPr/>
              <p:nvPr/>
            </p:nvSpPr>
            <p:spPr>
              <a:xfrm>
                <a:off x="3679375" y="4717143"/>
                <a:ext cx="355600" cy="4717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00"/>
              </a:p>
            </p:txBody>
          </p:sp>
          <p:grpSp>
            <p:nvGrpSpPr>
              <p:cNvPr id="23" name="Gruppieren 22"/>
              <p:cNvGrpSpPr/>
              <p:nvPr/>
            </p:nvGrpSpPr>
            <p:grpSpPr>
              <a:xfrm>
                <a:off x="1245222" y="5123553"/>
                <a:ext cx="3162400" cy="625302"/>
                <a:chOff x="1245222" y="5123553"/>
                <a:chExt cx="3162400" cy="625302"/>
              </a:xfrm>
            </p:grpSpPr>
            <p:sp>
              <p:nvSpPr>
                <p:cNvPr id="15" name="Textfeld 14"/>
                <p:cNvSpPr txBox="1"/>
                <p:nvPr/>
              </p:nvSpPr>
              <p:spPr>
                <a:xfrm>
                  <a:off x="1245222" y="5130802"/>
                  <a:ext cx="771112" cy="55273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de-DE" sz="600" dirty="0" smtClean="0"/>
                    <a:t>0-4</a:t>
                  </a:r>
                  <a:endParaRPr lang="en-US" sz="600" dirty="0"/>
                </a:p>
              </p:txBody>
            </p:sp>
            <p:sp>
              <p:nvSpPr>
                <p:cNvPr id="16" name="Textfeld 15"/>
                <p:cNvSpPr txBox="1"/>
                <p:nvPr/>
              </p:nvSpPr>
              <p:spPr>
                <a:xfrm>
                  <a:off x="1706425" y="5188858"/>
                  <a:ext cx="874965" cy="55273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de-DE" sz="600" dirty="0" smtClean="0"/>
                    <a:t>5-14</a:t>
                  </a:r>
                  <a:endParaRPr lang="en-US" sz="600" dirty="0"/>
                </a:p>
              </p:txBody>
            </p:sp>
            <p:sp>
              <p:nvSpPr>
                <p:cNvPr id="17" name="Textfeld 16"/>
                <p:cNvSpPr txBox="1"/>
                <p:nvPr/>
              </p:nvSpPr>
              <p:spPr>
                <a:xfrm>
                  <a:off x="2134597" y="5138061"/>
                  <a:ext cx="978818" cy="55273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de-DE" sz="600" dirty="0" smtClean="0"/>
                    <a:t>15-34</a:t>
                  </a:r>
                  <a:endParaRPr lang="en-US" sz="600" dirty="0"/>
                </a:p>
              </p:txBody>
            </p:sp>
            <p:sp>
              <p:nvSpPr>
                <p:cNvPr id="18" name="Textfeld 17"/>
                <p:cNvSpPr txBox="1"/>
                <p:nvPr/>
              </p:nvSpPr>
              <p:spPr>
                <a:xfrm>
                  <a:off x="2606311" y="5188864"/>
                  <a:ext cx="978818" cy="55273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de-DE" sz="600" dirty="0" smtClean="0"/>
                    <a:t>35-59</a:t>
                  </a:r>
                  <a:endParaRPr lang="en-US" sz="600" dirty="0"/>
                </a:p>
              </p:txBody>
            </p:sp>
            <p:sp>
              <p:nvSpPr>
                <p:cNvPr id="19" name="Textfeld 18"/>
                <p:cNvSpPr txBox="1"/>
                <p:nvPr/>
              </p:nvSpPr>
              <p:spPr>
                <a:xfrm>
                  <a:off x="3056254" y="5123553"/>
                  <a:ext cx="978818" cy="55273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de-DE" sz="600" dirty="0" smtClean="0"/>
                    <a:t>60-79</a:t>
                  </a:r>
                  <a:endParaRPr lang="en-US" sz="600" dirty="0"/>
                </a:p>
              </p:txBody>
            </p:sp>
            <p:sp>
              <p:nvSpPr>
                <p:cNvPr id="20" name="Textfeld 19"/>
                <p:cNvSpPr txBox="1"/>
                <p:nvPr/>
              </p:nvSpPr>
              <p:spPr>
                <a:xfrm>
                  <a:off x="3597568" y="5196117"/>
                  <a:ext cx="810054" cy="55273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de-DE" sz="600" dirty="0" smtClean="0"/>
                    <a:t>80+</a:t>
                  </a:r>
                  <a:endParaRPr lang="en-US" sz="600" dirty="0"/>
                </a:p>
              </p:txBody>
            </p:sp>
          </p:grpSp>
          <p:cxnSp>
            <p:nvCxnSpPr>
              <p:cNvPr id="22" name="Gerade Verbindung mit Pfeil 21"/>
              <p:cNvCxnSpPr/>
              <p:nvPr/>
            </p:nvCxnSpPr>
            <p:spPr>
              <a:xfrm flipV="1">
                <a:off x="1166862" y="2888344"/>
                <a:ext cx="0" cy="231651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1" name="Textfeld 60"/>
            <p:cNvSpPr txBox="1"/>
            <p:nvPr/>
          </p:nvSpPr>
          <p:spPr>
            <a:xfrm>
              <a:off x="1020228" y="1610336"/>
              <a:ext cx="1847109" cy="4744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Age (</a:t>
              </a:r>
              <a:r>
                <a:rPr lang="de-DE" dirty="0" err="1" smtClean="0"/>
                <a:t>everywhere</a:t>
              </a:r>
              <a:r>
                <a:rPr lang="de-DE" dirty="0" smtClean="0"/>
                <a:t>)</a:t>
              </a:r>
              <a:endParaRPr lang="en-US" dirty="0"/>
            </a:p>
          </p:txBody>
        </p:sp>
      </p:grpSp>
      <p:grpSp>
        <p:nvGrpSpPr>
          <p:cNvPr id="21" name="Gruppieren 20"/>
          <p:cNvGrpSpPr/>
          <p:nvPr/>
        </p:nvGrpSpPr>
        <p:grpSpPr>
          <a:xfrm>
            <a:off x="3977327" y="2219178"/>
            <a:ext cx="1034845" cy="673789"/>
            <a:chOff x="4850698" y="3663378"/>
            <a:chExt cx="6800228" cy="2576640"/>
          </a:xfrm>
        </p:grpSpPr>
        <p:sp>
          <p:nvSpPr>
            <p:cNvPr id="26" name="Rechteck 25"/>
            <p:cNvSpPr/>
            <p:nvPr/>
          </p:nvSpPr>
          <p:spPr>
            <a:xfrm>
              <a:off x="4926276" y="5259947"/>
              <a:ext cx="355600" cy="70394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27" name="Rechteck 26"/>
            <p:cNvSpPr/>
            <p:nvPr/>
          </p:nvSpPr>
          <p:spPr>
            <a:xfrm>
              <a:off x="5397991" y="4868064"/>
              <a:ext cx="355600" cy="109582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28" name="Rechteck 27"/>
            <p:cNvSpPr/>
            <p:nvPr/>
          </p:nvSpPr>
          <p:spPr>
            <a:xfrm>
              <a:off x="5869706" y="4077034"/>
              <a:ext cx="355600" cy="188685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29" name="Rechteck 28"/>
            <p:cNvSpPr/>
            <p:nvPr/>
          </p:nvSpPr>
          <p:spPr>
            <a:xfrm>
              <a:off x="6341421" y="4693890"/>
              <a:ext cx="355600" cy="126999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30" name="Rechteck 29"/>
            <p:cNvSpPr/>
            <p:nvPr/>
          </p:nvSpPr>
          <p:spPr>
            <a:xfrm>
              <a:off x="6813136" y="5151091"/>
              <a:ext cx="355600" cy="81279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31" name="Rechteck 30"/>
            <p:cNvSpPr/>
            <p:nvPr/>
          </p:nvSpPr>
          <p:spPr>
            <a:xfrm>
              <a:off x="7284851" y="5492177"/>
              <a:ext cx="355600" cy="47171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cxnSp>
          <p:nvCxnSpPr>
            <p:cNvPr id="33" name="Gerade Verbindung mit Pfeil 32"/>
            <p:cNvCxnSpPr/>
            <p:nvPr/>
          </p:nvCxnSpPr>
          <p:spPr>
            <a:xfrm flipV="1">
              <a:off x="4850698" y="3663378"/>
              <a:ext cx="0" cy="231651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Rechteck 55"/>
            <p:cNvSpPr/>
            <p:nvPr/>
          </p:nvSpPr>
          <p:spPr>
            <a:xfrm>
              <a:off x="7756566" y="5791199"/>
              <a:ext cx="355600" cy="17268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57" name="Rechteck 56"/>
            <p:cNvSpPr/>
            <p:nvPr/>
          </p:nvSpPr>
          <p:spPr>
            <a:xfrm>
              <a:off x="8228281" y="5791199"/>
              <a:ext cx="355600" cy="17269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58" name="Rechteck 57"/>
            <p:cNvSpPr/>
            <p:nvPr/>
          </p:nvSpPr>
          <p:spPr>
            <a:xfrm>
              <a:off x="8699996" y="5791199"/>
              <a:ext cx="355600" cy="17269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59" name="Rechteck 58"/>
            <p:cNvSpPr/>
            <p:nvPr/>
          </p:nvSpPr>
          <p:spPr>
            <a:xfrm>
              <a:off x="9171711" y="5791199"/>
              <a:ext cx="355600" cy="17269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60" name="Rechteck 59"/>
            <p:cNvSpPr/>
            <p:nvPr/>
          </p:nvSpPr>
          <p:spPr>
            <a:xfrm>
              <a:off x="9643426" y="5900057"/>
              <a:ext cx="355600" cy="6383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2" name="Textfeld 1"/>
            <p:cNvSpPr txBox="1"/>
            <p:nvPr/>
          </p:nvSpPr>
          <p:spPr>
            <a:xfrm>
              <a:off x="11354050" y="6055352"/>
              <a:ext cx="296876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err="1" smtClean="0"/>
                <a:t>day</a:t>
              </a:r>
              <a:endParaRPr lang="en-US" sz="600" dirty="0"/>
            </a:p>
          </p:txBody>
        </p:sp>
        <p:cxnSp>
          <p:nvCxnSpPr>
            <p:cNvPr id="5" name="Gerade Verbindung mit Pfeil 4"/>
            <p:cNvCxnSpPr/>
            <p:nvPr/>
          </p:nvCxnSpPr>
          <p:spPr>
            <a:xfrm flipV="1">
              <a:off x="4850698" y="6025615"/>
              <a:ext cx="6673645" cy="508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feld 7"/>
            <p:cNvSpPr txBox="1"/>
            <p:nvPr/>
          </p:nvSpPr>
          <p:spPr>
            <a:xfrm>
              <a:off x="4926276" y="6049578"/>
              <a:ext cx="22313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1</a:t>
              </a:r>
              <a:endParaRPr lang="en-US" sz="600" dirty="0"/>
            </a:p>
          </p:txBody>
        </p:sp>
        <p:sp>
          <p:nvSpPr>
            <p:cNvPr id="79" name="Textfeld 78"/>
            <p:cNvSpPr txBox="1"/>
            <p:nvPr/>
          </p:nvSpPr>
          <p:spPr>
            <a:xfrm>
              <a:off x="5424948" y="6049578"/>
              <a:ext cx="22313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2</a:t>
              </a:r>
              <a:endParaRPr lang="en-US" sz="600" dirty="0"/>
            </a:p>
          </p:txBody>
        </p:sp>
        <p:sp>
          <p:nvSpPr>
            <p:cNvPr id="80" name="Textfeld 79"/>
            <p:cNvSpPr txBox="1"/>
            <p:nvPr/>
          </p:nvSpPr>
          <p:spPr>
            <a:xfrm>
              <a:off x="5923620" y="6049578"/>
              <a:ext cx="22313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3</a:t>
              </a:r>
              <a:endParaRPr lang="en-US" sz="600" dirty="0"/>
            </a:p>
          </p:txBody>
        </p:sp>
        <p:sp>
          <p:nvSpPr>
            <p:cNvPr id="81" name="Textfeld 80"/>
            <p:cNvSpPr txBox="1"/>
            <p:nvPr/>
          </p:nvSpPr>
          <p:spPr>
            <a:xfrm>
              <a:off x="6378750" y="6049578"/>
              <a:ext cx="22313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4</a:t>
              </a:r>
              <a:endParaRPr lang="en-US" sz="600" dirty="0"/>
            </a:p>
          </p:txBody>
        </p:sp>
        <p:sp>
          <p:nvSpPr>
            <p:cNvPr id="82" name="Textfeld 81"/>
            <p:cNvSpPr txBox="1"/>
            <p:nvPr/>
          </p:nvSpPr>
          <p:spPr>
            <a:xfrm>
              <a:off x="6841137" y="6049578"/>
              <a:ext cx="22313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5</a:t>
              </a:r>
              <a:endParaRPr lang="en-US" sz="600" dirty="0"/>
            </a:p>
          </p:txBody>
        </p:sp>
        <p:sp>
          <p:nvSpPr>
            <p:cNvPr id="83" name="Textfeld 82"/>
            <p:cNvSpPr txBox="1"/>
            <p:nvPr/>
          </p:nvSpPr>
          <p:spPr>
            <a:xfrm>
              <a:off x="7310781" y="6049578"/>
              <a:ext cx="22313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6</a:t>
              </a:r>
              <a:endParaRPr lang="en-US" sz="600" dirty="0"/>
            </a:p>
          </p:txBody>
        </p:sp>
        <p:sp>
          <p:nvSpPr>
            <p:cNvPr id="84" name="Textfeld 83"/>
            <p:cNvSpPr txBox="1"/>
            <p:nvPr/>
          </p:nvSpPr>
          <p:spPr>
            <a:xfrm>
              <a:off x="7787682" y="6049578"/>
              <a:ext cx="22313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7</a:t>
              </a:r>
              <a:endParaRPr lang="en-US" sz="600" dirty="0"/>
            </a:p>
          </p:txBody>
        </p:sp>
        <p:sp>
          <p:nvSpPr>
            <p:cNvPr id="85" name="Textfeld 84"/>
            <p:cNvSpPr txBox="1"/>
            <p:nvPr/>
          </p:nvSpPr>
          <p:spPr>
            <a:xfrm>
              <a:off x="8271840" y="6049578"/>
              <a:ext cx="22313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8</a:t>
              </a:r>
              <a:endParaRPr lang="en-US" sz="600" dirty="0"/>
            </a:p>
          </p:txBody>
        </p:sp>
        <p:sp>
          <p:nvSpPr>
            <p:cNvPr id="86" name="Textfeld 85"/>
            <p:cNvSpPr txBox="1"/>
            <p:nvPr/>
          </p:nvSpPr>
          <p:spPr>
            <a:xfrm>
              <a:off x="8726970" y="6049578"/>
              <a:ext cx="22313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9</a:t>
              </a:r>
              <a:endParaRPr lang="en-US" sz="600" dirty="0"/>
            </a:p>
          </p:txBody>
        </p:sp>
        <p:sp>
          <p:nvSpPr>
            <p:cNvPr id="87" name="Textfeld 86"/>
            <p:cNvSpPr txBox="1"/>
            <p:nvPr/>
          </p:nvSpPr>
          <p:spPr>
            <a:xfrm>
              <a:off x="9159204" y="6049578"/>
              <a:ext cx="26161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10</a:t>
              </a:r>
              <a:endParaRPr lang="en-US" sz="600" dirty="0"/>
            </a:p>
          </p:txBody>
        </p:sp>
        <p:sp>
          <p:nvSpPr>
            <p:cNvPr id="88" name="Textfeld 87"/>
            <p:cNvSpPr txBox="1"/>
            <p:nvPr/>
          </p:nvSpPr>
          <p:spPr>
            <a:xfrm>
              <a:off x="9614398" y="6049578"/>
              <a:ext cx="26161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11</a:t>
              </a:r>
              <a:endParaRPr lang="en-US" sz="600" dirty="0"/>
            </a:p>
          </p:txBody>
        </p:sp>
        <p:sp>
          <p:nvSpPr>
            <p:cNvPr id="89" name="Rechteck 88"/>
            <p:cNvSpPr/>
            <p:nvPr/>
          </p:nvSpPr>
          <p:spPr>
            <a:xfrm>
              <a:off x="10064343" y="5900060"/>
              <a:ext cx="355600" cy="6383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90" name="Textfeld 89"/>
            <p:cNvSpPr txBox="1"/>
            <p:nvPr/>
          </p:nvSpPr>
          <p:spPr>
            <a:xfrm>
              <a:off x="10035315" y="6049581"/>
              <a:ext cx="26161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12</a:t>
              </a:r>
              <a:endParaRPr lang="en-US" sz="600" dirty="0"/>
            </a:p>
          </p:txBody>
        </p:sp>
        <p:sp>
          <p:nvSpPr>
            <p:cNvPr id="91" name="Rechteck 90"/>
            <p:cNvSpPr/>
            <p:nvPr/>
          </p:nvSpPr>
          <p:spPr>
            <a:xfrm>
              <a:off x="10485260" y="5900063"/>
              <a:ext cx="355600" cy="6383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92" name="Textfeld 91"/>
            <p:cNvSpPr txBox="1"/>
            <p:nvPr/>
          </p:nvSpPr>
          <p:spPr>
            <a:xfrm>
              <a:off x="10456232" y="6049584"/>
              <a:ext cx="26161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13</a:t>
              </a:r>
              <a:endParaRPr lang="en-US" sz="600" dirty="0"/>
            </a:p>
          </p:txBody>
        </p:sp>
        <p:sp>
          <p:nvSpPr>
            <p:cNvPr id="93" name="Rechteck 92"/>
            <p:cNvSpPr/>
            <p:nvPr/>
          </p:nvSpPr>
          <p:spPr>
            <a:xfrm>
              <a:off x="10906177" y="5900066"/>
              <a:ext cx="355600" cy="6383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94" name="Textfeld 93"/>
            <p:cNvSpPr txBox="1"/>
            <p:nvPr/>
          </p:nvSpPr>
          <p:spPr>
            <a:xfrm>
              <a:off x="10877149" y="6049587"/>
              <a:ext cx="26161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14</a:t>
              </a:r>
              <a:endParaRPr lang="en-US" sz="600" dirty="0"/>
            </a:p>
          </p:txBody>
        </p:sp>
      </p:grpSp>
      <p:cxnSp>
        <p:nvCxnSpPr>
          <p:cNvPr id="96" name="Gerade Verbindung mit Pfeil 95"/>
          <p:cNvCxnSpPr/>
          <p:nvPr/>
        </p:nvCxnSpPr>
        <p:spPr>
          <a:xfrm>
            <a:off x="1816474" y="1973966"/>
            <a:ext cx="2087763" cy="600858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Abgerundetes Rechteck 96"/>
          <p:cNvSpPr/>
          <p:nvPr/>
        </p:nvSpPr>
        <p:spPr>
          <a:xfrm>
            <a:off x="3972780" y="3718821"/>
            <a:ext cx="1467649" cy="8568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Q</a:t>
            </a:r>
          </a:p>
          <a:p>
            <a:pPr algn="ctr"/>
            <a:r>
              <a:rPr lang="de-DE" dirty="0" err="1" smtClean="0"/>
              <a:t>reported</a:t>
            </a:r>
            <a:r>
              <a:rPr lang="en-US" dirty="0" smtClean="0"/>
              <a:t> + quarantined</a:t>
            </a:r>
            <a:endParaRPr lang="de-DE" dirty="0" smtClean="0"/>
          </a:p>
        </p:txBody>
      </p:sp>
      <p:sp>
        <p:nvSpPr>
          <p:cNvPr id="100" name="Rechteck 99"/>
          <p:cNvSpPr/>
          <p:nvPr/>
        </p:nvSpPr>
        <p:spPr>
          <a:xfrm>
            <a:off x="3959310" y="2515487"/>
            <a:ext cx="98201" cy="372209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hteck 141"/>
          <p:cNvSpPr/>
          <p:nvPr/>
        </p:nvSpPr>
        <p:spPr>
          <a:xfrm>
            <a:off x="3716587" y="3060975"/>
            <a:ext cx="8165948" cy="353557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Textfeld 143"/>
          <p:cNvSpPr txBox="1"/>
          <p:nvPr/>
        </p:nvSpPr>
        <p:spPr>
          <a:xfrm rot="874807">
            <a:off x="2015648" y="1746299"/>
            <a:ext cx="13546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ii(t) </a:t>
            </a:r>
            <a:r>
              <a:rPr lang="de-DE" sz="1400" dirty="0" err="1" smtClean="0"/>
              <a:t>I+iq</a:t>
            </a:r>
            <a:r>
              <a:rPr lang="de-DE" sz="1400" dirty="0" smtClean="0"/>
              <a:t> </a:t>
            </a:r>
            <a:r>
              <a:rPr lang="de-DE" sz="1400" dirty="0" err="1" smtClean="0"/>
              <a:t>Q+ih</a:t>
            </a:r>
            <a:r>
              <a:rPr lang="de-DE" sz="1400" dirty="0" smtClean="0"/>
              <a:t> H + </a:t>
            </a:r>
            <a:r>
              <a:rPr lang="de-DE" sz="1400" dirty="0" err="1" smtClean="0"/>
              <a:t>external</a:t>
            </a:r>
            <a:r>
              <a:rPr lang="de-DE" sz="1400" dirty="0" smtClean="0"/>
              <a:t> i0</a:t>
            </a:r>
            <a:endParaRPr lang="en-US" sz="1400" dirty="0"/>
          </a:p>
        </p:txBody>
      </p:sp>
      <p:sp>
        <p:nvSpPr>
          <p:cNvPr id="145" name="Abgerundetes Rechteck 144"/>
          <p:cNvSpPr/>
          <p:nvPr/>
        </p:nvSpPr>
        <p:spPr>
          <a:xfrm>
            <a:off x="10105560" y="5645000"/>
            <a:ext cx="1277257" cy="7257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D</a:t>
            </a:r>
          </a:p>
          <a:p>
            <a:pPr algn="ctr"/>
            <a:r>
              <a:rPr lang="de-DE" dirty="0" err="1" smtClean="0"/>
              <a:t>dead</a:t>
            </a:r>
            <a:endParaRPr lang="en-US" dirty="0"/>
          </a:p>
        </p:txBody>
      </p:sp>
      <p:sp>
        <p:nvSpPr>
          <p:cNvPr id="146" name="Abgerundetes Rechteck 145"/>
          <p:cNvSpPr/>
          <p:nvPr/>
        </p:nvSpPr>
        <p:spPr>
          <a:xfrm>
            <a:off x="7055620" y="3147454"/>
            <a:ext cx="1521923" cy="7257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H</a:t>
            </a:r>
          </a:p>
          <a:p>
            <a:pPr algn="ctr"/>
            <a:r>
              <a:rPr lang="de-DE" dirty="0" err="1" smtClean="0"/>
              <a:t>hospitalized</a:t>
            </a:r>
            <a:endParaRPr lang="en-US" dirty="0"/>
          </a:p>
        </p:txBody>
      </p:sp>
      <p:sp>
        <p:nvSpPr>
          <p:cNvPr id="147" name="Rechteck 146"/>
          <p:cNvSpPr/>
          <p:nvPr/>
        </p:nvSpPr>
        <p:spPr>
          <a:xfrm>
            <a:off x="6966228" y="3083532"/>
            <a:ext cx="1846128" cy="1580493"/>
          </a:xfrm>
          <a:prstGeom prst="rect">
            <a:avLst/>
          </a:prstGeom>
          <a:noFill/>
          <a:ln w="38100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echteck 147"/>
          <p:cNvSpPr/>
          <p:nvPr/>
        </p:nvSpPr>
        <p:spPr>
          <a:xfrm>
            <a:off x="9984013" y="5394509"/>
            <a:ext cx="1440172" cy="1083488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Textfeld 148"/>
          <p:cNvSpPr txBox="1"/>
          <p:nvPr/>
        </p:nvSpPr>
        <p:spPr>
          <a:xfrm>
            <a:off x="9902865" y="5015793"/>
            <a:ext cx="1121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measured</a:t>
            </a:r>
            <a:endParaRPr lang="en-US" dirty="0"/>
          </a:p>
        </p:txBody>
      </p:sp>
      <p:sp>
        <p:nvSpPr>
          <p:cNvPr id="150" name="Abgerundetes Rechteck 149"/>
          <p:cNvSpPr/>
          <p:nvPr/>
        </p:nvSpPr>
        <p:spPr>
          <a:xfrm>
            <a:off x="10148304" y="2304001"/>
            <a:ext cx="1467649" cy="5416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</a:t>
            </a:r>
          </a:p>
          <a:p>
            <a:pPr algn="ctr"/>
            <a:r>
              <a:rPr lang="de-DE" dirty="0" err="1" smtClean="0"/>
              <a:t>cured</a:t>
            </a:r>
            <a:endParaRPr lang="de-DE" dirty="0" smtClean="0"/>
          </a:p>
        </p:txBody>
      </p:sp>
      <p:sp>
        <p:nvSpPr>
          <p:cNvPr id="215" name="Textfeld 214"/>
          <p:cNvSpPr txBox="1"/>
          <p:nvPr/>
        </p:nvSpPr>
        <p:spPr>
          <a:xfrm>
            <a:off x="3703855" y="3059761"/>
            <a:ext cx="1121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measured</a:t>
            </a:r>
            <a:endParaRPr lang="en-US" dirty="0"/>
          </a:p>
        </p:txBody>
      </p:sp>
      <p:cxnSp>
        <p:nvCxnSpPr>
          <p:cNvPr id="216" name="Gerade Verbindung mit Pfeil 215"/>
          <p:cNvCxnSpPr>
            <a:stCxn id="253" idx="2"/>
            <a:endCxn id="293" idx="0"/>
          </p:cNvCxnSpPr>
          <p:nvPr/>
        </p:nvCxnSpPr>
        <p:spPr>
          <a:xfrm>
            <a:off x="4471212" y="2821395"/>
            <a:ext cx="295777" cy="204864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Abgerundetes Rechteck 218"/>
          <p:cNvSpPr/>
          <p:nvPr/>
        </p:nvSpPr>
        <p:spPr>
          <a:xfrm>
            <a:off x="379344" y="3727552"/>
            <a:ext cx="1467649" cy="9511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</a:t>
            </a:r>
            <a:r>
              <a:rPr lang="de-DE" baseline="-25000" dirty="0" err="1" smtClean="0"/>
              <a:t>q</a:t>
            </a:r>
            <a:endParaRPr lang="de-DE" baseline="-25000" dirty="0" smtClean="0"/>
          </a:p>
          <a:p>
            <a:pPr algn="ctr"/>
            <a:r>
              <a:rPr lang="en-US" dirty="0" smtClean="0"/>
              <a:t>quarantined</a:t>
            </a:r>
            <a:endParaRPr lang="de-DE" dirty="0" smtClean="0"/>
          </a:p>
        </p:txBody>
      </p:sp>
      <p:sp>
        <p:nvSpPr>
          <p:cNvPr id="253" name="Rechteck 252"/>
          <p:cNvSpPr/>
          <p:nvPr/>
        </p:nvSpPr>
        <p:spPr>
          <a:xfrm>
            <a:off x="3991824" y="2449186"/>
            <a:ext cx="958775" cy="372209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5" name="Gerade Verbindung mit Pfeil 254"/>
          <p:cNvCxnSpPr>
            <a:stCxn id="253" idx="2"/>
            <a:endCxn id="376" idx="0"/>
          </p:cNvCxnSpPr>
          <p:nvPr/>
        </p:nvCxnSpPr>
        <p:spPr>
          <a:xfrm>
            <a:off x="4471212" y="2821395"/>
            <a:ext cx="3433112" cy="1170694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7" name="Gruppieren 256"/>
          <p:cNvGrpSpPr/>
          <p:nvPr/>
        </p:nvGrpSpPr>
        <p:grpSpPr>
          <a:xfrm>
            <a:off x="4222731" y="4652744"/>
            <a:ext cx="1034845" cy="673789"/>
            <a:chOff x="4850698" y="3663378"/>
            <a:chExt cx="6800228" cy="2576640"/>
          </a:xfrm>
        </p:grpSpPr>
        <p:sp>
          <p:nvSpPr>
            <p:cNvPr id="258" name="Rechteck 257"/>
            <p:cNvSpPr/>
            <p:nvPr/>
          </p:nvSpPr>
          <p:spPr>
            <a:xfrm>
              <a:off x="4926276" y="5259947"/>
              <a:ext cx="355600" cy="70394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259" name="Rechteck 258"/>
            <p:cNvSpPr/>
            <p:nvPr/>
          </p:nvSpPr>
          <p:spPr>
            <a:xfrm>
              <a:off x="5397991" y="4868064"/>
              <a:ext cx="355600" cy="109582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260" name="Rechteck 259"/>
            <p:cNvSpPr/>
            <p:nvPr/>
          </p:nvSpPr>
          <p:spPr>
            <a:xfrm>
              <a:off x="5869706" y="4077034"/>
              <a:ext cx="355600" cy="188685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261" name="Rechteck 260"/>
            <p:cNvSpPr/>
            <p:nvPr/>
          </p:nvSpPr>
          <p:spPr>
            <a:xfrm>
              <a:off x="6341421" y="4693890"/>
              <a:ext cx="355600" cy="126999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262" name="Rechteck 261"/>
            <p:cNvSpPr/>
            <p:nvPr/>
          </p:nvSpPr>
          <p:spPr>
            <a:xfrm>
              <a:off x="6813136" y="5151091"/>
              <a:ext cx="355600" cy="81279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263" name="Rechteck 262"/>
            <p:cNvSpPr/>
            <p:nvPr/>
          </p:nvSpPr>
          <p:spPr>
            <a:xfrm>
              <a:off x="7284851" y="5492177"/>
              <a:ext cx="355600" cy="47171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cxnSp>
          <p:nvCxnSpPr>
            <p:cNvPr id="264" name="Gerade Verbindung mit Pfeil 263"/>
            <p:cNvCxnSpPr/>
            <p:nvPr/>
          </p:nvCxnSpPr>
          <p:spPr>
            <a:xfrm flipV="1">
              <a:off x="4850698" y="3663378"/>
              <a:ext cx="0" cy="231651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5" name="Rechteck 264"/>
            <p:cNvSpPr/>
            <p:nvPr/>
          </p:nvSpPr>
          <p:spPr>
            <a:xfrm>
              <a:off x="7756566" y="5791199"/>
              <a:ext cx="355600" cy="17268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266" name="Rechteck 265"/>
            <p:cNvSpPr/>
            <p:nvPr/>
          </p:nvSpPr>
          <p:spPr>
            <a:xfrm>
              <a:off x="8228281" y="5791199"/>
              <a:ext cx="355600" cy="17269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267" name="Rechteck 266"/>
            <p:cNvSpPr/>
            <p:nvPr/>
          </p:nvSpPr>
          <p:spPr>
            <a:xfrm>
              <a:off x="8699996" y="5791199"/>
              <a:ext cx="355600" cy="17269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268" name="Rechteck 267"/>
            <p:cNvSpPr/>
            <p:nvPr/>
          </p:nvSpPr>
          <p:spPr>
            <a:xfrm>
              <a:off x="9171711" y="5791199"/>
              <a:ext cx="355600" cy="17269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269" name="Rechteck 268"/>
            <p:cNvSpPr/>
            <p:nvPr/>
          </p:nvSpPr>
          <p:spPr>
            <a:xfrm>
              <a:off x="9643426" y="5900057"/>
              <a:ext cx="355600" cy="6383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270" name="Textfeld 269"/>
            <p:cNvSpPr txBox="1"/>
            <p:nvPr/>
          </p:nvSpPr>
          <p:spPr>
            <a:xfrm>
              <a:off x="11354050" y="6055352"/>
              <a:ext cx="296876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err="1" smtClean="0"/>
                <a:t>day</a:t>
              </a:r>
              <a:endParaRPr lang="en-US" sz="600" dirty="0"/>
            </a:p>
          </p:txBody>
        </p:sp>
        <p:cxnSp>
          <p:nvCxnSpPr>
            <p:cNvPr id="271" name="Gerade Verbindung mit Pfeil 270"/>
            <p:cNvCxnSpPr/>
            <p:nvPr/>
          </p:nvCxnSpPr>
          <p:spPr>
            <a:xfrm flipV="1">
              <a:off x="4850698" y="6025615"/>
              <a:ext cx="6673645" cy="508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2" name="Textfeld 271"/>
            <p:cNvSpPr txBox="1"/>
            <p:nvPr/>
          </p:nvSpPr>
          <p:spPr>
            <a:xfrm>
              <a:off x="4926276" y="6049578"/>
              <a:ext cx="22313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1</a:t>
              </a:r>
              <a:endParaRPr lang="en-US" sz="600" dirty="0"/>
            </a:p>
          </p:txBody>
        </p:sp>
        <p:sp>
          <p:nvSpPr>
            <p:cNvPr id="273" name="Textfeld 272"/>
            <p:cNvSpPr txBox="1"/>
            <p:nvPr/>
          </p:nvSpPr>
          <p:spPr>
            <a:xfrm>
              <a:off x="5424948" y="6049578"/>
              <a:ext cx="22313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2</a:t>
              </a:r>
              <a:endParaRPr lang="en-US" sz="600" dirty="0"/>
            </a:p>
          </p:txBody>
        </p:sp>
        <p:sp>
          <p:nvSpPr>
            <p:cNvPr id="274" name="Textfeld 273"/>
            <p:cNvSpPr txBox="1"/>
            <p:nvPr/>
          </p:nvSpPr>
          <p:spPr>
            <a:xfrm>
              <a:off x="5923620" y="6049578"/>
              <a:ext cx="22313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3</a:t>
              </a:r>
              <a:endParaRPr lang="en-US" sz="600" dirty="0"/>
            </a:p>
          </p:txBody>
        </p:sp>
        <p:sp>
          <p:nvSpPr>
            <p:cNvPr id="275" name="Textfeld 274"/>
            <p:cNvSpPr txBox="1"/>
            <p:nvPr/>
          </p:nvSpPr>
          <p:spPr>
            <a:xfrm>
              <a:off x="6378750" y="6049578"/>
              <a:ext cx="22313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4</a:t>
              </a:r>
              <a:endParaRPr lang="en-US" sz="600" dirty="0"/>
            </a:p>
          </p:txBody>
        </p:sp>
        <p:sp>
          <p:nvSpPr>
            <p:cNvPr id="276" name="Textfeld 275"/>
            <p:cNvSpPr txBox="1"/>
            <p:nvPr/>
          </p:nvSpPr>
          <p:spPr>
            <a:xfrm>
              <a:off x="6841137" y="6049578"/>
              <a:ext cx="22313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5</a:t>
              </a:r>
              <a:endParaRPr lang="en-US" sz="600" dirty="0"/>
            </a:p>
          </p:txBody>
        </p:sp>
        <p:sp>
          <p:nvSpPr>
            <p:cNvPr id="277" name="Textfeld 276"/>
            <p:cNvSpPr txBox="1"/>
            <p:nvPr/>
          </p:nvSpPr>
          <p:spPr>
            <a:xfrm>
              <a:off x="7310781" y="6049578"/>
              <a:ext cx="22313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6</a:t>
              </a:r>
              <a:endParaRPr lang="en-US" sz="600" dirty="0"/>
            </a:p>
          </p:txBody>
        </p:sp>
        <p:sp>
          <p:nvSpPr>
            <p:cNvPr id="278" name="Textfeld 277"/>
            <p:cNvSpPr txBox="1"/>
            <p:nvPr/>
          </p:nvSpPr>
          <p:spPr>
            <a:xfrm>
              <a:off x="7787682" y="6049578"/>
              <a:ext cx="22313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7</a:t>
              </a:r>
              <a:endParaRPr lang="en-US" sz="600" dirty="0"/>
            </a:p>
          </p:txBody>
        </p:sp>
        <p:sp>
          <p:nvSpPr>
            <p:cNvPr id="279" name="Textfeld 278"/>
            <p:cNvSpPr txBox="1"/>
            <p:nvPr/>
          </p:nvSpPr>
          <p:spPr>
            <a:xfrm>
              <a:off x="8271840" y="6049578"/>
              <a:ext cx="22313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8</a:t>
              </a:r>
              <a:endParaRPr lang="en-US" sz="600" dirty="0"/>
            </a:p>
          </p:txBody>
        </p:sp>
        <p:sp>
          <p:nvSpPr>
            <p:cNvPr id="280" name="Textfeld 279"/>
            <p:cNvSpPr txBox="1"/>
            <p:nvPr/>
          </p:nvSpPr>
          <p:spPr>
            <a:xfrm>
              <a:off x="8726970" y="6049578"/>
              <a:ext cx="22313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9</a:t>
              </a:r>
              <a:endParaRPr lang="en-US" sz="600" dirty="0"/>
            </a:p>
          </p:txBody>
        </p:sp>
        <p:sp>
          <p:nvSpPr>
            <p:cNvPr id="281" name="Textfeld 280"/>
            <p:cNvSpPr txBox="1"/>
            <p:nvPr/>
          </p:nvSpPr>
          <p:spPr>
            <a:xfrm>
              <a:off x="9159204" y="6049578"/>
              <a:ext cx="26161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10</a:t>
              </a:r>
              <a:endParaRPr lang="en-US" sz="600" dirty="0"/>
            </a:p>
          </p:txBody>
        </p:sp>
        <p:sp>
          <p:nvSpPr>
            <p:cNvPr id="282" name="Textfeld 281"/>
            <p:cNvSpPr txBox="1"/>
            <p:nvPr/>
          </p:nvSpPr>
          <p:spPr>
            <a:xfrm>
              <a:off x="9614398" y="6049578"/>
              <a:ext cx="26161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11</a:t>
              </a:r>
              <a:endParaRPr lang="en-US" sz="600" dirty="0"/>
            </a:p>
          </p:txBody>
        </p:sp>
        <p:sp>
          <p:nvSpPr>
            <p:cNvPr id="283" name="Rechteck 282"/>
            <p:cNvSpPr/>
            <p:nvPr/>
          </p:nvSpPr>
          <p:spPr>
            <a:xfrm>
              <a:off x="10064343" y="5900060"/>
              <a:ext cx="355600" cy="6383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284" name="Textfeld 283"/>
            <p:cNvSpPr txBox="1"/>
            <p:nvPr/>
          </p:nvSpPr>
          <p:spPr>
            <a:xfrm>
              <a:off x="10035315" y="6049581"/>
              <a:ext cx="26161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12</a:t>
              </a:r>
              <a:endParaRPr lang="en-US" sz="600" dirty="0"/>
            </a:p>
          </p:txBody>
        </p:sp>
        <p:sp>
          <p:nvSpPr>
            <p:cNvPr id="285" name="Rechteck 284"/>
            <p:cNvSpPr/>
            <p:nvPr/>
          </p:nvSpPr>
          <p:spPr>
            <a:xfrm>
              <a:off x="10485260" y="5900063"/>
              <a:ext cx="355600" cy="6383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286" name="Textfeld 285"/>
            <p:cNvSpPr txBox="1"/>
            <p:nvPr/>
          </p:nvSpPr>
          <p:spPr>
            <a:xfrm>
              <a:off x="10456232" y="6049584"/>
              <a:ext cx="26161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13</a:t>
              </a:r>
              <a:endParaRPr lang="en-US" sz="600" dirty="0"/>
            </a:p>
          </p:txBody>
        </p:sp>
        <p:sp>
          <p:nvSpPr>
            <p:cNvPr id="287" name="Rechteck 286"/>
            <p:cNvSpPr/>
            <p:nvPr/>
          </p:nvSpPr>
          <p:spPr>
            <a:xfrm>
              <a:off x="10906177" y="5900066"/>
              <a:ext cx="355600" cy="6383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288" name="Textfeld 287"/>
            <p:cNvSpPr txBox="1"/>
            <p:nvPr/>
          </p:nvSpPr>
          <p:spPr>
            <a:xfrm>
              <a:off x="10877149" y="6049587"/>
              <a:ext cx="26161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14</a:t>
              </a:r>
              <a:endParaRPr lang="en-US" sz="600" dirty="0"/>
            </a:p>
          </p:txBody>
        </p:sp>
      </p:grpSp>
      <p:cxnSp>
        <p:nvCxnSpPr>
          <p:cNvPr id="289" name="Gerade Verbindung mit Pfeil 288"/>
          <p:cNvCxnSpPr/>
          <p:nvPr/>
        </p:nvCxnSpPr>
        <p:spPr>
          <a:xfrm flipH="1">
            <a:off x="1080030" y="2360184"/>
            <a:ext cx="9995" cy="128159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3" name="Rechteck 292"/>
          <p:cNvSpPr/>
          <p:nvPr/>
        </p:nvSpPr>
        <p:spPr>
          <a:xfrm>
            <a:off x="4232525" y="4870038"/>
            <a:ext cx="1068927" cy="453773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0" name="Textfeld 309"/>
          <p:cNvSpPr txBox="1"/>
          <p:nvPr/>
        </p:nvSpPr>
        <p:spPr>
          <a:xfrm rot="16200000">
            <a:off x="-584298" y="4272272"/>
            <a:ext cx="1427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Quarantened</a:t>
            </a:r>
            <a:endParaRPr lang="de-DE" dirty="0" smtClean="0"/>
          </a:p>
        </p:txBody>
      </p:sp>
      <p:sp>
        <p:nvSpPr>
          <p:cNvPr id="323" name="Rechteck 322"/>
          <p:cNvSpPr/>
          <p:nvPr/>
        </p:nvSpPr>
        <p:spPr>
          <a:xfrm>
            <a:off x="5124177" y="4935389"/>
            <a:ext cx="98201" cy="372209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6" name="Gerade Verbindung mit Pfeil 325"/>
          <p:cNvCxnSpPr>
            <a:stCxn id="373" idx="0"/>
            <a:endCxn id="374" idx="1"/>
          </p:cNvCxnSpPr>
          <p:nvPr/>
        </p:nvCxnSpPr>
        <p:spPr>
          <a:xfrm flipH="1" flipV="1">
            <a:off x="7328114" y="4302383"/>
            <a:ext cx="836863" cy="117682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8" name="Textfeld 327"/>
          <p:cNvSpPr txBox="1"/>
          <p:nvPr/>
        </p:nvSpPr>
        <p:spPr>
          <a:xfrm rot="3016087">
            <a:off x="5016076" y="3195163"/>
            <a:ext cx="2930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h</a:t>
            </a:r>
            <a:endParaRPr lang="en-US" sz="1400" dirty="0"/>
          </a:p>
        </p:txBody>
      </p:sp>
      <p:sp>
        <p:nvSpPr>
          <p:cNvPr id="329" name="Textfeld 328"/>
          <p:cNvSpPr txBox="1"/>
          <p:nvPr/>
        </p:nvSpPr>
        <p:spPr>
          <a:xfrm>
            <a:off x="6560917" y="4483254"/>
            <a:ext cx="2990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h</a:t>
            </a:r>
            <a:endParaRPr lang="en-US" sz="1400" dirty="0"/>
          </a:p>
        </p:txBody>
      </p:sp>
      <p:sp>
        <p:nvSpPr>
          <p:cNvPr id="334" name="Textfeld 333"/>
          <p:cNvSpPr txBox="1"/>
          <p:nvPr/>
        </p:nvSpPr>
        <p:spPr>
          <a:xfrm>
            <a:off x="4261302" y="3334004"/>
            <a:ext cx="2930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d</a:t>
            </a:r>
            <a:endParaRPr lang="en-US" sz="1400" dirty="0"/>
          </a:p>
        </p:txBody>
      </p:sp>
      <p:cxnSp>
        <p:nvCxnSpPr>
          <p:cNvPr id="336" name="Gerade Verbindung mit Pfeil 335"/>
          <p:cNvCxnSpPr>
            <a:stCxn id="337" idx="3"/>
            <a:endCxn id="145" idx="1"/>
          </p:cNvCxnSpPr>
          <p:nvPr/>
        </p:nvCxnSpPr>
        <p:spPr>
          <a:xfrm>
            <a:off x="8473938" y="5597650"/>
            <a:ext cx="1631622" cy="41020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9" name="Textfeld 338"/>
          <p:cNvSpPr txBox="1"/>
          <p:nvPr/>
        </p:nvSpPr>
        <p:spPr>
          <a:xfrm>
            <a:off x="556353" y="2969453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q(t)</a:t>
            </a:r>
            <a:endParaRPr lang="en-US" dirty="0"/>
          </a:p>
        </p:txBody>
      </p:sp>
      <p:grpSp>
        <p:nvGrpSpPr>
          <p:cNvPr id="340" name="Gruppieren 339"/>
          <p:cNvGrpSpPr/>
          <p:nvPr/>
        </p:nvGrpSpPr>
        <p:grpSpPr>
          <a:xfrm>
            <a:off x="7332171" y="3831035"/>
            <a:ext cx="1034845" cy="673789"/>
            <a:chOff x="4850698" y="3663378"/>
            <a:chExt cx="6800228" cy="2576640"/>
          </a:xfrm>
        </p:grpSpPr>
        <p:sp>
          <p:nvSpPr>
            <p:cNvPr id="341" name="Rechteck 340"/>
            <p:cNvSpPr/>
            <p:nvPr/>
          </p:nvSpPr>
          <p:spPr>
            <a:xfrm>
              <a:off x="4926276" y="5259947"/>
              <a:ext cx="355600" cy="70394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342" name="Rechteck 341"/>
            <p:cNvSpPr/>
            <p:nvPr/>
          </p:nvSpPr>
          <p:spPr>
            <a:xfrm>
              <a:off x="5397991" y="4868064"/>
              <a:ext cx="355600" cy="109582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343" name="Rechteck 342"/>
            <p:cNvSpPr/>
            <p:nvPr/>
          </p:nvSpPr>
          <p:spPr>
            <a:xfrm>
              <a:off x="5869706" y="4077034"/>
              <a:ext cx="355600" cy="188685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344" name="Rechteck 343"/>
            <p:cNvSpPr/>
            <p:nvPr/>
          </p:nvSpPr>
          <p:spPr>
            <a:xfrm>
              <a:off x="6341421" y="4693890"/>
              <a:ext cx="355600" cy="126999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345" name="Rechteck 344"/>
            <p:cNvSpPr/>
            <p:nvPr/>
          </p:nvSpPr>
          <p:spPr>
            <a:xfrm>
              <a:off x="6813136" y="5151091"/>
              <a:ext cx="355600" cy="81279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346" name="Rechteck 345"/>
            <p:cNvSpPr/>
            <p:nvPr/>
          </p:nvSpPr>
          <p:spPr>
            <a:xfrm>
              <a:off x="7284851" y="5492177"/>
              <a:ext cx="355600" cy="47171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cxnSp>
          <p:nvCxnSpPr>
            <p:cNvPr id="347" name="Gerade Verbindung mit Pfeil 346"/>
            <p:cNvCxnSpPr/>
            <p:nvPr/>
          </p:nvCxnSpPr>
          <p:spPr>
            <a:xfrm flipV="1">
              <a:off x="4850698" y="3663378"/>
              <a:ext cx="0" cy="231651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8" name="Rechteck 347"/>
            <p:cNvSpPr/>
            <p:nvPr/>
          </p:nvSpPr>
          <p:spPr>
            <a:xfrm>
              <a:off x="7756566" y="5791199"/>
              <a:ext cx="355600" cy="17268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349" name="Rechteck 348"/>
            <p:cNvSpPr/>
            <p:nvPr/>
          </p:nvSpPr>
          <p:spPr>
            <a:xfrm>
              <a:off x="8228281" y="5791199"/>
              <a:ext cx="355600" cy="17269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350" name="Rechteck 349"/>
            <p:cNvSpPr/>
            <p:nvPr/>
          </p:nvSpPr>
          <p:spPr>
            <a:xfrm>
              <a:off x="8699996" y="5791199"/>
              <a:ext cx="355600" cy="17269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351" name="Rechteck 350"/>
            <p:cNvSpPr/>
            <p:nvPr/>
          </p:nvSpPr>
          <p:spPr>
            <a:xfrm>
              <a:off x="9171711" y="5791199"/>
              <a:ext cx="355600" cy="17269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352" name="Rechteck 351"/>
            <p:cNvSpPr/>
            <p:nvPr/>
          </p:nvSpPr>
          <p:spPr>
            <a:xfrm>
              <a:off x="9643426" y="5900057"/>
              <a:ext cx="355600" cy="6383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353" name="Textfeld 352"/>
            <p:cNvSpPr txBox="1"/>
            <p:nvPr/>
          </p:nvSpPr>
          <p:spPr>
            <a:xfrm>
              <a:off x="11354050" y="6055352"/>
              <a:ext cx="296876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err="1" smtClean="0"/>
                <a:t>day</a:t>
              </a:r>
              <a:endParaRPr lang="en-US" sz="600" dirty="0"/>
            </a:p>
          </p:txBody>
        </p:sp>
        <p:cxnSp>
          <p:nvCxnSpPr>
            <p:cNvPr id="354" name="Gerade Verbindung mit Pfeil 353"/>
            <p:cNvCxnSpPr/>
            <p:nvPr/>
          </p:nvCxnSpPr>
          <p:spPr>
            <a:xfrm flipV="1">
              <a:off x="4850698" y="6025615"/>
              <a:ext cx="6673645" cy="508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5" name="Textfeld 354"/>
            <p:cNvSpPr txBox="1"/>
            <p:nvPr/>
          </p:nvSpPr>
          <p:spPr>
            <a:xfrm>
              <a:off x="4926276" y="6049578"/>
              <a:ext cx="22313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1</a:t>
              </a:r>
              <a:endParaRPr lang="en-US" sz="600" dirty="0"/>
            </a:p>
          </p:txBody>
        </p:sp>
        <p:sp>
          <p:nvSpPr>
            <p:cNvPr id="356" name="Textfeld 355"/>
            <p:cNvSpPr txBox="1"/>
            <p:nvPr/>
          </p:nvSpPr>
          <p:spPr>
            <a:xfrm>
              <a:off x="5424948" y="6049578"/>
              <a:ext cx="22313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2</a:t>
              </a:r>
              <a:endParaRPr lang="en-US" sz="600" dirty="0"/>
            </a:p>
          </p:txBody>
        </p:sp>
        <p:sp>
          <p:nvSpPr>
            <p:cNvPr id="357" name="Textfeld 356"/>
            <p:cNvSpPr txBox="1"/>
            <p:nvPr/>
          </p:nvSpPr>
          <p:spPr>
            <a:xfrm>
              <a:off x="5923620" y="6049578"/>
              <a:ext cx="22313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3</a:t>
              </a:r>
              <a:endParaRPr lang="en-US" sz="600" dirty="0"/>
            </a:p>
          </p:txBody>
        </p:sp>
        <p:sp>
          <p:nvSpPr>
            <p:cNvPr id="358" name="Textfeld 357"/>
            <p:cNvSpPr txBox="1"/>
            <p:nvPr/>
          </p:nvSpPr>
          <p:spPr>
            <a:xfrm>
              <a:off x="6378750" y="6049578"/>
              <a:ext cx="22313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4</a:t>
              </a:r>
              <a:endParaRPr lang="en-US" sz="600" dirty="0"/>
            </a:p>
          </p:txBody>
        </p:sp>
        <p:sp>
          <p:nvSpPr>
            <p:cNvPr id="359" name="Textfeld 358"/>
            <p:cNvSpPr txBox="1"/>
            <p:nvPr/>
          </p:nvSpPr>
          <p:spPr>
            <a:xfrm>
              <a:off x="6841137" y="6049578"/>
              <a:ext cx="22313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5</a:t>
              </a:r>
              <a:endParaRPr lang="en-US" sz="600" dirty="0"/>
            </a:p>
          </p:txBody>
        </p:sp>
        <p:sp>
          <p:nvSpPr>
            <p:cNvPr id="360" name="Textfeld 359"/>
            <p:cNvSpPr txBox="1"/>
            <p:nvPr/>
          </p:nvSpPr>
          <p:spPr>
            <a:xfrm>
              <a:off x="7310781" y="6049578"/>
              <a:ext cx="22313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6</a:t>
              </a:r>
              <a:endParaRPr lang="en-US" sz="600" dirty="0"/>
            </a:p>
          </p:txBody>
        </p:sp>
        <p:sp>
          <p:nvSpPr>
            <p:cNvPr id="361" name="Textfeld 360"/>
            <p:cNvSpPr txBox="1"/>
            <p:nvPr/>
          </p:nvSpPr>
          <p:spPr>
            <a:xfrm>
              <a:off x="7787682" y="6049578"/>
              <a:ext cx="22313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7</a:t>
              </a:r>
              <a:endParaRPr lang="en-US" sz="600" dirty="0"/>
            </a:p>
          </p:txBody>
        </p:sp>
        <p:sp>
          <p:nvSpPr>
            <p:cNvPr id="362" name="Textfeld 361"/>
            <p:cNvSpPr txBox="1"/>
            <p:nvPr/>
          </p:nvSpPr>
          <p:spPr>
            <a:xfrm>
              <a:off x="8271840" y="6049578"/>
              <a:ext cx="22313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8</a:t>
              </a:r>
              <a:endParaRPr lang="en-US" sz="600" dirty="0"/>
            </a:p>
          </p:txBody>
        </p:sp>
        <p:sp>
          <p:nvSpPr>
            <p:cNvPr id="363" name="Textfeld 362"/>
            <p:cNvSpPr txBox="1"/>
            <p:nvPr/>
          </p:nvSpPr>
          <p:spPr>
            <a:xfrm>
              <a:off x="8726970" y="6049578"/>
              <a:ext cx="22313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9</a:t>
              </a:r>
              <a:endParaRPr lang="en-US" sz="600" dirty="0"/>
            </a:p>
          </p:txBody>
        </p:sp>
        <p:sp>
          <p:nvSpPr>
            <p:cNvPr id="364" name="Textfeld 363"/>
            <p:cNvSpPr txBox="1"/>
            <p:nvPr/>
          </p:nvSpPr>
          <p:spPr>
            <a:xfrm>
              <a:off x="9159204" y="6049578"/>
              <a:ext cx="26161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10</a:t>
              </a:r>
              <a:endParaRPr lang="en-US" sz="600" dirty="0"/>
            </a:p>
          </p:txBody>
        </p:sp>
        <p:sp>
          <p:nvSpPr>
            <p:cNvPr id="365" name="Textfeld 364"/>
            <p:cNvSpPr txBox="1"/>
            <p:nvPr/>
          </p:nvSpPr>
          <p:spPr>
            <a:xfrm>
              <a:off x="9614398" y="6049578"/>
              <a:ext cx="26161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11</a:t>
              </a:r>
              <a:endParaRPr lang="en-US" sz="600" dirty="0"/>
            </a:p>
          </p:txBody>
        </p:sp>
        <p:sp>
          <p:nvSpPr>
            <p:cNvPr id="366" name="Rechteck 365"/>
            <p:cNvSpPr/>
            <p:nvPr/>
          </p:nvSpPr>
          <p:spPr>
            <a:xfrm>
              <a:off x="10064343" y="5900060"/>
              <a:ext cx="355600" cy="6383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367" name="Textfeld 366"/>
            <p:cNvSpPr txBox="1"/>
            <p:nvPr/>
          </p:nvSpPr>
          <p:spPr>
            <a:xfrm>
              <a:off x="10035315" y="6049581"/>
              <a:ext cx="26161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12</a:t>
              </a:r>
              <a:endParaRPr lang="en-US" sz="600" dirty="0"/>
            </a:p>
          </p:txBody>
        </p:sp>
        <p:sp>
          <p:nvSpPr>
            <p:cNvPr id="368" name="Rechteck 367"/>
            <p:cNvSpPr/>
            <p:nvPr/>
          </p:nvSpPr>
          <p:spPr>
            <a:xfrm>
              <a:off x="10485260" y="5900063"/>
              <a:ext cx="355600" cy="6383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369" name="Textfeld 368"/>
            <p:cNvSpPr txBox="1"/>
            <p:nvPr/>
          </p:nvSpPr>
          <p:spPr>
            <a:xfrm>
              <a:off x="10456232" y="6049584"/>
              <a:ext cx="26161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13</a:t>
              </a:r>
              <a:endParaRPr lang="en-US" sz="600" dirty="0"/>
            </a:p>
          </p:txBody>
        </p:sp>
        <p:sp>
          <p:nvSpPr>
            <p:cNvPr id="370" name="Rechteck 369"/>
            <p:cNvSpPr/>
            <p:nvPr/>
          </p:nvSpPr>
          <p:spPr>
            <a:xfrm>
              <a:off x="10906177" y="5900066"/>
              <a:ext cx="355600" cy="6383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371" name="Textfeld 370"/>
            <p:cNvSpPr txBox="1"/>
            <p:nvPr/>
          </p:nvSpPr>
          <p:spPr>
            <a:xfrm>
              <a:off x="10877149" y="6049587"/>
              <a:ext cx="26161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14</a:t>
              </a:r>
              <a:endParaRPr lang="en-US" sz="600" dirty="0"/>
            </a:p>
          </p:txBody>
        </p:sp>
      </p:grpSp>
      <p:sp>
        <p:nvSpPr>
          <p:cNvPr id="373" name="Rechteck 372"/>
          <p:cNvSpPr/>
          <p:nvPr/>
        </p:nvSpPr>
        <p:spPr>
          <a:xfrm>
            <a:off x="8115876" y="5479206"/>
            <a:ext cx="98201" cy="372209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6" name="Rechteck 375"/>
          <p:cNvSpPr/>
          <p:nvPr/>
        </p:nvSpPr>
        <p:spPr>
          <a:xfrm>
            <a:off x="7265513" y="3992089"/>
            <a:ext cx="1277622" cy="512735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7" name="Textfeld 376"/>
          <p:cNvSpPr txBox="1"/>
          <p:nvPr/>
        </p:nvSpPr>
        <p:spPr>
          <a:xfrm>
            <a:off x="9069840" y="5765610"/>
            <a:ext cx="2930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r</a:t>
            </a:r>
            <a:endParaRPr lang="en-US" sz="1400" dirty="0"/>
          </a:p>
        </p:txBody>
      </p:sp>
      <p:cxnSp>
        <p:nvCxnSpPr>
          <p:cNvPr id="379" name="Gerade Verbindung mit Pfeil 378"/>
          <p:cNvCxnSpPr>
            <a:stCxn id="323" idx="0"/>
            <a:endCxn id="290" idx="1"/>
          </p:cNvCxnSpPr>
          <p:nvPr/>
        </p:nvCxnSpPr>
        <p:spPr>
          <a:xfrm flipV="1">
            <a:off x="5173278" y="4592713"/>
            <a:ext cx="4839101" cy="342676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1" name="Textfeld 380"/>
          <p:cNvSpPr txBox="1"/>
          <p:nvPr/>
        </p:nvSpPr>
        <p:spPr>
          <a:xfrm>
            <a:off x="9054272" y="3788972"/>
            <a:ext cx="2930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1</a:t>
            </a:r>
          </a:p>
        </p:txBody>
      </p:sp>
      <p:sp>
        <p:nvSpPr>
          <p:cNvPr id="382" name="Rechteck 381"/>
          <p:cNvSpPr/>
          <p:nvPr/>
        </p:nvSpPr>
        <p:spPr>
          <a:xfrm>
            <a:off x="4823152" y="2293105"/>
            <a:ext cx="97462" cy="537350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3" name="Gerade Verbindung mit Pfeil 382"/>
          <p:cNvCxnSpPr>
            <a:stCxn id="382" idx="3"/>
            <a:endCxn id="150" idx="1"/>
          </p:cNvCxnSpPr>
          <p:nvPr/>
        </p:nvCxnSpPr>
        <p:spPr>
          <a:xfrm>
            <a:off x="4920614" y="2561780"/>
            <a:ext cx="5227690" cy="13044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6" name="Textfeld 385"/>
          <p:cNvSpPr txBox="1"/>
          <p:nvPr/>
        </p:nvSpPr>
        <p:spPr>
          <a:xfrm>
            <a:off x="9594581" y="2278076"/>
            <a:ext cx="2930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1</a:t>
            </a:r>
          </a:p>
        </p:txBody>
      </p:sp>
      <p:sp>
        <p:nvSpPr>
          <p:cNvPr id="387" name="Rechteck 386"/>
          <p:cNvSpPr/>
          <p:nvPr/>
        </p:nvSpPr>
        <p:spPr>
          <a:xfrm>
            <a:off x="232229" y="2945808"/>
            <a:ext cx="8704345" cy="3723506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5" name="Rechteck 404"/>
          <p:cNvSpPr/>
          <p:nvPr/>
        </p:nvSpPr>
        <p:spPr>
          <a:xfrm>
            <a:off x="9560447" y="726967"/>
            <a:ext cx="2518098" cy="596379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6" name="Textfeld 405"/>
          <p:cNvSpPr txBox="1"/>
          <p:nvPr/>
        </p:nvSpPr>
        <p:spPr>
          <a:xfrm>
            <a:off x="9461978" y="380052"/>
            <a:ext cx="1262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R: </a:t>
            </a:r>
            <a:r>
              <a:rPr lang="de-DE" dirty="0" err="1" smtClean="0"/>
              <a:t>removed</a:t>
            </a:r>
            <a:endParaRPr lang="en-US" dirty="0"/>
          </a:p>
        </p:txBody>
      </p:sp>
      <p:sp>
        <p:nvSpPr>
          <p:cNvPr id="411" name="Textfeld 410"/>
          <p:cNvSpPr txBox="1"/>
          <p:nvPr/>
        </p:nvSpPr>
        <p:spPr>
          <a:xfrm>
            <a:off x="5189542" y="281128"/>
            <a:ext cx="425456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cured</a:t>
            </a:r>
            <a:r>
              <a:rPr lang="de-DE" dirty="0" smtClean="0"/>
              <a:t>, </a:t>
            </a:r>
            <a:r>
              <a:rPr lang="de-DE" dirty="0" err="1" smtClean="0"/>
              <a:t>if</a:t>
            </a:r>
            <a:r>
              <a:rPr lang="de-DE" dirty="0" smtClean="0"/>
              <a:t> </a:t>
            </a: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survived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the</a:t>
            </a:r>
            <a:r>
              <a:rPr lang="de-DE" dirty="0"/>
              <a:t> </a:t>
            </a:r>
            <a:r>
              <a:rPr lang="de-DE" dirty="0" smtClean="0"/>
              <a:t>time </a:t>
            </a:r>
            <a:r>
              <a:rPr lang="de-DE" dirty="0" err="1" smtClean="0"/>
              <a:t>series</a:t>
            </a:r>
            <a:r>
              <a:rPr lang="de-DE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If</a:t>
            </a:r>
            <a:r>
              <a:rPr lang="de-DE" dirty="0" smtClean="0"/>
              <a:t> in </a:t>
            </a:r>
            <a:r>
              <a:rPr lang="de-DE" dirty="0" err="1" smtClean="0"/>
              <a:t>hospital</a:t>
            </a:r>
            <a:r>
              <a:rPr lang="de-DE" dirty="0" smtClean="0"/>
              <a:t>, </a:t>
            </a: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cured</a:t>
            </a:r>
            <a:r>
              <a:rPr lang="de-DE" dirty="0" smtClean="0"/>
              <a:t> </a:t>
            </a:r>
            <a:r>
              <a:rPr lang="de-DE" dirty="0" err="1" smtClean="0"/>
              <a:t>if</a:t>
            </a:r>
            <a:r>
              <a:rPr lang="de-DE" dirty="0" smtClean="0"/>
              <a:t> </a:t>
            </a: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survive</a:t>
            </a:r>
            <a:r>
              <a:rPr lang="de-DE" dirty="0" smtClean="0"/>
              <a:t> </a:t>
            </a:r>
            <a:r>
              <a:rPr lang="de-DE" dirty="0" err="1" smtClean="0"/>
              <a:t>till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the</a:t>
            </a:r>
            <a:r>
              <a:rPr lang="de-DE" dirty="0" smtClean="0"/>
              <a:t> last time bin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In </a:t>
            </a:r>
            <a:r>
              <a:rPr lang="de-DE" dirty="0" err="1" smtClean="0"/>
              <a:t>hospital</a:t>
            </a:r>
            <a:r>
              <a:rPr lang="de-DE" dirty="0" smtClean="0"/>
              <a:t> </a:t>
            </a:r>
            <a:r>
              <a:rPr lang="de-DE" dirty="0" err="1" smtClean="0"/>
              <a:t>there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a </a:t>
            </a:r>
            <a:r>
              <a:rPr lang="de-DE" dirty="0" err="1" smtClean="0"/>
              <a:t>chance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err="1" smtClean="0"/>
              <a:t>need</a:t>
            </a:r>
            <a:r>
              <a:rPr lang="de-DE" dirty="0" smtClean="0"/>
              <a:t> intensive care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Everyone</a:t>
            </a:r>
            <a:r>
              <a:rPr lang="de-DE" dirty="0" smtClean="0"/>
              <a:t> still in intensive care</a:t>
            </a:r>
            <a:br>
              <a:rPr lang="de-DE" dirty="0" smtClean="0"/>
            </a:br>
            <a:r>
              <a:rPr lang="de-DE" dirty="0" err="1" smtClean="0"/>
              <a:t>has</a:t>
            </a:r>
            <a:r>
              <a:rPr lang="de-DE" dirty="0" smtClean="0"/>
              <a:t> a </a:t>
            </a:r>
            <a:r>
              <a:rPr lang="de-DE" dirty="0" err="1" smtClean="0"/>
              <a:t>chance</a:t>
            </a:r>
            <a:r>
              <a:rPr lang="de-DE" dirty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die (per </a:t>
            </a:r>
            <a:r>
              <a:rPr lang="de-DE" dirty="0" err="1" smtClean="0"/>
              <a:t>day</a:t>
            </a:r>
            <a:r>
              <a:rPr lang="de-DE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12" name="Rechteck 411"/>
          <p:cNvSpPr/>
          <p:nvPr/>
        </p:nvSpPr>
        <p:spPr>
          <a:xfrm>
            <a:off x="1950607" y="246743"/>
            <a:ext cx="7519341" cy="6422519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3" name="Rechteck 412"/>
          <p:cNvSpPr/>
          <p:nvPr/>
        </p:nvSpPr>
        <p:spPr>
          <a:xfrm>
            <a:off x="94219" y="380052"/>
            <a:ext cx="3509792" cy="6310706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4" name="Textfeld 413"/>
          <p:cNvSpPr txBox="1"/>
          <p:nvPr/>
        </p:nvSpPr>
        <p:spPr>
          <a:xfrm>
            <a:off x="3291890" y="-62553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I: </a:t>
            </a:r>
            <a:r>
              <a:rPr lang="de-DE" dirty="0" err="1" smtClean="0"/>
              <a:t>infected</a:t>
            </a:r>
            <a:endParaRPr lang="en-US" dirty="0"/>
          </a:p>
        </p:txBody>
      </p:sp>
      <p:sp>
        <p:nvSpPr>
          <p:cNvPr id="415" name="Textfeld 414"/>
          <p:cNvSpPr txBox="1"/>
          <p:nvPr/>
        </p:nvSpPr>
        <p:spPr>
          <a:xfrm>
            <a:off x="121296" y="-71346"/>
            <a:ext cx="1461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S: </a:t>
            </a:r>
            <a:r>
              <a:rPr lang="de-DE" dirty="0" err="1" smtClean="0"/>
              <a:t>susceptible</a:t>
            </a:r>
            <a:endParaRPr lang="en-US" dirty="0"/>
          </a:p>
        </p:txBody>
      </p:sp>
      <p:cxnSp>
        <p:nvCxnSpPr>
          <p:cNvPr id="448" name="Gerade Verbindung mit Pfeil 447"/>
          <p:cNvCxnSpPr/>
          <p:nvPr/>
        </p:nvCxnSpPr>
        <p:spPr>
          <a:xfrm flipV="1">
            <a:off x="1577508" y="2327350"/>
            <a:ext cx="14417" cy="131443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3" name="Textfeld 452"/>
          <p:cNvSpPr txBox="1"/>
          <p:nvPr/>
        </p:nvSpPr>
        <p:spPr>
          <a:xfrm>
            <a:off x="1139058" y="2963591"/>
            <a:ext cx="7494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 smtClean="0"/>
              <a:t>dq</a:t>
            </a:r>
            <a:r>
              <a:rPr lang="de-DE" sz="1400" dirty="0" smtClean="0"/>
              <a:t>(t)</a:t>
            </a:r>
            <a:endParaRPr lang="de-DE" sz="1400" dirty="0" smtClean="0"/>
          </a:p>
        </p:txBody>
      </p:sp>
      <p:cxnSp>
        <p:nvCxnSpPr>
          <p:cNvPr id="507" name="Gerade Verbindung mit Pfeil 506"/>
          <p:cNvCxnSpPr>
            <a:stCxn id="375" idx="3"/>
            <a:endCxn id="290" idx="1"/>
          </p:cNvCxnSpPr>
          <p:nvPr/>
        </p:nvCxnSpPr>
        <p:spPr>
          <a:xfrm>
            <a:off x="8323130" y="4238757"/>
            <a:ext cx="1689249" cy="353956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9" name="Textfeld 508"/>
          <p:cNvSpPr txBox="1"/>
          <p:nvPr/>
        </p:nvSpPr>
        <p:spPr>
          <a:xfrm>
            <a:off x="9133623" y="4615126"/>
            <a:ext cx="3188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1</a:t>
            </a:r>
            <a:endParaRPr lang="en-US" sz="1400" dirty="0"/>
          </a:p>
        </p:txBody>
      </p:sp>
      <p:sp>
        <p:nvSpPr>
          <p:cNvPr id="290" name="Abgerundetes Rechteck 289"/>
          <p:cNvSpPr/>
          <p:nvPr/>
        </p:nvSpPr>
        <p:spPr>
          <a:xfrm>
            <a:off x="10012379" y="4321890"/>
            <a:ext cx="1467649" cy="5416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</a:t>
            </a:r>
            <a:r>
              <a:rPr lang="de-DE" baseline="-25000" dirty="0" smtClean="0"/>
              <a:t>R</a:t>
            </a:r>
          </a:p>
          <a:p>
            <a:pPr algn="ctr"/>
            <a:r>
              <a:rPr lang="de-DE" dirty="0" err="1" smtClean="0"/>
              <a:t>cured</a:t>
            </a:r>
            <a:endParaRPr lang="de-DE" dirty="0" smtClean="0"/>
          </a:p>
        </p:txBody>
      </p:sp>
      <p:sp>
        <p:nvSpPr>
          <p:cNvPr id="291" name="Textfeld 290"/>
          <p:cNvSpPr txBox="1"/>
          <p:nvPr/>
        </p:nvSpPr>
        <p:spPr>
          <a:xfrm>
            <a:off x="9956468" y="3742231"/>
            <a:ext cx="1121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measured</a:t>
            </a:r>
            <a:endParaRPr lang="en-US" dirty="0"/>
          </a:p>
        </p:txBody>
      </p:sp>
      <p:sp>
        <p:nvSpPr>
          <p:cNvPr id="292" name="Rechteck 291"/>
          <p:cNvSpPr/>
          <p:nvPr/>
        </p:nvSpPr>
        <p:spPr>
          <a:xfrm>
            <a:off x="9986970" y="3704914"/>
            <a:ext cx="1714384" cy="1322333"/>
          </a:xfrm>
          <a:prstGeom prst="rect">
            <a:avLst/>
          </a:prstGeom>
          <a:noFill/>
          <a:ln w="38100">
            <a:solidFill>
              <a:srgbClr val="FFC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4" name="Abgerundetes Rechteck 293"/>
          <p:cNvSpPr/>
          <p:nvPr/>
        </p:nvSpPr>
        <p:spPr>
          <a:xfrm>
            <a:off x="5911255" y="5458338"/>
            <a:ext cx="1155790" cy="7257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H</a:t>
            </a:r>
            <a:r>
              <a:rPr lang="de-DE" baseline="-25000" dirty="0" smtClean="0"/>
              <a:t>IC</a:t>
            </a:r>
          </a:p>
          <a:p>
            <a:pPr algn="ctr"/>
            <a:r>
              <a:rPr lang="de-DE" dirty="0" smtClean="0"/>
              <a:t>Intensive care</a:t>
            </a:r>
            <a:endParaRPr lang="en-US" dirty="0"/>
          </a:p>
        </p:txBody>
      </p:sp>
      <p:sp>
        <p:nvSpPr>
          <p:cNvPr id="297" name="Rechteck 296"/>
          <p:cNvSpPr/>
          <p:nvPr/>
        </p:nvSpPr>
        <p:spPr>
          <a:xfrm>
            <a:off x="5827282" y="5076030"/>
            <a:ext cx="2985074" cy="1282327"/>
          </a:xfrm>
          <a:prstGeom prst="rect">
            <a:avLst/>
          </a:prstGeom>
          <a:noFill/>
          <a:ln w="38100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8" name="Gruppieren 297"/>
          <p:cNvGrpSpPr/>
          <p:nvPr/>
        </p:nvGrpSpPr>
        <p:grpSpPr>
          <a:xfrm>
            <a:off x="7257173" y="5233643"/>
            <a:ext cx="1034845" cy="673789"/>
            <a:chOff x="4850698" y="3663378"/>
            <a:chExt cx="6800228" cy="2576640"/>
          </a:xfrm>
        </p:grpSpPr>
        <p:sp>
          <p:nvSpPr>
            <p:cNvPr id="299" name="Rechteck 298"/>
            <p:cNvSpPr/>
            <p:nvPr/>
          </p:nvSpPr>
          <p:spPr>
            <a:xfrm>
              <a:off x="4926276" y="5259947"/>
              <a:ext cx="355600" cy="70394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300" name="Rechteck 299"/>
            <p:cNvSpPr/>
            <p:nvPr/>
          </p:nvSpPr>
          <p:spPr>
            <a:xfrm>
              <a:off x="5397991" y="4868064"/>
              <a:ext cx="355600" cy="109582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301" name="Rechteck 300"/>
            <p:cNvSpPr/>
            <p:nvPr/>
          </p:nvSpPr>
          <p:spPr>
            <a:xfrm>
              <a:off x="5869706" y="4077034"/>
              <a:ext cx="355600" cy="188685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302" name="Rechteck 301"/>
            <p:cNvSpPr/>
            <p:nvPr/>
          </p:nvSpPr>
          <p:spPr>
            <a:xfrm>
              <a:off x="6341421" y="4693890"/>
              <a:ext cx="355600" cy="126999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303" name="Rechteck 302"/>
            <p:cNvSpPr/>
            <p:nvPr/>
          </p:nvSpPr>
          <p:spPr>
            <a:xfrm>
              <a:off x="6813136" y="5151091"/>
              <a:ext cx="355600" cy="81279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304" name="Rechteck 303"/>
            <p:cNvSpPr/>
            <p:nvPr/>
          </p:nvSpPr>
          <p:spPr>
            <a:xfrm>
              <a:off x="7284851" y="5492177"/>
              <a:ext cx="355600" cy="47171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cxnSp>
          <p:nvCxnSpPr>
            <p:cNvPr id="305" name="Gerade Verbindung mit Pfeil 304"/>
            <p:cNvCxnSpPr/>
            <p:nvPr/>
          </p:nvCxnSpPr>
          <p:spPr>
            <a:xfrm flipV="1">
              <a:off x="4850698" y="3663378"/>
              <a:ext cx="0" cy="231651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6" name="Rechteck 305"/>
            <p:cNvSpPr/>
            <p:nvPr/>
          </p:nvSpPr>
          <p:spPr>
            <a:xfrm>
              <a:off x="7756566" y="5791199"/>
              <a:ext cx="355600" cy="17268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307" name="Rechteck 306"/>
            <p:cNvSpPr/>
            <p:nvPr/>
          </p:nvSpPr>
          <p:spPr>
            <a:xfrm>
              <a:off x="8228281" y="5791199"/>
              <a:ext cx="355600" cy="17269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308" name="Rechteck 307"/>
            <p:cNvSpPr/>
            <p:nvPr/>
          </p:nvSpPr>
          <p:spPr>
            <a:xfrm>
              <a:off x="8699996" y="5791199"/>
              <a:ext cx="355600" cy="17269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309" name="Rechteck 308"/>
            <p:cNvSpPr/>
            <p:nvPr/>
          </p:nvSpPr>
          <p:spPr>
            <a:xfrm>
              <a:off x="9171711" y="5791199"/>
              <a:ext cx="355600" cy="17269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311" name="Rechteck 310"/>
            <p:cNvSpPr/>
            <p:nvPr/>
          </p:nvSpPr>
          <p:spPr>
            <a:xfrm>
              <a:off x="9643426" y="5900057"/>
              <a:ext cx="355600" cy="6383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312" name="Textfeld 311"/>
            <p:cNvSpPr txBox="1"/>
            <p:nvPr/>
          </p:nvSpPr>
          <p:spPr>
            <a:xfrm>
              <a:off x="11354050" y="6055352"/>
              <a:ext cx="296876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err="1" smtClean="0"/>
                <a:t>day</a:t>
              </a:r>
              <a:endParaRPr lang="en-US" sz="600" dirty="0"/>
            </a:p>
          </p:txBody>
        </p:sp>
        <p:cxnSp>
          <p:nvCxnSpPr>
            <p:cNvPr id="313" name="Gerade Verbindung mit Pfeil 312"/>
            <p:cNvCxnSpPr/>
            <p:nvPr/>
          </p:nvCxnSpPr>
          <p:spPr>
            <a:xfrm flipV="1">
              <a:off x="4850698" y="6025615"/>
              <a:ext cx="6673645" cy="508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4" name="Textfeld 313"/>
            <p:cNvSpPr txBox="1"/>
            <p:nvPr/>
          </p:nvSpPr>
          <p:spPr>
            <a:xfrm>
              <a:off x="4926276" y="6049578"/>
              <a:ext cx="22313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1</a:t>
              </a:r>
              <a:endParaRPr lang="en-US" sz="600" dirty="0"/>
            </a:p>
          </p:txBody>
        </p:sp>
        <p:sp>
          <p:nvSpPr>
            <p:cNvPr id="315" name="Textfeld 314"/>
            <p:cNvSpPr txBox="1"/>
            <p:nvPr/>
          </p:nvSpPr>
          <p:spPr>
            <a:xfrm>
              <a:off x="5424948" y="6049578"/>
              <a:ext cx="22313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2</a:t>
              </a:r>
              <a:endParaRPr lang="en-US" sz="600" dirty="0"/>
            </a:p>
          </p:txBody>
        </p:sp>
        <p:sp>
          <p:nvSpPr>
            <p:cNvPr id="316" name="Textfeld 315"/>
            <p:cNvSpPr txBox="1"/>
            <p:nvPr/>
          </p:nvSpPr>
          <p:spPr>
            <a:xfrm>
              <a:off x="5923620" y="6049578"/>
              <a:ext cx="22313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3</a:t>
              </a:r>
              <a:endParaRPr lang="en-US" sz="600" dirty="0"/>
            </a:p>
          </p:txBody>
        </p:sp>
        <p:sp>
          <p:nvSpPr>
            <p:cNvPr id="317" name="Textfeld 316"/>
            <p:cNvSpPr txBox="1"/>
            <p:nvPr/>
          </p:nvSpPr>
          <p:spPr>
            <a:xfrm>
              <a:off x="6378750" y="6049578"/>
              <a:ext cx="22313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4</a:t>
              </a:r>
              <a:endParaRPr lang="en-US" sz="600" dirty="0"/>
            </a:p>
          </p:txBody>
        </p:sp>
        <p:sp>
          <p:nvSpPr>
            <p:cNvPr id="318" name="Textfeld 317"/>
            <p:cNvSpPr txBox="1"/>
            <p:nvPr/>
          </p:nvSpPr>
          <p:spPr>
            <a:xfrm>
              <a:off x="6841137" y="6049578"/>
              <a:ext cx="22313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5</a:t>
              </a:r>
              <a:endParaRPr lang="en-US" sz="600" dirty="0"/>
            </a:p>
          </p:txBody>
        </p:sp>
        <p:sp>
          <p:nvSpPr>
            <p:cNvPr id="319" name="Textfeld 318"/>
            <p:cNvSpPr txBox="1"/>
            <p:nvPr/>
          </p:nvSpPr>
          <p:spPr>
            <a:xfrm>
              <a:off x="7310781" y="6049578"/>
              <a:ext cx="22313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6</a:t>
              </a:r>
              <a:endParaRPr lang="en-US" sz="600" dirty="0"/>
            </a:p>
          </p:txBody>
        </p:sp>
        <p:sp>
          <p:nvSpPr>
            <p:cNvPr id="320" name="Textfeld 319"/>
            <p:cNvSpPr txBox="1"/>
            <p:nvPr/>
          </p:nvSpPr>
          <p:spPr>
            <a:xfrm>
              <a:off x="7787682" y="6049578"/>
              <a:ext cx="22313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7</a:t>
              </a:r>
              <a:endParaRPr lang="en-US" sz="600" dirty="0"/>
            </a:p>
          </p:txBody>
        </p:sp>
        <p:sp>
          <p:nvSpPr>
            <p:cNvPr id="321" name="Textfeld 320"/>
            <p:cNvSpPr txBox="1"/>
            <p:nvPr/>
          </p:nvSpPr>
          <p:spPr>
            <a:xfrm>
              <a:off x="8271840" y="6049578"/>
              <a:ext cx="22313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8</a:t>
              </a:r>
              <a:endParaRPr lang="en-US" sz="600" dirty="0"/>
            </a:p>
          </p:txBody>
        </p:sp>
        <p:sp>
          <p:nvSpPr>
            <p:cNvPr id="322" name="Textfeld 321"/>
            <p:cNvSpPr txBox="1"/>
            <p:nvPr/>
          </p:nvSpPr>
          <p:spPr>
            <a:xfrm>
              <a:off x="8726970" y="6049578"/>
              <a:ext cx="22313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9</a:t>
              </a:r>
              <a:endParaRPr lang="en-US" sz="600" dirty="0"/>
            </a:p>
          </p:txBody>
        </p:sp>
        <p:sp>
          <p:nvSpPr>
            <p:cNvPr id="324" name="Textfeld 323"/>
            <p:cNvSpPr txBox="1"/>
            <p:nvPr/>
          </p:nvSpPr>
          <p:spPr>
            <a:xfrm>
              <a:off x="9159204" y="6049578"/>
              <a:ext cx="26161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10</a:t>
              </a:r>
              <a:endParaRPr lang="en-US" sz="600" dirty="0"/>
            </a:p>
          </p:txBody>
        </p:sp>
        <p:sp>
          <p:nvSpPr>
            <p:cNvPr id="325" name="Textfeld 324"/>
            <p:cNvSpPr txBox="1"/>
            <p:nvPr/>
          </p:nvSpPr>
          <p:spPr>
            <a:xfrm>
              <a:off x="9614398" y="6049578"/>
              <a:ext cx="26161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11</a:t>
              </a:r>
              <a:endParaRPr lang="en-US" sz="600" dirty="0"/>
            </a:p>
          </p:txBody>
        </p:sp>
        <p:sp>
          <p:nvSpPr>
            <p:cNvPr id="327" name="Rechteck 326"/>
            <p:cNvSpPr/>
            <p:nvPr/>
          </p:nvSpPr>
          <p:spPr>
            <a:xfrm>
              <a:off x="10064343" y="5900060"/>
              <a:ext cx="355600" cy="6383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330" name="Textfeld 329"/>
            <p:cNvSpPr txBox="1"/>
            <p:nvPr/>
          </p:nvSpPr>
          <p:spPr>
            <a:xfrm>
              <a:off x="10035315" y="6049581"/>
              <a:ext cx="26161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12</a:t>
              </a:r>
              <a:endParaRPr lang="en-US" sz="600" dirty="0"/>
            </a:p>
          </p:txBody>
        </p:sp>
        <p:sp>
          <p:nvSpPr>
            <p:cNvPr id="331" name="Rechteck 330"/>
            <p:cNvSpPr/>
            <p:nvPr/>
          </p:nvSpPr>
          <p:spPr>
            <a:xfrm>
              <a:off x="10485260" y="5900063"/>
              <a:ext cx="355600" cy="6383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332" name="Textfeld 331"/>
            <p:cNvSpPr txBox="1"/>
            <p:nvPr/>
          </p:nvSpPr>
          <p:spPr>
            <a:xfrm>
              <a:off x="10456232" y="6049584"/>
              <a:ext cx="26161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13</a:t>
              </a:r>
              <a:endParaRPr lang="en-US" sz="600" dirty="0"/>
            </a:p>
          </p:txBody>
        </p:sp>
        <p:sp>
          <p:nvSpPr>
            <p:cNvPr id="333" name="Rechteck 332"/>
            <p:cNvSpPr/>
            <p:nvPr/>
          </p:nvSpPr>
          <p:spPr>
            <a:xfrm>
              <a:off x="10906177" y="5900066"/>
              <a:ext cx="355600" cy="6383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335" name="Textfeld 334"/>
            <p:cNvSpPr txBox="1"/>
            <p:nvPr/>
          </p:nvSpPr>
          <p:spPr>
            <a:xfrm>
              <a:off x="10877149" y="6049587"/>
              <a:ext cx="26161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14</a:t>
              </a:r>
              <a:endParaRPr lang="en-US" sz="600" dirty="0"/>
            </a:p>
          </p:txBody>
        </p:sp>
      </p:grpSp>
      <p:sp>
        <p:nvSpPr>
          <p:cNvPr id="337" name="Rechteck 336"/>
          <p:cNvSpPr/>
          <p:nvPr/>
        </p:nvSpPr>
        <p:spPr>
          <a:xfrm>
            <a:off x="7196316" y="5341282"/>
            <a:ext cx="1277622" cy="512735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2" name="Gerade Verbindung mit Pfeil 371"/>
          <p:cNvCxnSpPr>
            <a:stCxn id="376" idx="2"/>
            <a:endCxn id="337" idx="0"/>
          </p:cNvCxnSpPr>
          <p:nvPr/>
        </p:nvCxnSpPr>
        <p:spPr>
          <a:xfrm flipH="1">
            <a:off x="7835127" y="4504824"/>
            <a:ext cx="69197" cy="836458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4" name="Rechteck 373"/>
          <p:cNvSpPr/>
          <p:nvPr/>
        </p:nvSpPr>
        <p:spPr>
          <a:xfrm>
            <a:off x="7328114" y="4116278"/>
            <a:ext cx="98201" cy="372209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5" name="Rechteck 374"/>
          <p:cNvSpPr/>
          <p:nvPr/>
        </p:nvSpPr>
        <p:spPr>
          <a:xfrm>
            <a:off x="8224929" y="4052652"/>
            <a:ext cx="98201" cy="372209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8" name="Textfeld 377"/>
          <p:cNvSpPr txBox="1"/>
          <p:nvPr/>
        </p:nvSpPr>
        <p:spPr>
          <a:xfrm>
            <a:off x="7538142" y="4778682"/>
            <a:ext cx="3188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1</a:t>
            </a:r>
            <a:endParaRPr lang="en-US" sz="1400" dirty="0"/>
          </a:p>
        </p:txBody>
      </p:sp>
      <p:sp>
        <p:nvSpPr>
          <p:cNvPr id="380" name="Textfeld 379"/>
          <p:cNvSpPr txBox="1"/>
          <p:nvPr/>
        </p:nvSpPr>
        <p:spPr>
          <a:xfrm>
            <a:off x="7857013" y="4722645"/>
            <a:ext cx="5157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 smtClean="0"/>
              <a:t>h</a:t>
            </a:r>
            <a:r>
              <a:rPr lang="de-DE" sz="1400" baseline="-25000" dirty="0" err="1" smtClean="0"/>
              <a:t>IC</a:t>
            </a:r>
            <a:endParaRPr lang="en-US" sz="1400" baseline="-25000" dirty="0"/>
          </a:p>
        </p:txBody>
      </p:sp>
      <p:cxnSp>
        <p:nvCxnSpPr>
          <p:cNvPr id="384" name="Gerade Verbindung mit Pfeil 383"/>
          <p:cNvCxnSpPr>
            <a:endCxn id="376" idx="2"/>
          </p:cNvCxnSpPr>
          <p:nvPr/>
        </p:nvCxnSpPr>
        <p:spPr>
          <a:xfrm flipV="1">
            <a:off x="5325678" y="4504824"/>
            <a:ext cx="2578646" cy="582965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5" name="Textfeld 384"/>
          <p:cNvSpPr txBox="1"/>
          <p:nvPr/>
        </p:nvSpPr>
        <p:spPr>
          <a:xfrm>
            <a:off x="10132343" y="1622704"/>
            <a:ext cx="15522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not </a:t>
            </a:r>
            <a:r>
              <a:rPr lang="de-DE" dirty="0" err="1" smtClean="0"/>
              <a:t>measured</a:t>
            </a:r>
            <a:r>
              <a:rPr lang="de-DE" dirty="0" smtClean="0"/>
              <a:t>,</a:t>
            </a:r>
            <a:br>
              <a:rPr lang="de-DE" dirty="0" smtClean="0"/>
            </a:br>
            <a:r>
              <a:rPr lang="de-DE" dirty="0" smtClean="0"/>
              <a:t>but immune</a:t>
            </a:r>
            <a:endParaRPr lang="en-US" dirty="0"/>
          </a:p>
        </p:txBody>
      </p:sp>
      <p:sp>
        <p:nvSpPr>
          <p:cNvPr id="388" name="Abgerundetes Rechteck 387"/>
          <p:cNvSpPr/>
          <p:nvPr/>
        </p:nvSpPr>
        <p:spPr>
          <a:xfrm>
            <a:off x="2052198" y="4903594"/>
            <a:ext cx="1561242" cy="10142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I</a:t>
            </a:r>
            <a:r>
              <a:rPr lang="de-DE" baseline="-25000" dirty="0" err="1" smtClean="0"/>
              <a:t>q</a:t>
            </a:r>
            <a:endParaRPr lang="de-DE" baseline="-25000" dirty="0" smtClean="0"/>
          </a:p>
          <a:p>
            <a:pPr algn="ctr"/>
            <a:r>
              <a:rPr lang="de-DE" dirty="0" err="1" smtClean="0"/>
              <a:t>Infected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quarantined</a:t>
            </a:r>
            <a:endParaRPr lang="en-US" dirty="0"/>
          </a:p>
        </p:txBody>
      </p:sp>
      <p:cxnSp>
        <p:nvCxnSpPr>
          <p:cNvPr id="465" name="Gerade Verbindung mit Pfeil 464"/>
          <p:cNvCxnSpPr>
            <a:endCxn id="538" idx="0"/>
          </p:cNvCxnSpPr>
          <p:nvPr/>
        </p:nvCxnSpPr>
        <p:spPr>
          <a:xfrm flipH="1">
            <a:off x="2851237" y="2839769"/>
            <a:ext cx="1812320" cy="3331104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7" name="Gerade Verbindung mit Pfeil 466"/>
          <p:cNvCxnSpPr>
            <a:stCxn id="539" idx="3"/>
            <a:endCxn id="150" idx="1"/>
          </p:cNvCxnSpPr>
          <p:nvPr/>
        </p:nvCxnSpPr>
        <p:spPr>
          <a:xfrm flipV="1">
            <a:off x="3300639" y="2574824"/>
            <a:ext cx="6847665" cy="370864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8" name="Textfeld 467"/>
          <p:cNvSpPr txBox="1"/>
          <p:nvPr/>
        </p:nvSpPr>
        <p:spPr>
          <a:xfrm>
            <a:off x="3448469" y="446189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q</a:t>
            </a:r>
            <a:endParaRPr lang="en-US" dirty="0"/>
          </a:p>
        </p:txBody>
      </p:sp>
      <p:sp>
        <p:nvSpPr>
          <p:cNvPr id="469" name="Textfeld 468"/>
          <p:cNvSpPr txBox="1"/>
          <p:nvPr/>
        </p:nvSpPr>
        <p:spPr>
          <a:xfrm>
            <a:off x="9658969" y="2773049"/>
            <a:ext cx="2930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1</a:t>
            </a:r>
          </a:p>
        </p:txBody>
      </p:sp>
      <p:cxnSp>
        <p:nvCxnSpPr>
          <p:cNvPr id="470" name="Gerade Verbindung mit Pfeil 469"/>
          <p:cNvCxnSpPr>
            <a:endCxn id="376" idx="2"/>
          </p:cNvCxnSpPr>
          <p:nvPr/>
        </p:nvCxnSpPr>
        <p:spPr>
          <a:xfrm flipV="1">
            <a:off x="3353430" y="4504824"/>
            <a:ext cx="4550894" cy="188893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1" name="Textfeld 470"/>
          <p:cNvSpPr txBox="1"/>
          <p:nvPr/>
        </p:nvSpPr>
        <p:spPr>
          <a:xfrm>
            <a:off x="5465883" y="5357533"/>
            <a:ext cx="2990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h</a:t>
            </a:r>
            <a:endParaRPr lang="en-US" sz="1400" dirty="0"/>
          </a:p>
        </p:txBody>
      </p:sp>
      <p:cxnSp>
        <p:nvCxnSpPr>
          <p:cNvPr id="472" name="Gerade Verbindung mit Pfeil 471"/>
          <p:cNvCxnSpPr>
            <a:stCxn id="538" idx="0"/>
            <a:endCxn id="279" idx="2"/>
          </p:cNvCxnSpPr>
          <p:nvPr/>
        </p:nvCxnSpPr>
        <p:spPr>
          <a:xfrm flipV="1">
            <a:off x="2851237" y="5325023"/>
            <a:ext cx="1909095" cy="84585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3" name="Textfeld 472"/>
          <p:cNvSpPr txBox="1"/>
          <p:nvPr/>
        </p:nvSpPr>
        <p:spPr>
          <a:xfrm>
            <a:off x="3759813" y="5369806"/>
            <a:ext cx="2930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d</a:t>
            </a:r>
            <a:endParaRPr lang="en-US" sz="1400" dirty="0"/>
          </a:p>
        </p:txBody>
      </p:sp>
      <p:grpSp>
        <p:nvGrpSpPr>
          <p:cNvPr id="503" name="Gruppieren 502"/>
          <p:cNvGrpSpPr/>
          <p:nvPr/>
        </p:nvGrpSpPr>
        <p:grpSpPr>
          <a:xfrm>
            <a:off x="2357352" y="5940865"/>
            <a:ext cx="1034845" cy="673789"/>
            <a:chOff x="4850698" y="3663378"/>
            <a:chExt cx="6800228" cy="2576640"/>
          </a:xfrm>
        </p:grpSpPr>
        <p:sp>
          <p:nvSpPr>
            <p:cNvPr id="504" name="Rechteck 503"/>
            <p:cNvSpPr/>
            <p:nvPr/>
          </p:nvSpPr>
          <p:spPr>
            <a:xfrm>
              <a:off x="4926276" y="5259947"/>
              <a:ext cx="355600" cy="70394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505" name="Rechteck 504"/>
            <p:cNvSpPr/>
            <p:nvPr/>
          </p:nvSpPr>
          <p:spPr>
            <a:xfrm>
              <a:off x="5397991" y="4868064"/>
              <a:ext cx="355600" cy="109582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506" name="Rechteck 505"/>
            <p:cNvSpPr/>
            <p:nvPr/>
          </p:nvSpPr>
          <p:spPr>
            <a:xfrm>
              <a:off x="5869706" y="4077034"/>
              <a:ext cx="355600" cy="188685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508" name="Rechteck 507"/>
            <p:cNvSpPr/>
            <p:nvPr/>
          </p:nvSpPr>
          <p:spPr>
            <a:xfrm>
              <a:off x="6341421" y="4693890"/>
              <a:ext cx="355600" cy="126999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510" name="Rechteck 509"/>
            <p:cNvSpPr/>
            <p:nvPr/>
          </p:nvSpPr>
          <p:spPr>
            <a:xfrm>
              <a:off x="6813136" y="5151091"/>
              <a:ext cx="355600" cy="81279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511" name="Rechteck 510"/>
            <p:cNvSpPr/>
            <p:nvPr/>
          </p:nvSpPr>
          <p:spPr>
            <a:xfrm>
              <a:off x="7284851" y="5492177"/>
              <a:ext cx="355600" cy="47171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cxnSp>
          <p:nvCxnSpPr>
            <p:cNvPr id="512" name="Gerade Verbindung mit Pfeil 511"/>
            <p:cNvCxnSpPr/>
            <p:nvPr/>
          </p:nvCxnSpPr>
          <p:spPr>
            <a:xfrm flipV="1">
              <a:off x="4850698" y="3663378"/>
              <a:ext cx="0" cy="231651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3" name="Rechteck 512"/>
            <p:cNvSpPr/>
            <p:nvPr/>
          </p:nvSpPr>
          <p:spPr>
            <a:xfrm>
              <a:off x="7756566" y="5791199"/>
              <a:ext cx="355600" cy="17268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514" name="Rechteck 513"/>
            <p:cNvSpPr/>
            <p:nvPr/>
          </p:nvSpPr>
          <p:spPr>
            <a:xfrm>
              <a:off x="8228281" y="5791199"/>
              <a:ext cx="355600" cy="17269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515" name="Rechteck 514"/>
            <p:cNvSpPr/>
            <p:nvPr/>
          </p:nvSpPr>
          <p:spPr>
            <a:xfrm>
              <a:off x="8699996" y="5791199"/>
              <a:ext cx="355600" cy="17269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516" name="Rechteck 515"/>
            <p:cNvSpPr/>
            <p:nvPr/>
          </p:nvSpPr>
          <p:spPr>
            <a:xfrm>
              <a:off x="9171711" y="5791199"/>
              <a:ext cx="355600" cy="17269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517" name="Rechteck 516"/>
            <p:cNvSpPr/>
            <p:nvPr/>
          </p:nvSpPr>
          <p:spPr>
            <a:xfrm>
              <a:off x="9643426" y="5900057"/>
              <a:ext cx="355600" cy="6383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518" name="Textfeld 517"/>
            <p:cNvSpPr txBox="1"/>
            <p:nvPr/>
          </p:nvSpPr>
          <p:spPr>
            <a:xfrm>
              <a:off x="11354050" y="6055352"/>
              <a:ext cx="296876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err="1" smtClean="0"/>
                <a:t>day</a:t>
              </a:r>
              <a:endParaRPr lang="en-US" sz="600" dirty="0"/>
            </a:p>
          </p:txBody>
        </p:sp>
        <p:cxnSp>
          <p:nvCxnSpPr>
            <p:cNvPr id="519" name="Gerade Verbindung mit Pfeil 518"/>
            <p:cNvCxnSpPr/>
            <p:nvPr/>
          </p:nvCxnSpPr>
          <p:spPr>
            <a:xfrm flipV="1">
              <a:off x="4850698" y="6025615"/>
              <a:ext cx="6673645" cy="508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0" name="Textfeld 519"/>
            <p:cNvSpPr txBox="1"/>
            <p:nvPr/>
          </p:nvSpPr>
          <p:spPr>
            <a:xfrm>
              <a:off x="4926276" y="6049578"/>
              <a:ext cx="22313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1</a:t>
              </a:r>
              <a:endParaRPr lang="en-US" sz="600" dirty="0"/>
            </a:p>
          </p:txBody>
        </p:sp>
        <p:sp>
          <p:nvSpPr>
            <p:cNvPr id="521" name="Textfeld 520"/>
            <p:cNvSpPr txBox="1"/>
            <p:nvPr/>
          </p:nvSpPr>
          <p:spPr>
            <a:xfrm>
              <a:off x="5424948" y="6049578"/>
              <a:ext cx="22313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2</a:t>
              </a:r>
              <a:endParaRPr lang="en-US" sz="600" dirty="0"/>
            </a:p>
          </p:txBody>
        </p:sp>
        <p:sp>
          <p:nvSpPr>
            <p:cNvPr id="522" name="Textfeld 521"/>
            <p:cNvSpPr txBox="1"/>
            <p:nvPr/>
          </p:nvSpPr>
          <p:spPr>
            <a:xfrm>
              <a:off x="5923620" y="6049578"/>
              <a:ext cx="22313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3</a:t>
              </a:r>
              <a:endParaRPr lang="en-US" sz="600" dirty="0"/>
            </a:p>
          </p:txBody>
        </p:sp>
        <p:sp>
          <p:nvSpPr>
            <p:cNvPr id="523" name="Textfeld 522"/>
            <p:cNvSpPr txBox="1"/>
            <p:nvPr/>
          </p:nvSpPr>
          <p:spPr>
            <a:xfrm>
              <a:off x="6378750" y="6049578"/>
              <a:ext cx="22313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4</a:t>
              </a:r>
              <a:endParaRPr lang="en-US" sz="600" dirty="0"/>
            </a:p>
          </p:txBody>
        </p:sp>
        <p:sp>
          <p:nvSpPr>
            <p:cNvPr id="524" name="Textfeld 523"/>
            <p:cNvSpPr txBox="1"/>
            <p:nvPr/>
          </p:nvSpPr>
          <p:spPr>
            <a:xfrm>
              <a:off x="6841137" y="6049578"/>
              <a:ext cx="22313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5</a:t>
              </a:r>
              <a:endParaRPr lang="en-US" sz="600" dirty="0"/>
            </a:p>
          </p:txBody>
        </p:sp>
        <p:sp>
          <p:nvSpPr>
            <p:cNvPr id="525" name="Textfeld 524"/>
            <p:cNvSpPr txBox="1"/>
            <p:nvPr/>
          </p:nvSpPr>
          <p:spPr>
            <a:xfrm>
              <a:off x="7310781" y="6049578"/>
              <a:ext cx="22313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6</a:t>
              </a:r>
              <a:endParaRPr lang="en-US" sz="600" dirty="0"/>
            </a:p>
          </p:txBody>
        </p:sp>
        <p:sp>
          <p:nvSpPr>
            <p:cNvPr id="526" name="Textfeld 525"/>
            <p:cNvSpPr txBox="1"/>
            <p:nvPr/>
          </p:nvSpPr>
          <p:spPr>
            <a:xfrm>
              <a:off x="7787682" y="6049578"/>
              <a:ext cx="22313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7</a:t>
              </a:r>
              <a:endParaRPr lang="en-US" sz="600" dirty="0"/>
            </a:p>
          </p:txBody>
        </p:sp>
        <p:sp>
          <p:nvSpPr>
            <p:cNvPr id="527" name="Textfeld 526"/>
            <p:cNvSpPr txBox="1"/>
            <p:nvPr/>
          </p:nvSpPr>
          <p:spPr>
            <a:xfrm>
              <a:off x="8271840" y="6049578"/>
              <a:ext cx="22313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8</a:t>
              </a:r>
              <a:endParaRPr lang="en-US" sz="600" dirty="0"/>
            </a:p>
          </p:txBody>
        </p:sp>
        <p:sp>
          <p:nvSpPr>
            <p:cNvPr id="528" name="Textfeld 527"/>
            <p:cNvSpPr txBox="1"/>
            <p:nvPr/>
          </p:nvSpPr>
          <p:spPr>
            <a:xfrm>
              <a:off x="8726970" y="6049578"/>
              <a:ext cx="22313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9</a:t>
              </a:r>
              <a:endParaRPr lang="en-US" sz="600" dirty="0"/>
            </a:p>
          </p:txBody>
        </p:sp>
        <p:sp>
          <p:nvSpPr>
            <p:cNvPr id="529" name="Textfeld 528"/>
            <p:cNvSpPr txBox="1"/>
            <p:nvPr/>
          </p:nvSpPr>
          <p:spPr>
            <a:xfrm>
              <a:off x="9159204" y="6049578"/>
              <a:ext cx="26161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10</a:t>
              </a:r>
              <a:endParaRPr lang="en-US" sz="600" dirty="0"/>
            </a:p>
          </p:txBody>
        </p:sp>
        <p:sp>
          <p:nvSpPr>
            <p:cNvPr id="530" name="Textfeld 529"/>
            <p:cNvSpPr txBox="1"/>
            <p:nvPr/>
          </p:nvSpPr>
          <p:spPr>
            <a:xfrm>
              <a:off x="9614398" y="6049578"/>
              <a:ext cx="26161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11</a:t>
              </a:r>
              <a:endParaRPr lang="en-US" sz="600" dirty="0"/>
            </a:p>
          </p:txBody>
        </p:sp>
        <p:sp>
          <p:nvSpPr>
            <p:cNvPr id="531" name="Rechteck 530"/>
            <p:cNvSpPr/>
            <p:nvPr/>
          </p:nvSpPr>
          <p:spPr>
            <a:xfrm>
              <a:off x="10064343" y="5900060"/>
              <a:ext cx="355600" cy="6383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532" name="Textfeld 531"/>
            <p:cNvSpPr txBox="1"/>
            <p:nvPr/>
          </p:nvSpPr>
          <p:spPr>
            <a:xfrm>
              <a:off x="10035315" y="6049581"/>
              <a:ext cx="26161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12</a:t>
              </a:r>
              <a:endParaRPr lang="en-US" sz="600" dirty="0"/>
            </a:p>
          </p:txBody>
        </p:sp>
        <p:sp>
          <p:nvSpPr>
            <p:cNvPr id="533" name="Rechteck 532"/>
            <p:cNvSpPr/>
            <p:nvPr/>
          </p:nvSpPr>
          <p:spPr>
            <a:xfrm>
              <a:off x="10485260" y="5900063"/>
              <a:ext cx="355600" cy="6383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534" name="Textfeld 533"/>
            <p:cNvSpPr txBox="1"/>
            <p:nvPr/>
          </p:nvSpPr>
          <p:spPr>
            <a:xfrm>
              <a:off x="10456232" y="6049584"/>
              <a:ext cx="26161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13</a:t>
              </a:r>
              <a:endParaRPr lang="en-US" sz="600" dirty="0"/>
            </a:p>
          </p:txBody>
        </p:sp>
        <p:sp>
          <p:nvSpPr>
            <p:cNvPr id="535" name="Rechteck 534"/>
            <p:cNvSpPr/>
            <p:nvPr/>
          </p:nvSpPr>
          <p:spPr>
            <a:xfrm>
              <a:off x="10906177" y="5900066"/>
              <a:ext cx="355600" cy="6383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536" name="Textfeld 535"/>
            <p:cNvSpPr txBox="1"/>
            <p:nvPr/>
          </p:nvSpPr>
          <p:spPr>
            <a:xfrm>
              <a:off x="10877149" y="6049587"/>
              <a:ext cx="26161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14</a:t>
              </a:r>
              <a:endParaRPr lang="en-US" sz="600" dirty="0"/>
            </a:p>
          </p:txBody>
        </p:sp>
      </p:grpSp>
      <p:sp>
        <p:nvSpPr>
          <p:cNvPr id="537" name="Rechteck 536"/>
          <p:cNvSpPr/>
          <p:nvPr/>
        </p:nvSpPr>
        <p:spPr>
          <a:xfrm>
            <a:off x="2339335" y="6237174"/>
            <a:ext cx="98201" cy="372209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8" name="Rechteck 537"/>
          <p:cNvSpPr/>
          <p:nvPr/>
        </p:nvSpPr>
        <p:spPr>
          <a:xfrm>
            <a:off x="2371849" y="6170873"/>
            <a:ext cx="958775" cy="372209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9" name="Rechteck 538"/>
          <p:cNvSpPr/>
          <p:nvPr/>
        </p:nvSpPr>
        <p:spPr>
          <a:xfrm>
            <a:off x="3203177" y="6014792"/>
            <a:ext cx="97462" cy="537350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307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542925" y="492919"/>
            <a:ext cx="10209846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 smtClean="0"/>
              <a:t>External</a:t>
            </a:r>
            <a:r>
              <a:rPr lang="de-DE" b="1" dirty="0" smtClean="0"/>
              <a:t> Parameters: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Influx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infected</a:t>
            </a:r>
            <a:r>
              <a:rPr lang="de-DE" dirty="0" smtClean="0"/>
              <a:t> </a:t>
            </a:r>
            <a:r>
              <a:rPr lang="de-DE" dirty="0" err="1" smtClean="0"/>
              <a:t>ppl</a:t>
            </a:r>
            <a:r>
              <a:rPr lang="de-DE" dirty="0" smtClean="0"/>
              <a:t>. (</a:t>
            </a:r>
            <a:r>
              <a:rPr lang="de-DE" dirty="0" err="1" smtClean="0"/>
              <a:t>travel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 </a:t>
            </a:r>
            <a:r>
              <a:rPr lang="de-DE" dirty="0" err="1" smtClean="0"/>
              <a:t>influencing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infection</a:t>
            </a:r>
            <a:r>
              <a:rPr lang="de-DE" dirty="0" smtClean="0"/>
              <a:t> rate)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Contact</a:t>
            </a:r>
            <a:r>
              <a:rPr lang="de-DE" dirty="0" smtClean="0"/>
              <a:t> </a:t>
            </a:r>
            <a:r>
              <a:rPr lang="de-DE" dirty="0" err="1" smtClean="0"/>
              <a:t>awareness</a:t>
            </a:r>
            <a:r>
              <a:rPr lang="de-DE" dirty="0" smtClean="0"/>
              <a:t> (</a:t>
            </a:r>
            <a:r>
              <a:rPr lang="de-DE" dirty="0" err="1" smtClean="0"/>
              <a:t>decreasing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infection</a:t>
            </a:r>
            <a:r>
              <a:rPr lang="de-DE" dirty="0" smtClean="0"/>
              <a:t> rate)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 smtClean="0"/>
              <a:t>Model: </a:t>
            </a:r>
            <a:r>
              <a:rPr lang="de-DE" dirty="0" err="1" smtClean="0"/>
              <a:t>sigmoidal</a:t>
            </a:r>
            <a:r>
              <a:rPr lang="de-DE" dirty="0" smtClean="0"/>
              <a:t> </a:t>
            </a:r>
            <a:r>
              <a:rPr lang="de-DE" dirty="0" err="1" smtClean="0"/>
              <a:t>curve</a:t>
            </a:r>
            <a:r>
              <a:rPr lang="de-DE" dirty="0" smtClean="0"/>
              <a:t> (</a:t>
            </a:r>
            <a:r>
              <a:rPr lang="de-DE" dirty="0" err="1" smtClean="0"/>
              <a:t>midpoint</a:t>
            </a:r>
            <a:r>
              <a:rPr lang="de-DE" dirty="0" smtClean="0"/>
              <a:t>, </a:t>
            </a:r>
            <a:r>
              <a:rPr lang="de-DE" dirty="0" err="1" smtClean="0"/>
              <a:t>width</a:t>
            </a:r>
            <a:r>
              <a:rPr lang="de-DE" dirty="0" smtClean="0"/>
              <a:t>, </a:t>
            </a:r>
            <a:r>
              <a:rPr lang="de-DE" dirty="0" err="1" smtClean="0"/>
              <a:t>offset</a:t>
            </a:r>
            <a:r>
              <a:rPr lang="de-DE" dirty="0" smtClean="0"/>
              <a:t>)</a:t>
            </a:r>
          </a:p>
          <a:p>
            <a:endParaRPr lang="de-DE" dirty="0"/>
          </a:p>
          <a:p>
            <a:r>
              <a:rPr lang="de-DE" b="1" dirty="0" err="1" smtClean="0"/>
              <a:t>Steerable</a:t>
            </a:r>
            <a:r>
              <a:rPr lang="de-DE" b="1" dirty="0" smtClean="0"/>
              <a:t> (</a:t>
            </a:r>
            <a:r>
              <a:rPr lang="de-DE" b="1" dirty="0" err="1" smtClean="0"/>
              <a:t>political</a:t>
            </a:r>
            <a:r>
              <a:rPr lang="de-DE" b="1" dirty="0" smtClean="0"/>
              <a:t>) Parameters (</a:t>
            </a:r>
            <a:r>
              <a:rPr lang="de-DE" b="1" dirty="0" err="1" smtClean="0"/>
              <a:t>should</a:t>
            </a:r>
            <a:r>
              <a:rPr lang="de-DE" b="1" dirty="0" smtClean="0"/>
              <a:t> </a:t>
            </a:r>
            <a:r>
              <a:rPr lang="de-DE" b="1" dirty="0" err="1" smtClean="0"/>
              <a:t>be</a:t>
            </a:r>
            <a:r>
              <a:rPr lang="de-DE" b="1" dirty="0" smtClean="0"/>
              <a:t> </a:t>
            </a:r>
            <a:r>
              <a:rPr lang="de-DE" b="1" dirty="0" err="1" smtClean="0"/>
              <a:t>available</a:t>
            </a:r>
            <a:r>
              <a:rPr lang="de-DE" b="1" dirty="0" smtClean="0"/>
              <a:t> </a:t>
            </a:r>
            <a:r>
              <a:rPr lang="de-DE" b="1" dirty="0" err="1" smtClean="0"/>
              <a:t>as</a:t>
            </a:r>
            <a:r>
              <a:rPr lang="de-DE" b="1" dirty="0" smtClean="0"/>
              <a:t> time </a:t>
            </a:r>
            <a:r>
              <a:rPr lang="de-DE" b="1" dirty="0" err="1" smtClean="0"/>
              <a:t>traces</a:t>
            </a:r>
            <a:r>
              <a:rPr lang="de-DE" b="1" dirty="0" smtClean="0"/>
              <a:t>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Quarantine</a:t>
            </a:r>
            <a:r>
              <a:rPr lang="de-DE" dirty="0" smtClean="0"/>
              <a:t>: </a:t>
            </a:r>
            <a:r>
              <a:rPr lang="de-DE" dirty="0" err="1" smtClean="0"/>
              <a:t>influencing</a:t>
            </a:r>
            <a:r>
              <a:rPr lang="de-DE" dirty="0" smtClean="0"/>
              <a:t> q, </a:t>
            </a:r>
            <a:r>
              <a:rPr lang="de-DE" dirty="0" err="1" smtClean="0"/>
              <a:t>modelled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delta</a:t>
            </a:r>
            <a:r>
              <a:rPr lang="de-DE" dirty="0" smtClean="0"/>
              <a:t> </a:t>
            </a:r>
            <a:r>
              <a:rPr lang="de-DE" dirty="0" err="1" smtClean="0"/>
              <a:t>peaks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time span	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 smtClean="0"/>
              <a:t>Model: </a:t>
            </a:r>
            <a:r>
              <a:rPr lang="de-DE" dirty="0" err="1" smtClean="0"/>
              <a:t>unknown</a:t>
            </a:r>
            <a:r>
              <a:rPr lang="de-DE" dirty="0" smtClean="0"/>
              <a:t> </a:t>
            </a:r>
            <a:r>
              <a:rPr lang="de-DE" dirty="0" err="1" smtClean="0"/>
              <a:t>effectiveness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measure</a:t>
            </a:r>
            <a:r>
              <a:rPr lang="de-DE" dirty="0" smtClean="0"/>
              <a:t> (e.g. </a:t>
            </a:r>
            <a:r>
              <a:rPr lang="de-DE" dirty="0" err="1" smtClean="0">
                <a:latin typeface="Symbol" panose="05050102010706020507" pitchFamily="18" charset="2"/>
              </a:rPr>
              <a:t>D</a:t>
            </a:r>
            <a:r>
              <a:rPr lang="de-DE" dirty="0" err="1" smtClean="0"/>
              <a:t>q</a:t>
            </a:r>
            <a:r>
              <a:rPr lang="de-DE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Travel </a:t>
            </a:r>
            <a:r>
              <a:rPr lang="de-DE" dirty="0" err="1" smtClean="0"/>
              <a:t>restrictions</a:t>
            </a:r>
            <a:r>
              <a:rPr lang="de-DE" dirty="0" smtClean="0"/>
              <a:t> (</a:t>
            </a:r>
            <a:r>
              <a:rPr lang="de-DE" dirty="0" err="1" smtClean="0"/>
              <a:t>changing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infection</a:t>
            </a:r>
            <a:r>
              <a:rPr lang="de-DE" dirty="0" smtClean="0"/>
              <a:t> rate </a:t>
            </a:r>
            <a:r>
              <a:rPr lang="de-DE" dirty="0" err="1" smtClean="0"/>
              <a:t>from</a:t>
            </a:r>
            <a:r>
              <a:rPr lang="de-DE" dirty="0" smtClean="0"/>
              <a:t> </a:t>
            </a:r>
            <a:r>
              <a:rPr lang="de-DE" dirty="0" err="1" smtClean="0"/>
              <a:t>external</a:t>
            </a:r>
            <a:r>
              <a:rPr lang="de-DE" dirty="0" smtClean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 smtClean="0"/>
              <a:t>Model: </a:t>
            </a:r>
            <a:r>
              <a:rPr lang="de-DE" dirty="0" err="1" smtClean="0"/>
              <a:t>unknown</a:t>
            </a:r>
            <a:r>
              <a:rPr lang="de-DE" dirty="0" smtClean="0"/>
              <a:t> </a:t>
            </a:r>
            <a:r>
              <a:rPr lang="de-DE" dirty="0" err="1" smtClean="0"/>
              <a:t>effectiveness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measure</a:t>
            </a:r>
            <a:r>
              <a:rPr lang="de-DE" dirty="0" smtClean="0"/>
              <a:t> </a:t>
            </a:r>
            <a:r>
              <a:rPr lang="de-DE" dirty="0"/>
              <a:t> (e.g. </a:t>
            </a:r>
            <a:r>
              <a:rPr lang="de-DE" dirty="0" smtClean="0">
                <a:latin typeface="Symbol" panose="05050102010706020507" pitchFamily="18" charset="2"/>
              </a:rPr>
              <a:t>D</a:t>
            </a:r>
            <a:r>
              <a:rPr lang="de-DE" dirty="0" smtClean="0"/>
              <a:t>r</a:t>
            </a:r>
            <a:r>
              <a:rPr lang="de-DE" baseline="-25000" dirty="0" smtClean="0"/>
              <a:t>0</a:t>
            </a:r>
            <a:r>
              <a:rPr lang="de-DE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Performing</a:t>
            </a:r>
            <a:r>
              <a:rPr lang="de-DE" dirty="0" smtClean="0"/>
              <a:t> </a:t>
            </a:r>
            <a:r>
              <a:rPr lang="de-DE" dirty="0" err="1" smtClean="0"/>
              <a:t>more</a:t>
            </a:r>
            <a:r>
              <a:rPr lang="de-DE" dirty="0" smtClean="0"/>
              <a:t> </a:t>
            </a:r>
            <a:r>
              <a:rPr lang="de-DE" dirty="0" err="1" smtClean="0"/>
              <a:t>testing</a:t>
            </a:r>
            <a:r>
              <a:rPr lang="de-DE" dirty="0" smtClean="0"/>
              <a:t> (</a:t>
            </a:r>
            <a:r>
              <a:rPr lang="de-DE" dirty="0" err="1" smtClean="0"/>
              <a:t>changing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detection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therefore</a:t>
            </a:r>
            <a:r>
              <a:rPr lang="de-DE" dirty="0" smtClean="0"/>
              <a:t> </a:t>
            </a:r>
            <a:r>
              <a:rPr lang="de-DE" dirty="0" err="1" smtClean="0"/>
              <a:t>quarantine</a:t>
            </a:r>
            <a:r>
              <a:rPr lang="de-DE" dirty="0" smtClean="0"/>
              <a:t> rate d)</a:t>
            </a:r>
          </a:p>
          <a:p>
            <a:endParaRPr lang="de-DE" dirty="0" smtClean="0"/>
          </a:p>
          <a:p>
            <a:r>
              <a:rPr lang="de-DE" b="1" dirty="0" err="1" smtClean="0"/>
              <a:t>Axes</a:t>
            </a:r>
            <a:r>
              <a:rPr lang="de-DE" b="1" dirty="0" smtClean="0"/>
              <a:t> (</a:t>
            </a:r>
            <a:r>
              <a:rPr lang="de-DE" b="1" dirty="0" err="1" smtClean="0"/>
              <a:t>each</a:t>
            </a:r>
            <a:r>
              <a:rPr lang="de-DE" b="1" dirty="0" smtClean="0"/>
              <a:t> </a:t>
            </a:r>
            <a:r>
              <a:rPr lang="de-DE" b="1" dirty="0" err="1" smtClean="0"/>
              <a:t>state</a:t>
            </a:r>
            <a:r>
              <a:rPr lang="de-DE" b="1" dirty="0" smtClean="0"/>
              <a:t> </a:t>
            </a:r>
            <a:r>
              <a:rPr lang="de-DE" b="1" dirty="0" err="1" smtClean="0"/>
              <a:t>splits</a:t>
            </a:r>
            <a:r>
              <a:rPr lang="de-DE" b="1" dirty="0" smtClean="0"/>
              <a:t> </a:t>
            </a:r>
            <a:r>
              <a:rPr lang="de-DE" b="1" dirty="0" err="1" smtClean="0"/>
              <a:t>into</a:t>
            </a:r>
            <a:r>
              <a:rPr lang="de-DE" b="1" dirty="0" smtClean="0"/>
              <a:t> sub-</a:t>
            </a:r>
            <a:r>
              <a:rPr lang="de-DE" b="1" dirty="0" err="1" smtClean="0"/>
              <a:t>states</a:t>
            </a:r>
            <a:r>
              <a:rPr lang="de-DE" b="1" dirty="0" smtClean="0"/>
              <a:t> </a:t>
            </a:r>
            <a:r>
              <a:rPr lang="de-DE" b="1" dirty="0" err="1" smtClean="0"/>
              <a:t>according</a:t>
            </a:r>
            <a:r>
              <a:rPr lang="de-DE" b="1" dirty="0" smtClean="0"/>
              <a:t> </a:t>
            </a:r>
            <a:r>
              <a:rPr lang="de-DE" b="1" dirty="0" err="1" smtClean="0"/>
              <a:t>to</a:t>
            </a:r>
            <a:r>
              <a:rPr lang="de-DE" b="1" dirty="0" smtClean="0"/>
              <a:t> </a:t>
            </a:r>
            <a:r>
              <a:rPr lang="de-DE" b="1" dirty="0" err="1" smtClean="0"/>
              <a:t>these</a:t>
            </a:r>
            <a:r>
              <a:rPr lang="de-DE" b="1" dirty="0" smtClean="0"/>
              <a:t> </a:t>
            </a:r>
            <a:r>
              <a:rPr lang="de-DE" b="1" dirty="0" err="1" smtClean="0"/>
              <a:t>axes</a:t>
            </a:r>
            <a:r>
              <a:rPr lang="de-DE" b="1" dirty="0" smtClean="0"/>
              <a:t>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Age </a:t>
            </a:r>
            <a:r>
              <a:rPr lang="de-DE" dirty="0" err="1" smtClean="0"/>
              <a:t>groups</a:t>
            </a:r>
            <a:r>
              <a:rPr lang="de-DE" dirty="0" smtClean="0"/>
              <a:t> (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there</a:t>
            </a:r>
            <a:r>
              <a:rPr lang="de-DE" dirty="0" smtClean="0"/>
              <a:t> a </a:t>
            </a:r>
            <a:r>
              <a:rPr lang="de-DE" dirty="0" err="1" smtClean="0"/>
              <a:t>standard</a:t>
            </a:r>
            <a:r>
              <a:rPr lang="de-DE" dirty="0" smtClean="0"/>
              <a:t>? </a:t>
            </a:r>
            <a:r>
              <a:rPr lang="de-DE" dirty="0" err="1" smtClean="0"/>
              <a:t>How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deal </a:t>
            </a:r>
            <a:r>
              <a:rPr lang="de-DE" dirty="0" err="1" smtClean="0"/>
              <a:t>with</a:t>
            </a:r>
            <a:r>
              <a:rPr lang="de-DE" dirty="0" smtClean="0"/>
              <a:t> different </a:t>
            </a:r>
            <a:r>
              <a:rPr lang="de-DE" dirty="0" err="1" smtClean="0"/>
              <a:t>standards</a:t>
            </a:r>
            <a:r>
              <a:rPr lang="de-DE" dirty="0" smtClean="0"/>
              <a:t>? Base </a:t>
            </a:r>
            <a:r>
              <a:rPr lang="de-DE" dirty="0" err="1" smtClean="0"/>
              <a:t>data</a:t>
            </a:r>
            <a:r>
              <a:rPr lang="de-DE" dirty="0" smtClean="0"/>
              <a:t> (</a:t>
            </a:r>
            <a:r>
              <a:rPr lang="de-DE" dirty="0" err="1" smtClean="0"/>
              <a:t>local</a:t>
            </a:r>
            <a:r>
              <a:rPr lang="de-DE" dirty="0" smtClean="0"/>
              <a:t> </a:t>
            </a:r>
            <a:r>
              <a:rPr lang="de-DE" dirty="0" err="1" smtClean="0"/>
              <a:t>age</a:t>
            </a:r>
            <a:r>
              <a:rPr lang="de-DE" dirty="0" smtClean="0"/>
              <a:t> </a:t>
            </a:r>
            <a:r>
              <a:rPr lang="de-DE" dirty="0" err="1" smtClean="0"/>
              <a:t>distribution</a:t>
            </a:r>
            <a:r>
              <a:rPr lang="de-DE" dirty="0" smtClean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 smtClean="0"/>
              <a:t>Model: </a:t>
            </a:r>
            <a:r>
              <a:rPr lang="de-DE" dirty="0" err="1" smtClean="0"/>
              <a:t>Sigmoidal</a:t>
            </a:r>
            <a:r>
              <a:rPr lang="de-DE" dirty="0" smtClean="0"/>
              <a:t> </a:t>
            </a:r>
            <a:r>
              <a:rPr lang="de-DE" dirty="0" err="1" smtClean="0"/>
              <a:t>rates</a:t>
            </a:r>
            <a:r>
              <a:rPr lang="de-DE" dirty="0" smtClean="0"/>
              <a:t> (</a:t>
            </a:r>
            <a:r>
              <a:rPr lang="de-DE" dirty="0" err="1" smtClean="0"/>
              <a:t>midpoint</a:t>
            </a:r>
            <a:r>
              <a:rPr lang="de-DE" dirty="0" smtClean="0"/>
              <a:t>, </a:t>
            </a:r>
            <a:r>
              <a:rPr lang="de-DE" dirty="0" err="1" smtClean="0"/>
              <a:t>width</a:t>
            </a:r>
            <a:r>
              <a:rPr lang="de-DE" dirty="0" smtClean="0"/>
              <a:t>, </a:t>
            </a:r>
            <a:r>
              <a:rPr lang="de-DE" dirty="0" err="1" smtClean="0"/>
              <a:t>offset</a:t>
            </a:r>
            <a:r>
              <a:rPr lang="de-DE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Virus </a:t>
            </a:r>
            <a:r>
              <a:rPr lang="de-DE" dirty="0" err="1" smtClean="0"/>
              <a:t>strain</a:t>
            </a:r>
            <a:r>
              <a:rPr lang="de-DE" dirty="0" smtClean="0"/>
              <a:t> </a:t>
            </a:r>
            <a:r>
              <a:rPr lang="de-DE" dirty="0" err="1" smtClean="0"/>
              <a:t>migration</a:t>
            </a:r>
            <a:r>
              <a:rPr lang="de-DE" dirty="0" smtClean="0"/>
              <a:t> (</a:t>
            </a:r>
            <a:r>
              <a:rPr lang="de-DE" dirty="0" err="1" smtClean="0"/>
              <a:t>see</a:t>
            </a:r>
            <a:r>
              <a:rPr lang="de-DE" dirty="0" smtClean="0"/>
              <a:t> </a:t>
            </a:r>
            <a:r>
              <a:rPr lang="de-DE" dirty="0" smtClean="0">
                <a:hlinkClick r:id="rId2"/>
              </a:rPr>
              <a:t>http://nextstrain.org</a:t>
            </a:r>
            <a:r>
              <a:rPr lang="de-DE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District</a:t>
            </a:r>
            <a:r>
              <a:rPr lang="de-DE" dirty="0" smtClean="0"/>
              <a:t>, Region, Country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 smtClean="0"/>
              <a:t>Model: Individual t</a:t>
            </a:r>
            <a:r>
              <a:rPr lang="de-DE" baseline="-25000" dirty="0" smtClean="0"/>
              <a:t>0</a:t>
            </a:r>
            <a:r>
              <a:rPr lang="de-DE" dirty="0" smtClean="0"/>
              <a:t> </a:t>
            </a:r>
            <a:r>
              <a:rPr lang="de-DE" dirty="0" err="1" smtClean="0"/>
              <a:t>event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unknown</a:t>
            </a:r>
            <a:r>
              <a:rPr lang="de-DE" dirty="0" smtClean="0"/>
              <a:t> t</a:t>
            </a:r>
            <a:r>
              <a:rPr lang="de-DE" baseline="-25000" dirty="0" smtClean="0"/>
              <a:t>0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I</a:t>
            </a:r>
            <a:r>
              <a:rPr lang="de-DE" baseline="-25000" dirty="0" smtClean="0"/>
              <a:t>0</a:t>
            </a:r>
            <a:r>
              <a:rPr lang="de-DE" dirty="0" smtClean="0"/>
              <a:t> (</a:t>
            </a:r>
            <a:r>
              <a:rPr lang="de-DE" dirty="0" err="1" smtClean="0"/>
              <a:t>how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make</a:t>
            </a:r>
            <a:r>
              <a:rPr lang="de-DE" dirty="0" smtClean="0"/>
              <a:t> </a:t>
            </a:r>
            <a:r>
              <a:rPr lang="de-DE" dirty="0" err="1" smtClean="0"/>
              <a:t>this</a:t>
            </a:r>
            <a:r>
              <a:rPr lang="de-DE" dirty="0" smtClean="0"/>
              <a:t> </a:t>
            </a:r>
            <a:r>
              <a:rPr lang="de-DE" dirty="0" err="1" smtClean="0"/>
              <a:t>differentiable</a:t>
            </a:r>
            <a:r>
              <a:rPr lang="de-DE" dirty="0" smtClean="0"/>
              <a:t>?)</a:t>
            </a:r>
            <a:endParaRPr lang="de-DE" baseline="-25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Gender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 smtClean="0"/>
              <a:t>Model: separate </a:t>
            </a:r>
            <a:r>
              <a:rPr lang="de-DE" dirty="0" err="1" smtClean="0"/>
              <a:t>rates</a:t>
            </a:r>
            <a:r>
              <a:rPr lang="de-DE" dirty="0" smtClean="0"/>
              <a:t> (M/F)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Disease</a:t>
            </a:r>
            <a:r>
              <a:rPr lang="de-DE" dirty="0" smtClean="0"/>
              <a:t> Progression (</a:t>
            </a:r>
            <a:r>
              <a:rPr lang="de-DE" dirty="0" err="1" smtClean="0"/>
              <a:t>works</a:t>
            </a:r>
            <a:r>
              <a:rPr lang="de-DE" dirty="0" smtClean="0"/>
              <a:t> like a </a:t>
            </a:r>
            <a:r>
              <a:rPr lang="de-DE" dirty="0" err="1" smtClean="0"/>
              <a:t>queue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progression-dependent</a:t>
            </a:r>
            <a:r>
              <a:rPr lang="de-DE" dirty="0" smtClean="0"/>
              <a:t> </a:t>
            </a:r>
            <a:r>
              <a:rPr lang="de-DE" dirty="0" err="1" smtClean="0"/>
              <a:t>transition</a:t>
            </a:r>
            <a:r>
              <a:rPr lang="de-DE" dirty="0" smtClean="0"/>
              <a:t> </a:t>
            </a:r>
            <a:r>
              <a:rPr lang="de-DE" dirty="0" err="1" smtClean="0"/>
              <a:t>rates</a:t>
            </a:r>
            <a:r>
              <a:rPr lang="de-DE" dirty="0" smtClean="0"/>
              <a:t>)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3469932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/>
        </p:nvSpPr>
        <p:spPr>
          <a:xfrm>
            <a:off x="745650" y="2845702"/>
            <a:ext cx="1277257" cy="7257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</a:t>
            </a:r>
          </a:p>
          <a:p>
            <a:pPr algn="ctr"/>
            <a:r>
              <a:rPr lang="de-DE" dirty="0" err="1" smtClean="0"/>
              <a:t>suceptible</a:t>
            </a:r>
            <a:endParaRPr lang="en-US" dirty="0"/>
          </a:p>
        </p:txBody>
      </p:sp>
      <p:grpSp>
        <p:nvGrpSpPr>
          <p:cNvPr id="24" name="Gruppieren 23"/>
          <p:cNvGrpSpPr/>
          <p:nvPr/>
        </p:nvGrpSpPr>
        <p:grpSpPr>
          <a:xfrm>
            <a:off x="860499" y="1923142"/>
            <a:ext cx="1171501" cy="955676"/>
            <a:chOff x="1245222" y="2888344"/>
            <a:chExt cx="3162400" cy="2860511"/>
          </a:xfrm>
        </p:grpSpPr>
        <p:sp>
          <p:nvSpPr>
            <p:cNvPr id="7" name="Rechteck 6"/>
            <p:cNvSpPr/>
            <p:nvPr/>
          </p:nvSpPr>
          <p:spPr>
            <a:xfrm>
              <a:off x="1320800" y="4484913"/>
              <a:ext cx="355600" cy="7039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9" name="Rechteck 8"/>
            <p:cNvSpPr/>
            <p:nvPr/>
          </p:nvSpPr>
          <p:spPr>
            <a:xfrm>
              <a:off x="1792515" y="4093030"/>
              <a:ext cx="355600" cy="10958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10" name="Rechteck 9"/>
            <p:cNvSpPr/>
            <p:nvPr/>
          </p:nvSpPr>
          <p:spPr>
            <a:xfrm>
              <a:off x="2264230" y="3302000"/>
              <a:ext cx="355600" cy="18868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11" name="Rechteck 10"/>
            <p:cNvSpPr/>
            <p:nvPr/>
          </p:nvSpPr>
          <p:spPr>
            <a:xfrm>
              <a:off x="2735945" y="3918856"/>
              <a:ext cx="355600" cy="12699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12" name="Rechteck 11"/>
            <p:cNvSpPr/>
            <p:nvPr/>
          </p:nvSpPr>
          <p:spPr>
            <a:xfrm>
              <a:off x="3207660" y="4376057"/>
              <a:ext cx="355600" cy="8127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13" name="Rechteck 12"/>
            <p:cNvSpPr/>
            <p:nvPr/>
          </p:nvSpPr>
          <p:spPr>
            <a:xfrm>
              <a:off x="3679375" y="4717143"/>
              <a:ext cx="355600" cy="4717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grpSp>
          <p:nvGrpSpPr>
            <p:cNvPr id="23" name="Gruppieren 22"/>
            <p:cNvGrpSpPr/>
            <p:nvPr/>
          </p:nvGrpSpPr>
          <p:grpSpPr>
            <a:xfrm>
              <a:off x="1245222" y="5123553"/>
              <a:ext cx="3162400" cy="625302"/>
              <a:chOff x="1245222" y="5123553"/>
              <a:chExt cx="3162400" cy="625302"/>
            </a:xfrm>
          </p:grpSpPr>
          <p:sp>
            <p:nvSpPr>
              <p:cNvPr id="15" name="Textfeld 14"/>
              <p:cNvSpPr txBox="1"/>
              <p:nvPr/>
            </p:nvSpPr>
            <p:spPr>
              <a:xfrm>
                <a:off x="1245222" y="5130802"/>
                <a:ext cx="771112" cy="5527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600" dirty="0" smtClean="0"/>
                  <a:t>0-4</a:t>
                </a:r>
                <a:endParaRPr lang="en-US" sz="600" dirty="0"/>
              </a:p>
            </p:txBody>
          </p:sp>
          <p:sp>
            <p:nvSpPr>
              <p:cNvPr id="16" name="Textfeld 15"/>
              <p:cNvSpPr txBox="1"/>
              <p:nvPr/>
            </p:nvSpPr>
            <p:spPr>
              <a:xfrm>
                <a:off x="1706425" y="5188858"/>
                <a:ext cx="874965" cy="5527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600" dirty="0" smtClean="0"/>
                  <a:t>5-14</a:t>
                </a:r>
                <a:endParaRPr lang="en-US" sz="600" dirty="0"/>
              </a:p>
            </p:txBody>
          </p:sp>
          <p:sp>
            <p:nvSpPr>
              <p:cNvPr id="17" name="Textfeld 16"/>
              <p:cNvSpPr txBox="1"/>
              <p:nvPr/>
            </p:nvSpPr>
            <p:spPr>
              <a:xfrm>
                <a:off x="2134597" y="5138061"/>
                <a:ext cx="978818" cy="5527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600" dirty="0" smtClean="0"/>
                  <a:t>15-34</a:t>
                </a:r>
                <a:endParaRPr lang="en-US" sz="600" dirty="0"/>
              </a:p>
            </p:txBody>
          </p:sp>
          <p:sp>
            <p:nvSpPr>
              <p:cNvPr id="18" name="Textfeld 17"/>
              <p:cNvSpPr txBox="1"/>
              <p:nvPr/>
            </p:nvSpPr>
            <p:spPr>
              <a:xfrm>
                <a:off x="2606311" y="5188864"/>
                <a:ext cx="978818" cy="5527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600" dirty="0" smtClean="0"/>
                  <a:t>35-59</a:t>
                </a:r>
                <a:endParaRPr lang="en-US" sz="600" dirty="0"/>
              </a:p>
            </p:txBody>
          </p:sp>
          <p:sp>
            <p:nvSpPr>
              <p:cNvPr id="19" name="Textfeld 18"/>
              <p:cNvSpPr txBox="1"/>
              <p:nvPr/>
            </p:nvSpPr>
            <p:spPr>
              <a:xfrm>
                <a:off x="3056254" y="5123553"/>
                <a:ext cx="978818" cy="5527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600" dirty="0" smtClean="0"/>
                  <a:t>60-79</a:t>
                </a:r>
                <a:endParaRPr lang="en-US" sz="600" dirty="0"/>
              </a:p>
            </p:txBody>
          </p:sp>
          <p:sp>
            <p:nvSpPr>
              <p:cNvPr id="20" name="Textfeld 19"/>
              <p:cNvSpPr txBox="1"/>
              <p:nvPr/>
            </p:nvSpPr>
            <p:spPr>
              <a:xfrm>
                <a:off x="3597568" y="5196117"/>
                <a:ext cx="810054" cy="5527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600" dirty="0" smtClean="0"/>
                  <a:t>80+</a:t>
                </a:r>
                <a:endParaRPr lang="en-US" sz="600" dirty="0"/>
              </a:p>
            </p:txBody>
          </p:sp>
        </p:grpSp>
        <p:cxnSp>
          <p:nvCxnSpPr>
            <p:cNvPr id="22" name="Gerade Verbindung mit Pfeil 21"/>
            <p:cNvCxnSpPr/>
            <p:nvPr/>
          </p:nvCxnSpPr>
          <p:spPr>
            <a:xfrm flipV="1">
              <a:off x="1245222" y="2888344"/>
              <a:ext cx="0" cy="2316519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uppieren 24"/>
          <p:cNvGrpSpPr/>
          <p:nvPr/>
        </p:nvGrpSpPr>
        <p:grpSpPr>
          <a:xfrm>
            <a:off x="7894765" y="3677893"/>
            <a:ext cx="2809521" cy="2615550"/>
            <a:chOff x="1245222" y="2888344"/>
            <a:chExt cx="2809521" cy="2615550"/>
          </a:xfrm>
        </p:grpSpPr>
        <p:sp>
          <p:nvSpPr>
            <p:cNvPr id="26" name="Rechteck 25"/>
            <p:cNvSpPr/>
            <p:nvPr/>
          </p:nvSpPr>
          <p:spPr>
            <a:xfrm>
              <a:off x="1320800" y="4484913"/>
              <a:ext cx="355600" cy="7039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hteck 26"/>
            <p:cNvSpPr/>
            <p:nvPr/>
          </p:nvSpPr>
          <p:spPr>
            <a:xfrm>
              <a:off x="1792515" y="4093030"/>
              <a:ext cx="355600" cy="10958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hteck 27"/>
            <p:cNvSpPr/>
            <p:nvPr/>
          </p:nvSpPr>
          <p:spPr>
            <a:xfrm>
              <a:off x="2264230" y="3302000"/>
              <a:ext cx="355600" cy="18868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hteck 28"/>
            <p:cNvSpPr/>
            <p:nvPr/>
          </p:nvSpPr>
          <p:spPr>
            <a:xfrm>
              <a:off x="2735945" y="3918856"/>
              <a:ext cx="355600" cy="12699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hteck 29"/>
            <p:cNvSpPr/>
            <p:nvPr/>
          </p:nvSpPr>
          <p:spPr>
            <a:xfrm>
              <a:off x="3207660" y="4376057"/>
              <a:ext cx="355600" cy="8127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hteck 30"/>
            <p:cNvSpPr/>
            <p:nvPr/>
          </p:nvSpPr>
          <p:spPr>
            <a:xfrm>
              <a:off x="3679375" y="4717143"/>
              <a:ext cx="355600" cy="4717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2" name="Gruppieren 31"/>
            <p:cNvGrpSpPr/>
            <p:nvPr/>
          </p:nvGrpSpPr>
          <p:grpSpPr>
            <a:xfrm>
              <a:off x="1245222" y="5123553"/>
              <a:ext cx="2809521" cy="380341"/>
              <a:chOff x="1245222" y="5123553"/>
              <a:chExt cx="2809521" cy="380341"/>
            </a:xfrm>
          </p:grpSpPr>
          <p:sp>
            <p:nvSpPr>
              <p:cNvPr id="34" name="Textfeld 33"/>
              <p:cNvSpPr txBox="1"/>
              <p:nvPr/>
            </p:nvSpPr>
            <p:spPr>
              <a:xfrm>
                <a:off x="1245222" y="5130801"/>
                <a:ext cx="42191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400" dirty="0" smtClean="0"/>
                  <a:t>0-4</a:t>
                </a:r>
                <a:endParaRPr lang="en-US" sz="1400" dirty="0"/>
              </a:p>
            </p:txBody>
          </p:sp>
          <p:sp>
            <p:nvSpPr>
              <p:cNvPr id="35" name="Textfeld 34"/>
              <p:cNvSpPr txBox="1"/>
              <p:nvPr/>
            </p:nvSpPr>
            <p:spPr>
              <a:xfrm>
                <a:off x="1706424" y="5188857"/>
                <a:ext cx="51328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400" dirty="0" smtClean="0"/>
                  <a:t>5-14</a:t>
                </a:r>
                <a:endParaRPr lang="en-US" sz="1400" dirty="0"/>
              </a:p>
            </p:txBody>
          </p:sp>
          <p:sp>
            <p:nvSpPr>
              <p:cNvPr id="36" name="Textfeld 35"/>
              <p:cNvSpPr txBox="1"/>
              <p:nvPr/>
            </p:nvSpPr>
            <p:spPr>
              <a:xfrm>
                <a:off x="2134596" y="5138061"/>
                <a:ext cx="60465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400" dirty="0" smtClean="0"/>
                  <a:t>15-34</a:t>
                </a:r>
                <a:endParaRPr lang="en-US" sz="1400" dirty="0"/>
              </a:p>
            </p:txBody>
          </p:sp>
          <p:sp>
            <p:nvSpPr>
              <p:cNvPr id="37" name="Textfeld 36"/>
              <p:cNvSpPr txBox="1"/>
              <p:nvPr/>
            </p:nvSpPr>
            <p:spPr>
              <a:xfrm>
                <a:off x="2606310" y="5188863"/>
                <a:ext cx="60465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400" dirty="0" smtClean="0"/>
                  <a:t>35-59</a:t>
                </a:r>
                <a:endParaRPr lang="en-US" sz="1400" dirty="0"/>
              </a:p>
            </p:txBody>
          </p:sp>
          <p:sp>
            <p:nvSpPr>
              <p:cNvPr id="38" name="Textfeld 37"/>
              <p:cNvSpPr txBox="1"/>
              <p:nvPr/>
            </p:nvSpPr>
            <p:spPr>
              <a:xfrm>
                <a:off x="3056253" y="5123553"/>
                <a:ext cx="60465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400" dirty="0" smtClean="0"/>
                  <a:t>60-79</a:t>
                </a:r>
                <a:endParaRPr lang="en-US" sz="1400" dirty="0"/>
              </a:p>
            </p:txBody>
          </p:sp>
          <p:sp>
            <p:nvSpPr>
              <p:cNvPr id="39" name="Textfeld 38"/>
              <p:cNvSpPr txBox="1"/>
              <p:nvPr/>
            </p:nvSpPr>
            <p:spPr>
              <a:xfrm>
                <a:off x="3597567" y="5196117"/>
                <a:ext cx="45717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400" dirty="0" smtClean="0"/>
                  <a:t>80+</a:t>
                </a:r>
                <a:endParaRPr lang="en-US" sz="1400" dirty="0"/>
              </a:p>
            </p:txBody>
          </p:sp>
        </p:grpSp>
        <p:cxnSp>
          <p:nvCxnSpPr>
            <p:cNvPr id="33" name="Gerade Verbindung mit Pfeil 32"/>
            <p:cNvCxnSpPr/>
            <p:nvPr/>
          </p:nvCxnSpPr>
          <p:spPr>
            <a:xfrm flipV="1">
              <a:off x="1245222" y="2888344"/>
              <a:ext cx="0" cy="2316519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Abgerundetes Rechteck 39"/>
          <p:cNvSpPr/>
          <p:nvPr/>
        </p:nvSpPr>
        <p:spPr>
          <a:xfrm>
            <a:off x="3009175" y="2876393"/>
            <a:ext cx="1277257" cy="7257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</a:t>
            </a:r>
          </a:p>
          <a:p>
            <a:pPr algn="ctr"/>
            <a:r>
              <a:rPr lang="de-DE" dirty="0" err="1" smtClean="0"/>
              <a:t>infected</a:t>
            </a:r>
            <a:endParaRPr lang="en-US" dirty="0"/>
          </a:p>
        </p:txBody>
      </p:sp>
      <p:grpSp>
        <p:nvGrpSpPr>
          <p:cNvPr id="41" name="Gruppieren 40"/>
          <p:cNvGrpSpPr/>
          <p:nvPr/>
        </p:nvGrpSpPr>
        <p:grpSpPr>
          <a:xfrm>
            <a:off x="3114931" y="1923142"/>
            <a:ext cx="1171501" cy="955676"/>
            <a:chOff x="1245222" y="2888344"/>
            <a:chExt cx="3162400" cy="2860511"/>
          </a:xfrm>
        </p:grpSpPr>
        <p:sp>
          <p:nvSpPr>
            <p:cNvPr id="42" name="Rechteck 41"/>
            <p:cNvSpPr/>
            <p:nvPr/>
          </p:nvSpPr>
          <p:spPr>
            <a:xfrm>
              <a:off x="1320800" y="4484913"/>
              <a:ext cx="355600" cy="7039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43" name="Rechteck 42"/>
            <p:cNvSpPr/>
            <p:nvPr/>
          </p:nvSpPr>
          <p:spPr>
            <a:xfrm>
              <a:off x="1792515" y="4093030"/>
              <a:ext cx="355600" cy="10958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44" name="Rechteck 43"/>
            <p:cNvSpPr/>
            <p:nvPr/>
          </p:nvSpPr>
          <p:spPr>
            <a:xfrm>
              <a:off x="2264230" y="3302000"/>
              <a:ext cx="355600" cy="18868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45" name="Rechteck 44"/>
            <p:cNvSpPr/>
            <p:nvPr/>
          </p:nvSpPr>
          <p:spPr>
            <a:xfrm>
              <a:off x="2735945" y="3918856"/>
              <a:ext cx="355600" cy="12699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46" name="Rechteck 45"/>
            <p:cNvSpPr/>
            <p:nvPr/>
          </p:nvSpPr>
          <p:spPr>
            <a:xfrm>
              <a:off x="3207660" y="4376057"/>
              <a:ext cx="355600" cy="8127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47" name="Rechteck 46"/>
            <p:cNvSpPr/>
            <p:nvPr/>
          </p:nvSpPr>
          <p:spPr>
            <a:xfrm>
              <a:off x="3679375" y="4717143"/>
              <a:ext cx="355600" cy="4717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grpSp>
          <p:nvGrpSpPr>
            <p:cNvPr id="48" name="Gruppieren 47"/>
            <p:cNvGrpSpPr/>
            <p:nvPr/>
          </p:nvGrpSpPr>
          <p:grpSpPr>
            <a:xfrm>
              <a:off x="1245222" y="5123553"/>
              <a:ext cx="3162400" cy="625302"/>
              <a:chOff x="1245222" y="5123553"/>
              <a:chExt cx="3162400" cy="625302"/>
            </a:xfrm>
          </p:grpSpPr>
          <p:sp>
            <p:nvSpPr>
              <p:cNvPr id="50" name="Textfeld 49"/>
              <p:cNvSpPr txBox="1"/>
              <p:nvPr/>
            </p:nvSpPr>
            <p:spPr>
              <a:xfrm>
                <a:off x="1245222" y="5130802"/>
                <a:ext cx="771112" cy="5527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600" dirty="0" smtClean="0"/>
                  <a:t>0-4</a:t>
                </a:r>
                <a:endParaRPr lang="en-US" sz="600" dirty="0"/>
              </a:p>
            </p:txBody>
          </p:sp>
          <p:sp>
            <p:nvSpPr>
              <p:cNvPr id="51" name="Textfeld 50"/>
              <p:cNvSpPr txBox="1"/>
              <p:nvPr/>
            </p:nvSpPr>
            <p:spPr>
              <a:xfrm>
                <a:off x="1706425" y="5188858"/>
                <a:ext cx="874965" cy="5527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600" dirty="0" smtClean="0"/>
                  <a:t>5-14</a:t>
                </a:r>
                <a:endParaRPr lang="en-US" sz="600" dirty="0"/>
              </a:p>
            </p:txBody>
          </p:sp>
          <p:sp>
            <p:nvSpPr>
              <p:cNvPr id="52" name="Textfeld 51"/>
              <p:cNvSpPr txBox="1"/>
              <p:nvPr/>
            </p:nvSpPr>
            <p:spPr>
              <a:xfrm>
                <a:off x="2134597" y="5138061"/>
                <a:ext cx="978818" cy="5527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600" dirty="0" smtClean="0"/>
                  <a:t>15-34</a:t>
                </a:r>
                <a:endParaRPr lang="en-US" sz="600" dirty="0"/>
              </a:p>
            </p:txBody>
          </p:sp>
          <p:sp>
            <p:nvSpPr>
              <p:cNvPr id="53" name="Textfeld 52"/>
              <p:cNvSpPr txBox="1"/>
              <p:nvPr/>
            </p:nvSpPr>
            <p:spPr>
              <a:xfrm>
                <a:off x="2606311" y="5188864"/>
                <a:ext cx="978818" cy="5527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600" dirty="0" smtClean="0"/>
                  <a:t>35-59</a:t>
                </a:r>
                <a:endParaRPr lang="en-US" sz="600" dirty="0"/>
              </a:p>
            </p:txBody>
          </p:sp>
          <p:sp>
            <p:nvSpPr>
              <p:cNvPr id="54" name="Textfeld 53"/>
              <p:cNvSpPr txBox="1"/>
              <p:nvPr/>
            </p:nvSpPr>
            <p:spPr>
              <a:xfrm>
                <a:off x="3056254" y="5123553"/>
                <a:ext cx="978818" cy="5527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600" dirty="0" smtClean="0"/>
                  <a:t>60-79</a:t>
                </a:r>
                <a:endParaRPr lang="en-US" sz="600" dirty="0"/>
              </a:p>
            </p:txBody>
          </p:sp>
          <p:sp>
            <p:nvSpPr>
              <p:cNvPr id="55" name="Textfeld 54"/>
              <p:cNvSpPr txBox="1"/>
              <p:nvPr/>
            </p:nvSpPr>
            <p:spPr>
              <a:xfrm>
                <a:off x="3597568" y="5196117"/>
                <a:ext cx="810054" cy="5527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600" dirty="0" smtClean="0"/>
                  <a:t>80+</a:t>
                </a:r>
                <a:endParaRPr lang="en-US" sz="600" dirty="0"/>
              </a:p>
            </p:txBody>
          </p:sp>
        </p:grpSp>
        <p:cxnSp>
          <p:nvCxnSpPr>
            <p:cNvPr id="49" name="Gerade Verbindung mit Pfeil 48"/>
            <p:cNvCxnSpPr/>
            <p:nvPr/>
          </p:nvCxnSpPr>
          <p:spPr>
            <a:xfrm flipV="1">
              <a:off x="1245222" y="2888344"/>
              <a:ext cx="0" cy="2316519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uppieren 55"/>
          <p:cNvGrpSpPr/>
          <p:nvPr/>
        </p:nvGrpSpPr>
        <p:grpSpPr>
          <a:xfrm>
            <a:off x="6031645" y="783771"/>
            <a:ext cx="5057269" cy="2167905"/>
            <a:chOff x="4850698" y="3663378"/>
            <a:chExt cx="6800228" cy="2576640"/>
          </a:xfrm>
        </p:grpSpPr>
        <p:sp>
          <p:nvSpPr>
            <p:cNvPr id="57" name="Rechteck 56"/>
            <p:cNvSpPr/>
            <p:nvPr/>
          </p:nvSpPr>
          <p:spPr>
            <a:xfrm>
              <a:off x="4926276" y="5259947"/>
              <a:ext cx="355600" cy="70394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58" name="Rechteck 57"/>
            <p:cNvSpPr/>
            <p:nvPr/>
          </p:nvSpPr>
          <p:spPr>
            <a:xfrm>
              <a:off x="5397991" y="4868064"/>
              <a:ext cx="355600" cy="109582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59" name="Rechteck 58"/>
            <p:cNvSpPr/>
            <p:nvPr/>
          </p:nvSpPr>
          <p:spPr>
            <a:xfrm>
              <a:off x="5869706" y="4077034"/>
              <a:ext cx="355600" cy="188685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60" name="Rechteck 59"/>
            <p:cNvSpPr/>
            <p:nvPr/>
          </p:nvSpPr>
          <p:spPr>
            <a:xfrm>
              <a:off x="6341421" y="4693890"/>
              <a:ext cx="355600" cy="126999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61" name="Rechteck 60"/>
            <p:cNvSpPr/>
            <p:nvPr/>
          </p:nvSpPr>
          <p:spPr>
            <a:xfrm>
              <a:off x="6813136" y="5151091"/>
              <a:ext cx="355600" cy="81279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62" name="Rechteck 61"/>
            <p:cNvSpPr/>
            <p:nvPr/>
          </p:nvSpPr>
          <p:spPr>
            <a:xfrm>
              <a:off x="7284851" y="5492177"/>
              <a:ext cx="355600" cy="47171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cxnSp>
          <p:nvCxnSpPr>
            <p:cNvPr id="63" name="Gerade Verbindung mit Pfeil 62"/>
            <p:cNvCxnSpPr/>
            <p:nvPr/>
          </p:nvCxnSpPr>
          <p:spPr>
            <a:xfrm flipV="1">
              <a:off x="4850698" y="3663378"/>
              <a:ext cx="0" cy="231651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Rechteck 63"/>
            <p:cNvSpPr/>
            <p:nvPr/>
          </p:nvSpPr>
          <p:spPr>
            <a:xfrm>
              <a:off x="7756566" y="5791199"/>
              <a:ext cx="355600" cy="17268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65" name="Rechteck 64"/>
            <p:cNvSpPr/>
            <p:nvPr/>
          </p:nvSpPr>
          <p:spPr>
            <a:xfrm>
              <a:off x="8228281" y="5791199"/>
              <a:ext cx="355600" cy="17269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66" name="Rechteck 65"/>
            <p:cNvSpPr/>
            <p:nvPr/>
          </p:nvSpPr>
          <p:spPr>
            <a:xfrm>
              <a:off x="8699996" y="5791199"/>
              <a:ext cx="355600" cy="17269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67" name="Rechteck 66"/>
            <p:cNvSpPr/>
            <p:nvPr/>
          </p:nvSpPr>
          <p:spPr>
            <a:xfrm>
              <a:off x="9171711" y="5791199"/>
              <a:ext cx="355600" cy="17269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68" name="Rechteck 67"/>
            <p:cNvSpPr/>
            <p:nvPr/>
          </p:nvSpPr>
          <p:spPr>
            <a:xfrm>
              <a:off x="9643426" y="5900057"/>
              <a:ext cx="355600" cy="6383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69" name="Textfeld 68"/>
            <p:cNvSpPr txBox="1"/>
            <p:nvPr/>
          </p:nvSpPr>
          <p:spPr>
            <a:xfrm>
              <a:off x="11354050" y="6055352"/>
              <a:ext cx="296876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err="1" smtClean="0"/>
                <a:t>day</a:t>
              </a:r>
              <a:endParaRPr lang="en-US" sz="600" dirty="0"/>
            </a:p>
          </p:txBody>
        </p:sp>
        <p:cxnSp>
          <p:nvCxnSpPr>
            <p:cNvPr id="70" name="Gerade Verbindung mit Pfeil 69"/>
            <p:cNvCxnSpPr/>
            <p:nvPr/>
          </p:nvCxnSpPr>
          <p:spPr>
            <a:xfrm flipV="1">
              <a:off x="4850698" y="6025615"/>
              <a:ext cx="6673645" cy="508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feld 70"/>
            <p:cNvSpPr txBox="1"/>
            <p:nvPr/>
          </p:nvSpPr>
          <p:spPr>
            <a:xfrm>
              <a:off x="4926276" y="6049578"/>
              <a:ext cx="22313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1</a:t>
              </a:r>
              <a:endParaRPr lang="en-US" sz="600" dirty="0"/>
            </a:p>
          </p:txBody>
        </p:sp>
        <p:sp>
          <p:nvSpPr>
            <p:cNvPr id="72" name="Textfeld 71"/>
            <p:cNvSpPr txBox="1"/>
            <p:nvPr/>
          </p:nvSpPr>
          <p:spPr>
            <a:xfrm>
              <a:off x="5424948" y="6049578"/>
              <a:ext cx="22313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2</a:t>
              </a:r>
              <a:endParaRPr lang="en-US" sz="600" dirty="0"/>
            </a:p>
          </p:txBody>
        </p:sp>
        <p:sp>
          <p:nvSpPr>
            <p:cNvPr id="73" name="Textfeld 72"/>
            <p:cNvSpPr txBox="1"/>
            <p:nvPr/>
          </p:nvSpPr>
          <p:spPr>
            <a:xfrm>
              <a:off x="5923620" y="6049578"/>
              <a:ext cx="22313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3</a:t>
              </a:r>
              <a:endParaRPr lang="en-US" sz="600" dirty="0"/>
            </a:p>
          </p:txBody>
        </p:sp>
        <p:sp>
          <p:nvSpPr>
            <p:cNvPr id="74" name="Textfeld 73"/>
            <p:cNvSpPr txBox="1"/>
            <p:nvPr/>
          </p:nvSpPr>
          <p:spPr>
            <a:xfrm>
              <a:off x="6378750" y="6049578"/>
              <a:ext cx="22313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4</a:t>
              </a:r>
              <a:endParaRPr lang="en-US" sz="600" dirty="0"/>
            </a:p>
          </p:txBody>
        </p:sp>
        <p:sp>
          <p:nvSpPr>
            <p:cNvPr id="75" name="Textfeld 74"/>
            <p:cNvSpPr txBox="1"/>
            <p:nvPr/>
          </p:nvSpPr>
          <p:spPr>
            <a:xfrm>
              <a:off x="6841137" y="6049578"/>
              <a:ext cx="22313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5</a:t>
              </a:r>
              <a:endParaRPr lang="en-US" sz="600" dirty="0"/>
            </a:p>
          </p:txBody>
        </p:sp>
        <p:sp>
          <p:nvSpPr>
            <p:cNvPr id="76" name="Textfeld 75"/>
            <p:cNvSpPr txBox="1"/>
            <p:nvPr/>
          </p:nvSpPr>
          <p:spPr>
            <a:xfrm>
              <a:off x="7310781" y="6049578"/>
              <a:ext cx="22313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6</a:t>
              </a:r>
              <a:endParaRPr lang="en-US" sz="600" dirty="0"/>
            </a:p>
          </p:txBody>
        </p:sp>
        <p:sp>
          <p:nvSpPr>
            <p:cNvPr id="77" name="Textfeld 76"/>
            <p:cNvSpPr txBox="1"/>
            <p:nvPr/>
          </p:nvSpPr>
          <p:spPr>
            <a:xfrm>
              <a:off x="7787682" y="6049578"/>
              <a:ext cx="22313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7</a:t>
              </a:r>
              <a:endParaRPr lang="en-US" sz="600" dirty="0"/>
            </a:p>
          </p:txBody>
        </p:sp>
        <p:sp>
          <p:nvSpPr>
            <p:cNvPr id="78" name="Textfeld 77"/>
            <p:cNvSpPr txBox="1"/>
            <p:nvPr/>
          </p:nvSpPr>
          <p:spPr>
            <a:xfrm>
              <a:off x="8271840" y="6049578"/>
              <a:ext cx="22313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8</a:t>
              </a:r>
              <a:endParaRPr lang="en-US" sz="600" dirty="0"/>
            </a:p>
          </p:txBody>
        </p:sp>
        <p:sp>
          <p:nvSpPr>
            <p:cNvPr id="79" name="Textfeld 78"/>
            <p:cNvSpPr txBox="1"/>
            <p:nvPr/>
          </p:nvSpPr>
          <p:spPr>
            <a:xfrm>
              <a:off x="8726970" y="6049578"/>
              <a:ext cx="22313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9</a:t>
              </a:r>
              <a:endParaRPr lang="en-US" sz="600" dirty="0"/>
            </a:p>
          </p:txBody>
        </p:sp>
        <p:sp>
          <p:nvSpPr>
            <p:cNvPr id="80" name="Textfeld 79"/>
            <p:cNvSpPr txBox="1"/>
            <p:nvPr/>
          </p:nvSpPr>
          <p:spPr>
            <a:xfrm>
              <a:off x="9159204" y="6049578"/>
              <a:ext cx="26161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10</a:t>
              </a:r>
              <a:endParaRPr lang="en-US" sz="600" dirty="0"/>
            </a:p>
          </p:txBody>
        </p:sp>
        <p:sp>
          <p:nvSpPr>
            <p:cNvPr id="81" name="Textfeld 80"/>
            <p:cNvSpPr txBox="1"/>
            <p:nvPr/>
          </p:nvSpPr>
          <p:spPr>
            <a:xfrm>
              <a:off x="9614398" y="6049578"/>
              <a:ext cx="26161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11</a:t>
              </a:r>
              <a:endParaRPr lang="en-US" sz="600" dirty="0"/>
            </a:p>
          </p:txBody>
        </p:sp>
        <p:sp>
          <p:nvSpPr>
            <p:cNvPr id="82" name="Rechteck 81"/>
            <p:cNvSpPr/>
            <p:nvPr/>
          </p:nvSpPr>
          <p:spPr>
            <a:xfrm>
              <a:off x="10064343" y="5900060"/>
              <a:ext cx="355600" cy="6383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83" name="Textfeld 82"/>
            <p:cNvSpPr txBox="1"/>
            <p:nvPr/>
          </p:nvSpPr>
          <p:spPr>
            <a:xfrm>
              <a:off x="10035315" y="6049581"/>
              <a:ext cx="26161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12</a:t>
              </a:r>
              <a:endParaRPr lang="en-US" sz="600" dirty="0"/>
            </a:p>
          </p:txBody>
        </p:sp>
        <p:sp>
          <p:nvSpPr>
            <p:cNvPr id="84" name="Rechteck 83"/>
            <p:cNvSpPr/>
            <p:nvPr/>
          </p:nvSpPr>
          <p:spPr>
            <a:xfrm>
              <a:off x="10485260" y="5900063"/>
              <a:ext cx="355600" cy="6383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85" name="Textfeld 84"/>
            <p:cNvSpPr txBox="1"/>
            <p:nvPr/>
          </p:nvSpPr>
          <p:spPr>
            <a:xfrm>
              <a:off x="10456232" y="6049584"/>
              <a:ext cx="26161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13</a:t>
              </a:r>
              <a:endParaRPr lang="en-US" sz="600" dirty="0"/>
            </a:p>
          </p:txBody>
        </p:sp>
        <p:sp>
          <p:nvSpPr>
            <p:cNvPr id="86" name="Rechteck 85"/>
            <p:cNvSpPr/>
            <p:nvPr/>
          </p:nvSpPr>
          <p:spPr>
            <a:xfrm>
              <a:off x="10906177" y="5900066"/>
              <a:ext cx="355600" cy="6383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87" name="Textfeld 86"/>
            <p:cNvSpPr txBox="1"/>
            <p:nvPr/>
          </p:nvSpPr>
          <p:spPr>
            <a:xfrm>
              <a:off x="10877149" y="6049587"/>
              <a:ext cx="26161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14</a:t>
              </a:r>
              <a:endParaRPr lang="en-US" sz="600" dirty="0"/>
            </a:p>
          </p:txBody>
        </p:sp>
      </p:grpSp>
    </p:spTree>
    <p:extLst>
      <p:ext uri="{BB962C8B-B14F-4D97-AF65-F5344CB8AC3E}">
        <p14:creationId xmlns:p14="http://schemas.microsoft.com/office/powerpoint/2010/main" val="460339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456</Words>
  <Application>Microsoft Office PowerPoint</Application>
  <PresentationFormat>Breitbild</PresentationFormat>
  <Paragraphs>192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Symbol</vt:lpstr>
      <vt:lpstr>Office</vt:lpstr>
      <vt:lpstr>CORONA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CORONA</dc:title>
  <dc:creator>Rainer Heintzmann</dc:creator>
  <cp:lastModifiedBy>Rainer Heintzmann</cp:lastModifiedBy>
  <cp:revision>56</cp:revision>
  <cp:lastPrinted>2020-04-03T16:37:33Z</cp:lastPrinted>
  <dcterms:created xsi:type="dcterms:W3CDTF">2020-03-23T08:23:54Z</dcterms:created>
  <dcterms:modified xsi:type="dcterms:W3CDTF">2020-04-22T09:06:12Z</dcterms:modified>
</cp:coreProperties>
</file>