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2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93C0-FA96-4AF9-A2A1-287FA3C3E6F8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40CE-ADA3-4102-8AA9-5200EAB631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xtstrain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CORONA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(s)</a:t>
            </a:r>
          </a:p>
          <a:p>
            <a:endParaRPr lang="de-DE" dirty="0"/>
          </a:p>
          <a:p>
            <a:r>
              <a:rPr lang="de-DE" dirty="0" smtClean="0"/>
              <a:t>Rainer Heintzmann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39250" y="1510387"/>
            <a:ext cx="1370271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susceptible</a:t>
            </a: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56122" y="1430714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97948" y="512842"/>
            <a:ext cx="2035866" cy="987524"/>
            <a:chOff x="831471" y="1610336"/>
            <a:chExt cx="2035866" cy="1268482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831471" y="1923142"/>
              <a:ext cx="1200529" cy="955676"/>
              <a:chOff x="1166862" y="2888344"/>
              <a:chExt cx="3240760" cy="2860511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1320800" y="4484913"/>
                <a:ext cx="355600" cy="703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792515" y="4093030"/>
                <a:ext cx="355600" cy="1095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2264230" y="3302000"/>
                <a:ext cx="355600" cy="1886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2735945" y="3918856"/>
                <a:ext cx="355600" cy="1269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3207660" y="4376057"/>
                <a:ext cx="355600" cy="812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3" name="Rechteck 12"/>
              <p:cNvSpPr/>
              <p:nvPr/>
            </p:nvSpPr>
            <p:spPr>
              <a:xfrm>
                <a:off x="3679375" y="4717143"/>
                <a:ext cx="355600" cy="471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3" name="Gruppieren 22"/>
              <p:cNvGrpSpPr/>
              <p:nvPr/>
            </p:nvGrpSpPr>
            <p:grpSpPr>
              <a:xfrm>
                <a:off x="1245222" y="5123553"/>
                <a:ext cx="3162400" cy="625302"/>
                <a:chOff x="1245222" y="5123553"/>
                <a:chExt cx="3162400" cy="625302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1245222" y="5130802"/>
                  <a:ext cx="771112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0-4</a:t>
                  </a:r>
                  <a:endParaRPr lang="en-US" sz="600" dirty="0"/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1706425" y="5188858"/>
                  <a:ext cx="874965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5-14</a:t>
                  </a:r>
                  <a:endParaRPr lang="en-US" sz="600" dirty="0"/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2134597" y="5138061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15-34</a:t>
                  </a:r>
                  <a:endParaRPr lang="en-US" sz="600" dirty="0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>
                  <a:off x="2606311" y="5188864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35-59</a:t>
                  </a:r>
                  <a:endParaRPr lang="en-US" sz="600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>
                  <a:off x="3056254" y="5123553"/>
                  <a:ext cx="978818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60-79</a:t>
                  </a:r>
                  <a:endParaRPr lang="en-US" sz="600" dirty="0"/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3597568" y="5196117"/>
                  <a:ext cx="810054" cy="552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600" dirty="0" smtClean="0"/>
                    <a:t>80+</a:t>
                  </a:r>
                  <a:endParaRPr lang="en-US" sz="600" dirty="0"/>
                </a:p>
              </p:txBody>
            </p:sp>
          </p:grpSp>
          <p:cxnSp>
            <p:nvCxnSpPr>
              <p:cNvPr id="22" name="Gerade Verbindung mit Pfeil 21"/>
              <p:cNvCxnSpPr/>
              <p:nvPr/>
            </p:nvCxnSpPr>
            <p:spPr>
              <a:xfrm flipV="1">
                <a:off x="1166862" y="2888344"/>
                <a:ext cx="0" cy="23165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feld 60"/>
            <p:cNvSpPr txBox="1"/>
            <p:nvPr/>
          </p:nvSpPr>
          <p:spPr>
            <a:xfrm>
              <a:off x="1020228" y="1610336"/>
              <a:ext cx="1847109" cy="474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Age (</a:t>
              </a:r>
              <a:r>
                <a:rPr lang="de-DE" dirty="0" err="1" smtClean="0"/>
                <a:t>everywhere</a:t>
              </a:r>
              <a:r>
                <a:rPr lang="de-DE" dirty="0" smtClean="0"/>
                <a:t>)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77327" y="2219178"/>
            <a:ext cx="1034845" cy="673789"/>
            <a:chOff x="4850698" y="3663378"/>
            <a:chExt cx="6800228" cy="2576640"/>
          </a:xfrm>
        </p:grpSpPr>
        <p:sp>
          <p:nvSpPr>
            <p:cNvPr id="26" name="Rechteck 25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5" name="Gerade Verbindung mit Pfeil 4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9" name="Rechteck 88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96" name="Gerade Verbindung mit Pfeil 95"/>
          <p:cNvCxnSpPr/>
          <p:nvPr/>
        </p:nvCxnSpPr>
        <p:spPr>
          <a:xfrm>
            <a:off x="1816474" y="1973966"/>
            <a:ext cx="2087763" cy="6008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bgerundetes Rechteck 96"/>
          <p:cNvSpPr/>
          <p:nvPr/>
        </p:nvSpPr>
        <p:spPr>
          <a:xfrm>
            <a:off x="3972780" y="3718821"/>
            <a:ext cx="1467649" cy="856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</a:t>
            </a:r>
          </a:p>
          <a:p>
            <a:pPr algn="ctr"/>
            <a:r>
              <a:rPr lang="de-DE" dirty="0" err="1" smtClean="0"/>
              <a:t>reported</a:t>
            </a:r>
            <a:r>
              <a:rPr lang="en-US" dirty="0" smtClean="0"/>
              <a:t> + quarantined</a:t>
            </a:r>
            <a:endParaRPr lang="de-DE" dirty="0" smtClean="0"/>
          </a:p>
        </p:txBody>
      </p:sp>
      <p:sp>
        <p:nvSpPr>
          <p:cNvPr id="100" name="Rechteck 99"/>
          <p:cNvSpPr/>
          <p:nvPr/>
        </p:nvSpPr>
        <p:spPr>
          <a:xfrm>
            <a:off x="3959310" y="2515487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3716587" y="3060975"/>
            <a:ext cx="8165948" cy="35355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feld 143"/>
          <p:cNvSpPr txBox="1"/>
          <p:nvPr/>
        </p:nvSpPr>
        <p:spPr>
          <a:xfrm rot="874807">
            <a:off x="2015648" y="1746299"/>
            <a:ext cx="1354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ii(t) </a:t>
            </a:r>
            <a:r>
              <a:rPr lang="de-DE" sz="1400" dirty="0" err="1" smtClean="0"/>
              <a:t>I+iq</a:t>
            </a:r>
            <a:r>
              <a:rPr lang="de-DE" sz="1400" dirty="0" smtClean="0"/>
              <a:t> </a:t>
            </a:r>
            <a:r>
              <a:rPr lang="de-DE" sz="1400" dirty="0" err="1" smtClean="0"/>
              <a:t>Q+ih</a:t>
            </a:r>
            <a:r>
              <a:rPr lang="de-DE" sz="1400" dirty="0" smtClean="0"/>
              <a:t> H + </a:t>
            </a:r>
            <a:r>
              <a:rPr lang="de-DE" sz="1400" dirty="0" err="1" smtClean="0"/>
              <a:t>external</a:t>
            </a:r>
            <a:r>
              <a:rPr lang="de-DE" sz="1400" dirty="0" smtClean="0"/>
              <a:t> i0</a:t>
            </a:r>
            <a:endParaRPr lang="en-US" sz="14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10105560" y="5645000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</a:p>
          <a:p>
            <a:pPr algn="ctr"/>
            <a:r>
              <a:rPr lang="de-DE" dirty="0" err="1" smtClean="0"/>
              <a:t>dead</a:t>
            </a:r>
            <a:endParaRPr lang="en-US" dirty="0"/>
          </a:p>
        </p:txBody>
      </p:sp>
      <p:sp>
        <p:nvSpPr>
          <p:cNvPr id="146" name="Abgerundetes Rechteck 145"/>
          <p:cNvSpPr/>
          <p:nvPr/>
        </p:nvSpPr>
        <p:spPr>
          <a:xfrm>
            <a:off x="7055620" y="3147454"/>
            <a:ext cx="1521923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</a:p>
          <a:p>
            <a:pPr algn="ctr"/>
            <a:r>
              <a:rPr lang="de-DE" dirty="0" err="1" smtClean="0"/>
              <a:t>hospitalized</a:t>
            </a:r>
            <a:endParaRPr lang="en-US" dirty="0"/>
          </a:p>
        </p:txBody>
      </p:sp>
      <p:sp>
        <p:nvSpPr>
          <p:cNvPr id="147" name="Rechteck 146"/>
          <p:cNvSpPr/>
          <p:nvPr/>
        </p:nvSpPr>
        <p:spPr>
          <a:xfrm>
            <a:off x="6966228" y="3083532"/>
            <a:ext cx="1846128" cy="158049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hteck 147"/>
          <p:cNvSpPr/>
          <p:nvPr/>
        </p:nvSpPr>
        <p:spPr>
          <a:xfrm>
            <a:off x="9984013" y="5394509"/>
            <a:ext cx="1440172" cy="10834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feld 148"/>
          <p:cNvSpPr txBox="1"/>
          <p:nvPr/>
        </p:nvSpPr>
        <p:spPr>
          <a:xfrm>
            <a:off x="9902865" y="5015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150" name="Abgerundetes Rechteck 149"/>
          <p:cNvSpPr/>
          <p:nvPr/>
        </p:nvSpPr>
        <p:spPr>
          <a:xfrm>
            <a:off x="10148304" y="2304001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15" name="Textfeld 214"/>
          <p:cNvSpPr txBox="1"/>
          <p:nvPr/>
        </p:nvSpPr>
        <p:spPr>
          <a:xfrm>
            <a:off x="3703855" y="305976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cxnSp>
        <p:nvCxnSpPr>
          <p:cNvPr id="216" name="Gerade Verbindung mit Pfeil 215"/>
          <p:cNvCxnSpPr>
            <a:stCxn id="253" idx="2"/>
            <a:endCxn id="293" idx="0"/>
          </p:cNvCxnSpPr>
          <p:nvPr/>
        </p:nvCxnSpPr>
        <p:spPr>
          <a:xfrm>
            <a:off x="4471212" y="2821395"/>
            <a:ext cx="295777" cy="20486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bgerundetes Rechteck 218"/>
          <p:cNvSpPr/>
          <p:nvPr/>
        </p:nvSpPr>
        <p:spPr>
          <a:xfrm>
            <a:off x="379344" y="3727552"/>
            <a:ext cx="1467649" cy="95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en-US" dirty="0" smtClean="0"/>
              <a:t>quarantined</a:t>
            </a:r>
            <a:endParaRPr lang="de-DE" dirty="0" smtClean="0"/>
          </a:p>
        </p:txBody>
      </p:sp>
      <p:sp>
        <p:nvSpPr>
          <p:cNvPr id="253" name="Rechteck 252"/>
          <p:cNvSpPr/>
          <p:nvPr/>
        </p:nvSpPr>
        <p:spPr>
          <a:xfrm>
            <a:off x="3991824" y="2449186"/>
            <a:ext cx="958775" cy="37220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Gerade Verbindung mit Pfeil 254"/>
          <p:cNvCxnSpPr>
            <a:stCxn id="253" idx="2"/>
            <a:endCxn id="376" idx="0"/>
          </p:cNvCxnSpPr>
          <p:nvPr/>
        </p:nvCxnSpPr>
        <p:spPr>
          <a:xfrm>
            <a:off x="4471212" y="2821395"/>
            <a:ext cx="3433112" cy="117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uppieren 256"/>
          <p:cNvGrpSpPr/>
          <p:nvPr/>
        </p:nvGrpSpPr>
        <p:grpSpPr>
          <a:xfrm>
            <a:off x="4222731" y="4652744"/>
            <a:ext cx="1034845" cy="673789"/>
            <a:chOff x="4850698" y="3663378"/>
            <a:chExt cx="6800228" cy="2576640"/>
          </a:xfrm>
        </p:grpSpPr>
        <p:sp>
          <p:nvSpPr>
            <p:cNvPr id="258" name="Rechteck 257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264" name="Gerade Verbindung mit Pfeil 263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hteck 264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70" name="Textfeld 269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273" name="Textfeld 272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274" name="Textfeld 273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276" name="Textfeld 275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277" name="Textfeld 276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279" name="Textfeld 278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280" name="Textfeld 279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281" name="Textfeld 280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282" name="Textfeld 281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4" name="Textfeld 283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8" name="Textfeld 287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289" name="Gerade Verbindung mit Pfeil 288"/>
          <p:cNvCxnSpPr>
            <a:endCxn id="463" idx="1"/>
          </p:cNvCxnSpPr>
          <p:nvPr/>
        </p:nvCxnSpPr>
        <p:spPr>
          <a:xfrm flipH="1">
            <a:off x="682083" y="2360184"/>
            <a:ext cx="407941" cy="27492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hteck 292"/>
          <p:cNvSpPr/>
          <p:nvPr/>
        </p:nvSpPr>
        <p:spPr>
          <a:xfrm>
            <a:off x="4232525" y="4870038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feld 309"/>
          <p:cNvSpPr txBox="1"/>
          <p:nvPr/>
        </p:nvSpPr>
        <p:spPr>
          <a:xfrm rot="16200000">
            <a:off x="-584298" y="4272272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Quarantened</a:t>
            </a:r>
            <a:endParaRPr lang="de-DE" dirty="0" smtClean="0"/>
          </a:p>
        </p:txBody>
      </p:sp>
      <p:sp>
        <p:nvSpPr>
          <p:cNvPr id="323" name="Rechteck 322"/>
          <p:cNvSpPr/>
          <p:nvPr/>
        </p:nvSpPr>
        <p:spPr>
          <a:xfrm>
            <a:off x="5124177" y="4935389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Gerade Verbindung mit Pfeil 325"/>
          <p:cNvCxnSpPr>
            <a:stCxn id="373" idx="0"/>
            <a:endCxn id="374" idx="1"/>
          </p:cNvCxnSpPr>
          <p:nvPr/>
        </p:nvCxnSpPr>
        <p:spPr>
          <a:xfrm flipH="1" flipV="1">
            <a:off x="7328114" y="4302383"/>
            <a:ext cx="836863" cy="11768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feld 327"/>
          <p:cNvSpPr txBox="1"/>
          <p:nvPr/>
        </p:nvSpPr>
        <p:spPr>
          <a:xfrm rot="3016087">
            <a:off x="5016076" y="3195163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6560917" y="4483254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4261302" y="3334004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  <p:cxnSp>
        <p:nvCxnSpPr>
          <p:cNvPr id="336" name="Gerade Verbindung mit Pfeil 335"/>
          <p:cNvCxnSpPr>
            <a:stCxn id="337" idx="3"/>
            <a:endCxn id="145" idx="1"/>
          </p:cNvCxnSpPr>
          <p:nvPr/>
        </p:nvCxnSpPr>
        <p:spPr>
          <a:xfrm>
            <a:off x="8473938" y="5597650"/>
            <a:ext cx="1631622" cy="4102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feld 338"/>
          <p:cNvSpPr txBox="1"/>
          <p:nvPr/>
        </p:nvSpPr>
        <p:spPr>
          <a:xfrm>
            <a:off x="656794" y="2974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grpSp>
        <p:nvGrpSpPr>
          <p:cNvPr id="340" name="Gruppieren 339"/>
          <p:cNvGrpSpPr/>
          <p:nvPr/>
        </p:nvGrpSpPr>
        <p:grpSpPr>
          <a:xfrm>
            <a:off x="7332171" y="3831035"/>
            <a:ext cx="1034845" cy="673789"/>
            <a:chOff x="4850698" y="3663378"/>
            <a:chExt cx="6800228" cy="2576640"/>
          </a:xfrm>
        </p:grpSpPr>
        <p:sp>
          <p:nvSpPr>
            <p:cNvPr id="341" name="Rechteck 340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47" name="Gerade Verbindung mit Pfeil 346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hteck 347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53" name="Textfeld 352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54" name="Gerade Verbindung mit Pfeil 353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feld 354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56" name="Textfeld 355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57" name="Textfeld 356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58" name="Textfeld 357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59" name="Textfeld 358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60" name="Textfeld 359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61" name="Textfeld 360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62" name="Textfeld 361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63" name="Textfeld 362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64" name="Textfeld 36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65" name="Textfeld 36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71" name="Textfeld 370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73" name="Rechteck 372"/>
          <p:cNvSpPr/>
          <p:nvPr/>
        </p:nvSpPr>
        <p:spPr>
          <a:xfrm>
            <a:off x="8115876" y="5479206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hteck 375"/>
          <p:cNvSpPr/>
          <p:nvPr/>
        </p:nvSpPr>
        <p:spPr>
          <a:xfrm>
            <a:off x="7265513" y="3992089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feld 376"/>
          <p:cNvSpPr txBox="1"/>
          <p:nvPr/>
        </p:nvSpPr>
        <p:spPr>
          <a:xfrm>
            <a:off x="9069840" y="5765610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</a:t>
            </a:r>
            <a:endParaRPr lang="en-US" sz="1400" dirty="0"/>
          </a:p>
        </p:txBody>
      </p:sp>
      <p:cxnSp>
        <p:nvCxnSpPr>
          <p:cNvPr id="379" name="Gerade Verbindung mit Pfeil 378"/>
          <p:cNvCxnSpPr>
            <a:stCxn id="323" idx="0"/>
            <a:endCxn id="290" idx="1"/>
          </p:cNvCxnSpPr>
          <p:nvPr/>
        </p:nvCxnSpPr>
        <p:spPr>
          <a:xfrm flipV="1">
            <a:off x="5173278" y="4592713"/>
            <a:ext cx="4839101" cy="3426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feld 380"/>
          <p:cNvSpPr txBox="1"/>
          <p:nvPr/>
        </p:nvSpPr>
        <p:spPr>
          <a:xfrm>
            <a:off x="9054272" y="378897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2" name="Rechteck 381"/>
          <p:cNvSpPr/>
          <p:nvPr/>
        </p:nvSpPr>
        <p:spPr>
          <a:xfrm>
            <a:off x="4823152" y="2293105"/>
            <a:ext cx="97462" cy="5373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Gerade Verbindung mit Pfeil 382"/>
          <p:cNvCxnSpPr>
            <a:stCxn id="382" idx="3"/>
            <a:endCxn id="150" idx="1"/>
          </p:cNvCxnSpPr>
          <p:nvPr/>
        </p:nvCxnSpPr>
        <p:spPr>
          <a:xfrm>
            <a:off x="4920614" y="2561780"/>
            <a:ext cx="5227690" cy="130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feld 385"/>
          <p:cNvSpPr txBox="1"/>
          <p:nvPr/>
        </p:nvSpPr>
        <p:spPr>
          <a:xfrm>
            <a:off x="9594581" y="227807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232229" y="2945808"/>
            <a:ext cx="8704345" cy="37235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hteck 404"/>
          <p:cNvSpPr/>
          <p:nvPr/>
        </p:nvSpPr>
        <p:spPr>
          <a:xfrm>
            <a:off x="9560447" y="726967"/>
            <a:ext cx="2518098" cy="59637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feld 405"/>
          <p:cNvSpPr txBox="1"/>
          <p:nvPr/>
        </p:nvSpPr>
        <p:spPr>
          <a:xfrm>
            <a:off x="9461978" y="38005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R: </a:t>
            </a:r>
            <a:r>
              <a:rPr lang="de-DE" dirty="0" err="1" smtClean="0"/>
              <a:t>removed</a:t>
            </a:r>
            <a:endParaRPr lang="en-US" dirty="0"/>
          </a:p>
        </p:txBody>
      </p:sp>
      <p:sp>
        <p:nvSpPr>
          <p:cNvPr id="411" name="Textfeld 410"/>
          <p:cNvSpPr txBox="1"/>
          <p:nvPr/>
        </p:nvSpPr>
        <p:spPr>
          <a:xfrm>
            <a:off x="5189542" y="281128"/>
            <a:ext cx="4254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time </a:t>
            </a:r>
            <a:r>
              <a:rPr lang="de-DE" dirty="0" err="1" smtClean="0"/>
              <a:t>series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in </a:t>
            </a:r>
            <a:r>
              <a:rPr lang="de-DE" dirty="0" err="1" smtClean="0"/>
              <a:t>hospital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cured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</a:t>
            </a:r>
            <a:r>
              <a:rPr lang="de-DE" dirty="0" smtClean="0"/>
              <a:t> </a:t>
            </a:r>
            <a:r>
              <a:rPr lang="de-DE" dirty="0" err="1" smtClean="0"/>
              <a:t>till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last time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hospital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need</a:t>
            </a:r>
            <a:r>
              <a:rPr lang="de-DE" dirty="0" smtClean="0"/>
              <a:t> intensive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Everyone</a:t>
            </a:r>
            <a:r>
              <a:rPr lang="de-DE" dirty="0" smtClean="0"/>
              <a:t> still in intensive care</a:t>
            </a:r>
            <a:br>
              <a:rPr lang="de-DE" dirty="0" smtClean="0"/>
            </a:b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die (per </a:t>
            </a:r>
            <a:r>
              <a:rPr lang="de-DE" dirty="0" err="1" smtClean="0"/>
              <a:t>day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2" name="Rechteck 411"/>
          <p:cNvSpPr/>
          <p:nvPr/>
        </p:nvSpPr>
        <p:spPr>
          <a:xfrm>
            <a:off x="1950607" y="246743"/>
            <a:ext cx="7519341" cy="64225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hteck 412"/>
          <p:cNvSpPr/>
          <p:nvPr/>
        </p:nvSpPr>
        <p:spPr>
          <a:xfrm>
            <a:off x="94219" y="380052"/>
            <a:ext cx="3509792" cy="63107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feld 413"/>
          <p:cNvSpPr txBox="1"/>
          <p:nvPr/>
        </p:nvSpPr>
        <p:spPr>
          <a:xfrm>
            <a:off x="3291890" y="-62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I: </a:t>
            </a:r>
            <a:r>
              <a:rPr lang="de-DE" dirty="0" err="1" smtClean="0"/>
              <a:t>infected</a:t>
            </a:r>
            <a:endParaRPr lang="en-US" dirty="0"/>
          </a:p>
        </p:txBody>
      </p:sp>
      <p:sp>
        <p:nvSpPr>
          <p:cNvPr id="415" name="Textfeld 414"/>
          <p:cNvSpPr txBox="1"/>
          <p:nvPr/>
        </p:nvSpPr>
        <p:spPr>
          <a:xfrm>
            <a:off x="121296" y="-71346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S: </a:t>
            </a:r>
            <a:r>
              <a:rPr lang="de-DE" dirty="0" err="1" smtClean="0"/>
              <a:t>susceptible</a:t>
            </a:r>
            <a:endParaRPr lang="en-US" dirty="0"/>
          </a:p>
        </p:txBody>
      </p:sp>
      <p:grpSp>
        <p:nvGrpSpPr>
          <p:cNvPr id="416" name="Gruppieren 415"/>
          <p:cNvGrpSpPr/>
          <p:nvPr/>
        </p:nvGrpSpPr>
        <p:grpSpPr>
          <a:xfrm>
            <a:off x="670960" y="4728650"/>
            <a:ext cx="1034845" cy="673789"/>
            <a:chOff x="4850698" y="3663378"/>
            <a:chExt cx="6800228" cy="2576640"/>
          </a:xfrm>
          <a:solidFill>
            <a:schemeClr val="accent6"/>
          </a:solidFill>
        </p:grpSpPr>
        <p:sp>
          <p:nvSpPr>
            <p:cNvPr id="417" name="Rechteck 41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8" name="Rechteck 41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9" name="Rechteck 41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0" name="Rechteck 41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1" name="Rechteck 42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423" name="Gerade Verbindung mit Pfeil 42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Rechteck 42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29" name="Textfeld 42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430" name="Gerade Verbindung mit Pfeil 42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feld 43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432" name="Textfeld 43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433" name="Textfeld 43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434" name="Textfeld 43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435" name="Textfeld 43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436" name="Textfeld 43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437" name="Textfeld 43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438" name="Textfeld 43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439" name="Textfeld 43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440" name="Textfeld 43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441" name="Textfeld 44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3" name="Textfeld 44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444" name="Rechteck 44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5" name="Textfeld 44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446" name="Rechteck 44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7" name="Textfeld 44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cxnSp>
        <p:nvCxnSpPr>
          <p:cNvPr id="448" name="Gerade Verbindung mit Pfeil 447"/>
          <p:cNvCxnSpPr/>
          <p:nvPr/>
        </p:nvCxnSpPr>
        <p:spPr>
          <a:xfrm flipV="1">
            <a:off x="1583450" y="2327349"/>
            <a:ext cx="8475" cy="27497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hteck 451"/>
          <p:cNvSpPr/>
          <p:nvPr/>
        </p:nvSpPr>
        <p:spPr>
          <a:xfrm>
            <a:off x="1564345" y="5082450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feld 452"/>
          <p:cNvSpPr txBox="1"/>
          <p:nvPr/>
        </p:nvSpPr>
        <p:spPr>
          <a:xfrm>
            <a:off x="1625917" y="2666732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682083" y="4882579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7" name="Gerade Verbindung mit Pfeil 506"/>
          <p:cNvCxnSpPr>
            <a:stCxn id="375" idx="3"/>
            <a:endCxn id="290" idx="1"/>
          </p:cNvCxnSpPr>
          <p:nvPr/>
        </p:nvCxnSpPr>
        <p:spPr>
          <a:xfrm>
            <a:off x="8323130" y="4238757"/>
            <a:ext cx="1689249" cy="3539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feld 508"/>
          <p:cNvSpPr txBox="1"/>
          <p:nvPr/>
        </p:nvSpPr>
        <p:spPr>
          <a:xfrm>
            <a:off x="9133623" y="4615126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290" name="Abgerundetes Rechteck 289"/>
          <p:cNvSpPr/>
          <p:nvPr/>
        </p:nvSpPr>
        <p:spPr>
          <a:xfrm>
            <a:off x="10012379" y="4321890"/>
            <a:ext cx="1467649" cy="541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r>
              <a:rPr lang="de-DE" baseline="-25000" dirty="0" smtClean="0"/>
              <a:t>R</a:t>
            </a:r>
          </a:p>
          <a:p>
            <a:pPr algn="ctr"/>
            <a:r>
              <a:rPr lang="de-DE" dirty="0" err="1" smtClean="0"/>
              <a:t>cured</a:t>
            </a:r>
            <a:endParaRPr lang="de-DE" dirty="0" smtClean="0"/>
          </a:p>
        </p:txBody>
      </p:sp>
      <p:sp>
        <p:nvSpPr>
          <p:cNvPr id="291" name="Textfeld 290"/>
          <p:cNvSpPr txBox="1"/>
          <p:nvPr/>
        </p:nvSpPr>
        <p:spPr>
          <a:xfrm>
            <a:off x="9956468" y="3742231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measured</a:t>
            </a:r>
            <a:endParaRPr lang="en-US" dirty="0"/>
          </a:p>
        </p:txBody>
      </p:sp>
      <p:sp>
        <p:nvSpPr>
          <p:cNvPr id="292" name="Rechteck 291"/>
          <p:cNvSpPr/>
          <p:nvPr/>
        </p:nvSpPr>
        <p:spPr>
          <a:xfrm>
            <a:off x="9986970" y="3704914"/>
            <a:ext cx="1714384" cy="13223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Abgerundetes Rechteck 293"/>
          <p:cNvSpPr/>
          <p:nvPr/>
        </p:nvSpPr>
        <p:spPr>
          <a:xfrm>
            <a:off x="5911255" y="5458338"/>
            <a:ext cx="1155790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</a:t>
            </a:r>
            <a:r>
              <a:rPr lang="de-DE" baseline="-25000" dirty="0" smtClean="0"/>
              <a:t>IC</a:t>
            </a:r>
          </a:p>
          <a:p>
            <a:pPr algn="ctr"/>
            <a:r>
              <a:rPr lang="de-DE" dirty="0" smtClean="0"/>
              <a:t>Intensive care</a:t>
            </a:r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5827282" y="5076030"/>
            <a:ext cx="2985074" cy="1282327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8" name="Gruppieren 297"/>
          <p:cNvGrpSpPr/>
          <p:nvPr/>
        </p:nvGrpSpPr>
        <p:grpSpPr>
          <a:xfrm>
            <a:off x="7257173" y="5233643"/>
            <a:ext cx="1034845" cy="673789"/>
            <a:chOff x="4850698" y="3663378"/>
            <a:chExt cx="6800228" cy="2576640"/>
          </a:xfrm>
        </p:grpSpPr>
        <p:sp>
          <p:nvSpPr>
            <p:cNvPr id="299" name="Rechteck 298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05" name="Gerade Verbindung mit Pfeil 304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hteck 305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12" name="Textfeld 31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313" name="Gerade Verbindung mit Pfeil 31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feld 31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315" name="Textfeld 314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317" name="Textfeld 316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318" name="Textfeld 317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319" name="Textfeld 31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320" name="Textfeld 31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321" name="Textfeld 32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322" name="Textfeld 321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0" name="Textfeld 329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2" name="Textfeld 331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35" name="Textfeld 334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337" name="Rechteck 336"/>
          <p:cNvSpPr/>
          <p:nvPr/>
        </p:nvSpPr>
        <p:spPr>
          <a:xfrm>
            <a:off x="7196316" y="5341282"/>
            <a:ext cx="1277622" cy="5127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Gerade Verbindung mit Pfeil 371"/>
          <p:cNvCxnSpPr>
            <a:stCxn id="376" idx="2"/>
            <a:endCxn id="337" idx="0"/>
          </p:cNvCxnSpPr>
          <p:nvPr/>
        </p:nvCxnSpPr>
        <p:spPr>
          <a:xfrm flipH="1">
            <a:off x="7835127" y="4504824"/>
            <a:ext cx="69197" cy="836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/>
          <p:cNvSpPr/>
          <p:nvPr/>
        </p:nvSpPr>
        <p:spPr>
          <a:xfrm>
            <a:off x="7328114" y="4116278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hteck 374"/>
          <p:cNvSpPr/>
          <p:nvPr/>
        </p:nvSpPr>
        <p:spPr>
          <a:xfrm>
            <a:off x="8224929" y="4052652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feld 377"/>
          <p:cNvSpPr txBox="1"/>
          <p:nvPr/>
        </p:nvSpPr>
        <p:spPr>
          <a:xfrm>
            <a:off x="7538142" y="4778682"/>
            <a:ext cx="31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380" name="Textfeld 379"/>
          <p:cNvSpPr txBox="1"/>
          <p:nvPr/>
        </p:nvSpPr>
        <p:spPr>
          <a:xfrm>
            <a:off x="7857013" y="4722645"/>
            <a:ext cx="5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</a:t>
            </a:r>
            <a:r>
              <a:rPr lang="de-DE" sz="1400" baseline="-25000" dirty="0" err="1" smtClean="0"/>
              <a:t>IC</a:t>
            </a:r>
            <a:endParaRPr lang="en-US" sz="1400" baseline="-25000" dirty="0"/>
          </a:p>
        </p:txBody>
      </p:sp>
      <p:cxnSp>
        <p:nvCxnSpPr>
          <p:cNvPr id="384" name="Gerade Verbindung mit Pfeil 383"/>
          <p:cNvCxnSpPr>
            <a:endCxn id="376" idx="2"/>
          </p:cNvCxnSpPr>
          <p:nvPr/>
        </p:nvCxnSpPr>
        <p:spPr>
          <a:xfrm flipV="1">
            <a:off x="5325678" y="4504824"/>
            <a:ext cx="2578646" cy="5829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feld 384"/>
          <p:cNvSpPr txBox="1"/>
          <p:nvPr/>
        </p:nvSpPr>
        <p:spPr>
          <a:xfrm>
            <a:off x="10132343" y="1622704"/>
            <a:ext cx="15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measured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but immune</a:t>
            </a:r>
            <a:endParaRPr lang="en-US" dirty="0"/>
          </a:p>
        </p:txBody>
      </p:sp>
      <p:sp>
        <p:nvSpPr>
          <p:cNvPr id="388" name="Abgerundetes Rechteck 387"/>
          <p:cNvSpPr/>
          <p:nvPr/>
        </p:nvSpPr>
        <p:spPr>
          <a:xfrm>
            <a:off x="2052198" y="4903594"/>
            <a:ext cx="1561242" cy="1014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</a:t>
            </a:r>
            <a:r>
              <a:rPr lang="de-DE" baseline="-25000" dirty="0" err="1" smtClean="0"/>
              <a:t>q</a:t>
            </a:r>
            <a:endParaRPr lang="de-DE" baseline="-25000" dirty="0" smtClean="0"/>
          </a:p>
          <a:p>
            <a:pPr algn="ctr"/>
            <a:r>
              <a:rPr lang="de-DE" dirty="0" err="1" smtClean="0"/>
              <a:t>Infected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quarantined</a:t>
            </a:r>
            <a:endParaRPr lang="en-US" dirty="0"/>
          </a:p>
        </p:txBody>
      </p:sp>
      <p:grpSp>
        <p:nvGrpSpPr>
          <p:cNvPr id="389" name="Gruppieren 388"/>
          <p:cNvGrpSpPr/>
          <p:nvPr/>
        </p:nvGrpSpPr>
        <p:grpSpPr>
          <a:xfrm>
            <a:off x="2382508" y="5911230"/>
            <a:ext cx="1034845" cy="673789"/>
            <a:chOff x="4850698" y="3663378"/>
            <a:chExt cx="6800228" cy="2576640"/>
          </a:xfrm>
          <a:solidFill>
            <a:schemeClr val="accent6"/>
          </a:solidFill>
        </p:grpSpPr>
        <p:sp>
          <p:nvSpPr>
            <p:cNvPr id="390" name="Rechteck 389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1" name="Rechteck 390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2" name="Rechteck 391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3" name="Rechteck 392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4" name="Rechteck 393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396" name="Gerade Verbindung mit Pfeil 395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Rechteck 396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399" name="Rechteck 398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0" name="Rechteck 399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1" name="Rechteck 400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2" name="Textfeld 401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403" name="Gerade Verbindung mit Pfeil 402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feld 403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407" name="Textfeld 406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408" name="Textfeld 407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409" name="Textfeld 408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410" name="Textfeld 409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449" name="Textfeld 448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450" name="Textfeld 449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451" name="Textfeld 450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454" name="Textfeld 453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455" name="Textfeld 454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457" name="Rechteck 456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8" name="Textfeld 457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459" name="Rechteck 458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0" name="Textfeld 459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461" name="Rechteck 460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2" name="Textfeld 461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  <p:sp>
        <p:nvSpPr>
          <p:cNvPr id="464" name="Rechteck 463"/>
          <p:cNvSpPr/>
          <p:nvPr/>
        </p:nvSpPr>
        <p:spPr>
          <a:xfrm>
            <a:off x="3275479" y="6205504"/>
            <a:ext cx="98201" cy="3722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5" name="Gerade Verbindung mit Pfeil 464"/>
          <p:cNvCxnSpPr>
            <a:endCxn id="466" idx="0"/>
          </p:cNvCxnSpPr>
          <p:nvPr/>
        </p:nvCxnSpPr>
        <p:spPr>
          <a:xfrm flipH="1">
            <a:off x="2873147" y="2839769"/>
            <a:ext cx="1790410" cy="3242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hteck 465"/>
          <p:cNvSpPr/>
          <p:nvPr/>
        </p:nvSpPr>
        <p:spPr>
          <a:xfrm>
            <a:off x="2338683" y="6082579"/>
            <a:ext cx="1068927" cy="45377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7" name="Gerade Verbindung mit Pfeil 466"/>
          <p:cNvCxnSpPr>
            <a:stCxn id="464" idx="0"/>
            <a:endCxn id="150" idx="1"/>
          </p:cNvCxnSpPr>
          <p:nvPr/>
        </p:nvCxnSpPr>
        <p:spPr>
          <a:xfrm flipV="1">
            <a:off x="3324580" y="2574824"/>
            <a:ext cx="6823724" cy="3630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Textfeld 467"/>
          <p:cNvSpPr txBox="1"/>
          <p:nvPr/>
        </p:nvSpPr>
        <p:spPr>
          <a:xfrm>
            <a:off x="3448469" y="446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</a:t>
            </a:r>
            <a:endParaRPr lang="en-US" dirty="0"/>
          </a:p>
        </p:txBody>
      </p:sp>
      <p:sp>
        <p:nvSpPr>
          <p:cNvPr id="469" name="Textfeld 468"/>
          <p:cNvSpPr txBox="1"/>
          <p:nvPr/>
        </p:nvSpPr>
        <p:spPr>
          <a:xfrm>
            <a:off x="9658969" y="2773049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</a:p>
        </p:txBody>
      </p:sp>
      <p:cxnSp>
        <p:nvCxnSpPr>
          <p:cNvPr id="470" name="Gerade Verbindung mit Pfeil 469"/>
          <p:cNvCxnSpPr>
            <a:stCxn id="466" idx="2"/>
            <a:endCxn id="376" idx="2"/>
          </p:cNvCxnSpPr>
          <p:nvPr/>
        </p:nvCxnSpPr>
        <p:spPr>
          <a:xfrm flipV="1">
            <a:off x="2873147" y="4504824"/>
            <a:ext cx="5031177" cy="20315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feld 470"/>
          <p:cNvSpPr txBox="1"/>
          <p:nvPr/>
        </p:nvSpPr>
        <p:spPr>
          <a:xfrm>
            <a:off x="5465883" y="5357533"/>
            <a:ext cx="299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</a:t>
            </a:r>
            <a:endParaRPr lang="en-US" sz="1400" dirty="0"/>
          </a:p>
        </p:txBody>
      </p:sp>
      <p:cxnSp>
        <p:nvCxnSpPr>
          <p:cNvPr id="472" name="Gerade Verbindung mit Pfeil 471"/>
          <p:cNvCxnSpPr>
            <a:stCxn id="466" idx="0"/>
            <a:endCxn id="279" idx="2"/>
          </p:cNvCxnSpPr>
          <p:nvPr/>
        </p:nvCxnSpPr>
        <p:spPr>
          <a:xfrm flipV="1">
            <a:off x="2873147" y="5325023"/>
            <a:ext cx="1887185" cy="7575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feld 472"/>
          <p:cNvSpPr txBox="1"/>
          <p:nvPr/>
        </p:nvSpPr>
        <p:spPr>
          <a:xfrm>
            <a:off x="3759813" y="5369806"/>
            <a:ext cx="29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3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2925" y="492919"/>
            <a:ext cx="1020984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External</a:t>
            </a:r>
            <a:r>
              <a:rPr lang="de-DE" b="1" dirty="0" smtClean="0"/>
              <a:t>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Influx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infected</a:t>
            </a:r>
            <a:r>
              <a:rPr lang="de-DE" dirty="0" smtClean="0"/>
              <a:t> </a:t>
            </a:r>
            <a:r>
              <a:rPr lang="de-DE" dirty="0" err="1" smtClean="0"/>
              <a:t>ppl</a:t>
            </a:r>
            <a:r>
              <a:rPr lang="de-DE" dirty="0" smtClean="0"/>
              <a:t>. (</a:t>
            </a:r>
            <a:r>
              <a:rPr lang="de-DE" dirty="0" err="1" smtClean="0"/>
              <a:t>travel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influencing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awareness</a:t>
            </a:r>
            <a:r>
              <a:rPr lang="de-DE" dirty="0" smtClean="0"/>
              <a:t> (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b="1" dirty="0" err="1" smtClean="0"/>
              <a:t>Steerable</a:t>
            </a:r>
            <a:r>
              <a:rPr lang="de-DE" b="1" dirty="0" smtClean="0"/>
              <a:t> (</a:t>
            </a:r>
            <a:r>
              <a:rPr lang="de-DE" b="1" dirty="0" err="1" smtClean="0"/>
              <a:t>political</a:t>
            </a:r>
            <a:r>
              <a:rPr lang="de-DE" b="1" dirty="0" smtClean="0"/>
              <a:t>) Parameters (</a:t>
            </a:r>
            <a:r>
              <a:rPr lang="de-DE" b="1" dirty="0" err="1" smtClean="0"/>
              <a:t>should</a:t>
            </a:r>
            <a:r>
              <a:rPr lang="de-DE" b="1" dirty="0" smtClean="0"/>
              <a:t>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available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time </a:t>
            </a:r>
            <a:r>
              <a:rPr lang="de-DE" b="1" dirty="0" err="1" smtClean="0"/>
              <a:t>traces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Quarantine</a:t>
            </a:r>
            <a:r>
              <a:rPr lang="de-DE" dirty="0" smtClean="0"/>
              <a:t>: </a:t>
            </a:r>
            <a:r>
              <a:rPr lang="de-DE" dirty="0" err="1" smtClean="0"/>
              <a:t>influencing</a:t>
            </a:r>
            <a:r>
              <a:rPr lang="de-DE" dirty="0" smtClean="0"/>
              <a:t> q,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span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(e.g. </a:t>
            </a:r>
            <a:r>
              <a:rPr lang="de-DE" dirty="0" err="1" smtClean="0">
                <a:latin typeface="Symbol" panose="05050102010706020507" pitchFamily="18" charset="2"/>
              </a:rPr>
              <a:t>D</a:t>
            </a:r>
            <a:r>
              <a:rPr lang="de-DE" dirty="0" err="1" smtClean="0"/>
              <a:t>q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Travel </a:t>
            </a:r>
            <a:r>
              <a:rPr lang="de-DE" dirty="0" err="1" smtClean="0"/>
              <a:t>restrictions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infection</a:t>
            </a:r>
            <a:r>
              <a:rPr lang="de-DE" dirty="0" smtClean="0"/>
              <a:t> rate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unknown</a:t>
            </a:r>
            <a:r>
              <a:rPr lang="de-DE" dirty="0" smtClean="0"/>
              <a:t> </a:t>
            </a:r>
            <a:r>
              <a:rPr lang="de-DE" dirty="0" err="1" smtClean="0"/>
              <a:t>effectiveness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/>
              <a:t> (e.g. </a:t>
            </a:r>
            <a:r>
              <a:rPr lang="de-DE" dirty="0" smtClean="0">
                <a:latin typeface="Symbol" panose="05050102010706020507" pitchFamily="18" charset="2"/>
              </a:rPr>
              <a:t>D</a:t>
            </a:r>
            <a:r>
              <a:rPr lang="de-DE" dirty="0" smtClean="0"/>
              <a:t>r</a:t>
            </a:r>
            <a:r>
              <a:rPr lang="de-DE" baseline="-25000" dirty="0" smtClean="0"/>
              <a:t>0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(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quarantine</a:t>
            </a:r>
            <a:r>
              <a:rPr lang="de-DE" dirty="0" smtClean="0"/>
              <a:t> rate d)</a:t>
            </a:r>
          </a:p>
          <a:p>
            <a:endParaRPr lang="de-DE" dirty="0" smtClean="0"/>
          </a:p>
          <a:p>
            <a:r>
              <a:rPr lang="de-DE" b="1" dirty="0" err="1" smtClean="0"/>
              <a:t>Axes</a:t>
            </a:r>
            <a:r>
              <a:rPr lang="de-DE" b="1" dirty="0" smtClean="0"/>
              <a:t> (</a:t>
            </a:r>
            <a:r>
              <a:rPr lang="de-DE" b="1" dirty="0" err="1" smtClean="0"/>
              <a:t>each</a:t>
            </a:r>
            <a:r>
              <a:rPr lang="de-DE" b="1" dirty="0" smtClean="0"/>
              <a:t> </a:t>
            </a:r>
            <a:r>
              <a:rPr lang="de-DE" b="1" dirty="0" err="1" smtClean="0"/>
              <a:t>state</a:t>
            </a:r>
            <a:r>
              <a:rPr lang="de-DE" b="1" dirty="0" smtClean="0"/>
              <a:t> </a:t>
            </a:r>
            <a:r>
              <a:rPr lang="de-DE" b="1" dirty="0" err="1" smtClean="0"/>
              <a:t>splits</a:t>
            </a:r>
            <a:r>
              <a:rPr lang="de-DE" b="1" dirty="0" smtClean="0"/>
              <a:t> </a:t>
            </a:r>
            <a:r>
              <a:rPr lang="de-DE" b="1" dirty="0" err="1" smtClean="0"/>
              <a:t>into</a:t>
            </a:r>
            <a:r>
              <a:rPr lang="de-DE" b="1" dirty="0" smtClean="0"/>
              <a:t> sub-</a:t>
            </a:r>
            <a:r>
              <a:rPr lang="de-DE" b="1" dirty="0" err="1" smtClean="0"/>
              <a:t>states</a:t>
            </a:r>
            <a:r>
              <a:rPr lang="de-DE" b="1" dirty="0" smtClean="0"/>
              <a:t> </a:t>
            </a:r>
            <a:r>
              <a:rPr lang="de-DE" b="1" dirty="0" err="1" smtClean="0"/>
              <a:t>according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axes</a:t>
            </a:r>
            <a:r>
              <a:rPr lang="de-DE" b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Age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a </a:t>
            </a:r>
            <a:r>
              <a:rPr lang="de-DE" dirty="0" err="1" smtClean="0"/>
              <a:t>standard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standards</a:t>
            </a:r>
            <a:r>
              <a:rPr lang="de-DE" dirty="0" smtClean="0"/>
              <a:t>? Base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</a:t>
            </a:r>
            <a:r>
              <a:rPr lang="de-DE" dirty="0" err="1" smtClean="0"/>
              <a:t>Sigmoidal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 (</a:t>
            </a:r>
            <a:r>
              <a:rPr lang="de-DE" dirty="0" err="1" smtClean="0"/>
              <a:t>midpoint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offset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Virus </a:t>
            </a:r>
            <a:r>
              <a:rPr lang="de-DE" dirty="0" err="1" smtClean="0"/>
              <a:t>strain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(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http://nextstrain.org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District</a:t>
            </a:r>
            <a:r>
              <a:rPr lang="de-DE" dirty="0" smtClean="0"/>
              <a:t>, Region,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Individual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unknown</a:t>
            </a:r>
            <a:r>
              <a:rPr lang="de-DE" dirty="0" smtClean="0"/>
              <a:t> t</a:t>
            </a:r>
            <a:r>
              <a:rPr lang="de-DE" baseline="-25000" dirty="0" smtClean="0"/>
              <a:t>0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</a:t>
            </a:r>
            <a:r>
              <a:rPr lang="de-DE" baseline="-25000" dirty="0" smtClean="0"/>
              <a:t>0</a:t>
            </a:r>
            <a:r>
              <a:rPr lang="de-DE" dirty="0" smtClean="0"/>
              <a:t> (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differentiable</a:t>
            </a:r>
            <a:r>
              <a:rPr lang="de-DE" dirty="0" smtClean="0"/>
              <a:t>?)</a:t>
            </a:r>
            <a:endParaRPr lang="de-DE" baseline="-25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Model: separate </a:t>
            </a:r>
            <a:r>
              <a:rPr lang="de-DE" dirty="0" err="1" smtClean="0"/>
              <a:t>rates</a:t>
            </a:r>
            <a:r>
              <a:rPr lang="de-DE" dirty="0" smtClean="0"/>
              <a:t> (M/F)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Disease</a:t>
            </a:r>
            <a:r>
              <a:rPr lang="de-DE" dirty="0" smtClean="0"/>
              <a:t> Progression (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queue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progression-dependent</a:t>
            </a:r>
            <a:r>
              <a:rPr lang="de-DE" dirty="0" smtClean="0"/>
              <a:t> </a:t>
            </a:r>
            <a:r>
              <a:rPr lang="de-DE" dirty="0" err="1" smtClean="0"/>
              <a:t>transition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Quarantine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r>
              <a:rPr lang="de-DE" dirty="0" smtClean="0"/>
              <a:t> (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disease</a:t>
            </a:r>
            <a:r>
              <a:rPr lang="de-DE" dirty="0" smtClean="0"/>
              <a:t> </a:t>
            </a:r>
            <a:r>
              <a:rPr lang="de-DE" dirty="0" err="1" smtClean="0"/>
              <a:t>progression</a:t>
            </a:r>
            <a:r>
              <a:rPr lang="de-DE" dirty="0" smtClean="0"/>
              <a:t>, but different non-</a:t>
            </a:r>
            <a:r>
              <a:rPr lang="de-DE" dirty="0" err="1" smtClean="0"/>
              <a:t>transferrable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699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745650" y="2845702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</a:p>
          <a:p>
            <a:pPr algn="ctr"/>
            <a:r>
              <a:rPr lang="de-DE" dirty="0" err="1" smtClean="0"/>
              <a:t>suceptible</a:t>
            </a:r>
            <a:endParaRPr lang="en-US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860499" y="1923142"/>
            <a:ext cx="1171501" cy="955676"/>
            <a:chOff x="1245222" y="2888344"/>
            <a:chExt cx="3162400" cy="2860511"/>
          </a:xfrm>
        </p:grpSpPr>
        <p:sp>
          <p:nvSpPr>
            <p:cNvPr id="7" name="Rechteck 6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/>
        </p:nvGrpSpPr>
        <p:grpSpPr>
          <a:xfrm>
            <a:off x="7894765" y="3677893"/>
            <a:ext cx="2809521" cy="2615550"/>
            <a:chOff x="1245222" y="2888344"/>
            <a:chExt cx="2809521" cy="2615550"/>
          </a:xfrm>
        </p:grpSpPr>
        <p:sp>
          <p:nvSpPr>
            <p:cNvPr id="26" name="Rechteck 25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1245222" y="5123553"/>
              <a:ext cx="2809521" cy="380341"/>
              <a:chOff x="1245222" y="5123553"/>
              <a:chExt cx="2809521" cy="380341"/>
            </a:xfrm>
          </p:grpSpPr>
          <p:sp>
            <p:nvSpPr>
              <p:cNvPr id="34" name="Textfeld 33"/>
              <p:cNvSpPr txBox="1"/>
              <p:nvPr/>
            </p:nvSpPr>
            <p:spPr>
              <a:xfrm>
                <a:off x="1245222" y="5130801"/>
                <a:ext cx="421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0-4</a:t>
                </a:r>
                <a:endParaRPr lang="en-US" sz="1400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706424" y="5188857"/>
                <a:ext cx="5132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5-14</a:t>
                </a:r>
                <a:endParaRPr lang="en-US" sz="1400" dirty="0"/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2134596" y="5138061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15-34</a:t>
                </a:r>
                <a:endParaRPr lang="en-US" sz="1400" dirty="0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2606310" y="518886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35-59</a:t>
                </a:r>
                <a:endParaRPr lang="en-US" sz="1400" dirty="0"/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056253" y="5123553"/>
                <a:ext cx="6046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60-79</a:t>
                </a:r>
                <a:endParaRPr lang="en-US" sz="1400" dirty="0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3597567" y="5196117"/>
                <a:ext cx="457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80+</a:t>
                </a:r>
                <a:endParaRPr lang="en-US" sz="1400" dirty="0"/>
              </a:p>
            </p:txBody>
          </p:sp>
        </p:grpSp>
        <p:cxnSp>
          <p:nvCxnSpPr>
            <p:cNvPr id="33" name="Gerade Verbindung mit Pfeil 32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bgerundetes Rechteck 39"/>
          <p:cNvSpPr/>
          <p:nvPr/>
        </p:nvSpPr>
        <p:spPr>
          <a:xfrm>
            <a:off x="3009175" y="2876393"/>
            <a:ext cx="1277257" cy="72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</a:t>
            </a:r>
          </a:p>
          <a:p>
            <a:pPr algn="ctr"/>
            <a:r>
              <a:rPr lang="de-DE" dirty="0" err="1" smtClean="0"/>
              <a:t>infected</a:t>
            </a:r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3114931" y="1923142"/>
            <a:ext cx="1171501" cy="955676"/>
            <a:chOff x="1245222" y="2888344"/>
            <a:chExt cx="3162400" cy="2860511"/>
          </a:xfrm>
        </p:grpSpPr>
        <p:sp>
          <p:nvSpPr>
            <p:cNvPr id="42" name="Rechteck 41"/>
            <p:cNvSpPr/>
            <p:nvPr/>
          </p:nvSpPr>
          <p:spPr>
            <a:xfrm>
              <a:off x="1320800" y="4484913"/>
              <a:ext cx="355600" cy="703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792515" y="4093030"/>
              <a:ext cx="355600" cy="1095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264230" y="3302000"/>
              <a:ext cx="355600" cy="1886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2735945" y="3918856"/>
              <a:ext cx="355600" cy="1269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07660" y="4376057"/>
              <a:ext cx="355600" cy="812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79375" y="4717143"/>
              <a:ext cx="355600" cy="471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245222" y="5123553"/>
              <a:ext cx="3162400" cy="625302"/>
              <a:chOff x="1245222" y="5123553"/>
              <a:chExt cx="3162400" cy="625302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1245222" y="5130802"/>
                <a:ext cx="771112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0-4</a:t>
                </a:r>
                <a:endParaRPr lang="en-US" sz="600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1706425" y="5188858"/>
                <a:ext cx="874965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5-14</a:t>
                </a:r>
                <a:endParaRPr lang="en-US" sz="600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134597" y="5138061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15-34</a:t>
                </a:r>
                <a:endParaRPr lang="en-US" sz="600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2606311" y="5188864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35-59</a:t>
                </a:r>
                <a:endParaRPr lang="en-US" sz="6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3056254" y="5123553"/>
                <a:ext cx="978818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60-79</a:t>
                </a:r>
                <a:endParaRPr lang="en-US" sz="6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3597568" y="5196117"/>
                <a:ext cx="810054" cy="552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" dirty="0" smtClean="0"/>
                  <a:t>80+</a:t>
                </a:r>
                <a:endParaRPr lang="en-US" sz="600" dirty="0"/>
              </a:p>
            </p:txBody>
          </p:sp>
        </p:grpSp>
        <p:cxnSp>
          <p:nvCxnSpPr>
            <p:cNvPr id="49" name="Gerade Verbindung mit Pfeil 48"/>
            <p:cNvCxnSpPr/>
            <p:nvPr/>
          </p:nvCxnSpPr>
          <p:spPr>
            <a:xfrm flipV="1">
              <a:off x="1245222" y="2888344"/>
              <a:ext cx="0" cy="23165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6031645" y="783771"/>
            <a:ext cx="5057269" cy="2167905"/>
            <a:chOff x="4850698" y="3663378"/>
            <a:chExt cx="6800228" cy="2576640"/>
          </a:xfrm>
        </p:grpSpPr>
        <p:sp>
          <p:nvSpPr>
            <p:cNvPr id="57" name="Rechteck 56"/>
            <p:cNvSpPr/>
            <p:nvPr/>
          </p:nvSpPr>
          <p:spPr>
            <a:xfrm>
              <a:off x="4926276" y="5259947"/>
              <a:ext cx="355600" cy="7039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5397991" y="4868064"/>
              <a:ext cx="355600" cy="10958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5869706" y="4077034"/>
              <a:ext cx="355600" cy="18868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6341421" y="4693890"/>
              <a:ext cx="355600" cy="1269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813136" y="5151091"/>
              <a:ext cx="355600" cy="8127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284851" y="5492177"/>
              <a:ext cx="355600" cy="471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 flipV="1">
              <a:off x="4850698" y="3663378"/>
              <a:ext cx="0" cy="23165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7756566" y="5791199"/>
              <a:ext cx="355600" cy="1726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822828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8699996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9171711" y="5791199"/>
              <a:ext cx="355600" cy="1726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9643426" y="5900057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354050" y="6055352"/>
              <a:ext cx="2968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err="1" smtClean="0"/>
                <a:t>day</a:t>
              </a:r>
              <a:endParaRPr lang="en-US" sz="600" dirty="0"/>
            </a:p>
          </p:txBody>
        </p:sp>
        <p:cxnSp>
          <p:nvCxnSpPr>
            <p:cNvPr id="70" name="Gerade Verbindung mit Pfeil 69"/>
            <p:cNvCxnSpPr/>
            <p:nvPr/>
          </p:nvCxnSpPr>
          <p:spPr>
            <a:xfrm flipV="1">
              <a:off x="4850698" y="6025615"/>
              <a:ext cx="6673645" cy="5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>
            <a:xfrm>
              <a:off x="4926276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</a:t>
              </a:r>
              <a:endParaRPr lang="en-US" sz="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424948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2</a:t>
              </a:r>
              <a:endParaRPr lang="en-US" sz="600" dirty="0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92362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3</a:t>
              </a:r>
              <a:endParaRPr lang="en-US" sz="600" dirty="0"/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637875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4</a:t>
              </a:r>
              <a:endParaRPr lang="en-US" sz="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41137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5</a:t>
              </a:r>
              <a:endParaRPr lang="en-US" sz="6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10781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6</a:t>
              </a:r>
              <a:endParaRPr lang="en-US" sz="600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787682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7</a:t>
              </a:r>
              <a:endParaRPr lang="en-US" sz="600" dirty="0"/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827184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8</a:t>
              </a:r>
              <a:endParaRPr lang="en-US" sz="600" dirty="0"/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8726970" y="60495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9</a:t>
              </a:r>
              <a:endParaRPr lang="en-US" sz="600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159204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10</a:t>
              </a:r>
              <a:endParaRPr lang="en-US" sz="600" dirty="0"/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614398" y="6049578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11</a:t>
              </a:r>
              <a:endParaRPr lang="en-US" sz="600" dirty="0"/>
            </a:p>
          </p:txBody>
        </p:sp>
        <p:sp>
          <p:nvSpPr>
            <p:cNvPr id="82" name="Rechteck 81"/>
            <p:cNvSpPr/>
            <p:nvPr/>
          </p:nvSpPr>
          <p:spPr>
            <a:xfrm>
              <a:off x="10064343" y="5900060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10035315" y="6049581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12</a:t>
              </a:r>
              <a:endParaRPr lang="en-US" sz="600" dirty="0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10485260" y="5900063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10456232" y="6049584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13</a:t>
              </a:r>
              <a:endParaRPr lang="en-US" sz="600" dirty="0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10906177" y="5900066"/>
              <a:ext cx="355600" cy="638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10877149" y="6049587"/>
              <a:ext cx="2616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" dirty="0" smtClean="0"/>
                <a:t>14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03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Breitbild</PresentationFormat>
  <Paragraphs>208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</vt:lpstr>
      <vt:lpstr>CORONA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</dc:title>
  <dc:creator>Rainer Heintzmann</dc:creator>
  <cp:lastModifiedBy>Rainer Heintzmann</cp:lastModifiedBy>
  <cp:revision>54</cp:revision>
  <cp:lastPrinted>2020-04-03T16:37:33Z</cp:lastPrinted>
  <dcterms:created xsi:type="dcterms:W3CDTF">2020-03-23T08:23:54Z</dcterms:created>
  <dcterms:modified xsi:type="dcterms:W3CDTF">2020-04-11T17:04:05Z</dcterms:modified>
</cp:coreProperties>
</file>