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9" r:id="rId19"/>
    <p:sldId id="278" r:id="rId20"/>
    <p:sldId id="277" r:id="rId21"/>
    <p:sldId id="272" r:id="rId22"/>
    <p:sldId id="276" r:id="rId23"/>
    <p:sldId id="275" r:id="rId24"/>
    <p:sldId id="28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B48-356E-4F61-B64D-6C84A00D557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86E-99ED-47E9-8BB3-3E6729B7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0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B48-356E-4F61-B64D-6C84A00D557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86E-99ED-47E9-8BB3-3E6729B7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B48-356E-4F61-B64D-6C84A00D557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86E-99ED-47E9-8BB3-3E6729B7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4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B48-356E-4F61-B64D-6C84A00D557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86E-99ED-47E9-8BB3-3E6729B7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8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B48-356E-4F61-B64D-6C84A00D557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86E-99ED-47E9-8BB3-3E6729B7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1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B48-356E-4F61-B64D-6C84A00D557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86E-99ED-47E9-8BB3-3E6729B7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2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B48-356E-4F61-B64D-6C84A00D557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86E-99ED-47E9-8BB3-3E6729B7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8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B48-356E-4F61-B64D-6C84A00D557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86E-99ED-47E9-8BB3-3E6729B7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5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B48-356E-4F61-B64D-6C84A00D557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86E-99ED-47E9-8BB3-3E6729B7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B48-356E-4F61-B64D-6C84A00D557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86E-99ED-47E9-8BB3-3E6729B7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4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B48-356E-4F61-B64D-6C84A00D557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86E-99ED-47E9-8BB3-3E6729B7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27B48-356E-4F61-B64D-6C84A00D557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0986E-99ED-47E9-8BB3-3E6729B7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8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3" y="741198"/>
            <a:ext cx="10941269" cy="549143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9886950" y="1174794"/>
            <a:ext cx="2218865" cy="745446"/>
          </a:xfrm>
          <a:prstGeom prst="wedgeRoundRectCallout">
            <a:avLst>
              <a:gd name="adj1" fmla="val -67121"/>
              <a:gd name="adj2" fmla="val -642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Minimal </a:t>
            </a:r>
            <a:r>
              <a:rPr lang="en-US" sz="1600" dirty="0" err="1" smtClean="0">
                <a:solidFill>
                  <a:srgbClr val="0070C0"/>
                </a:solidFill>
              </a:rPr>
              <a:t>nav</a:t>
            </a:r>
            <a:r>
              <a:rPr lang="en-US" sz="1600" dirty="0" smtClean="0">
                <a:solidFill>
                  <a:srgbClr val="0070C0"/>
                </a:solidFill>
              </a:rPr>
              <a:t>/header with intuitive </a:t>
            </a:r>
            <a:r>
              <a:rPr lang="en-US" sz="1600" dirty="0">
                <a:solidFill>
                  <a:srgbClr val="0070C0"/>
                </a:solidFill>
              </a:rPr>
              <a:t>a</a:t>
            </a:r>
            <a:r>
              <a:rPr lang="en-US" sz="1600" dirty="0" smtClean="0">
                <a:solidFill>
                  <a:srgbClr val="0070C0"/>
                </a:solidFill>
              </a:rPr>
              <a:t>nchors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160520" y="105585"/>
            <a:ext cx="4320540" cy="745446"/>
          </a:xfrm>
          <a:prstGeom prst="wedgeRoundRectCallout">
            <a:avLst>
              <a:gd name="adj1" fmla="val 20422"/>
              <a:gd name="adj2" fmla="val 9518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Use of large, textural pictures are vibrant, savvy, welcoming, but doesn’t detract from content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9886950" y="4527594"/>
            <a:ext cx="2172488" cy="745446"/>
          </a:xfrm>
          <a:prstGeom prst="wedgeRoundRectCallout">
            <a:avLst>
              <a:gd name="adj1" fmla="val -46362"/>
              <a:gd name="adj2" fmla="val 7985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Tiles allow for easy visual aid/navigation.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48177" y="3839298"/>
            <a:ext cx="2647950" cy="515532"/>
          </a:xfrm>
          <a:prstGeom prst="wedgeRoundRectCallout">
            <a:avLst>
              <a:gd name="adj1" fmla="val 54840"/>
              <a:gd name="adj2" fmla="val -11848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Minimalist search &amp; anchor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5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6" y="157655"/>
            <a:ext cx="10058400" cy="61610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330" y="5149411"/>
            <a:ext cx="6115050" cy="15621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3170839" y="81719"/>
            <a:ext cx="2218865" cy="745446"/>
          </a:xfrm>
          <a:prstGeom prst="wedgeRoundRectCallout">
            <a:avLst>
              <a:gd name="adj1" fmla="val -64752"/>
              <a:gd name="adj2" fmla="val 3583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Liberal use of large, high-resolution images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51056" y="6430256"/>
            <a:ext cx="1632390" cy="281255"/>
          </a:xfrm>
          <a:prstGeom prst="wedgeRoundRectCallout">
            <a:avLst>
              <a:gd name="adj1" fmla="val 79680"/>
              <a:gd name="adj2" fmla="val -17264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Minimalist </a:t>
            </a:r>
            <a:r>
              <a:rPr lang="en-US" sz="1600" dirty="0" err="1" smtClean="0">
                <a:solidFill>
                  <a:srgbClr val="0070C0"/>
                </a:solidFill>
              </a:rPr>
              <a:t>nav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170839" y="6124589"/>
            <a:ext cx="2305051" cy="499795"/>
          </a:xfrm>
          <a:prstGeom prst="wedgeRoundRectCallout">
            <a:avLst>
              <a:gd name="adj1" fmla="val -68524"/>
              <a:gd name="adj2" fmla="val -2336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Inspirational quote, testimonial, factoid, etc.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0436772" y="4297993"/>
            <a:ext cx="1617608" cy="745446"/>
          </a:xfrm>
          <a:prstGeom prst="wedgeRoundRectCallout">
            <a:avLst>
              <a:gd name="adj1" fmla="val 20468"/>
              <a:gd name="adj2" fmla="val 950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Gamification via profile ranking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403834" y="4768987"/>
            <a:ext cx="2164952" cy="548903"/>
          </a:xfrm>
          <a:prstGeom prst="wedgeRoundRectCallout">
            <a:avLst>
              <a:gd name="adj1" fmla="val 65628"/>
              <a:gd name="adj2" fmla="val 4295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Profile splash/dash should include data </a:t>
            </a:r>
            <a:r>
              <a:rPr lang="en-US" sz="1600" dirty="0" err="1" smtClean="0">
                <a:solidFill>
                  <a:srgbClr val="0070C0"/>
                </a:solidFill>
              </a:rPr>
              <a:t>viz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1" y="346842"/>
            <a:ext cx="11389299" cy="6192042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73572" y="82901"/>
            <a:ext cx="1684940" cy="527882"/>
          </a:xfrm>
          <a:prstGeom prst="wedgeRoundRectCallout">
            <a:avLst>
              <a:gd name="adj1" fmla="val 85705"/>
              <a:gd name="adj2" fmla="val 15872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Intuitive anchors for Likert scales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575081" y="3699641"/>
            <a:ext cx="2446808" cy="827165"/>
          </a:xfrm>
          <a:prstGeom prst="wedgeRoundRectCallout">
            <a:avLst>
              <a:gd name="adj1" fmla="val -116949"/>
              <a:gd name="adj2" fmla="val -65669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Too much text; not plain language; should be replaced with images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7879631" y="82901"/>
            <a:ext cx="1695450" cy="400575"/>
          </a:xfrm>
          <a:prstGeom prst="wedgeRoundRectCallout">
            <a:avLst>
              <a:gd name="adj1" fmla="val -55828"/>
              <a:gd name="adj2" fmla="val 23046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Progress meter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33" y="114414"/>
            <a:ext cx="9362608" cy="6585931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196413" y="777766"/>
            <a:ext cx="1632388" cy="827164"/>
          </a:xfrm>
          <a:prstGeom prst="wedgeRoundRectCallout">
            <a:avLst>
              <a:gd name="adj1" fmla="val 84094"/>
              <a:gd name="adj2" fmla="val 9222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Visualization of RIASEC interest variables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984826" y="859484"/>
            <a:ext cx="2123091" cy="745446"/>
          </a:xfrm>
          <a:prstGeom prst="wedgeRoundRectCallout">
            <a:avLst>
              <a:gd name="adj1" fmla="val -130786"/>
              <a:gd name="adj2" fmla="val 10209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Matching results state additional filters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84084" y="2268282"/>
            <a:ext cx="2196662" cy="567014"/>
          </a:xfrm>
          <a:prstGeom prst="wedgeRoundRectCallout">
            <a:avLst>
              <a:gd name="adj1" fmla="val 54000"/>
              <a:gd name="adj2" fmla="val -80959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RIASEC variables should be replaced with icons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597213" y="859484"/>
            <a:ext cx="2218865" cy="372723"/>
          </a:xfrm>
          <a:prstGeom prst="wedgeRoundRectCallout">
            <a:avLst>
              <a:gd name="adj1" fmla="val -64279"/>
              <a:gd name="adj2" fmla="val 1669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Option to change filters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8071944" y="5733394"/>
            <a:ext cx="2522483" cy="1040524"/>
          </a:xfrm>
          <a:prstGeom prst="wedgeRoundRectCallout">
            <a:avLst>
              <a:gd name="adj1" fmla="val -56226"/>
              <a:gd name="adj2" fmla="val -17198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Icons quickly convey employment projections, “green” jobs, and available apprenticeships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68705" y="3991565"/>
            <a:ext cx="1487804" cy="850453"/>
          </a:xfrm>
          <a:prstGeom prst="wedgeRoundRectCallout">
            <a:avLst>
              <a:gd name="adj1" fmla="val 105249"/>
              <a:gd name="adj2" fmla="val -15572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Icons quickly convey “best” and “great” fit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9" y="905134"/>
            <a:ext cx="11666483" cy="4983824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294290" y="5999043"/>
            <a:ext cx="1860332" cy="654005"/>
          </a:xfrm>
          <a:prstGeom prst="wedgeRoundRectCallout">
            <a:avLst>
              <a:gd name="adj1" fmla="val -22121"/>
              <a:gd name="adj2" fmla="val -7555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Image-heavy, use of tiles, minimalist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477047" y="4254324"/>
            <a:ext cx="1947698" cy="559413"/>
          </a:xfrm>
          <a:prstGeom prst="wedgeRoundRectCallout">
            <a:avLst>
              <a:gd name="adj1" fmla="val 58878"/>
              <a:gd name="adj2" fmla="val -15733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Intuitive, minimalist </a:t>
            </a:r>
            <a:r>
              <a:rPr lang="en-US" sz="1600" dirty="0" err="1" smtClean="0">
                <a:solidFill>
                  <a:srgbClr val="0070C0"/>
                </a:solidFill>
              </a:rPr>
              <a:t>nav</a:t>
            </a:r>
            <a:r>
              <a:rPr lang="en-US" sz="1600" dirty="0" smtClean="0">
                <a:solidFill>
                  <a:srgbClr val="0070C0"/>
                </a:solidFill>
              </a:rPr>
              <a:t> anchor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311336" y="4517081"/>
            <a:ext cx="2157905" cy="557838"/>
          </a:xfrm>
          <a:prstGeom prst="wedgeRoundRectCallout">
            <a:avLst>
              <a:gd name="adj1" fmla="val -83194"/>
              <a:gd name="adj2" fmla="val -812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Quick “Like”, “Dislike”, or “Favorite” icons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05103" y="1562303"/>
            <a:ext cx="1821573" cy="652226"/>
          </a:xfrm>
          <a:prstGeom prst="wedgeRoundRectCallout">
            <a:avLst>
              <a:gd name="adj1" fmla="val 21736"/>
              <a:gd name="adj2" fmla="val 743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Click or hover-over tile expansion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20108" y="4660154"/>
            <a:ext cx="1678703" cy="584507"/>
          </a:xfrm>
          <a:prstGeom prst="wedgeRoundRectCallout">
            <a:avLst>
              <a:gd name="adj1" fmla="val -21174"/>
              <a:gd name="adj2" fmla="val -8824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Splash summary; “Match” rating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834838" y="4796000"/>
            <a:ext cx="1422181" cy="522234"/>
          </a:xfrm>
          <a:prstGeom prst="wedgeRoundRectCallout">
            <a:avLst>
              <a:gd name="adj1" fmla="val -45332"/>
              <a:gd name="adj2" fmla="val -10516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Intuitive “See More” arrow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23" y="131909"/>
            <a:ext cx="5566094" cy="6589456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438149" y="5857348"/>
            <a:ext cx="2531615" cy="750506"/>
          </a:xfrm>
          <a:prstGeom prst="wedgeRoundRectCallout">
            <a:avLst>
              <a:gd name="adj1" fmla="val -24490"/>
              <a:gd name="adj2" fmla="val -43127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 poor display of data; no plain language, little negative space, no images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49081" y="278723"/>
            <a:ext cx="2320683" cy="745446"/>
          </a:xfrm>
          <a:prstGeom prst="wedgeRoundRectCallout">
            <a:avLst>
              <a:gd name="adj1" fmla="val 66976"/>
              <a:gd name="adj2" fmla="val 2173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“Title”, “Alternate Titles”, &amp; “Description” splash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67463" y="4643863"/>
            <a:ext cx="2702301" cy="396239"/>
          </a:xfrm>
          <a:prstGeom prst="wedgeRoundRectCallout">
            <a:avLst>
              <a:gd name="adj1" fmla="val 72091"/>
              <a:gd name="adj2" fmla="val -6468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Admirable “Education” splash 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547581" y="5310742"/>
            <a:ext cx="1422183" cy="347499"/>
          </a:xfrm>
          <a:prstGeom prst="wedgeRoundRectCallout">
            <a:avLst>
              <a:gd name="adj1" fmla="val 108029"/>
              <a:gd name="adj2" fmla="val -4915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Call to action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50899" y="2289680"/>
            <a:ext cx="2218865" cy="745446"/>
          </a:xfrm>
          <a:prstGeom prst="wedgeRoundRectCallout">
            <a:avLst>
              <a:gd name="adj1" fmla="val 72615"/>
              <a:gd name="adj2" fmla="val -96705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Sections should be collapsible/expandable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8974376" y="1274248"/>
            <a:ext cx="2597514" cy="575573"/>
          </a:xfrm>
          <a:prstGeom prst="wedgeRoundRectCallout">
            <a:avLst>
              <a:gd name="adj1" fmla="val -68887"/>
              <a:gd name="adj2" fmla="val -51009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Amount of “Tasks” etc. should be per literacy score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76651" y="1168358"/>
            <a:ext cx="2393113" cy="745446"/>
          </a:xfrm>
          <a:prstGeom prst="wedgeRoundRectCallout">
            <a:avLst>
              <a:gd name="adj1" fmla="val 65515"/>
              <a:gd name="adj2" fmla="val -6145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Replaces variable names with more relaxed, contextual language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8974376" y="2131235"/>
            <a:ext cx="2376795" cy="559413"/>
          </a:xfrm>
          <a:prstGeom prst="wedgeRoundRectCallout">
            <a:avLst>
              <a:gd name="adj1" fmla="val -102208"/>
              <a:gd name="adj2" fmla="val -9997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Sections show only highest-scoring variables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974376" y="4598538"/>
            <a:ext cx="2816773" cy="372855"/>
          </a:xfrm>
          <a:prstGeom prst="wedgeRoundRectCallout">
            <a:avLst>
              <a:gd name="adj1" fmla="val -82420"/>
              <a:gd name="adj2" fmla="val 337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Includes similar occupations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8974376" y="5484492"/>
            <a:ext cx="2413583" cy="372855"/>
          </a:xfrm>
          <a:prstGeom prst="wedgeRoundRectCallout">
            <a:avLst>
              <a:gd name="adj1" fmla="val -102451"/>
              <a:gd name="adj2" fmla="val 118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Includes similar industries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8974376" y="6184018"/>
            <a:ext cx="2339282" cy="372855"/>
          </a:xfrm>
          <a:prstGeom prst="wedgeRoundRectCallout">
            <a:avLst>
              <a:gd name="adj1" fmla="val -150264"/>
              <a:gd name="adj2" fmla="val -6991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Links to advanced profile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8974376" y="3712584"/>
            <a:ext cx="3091501" cy="559283"/>
          </a:xfrm>
          <a:prstGeom prst="wedgeRoundRectCallout">
            <a:avLst>
              <a:gd name="adj1" fmla="val -141236"/>
              <a:gd name="adj2" fmla="val 4753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BLS Employment Projection splash with intuitive icon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8974375" y="291991"/>
            <a:ext cx="2816773" cy="569857"/>
          </a:xfrm>
          <a:prstGeom prst="wedgeRoundRectCallout">
            <a:avLst>
              <a:gd name="adj1" fmla="val -63034"/>
              <a:gd name="adj2" fmla="val 14410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Should include “Like”, “Dislike”, and “Favorite” anchors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72" y="879712"/>
            <a:ext cx="10058400" cy="5038742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156197" y="6091009"/>
            <a:ext cx="3049458" cy="635614"/>
          </a:xfrm>
          <a:prstGeom prst="wedgeRoundRectCallout">
            <a:avLst>
              <a:gd name="adj1" fmla="val -27569"/>
              <a:gd name="adj2" fmla="val 55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Much cleaner occupation profile splash requiring less decoding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7765687" y="5818303"/>
            <a:ext cx="1798728" cy="540455"/>
          </a:xfrm>
          <a:prstGeom prst="wedgeRoundRectCallout">
            <a:avLst>
              <a:gd name="adj1" fmla="val -70149"/>
              <a:gd name="adj2" fmla="val -19660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“Jump to Section” anchors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0204815" y="4101959"/>
            <a:ext cx="1851280" cy="554124"/>
          </a:xfrm>
          <a:prstGeom prst="wedgeRoundRectCallout">
            <a:avLst>
              <a:gd name="adj1" fmla="val -160768"/>
              <a:gd name="adj2" fmla="val -5162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Splash stats drawn from BLS &amp; ACS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56197" y="4379021"/>
            <a:ext cx="2219141" cy="583062"/>
          </a:xfrm>
          <a:prstGeom prst="wedgeRoundRectCallout">
            <a:avLst>
              <a:gd name="adj1" fmla="val 122658"/>
              <a:gd name="adj2" fmla="val -68727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Figures can be rounded for less decoding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8450317" y="439408"/>
            <a:ext cx="1754498" cy="372855"/>
          </a:xfrm>
          <a:prstGeom prst="wedgeRoundRectCallout">
            <a:avLst>
              <a:gd name="adj1" fmla="val 21311"/>
              <a:gd name="adj2" fmla="val 9358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Minimalist header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797268" y="209193"/>
            <a:ext cx="2816773" cy="833284"/>
          </a:xfrm>
          <a:prstGeom prst="wedgeRoundRectCallout">
            <a:avLst>
              <a:gd name="adj1" fmla="val -21972"/>
              <a:gd name="adj2" fmla="val 834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Users greeted with large, high-resolution image quickly contextualizing occupation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9132762" y="2451820"/>
            <a:ext cx="2923333" cy="598125"/>
          </a:xfrm>
          <a:prstGeom prst="wedgeRoundRectCallout">
            <a:avLst>
              <a:gd name="adj1" fmla="val -89401"/>
              <a:gd name="adj2" fmla="val 131399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Better summarize via </a:t>
            </a:r>
            <a:r>
              <a:rPr lang="en-US" sz="1600" dirty="0" err="1" smtClean="0">
                <a:solidFill>
                  <a:srgbClr val="FF0000"/>
                </a:solidFill>
              </a:rPr>
              <a:t>sparklines</a:t>
            </a:r>
            <a:r>
              <a:rPr lang="en-US" sz="1600" dirty="0" smtClean="0">
                <a:solidFill>
                  <a:srgbClr val="FF0000"/>
                </a:solidFill>
              </a:rPr>
              <a:t> or directional arrows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9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9" y="572950"/>
            <a:ext cx="11164872" cy="5596622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238652" y="5912068"/>
            <a:ext cx="2334755" cy="515008"/>
          </a:xfrm>
          <a:prstGeom prst="wedgeRoundRectCallout">
            <a:avLst>
              <a:gd name="adj1" fmla="val -22097"/>
              <a:gd name="adj2" fmla="val -9866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Uses icons in lieu of O*NET variable names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9710101" y="1272014"/>
            <a:ext cx="2366286" cy="514745"/>
          </a:xfrm>
          <a:prstGeom prst="wedgeRoundRectCallout">
            <a:avLst>
              <a:gd name="adj1" fmla="val -56658"/>
              <a:gd name="adj2" fmla="val 152433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Fails to show only highest-scoring variables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015011" y="5917322"/>
            <a:ext cx="3417320" cy="593572"/>
          </a:xfrm>
          <a:prstGeom prst="wedgeRoundRectCallout">
            <a:avLst>
              <a:gd name="adj1" fmla="val -21216"/>
              <a:gd name="adj2" fmla="val -147132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Polar distribution unintuitive to adult learners; fails to prioritize variables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8643" y="2244220"/>
            <a:ext cx="2481900" cy="372855"/>
          </a:xfrm>
          <a:prstGeom prst="wedgeRoundRectCallout">
            <a:avLst>
              <a:gd name="adj1" fmla="val -28638"/>
              <a:gd name="adj2" fmla="val 11895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Sleek, minimalist side </a:t>
            </a:r>
            <a:r>
              <a:rPr lang="en-US" sz="1600" dirty="0" err="1" smtClean="0">
                <a:solidFill>
                  <a:srgbClr val="0070C0"/>
                </a:solidFill>
              </a:rPr>
              <a:t>nav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151585" y="2244220"/>
            <a:ext cx="2690649" cy="372855"/>
          </a:xfrm>
          <a:prstGeom prst="wedgeRoundRectCallout">
            <a:avLst>
              <a:gd name="adj1" fmla="val 61720"/>
              <a:gd name="adj2" fmla="val 17532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Interactive plots via </a:t>
            </a:r>
            <a:r>
              <a:rPr lang="en-US" sz="1600" dirty="0" err="1" smtClean="0">
                <a:solidFill>
                  <a:srgbClr val="0070C0"/>
                </a:solidFill>
              </a:rPr>
              <a:t>javascript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812279" y="5034979"/>
            <a:ext cx="2187611" cy="624839"/>
          </a:xfrm>
          <a:prstGeom prst="wedgeRoundRectCallout">
            <a:avLst>
              <a:gd name="adj1" fmla="val 48944"/>
              <a:gd name="adj2" fmla="val -185087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Variables require either plain language or icons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93864" y="6214108"/>
            <a:ext cx="2229652" cy="557048"/>
          </a:xfrm>
          <a:prstGeom prst="wedgeRoundRectCallout">
            <a:avLst>
              <a:gd name="adj1" fmla="val -16375"/>
              <a:gd name="adj2" fmla="val 2592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Attempted visualization at O*NET “Skills”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92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" y="536028"/>
            <a:ext cx="11310917" cy="5666217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3593080" y="5938344"/>
            <a:ext cx="2460879" cy="804921"/>
          </a:xfrm>
          <a:prstGeom prst="wedgeRoundRectCallout">
            <a:avLst>
              <a:gd name="adj1" fmla="val -21653"/>
              <a:gd name="adj2" fmla="val -1219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Mosaic plot much more intuitive, savvy, and better depicts proportionality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56197" y="6090505"/>
            <a:ext cx="2103528" cy="500597"/>
          </a:xfrm>
          <a:prstGeom prst="wedgeRoundRectCallout">
            <a:avLst>
              <a:gd name="adj1" fmla="val -21599"/>
              <a:gd name="adj2" fmla="val -13912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70C0"/>
                </a:solidFill>
              </a:rPr>
              <a:t>Autogenerated</a:t>
            </a:r>
            <a:r>
              <a:rPr lang="en-US" sz="1600" dirty="0" smtClean="0">
                <a:solidFill>
                  <a:srgbClr val="0070C0"/>
                </a:solidFill>
              </a:rPr>
              <a:t> text narrates visualizations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8648554" y="6015817"/>
            <a:ext cx="1935363" cy="372855"/>
          </a:xfrm>
          <a:prstGeom prst="wedgeRoundRectCallout">
            <a:avLst>
              <a:gd name="adj1" fmla="val -21596"/>
              <a:gd name="adj2" fmla="val -12911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Icons for each value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244721" y="1624110"/>
            <a:ext cx="2816773" cy="551531"/>
          </a:xfrm>
          <a:prstGeom prst="wedgeRoundRectCallout">
            <a:avLst>
              <a:gd name="adj1" fmla="val -21599"/>
              <a:gd name="adj2" fmla="val 104377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Should be filtered to show priority education pathways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312336" y="44801"/>
            <a:ext cx="2932385" cy="609599"/>
          </a:xfrm>
          <a:prstGeom prst="wedgeRoundRectCallout">
            <a:avLst>
              <a:gd name="adj1" fmla="val -21488"/>
              <a:gd name="adj2" fmla="val 7923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Savvy, minimalist header/”Jump to Section” </a:t>
            </a:r>
            <a:r>
              <a:rPr lang="en-US" sz="1600" dirty="0" err="1" smtClean="0">
                <a:solidFill>
                  <a:srgbClr val="0070C0"/>
                </a:solidFill>
              </a:rPr>
              <a:t>nav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8848252" y="44801"/>
            <a:ext cx="2177100" cy="882869"/>
          </a:xfrm>
          <a:prstGeom prst="wedgeRoundRectCallout">
            <a:avLst>
              <a:gd name="adj1" fmla="val -20626"/>
              <a:gd name="adj2" fmla="val 8313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D3/</a:t>
            </a:r>
            <a:r>
              <a:rPr lang="en-US" sz="1600" dirty="0" err="1" smtClean="0">
                <a:solidFill>
                  <a:srgbClr val="0070C0"/>
                </a:solidFill>
              </a:rPr>
              <a:t>Javascript</a:t>
            </a:r>
            <a:r>
              <a:rPr lang="en-US" sz="1600" dirty="0" smtClean="0">
                <a:solidFill>
                  <a:srgbClr val="0070C0"/>
                </a:solidFill>
              </a:rPr>
              <a:t>-powered interactive visuals with hover-over splash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0" y="704194"/>
            <a:ext cx="11468799" cy="539965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6091749" y="5917416"/>
            <a:ext cx="2219141" cy="372855"/>
          </a:xfrm>
          <a:prstGeom prst="wedgeRoundRectCallout">
            <a:avLst>
              <a:gd name="adj1" fmla="val -21322"/>
              <a:gd name="adj2" fmla="val -15729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Icons for each industry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85086" y="6065986"/>
            <a:ext cx="2416376" cy="615926"/>
          </a:xfrm>
          <a:prstGeom prst="wedgeRoundRectCallout">
            <a:avLst>
              <a:gd name="adj1" fmla="val 100738"/>
              <a:gd name="adj2" fmla="val -220315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Needs to be more aggregated &amp; prioritized.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3" y="1511449"/>
            <a:ext cx="10058400" cy="3822957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407778" y="4958792"/>
            <a:ext cx="2093684" cy="548629"/>
          </a:xfrm>
          <a:prstGeom prst="wedgeRoundRectCallout">
            <a:avLst>
              <a:gd name="adj1" fmla="val 22621"/>
              <a:gd name="adj2" fmla="val -26649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70C0"/>
                </a:solidFill>
              </a:rPr>
              <a:t>Autogenerated</a:t>
            </a:r>
            <a:r>
              <a:rPr lang="en-US" sz="1600" dirty="0" smtClean="0">
                <a:solidFill>
                  <a:srgbClr val="0070C0"/>
                </a:solidFill>
              </a:rPr>
              <a:t> text to explain visualization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133790" y="5423429"/>
            <a:ext cx="3199396" cy="372855"/>
          </a:xfrm>
          <a:prstGeom prst="wedgeRoundRectCallout">
            <a:avLst>
              <a:gd name="adj1" fmla="val -21322"/>
              <a:gd name="adj2" fmla="val -15729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Color-coded, plain-language legend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648797" y="865470"/>
            <a:ext cx="1896113" cy="556956"/>
          </a:xfrm>
          <a:prstGeom prst="wedgeRoundRectCallout">
            <a:avLst>
              <a:gd name="adj1" fmla="val -20213"/>
              <a:gd name="adj2" fmla="val 1918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Significantly greater aggregation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94" y="417440"/>
            <a:ext cx="6138036" cy="597193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8846820" y="580434"/>
            <a:ext cx="3162300" cy="745446"/>
          </a:xfrm>
          <a:prstGeom prst="wedgeRoundRectCallout">
            <a:avLst>
              <a:gd name="adj1" fmla="val -69139"/>
              <a:gd name="adj2" fmla="val 26189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Although plain </a:t>
            </a:r>
            <a:r>
              <a:rPr lang="en-US" sz="1600" dirty="0" smtClean="0">
                <a:solidFill>
                  <a:srgbClr val="FF0000"/>
                </a:solidFill>
              </a:rPr>
              <a:t>language - </a:t>
            </a:r>
            <a:r>
              <a:rPr lang="en-US" sz="1600" dirty="0" smtClean="0">
                <a:solidFill>
                  <a:srgbClr val="FF0000"/>
                </a:solidFill>
              </a:rPr>
              <a:t>detracts from content/visual navigation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17220" y="1837734"/>
            <a:ext cx="1794510" cy="745446"/>
          </a:xfrm>
          <a:prstGeom prst="wedgeRoundRectCallout">
            <a:avLst>
              <a:gd name="adj1" fmla="val 85357"/>
              <a:gd name="adj2" fmla="val -612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Personal voice; plain language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9149714" y="3769404"/>
            <a:ext cx="2703195" cy="745446"/>
          </a:xfrm>
          <a:prstGeom prst="wedgeRoundRectCallout">
            <a:avLst>
              <a:gd name="adj1" fmla="val -77366"/>
              <a:gd name="adj2" fmla="val -56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Plain language/use of tiles for visual &amp; hierarchical </a:t>
            </a:r>
            <a:r>
              <a:rPr lang="en-US" sz="1600" dirty="0" err="1" smtClean="0">
                <a:solidFill>
                  <a:srgbClr val="0070C0"/>
                </a:solidFill>
              </a:rPr>
              <a:t>nav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1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50" y="500109"/>
            <a:ext cx="9195403" cy="5843706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8488108" y="99894"/>
            <a:ext cx="2999699" cy="400215"/>
          </a:xfrm>
          <a:prstGeom prst="wedgeRoundRectCallout">
            <a:avLst>
              <a:gd name="adj1" fmla="val -21322"/>
              <a:gd name="adj2" fmla="val 8476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Intuitive icons simplify decoding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501713" y="99894"/>
            <a:ext cx="2219141" cy="548167"/>
          </a:xfrm>
          <a:prstGeom prst="wedgeRoundRectCallout">
            <a:avLst>
              <a:gd name="adj1" fmla="val -21322"/>
              <a:gd name="adj2" fmla="val 7661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Interactive plot with hover-over explanation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200025"/>
            <a:ext cx="8267700" cy="645795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9268666" y="1219200"/>
            <a:ext cx="2816773" cy="388884"/>
          </a:xfrm>
          <a:prstGeom prst="wedgeRoundRectCallout">
            <a:avLst>
              <a:gd name="adj1" fmla="val -32420"/>
              <a:gd name="adj2" fmla="val 122296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Static image; not interactive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768720" y="1148387"/>
            <a:ext cx="3111063" cy="530510"/>
          </a:xfrm>
          <a:prstGeom prst="wedgeRoundRectCallout">
            <a:avLst>
              <a:gd name="adj1" fmla="val -21271"/>
              <a:gd name="adj2" fmla="val 96492"/>
              <a:gd name="adj3" fmla="val 16667"/>
            </a:avLst>
          </a:prstGeom>
          <a:solidFill>
            <a:srgbClr val="FFB7B7"/>
          </a:solidFill>
          <a:ln>
            <a:solidFill>
              <a:srgbClr val="FFB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Highly-aggregated granularity doesn’t assist users with local data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0065994" y="4745683"/>
            <a:ext cx="2019445" cy="372855"/>
          </a:xfrm>
          <a:prstGeom prst="wedgeRoundRectCallout">
            <a:avLst>
              <a:gd name="adj1" fmla="val -95952"/>
              <a:gd name="adj2" fmla="val 9015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Vague differentiation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41739" y="4932110"/>
            <a:ext cx="2161846" cy="546538"/>
          </a:xfrm>
          <a:prstGeom prst="wedgeRoundRectCallout">
            <a:avLst>
              <a:gd name="adj1" fmla="val 85490"/>
              <a:gd name="adj2" fmla="val -8377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Auto-generated text narrates visualization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01822" y="3580447"/>
            <a:ext cx="2378619" cy="344672"/>
          </a:xfrm>
          <a:prstGeom prst="wedgeRoundRectCallout">
            <a:avLst>
              <a:gd name="adj1" fmla="val 72133"/>
              <a:gd name="adj2" fmla="val 8466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Icons quickly convey data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53462" y="1820816"/>
            <a:ext cx="1138399" cy="580304"/>
          </a:xfrm>
          <a:prstGeom prst="wedgeRoundRectCallout">
            <a:avLst>
              <a:gd name="adj1" fmla="val 68188"/>
              <a:gd name="adj2" fmla="val 68838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Crowded; redundant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18" y="536027"/>
            <a:ext cx="10058400" cy="5814782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2213431" y="262850"/>
            <a:ext cx="2219141" cy="372855"/>
          </a:xfrm>
          <a:prstGeom prst="wedgeRoundRectCallout">
            <a:avLst>
              <a:gd name="adj1" fmla="val -20848"/>
              <a:gd name="adj2" fmla="val 13304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County-level granularity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854453" y="3443418"/>
            <a:ext cx="2043257" cy="372855"/>
          </a:xfrm>
          <a:prstGeom prst="wedgeRoundRectCallout">
            <a:avLst>
              <a:gd name="adj1" fmla="val -139632"/>
              <a:gd name="adj2" fmla="val 20915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Hover-over splash tile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660849" y="6437558"/>
            <a:ext cx="4675372" cy="372855"/>
          </a:xfrm>
          <a:prstGeom prst="wedgeRoundRectCallout">
            <a:avLst>
              <a:gd name="adj1" fmla="val -21796"/>
              <a:gd name="adj2" fmla="val -13756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More nuanced differentiation via Jenks natural breaks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08326" y="2250232"/>
            <a:ext cx="1251246" cy="587561"/>
          </a:xfrm>
          <a:prstGeom prst="wedgeRoundRectCallout">
            <a:avLst>
              <a:gd name="adj1" fmla="val 27397"/>
              <a:gd name="adj2" fmla="val -19307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Tooltips for interactivity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9938534" y="5170382"/>
            <a:ext cx="1875093" cy="568266"/>
          </a:xfrm>
          <a:prstGeom prst="wedgeRoundRectCallout">
            <a:avLst>
              <a:gd name="adj1" fmla="val -152485"/>
              <a:gd name="adj2" fmla="val -136954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MOE &amp; statistics jargon unnecessary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67347" y="5896305"/>
            <a:ext cx="1212941" cy="651640"/>
          </a:xfrm>
          <a:prstGeom prst="wedgeRoundRectCallout">
            <a:avLst>
              <a:gd name="adj1" fmla="val -21796"/>
              <a:gd name="adj2" fmla="val -219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Interactive choropleth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3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7" y="809297"/>
            <a:ext cx="11708008" cy="5118538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79831" y="5108119"/>
            <a:ext cx="1664885" cy="514915"/>
          </a:xfrm>
          <a:prstGeom prst="wedgeRoundRectCallout">
            <a:avLst>
              <a:gd name="adj1" fmla="val -31423"/>
              <a:gd name="adj2" fmla="val -18587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Savvy, minimalist side </a:t>
            </a:r>
            <a:r>
              <a:rPr lang="en-US" sz="1600" dirty="0" err="1" smtClean="0">
                <a:solidFill>
                  <a:srgbClr val="0070C0"/>
                </a:solidFill>
              </a:rPr>
              <a:t>nav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456687" y="399485"/>
            <a:ext cx="2547754" cy="525425"/>
          </a:xfrm>
          <a:prstGeom prst="wedgeRoundRectCallout">
            <a:avLst>
              <a:gd name="adj1" fmla="val -20497"/>
              <a:gd name="adj2" fmla="val 26477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70C0"/>
                </a:solidFill>
              </a:rPr>
              <a:t>Autogenerated</a:t>
            </a:r>
            <a:r>
              <a:rPr lang="en-US" sz="1600" dirty="0" smtClean="0">
                <a:solidFill>
                  <a:srgbClr val="0070C0"/>
                </a:solidFill>
              </a:rPr>
              <a:t> narrative &amp; top-scoring observations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960883" y="5780599"/>
            <a:ext cx="1657842" cy="567467"/>
          </a:xfrm>
          <a:prstGeom prst="wedgeRoundRectCallout">
            <a:avLst>
              <a:gd name="adj1" fmla="val -22590"/>
              <a:gd name="adj2" fmla="val -153594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May need more simplified breaks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0891570" y="5738512"/>
            <a:ext cx="1212941" cy="651640"/>
          </a:xfrm>
          <a:prstGeom prst="wedgeRoundRectCallout">
            <a:avLst>
              <a:gd name="adj1" fmla="val -21796"/>
              <a:gd name="adj2" fmla="val -219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Interactive choropleth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32" y="230230"/>
            <a:ext cx="6632028" cy="636743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9286894" y="3268810"/>
            <a:ext cx="2219141" cy="641039"/>
          </a:xfrm>
          <a:prstGeom prst="wedgeRoundRectCallout">
            <a:avLst>
              <a:gd name="adj1" fmla="val -104680"/>
              <a:gd name="adj2" fmla="val 11487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Interesting competency pathways model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286894" y="5402409"/>
            <a:ext cx="1748968" cy="556956"/>
          </a:xfrm>
          <a:prstGeom prst="wedgeRoundRectCallout">
            <a:avLst>
              <a:gd name="adj1" fmla="val -105607"/>
              <a:gd name="adj2" fmla="val -64831"/>
              <a:gd name="adj3" fmla="val 16667"/>
            </a:avLst>
          </a:prstGeom>
          <a:solidFill>
            <a:srgbClr val="FFB7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Requires greater aggregation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3" y="640537"/>
            <a:ext cx="11172309" cy="5476483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199885" y="456606"/>
            <a:ext cx="1008806" cy="367862"/>
          </a:xfrm>
          <a:prstGeom prst="wedgeRoundRectCallout">
            <a:avLst>
              <a:gd name="adj1" fmla="val 65135"/>
              <a:gd name="adj2" fmla="val 1463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Section A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99885" y="1502386"/>
            <a:ext cx="1008806" cy="367862"/>
          </a:xfrm>
          <a:prstGeom prst="wedgeRoundRectCallout">
            <a:avLst>
              <a:gd name="adj1" fmla="val 65135"/>
              <a:gd name="adj2" fmla="val 1463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Section B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8550354" y="1465303"/>
            <a:ext cx="2548570" cy="809890"/>
          </a:xfrm>
          <a:prstGeom prst="wedgeRoundRectCallout">
            <a:avLst>
              <a:gd name="adj1" fmla="val -21469"/>
              <a:gd name="adj2" fmla="val 7891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Use of large, high-resolution, textural imagery for natural section breaks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9517305" y="2568888"/>
            <a:ext cx="2548570" cy="809890"/>
          </a:xfrm>
          <a:prstGeom prst="wedgeRoundRectCallout">
            <a:avLst>
              <a:gd name="adj1" fmla="val -56935"/>
              <a:gd name="adj2" fmla="val 2051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Image is unassuming, doesn’t draw attention from key info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9165022" y="3533064"/>
            <a:ext cx="2900854" cy="809890"/>
          </a:xfrm>
          <a:prstGeom prst="wedgeRoundRectCallout">
            <a:avLst>
              <a:gd name="adj1" fmla="val -56935"/>
              <a:gd name="adj2" fmla="val 2051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Allows users to intuit distinction without interrupting cognitive fluency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20090"/>
            <a:ext cx="10824962" cy="5354793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7349491" y="141627"/>
            <a:ext cx="3268980" cy="498453"/>
          </a:xfrm>
          <a:prstGeom prst="wedgeRoundRectCallout">
            <a:avLst>
              <a:gd name="adj1" fmla="val -21306"/>
              <a:gd name="adj2" fmla="val 10354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Minimalist introduction &amp; tutorial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9" y="640080"/>
            <a:ext cx="11401977" cy="5658231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5120641" y="191814"/>
            <a:ext cx="2221274" cy="322536"/>
          </a:xfrm>
          <a:prstGeom prst="wedgeRoundRectCallout">
            <a:avLst>
              <a:gd name="adj1" fmla="val -20974"/>
              <a:gd name="adj2" fmla="val 5674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Intuitive, savvy image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120641" y="6006655"/>
            <a:ext cx="2731770" cy="583311"/>
          </a:xfrm>
          <a:prstGeom prst="wedgeRoundRectCallout">
            <a:avLst>
              <a:gd name="adj1" fmla="val -23188"/>
              <a:gd name="adj2" fmla="val -29941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Limited options to ensure hierarchical navigation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9886950" y="2809284"/>
            <a:ext cx="2218865" cy="745446"/>
          </a:xfrm>
          <a:prstGeom prst="wedgeRoundRectCallout">
            <a:avLst>
              <a:gd name="adj1" fmla="val -67121"/>
              <a:gd name="adj2" fmla="val -642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“Thanks, I got it” text to end tutorial early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41980" y="6063466"/>
            <a:ext cx="1447167" cy="469688"/>
          </a:xfrm>
          <a:prstGeom prst="wedgeRoundRectCallout">
            <a:avLst>
              <a:gd name="adj1" fmla="val 39235"/>
              <a:gd name="adj2" fmla="val -1310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Minimalism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4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3" y="640080"/>
            <a:ext cx="11181397" cy="5629793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9761220" y="168954"/>
            <a:ext cx="2127425" cy="573996"/>
          </a:xfrm>
          <a:prstGeom prst="wedgeRoundRectCallout">
            <a:avLst>
              <a:gd name="adj1" fmla="val -21365"/>
              <a:gd name="adj2" fmla="val 7477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Textural, savvy image sans distraction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0492740" y="1563414"/>
            <a:ext cx="1555925" cy="882606"/>
          </a:xfrm>
          <a:prstGeom prst="wedgeRoundRectCallout">
            <a:avLst>
              <a:gd name="adj1" fmla="val -105607"/>
              <a:gd name="adj2" fmla="val 123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Icons &amp; short section titles; terse tutorial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87138" y="5119910"/>
            <a:ext cx="1581642" cy="745446"/>
          </a:xfrm>
          <a:prstGeom prst="wedgeRoundRectCallout">
            <a:avLst>
              <a:gd name="adj1" fmla="val 74246"/>
              <a:gd name="adj2" fmla="val -1148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Brief statement &amp; call to action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9498330" y="6044857"/>
            <a:ext cx="2550335" cy="450032"/>
          </a:xfrm>
          <a:prstGeom prst="wedgeRoundRectCallout">
            <a:avLst>
              <a:gd name="adj1" fmla="val -41575"/>
              <a:gd name="adj2" fmla="val -1582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Intuitive visual aid for text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94748"/>
            <a:ext cx="11852910" cy="586719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9818371" y="316335"/>
            <a:ext cx="1805940" cy="356826"/>
          </a:xfrm>
          <a:prstGeom prst="wedgeRoundRectCallout">
            <a:avLst>
              <a:gd name="adj1" fmla="val -93070"/>
              <a:gd name="adj2" fmla="val 13752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Progress meter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80011" y="6270497"/>
            <a:ext cx="1405890" cy="372723"/>
          </a:xfrm>
          <a:prstGeom prst="wedgeRoundRectCallout">
            <a:avLst>
              <a:gd name="adj1" fmla="val -20780"/>
              <a:gd name="adj2" fmla="val -1041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Minimalism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7555231" y="5897774"/>
            <a:ext cx="2263140" cy="745446"/>
          </a:xfrm>
          <a:prstGeom prst="wedgeRoundRectCallout">
            <a:avLst>
              <a:gd name="adj1" fmla="val -51484"/>
              <a:gd name="adj2" fmla="val -23447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Personal, informal tone; plain language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4" y="560202"/>
            <a:ext cx="11665286" cy="5767025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9616967" y="187479"/>
            <a:ext cx="2446808" cy="745446"/>
          </a:xfrm>
          <a:prstGeom prst="wedgeRoundRectCallout">
            <a:avLst>
              <a:gd name="adj1" fmla="val -56856"/>
              <a:gd name="adj2" fmla="val 15144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Extremely minimalist profile demography entry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6" y="168165"/>
            <a:ext cx="9132747" cy="4520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39" y="3079933"/>
            <a:ext cx="7278785" cy="3598449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7753351" y="1912882"/>
            <a:ext cx="2147395" cy="704823"/>
          </a:xfrm>
          <a:prstGeom prst="wedgeRoundRectCallout">
            <a:avLst>
              <a:gd name="adj1" fmla="val -50542"/>
              <a:gd name="adj2" fmla="val 14157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Dynamic/procedurally-generated data entry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2" y="662152"/>
            <a:ext cx="11441731" cy="5663657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238455" y="6231216"/>
            <a:ext cx="1474732" cy="391247"/>
          </a:xfrm>
          <a:prstGeom prst="wedgeRoundRectCallout">
            <a:avLst>
              <a:gd name="adj1" fmla="val 20510"/>
              <a:gd name="adj2" fmla="val -7555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Minimalism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0121459" y="3844421"/>
            <a:ext cx="1954173" cy="412268"/>
          </a:xfrm>
          <a:prstGeom prst="wedgeRoundRectCallout">
            <a:avLst>
              <a:gd name="adj1" fmla="val -158554"/>
              <a:gd name="adj2" fmla="val -13820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Simple Likert scales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9743091" y="441434"/>
            <a:ext cx="2307486" cy="627468"/>
          </a:xfrm>
          <a:prstGeom prst="wedgeRoundRectCallout">
            <a:avLst>
              <a:gd name="adj1" fmla="val -108784"/>
              <a:gd name="adj2" fmla="val 19870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Never textual inundation, at any time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306</TotalTime>
  <Words>648</Words>
  <Application>Microsoft Office PowerPoint</Application>
  <PresentationFormat>Widescreen</PresentationFormat>
  <Paragraphs>107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Jamison Crawford</dc:creator>
  <cp:lastModifiedBy>Jamison Crawford</cp:lastModifiedBy>
  <cp:revision>56</cp:revision>
  <dcterms:created xsi:type="dcterms:W3CDTF">2017-08-11T14:06:04Z</dcterms:created>
  <dcterms:modified xsi:type="dcterms:W3CDTF">2018-04-16T17:17:56Z</dcterms:modified>
</cp:coreProperties>
</file>