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352" r:id="rId2"/>
    <p:sldId id="354" r:id="rId3"/>
    <p:sldId id="355" r:id="rId4"/>
    <p:sldId id="358" r:id="rId5"/>
    <p:sldId id="359" r:id="rId6"/>
    <p:sldId id="473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256" r:id="rId16"/>
    <p:sldId id="368" r:id="rId17"/>
    <p:sldId id="259" r:id="rId18"/>
    <p:sldId id="260" r:id="rId19"/>
    <p:sldId id="263" r:id="rId20"/>
    <p:sldId id="347" r:id="rId21"/>
    <p:sldId id="269" r:id="rId22"/>
    <p:sldId id="270" r:id="rId23"/>
    <p:sldId id="271" r:id="rId24"/>
    <p:sldId id="275" r:id="rId25"/>
    <p:sldId id="348" r:id="rId26"/>
    <p:sldId id="278" r:id="rId27"/>
    <p:sldId id="279" r:id="rId28"/>
    <p:sldId id="280" r:id="rId29"/>
    <p:sldId id="282" r:id="rId30"/>
    <p:sldId id="349" r:id="rId31"/>
    <p:sldId id="284" r:id="rId32"/>
    <p:sldId id="285" r:id="rId33"/>
    <p:sldId id="288" r:id="rId34"/>
    <p:sldId id="350" r:id="rId35"/>
    <p:sldId id="290" r:id="rId36"/>
    <p:sldId id="291" r:id="rId37"/>
    <p:sldId id="292" r:id="rId38"/>
    <p:sldId id="351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9144000" cy="51435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3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9A5"/>
    <a:srgbClr val="F5F7F9"/>
    <a:srgbClr val="E6E6FF"/>
    <a:srgbClr val="FFFFCC"/>
    <a:srgbClr val="FFFFFF"/>
    <a:srgbClr val="0E0EFF"/>
    <a:srgbClr val="C80F1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5" autoAdjust="0"/>
    <p:restoredTop sz="94660"/>
  </p:normalViewPr>
  <p:slideViewPr>
    <p:cSldViewPr>
      <p:cViewPr varScale="1">
        <p:scale>
          <a:sx n="119" d="100"/>
          <a:sy n="119" d="100"/>
        </p:scale>
        <p:origin x="76" y="148"/>
      </p:cViewPr>
      <p:guideLst>
        <p:guide orient="horz" pos="2733"/>
        <p:guide pos="2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4726E-C539-4480-885A-0A9B9F5AE391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83B9-3E12-4088-AEB2-E5C1411C93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783B9-3E12-4088-AEB2-E5C1411C93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83B9-3E12-4088-AEB2-E5C1411C937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AB9A5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09475" y="488367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453"/>
                </a:lnTo>
              </a:path>
            </a:pathLst>
          </a:custGeom>
          <a:ln w="22213">
            <a:solidFill>
              <a:srgbClr val="008773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865810" y="484643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92"/>
                </a:lnTo>
              </a:path>
            </a:pathLst>
          </a:custGeom>
          <a:ln w="22213">
            <a:solidFill>
              <a:srgbClr val="008773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787513" y="0"/>
            <a:ext cx="8356485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633412" y="3109911"/>
            <a:ext cx="738505" cy="0"/>
          </a:xfrm>
          <a:custGeom>
            <a:avLst/>
            <a:gdLst/>
            <a:ahLst/>
            <a:cxnLst/>
            <a:rect l="l" t="t" r="r" b="b"/>
            <a:pathLst>
              <a:path w="738505">
                <a:moveTo>
                  <a:pt x="0" y="0"/>
                </a:moveTo>
                <a:lnTo>
                  <a:pt x="738299" y="0"/>
                </a:lnTo>
              </a:path>
            </a:pathLst>
          </a:custGeom>
          <a:ln w="38099">
            <a:solidFill>
              <a:srgbClr val="F6DC5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825813" y="765720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243" y="42949"/>
                </a:moveTo>
                <a:lnTo>
                  <a:pt x="0" y="42949"/>
                </a:lnTo>
                <a:lnTo>
                  <a:pt x="0" y="0"/>
                </a:lnTo>
                <a:lnTo>
                  <a:pt x="44243" y="0"/>
                </a:lnTo>
                <a:lnTo>
                  <a:pt x="44243" y="42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848026" y="84019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59">
                <a:moveTo>
                  <a:pt x="0" y="0"/>
                </a:moveTo>
                <a:lnTo>
                  <a:pt x="0" y="212907"/>
                </a:lnTo>
              </a:path>
            </a:pathLst>
          </a:custGeom>
          <a:ln w="444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902862" y="840007"/>
            <a:ext cx="430252" cy="217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1511001" y="837062"/>
            <a:ext cx="184896" cy="215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1760695" y="765720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5">
                <a:moveTo>
                  <a:pt x="0" y="0"/>
                </a:moveTo>
                <a:lnTo>
                  <a:pt x="0" y="287385"/>
                </a:lnTo>
              </a:path>
            </a:pathLst>
          </a:custGeom>
          <a:ln w="444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593172" y="765720"/>
            <a:ext cx="196215" cy="287655"/>
          </a:xfrm>
          <a:custGeom>
            <a:avLst/>
            <a:gdLst/>
            <a:ahLst/>
            <a:cxnLst/>
            <a:rect l="l" t="t" r="r" b="b"/>
            <a:pathLst>
              <a:path w="196215" h="287655">
                <a:moveTo>
                  <a:pt x="46085" y="287202"/>
                </a:moveTo>
                <a:lnTo>
                  <a:pt x="0" y="287202"/>
                </a:lnTo>
                <a:lnTo>
                  <a:pt x="0" y="0"/>
                </a:lnTo>
                <a:lnTo>
                  <a:pt x="77977" y="0"/>
                </a:lnTo>
                <a:lnTo>
                  <a:pt x="125889" y="4752"/>
                </a:lnTo>
                <a:lnTo>
                  <a:pt x="163188" y="20047"/>
                </a:lnTo>
                <a:lnTo>
                  <a:pt x="180843" y="40005"/>
                </a:lnTo>
                <a:lnTo>
                  <a:pt x="46085" y="40005"/>
                </a:lnTo>
                <a:lnTo>
                  <a:pt x="46085" y="287202"/>
                </a:lnTo>
                <a:close/>
              </a:path>
              <a:path w="196215" h="287655">
                <a:moveTo>
                  <a:pt x="89217" y="178625"/>
                </a:moveTo>
                <a:lnTo>
                  <a:pt x="84796" y="178625"/>
                </a:lnTo>
                <a:lnTo>
                  <a:pt x="76136" y="178260"/>
                </a:lnTo>
                <a:lnTo>
                  <a:pt x="76136" y="139549"/>
                </a:lnTo>
                <a:lnTo>
                  <a:pt x="89034" y="139549"/>
                </a:lnTo>
                <a:lnTo>
                  <a:pt x="116663" y="136103"/>
                </a:lnTo>
                <a:lnTo>
                  <a:pt x="135027" y="126367"/>
                </a:lnTo>
                <a:lnTo>
                  <a:pt x="145235" y="111239"/>
                </a:lnTo>
                <a:lnTo>
                  <a:pt x="148303" y="92170"/>
                </a:lnTo>
                <a:lnTo>
                  <a:pt x="148391" y="88114"/>
                </a:lnTo>
                <a:lnTo>
                  <a:pt x="144714" y="67614"/>
                </a:lnTo>
                <a:lnTo>
                  <a:pt x="133623" y="52835"/>
                </a:lnTo>
                <a:lnTo>
                  <a:pt x="115032" y="43760"/>
                </a:lnTo>
                <a:lnTo>
                  <a:pt x="88852" y="40370"/>
                </a:lnTo>
                <a:lnTo>
                  <a:pt x="78898" y="40005"/>
                </a:lnTo>
                <a:lnTo>
                  <a:pt x="180843" y="40005"/>
                </a:lnTo>
                <a:lnTo>
                  <a:pt x="187421" y="47440"/>
                </a:lnTo>
                <a:lnTo>
                  <a:pt x="196056" y="88114"/>
                </a:lnTo>
                <a:lnTo>
                  <a:pt x="196135" y="92170"/>
                </a:lnTo>
                <a:lnTo>
                  <a:pt x="188244" y="131731"/>
                </a:lnTo>
                <a:lnTo>
                  <a:pt x="166182" y="158555"/>
                </a:lnTo>
                <a:lnTo>
                  <a:pt x="132367" y="173801"/>
                </a:lnTo>
                <a:lnTo>
                  <a:pt x="89217" y="178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1367031" y="794113"/>
            <a:ext cx="117475" cy="258445"/>
          </a:xfrm>
          <a:custGeom>
            <a:avLst/>
            <a:gdLst/>
            <a:ahLst/>
            <a:cxnLst/>
            <a:rect l="l" t="t" r="r" b="b"/>
            <a:pathLst>
              <a:path w="117475" h="258444">
                <a:moveTo>
                  <a:pt x="117244" y="258445"/>
                </a:moveTo>
                <a:lnTo>
                  <a:pt x="60467" y="258445"/>
                </a:lnTo>
                <a:lnTo>
                  <a:pt x="33365" y="255235"/>
                </a:lnTo>
                <a:lnTo>
                  <a:pt x="14541" y="245355"/>
                </a:lnTo>
                <a:lnTo>
                  <a:pt x="3563" y="228424"/>
                </a:lnTo>
                <a:lnTo>
                  <a:pt x="0" y="204065"/>
                </a:lnTo>
                <a:lnTo>
                  <a:pt x="0" y="5897"/>
                </a:lnTo>
                <a:lnTo>
                  <a:pt x="44981" y="0"/>
                </a:lnTo>
                <a:lnTo>
                  <a:pt x="44981" y="45894"/>
                </a:lnTo>
                <a:lnTo>
                  <a:pt x="117244" y="45894"/>
                </a:lnTo>
                <a:lnTo>
                  <a:pt x="117244" y="80184"/>
                </a:lnTo>
                <a:lnTo>
                  <a:pt x="44981" y="80184"/>
                </a:lnTo>
                <a:lnTo>
                  <a:pt x="44981" y="204065"/>
                </a:lnTo>
                <a:lnTo>
                  <a:pt x="47193" y="215368"/>
                </a:lnTo>
                <a:lnTo>
                  <a:pt x="53415" y="221366"/>
                </a:lnTo>
                <a:lnTo>
                  <a:pt x="63024" y="223737"/>
                </a:lnTo>
                <a:lnTo>
                  <a:pt x="75398" y="224155"/>
                </a:lnTo>
                <a:lnTo>
                  <a:pt x="117244" y="224155"/>
                </a:lnTo>
                <a:lnTo>
                  <a:pt x="117244" y="258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1803181" y="1015870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7402" y="2397"/>
                </a:moveTo>
                <a:lnTo>
                  <a:pt x="9958" y="2397"/>
                </a:lnTo>
                <a:lnTo>
                  <a:pt x="11355" y="1457"/>
                </a:lnTo>
                <a:lnTo>
                  <a:pt x="18621" y="0"/>
                </a:lnTo>
                <a:lnTo>
                  <a:pt x="25993" y="1457"/>
                </a:lnTo>
                <a:lnTo>
                  <a:pt x="27402" y="2397"/>
                </a:lnTo>
                <a:close/>
              </a:path>
              <a:path w="37464" h="37465">
                <a:moveTo>
                  <a:pt x="9943" y="2407"/>
                </a:moveTo>
                <a:close/>
              </a:path>
              <a:path w="37464" h="37465">
                <a:moveTo>
                  <a:pt x="27590" y="2522"/>
                </a:moveTo>
                <a:lnTo>
                  <a:pt x="27402" y="2397"/>
                </a:lnTo>
                <a:lnTo>
                  <a:pt x="27590" y="2522"/>
                </a:lnTo>
                <a:close/>
              </a:path>
              <a:path w="37464" h="37465">
                <a:moveTo>
                  <a:pt x="18621" y="37234"/>
                </a:moveTo>
                <a:lnTo>
                  <a:pt x="11355" y="35751"/>
                </a:lnTo>
                <a:lnTo>
                  <a:pt x="5438" y="31729"/>
                </a:lnTo>
                <a:lnTo>
                  <a:pt x="1457" y="25805"/>
                </a:lnTo>
                <a:lnTo>
                  <a:pt x="0" y="18621"/>
                </a:lnTo>
                <a:lnTo>
                  <a:pt x="1457" y="11355"/>
                </a:lnTo>
                <a:lnTo>
                  <a:pt x="5438" y="5438"/>
                </a:lnTo>
                <a:lnTo>
                  <a:pt x="9943" y="2407"/>
                </a:lnTo>
                <a:lnTo>
                  <a:pt x="2770" y="9588"/>
                </a:lnTo>
                <a:lnTo>
                  <a:pt x="2770" y="27098"/>
                </a:lnTo>
                <a:lnTo>
                  <a:pt x="9953" y="34289"/>
                </a:lnTo>
                <a:lnTo>
                  <a:pt x="28163" y="34289"/>
                </a:lnTo>
                <a:lnTo>
                  <a:pt x="25993" y="35751"/>
                </a:lnTo>
                <a:lnTo>
                  <a:pt x="18621" y="37234"/>
                </a:lnTo>
                <a:close/>
              </a:path>
              <a:path w="37464" h="37465">
                <a:moveTo>
                  <a:pt x="28163" y="34289"/>
                </a:moveTo>
                <a:lnTo>
                  <a:pt x="27471" y="34289"/>
                </a:lnTo>
                <a:lnTo>
                  <a:pt x="34472" y="27098"/>
                </a:lnTo>
                <a:lnTo>
                  <a:pt x="34472" y="9771"/>
                </a:lnTo>
                <a:lnTo>
                  <a:pt x="27590" y="2522"/>
                </a:lnTo>
                <a:lnTo>
                  <a:pt x="31964" y="5438"/>
                </a:lnTo>
                <a:lnTo>
                  <a:pt x="35965" y="11355"/>
                </a:lnTo>
                <a:lnTo>
                  <a:pt x="37425" y="18621"/>
                </a:lnTo>
                <a:lnTo>
                  <a:pt x="35965" y="25805"/>
                </a:lnTo>
                <a:lnTo>
                  <a:pt x="31964" y="31729"/>
                </a:lnTo>
                <a:lnTo>
                  <a:pt x="28163" y="34289"/>
                </a:lnTo>
                <a:close/>
              </a:path>
              <a:path w="37464" h="37465">
                <a:moveTo>
                  <a:pt x="14747" y="28201"/>
                </a:moveTo>
                <a:lnTo>
                  <a:pt x="12541" y="28201"/>
                </a:lnTo>
                <a:lnTo>
                  <a:pt x="12541" y="8294"/>
                </a:lnTo>
                <a:lnTo>
                  <a:pt x="23232" y="8294"/>
                </a:lnTo>
                <a:lnTo>
                  <a:pt x="25378" y="10136"/>
                </a:lnTo>
                <a:lnTo>
                  <a:pt x="14382" y="10136"/>
                </a:lnTo>
                <a:lnTo>
                  <a:pt x="14382" y="18803"/>
                </a:lnTo>
                <a:lnTo>
                  <a:pt x="24146" y="18803"/>
                </a:lnTo>
                <a:lnTo>
                  <a:pt x="23963" y="18986"/>
                </a:lnTo>
                <a:lnTo>
                  <a:pt x="21756" y="19907"/>
                </a:lnTo>
                <a:lnTo>
                  <a:pt x="22102" y="20462"/>
                </a:lnTo>
                <a:lnTo>
                  <a:pt x="19541" y="20462"/>
                </a:lnTo>
                <a:lnTo>
                  <a:pt x="14747" y="20645"/>
                </a:lnTo>
                <a:lnTo>
                  <a:pt x="14747" y="28201"/>
                </a:lnTo>
                <a:close/>
              </a:path>
              <a:path w="37464" h="37465">
                <a:moveTo>
                  <a:pt x="24146" y="18803"/>
                </a:moveTo>
                <a:lnTo>
                  <a:pt x="21756" y="18803"/>
                </a:lnTo>
                <a:lnTo>
                  <a:pt x="23597" y="17145"/>
                </a:lnTo>
                <a:lnTo>
                  <a:pt x="23597" y="11612"/>
                </a:lnTo>
                <a:lnTo>
                  <a:pt x="21756" y="10136"/>
                </a:lnTo>
                <a:lnTo>
                  <a:pt x="25378" y="10136"/>
                </a:lnTo>
                <a:lnTo>
                  <a:pt x="25812" y="10509"/>
                </a:lnTo>
                <a:lnTo>
                  <a:pt x="25812" y="17145"/>
                </a:lnTo>
                <a:lnTo>
                  <a:pt x="24146" y="18803"/>
                </a:lnTo>
                <a:close/>
              </a:path>
              <a:path w="37464" h="37465">
                <a:moveTo>
                  <a:pt x="26915" y="28201"/>
                </a:moveTo>
                <a:lnTo>
                  <a:pt x="24518" y="28201"/>
                </a:lnTo>
                <a:lnTo>
                  <a:pt x="19541" y="20462"/>
                </a:lnTo>
                <a:lnTo>
                  <a:pt x="22102" y="20462"/>
                </a:lnTo>
                <a:lnTo>
                  <a:pt x="26915" y="282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38115" y="4444867"/>
            <a:ext cx="455295" cy="455295"/>
          </a:xfrm>
          <a:custGeom>
            <a:avLst/>
            <a:gdLst/>
            <a:ahLst/>
            <a:cxnLst/>
            <a:rect l="l" t="t" r="r" b="b"/>
            <a:pathLst>
              <a:path w="455294" h="455295">
                <a:moveTo>
                  <a:pt x="227633" y="455298"/>
                </a:moveTo>
                <a:lnTo>
                  <a:pt x="186848" y="451653"/>
                </a:lnTo>
                <a:lnTo>
                  <a:pt x="148464" y="441133"/>
                </a:lnTo>
                <a:lnTo>
                  <a:pt x="113114" y="424365"/>
                </a:lnTo>
                <a:lnTo>
                  <a:pt x="81432" y="401971"/>
                </a:lnTo>
                <a:lnTo>
                  <a:pt x="42588" y="360057"/>
                </a:lnTo>
                <a:lnTo>
                  <a:pt x="19645" y="320098"/>
                </a:lnTo>
                <a:lnTo>
                  <a:pt x="5090" y="275584"/>
                </a:lnTo>
                <a:lnTo>
                  <a:pt x="0" y="227633"/>
                </a:lnTo>
                <a:lnTo>
                  <a:pt x="4624" y="181894"/>
                </a:lnTo>
                <a:lnTo>
                  <a:pt x="17888" y="139229"/>
                </a:lnTo>
                <a:lnTo>
                  <a:pt x="38875" y="100571"/>
                </a:lnTo>
                <a:lnTo>
                  <a:pt x="66670" y="66851"/>
                </a:lnTo>
                <a:lnTo>
                  <a:pt x="100359" y="39002"/>
                </a:lnTo>
                <a:lnTo>
                  <a:pt x="139026" y="17955"/>
                </a:lnTo>
                <a:lnTo>
                  <a:pt x="181756" y="4644"/>
                </a:lnTo>
                <a:lnTo>
                  <a:pt x="227633" y="0"/>
                </a:lnTo>
                <a:lnTo>
                  <a:pt x="274190" y="4828"/>
                </a:lnTo>
                <a:lnTo>
                  <a:pt x="317482" y="18631"/>
                </a:lnTo>
                <a:lnTo>
                  <a:pt x="356573" y="40384"/>
                </a:lnTo>
                <a:lnTo>
                  <a:pt x="390530" y="69062"/>
                </a:lnTo>
                <a:lnTo>
                  <a:pt x="399810" y="69062"/>
                </a:lnTo>
                <a:lnTo>
                  <a:pt x="356644" y="113704"/>
                </a:lnTo>
                <a:lnTo>
                  <a:pt x="319135" y="135533"/>
                </a:lnTo>
                <a:lnTo>
                  <a:pt x="280511" y="149053"/>
                </a:lnTo>
                <a:lnTo>
                  <a:pt x="213123" y="156448"/>
                </a:lnTo>
                <a:lnTo>
                  <a:pt x="180851" y="159517"/>
                </a:lnTo>
                <a:lnTo>
                  <a:pt x="148572" y="168121"/>
                </a:lnTo>
                <a:lnTo>
                  <a:pt x="106996" y="193046"/>
                </a:lnTo>
                <a:lnTo>
                  <a:pt x="80928" y="226541"/>
                </a:lnTo>
                <a:lnTo>
                  <a:pt x="69042" y="263847"/>
                </a:lnTo>
                <a:lnTo>
                  <a:pt x="70015" y="300202"/>
                </a:lnTo>
                <a:lnTo>
                  <a:pt x="82523" y="330845"/>
                </a:lnTo>
                <a:lnTo>
                  <a:pt x="105243" y="351016"/>
                </a:lnTo>
                <a:lnTo>
                  <a:pt x="108576" y="352906"/>
                </a:lnTo>
                <a:lnTo>
                  <a:pt x="228441" y="352906"/>
                </a:lnTo>
                <a:lnTo>
                  <a:pt x="209550" y="359344"/>
                </a:lnTo>
                <a:lnTo>
                  <a:pt x="192986" y="364412"/>
                </a:lnTo>
                <a:lnTo>
                  <a:pt x="84573" y="364412"/>
                </a:lnTo>
                <a:lnTo>
                  <a:pt x="79061" y="366847"/>
                </a:lnTo>
                <a:lnTo>
                  <a:pt x="75247" y="371494"/>
                </a:lnTo>
                <a:lnTo>
                  <a:pt x="71470" y="378408"/>
                </a:lnTo>
                <a:lnTo>
                  <a:pt x="70772" y="385775"/>
                </a:lnTo>
                <a:lnTo>
                  <a:pt x="73025" y="392788"/>
                </a:lnTo>
                <a:lnTo>
                  <a:pt x="78099" y="398639"/>
                </a:lnTo>
                <a:lnTo>
                  <a:pt x="81592" y="401715"/>
                </a:lnTo>
                <a:lnTo>
                  <a:pt x="85887" y="403189"/>
                </a:lnTo>
                <a:lnTo>
                  <a:pt x="371281" y="403189"/>
                </a:lnTo>
                <a:lnTo>
                  <a:pt x="364742" y="409297"/>
                </a:lnTo>
                <a:lnTo>
                  <a:pt x="323662" y="434048"/>
                </a:lnTo>
                <a:lnTo>
                  <a:pt x="277558" y="449784"/>
                </a:lnTo>
                <a:lnTo>
                  <a:pt x="227633" y="455298"/>
                </a:lnTo>
                <a:close/>
              </a:path>
              <a:path w="455294" h="455295">
                <a:moveTo>
                  <a:pt x="399810" y="69062"/>
                </a:moveTo>
                <a:lnTo>
                  <a:pt x="390530" y="69062"/>
                </a:lnTo>
                <a:lnTo>
                  <a:pt x="397404" y="59153"/>
                </a:lnTo>
                <a:lnTo>
                  <a:pt x="403746" y="48704"/>
                </a:lnTo>
                <a:lnTo>
                  <a:pt x="409553" y="37714"/>
                </a:lnTo>
                <a:lnTo>
                  <a:pt x="414822" y="26182"/>
                </a:lnTo>
                <a:lnTo>
                  <a:pt x="422327" y="50474"/>
                </a:lnTo>
                <a:lnTo>
                  <a:pt x="412419" y="50474"/>
                </a:lnTo>
                <a:lnTo>
                  <a:pt x="399810" y="69062"/>
                </a:lnTo>
                <a:close/>
              </a:path>
              <a:path w="455294" h="455295">
                <a:moveTo>
                  <a:pt x="393756" y="382198"/>
                </a:moveTo>
                <a:lnTo>
                  <a:pt x="259104" y="382198"/>
                </a:lnTo>
                <a:lnTo>
                  <a:pt x="303240" y="380308"/>
                </a:lnTo>
                <a:lnTo>
                  <a:pt x="345399" y="372652"/>
                </a:lnTo>
                <a:lnTo>
                  <a:pt x="383100" y="356253"/>
                </a:lnTo>
                <a:lnTo>
                  <a:pt x="413861" y="328134"/>
                </a:lnTo>
                <a:lnTo>
                  <a:pt x="435448" y="286562"/>
                </a:lnTo>
                <a:lnTo>
                  <a:pt x="444815" y="239740"/>
                </a:lnTo>
                <a:lnTo>
                  <a:pt x="444578" y="190194"/>
                </a:lnTo>
                <a:lnTo>
                  <a:pt x="437355" y="140450"/>
                </a:lnTo>
                <a:lnTo>
                  <a:pt x="425763" y="93034"/>
                </a:lnTo>
                <a:lnTo>
                  <a:pt x="412419" y="50474"/>
                </a:lnTo>
                <a:lnTo>
                  <a:pt x="422327" y="50474"/>
                </a:lnTo>
                <a:lnTo>
                  <a:pt x="434190" y="88872"/>
                </a:lnTo>
                <a:lnTo>
                  <a:pt x="448028" y="146156"/>
                </a:lnTo>
                <a:lnTo>
                  <a:pt x="455261" y="197990"/>
                </a:lnTo>
                <a:lnTo>
                  <a:pt x="454861" y="239740"/>
                </a:lnTo>
                <a:lnTo>
                  <a:pt x="454749" y="244703"/>
                </a:lnTo>
                <a:lnTo>
                  <a:pt x="445837" y="293049"/>
                </a:lnTo>
                <a:lnTo>
                  <a:pt x="427030" y="337589"/>
                </a:lnTo>
                <a:lnTo>
                  <a:pt x="399598" y="376741"/>
                </a:lnTo>
                <a:lnTo>
                  <a:pt x="393756" y="382198"/>
                </a:lnTo>
                <a:close/>
              </a:path>
              <a:path w="455294" h="455295">
                <a:moveTo>
                  <a:pt x="228441" y="352906"/>
                </a:moveTo>
                <a:lnTo>
                  <a:pt x="108576" y="352906"/>
                </a:lnTo>
                <a:lnTo>
                  <a:pt x="121847" y="350124"/>
                </a:lnTo>
                <a:lnTo>
                  <a:pt x="154364" y="342787"/>
                </a:lnTo>
                <a:lnTo>
                  <a:pt x="195186" y="332410"/>
                </a:lnTo>
                <a:lnTo>
                  <a:pt x="233369" y="320506"/>
                </a:lnTo>
                <a:lnTo>
                  <a:pt x="272780" y="301964"/>
                </a:lnTo>
                <a:lnTo>
                  <a:pt x="311024" y="276293"/>
                </a:lnTo>
                <a:lnTo>
                  <a:pt x="345563" y="244703"/>
                </a:lnTo>
                <a:lnTo>
                  <a:pt x="373861" y="208403"/>
                </a:lnTo>
                <a:lnTo>
                  <a:pt x="393382" y="168601"/>
                </a:lnTo>
                <a:lnTo>
                  <a:pt x="380277" y="210849"/>
                </a:lnTo>
                <a:lnTo>
                  <a:pt x="357889" y="250789"/>
                </a:lnTo>
                <a:lnTo>
                  <a:pt x="328482" y="286799"/>
                </a:lnTo>
                <a:lnTo>
                  <a:pt x="294318" y="317256"/>
                </a:lnTo>
                <a:lnTo>
                  <a:pt x="257661" y="340536"/>
                </a:lnTo>
                <a:lnTo>
                  <a:pt x="233870" y="351056"/>
                </a:lnTo>
                <a:lnTo>
                  <a:pt x="228441" y="352906"/>
                </a:lnTo>
                <a:close/>
              </a:path>
              <a:path w="455294" h="455295">
                <a:moveTo>
                  <a:pt x="371281" y="403189"/>
                </a:moveTo>
                <a:lnTo>
                  <a:pt x="95821" y="403189"/>
                </a:lnTo>
                <a:lnTo>
                  <a:pt x="101462" y="400625"/>
                </a:lnTo>
                <a:lnTo>
                  <a:pt x="105243" y="395754"/>
                </a:lnTo>
                <a:lnTo>
                  <a:pt x="108750" y="389043"/>
                </a:lnTo>
                <a:lnTo>
                  <a:pt x="109358" y="381653"/>
                </a:lnTo>
                <a:lnTo>
                  <a:pt x="107195" y="374528"/>
                </a:lnTo>
                <a:lnTo>
                  <a:pt x="102391" y="368610"/>
                </a:lnTo>
                <a:lnTo>
                  <a:pt x="98706" y="365758"/>
                </a:lnTo>
                <a:lnTo>
                  <a:pt x="94443" y="364412"/>
                </a:lnTo>
                <a:lnTo>
                  <a:pt x="192986" y="364412"/>
                </a:lnTo>
                <a:lnTo>
                  <a:pt x="181300" y="367987"/>
                </a:lnTo>
                <a:lnTo>
                  <a:pt x="145719" y="379570"/>
                </a:lnTo>
                <a:lnTo>
                  <a:pt x="139038" y="381948"/>
                </a:lnTo>
                <a:lnTo>
                  <a:pt x="133830" y="383865"/>
                </a:lnTo>
                <a:lnTo>
                  <a:pt x="391972" y="383865"/>
                </a:lnTo>
                <a:lnTo>
                  <a:pt x="371281" y="403189"/>
                </a:lnTo>
                <a:close/>
              </a:path>
              <a:path w="455294" h="455295">
                <a:moveTo>
                  <a:pt x="391972" y="383865"/>
                </a:moveTo>
                <a:lnTo>
                  <a:pt x="133830" y="383865"/>
                </a:lnTo>
                <a:lnTo>
                  <a:pt x="143898" y="382608"/>
                </a:lnTo>
                <a:lnTo>
                  <a:pt x="173441" y="380596"/>
                </a:lnTo>
                <a:lnTo>
                  <a:pt x="180042" y="380596"/>
                </a:lnTo>
                <a:lnTo>
                  <a:pt x="198755" y="380846"/>
                </a:lnTo>
                <a:lnTo>
                  <a:pt x="238535" y="381948"/>
                </a:lnTo>
                <a:lnTo>
                  <a:pt x="259104" y="382198"/>
                </a:lnTo>
                <a:lnTo>
                  <a:pt x="393756" y="382198"/>
                </a:lnTo>
                <a:lnTo>
                  <a:pt x="391972" y="3838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1011989" y="4472973"/>
            <a:ext cx="1114932" cy="380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2333148" y="4688717"/>
            <a:ext cx="413893" cy="95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2205503" y="4714899"/>
            <a:ext cx="97648" cy="871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1175" y="1863457"/>
            <a:ext cx="81216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22222"/>
                </a:solidFill>
                <a:latin typeface="Source Han Sans Normal" panose="020B0200000000000000" pitchFamily="34" charset="-122"/>
                <a:cs typeface="Calibri" panose="020F0502020204030204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1175" y="3254438"/>
            <a:ext cx="81216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Source Han Sans Normal" panose="020B0200000000000000" pitchFamily="34" charset="-122"/>
                <a:cs typeface="Arial" panose="020B0604020202020204"/>
              </a:defRPr>
            </a:lvl1pPr>
          </a:lstStyle>
          <a:p>
            <a:pPr marL="20320">
              <a:lnSpc>
                <a:spcPts val="1555"/>
              </a:lnSpc>
            </a:pPr>
            <a:fld id="{81D60167-4931-47E6-BA6A-407CBD079E47}" type="slidenum">
              <a:rPr lang="en-US" altLang="zh-CN" spc="105" smtClean="0">
                <a:solidFill>
                  <a:srgbClr val="00253E"/>
                </a:solidFill>
                <a:cs typeface="Calibri" panose="020F0502020204030204"/>
              </a:rPr>
              <a:t>‹#›</a:t>
            </a:fld>
            <a:endParaRPr lang="zh-CN" altLang="en-US" spc="105" dirty="0">
              <a:solidFill>
                <a:srgbClr val="00253E"/>
              </a:solidFill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宋体" panose="02010600030101010101" pitchFamily="2" charset="-122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Source Han Sans Normal" panose="020B0200000000000000" pitchFamily="34" charset="-122"/>
                <a:cs typeface="Arial" panose="020B0604020202020204"/>
              </a:defRPr>
            </a:lvl1pPr>
          </a:lstStyle>
          <a:p>
            <a:pPr marL="20320">
              <a:lnSpc>
                <a:spcPts val="1555"/>
              </a:lnSpc>
            </a:pPr>
            <a:fld id="{81D60167-4931-47E6-BA6A-407CBD079E47}" type="slidenum">
              <a:rPr lang="en-US" altLang="zh-CN" spc="105" smtClean="0">
                <a:solidFill>
                  <a:srgbClr val="00253E"/>
                </a:solidFill>
                <a:cs typeface="Calibri" panose="020F0502020204030204"/>
              </a:rPr>
              <a:t>‹#›</a:t>
            </a:fld>
            <a:endParaRPr lang="zh-CN" altLang="en-US" spc="105" dirty="0">
              <a:solidFill>
                <a:srgbClr val="00253E"/>
              </a:solidFill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Source Han Sans Normal" panose="020B0200000000000000" pitchFamily="34" charset="-122"/>
                <a:cs typeface="Arial" panose="020B0604020202020204"/>
              </a:defRPr>
            </a:lvl1pPr>
          </a:lstStyle>
          <a:p>
            <a:pPr marL="20320">
              <a:lnSpc>
                <a:spcPts val="1555"/>
              </a:lnSpc>
            </a:pPr>
            <a:fld id="{81D60167-4931-47E6-BA6A-407CBD079E47}" type="slidenum">
              <a:rPr lang="en-US" altLang="zh-CN" spc="105" smtClean="0">
                <a:solidFill>
                  <a:srgbClr val="00253E"/>
                </a:solidFill>
                <a:cs typeface="Calibri" panose="020F0502020204030204"/>
              </a:rPr>
              <a:t>‹#›</a:t>
            </a:fld>
            <a:endParaRPr lang="zh-CN" altLang="en-US" spc="105" dirty="0">
              <a:solidFill>
                <a:srgbClr val="00253E"/>
              </a:solidFill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Source Han Sans Normal" panose="020B0200000000000000" pitchFamily="34" charset="-122"/>
                <a:cs typeface="Arial" panose="020B0604020202020204"/>
              </a:defRPr>
            </a:lvl1pPr>
          </a:lstStyle>
          <a:p>
            <a:pPr marL="20320">
              <a:lnSpc>
                <a:spcPts val="1555"/>
              </a:lnSpc>
            </a:pPr>
            <a:fld id="{81D60167-4931-47E6-BA6A-407CBD079E47}" type="slidenum">
              <a:rPr lang="en-US" altLang="zh-CN" spc="105" smtClean="0">
                <a:solidFill>
                  <a:srgbClr val="00253E"/>
                </a:solidFill>
                <a:cs typeface="Calibri" panose="020F0502020204030204"/>
              </a:rPr>
              <a:t>‹#›</a:t>
            </a:fld>
            <a:endParaRPr lang="zh-CN" altLang="en-US" spc="105" dirty="0">
              <a:solidFill>
                <a:srgbClr val="00253E"/>
              </a:solidFill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3065780" cy="5143500"/>
          </a:xfrm>
          <a:custGeom>
            <a:avLst/>
            <a:gdLst/>
            <a:ahLst/>
            <a:cxnLst/>
            <a:rect l="l" t="t" r="r" b="b"/>
            <a:pathLst>
              <a:path w="3065780" h="5143500">
                <a:moveTo>
                  <a:pt x="0" y="0"/>
                </a:moveTo>
                <a:lnTo>
                  <a:pt x="3065399" y="0"/>
                </a:lnTo>
                <a:lnTo>
                  <a:pt x="3065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AB9A5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09475" y="488367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453"/>
                </a:lnTo>
              </a:path>
            </a:pathLst>
          </a:custGeom>
          <a:ln w="222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865810" y="484643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92"/>
                </a:lnTo>
              </a:path>
            </a:pathLst>
          </a:custGeom>
          <a:ln w="222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295136" y="2132011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525599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00253E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Source Han Sans Normal" panose="020B0200000000000000" pitchFamily="34" charset="-122"/>
                <a:cs typeface="Arial" panose="020B0604020202020204"/>
              </a:defRPr>
            </a:lvl1pPr>
          </a:lstStyle>
          <a:p>
            <a:pPr marL="20320">
              <a:lnSpc>
                <a:spcPts val="1555"/>
              </a:lnSpc>
            </a:pPr>
            <a:fld id="{81D60167-4931-47E6-BA6A-407CBD079E47}" type="slidenum">
              <a:rPr lang="en-US" altLang="zh-CN" spc="105" smtClean="0">
                <a:solidFill>
                  <a:srgbClr val="00253E"/>
                </a:solidFill>
                <a:cs typeface="Calibri" panose="020F0502020204030204"/>
              </a:rPr>
              <a:t>‹#›</a:t>
            </a:fld>
            <a:endParaRPr lang="zh-CN" altLang="en-US" spc="105" dirty="0">
              <a:solidFill>
                <a:srgbClr val="00253E"/>
              </a:solidFill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5761" y="4854575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22521" y="21934"/>
                </a:moveTo>
                <a:lnTo>
                  <a:pt x="0" y="21934"/>
                </a:lnTo>
                <a:lnTo>
                  <a:pt x="0" y="0"/>
                </a:lnTo>
                <a:lnTo>
                  <a:pt x="22521" y="0"/>
                </a:lnTo>
                <a:lnTo>
                  <a:pt x="22521" y="2193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05761" y="4892611"/>
            <a:ext cx="22860" cy="109220"/>
          </a:xfrm>
          <a:custGeom>
            <a:avLst/>
            <a:gdLst/>
            <a:ahLst/>
            <a:cxnLst/>
            <a:rect l="l" t="t" r="r" b="b"/>
            <a:pathLst>
              <a:path w="22859" h="109220">
                <a:moveTo>
                  <a:pt x="0" y="108735"/>
                </a:moveTo>
                <a:lnTo>
                  <a:pt x="22614" y="108735"/>
                </a:lnTo>
                <a:lnTo>
                  <a:pt x="22614" y="0"/>
                </a:lnTo>
                <a:lnTo>
                  <a:pt x="0" y="0"/>
                </a:lnTo>
                <a:lnTo>
                  <a:pt x="0" y="1087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44982" y="4892514"/>
            <a:ext cx="114300" cy="111760"/>
          </a:xfrm>
          <a:custGeom>
            <a:avLst/>
            <a:gdLst/>
            <a:ahLst/>
            <a:cxnLst/>
            <a:rect l="l" t="t" r="r" b="b"/>
            <a:pathLst>
              <a:path w="114300" h="111760">
                <a:moveTo>
                  <a:pt x="59400" y="111281"/>
                </a:moveTo>
                <a:lnTo>
                  <a:pt x="10509" y="16008"/>
                </a:lnTo>
                <a:lnTo>
                  <a:pt x="0" y="16008"/>
                </a:lnTo>
                <a:lnTo>
                  <a:pt x="0" y="0"/>
                </a:lnTo>
                <a:lnTo>
                  <a:pt x="27120" y="0"/>
                </a:lnTo>
                <a:lnTo>
                  <a:pt x="54240" y="87274"/>
                </a:lnTo>
                <a:lnTo>
                  <a:pt x="55367" y="91040"/>
                </a:lnTo>
                <a:lnTo>
                  <a:pt x="56115" y="93298"/>
                </a:lnTo>
                <a:lnTo>
                  <a:pt x="82549" y="93298"/>
                </a:lnTo>
                <a:lnTo>
                  <a:pt x="82297" y="94052"/>
                </a:lnTo>
                <a:lnTo>
                  <a:pt x="77519" y="103219"/>
                </a:lnTo>
                <a:lnTo>
                  <a:pt x="71729" y="108422"/>
                </a:lnTo>
                <a:lnTo>
                  <a:pt x="65498" y="110747"/>
                </a:lnTo>
                <a:lnTo>
                  <a:pt x="59400" y="111281"/>
                </a:lnTo>
                <a:close/>
              </a:path>
              <a:path w="114300" h="111760">
                <a:moveTo>
                  <a:pt x="82549" y="93298"/>
                </a:moveTo>
                <a:lnTo>
                  <a:pt x="62777" y="93298"/>
                </a:lnTo>
                <a:lnTo>
                  <a:pt x="63529" y="91040"/>
                </a:lnTo>
                <a:lnTo>
                  <a:pt x="64559" y="87274"/>
                </a:lnTo>
                <a:lnTo>
                  <a:pt x="92055" y="0"/>
                </a:lnTo>
                <a:lnTo>
                  <a:pt x="113733" y="0"/>
                </a:lnTo>
                <a:lnTo>
                  <a:pt x="82549" y="93298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564813" y="4892514"/>
            <a:ext cx="99695" cy="111760"/>
          </a:xfrm>
          <a:custGeom>
            <a:avLst/>
            <a:gdLst/>
            <a:ahLst/>
            <a:cxnLst/>
            <a:rect l="l" t="t" r="r" b="b"/>
            <a:pathLst>
              <a:path w="99695" h="111760">
                <a:moveTo>
                  <a:pt x="49549" y="111188"/>
                </a:moveTo>
                <a:lnTo>
                  <a:pt x="3637" y="83147"/>
                </a:lnTo>
                <a:lnTo>
                  <a:pt x="0" y="47072"/>
                </a:lnTo>
                <a:lnTo>
                  <a:pt x="3559" y="28042"/>
                </a:lnTo>
                <a:lnTo>
                  <a:pt x="13760" y="13158"/>
                </a:lnTo>
                <a:lnTo>
                  <a:pt x="29468" y="3463"/>
                </a:lnTo>
                <a:lnTo>
                  <a:pt x="49549" y="0"/>
                </a:lnTo>
                <a:lnTo>
                  <a:pt x="69656" y="3463"/>
                </a:lnTo>
                <a:lnTo>
                  <a:pt x="85347" y="13158"/>
                </a:lnTo>
                <a:lnTo>
                  <a:pt x="88654" y="17982"/>
                </a:lnTo>
                <a:lnTo>
                  <a:pt x="49549" y="17982"/>
                </a:lnTo>
                <a:lnTo>
                  <a:pt x="37336" y="20305"/>
                </a:lnTo>
                <a:lnTo>
                  <a:pt x="28493" y="26609"/>
                </a:lnTo>
                <a:lnTo>
                  <a:pt x="23115" y="35897"/>
                </a:lnTo>
                <a:lnTo>
                  <a:pt x="21317" y="47072"/>
                </a:lnTo>
                <a:lnTo>
                  <a:pt x="21301" y="64208"/>
                </a:lnTo>
                <a:lnTo>
                  <a:pt x="23142" y="75481"/>
                </a:lnTo>
                <a:lnTo>
                  <a:pt x="28634" y="84768"/>
                </a:lnTo>
                <a:lnTo>
                  <a:pt x="37521" y="91072"/>
                </a:lnTo>
                <a:lnTo>
                  <a:pt x="49549" y="93395"/>
                </a:lnTo>
                <a:lnTo>
                  <a:pt x="88524" y="93395"/>
                </a:lnTo>
                <a:lnTo>
                  <a:pt x="85347" y="98031"/>
                </a:lnTo>
                <a:lnTo>
                  <a:pt x="69656" y="107725"/>
                </a:lnTo>
                <a:lnTo>
                  <a:pt x="49549" y="111188"/>
                </a:lnTo>
                <a:close/>
              </a:path>
              <a:path w="99695" h="111760">
                <a:moveTo>
                  <a:pt x="88524" y="93395"/>
                </a:moveTo>
                <a:lnTo>
                  <a:pt x="49549" y="93395"/>
                </a:lnTo>
                <a:lnTo>
                  <a:pt x="61395" y="91072"/>
                </a:lnTo>
                <a:lnTo>
                  <a:pt x="70346" y="84768"/>
                </a:lnTo>
                <a:lnTo>
                  <a:pt x="76007" y="75481"/>
                </a:lnTo>
                <a:lnTo>
                  <a:pt x="77982" y="64208"/>
                </a:lnTo>
                <a:lnTo>
                  <a:pt x="77965" y="47072"/>
                </a:lnTo>
                <a:lnTo>
                  <a:pt x="76020" y="35897"/>
                </a:lnTo>
                <a:lnTo>
                  <a:pt x="70381" y="26609"/>
                </a:lnTo>
                <a:lnTo>
                  <a:pt x="61434" y="20305"/>
                </a:lnTo>
                <a:lnTo>
                  <a:pt x="49549" y="17982"/>
                </a:lnTo>
                <a:lnTo>
                  <a:pt x="88654" y="17982"/>
                </a:lnTo>
                <a:lnTo>
                  <a:pt x="95548" y="28042"/>
                </a:lnTo>
                <a:lnTo>
                  <a:pt x="99187" y="47072"/>
                </a:lnTo>
                <a:lnTo>
                  <a:pt x="99169" y="64208"/>
                </a:lnTo>
                <a:lnTo>
                  <a:pt x="95548" y="83147"/>
                </a:lnTo>
                <a:lnTo>
                  <a:pt x="88524" y="9339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754553" y="4891010"/>
            <a:ext cx="94615" cy="110489"/>
          </a:xfrm>
          <a:custGeom>
            <a:avLst/>
            <a:gdLst/>
            <a:ahLst/>
            <a:cxnLst/>
            <a:rect l="l" t="t" r="r" b="b"/>
            <a:pathLst>
              <a:path w="94615" h="110489">
                <a:moveTo>
                  <a:pt x="54050" y="110243"/>
                </a:moveTo>
                <a:lnTo>
                  <a:pt x="48139" y="110243"/>
                </a:lnTo>
                <a:lnTo>
                  <a:pt x="28068" y="106785"/>
                </a:lnTo>
                <a:lnTo>
                  <a:pt x="12914" y="96911"/>
                </a:lnTo>
                <a:lnTo>
                  <a:pt x="3338" y="81370"/>
                </a:lnTo>
                <a:lnTo>
                  <a:pt x="0" y="60912"/>
                </a:lnTo>
                <a:lnTo>
                  <a:pt x="0" y="49051"/>
                </a:lnTo>
                <a:lnTo>
                  <a:pt x="3338" y="28637"/>
                </a:lnTo>
                <a:lnTo>
                  <a:pt x="12914" y="13192"/>
                </a:lnTo>
                <a:lnTo>
                  <a:pt x="28068" y="3414"/>
                </a:lnTo>
                <a:lnTo>
                  <a:pt x="48139" y="0"/>
                </a:lnTo>
                <a:lnTo>
                  <a:pt x="58558" y="369"/>
                </a:lnTo>
                <a:lnTo>
                  <a:pt x="69698" y="1400"/>
                </a:lnTo>
                <a:lnTo>
                  <a:pt x="80522" y="2979"/>
                </a:lnTo>
                <a:lnTo>
                  <a:pt x="89990" y="4990"/>
                </a:lnTo>
                <a:lnTo>
                  <a:pt x="94120" y="6117"/>
                </a:lnTo>
                <a:lnTo>
                  <a:pt x="94027" y="17982"/>
                </a:lnTo>
                <a:lnTo>
                  <a:pt x="48139" y="17982"/>
                </a:lnTo>
                <a:lnTo>
                  <a:pt x="37108" y="20215"/>
                </a:lnTo>
                <a:lnTo>
                  <a:pt x="28575" y="26525"/>
                </a:lnTo>
                <a:lnTo>
                  <a:pt x="23068" y="36331"/>
                </a:lnTo>
                <a:lnTo>
                  <a:pt x="21115" y="49051"/>
                </a:lnTo>
                <a:lnTo>
                  <a:pt x="21115" y="60912"/>
                </a:lnTo>
                <a:lnTo>
                  <a:pt x="23055" y="73630"/>
                </a:lnTo>
                <a:lnTo>
                  <a:pt x="28539" y="83436"/>
                </a:lnTo>
                <a:lnTo>
                  <a:pt x="37067" y="89747"/>
                </a:lnTo>
                <a:lnTo>
                  <a:pt x="48139" y="91981"/>
                </a:lnTo>
                <a:lnTo>
                  <a:pt x="56397" y="91981"/>
                </a:lnTo>
                <a:lnTo>
                  <a:pt x="56397" y="109963"/>
                </a:lnTo>
                <a:lnTo>
                  <a:pt x="54050" y="110243"/>
                </a:lnTo>
                <a:close/>
              </a:path>
              <a:path w="94615" h="110489">
                <a:moveTo>
                  <a:pt x="94027" y="110243"/>
                </a:moveTo>
                <a:lnTo>
                  <a:pt x="71412" y="110243"/>
                </a:lnTo>
                <a:lnTo>
                  <a:pt x="71412" y="19579"/>
                </a:lnTo>
                <a:lnTo>
                  <a:pt x="70285" y="19393"/>
                </a:lnTo>
                <a:lnTo>
                  <a:pt x="66438" y="18546"/>
                </a:lnTo>
                <a:lnTo>
                  <a:pt x="55363" y="17982"/>
                </a:lnTo>
                <a:lnTo>
                  <a:pt x="94027" y="17982"/>
                </a:lnTo>
                <a:lnTo>
                  <a:pt x="94027" y="110243"/>
                </a:lnTo>
                <a:close/>
              </a:path>
              <a:path w="94615" h="110489">
                <a:moveTo>
                  <a:pt x="56397" y="91981"/>
                </a:moveTo>
                <a:lnTo>
                  <a:pt x="48704" y="91981"/>
                </a:lnTo>
                <a:lnTo>
                  <a:pt x="55460" y="91790"/>
                </a:lnTo>
                <a:lnTo>
                  <a:pt x="56397" y="91790"/>
                </a:lnTo>
                <a:lnTo>
                  <a:pt x="56397" y="9198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870351" y="4854575"/>
            <a:ext cx="22860" cy="147320"/>
          </a:xfrm>
          <a:custGeom>
            <a:avLst/>
            <a:gdLst/>
            <a:ahLst/>
            <a:cxnLst/>
            <a:rect l="l" t="t" r="r" b="b"/>
            <a:pathLst>
              <a:path w="22859" h="147320">
                <a:moveTo>
                  <a:pt x="0" y="146772"/>
                </a:moveTo>
                <a:lnTo>
                  <a:pt x="22614" y="146772"/>
                </a:lnTo>
                <a:lnTo>
                  <a:pt x="22614" y="0"/>
                </a:lnTo>
                <a:lnTo>
                  <a:pt x="0" y="0"/>
                </a:lnTo>
                <a:lnTo>
                  <a:pt x="0" y="14677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287336" y="4854575"/>
            <a:ext cx="100330" cy="146685"/>
          </a:xfrm>
          <a:custGeom>
            <a:avLst/>
            <a:gdLst/>
            <a:ahLst/>
            <a:cxnLst/>
            <a:rect l="l" t="t" r="r" b="b"/>
            <a:pathLst>
              <a:path w="100329" h="146685">
                <a:moveTo>
                  <a:pt x="23459" y="146678"/>
                </a:moveTo>
                <a:lnTo>
                  <a:pt x="0" y="146678"/>
                </a:lnTo>
                <a:lnTo>
                  <a:pt x="0" y="0"/>
                </a:lnTo>
                <a:lnTo>
                  <a:pt x="39694" y="0"/>
                </a:lnTo>
                <a:lnTo>
                  <a:pt x="64083" y="2427"/>
                </a:lnTo>
                <a:lnTo>
                  <a:pt x="83070" y="10238"/>
                </a:lnTo>
                <a:lnTo>
                  <a:pt x="92057" y="20431"/>
                </a:lnTo>
                <a:lnTo>
                  <a:pt x="23459" y="20431"/>
                </a:lnTo>
                <a:lnTo>
                  <a:pt x="23459" y="146678"/>
                </a:lnTo>
                <a:close/>
              </a:path>
              <a:path w="100329" h="146685">
                <a:moveTo>
                  <a:pt x="45415" y="91226"/>
                </a:moveTo>
                <a:lnTo>
                  <a:pt x="43165" y="91226"/>
                </a:lnTo>
                <a:lnTo>
                  <a:pt x="38756" y="91040"/>
                </a:lnTo>
                <a:lnTo>
                  <a:pt x="38756" y="71269"/>
                </a:lnTo>
                <a:lnTo>
                  <a:pt x="45322" y="71269"/>
                </a:lnTo>
                <a:lnTo>
                  <a:pt x="59386" y="69510"/>
                </a:lnTo>
                <a:lnTo>
                  <a:pt x="68735" y="64537"/>
                </a:lnTo>
                <a:lnTo>
                  <a:pt x="73931" y="56812"/>
                </a:lnTo>
                <a:lnTo>
                  <a:pt x="75493" y="47072"/>
                </a:lnTo>
                <a:lnTo>
                  <a:pt x="75537" y="45001"/>
                </a:lnTo>
                <a:lnTo>
                  <a:pt x="73666" y="34531"/>
                </a:lnTo>
                <a:lnTo>
                  <a:pt x="68020" y="26984"/>
                </a:lnTo>
                <a:lnTo>
                  <a:pt x="58556" y="22349"/>
                </a:lnTo>
                <a:lnTo>
                  <a:pt x="45229" y="20617"/>
                </a:lnTo>
                <a:lnTo>
                  <a:pt x="40163" y="20431"/>
                </a:lnTo>
                <a:lnTo>
                  <a:pt x="92057" y="20431"/>
                </a:lnTo>
                <a:lnTo>
                  <a:pt x="95405" y="24228"/>
                </a:lnTo>
                <a:lnTo>
                  <a:pt x="99801" y="45001"/>
                </a:lnTo>
                <a:lnTo>
                  <a:pt x="99841" y="47072"/>
                </a:lnTo>
                <a:lnTo>
                  <a:pt x="95824" y="67277"/>
                </a:lnTo>
                <a:lnTo>
                  <a:pt x="84594" y="80976"/>
                </a:lnTo>
                <a:lnTo>
                  <a:pt x="67381" y="88762"/>
                </a:lnTo>
                <a:lnTo>
                  <a:pt x="45415" y="91226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681265" y="4869075"/>
            <a:ext cx="59690" cy="132080"/>
          </a:xfrm>
          <a:custGeom>
            <a:avLst/>
            <a:gdLst/>
            <a:ahLst/>
            <a:cxnLst/>
            <a:rect l="l" t="t" r="r" b="b"/>
            <a:pathLst>
              <a:path w="59690" h="132079">
                <a:moveTo>
                  <a:pt x="59682" y="131991"/>
                </a:moveTo>
                <a:lnTo>
                  <a:pt x="30780" y="131991"/>
                </a:lnTo>
                <a:lnTo>
                  <a:pt x="16984" y="130352"/>
                </a:lnTo>
                <a:lnTo>
                  <a:pt x="7402" y="125306"/>
                </a:lnTo>
                <a:lnTo>
                  <a:pt x="1813" y="116660"/>
                </a:lnTo>
                <a:lnTo>
                  <a:pt x="0" y="104219"/>
                </a:lnTo>
                <a:lnTo>
                  <a:pt x="0" y="3011"/>
                </a:lnTo>
                <a:lnTo>
                  <a:pt x="22897" y="0"/>
                </a:lnTo>
                <a:lnTo>
                  <a:pt x="22897" y="23438"/>
                </a:lnTo>
                <a:lnTo>
                  <a:pt x="59682" y="23438"/>
                </a:lnTo>
                <a:lnTo>
                  <a:pt x="59682" y="40951"/>
                </a:lnTo>
                <a:lnTo>
                  <a:pt x="22897" y="40951"/>
                </a:lnTo>
                <a:lnTo>
                  <a:pt x="22897" y="114102"/>
                </a:lnTo>
                <a:lnTo>
                  <a:pt x="29184" y="114479"/>
                </a:lnTo>
                <a:lnTo>
                  <a:pt x="59682" y="114479"/>
                </a:lnTo>
                <a:lnTo>
                  <a:pt x="59682" y="13199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903285" y="498233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828" y="19016"/>
                </a:moveTo>
                <a:lnTo>
                  <a:pt x="4222" y="19016"/>
                </a:lnTo>
                <a:lnTo>
                  <a:pt x="0" y="14687"/>
                </a:lnTo>
                <a:lnTo>
                  <a:pt x="0" y="4236"/>
                </a:lnTo>
                <a:lnTo>
                  <a:pt x="4222" y="0"/>
                </a:lnTo>
                <a:lnTo>
                  <a:pt x="14828" y="0"/>
                </a:lnTo>
                <a:lnTo>
                  <a:pt x="16048" y="1224"/>
                </a:lnTo>
                <a:lnTo>
                  <a:pt x="5066" y="1224"/>
                </a:lnTo>
                <a:lnTo>
                  <a:pt x="1410" y="4896"/>
                </a:lnTo>
                <a:lnTo>
                  <a:pt x="1410" y="13839"/>
                </a:lnTo>
                <a:lnTo>
                  <a:pt x="5066" y="17512"/>
                </a:lnTo>
                <a:lnTo>
                  <a:pt x="16295" y="17512"/>
                </a:lnTo>
                <a:lnTo>
                  <a:pt x="14828" y="19016"/>
                </a:lnTo>
                <a:close/>
              </a:path>
              <a:path w="19050" h="19050">
                <a:moveTo>
                  <a:pt x="16295" y="17512"/>
                </a:moveTo>
                <a:lnTo>
                  <a:pt x="13984" y="17512"/>
                </a:lnTo>
                <a:lnTo>
                  <a:pt x="17548" y="13839"/>
                </a:lnTo>
                <a:lnTo>
                  <a:pt x="17459" y="4896"/>
                </a:lnTo>
                <a:lnTo>
                  <a:pt x="13984" y="1224"/>
                </a:lnTo>
                <a:lnTo>
                  <a:pt x="16048" y="1224"/>
                </a:lnTo>
                <a:lnTo>
                  <a:pt x="19051" y="4236"/>
                </a:lnTo>
                <a:lnTo>
                  <a:pt x="19051" y="14687"/>
                </a:lnTo>
                <a:lnTo>
                  <a:pt x="16295" y="17512"/>
                </a:lnTo>
                <a:close/>
              </a:path>
              <a:path w="19050" h="19050">
                <a:moveTo>
                  <a:pt x="7507" y="14403"/>
                </a:moveTo>
                <a:lnTo>
                  <a:pt x="6383" y="14403"/>
                </a:lnTo>
                <a:lnTo>
                  <a:pt x="6383" y="4236"/>
                </a:lnTo>
                <a:lnTo>
                  <a:pt x="11826" y="4236"/>
                </a:lnTo>
                <a:lnTo>
                  <a:pt x="12918" y="5176"/>
                </a:lnTo>
                <a:lnTo>
                  <a:pt x="7321" y="5176"/>
                </a:lnTo>
                <a:lnTo>
                  <a:pt x="7321" y="9603"/>
                </a:lnTo>
                <a:lnTo>
                  <a:pt x="12291" y="9603"/>
                </a:lnTo>
                <a:lnTo>
                  <a:pt x="11075" y="10166"/>
                </a:lnTo>
                <a:lnTo>
                  <a:pt x="11251" y="10450"/>
                </a:lnTo>
                <a:lnTo>
                  <a:pt x="9947" y="10450"/>
                </a:lnTo>
                <a:lnTo>
                  <a:pt x="7507" y="10544"/>
                </a:lnTo>
                <a:lnTo>
                  <a:pt x="7507" y="14403"/>
                </a:lnTo>
                <a:close/>
              </a:path>
              <a:path w="19050" h="19050">
                <a:moveTo>
                  <a:pt x="12291" y="9603"/>
                </a:moveTo>
                <a:lnTo>
                  <a:pt x="11075" y="9603"/>
                </a:lnTo>
                <a:lnTo>
                  <a:pt x="12012" y="8756"/>
                </a:lnTo>
                <a:lnTo>
                  <a:pt x="12012" y="5930"/>
                </a:lnTo>
                <a:lnTo>
                  <a:pt x="11075" y="5176"/>
                </a:lnTo>
                <a:lnTo>
                  <a:pt x="12918" y="5176"/>
                </a:lnTo>
                <a:lnTo>
                  <a:pt x="13139" y="5367"/>
                </a:lnTo>
                <a:lnTo>
                  <a:pt x="13139" y="8756"/>
                </a:lnTo>
                <a:lnTo>
                  <a:pt x="12291" y="9603"/>
                </a:lnTo>
                <a:close/>
              </a:path>
              <a:path w="19050" h="19050">
                <a:moveTo>
                  <a:pt x="13701" y="14403"/>
                </a:moveTo>
                <a:lnTo>
                  <a:pt x="12481" y="14403"/>
                </a:lnTo>
                <a:lnTo>
                  <a:pt x="9947" y="10450"/>
                </a:lnTo>
                <a:lnTo>
                  <a:pt x="11251" y="10450"/>
                </a:lnTo>
                <a:lnTo>
                  <a:pt x="13701" y="1440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405761" y="4854575"/>
            <a:ext cx="22860" cy="22225"/>
          </a:xfrm>
          <a:custGeom>
            <a:avLst/>
            <a:gdLst/>
            <a:ahLst/>
            <a:cxnLst/>
            <a:rect l="l" t="t" r="r" b="b"/>
            <a:pathLst>
              <a:path w="22859" h="22225">
                <a:moveTo>
                  <a:pt x="22521" y="21934"/>
                </a:moveTo>
                <a:lnTo>
                  <a:pt x="0" y="21934"/>
                </a:lnTo>
                <a:lnTo>
                  <a:pt x="0" y="0"/>
                </a:lnTo>
                <a:lnTo>
                  <a:pt x="22521" y="0"/>
                </a:lnTo>
                <a:lnTo>
                  <a:pt x="22521" y="2193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405761" y="4892611"/>
            <a:ext cx="22860" cy="109220"/>
          </a:xfrm>
          <a:custGeom>
            <a:avLst/>
            <a:gdLst/>
            <a:ahLst/>
            <a:cxnLst/>
            <a:rect l="l" t="t" r="r" b="b"/>
            <a:pathLst>
              <a:path w="22859" h="109220">
                <a:moveTo>
                  <a:pt x="0" y="108735"/>
                </a:moveTo>
                <a:lnTo>
                  <a:pt x="22614" y="108735"/>
                </a:lnTo>
                <a:lnTo>
                  <a:pt x="22614" y="0"/>
                </a:lnTo>
                <a:lnTo>
                  <a:pt x="0" y="0"/>
                </a:lnTo>
                <a:lnTo>
                  <a:pt x="0" y="1087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444982" y="4892514"/>
            <a:ext cx="114300" cy="111760"/>
          </a:xfrm>
          <a:custGeom>
            <a:avLst/>
            <a:gdLst/>
            <a:ahLst/>
            <a:cxnLst/>
            <a:rect l="l" t="t" r="r" b="b"/>
            <a:pathLst>
              <a:path w="114300" h="111760">
                <a:moveTo>
                  <a:pt x="59400" y="111281"/>
                </a:moveTo>
                <a:lnTo>
                  <a:pt x="10509" y="16008"/>
                </a:lnTo>
                <a:lnTo>
                  <a:pt x="0" y="16008"/>
                </a:lnTo>
                <a:lnTo>
                  <a:pt x="0" y="0"/>
                </a:lnTo>
                <a:lnTo>
                  <a:pt x="27120" y="0"/>
                </a:lnTo>
                <a:lnTo>
                  <a:pt x="54240" y="87274"/>
                </a:lnTo>
                <a:lnTo>
                  <a:pt x="55367" y="91040"/>
                </a:lnTo>
                <a:lnTo>
                  <a:pt x="56115" y="93298"/>
                </a:lnTo>
                <a:lnTo>
                  <a:pt x="82549" y="93298"/>
                </a:lnTo>
                <a:lnTo>
                  <a:pt x="82297" y="94052"/>
                </a:lnTo>
                <a:lnTo>
                  <a:pt x="77519" y="103219"/>
                </a:lnTo>
                <a:lnTo>
                  <a:pt x="71729" y="108422"/>
                </a:lnTo>
                <a:lnTo>
                  <a:pt x="65498" y="110747"/>
                </a:lnTo>
                <a:lnTo>
                  <a:pt x="59400" y="111281"/>
                </a:lnTo>
                <a:close/>
              </a:path>
              <a:path w="114300" h="111760">
                <a:moveTo>
                  <a:pt x="82549" y="93298"/>
                </a:moveTo>
                <a:lnTo>
                  <a:pt x="62777" y="93298"/>
                </a:lnTo>
                <a:lnTo>
                  <a:pt x="63529" y="91040"/>
                </a:lnTo>
                <a:lnTo>
                  <a:pt x="64559" y="87274"/>
                </a:lnTo>
                <a:lnTo>
                  <a:pt x="92055" y="0"/>
                </a:lnTo>
                <a:lnTo>
                  <a:pt x="113733" y="0"/>
                </a:lnTo>
                <a:lnTo>
                  <a:pt x="82549" y="93298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564813" y="4892514"/>
            <a:ext cx="99695" cy="111760"/>
          </a:xfrm>
          <a:custGeom>
            <a:avLst/>
            <a:gdLst/>
            <a:ahLst/>
            <a:cxnLst/>
            <a:rect l="l" t="t" r="r" b="b"/>
            <a:pathLst>
              <a:path w="99695" h="111760">
                <a:moveTo>
                  <a:pt x="49549" y="111188"/>
                </a:moveTo>
                <a:lnTo>
                  <a:pt x="3637" y="83147"/>
                </a:lnTo>
                <a:lnTo>
                  <a:pt x="0" y="47072"/>
                </a:lnTo>
                <a:lnTo>
                  <a:pt x="3559" y="28042"/>
                </a:lnTo>
                <a:lnTo>
                  <a:pt x="13760" y="13158"/>
                </a:lnTo>
                <a:lnTo>
                  <a:pt x="29468" y="3463"/>
                </a:lnTo>
                <a:lnTo>
                  <a:pt x="49549" y="0"/>
                </a:lnTo>
                <a:lnTo>
                  <a:pt x="69656" y="3463"/>
                </a:lnTo>
                <a:lnTo>
                  <a:pt x="85347" y="13158"/>
                </a:lnTo>
                <a:lnTo>
                  <a:pt x="88654" y="17982"/>
                </a:lnTo>
                <a:lnTo>
                  <a:pt x="49549" y="17982"/>
                </a:lnTo>
                <a:lnTo>
                  <a:pt x="37336" y="20305"/>
                </a:lnTo>
                <a:lnTo>
                  <a:pt x="28493" y="26609"/>
                </a:lnTo>
                <a:lnTo>
                  <a:pt x="23115" y="35897"/>
                </a:lnTo>
                <a:lnTo>
                  <a:pt x="21317" y="47072"/>
                </a:lnTo>
                <a:lnTo>
                  <a:pt x="21301" y="64208"/>
                </a:lnTo>
                <a:lnTo>
                  <a:pt x="23142" y="75481"/>
                </a:lnTo>
                <a:lnTo>
                  <a:pt x="28634" y="84768"/>
                </a:lnTo>
                <a:lnTo>
                  <a:pt x="37521" y="91072"/>
                </a:lnTo>
                <a:lnTo>
                  <a:pt x="49549" y="93395"/>
                </a:lnTo>
                <a:lnTo>
                  <a:pt x="88524" y="93395"/>
                </a:lnTo>
                <a:lnTo>
                  <a:pt x="85347" y="98031"/>
                </a:lnTo>
                <a:lnTo>
                  <a:pt x="69656" y="107725"/>
                </a:lnTo>
                <a:lnTo>
                  <a:pt x="49549" y="111188"/>
                </a:lnTo>
                <a:close/>
              </a:path>
              <a:path w="99695" h="111760">
                <a:moveTo>
                  <a:pt x="88524" y="93395"/>
                </a:moveTo>
                <a:lnTo>
                  <a:pt x="49549" y="93395"/>
                </a:lnTo>
                <a:lnTo>
                  <a:pt x="61395" y="91072"/>
                </a:lnTo>
                <a:lnTo>
                  <a:pt x="70346" y="84768"/>
                </a:lnTo>
                <a:lnTo>
                  <a:pt x="76007" y="75481"/>
                </a:lnTo>
                <a:lnTo>
                  <a:pt x="77982" y="64208"/>
                </a:lnTo>
                <a:lnTo>
                  <a:pt x="77965" y="47072"/>
                </a:lnTo>
                <a:lnTo>
                  <a:pt x="76020" y="35897"/>
                </a:lnTo>
                <a:lnTo>
                  <a:pt x="70381" y="26609"/>
                </a:lnTo>
                <a:lnTo>
                  <a:pt x="61434" y="20305"/>
                </a:lnTo>
                <a:lnTo>
                  <a:pt x="49549" y="17982"/>
                </a:lnTo>
                <a:lnTo>
                  <a:pt x="88654" y="17982"/>
                </a:lnTo>
                <a:lnTo>
                  <a:pt x="95548" y="28042"/>
                </a:lnTo>
                <a:lnTo>
                  <a:pt x="99187" y="47072"/>
                </a:lnTo>
                <a:lnTo>
                  <a:pt x="99169" y="64208"/>
                </a:lnTo>
                <a:lnTo>
                  <a:pt x="95548" y="83147"/>
                </a:lnTo>
                <a:lnTo>
                  <a:pt x="88524" y="9339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754553" y="4891010"/>
            <a:ext cx="94615" cy="110489"/>
          </a:xfrm>
          <a:custGeom>
            <a:avLst/>
            <a:gdLst/>
            <a:ahLst/>
            <a:cxnLst/>
            <a:rect l="l" t="t" r="r" b="b"/>
            <a:pathLst>
              <a:path w="94615" h="110489">
                <a:moveTo>
                  <a:pt x="54050" y="110243"/>
                </a:moveTo>
                <a:lnTo>
                  <a:pt x="48139" y="110243"/>
                </a:lnTo>
                <a:lnTo>
                  <a:pt x="28068" y="106785"/>
                </a:lnTo>
                <a:lnTo>
                  <a:pt x="12914" y="96911"/>
                </a:lnTo>
                <a:lnTo>
                  <a:pt x="3338" y="81370"/>
                </a:lnTo>
                <a:lnTo>
                  <a:pt x="0" y="60912"/>
                </a:lnTo>
                <a:lnTo>
                  <a:pt x="0" y="49051"/>
                </a:lnTo>
                <a:lnTo>
                  <a:pt x="3338" y="28637"/>
                </a:lnTo>
                <a:lnTo>
                  <a:pt x="12914" y="13192"/>
                </a:lnTo>
                <a:lnTo>
                  <a:pt x="28068" y="3414"/>
                </a:lnTo>
                <a:lnTo>
                  <a:pt x="48139" y="0"/>
                </a:lnTo>
                <a:lnTo>
                  <a:pt x="58558" y="369"/>
                </a:lnTo>
                <a:lnTo>
                  <a:pt x="69698" y="1400"/>
                </a:lnTo>
                <a:lnTo>
                  <a:pt x="80522" y="2979"/>
                </a:lnTo>
                <a:lnTo>
                  <a:pt x="89990" y="4990"/>
                </a:lnTo>
                <a:lnTo>
                  <a:pt x="94120" y="6117"/>
                </a:lnTo>
                <a:lnTo>
                  <a:pt x="94027" y="17982"/>
                </a:lnTo>
                <a:lnTo>
                  <a:pt x="48139" y="17982"/>
                </a:lnTo>
                <a:lnTo>
                  <a:pt x="37108" y="20215"/>
                </a:lnTo>
                <a:lnTo>
                  <a:pt x="28575" y="26525"/>
                </a:lnTo>
                <a:lnTo>
                  <a:pt x="23068" y="36331"/>
                </a:lnTo>
                <a:lnTo>
                  <a:pt x="21115" y="49051"/>
                </a:lnTo>
                <a:lnTo>
                  <a:pt x="21115" y="60912"/>
                </a:lnTo>
                <a:lnTo>
                  <a:pt x="23055" y="73630"/>
                </a:lnTo>
                <a:lnTo>
                  <a:pt x="28539" y="83436"/>
                </a:lnTo>
                <a:lnTo>
                  <a:pt x="37067" y="89747"/>
                </a:lnTo>
                <a:lnTo>
                  <a:pt x="48139" y="91981"/>
                </a:lnTo>
                <a:lnTo>
                  <a:pt x="56397" y="91981"/>
                </a:lnTo>
                <a:lnTo>
                  <a:pt x="56397" y="109963"/>
                </a:lnTo>
                <a:lnTo>
                  <a:pt x="54050" y="110243"/>
                </a:lnTo>
                <a:close/>
              </a:path>
              <a:path w="94615" h="110489">
                <a:moveTo>
                  <a:pt x="94027" y="110243"/>
                </a:moveTo>
                <a:lnTo>
                  <a:pt x="71412" y="110243"/>
                </a:lnTo>
                <a:lnTo>
                  <a:pt x="71412" y="19579"/>
                </a:lnTo>
                <a:lnTo>
                  <a:pt x="70285" y="19393"/>
                </a:lnTo>
                <a:lnTo>
                  <a:pt x="66438" y="18546"/>
                </a:lnTo>
                <a:lnTo>
                  <a:pt x="55363" y="17982"/>
                </a:lnTo>
                <a:lnTo>
                  <a:pt x="94027" y="17982"/>
                </a:lnTo>
                <a:lnTo>
                  <a:pt x="94027" y="110243"/>
                </a:lnTo>
                <a:close/>
              </a:path>
              <a:path w="94615" h="110489">
                <a:moveTo>
                  <a:pt x="56397" y="91981"/>
                </a:moveTo>
                <a:lnTo>
                  <a:pt x="48704" y="91981"/>
                </a:lnTo>
                <a:lnTo>
                  <a:pt x="55460" y="91790"/>
                </a:lnTo>
                <a:lnTo>
                  <a:pt x="56397" y="91790"/>
                </a:lnTo>
                <a:lnTo>
                  <a:pt x="56397" y="9198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870351" y="4854575"/>
            <a:ext cx="22860" cy="147320"/>
          </a:xfrm>
          <a:custGeom>
            <a:avLst/>
            <a:gdLst/>
            <a:ahLst/>
            <a:cxnLst/>
            <a:rect l="l" t="t" r="r" b="b"/>
            <a:pathLst>
              <a:path w="22859" h="147320">
                <a:moveTo>
                  <a:pt x="0" y="146772"/>
                </a:moveTo>
                <a:lnTo>
                  <a:pt x="22614" y="146772"/>
                </a:lnTo>
                <a:lnTo>
                  <a:pt x="22614" y="0"/>
                </a:lnTo>
                <a:lnTo>
                  <a:pt x="0" y="0"/>
                </a:lnTo>
                <a:lnTo>
                  <a:pt x="0" y="14677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287336" y="4854575"/>
            <a:ext cx="100330" cy="146685"/>
          </a:xfrm>
          <a:custGeom>
            <a:avLst/>
            <a:gdLst/>
            <a:ahLst/>
            <a:cxnLst/>
            <a:rect l="l" t="t" r="r" b="b"/>
            <a:pathLst>
              <a:path w="100329" h="146685">
                <a:moveTo>
                  <a:pt x="23459" y="146678"/>
                </a:moveTo>
                <a:lnTo>
                  <a:pt x="0" y="146678"/>
                </a:lnTo>
                <a:lnTo>
                  <a:pt x="0" y="0"/>
                </a:lnTo>
                <a:lnTo>
                  <a:pt x="39694" y="0"/>
                </a:lnTo>
                <a:lnTo>
                  <a:pt x="64083" y="2427"/>
                </a:lnTo>
                <a:lnTo>
                  <a:pt x="83070" y="10238"/>
                </a:lnTo>
                <a:lnTo>
                  <a:pt x="92057" y="20431"/>
                </a:lnTo>
                <a:lnTo>
                  <a:pt x="23459" y="20431"/>
                </a:lnTo>
                <a:lnTo>
                  <a:pt x="23459" y="146678"/>
                </a:lnTo>
                <a:close/>
              </a:path>
              <a:path w="100329" h="146685">
                <a:moveTo>
                  <a:pt x="45415" y="91226"/>
                </a:moveTo>
                <a:lnTo>
                  <a:pt x="43165" y="91226"/>
                </a:lnTo>
                <a:lnTo>
                  <a:pt x="38756" y="91040"/>
                </a:lnTo>
                <a:lnTo>
                  <a:pt x="38756" y="71269"/>
                </a:lnTo>
                <a:lnTo>
                  <a:pt x="45322" y="71269"/>
                </a:lnTo>
                <a:lnTo>
                  <a:pt x="59386" y="69510"/>
                </a:lnTo>
                <a:lnTo>
                  <a:pt x="68735" y="64537"/>
                </a:lnTo>
                <a:lnTo>
                  <a:pt x="73931" y="56812"/>
                </a:lnTo>
                <a:lnTo>
                  <a:pt x="75493" y="47072"/>
                </a:lnTo>
                <a:lnTo>
                  <a:pt x="75537" y="45001"/>
                </a:lnTo>
                <a:lnTo>
                  <a:pt x="73666" y="34531"/>
                </a:lnTo>
                <a:lnTo>
                  <a:pt x="68020" y="26984"/>
                </a:lnTo>
                <a:lnTo>
                  <a:pt x="58556" y="22349"/>
                </a:lnTo>
                <a:lnTo>
                  <a:pt x="45229" y="20617"/>
                </a:lnTo>
                <a:lnTo>
                  <a:pt x="40163" y="20431"/>
                </a:lnTo>
                <a:lnTo>
                  <a:pt x="92057" y="20431"/>
                </a:lnTo>
                <a:lnTo>
                  <a:pt x="95405" y="24228"/>
                </a:lnTo>
                <a:lnTo>
                  <a:pt x="99801" y="45001"/>
                </a:lnTo>
                <a:lnTo>
                  <a:pt x="99841" y="47072"/>
                </a:lnTo>
                <a:lnTo>
                  <a:pt x="95824" y="67277"/>
                </a:lnTo>
                <a:lnTo>
                  <a:pt x="84594" y="80976"/>
                </a:lnTo>
                <a:lnTo>
                  <a:pt x="67381" y="88762"/>
                </a:lnTo>
                <a:lnTo>
                  <a:pt x="45415" y="91226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681265" y="4869075"/>
            <a:ext cx="59690" cy="132080"/>
          </a:xfrm>
          <a:custGeom>
            <a:avLst/>
            <a:gdLst/>
            <a:ahLst/>
            <a:cxnLst/>
            <a:rect l="l" t="t" r="r" b="b"/>
            <a:pathLst>
              <a:path w="59690" h="132079">
                <a:moveTo>
                  <a:pt x="59682" y="131991"/>
                </a:moveTo>
                <a:lnTo>
                  <a:pt x="30780" y="131991"/>
                </a:lnTo>
                <a:lnTo>
                  <a:pt x="16984" y="130352"/>
                </a:lnTo>
                <a:lnTo>
                  <a:pt x="7402" y="125306"/>
                </a:lnTo>
                <a:lnTo>
                  <a:pt x="1813" y="116660"/>
                </a:lnTo>
                <a:lnTo>
                  <a:pt x="0" y="104219"/>
                </a:lnTo>
                <a:lnTo>
                  <a:pt x="0" y="3011"/>
                </a:lnTo>
                <a:lnTo>
                  <a:pt x="22897" y="0"/>
                </a:lnTo>
                <a:lnTo>
                  <a:pt x="22897" y="23438"/>
                </a:lnTo>
                <a:lnTo>
                  <a:pt x="59682" y="23438"/>
                </a:lnTo>
                <a:lnTo>
                  <a:pt x="59682" y="40951"/>
                </a:lnTo>
                <a:lnTo>
                  <a:pt x="22897" y="40951"/>
                </a:lnTo>
                <a:lnTo>
                  <a:pt x="22897" y="114102"/>
                </a:lnTo>
                <a:lnTo>
                  <a:pt x="29184" y="114479"/>
                </a:lnTo>
                <a:lnTo>
                  <a:pt x="59682" y="114479"/>
                </a:lnTo>
                <a:lnTo>
                  <a:pt x="59682" y="13199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903285" y="498233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828" y="19016"/>
                </a:moveTo>
                <a:lnTo>
                  <a:pt x="4222" y="19016"/>
                </a:lnTo>
                <a:lnTo>
                  <a:pt x="0" y="14687"/>
                </a:lnTo>
                <a:lnTo>
                  <a:pt x="0" y="4236"/>
                </a:lnTo>
                <a:lnTo>
                  <a:pt x="4222" y="0"/>
                </a:lnTo>
                <a:lnTo>
                  <a:pt x="14828" y="0"/>
                </a:lnTo>
                <a:lnTo>
                  <a:pt x="16048" y="1224"/>
                </a:lnTo>
                <a:lnTo>
                  <a:pt x="5066" y="1224"/>
                </a:lnTo>
                <a:lnTo>
                  <a:pt x="1410" y="4896"/>
                </a:lnTo>
                <a:lnTo>
                  <a:pt x="1410" y="13839"/>
                </a:lnTo>
                <a:lnTo>
                  <a:pt x="5066" y="17512"/>
                </a:lnTo>
                <a:lnTo>
                  <a:pt x="16295" y="17512"/>
                </a:lnTo>
                <a:lnTo>
                  <a:pt x="14828" y="19016"/>
                </a:lnTo>
                <a:close/>
              </a:path>
              <a:path w="19050" h="19050">
                <a:moveTo>
                  <a:pt x="16295" y="17512"/>
                </a:moveTo>
                <a:lnTo>
                  <a:pt x="13984" y="17512"/>
                </a:lnTo>
                <a:lnTo>
                  <a:pt x="17548" y="13839"/>
                </a:lnTo>
                <a:lnTo>
                  <a:pt x="17459" y="4896"/>
                </a:lnTo>
                <a:lnTo>
                  <a:pt x="13984" y="1224"/>
                </a:lnTo>
                <a:lnTo>
                  <a:pt x="16048" y="1224"/>
                </a:lnTo>
                <a:lnTo>
                  <a:pt x="19051" y="4236"/>
                </a:lnTo>
                <a:lnTo>
                  <a:pt x="19051" y="14687"/>
                </a:lnTo>
                <a:lnTo>
                  <a:pt x="16295" y="17512"/>
                </a:lnTo>
                <a:close/>
              </a:path>
              <a:path w="19050" h="19050">
                <a:moveTo>
                  <a:pt x="7507" y="14403"/>
                </a:moveTo>
                <a:lnTo>
                  <a:pt x="6383" y="14403"/>
                </a:lnTo>
                <a:lnTo>
                  <a:pt x="6383" y="4236"/>
                </a:lnTo>
                <a:lnTo>
                  <a:pt x="11826" y="4236"/>
                </a:lnTo>
                <a:lnTo>
                  <a:pt x="12918" y="5176"/>
                </a:lnTo>
                <a:lnTo>
                  <a:pt x="7321" y="5176"/>
                </a:lnTo>
                <a:lnTo>
                  <a:pt x="7321" y="9603"/>
                </a:lnTo>
                <a:lnTo>
                  <a:pt x="12291" y="9603"/>
                </a:lnTo>
                <a:lnTo>
                  <a:pt x="11075" y="10166"/>
                </a:lnTo>
                <a:lnTo>
                  <a:pt x="11251" y="10450"/>
                </a:lnTo>
                <a:lnTo>
                  <a:pt x="9947" y="10450"/>
                </a:lnTo>
                <a:lnTo>
                  <a:pt x="7507" y="10544"/>
                </a:lnTo>
                <a:lnTo>
                  <a:pt x="7507" y="14403"/>
                </a:lnTo>
                <a:close/>
              </a:path>
              <a:path w="19050" h="19050">
                <a:moveTo>
                  <a:pt x="12291" y="9603"/>
                </a:moveTo>
                <a:lnTo>
                  <a:pt x="11075" y="9603"/>
                </a:lnTo>
                <a:lnTo>
                  <a:pt x="12012" y="8756"/>
                </a:lnTo>
                <a:lnTo>
                  <a:pt x="12012" y="5930"/>
                </a:lnTo>
                <a:lnTo>
                  <a:pt x="11075" y="5176"/>
                </a:lnTo>
                <a:lnTo>
                  <a:pt x="12918" y="5176"/>
                </a:lnTo>
                <a:lnTo>
                  <a:pt x="13139" y="5367"/>
                </a:lnTo>
                <a:lnTo>
                  <a:pt x="13139" y="8756"/>
                </a:lnTo>
                <a:lnTo>
                  <a:pt x="12291" y="9603"/>
                </a:lnTo>
                <a:close/>
              </a:path>
              <a:path w="19050" h="19050">
                <a:moveTo>
                  <a:pt x="13701" y="14403"/>
                </a:moveTo>
                <a:lnTo>
                  <a:pt x="12481" y="14403"/>
                </a:lnTo>
                <a:lnTo>
                  <a:pt x="9947" y="10450"/>
                </a:lnTo>
                <a:lnTo>
                  <a:pt x="11251" y="10450"/>
                </a:lnTo>
                <a:lnTo>
                  <a:pt x="13701" y="1440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112" y="211137"/>
            <a:ext cx="1972945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253E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8987" y="887374"/>
            <a:ext cx="790511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Source Han Sans Normal" panose="020B02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Source Han Sans Normal" panose="020B0200000000000000" pitchFamily="34" charset="-122"/>
              </a:defRPr>
            </a:lvl1pPr>
          </a:lstStyle>
          <a:p>
            <a:fld id="{1D8BD707-D9CF-40AE-B4C6-C98DA3205C09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40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Source Han Sans Normal" panose="020B0200000000000000" pitchFamily="34" charset="-122"/>
                <a:cs typeface="Arial" panose="020B0604020202020204"/>
              </a:defRPr>
            </a:lvl1pPr>
          </a:lstStyle>
          <a:p>
            <a:pPr marL="20320">
              <a:lnSpc>
                <a:spcPts val="1555"/>
              </a:lnSpc>
            </a:pPr>
            <a:fld id="{81D60167-4931-47E6-BA6A-407CBD079E47}" type="slidenum">
              <a:rPr lang="en-US" altLang="zh-CN" spc="105" smtClean="0">
                <a:solidFill>
                  <a:srgbClr val="00253E"/>
                </a:solidFill>
                <a:cs typeface="Calibri" panose="020F0502020204030204"/>
              </a:rPr>
              <a:t>‹#›</a:t>
            </a:fld>
            <a:endParaRPr lang="zh-CN" altLang="en-US" spc="105" dirty="0">
              <a:solidFill>
                <a:srgbClr val="00253E"/>
              </a:solidFill>
              <a:cs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Source Han Sans Normal" panose="020B0200000000000000" pitchFamily="34" charset="-122"/>
          <a:ea typeface="+mj-ea"/>
          <a:cs typeface="+mj-cs"/>
        </a:defRPr>
      </a:lvl1pPr>
    </p:titleStyle>
    <p:bodyStyle>
      <a:lvl1pPr marL="0">
        <a:defRPr>
          <a:latin typeface="宋体" panose="02010600030101010101" pitchFamily="2" charset="-122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spring-framework-reference/web.html#spring-web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pringbank.io/banking/accounts/12345678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ybank.com/" TargetMode="Externa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HTTP_status_cod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spring.io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tore/order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tore/order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./accounts/1234?overdrawn=tru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B9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752" y="4854587"/>
            <a:ext cx="258445" cy="149225"/>
          </a:xfrm>
          <a:custGeom>
            <a:avLst/>
            <a:gdLst/>
            <a:ahLst/>
            <a:cxnLst/>
            <a:rect l="l" t="t" r="r" b="b"/>
            <a:pathLst>
              <a:path w="258445" h="149225">
                <a:moveTo>
                  <a:pt x="22529" y="0"/>
                </a:moveTo>
                <a:lnTo>
                  <a:pt x="0" y="0"/>
                </a:lnTo>
                <a:lnTo>
                  <a:pt x="0" y="21932"/>
                </a:lnTo>
                <a:lnTo>
                  <a:pt x="22529" y="21932"/>
                </a:lnTo>
                <a:lnTo>
                  <a:pt x="22529" y="0"/>
                </a:lnTo>
                <a:close/>
              </a:path>
              <a:path w="258445" h="149225">
                <a:moveTo>
                  <a:pt x="22618" y="38036"/>
                </a:moveTo>
                <a:lnTo>
                  <a:pt x="0" y="38036"/>
                </a:lnTo>
                <a:lnTo>
                  <a:pt x="0" y="146761"/>
                </a:lnTo>
                <a:lnTo>
                  <a:pt x="22618" y="146761"/>
                </a:lnTo>
                <a:lnTo>
                  <a:pt x="22618" y="38036"/>
                </a:lnTo>
                <a:close/>
              </a:path>
              <a:path w="258445" h="149225">
                <a:moveTo>
                  <a:pt x="152958" y="37934"/>
                </a:moveTo>
                <a:lnTo>
                  <a:pt x="131279" y="37934"/>
                </a:lnTo>
                <a:lnTo>
                  <a:pt x="103784" y="125209"/>
                </a:lnTo>
                <a:lnTo>
                  <a:pt x="102755" y="128968"/>
                </a:lnTo>
                <a:lnTo>
                  <a:pt x="102006" y="131229"/>
                </a:lnTo>
                <a:lnTo>
                  <a:pt x="95338" y="131229"/>
                </a:lnTo>
                <a:lnTo>
                  <a:pt x="94589" y="128968"/>
                </a:lnTo>
                <a:lnTo>
                  <a:pt x="93459" y="125209"/>
                </a:lnTo>
                <a:lnTo>
                  <a:pt x="66344" y="37934"/>
                </a:lnTo>
                <a:lnTo>
                  <a:pt x="39230" y="37934"/>
                </a:lnTo>
                <a:lnTo>
                  <a:pt x="39230" y="53936"/>
                </a:lnTo>
                <a:lnTo>
                  <a:pt x="49733" y="53936"/>
                </a:lnTo>
                <a:lnTo>
                  <a:pt x="75920" y="131991"/>
                </a:lnTo>
                <a:lnTo>
                  <a:pt x="79565" y="139725"/>
                </a:lnTo>
                <a:lnTo>
                  <a:pt x="84455" y="145084"/>
                </a:lnTo>
                <a:lnTo>
                  <a:pt x="90741" y="148209"/>
                </a:lnTo>
                <a:lnTo>
                  <a:pt x="98628" y="149212"/>
                </a:lnTo>
                <a:lnTo>
                  <a:pt x="104724" y="148678"/>
                </a:lnTo>
                <a:lnTo>
                  <a:pt x="110959" y="146354"/>
                </a:lnTo>
                <a:lnTo>
                  <a:pt x="116738" y="141147"/>
                </a:lnTo>
                <a:lnTo>
                  <a:pt x="121526" y="131991"/>
                </a:lnTo>
                <a:lnTo>
                  <a:pt x="152958" y="37934"/>
                </a:lnTo>
                <a:close/>
              </a:path>
              <a:path w="258445" h="149225">
                <a:moveTo>
                  <a:pt x="258241" y="85001"/>
                </a:moveTo>
                <a:lnTo>
                  <a:pt x="254609" y="65976"/>
                </a:lnTo>
                <a:lnTo>
                  <a:pt x="247713" y="55918"/>
                </a:lnTo>
                <a:lnTo>
                  <a:pt x="244398" y="51092"/>
                </a:lnTo>
                <a:lnTo>
                  <a:pt x="237032" y="46545"/>
                </a:lnTo>
                <a:lnTo>
                  <a:pt x="237032" y="102146"/>
                </a:lnTo>
                <a:lnTo>
                  <a:pt x="235064" y="113411"/>
                </a:lnTo>
                <a:lnTo>
                  <a:pt x="229400" y="122707"/>
                </a:lnTo>
                <a:lnTo>
                  <a:pt x="220446" y="129006"/>
                </a:lnTo>
                <a:lnTo>
                  <a:pt x="208610" y="131330"/>
                </a:lnTo>
                <a:lnTo>
                  <a:pt x="196570" y="129006"/>
                </a:lnTo>
                <a:lnTo>
                  <a:pt x="187693" y="122707"/>
                </a:lnTo>
                <a:lnTo>
                  <a:pt x="182194" y="113411"/>
                </a:lnTo>
                <a:lnTo>
                  <a:pt x="180352" y="102146"/>
                </a:lnTo>
                <a:lnTo>
                  <a:pt x="180378" y="85001"/>
                </a:lnTo>
                <a:lnTo>
                  <a:pt x="182168" y="73825"/>
                </a:lnTo>
                <a:lnTo>
                  <a:pt x="187553" y="64541"/>
                </a:lnTo>
                <a:lnTo>
                  <a:pt x="196392" y="58242"/>
                </a:lnTo>
                <a:lnTo>
                  <a:pt x="208610" y="55918"/>
                </a:lnTo>
                <a:lnTo>
                  <a:pt x="220484" y="58242"/>
                </a:lnTo>
                <a:lnTo>
                  <a:pt x="229438" y="64541"/>
                </a:lnTo>
                <a:lnTo>
                  <a:pt x="235077" y="73825"/>
                </a:lnTo>
                <a:lnTo>
                  <a:pt x="237020" y="85001"/>
                </a:lnTo>
                <a:lnTo>
                  <a:pt x="237032" y="102146"/>
                </a:lnTo>
                <a:lnTo>
                  <a:pt x="237032" y="46545"/>
                </a:lnTo>
                <a:lnTo>
                  <a:pt x="228714" y="41402"/>
                </a:lnTo>
                <a:lnTo>
                  <a:pt x="208610" y="37934"/>
                </a:lnTo>
                <a:lnTo>
                  <a:pt x="188518" y="41402"/>
                </a:lnTo>
                <a:lnTo>
                  <a:pt x="172821" y="51092"/>
                </a:lnTo>
                <a:lnTo>
                  <a:pt x="162610" y="65976"/>
                </a:lnTo>
                <a:lnTo>
                  <a:pt x="159054" y="85001"/>
                </a:lnTo>
                <a:lnTo>
                  <a:pt x="159067" y="102146"/>
                </a:lnTo>
                <a:lnTo>
                  <a:pt x="162687" y="121081"/>
                </a:lnTo>
                <a:lnTo>
                  <a:pt x="172885" y="135966"/>
                </a:lnTo>
                <a:lnTo>
                  <a:pt x="188544" y="145656"/>
                </a:lnTo>
                <a:lnTo>
                  <a:pt x="208610" y="149123"/>
                </a:lnTo>
                <a:lnTo>
                  <a:pt x="228714" y="145656"/>
                </a:lnTo>
                <a:lnTo>
                  <a:pt x="244398" y="135966"/>
                </a:lnTo>
                <a:lnTo>
                  <a:pt x="247573" y="131330"/>
                </a:lnTo>
                <a:lnTo>
                  <a:pt x="254609" y="121081"/>
                </a:lnTo>
                <a:lnTo>
                  <a:pt x="258229" y="102146"/>
                </a:lnTo>
                <a:lnTo>
                  <a:pt x="258241" y="8500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545" y="4854587"/>
            <a:ext cx="138430" cy="147320"/>
          </a:xfrm>
          <a:custGeom>
            <a:avLst/>
            <a:gdLst/>
            <a:ahLst/>
            <a:cxnLst/>
            <a:rect l="l" t="t" r="r" b="b"/>
            <a:pathLst>
              <a:path w="138430" h="147320">
                <a:moveTo>
                  <a:pt x="94119" y="42545"/>
                </a:moveTo>
                <a:lnTo>
                  <a:pt x="48145" y="36423"/>
                </a:lnTo>
                <a:lnTo>
                  <a:pt x="28067" y="39839"/>
                </a:lnTo>
                <a:lnTo>
                  <a:pt x="12915" y="49618"/>
                </a:lnTo>
                <a:lnTo>
                  <a:pt x="3340" y="65062"/>
                </a:lnTo>
                <a:lnTo>
                  <a:pt x="0" y="85483"/>
                </a:lnTo>
                <a:lnTo>
                  <a:pt x="0" y="97345"/>
                </a:lnTo>
                <a:lnTo>
                  <a:pt x="3340" y="117805"/>
                </a:lnTo>
                <a:lnTo>
                  <a:pt x="12915" y="133337"/>
                </a:lnTo>
                <a:lnTo>
                  <a:pt x="28067" y="143217"/>
                </a:lnTo>
                <a:lnTo>
                  <a:pt x="48145" y="146672"/>
                </a:lnTo>
                <a:lnTo>
                  <a:pt x="54051" y="146672"/>
                </a:lnTo>
                <a:lnTo>
                  <a:pt x="56400" y="146392"/>
                </a:lnTo>
                <a:lnTo>
                  <a:pt x="56400" y="128219"/>
                </a:lnTo>
                <a:lnTo>
                  <a:pt x="55460" y="128219"/>
                </a:lnTo>
                <a:lnTo>
                  <a:pt x="48704" y="128409"/>
                </a:lnTo>
                <a:lnTo>
                  <a:pt x="48145" y="128409"/>
                </a:lnTo>
                <a:lnTo>
                  <a:pt x="37071" y="126174"/>
                </a:lnTo>
                <a:lnTo>
                  <a:pt x="28536" y="119862"/>
                </a:lnTo>
                <a:lnTo>
                  <a:pt x="23063" y="110058"/>
                </a:lnTo>
                <a:lnTo>
                  <a:pt x="21120" y="97345"/>
                </a:lnTo>
                <a:lnTo>
                  <a:pt x="21120" y="85483"/>
                </a:lnTo>
                <a:lnTo>
                  <a:pt x="23075" y="72758"/>
                </a:lnTo>
                <a:lnTo>
                  <a:pt x="28575" y="62953"/>
                </a:lnTo>
                <a:lnTo>
                  <a:pt x="37109" y="56642"/>
                </a:lnTo>
                <a:lnTo>
                  <a:pt x="48145" y="54406"/>
                </a:lnTo>
                <a:lnTo>
                  <a:pt x="55359" y="54406"/>
                </a:lnTo>
                <a:lnTo>
                  <a:pt x="66446" y="54978"/>
                </a:lnTo>
                <a:lnTo>
                  <a:pt x="70281" y="55816"/>
                </a:lnTo>
                <a:lnTo>
                  <a:pt x="71412" y="56007"/>
                </a:lnTo>
                <a:lnTo>
                  <a:pt x="71412" y="146672"/>
                </a:lnTo>
                <a:lnTo>
                  <a:pt x="94030" y="146672"/>
                </a:lnTo>
                <a:lnTo>
                  <a:pt x="94030" y="45085"/>
                </a:lnTo>
                <a:lnTo>
                  <a:pt x="94119" y="43205"/>
                </a:lnTo>
                <a:lnTo>
                  <a:pt x="94119" y="42545"/>
                </a:lnTo>
                <a:close/>
              </a:path>
              <a:path w="138430" h="147320">
                <a:moveTo>
                  <a:pt x="138417" y="0"/>
                </a:moveTo>
                <a:lnTo>
                  <a:pt x="115798" y="0"/>
                </a:lnTo>
                <a:lnTo>
                  <a:pt x="115798" y="146761"/>
                </a:lnTo>
                <a:lnTo>
                  <a:pt x="138417" y="146761"/>
                </a:lnTo>
                <a:lnTo>
                  <a:pt x="138417" y="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336" y="4854575"/>
            <a:ext cx="100330" cy="146685"/>
          </a:xfrm>
          <a:custGeom>
            <a:avLst/>
            <a:gdLst/>
            <a:ahLst/>
            <a:cxnLst/>
            <a:rect l="l" t="t" r="r" b="b"/>
            <a:pathLst>
              <a:path w="100329" h="146685">
                <a:moveTo>
                  <a:pt x="23459" y="146678"/>
                </a:moveTo>
                <a:lnTo>
                  <a:pt x="0" y="146678"/>
                </a:lnTo>
                <a:lnTo>
                  <a:pt x="0" y="0"/>
                </a:lnTo>
                <a:lnTo>
                  <a:pt x="39694" y="0"/>
                </a:lnTo>
                <a:lnTo>
                  <a:pt x="64083" y="2427"/>
                </a:lnTo>
                <a:lnTo>
                  <a:pt x="83070" y="10238"/>
                </a:lnTo>
                <a:lnTo>
                  <a:pt x="95405" y="24228"/>
                </a:lnTo>
                <a:lnTo>
                  <a:pt x="99841" y="45191"/>
                </a:lnTo>
                <a:lnTo>
                  <a:pt x="99841" y="47072"/>
                </a:lnTo>
                <a:lnTo>
                  <a:pt x="67381" y="88762"/>
                </a:lnTo>
                <a:lnTo>
                  <a:pt x="41100" y="91133"/>
                </a:lnTo>
                <a:lnTo>
                  <a:pt x="38756" y="91040"/>
                </a:lnTo>
                <a:lnTo>
                  <a:pt x="38756" y="71269"/>
                </a:lnTo>
                <a:lnTo>
                  <a:pt x="45322" y="71269"/>
                </a:lnTo>
                <a:lnTo>
                  <a:pt x="59386" y="69510"/>
                </a:lnTo>
                <a:lnTo>
                  <a:pt x="68735" y="64537"/>
                </a:lnTo>
                <a:lnTo>
                  <a:pt x="73931" y="56812"/>
                </a:lnTo>
                <a:lnTo>
                  <a:pt x="75537" y="46792"/>
                </a:lnTo>
                <a:lnTo>
                  <a:pt x="75537" y="45001"/>
                </a:lnTo>
                <a:lnTo>
                  <a:pt x="45229" y="20617"/>
                </a:lnTo>
                <a:lnTo>
                  <a:pt x="42603" y="20524"/>
                </a:lnTo>
                <a:lnTo>
                  <a:pt x="40163" y="20431"/>
                </a:lnTo>
                <a:lnTo>
                  <a:pt x="23459" y="20431"/>
                </a:lnTo>
                <a:lnTo>
                  <a:pt x="23459" y="146678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265" y="4869075"/>
            <a:ext cx="59690" cy="132080"/>
          </a:xfrm>
          <a:custGeom>
            <a:avLst/>
            <a:gdLst/>
            <a:ahLst/>
            <a:cxnLst/>
            <a:rect l="l" t="t" r="r" b="b"/>
            <a:pathLst>
              <a:path w="59690" h="132079">
                <a:moveTo>
                  <a:pt x="59682" y="131991"/>
                </a:moveTo>
                <a:lnTo>
                  <a:pt x="30780" y="131991"/>
                </a:lnTo>
                <a:lnTo>
                  <a:pt x="16984" y="130352"/>
                </a:lnTo>
                <a:lnTo>
                  <a:pt x="7402" y="125306"/>
                </a:lnTo>
                <a:lnTo>
                  <a:pt x="1813" y="116660"/>
                </a:lnTo>
                <a:lnTo>
                  <a:pt x="0" y="104219"/>
                </a:lnTo>
                <a:lnTo>
                  <a:pt x="0" y="3011"/>
                </a:lnTo>
                <a:lnTo>
                  <a:pt x="22897" y="0"/>
                </a:lnTo>
                <a:lnTo>
                  <a:pt x="22897" y="23438"/>
                </a:lnTo>
                <a:lnTo>
                  <a:pt x="59682" y="23438"/>
                </a:lnTo>
                <a:lnTo>
                  <a:pt x="59682" y="40951"/>
                </a:lnTo>
                <a:lnTo>
                  <a:pt x="22897" y="40951"/>
                </a:lnTo>
                <a:lnTo>
                  <a:pt x="22897" y="114102"/>
                </a:lnTo>
                <a:lnTo>
                  <a:pt x="29184" y="114479"/>
                </a:lnTo>
                <a:lnTo>
                  <a:pt x="59682" y="114479"/>
                </a:lnTo>
                <a:lnTo>
                  <a:pt x="59682" y="13199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sp>
          <p:nvSpPr>
            <p:cNvPr id="8" name="object 8"/>
            <p:cNvSpPr/>
            <p:nvPr/>
          </p:nvSpPr>
          <p:spPr>
            <a:xfrm>
              <a:off x="903285" y="498233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828" y="19016"/>
                  </a:moveTo>
                  <a:lnTo>
                    <a:pt x="4222" y="19016"/>
                  </a:lnTo>
                  <a:lnTo>
                    <a:pt x="0" y="14687"/>
                  </a:lnTo>
                  <a:lnTo>
                    <a:pt x="0" y="4236"/>
                  </a:lnTo>
                  <a:lnTo>
                    <a:pt x="4222" y="0"/>
                  </a:lnTo>
                  <a:lnTo>
                    <a:pt x="14828" y="0"/>
                  </a:lnTo>
                  <a:lnTo>
                    <a:pt x="16048" y="1224"/>
                  </a:lnTo>
                  <a:lnTo>
                    <a:pt x="5066" y="1224"/>
                  </a:lnTo>
                  <a:lnTo>
                    <a:pt x="1410" y="4896"/>
                  </a:lnTo>
                  <a:lnTo>
                    <a:pt x="1410" y="13839"/>
                  </a:lnTo>
                  <a:lnTo>
                    <a:pt x="5066" y="17512"/>
                  </a:lnTo>
                  <a:lnTo>
                    <a:pt x="16295" y="17512"/>
                  </a:lnTo>
                  <a:lnTo>
                    <a:pt x="14828" y="19016"/>
                  </a:lnTo>
                  <a:close/>
                </a:path>
                <a:path w="19050" h="19050">
                  <a:moveTo>
                    <a:pt x="16295" y="17512"/>
                  </a:moveTo>
                  <a:lnTo>
                    <a:pt x="13984" y="17512"/>
                  </a:lnTo>
                  <a:lnTo>
                    <a:pt x="17548" y="13839"/>
                  </a:lnTo>
                  <a:lnTo>
                    <a:pt x="17459" y="4896"/>
                  </a:lnTo>
                  <a:lnTo>
                    <a:pt x="13984" y="1224"/>
                  </a:lnTo>
                  <a:lnTo>
                    <a:pt x="16048" y="1224"/>
                  </a:lnTo>
                  <a:lnTo>
                    <a:pt x="19051" y="4236"/>
                  </a:lnTo>
                  <a:lnTo>
                    <a:pt x="19051" y="14687"/>
                  </a:lnTo>
                  <a:lnTo>
                    <a:pt x="16295" y="17512"/>
                  </a:lnTo>
                  <a:close/>
                </a:path>
                <a:path w="19050" h="19050">
                  <a:moveTo>
                    <a:pt x="7507" y="14403"/>
                  </a:moveTo>
                  <a:lnTo>
                    <a:pt x="6383" y="14403"/>
                  </a:lnTo>
                  <a:lnTo>
                    <a:pt x="6383" y="4236"/>
                  </a:lnTo>
                  <a:lnTo>
                    <a:pt x="11826" y="4236"/>
                  </a:lnTo>
                  <a:lnTo>
                    <a:pt x="12918" y="5176"/>
                  </a:lnTo>
                  <a:lnTo>
                    <a:pt x="7321" y="5176"/>
                  </a:lnTo>
                  <a:lnTo>
                    <a:pt x="7321" y="9603"/>
                  </a:lnTo>
                  <a:lnTo>
                    <a:pt x="12291" y="9603"/>
                  </a:lnTo>
                  <a:lnTo>
                    <a:pt x="11075" y="10166"/>
                  </a:lnTo>
                  <a:lnTo>
                    <a:pt x="11251" y="10450"/>
                  </a:lnTo>
                  <a:lnTo>
                    <a:pt x="9947" y="10450"/>
                  </a:lnTo>
                  <a:lnTo>
                    <a:pt x="7507" y="10544"/>
                  </a:lnTo>
                  <a:lnTo>
                    <a:pt x="7507" y="14403"/>
                  </a:lnTo>
                  <a:close/>
                </a:path>
                <a:path w="19050" h="19050">
                  <a:moveTo>
                    <a:pt x="12291" y="9603"/>
                  </a:moveTo>
                  <a:lnTo>
                    <a:pt x="11075" y="9603"/>
                  </a:lnTo>
                  <a:lnTo>
                    <a:pt x="12012" y="8756"/>
                  </a:lnTo>
                  <a:lnTo>
                    <a:pt x="12012" y="5930"/>
                  </a:lnTo>
                  <a:lnTo>
                    <a:pt x="11075" y="5176"/>
                  </a:lnTo>
                  <a:lnTo>
                    <a:pt x="12918" y="5176"/>
                  </a:lnTo>
                  <a:lnTo>
                    <a:pt x="13139" y="5367"/>
                  </a:lnTo>
                  <a:lnTo>
                    <a:pt x="13139" y="8756"/>
                  </a:lnTo>
                  <a:lnTo>
                    <a:pt x="12291" y="9603"/>
                  </a:lnTo>
                  <a:close/>
                </a:path>
                <a:path w="19050" h="19050">
                  <a:moveTo>
                    <a:pt x="13701" y="14403"/>
                  </a:moveTo>
                  <a:lnTo>
                    <a:pt x="12481" y="14403"/>
                  </a:lnTo>
                  <a:lnTo>
                    <a:pt x="9947" y="10450"/>
                  </a:lnTo>
                  <a:lnTo>
                    <a:pt x="11251" y="10450"/>
                  </a:lnTo>
                  <a:lnTo>
                    <a:pt x="13701" y="14403"/>
                  </a:lnTo>
                  <a:close/>
                </a:path>
              </a:pathLst>
            </a:custGeom>
            <a:solidFill>
              <a:srgbClr val="0087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362" y="0"/>
              <a:ext cx="8356637" cy="5143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3412" y="3109911"/>
              <a:ext cx="738505" cy="0"/>
            </a:xfrm>
            <a:custGeom>
              <a:avLst/>
              <a:gdLst/>
              <a:ahLst/>
              <a:cxnLst/>
              <a:rect l="l" t="t" r="r" b="b"/>
              <a:pathLst>
                <a:path w="738505">
                  <a:moveTo>
                    <a:pt x="0" y="0"/>
                  </a:moveTo>
                  <a:lnTo>
                    <a:pt x="738186" y="0"/>
                  </a:lnTo>
                </a:path>
              </a:pathLst>
            </a:custGeom>
            <a:ln w="38099">
              <a:solidFill>
                <a:srgbClr val="F6DC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6376" y="4888634"/>
              <a:ext cx="1971573" cy="666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4275" y="819162"/>
              <a:ext cx="47625" cy="307975"/>
            </a:xfrm>
            <a:custGeom>
              <a:avLst/>
              <a:gdLst/>
              <a:ahLst/>
              <a:cxnLst/>
              <a:rect l="l" t="t" r="r" b="b"/>
              <a:pathLst>
                <a:path w="47625" h="307975">
                  <a:moveTo>
                    <a:pt x="47409" y="0"/>
                  </a:moveTo>
                  <a:lnTo>
                    <a:pt x="0" y="0"/>
                  </a:lnTo>
                  <a:lnTo>
                    <a:pt x="0" y="45961"/>
                  </a:lnTo>
                  <a:lnTo>
                    <a:pt x="47409" y="45961"/>
                  </a:lnTo>
                  <a:lnTo>
                    <a:pt x="47409" y="0"/>
                  </a:lnTo>
                  <a:close/>
                </a:path>
                <a:path w="47625" h="307975">
                  <a:moveTo>
                    <a:pt x="47599" y="79705"/>
                  </a:moveTo>
                  <a:lnTo>
                    <a:pt x="0" y="79705"/>
                  </a:lnTo>
                  <a:lnTo>
                    <a:pt x="0" y="307594"/>
                  </a:lnTo>
                  <a:lnTo>
                    <a:pt x="47599" y="307594"/>
                  </a:lnTo>
                  <a:lnTo>
                    <a:pt x="47599" y="797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844" y="898661"/>
              <a:ext cx="461032" cy="2332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8490" y="895509"/>
              <a:ext cx="198123" cy="2310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8111" y="819162"/>
              <a:ext cx="1534160" cy="4081145"/>
            </a:xfrm>
            <a:custGeom>
              <a:avLst/>
              <a:gdLst/>
              <a:ahLst/>
              <a:cxnLst/>
              <a:rect l="l" t="t" r="r" b="b"/>
              <a:pathLst>
                <a:path w="1534160" h="4081145">
                  <a:moveTo>
                    <a:pt x="407047" y="94703"/>
                  </a:moveTo>
                  <a:lnTo>
                    <a:pt x="397713" y="50774"/>
                  </a:lnTo>
                  <a:lnTo>
                    <a:pt x="371741" y="21450"/>
                  </a:lnTo>
                  <a:lnTo>
                    <a:pt x="331774" y="5080"/>
                  </a:lnTo>
                  <a:lnTo>
                    <a:pt x="280441" y="0"/>
                  </a:lnTo>
                  <a:lnTo>
                    <a:pt x="196888" y="0"/>
                  </a:lnTo>
                  <a:lnTo>
                    <a:pt x="196888" y="307390"/>
                  </a:lnTo>
                  <a:lnTo>
                    <a:pt x="246265" y="307390"/>
                  </a:lnTo>
                  <a:lnTo>
                    <a:pt x="246265" y="42811"/>
                  </a:lnTo>
                  <a:lnTo>
                    <a:pt x="281419" y="42811"/>
                  </a:lnTo>
                  <a:lnTo>
                    <a:pt x="286562" y="43002"/>
                  </a:lnTo>
                  <a:lnTo>
                    <a:pt x="292087" y="43205"/>
                  </a:lnTo>
                  <a:lnTo>
                    <a:pt x="320141" y="46837"/>
                  </a:lnTo>
                  <a:lnTo>
                    <a:pt x="340067" y="56540"/>
                  </a:lnTo>
                  <a:lnTo>
                    <a:pt x="351955" y="72364"/>
                  </a:lnTo>
                  <a:lnTo>
                    <a:pt x="355892" y="94310"/>
                  </a:lnTo>
                  <a:lnTo>
                    <a:pt x="355892" y="98056"/>
                  </a:lnTo>
                  <a:lnTo>
                    <a:pt x="352501" y="119062"/>
                  </a:lnTo>
                  <a:lnTo>
                    <a:pt x="341566" y="135242"/>
                  </a:lnTo>
                  <a:lnTo>
                    <a:pt x="321894" y="145669"/>
                  </a:lnTo>
                  <a:lnTo>
                    <a:pt x="292290" y="149352"/>
                  </a:lnTo>
                  <a:lnTo>
                    <a:pt x="278460" y="149352"/>
                  </a:lnTo>
                  <a:lnTo>
                    <a:pt x="278460" y="190792"/>
                  </a:lnTo>
                  <a:lnTo>
                    <a:pt x="283400" y="190982"/>
                  </a:lnTo>
                  <a:lnTo>
                    <a:pt x="287743" y="191185"/>
                  </a:lnTo>
                  <a:lnTo>
                    <a:pt x="292481" y="191185"/>
                  </a:lnTo>
                  <a:lnTo>
                    <a:pt x="338721" y="186016"/>
                  </a:lnTo>
                  <a:lnTo>
                    <a:pt x="374954" y="169697"/>
                  </a:lnTo>
                  <a:lnTo>
                    <a:pt x="398589" y="140995"/>
                  </a:lnTo>
                  <a:lnTo>
                    <a:pt x="407047" y="98640"/>
                  </a:lnTo>
                  <a:lnTo>
                    <a:pt x="407047" y="94703"/>
                  </a:lnTo>
                  <a:close/>
                </a:path>
                <a:path w="1534160" h="4081145">
                  <a:moveTo>
                    <a:pt x="455256" y="3823703"/>
                  </a:moveTo>
                  <a:lnTo>
                    <a:pt x="448030" y="3771862"/>
                  </a:lnTo>
                  <a:lnTo>
                    <a:pt x="444817" y="3758577"/>
                  </a:lnTo>
                  <a:lnTo>
                    <a:pt x="444817" y="3865448"/>
                  </a:lnTo>
                  <a:lnTo>
                    <a:pt x="435444" y="3912273"/>
                  </a:lnTo>
                  <a:lnTo>
                    <a:pt x="413854" y="3953840"/>
                  </a:lnTo>
                  <a:lnTo>
                    <a:pt x="383095" y="3981970"/>
                  </a:lnTo>
                  <a:lnTo>
                    <a:pt x="345401" y="3998366"/>
                  </a:lnTo>
                  <a:lnTo>
                    <a:pt x="303237" y="4006024"/>
                  </a:lnTo>
                  <a:lnTo>
                    <a:pt x="259105" y="4007904"/>
                  </a:lnTo>
                  <a:lnTo>
                    <a:pt x="238531" y="4007662"/>
                  </a:lnTo>
                  <a:lnTo>
                    <a:pt x="198755" y="4006558"/>
                  </a:lnTo>
                  <a:lnTo>
                    <a:pt x="180035" y="4006304"/>
                  </a:lnTo>
                  <a:lnTo>
                    <a:pt x="173443" y="4006304"/>
                  </a:lnTo>
                  <a:lnTo>
                    <a:pt x="167055" y="4006405"/>
                  </a:lnTo>
                  <a:lnTo>
                    <a:pt x="133832" y="4009580"/>
                  </a:lnTo>
                  <a:lnTo>
                    <a:pt x="139039" y="4007662"/>
                  </a:lnTo>
                  <a:lnTo>
                    <a:pt x="145719" y="4005288"/>
                  </a:lnTo>
                  <a:lnTo>
                    <a:pt x="181292" y="3993692"/>
                  </a:lnTo>
                  <a:lnTo>
                    <a:pt x="192989" y="3990124"/>
                  </a:lnTo>
                  <a:lnTo>
                    <a:pt x="209550" y="3985056"/>
                  </a:lnTo>
                  <a:lnTo>
                    <a:pt x="257657" y="3966248"/>
                  </a:lnTo>
                  <a:lnTo>
                    <a:pt x="294309" y="3942969"/>
                  </a:lnTo>
                  <a:lnTo>
                    <a:pt x="328485" y="3912514"/>
                  </a:lnTo>
                  <a:lnTo>
                    <a:pt x="357886" y="3876497"/>
                  </a:lnTo>
                  <a:lnTo>
                    <a:pt x="380276" y="3836555"/>
                  </a:lnTo>
                  <a:lnTo>
                    <a:pt x="393382" y="3794315"/>
                  </a:lnTo>
                  <a:lnTo>
                    <a:pt x="373862" y="3834117"/>
                  </a:lnTo>
                  <a:lnTo>
                    <a:pt x="345567" y="3870414"/>
                  </a:lnTo>
                  <a:lnTo>
                    <a:pt x="311023" y="3901998"/>
                  </a:lnTo>
                  <a:lnTo>
                    <a:pt x="272783" y="3927678"/>
                  </a:lnTo>
                  <a:lnTo>
                    <a:pt x="233362" y="3946220"/>
                  </a:lnTo>
                  <a:lnTo>
                    <a:pt x="195186" y="3958120"/>
                  </a:lnTo>
                  <a:lnTo>
                    <a:pt x="154355" y="3968496"/>
                  </a:lnTo>
                  <a:lnTo>
                    <a:pt x="109359" y="3978465"/>
                  </a:lnTo>
                  <a:lnTo>
                    <a:pt x="109359" y="4007370"/>
                  </a:lnTo>
                  <a:lnTo>
                    <a:pt x="108750" y="4014749"/>
                  </a:lnTo>
                  <a:lnTo>
                    <a:pt x="105244" y="4021467"/>
                  </a:lnTo>
                  <a:lnTo>
                    <a:pt x="101460" y="4026331"/>
                  </a:lnTo>
                  <a:lnTo>
                    <a:pt x="95821" y="4028897"/>
                  </a:lnTo>
                  <a:lnTo>
                    <a:pt x="85890" y="4028897"/>
                  </a:lnTo>
                  <a:lnTo>
                    <a:pt x="81584" y="4027424"/>
                  </a:lnTo>
                  <a:lnTo>
                    <a:pt x="78092" y="4024350"/>
                  </a:lnTo>
                  <a:lnTo>
                    <a:pt x="73025" y="4018496"/>
                  </a:lnTo>
                  <a:lnTo>
                    <a:pt x="70764" y="4011485"/>
                  </a:lnTo>
                  <a:lnTo>
                    <a:pt x="71462" y="4004119"/>
                  </a:lnTo>
                  <a:lnTo>
                    <a:pt x="75247" y="3997210"/>
                  </a:lnTo>
                  <a:lnTo>
                    <a:pt x="79057" y="3992562"/>
                  </a:lnTo>
                  <a:lnTo>
                    <a:pt x="84569" y="3990124"/>
                  </a:lnTo>
                  <a:lnTo>
                    <a:pt x="94437" y="3990124"/>
                  </a:lnTo>
                  <a:lnTo>
                    <a:pt x="98704" y="3991470"/>
                  </a:lnTo>
                  <a:lnTo>
                    <a:pt x="102387" y="3994327"/>
                  </a:lnTo>
                  <a:lnTo>
                    <a:pt x="107188" y="4000233"/>
                  </a:lnTo>
                  <a:lnTo>
                    <a:pt x="109359" y="4007370"/>
                  </a:lnTo>
                  <a:lnTo>
                    <a:pt x="109359" y="3978465"/>
                  </a:lnTo>
                  <a:lnTo>
                    <a:pt x="70015" y="3925913"/>
                  </a:lnTo>
                  <a:lnTo>
                    <a:pt x="69037" y="3889552"/>
                  </a:lnTo>
                  <a:lnTo>
                    <a:pt x="80924" y="3852253"/>
                  </a:lnTo>
                  <a:lnTo>
                    <a:pt x="106997" y="3818763"/>
                  </a:lnTo>
                  <a:lnTo>
                    <a:pt x="148564" y="3793833"/>
                  </a:lnTo>
                  <a:lnTo>
                    <a:pt x="213118" y="3782161"/>
                  </a:lnTo>
                  <a:lnTo>
                    <a:pt x="246100" y="3780155"/>
                  </a:lnTo>
                  <a:lnTo>
                    <a:pt x="280504" y="3774770"/>
                  </a:lnTo>
                  <a:lnTo>
                    <a:pt x="319138" y="3761244"/>
                  </a:lnTo>
                  <a:lnTo>
                    <a:pt x="356641" y="3739413"/>
                  </a:lnTo>
                  <a:lnTo>
                    <a:pt x="389064" y="3710609"/>
                  </a:lnTo>
                  <a:lnTo>
                    <a:pt x="412419" y="3676180"/>
                  </a:lnTo>
                  <a:lnTo>
                    <a:pt x="425754" y="3718750"/>
                  </a:lnTo>
                  <a:lnTo>
                    <a:pt x="437349" y="3766159"/>
                  </a:lnTo>
                  <a:lnTo>
                    <a:pt x="444576" y="3815905"/>
                  </a:lnTo>
                  <a:lnTo>
                    <a:pt x="444817" y="3865448"/>
                  </a:lnTo>
                  <a:lnTo>
                    <a:pt x="444817" y="3758577"/>
                  </a:lnTo>
                  <a:lnTo>
                    <a:pt x="434187" y="3714585"/>
                  </a:lnTo>
                  <a:lnTo>
                    <a:pt x="422325" y="3676180"/>
                  </a:lnTo>
                  <a:lnTo>
                    <a:pt x="414820" y="3651897"/>
                  </a:lnTo>
                  <a:lnTo>
                    <a:pt x="409549" y="3663429"/>
                  </a:lnTo>
                  <a:lnTo>
                    <a:pt x="403745" y="3674414"/>
                  </a:lnTo>
                  <a:lnTo>
                    <a:pt x="397395" y="3684867"/>
                  </a:lnTo>
                  <a:lnTo>
                    <a:pt x="390525" y="3694773"/>
                  </a:lnTo>
                  <a:lnTo>
                    <a:pt x="356565" y="3666096"/>
                  </a:lnTo>
                  <a:lnTo>
                    <a:pt x="317474" y="3644341"/>
                  </a:lnTo>
                  <a:lnTo>
                    <a:pt x="274193" y="3630536"/>
                  </a:lnTo>
                  <a:lnTo>
                    <a:pt x="227634" y="3625710"/>
                  </a:lnTo>
                  <a:lnTo>
                    <a:pt x="181749" y="3630358"/>
                  </a:lnTo>
                  <a:lnTo>
                    <a:pt x="139026" y="3643668"/>
                  </a:lnTo>
                  <a:lnTo>
                    <a:pt x="100355" y="3664712"/>
                  </a:lnTo>
                  <a:lnTo>
                    <a:pt x="66662" y="3692563"/>
                  </a:lnTo>
                  <a:lnTo>
                    <a:pt x="38874" y="3726281"/>
                  </a:lnTo>
                  <a:lnTo>
                    <a:pt x="17881" y="3764940"/>
                  </a:lnTo>
                  <a:lnTo>
                    <a:pt x="4622" y="3807599"/>
                  </a:lnTo>
                  <a:lnTo>
                    <a:pt x="0" y="3853345"/>
                  </a:lnTo>
                  <a:lnTo>
                    <a:pt x="5092" y="3901300"/>
                  </a:lnTo>
                  <a:lnTo>
                    <a:pt x="19646" y="3945813"/>
                  </a:lnTo>
                  <a:lnTo>
                    <a:pt x="42583" y="3985768"/>
                  </a:lnTo>
                  <a:lnTo>
                    <a:pt x="72847" y="4020058"/>
                  </a:lnTo>
                  <a:lnTo>
                    <a:pt x="113106" y="4050080"/>
                  </a:lnTo>
                  <a:lnTo>
                    <a:pt x="148463" y="4066844"/>
                  </a:lnTo>
                  <a:lnTo>
                    <a:pt x="186842" y="4077360"/>
                  </a:lnTo>
                  <a:lnTo>
                    <a:pt x="227634" y="4081005"/>
                  </a:lnTo>
                  <a:lnTo>
                    <a:pt x="277558" y="4075493"/>
                  </a:lnTo>
                  <a:lnTo>
                    <a:pt x="323659" y="4059758"/>
                  </a:lnTo>
                  <a:lnTo>
                    <a:pt x="364744" y="4035006"/>
                  </a:lnTo>
                  <a:lnTo>
                    <a:pt x="371284" y="4028897"/>
                  </a:lnTo>
                  <a:lnTo>
                    <a:pt x="391972" y="4009580"/>
                  </a:lnTo>
                  <a:lnTo>
                    <a:pt x="393750" y="4007904"/>
                  </a:lnTo>
                  <a:lnTo>
                    <a:pt x="399592" y="4002455"/>
                  </a:lnTo>
                  <a:lnTo>
                    <a:pt x="427024" y="3963301"/>
                  </a:lnTo>
                  <a:lnTo>
                    <a:pt x="445833" y="3918762"/>
                  </a:lnTo>
                  <a:lnTo>
                    <a:pt x="454748" y="3870414"/>
                  </a:lnTo>
                  <a:lnTo>
                    <a:pt x="454863" y="3865448"/>
                  </a:lnTo>
                  <a:lnTo>
                    <a:pt x="455256" y="3823703"/>
                  </a:lnTo>
                  <a:close/>
                </a:path>
                <a:path w="1534160" h="4081145">
                  <a:moveTo>
                    <a:pt x="1151737" y="79502"/>
                  </a:moveTo>
                  <a:lnTo>
                    <a:pt x="1074305" y="79502"/>
                  </a:lnTo>
                  <a:lnTo>
                    <a:pt x="1074305" y="30378"/>
                  </a:lnTo>
                  <a:lnTo>
                    <a:pt x="1026096" y="36690"/>
                  </a:lnTo>
                  <a:lnTo>
                    <a:pt x="1026096" y="248805"/>
                  </a:lnTo>
                  <a:lnTo>
                    <a:pt x="1029919" y="274878"/>
                  </a:lnTo>
                  <a:lnTo>
                    <a:pt x="1041679" y="292989"/>
                  </a:lnTo>
                  <a:lnTo>
                    <a:pt x="1061859" y="303568"/>
                  </a:lnTo>
                  <a:lnTo>
                    <a:pt x="1090891" y="307009"/>
                  </a:lnTo>
                  <a:lnTo>
                    <a:pt x="1151737" y="307009"/>
                  </a:lnTo>
                  <a:lnTo>
                    <a:pt x="1151737" y="270306"/>
                  </a:lnTo>
                  <a:lnTo>
                    <a:pt x="1106893" y="270306"/>
                  </a:lnTo>
                  <a:lnTo>
                    <a:pt x="1093635" y="269849"/>
                  </a:lnTo>
                  <a:lnTo>
                    <a:pt x="1083335" y="267322"/>
                  </a:lnTo>
                  <a:lnTo>
                    <a:pt x="1076667" y="260896"/>
                  </a:lnTo>
                  <a:lnTo>
                    <a:pt x="1074305" y="248805"/>
                  </a:lnTo>
                  <a:lnTo>
                    <a:pt x="1074305" y="116205"/>
                  </a:lnTo>
                  <a:lnTo>
                    <a:pt x="1151737" y="116205"/>
                  </a:lnTo>
                  <a:lnTo>
                    <a:pt x="1151737" y="79502"/>
                  </a:lnTo>
                  <a:close/>
                </a:path>
                <a:path w="1534160" h="4081145">
                  <a:moveTo>
                    <a:pt x="1471726" y="0"/>
                  </a:moveTo>
                  <a:lnTo>
                    <a:pt x="1424127" y="0"/>
                  </a:lnTo>
                  <a:lnTo>
                    <a:pt x="1424127" y="307594"/>
                  </a:lnTo>
                  <a:lnTo>
                    <a:pt x="1471726" y="307594"/>
                  </a:lnTo>
                  <a:lnTo>
                    <a:pt x="1471726" y="0"/>
                  </a:lnTo>
                  <a:close/>
                </a:path>
                <a:path w="1534160" h="4081145">
                  <a:moveTo>
                    <a:pt x="1522298" y="297916"/>
                  </a:moveTo>
                  <a:lnTo>
                    <a:pt x="1517142" y="289636"/>
                  </a:lnTo>
                  <a:lnTo>
                    <a:pt x="1516761" y="289039"/>
                  </a:lnTo>
                  <a:lnTo>
                    <a:pt x="1519135" y="288061"/>
                  </a:lnTo>
                  <a:lnTo>
                    <a:pt x="1519326" y="287858"/>
                  </a:lnTo>
                  <a:lnTo>
                    <a:pt x="1521117" y="286092"/>
                  </a:lnTo>
                  <a:lnTo>
                    <a:pt x="1521117" y="278980"/>
                  </a:lnTo>
                  <a:lnTo>
                    <a:pt x="1520647" y="278587"/>
                  </a:lnTo>
                  <a:lnTo>
                    <a:pt x="1518742" y="276961"/>
                  </a:lnTo>
                  <a:lnTo>
                    <a:pt x="1518742" y="280162"/>
                  </a:lnTo>
                  <a:lnTo>
                    <a:pt x="1518742" y="286092"/>
                  </a:lnTo>
                  <a:lnTo>
                    <a:pt x="1516761" y="287858"/>
                  </a:lnTo>
                  <a:lnTo>
                    <a:pt x="1508861" y="287858"/>
                  </a:lnTo>
                  <a:lnTo>
                    <a:pt x="1508861" y="278587"/>
                  </a:lnTo>
                  <a:lnTo>
                    <a:pt x="1516761" y="278587"/>
                  </a:lnTo>
                  <a:lnTo>
                    <a:pt x="1518742" y="280162"/>
                  </a:lnTo>
                  <a:lnTo>
                    <a:pt x="1518742" y="276961"/>
                  </a:lnTo>
                  <a:lnTo>
                    <a:pt x="1518348" y="276618"/>
                  </a:lnTo>
                  <a:lnTo>
                    <a:pt x="1506893" y="276618"/>
                  </a:lnTo>
                  <a:lnTo>
                    <a:pt x="1506893" y="297916"/>
                  </a:lnTo>
                  <a:lnTo>
                    <a:pt x="1509255" y="297916"/>
                  </a:lnTo>
                  <a:lnTo>
                    <a:pt x="1509255" y="289839"/>
                  </a:lnTo>
                  <a:lnTo>
                    <a:pt x="1514398" y="289636"/>
                  </a:lnTo>
                  <a:lnTo>
                    <a:pt x="1519732" y="297916"/>
                  </a:lnTo>
                  <a:lnTo>
                    <a:pt x="1522298" y="297916"/>
                  </a:lnTo>
                  <a:close/>
                </a:path>
                <a:path w="1534160" h="4081145">
                  <a:moveTo>
                    <a:pt x="1522818" y="270306"/>
                  </a:moveTo>
                  <a:lnTo>
                    <a:pt x="1521307" y="269290"/>
                  </a:lnTo>
                  <a:lnTo>
                    <a:pt x="1513408" y="267741"/>
                  </a:lnTo>
                  <a:lnTo>
                    <a:pt x="1505623" y="269290"/>
                  </a:lnTo>
                  <a:lnTo>
                    <a:pt x="1504124" y="270306"/>
                  </a:lnTo>
                  <a:lnTo>
                    <a:pt x="1522818" y="270306"/>
                  </a:lnTo>
                  <a:close/>
                </a:path>
                <a:path w="1534160" h="4081145">
                  <a:moveTo>
                    <a:pt x="1523022" y="270433"/>
                  </a:moveTo>
                  <a:lnTo>
                    <a:pt x="1522895" y="270319"/>
                  </a:lnTo>
                  <a:lnTo>
                    <a:pt x="1523022" y="270433"/>
                  </a:lnTo>
                  <a:close/>
                </a:path>
                <a:path w="1534160" h="4081145">
                  <a:moveTo>
                    <a:pt x="1533563" y="287667"/>
                  </a:moveTo>
                  <a:lnTo>
                    <a:pt x="1531988" y="279895"/>
                  </a:lnTo>
                  <a:lnTo>
                    <a:pt x="1527708" y="273558"/>
                  </a:lnTo>
                  <a:lnTo>
                    <a:pt x="1523022" y="270433"/>
                  </a:lnTo>
                  <a:lnTo>
                    <a:pt x="1530388" y="278193"/>
                  </a:lnTo>
                  <a:lnTo>
                    <a:pt x="1530388" y="296735"/>
                  </a:lnTo>
                  <a:lnTo>
                    <a:pt x="1522895" y="304444"/>
                  </a:lnTo>
                  <a:lnTo>
                    <a:pt x="1504124" y="304444"/>
                  </a:lnTo>
                  <a:lnTo>
                    <a:pt x="1496428" y="296735"/>
                  </a:lnTo>
                  <a:lnTo>
                    <a:pt x="1496428" y="278003"/>
                  </a:lnTo>
                  <a:lnTo>
                    <a:pt x="1504111" y="270319"/>
                  </a:lnTo>
                  <a:lnTo>
                    <a:pt x="1499285" y="273558"/>
                  </a:lnTo>
                  <a:lnTo>
                    <a:pt x="1495018" y="279895"/>
                  </a:lnTo>
                  <a:lnTo>
                    <a:pt x="1493456" y="287667"/>
                  </a:lnTo>
                  <a:lnTo>
                    <a:pt x="1495018" y="295363"/>
                  </a:lnTo>
                  <a:lnTo>
                    <a:pt x="1499285" y="301701"/>
                  </a:lnTo>
                  <a:lnTo>
                    <a:pt x="1505623" y="306006"/>
                  </a:lnTo>
                  <a:lnTo>
                    <a:pt x="1513408" y="307594"/>
                  </a:lnTo>
                  <a:lnTo>
                    <a:pt x="1521307" y="306006"/>
                  </a:lnTo>
                  <a:lnTo>
                    <a:pt x="1523631" y="304444"/>
                  </a:lnTo>
                  <a:lnTo>
                    <a:pt x="1527708" y="301701"/>
                  </a:lnTo>
                  <a:lnTo>
                    <a:pt x="1531988" y="295363"/>
                  </a:lnTo>
                  <a:lnTo>
                    <a:pt x="1533563" y="28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1989" y="4472973"/>
              <a:ext cx="1114932" cy="3800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3148" y="4688717"/>
              <a:ext cx="413893" cy="952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05503" y="4714899"/>
              <a:ext cx="97648" cy="87169"/>
            </a:xfrm>
            <a:prstGeom prst="rect">
              <a:avLst/>
            </a:prstGeom>
          </p:spPr>
        </p:pic>
      </p:grpSp>
      <p:sp>
        <p:nvSpPr>
          <p:cNvPr id="23" name="object 3"/>
          <p:cNvSpPr txBox="1"/>
          <p:nvPr/>
        </p:nvSpPr>
        <p:spPr>
          <a:xfrm>
            <a:off x="511175" y="1863458"/>
            <a:ext cx="4594225" cy="115159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zh-CN" sz="3600" b="1" spc="-125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基于</a:t>
            </a:r>
            <a:r>
              <a:rPr sz="3600" b="1" spc="-125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</a:t>
            </a:r>
            <a:r>
              <a:rPr sz="3600" b="1" spc="-120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Boot</a:t>
            </a:r>
            <a:r>
              <a:rPr lang="zh-CN" sz="3600" b="1" spc="-85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的</a:t>
            </a:r>
          </a:p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altLang="zh-CN" sz="3600" b="1" spc="-85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Web</a:t>
            </a:r>
            <a:r>
              <a:rPr lang="zh-CN" altLang="en-US" sz="3600" b="1" spc="-85" dirty="0">
                <a:solidFill>
                  <a:srgbClr val="212121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应用程序</a:t>
            </a:r>
          </a:p>
        </p:txBody>
      </p:sp>
      <p:sp>
        <p:nvSpPr>
          <p:cNvPr id="24" name="object 4"/>
          <p:cNvSpPr txBox="1"/>
          <p:nvPr/>
        </p:nvSpPr>
        <p:spPr>
          <a:xfrm>
            <a:off x="511175" y="3254375"/>
            <a:ext cx="4361815" cy="28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11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D4EDE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MVC</a:t>
            </a:r>
            <a:r>
              <a:rPr lang="zh-CN" altLang="en-US" sz="1800" spc="-5" dirty="0">
                <a:solidFill>
                  <a:srgbClr val="D4EDE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入门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12" y="211137"/>
            <a:ext cx="3835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i="0" spc="-5" dirty="0">
                <a:solidFill>
                  <a:srgbClr val="00253E"/>
                </a:solidFill>
                <a:latin typeface="宋体" panose="02010600030101010101" pitchFamily="2" charset="-122"/>
                <a:cs typeface="Courier New" panose="02070309020205020404"/>
              </a:rPr>
              <a:t>HttpMessageConverter</a:t>
            </a:r>
            <a:endParaRPr sz="25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91250" y="4197350"/>
            <a:ext cx="2225040" cy="624205"/>
            <a:chOff x="6191249" y="4197349"/>
            <a:chExt cx="2660650" cy="624205"/>
          </a:xfrm>
        </p:grpSpPr>
        <p:sp>
          <p:nvSpPr>
            <p:cNvPr id="4" name="object 4"/>
            <p:cNvSpPr/>
            <p:nvPr/>
          </p:nvSpPr>
          <p:spPr>
            <a:xfrm>
              <a:off x="6196012" y="4202112"/>
              <a:ext cx="2651125" cy="614680"/>
            </a:xfrm>
            <a:custGeom>
              <a:avLst/>
              <a:gdLst/>
              <a:ahLst/>
              <a:cxnLst/>
              <a:rect l="l" t="t" r="r" b="b"/>
              <a:pathLst>
                <a:path w="2651125" h="614679">
                  <a:moveTo>
                    <a:pt x="2548697" y="614399"/>
                  </a:moveTo>
                  <a:lnTo>
                    <a:pt x="102401" y="614399"/>
                  </a:lnTo>
                  <a:lnTo>
                    <a:pt x="62542" y="606352"/>
                  </a:lnTo>
                  <a:lnTo>
                    <a:pt x="29992" y="584407"/>
                  </a:lnTo>
                  <a:lnTo>
                    <a:pt x="8047" y="551857"/>
                  </a:lnTo>
                  <a:lnTo>
                    <a:pt x="0" y="511997"/>
                  </a:lnTo>
                  <a:lnTo>
                    <a:pt x="0" y="102401"/>
                  </a:lnTo>
                  <a:lnTo>
                    <a:pt x="8047" y="62542"/>
                  </a:lnTo>
                  <a:lnTo>
                    <a:pt x="29992" y="29992"/>
                  </a:lnTo>
                  <a:lnTo>
                    <a:pt x="62542" y="8047"/>
                  </a:lnTo>
                  <a:lnTo>
                    <a:pt x="102401" y="0"/>
                  </a:lnTo>
                  <a:lnTo>
                    <a:pt x="2548697" y="0"/>
                  </a:lnTo>
                  <a:lnTo>
                    <a:pt x="2587885" y="7794"/>
                  </a:lnTo>
                  <a:lnTo>
                    <a:pt x="2621107" y="29992"/>
                  </a:lnTo>
                  <a:lnTo>
                    <a:pt x="2643305" y="63214"/>
                  </a:lnTo>
                  <a:lnTo>
                    <a:pt x="2651100" y="102401"/>
                  </a:lnTo>
                  <a:lnTo>
                    <a:pt x="2651100" y="511997"/>
                  </a:lnTo>
                  <a:lnTo>
                    <a:pt x="2643053" y="551857"/>
                  </a:lnTo>
                  <a:lnTo>
                    <a:pt x="2621107" y="584407"/>
                  </a:lnTo>
                  <a:lnTo>
                    <a:pt x="2588557" y="606352"/>
                  </a:lnTo>
                  <a:lnTo>
                    <a:pt x="2548697" y="614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6012" y="4202112"/>
              <a:ext cx="2651125" cy="614680"/>
            </a:xfrm>
            <a:custGeom>
              <a:avLst/>
              <a:gdLst/>
              <a:ahLst/>
              <a:cxnLst/>
              <a:rect l="l" t="t" r="r" b="b"/>
              <a:pathLst>
                <a:path w="2651125" h="614679">
                  <a:moveTo>
                    <a:pt x="0" y="102401"/>
                  </a:moveTo>
                  <a:lnTo>
                    <a:pt x="8047" y="62542"/>
                  </a:lnTo>
                  <a:lnTo>
                    <a:pt x="29992" y="29992"/>
                  </a:lnTo>
                  <a:lnTo>
                    <a:pt x="62542" y="8047"/>
                  </a:lnTo>
                  <a:lnTo>
                    <a:pt x="102401" y="0"/>
                  </a:lnTo>
                  <a:lnTo>
                    <a:pt x="2548697" y="0"/>
                  </a:lnTo>
                  <a:lnTo>
                    <a:pt x="2587885" y="7794"/>
                  </a:lnTo>
                  <a:lnTo>
                    <a:pt x="2621107" y="29992"/>
                  </a:lnTo>
                  <a:lnTo>
                    <a:pt x="2643305" y="63214"/>
                  </a:lnTo>
                  <a:lnTo>
                    <a:pt x="2651100" y="102401"/>
                  </a:lnTo>
                  <a:lnTo>
                    <a:pt x="2651100" y="511997"/>
                  </a:lnTo>
                  <a:lnTo>
                    <a:pt x="2643053" y="551857"/>
                  </a:lnTo>
                  <a:lnTo>
                    <a:pt x="2621107" y="584407"/>
                  </a:lnTo>
                  <a:lnTo>
                    <a:pt x="2588557" y="606352"/>
                  </a:lnTo>
                  <a:lnTo>
                    <a:pt x="2548697" y="614399"/>
                  </a:lnTo>
                  <a:lnTo>
                    <a:pt x="102401" y="614399"/>
                  </a:lnTo>
                  <a:lnTo>
                    <a:pt x="62542" y="606352"/>
                  </a:lnTo>
                  <a:lnTo>
                    <a:pt x="29992" y="584407"/>
                  </a:lnTo>
                  <a:lnTo>
                    <a:pt x="8047" y="551857"/>
                  </a:lnTo>
                  <a:lnTo>
                    <a:pt x="0" y="511997"/>
                  </a:lnTo>
                  <a:lnTo>
                    <a:pt x="0" y="102401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5486" y="381277"/>
            <a:ext cx="501649" cy="48400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215062" y="287330"/>
            <a:ext cx="1891030" cy="673100"/>
            <a:chOff x="6215062" y="287330"/>
            <a:chExt cx="1891030" cy="6731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5062" y="287330"/>
              <a:ext cx="898525" cy="6730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1686" y="445494"/>
              <a:ext cx="949199" cy="3555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51686" y="445494"/>
              <a:ext cx="949325" cy="355600"/>
            </a:xfrm>
            <a:custGeom>
              <a:avLst/>
              <a:gdLst/>
              <a:ahLst/>
              <a:cxnLst/>
              <a:rect l="l" t="t" r="r" b="b"/>
              <a:pathLst>
                <a:path w="949325" h="355600">
                  <a:moveTo>
                    <a:pt x="0" y="177761"/>
                  </a:moveTo>
                  <a:lnTo>
                    <a:pt x="177761" y="0"/>
                  </a:lnTo>
                  <a:lnTo>
                    <a:pt x="177761" y="170092"/>
                  </a:lnTo>
                  <a:lnTo>
                    <a:pt x="771438" y="170092"/>
                  </a:lnTo>
                  <a:lnTo>
                    <a:pt x="771438" y="0"/>
                  </a:lnTo>
                  <a:lnTo>
                    <a:pt x="949199" y="177761"/>
                  </a:lnTo>
                  <a:lnTo>
                    <a:pt x="771438" y="355522"/>
                  </a:lnTo>
                  <a:lnTo>
                    <a:pt x="771438" y="185430"/>
                  </a:lnTo>
                  <a:lnTo>
                    <a:pt x="177761" y="185430"/>
                  </a:lnTo>
                  <a:lnTo>
                    <a:pt x="177761" y="355522"/>
                  </a:lnTo>
                  <a:lnTo>
                    <a:pt x="0" y="177761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8987" y="883136"/>
            <a:ext cx="8163559" cy="316048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345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转换</a:t>
            </a: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</a:t>
            </a: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请求体</a:t>
            </a:r>
            <a:r>
              <a:rPr lang="en-US" alt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/</a:t>
            </a:r>
            <a:r>
              <a:rPr lang="zh-CN" altLang="en-US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响应体数据</a:t>
            </a:r>
            <a:endParaRPr sz="2200" dirty="0">
              <a:latin typeface="宋体" panose="02010600030101010101" pitchFamily="2" charset="-122"/>
              <a:cs typeface="Arial" panose="020B0604020202020204"/>
            </a:endParaRPr>
          </a:p>
          <a:p>
            <a:pPr marL="711835" marR="2949575" lvl="1" indent="-299085" fontAlgn="auto">
              <a:lnSpc>
                <a:spcPct val="100000"/>
              </a:lnSpc>
              <a:spcBef>
                <a:spcPts val="200"/>
              </a:spcBef>
              <a:buClr>
                <a:srgbClr val="33928A"/>
              </a:buClr>
              <a:buChar char="–"/>
              <a:tabLst>
                <a:tab pos="711835" algn="l"/>
                <a:tab pos="712470" algn="l"/>
              </a:tabLst>
            </a:pP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XML</a:t>
            </a:r>
            <a:r>
              <a:rPr lang="zh-CN" sz="1800" spc="-5" dirty="0">
                <a:latin typeface="宋体" panose="02010600030101010101" pitchFamily="2" charset="-122"/>
                <a:cs typeface="Arial" panose="020B0604020202020204"/>
              </a:rPr>
              <a:t>：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JAXP</a:t>
            </a:r>
            <a:r>
              <a:rPr lang="zh-CN" sz="1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源</a:t>
            </a:r>
            <a:r>
              <a:rPr lang="zh-CN" sz="1800" dirty="0">
                <a:latin typeface="宋体" panose="02010600030101010101" pitchFamily="2" charset="-122"/>
                <a:cs typeface="Arial" panose="020B0604020202020204"/>
              </a:rPr>
              <a:t>，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JAXB2</a:t>
            </a:r>
            <a:r>
              <a:rPr lang="zh-CN" sz="1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映射对象</a:t>
            </a:r>
            <a:r>
              <a:rPr sz="1800" dirty="0">
                <a:solidFill>
                  <a:srgbClr val="7E0021"/>
                </a:solidFill>
                <a:latin typeface="宋体" panose="02010600030101010101" pitchFamily="2" charset="-122"/>
                <a:cs typeface="Arial" panose="020B0604020202020204"/>
              </a:rPr>
              <a:t>*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,  Jackson-Dataformat-XML</a:t>
            </a:r>
            <a:r>
              <a:rPr sz="1800" dirty="0">
                <a:solidFill>
                  <a:srgbClr val="7E0021"/>
                </a:solidFill>
                <a:latin typeface="宋体" panose="02010600030101010101" pitchFamily="2" charset="-122"/>
                <a:cs typeface="Arial" panose="020B0604020202020204"/>
              </a:rPr>
              <a:t>*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711835" lvl="1" indent="-297815">
              <a:lnSpc>
                <a:spcPct val="100000"/>
              </a:lnSpc>
              <a:spcBef>
                <a:spcPts val="145"/>
              </a:spcBef>
              <a:buClr>
                <a:srgbClr val="33928A"/>
              </a:buClr>
              <a:buChar char="–"/>
              <a:tabLst>
                <a:tab pos="711835" algn="l"/>
                <a:tab pos="712470" algn="l"/>
              </a:tabLst>
            </a:pP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GSON</a:t>
            </a:r>
            <a:r>
              <a:rPr sz="1800" spc="-5" dirty="0">
                <a:solidFill>
                  <a:srgbClr val="800000"/>
                </a:solidFill>
                <a:latin typeface="宋体" panose="02010600030101010101" pitchFamily="2" charset="-122"/>
                <a:cs typeface="Arial" panose="020B0604020202020204"/>
              </a:rPr>
              <a:t>*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,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Jackson</a:t>
            </a:r>
            <a:r>
              <a:rPr sz="1800" spc="-85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JSON</a:t>
            </a:r>
            <a:r>
              <a:rPr sz="1800" dirty="0">
                <a:solidFill>
                  <a:srgbClr val="800000"/>
                </a:solidFill>
                <a:latin typeface="宋体" panose="02010600030101010101" pitchFamily="2" charset="-122"/>
                <a:cs typeface="Arial" panose="020B0604020202020204"/>
              </a:rPr>
              <a:t>*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711835" lvl="1" indent="-297815">
              <a:lnSpc>
                <a:spcPct val="100000"/>
              </a:lnSpc>
              <a:spcBef>
                <a:spcPts val="165"/>
              </a:spcBef>
              <a:buClr>
                <a:srgbClr val="33928A"/>
              </a:buClr>
              <a:buChar char="–"/>
              <a:tabLst>
                <a:tab pos="711835" algn="l"/>
                <a:tab pos="712470" algn="l"/>
              </a:tabLst>
            </a:pP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Feed data</a:t>
            </a:r>
            <a:r>
              <a:rPr sz="1800" spc="-5" dirty="0">
                <a:solidFill>
                  <a:srgbClr val="800000"/>
                </a:solidFill>
                <a:latin typeface="宋体" panose="02010600030101010101" pitchFamily="2" charset="-122"/>
                <a:cs typeface="Arial" panose="020B0604020202020204"/>
              </a:rPr>
              <a:t>*</a:t>
            </a:r>
            <a:r>
              <a:rPr lang="zh-CN" sz="1800" spc="-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例如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Atom/RSS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711835" lvl="1" indent="-297815">
              <a:lnSpc>
                <a:spcPct val="100000"/>
              </a:lnSpc>
              <a:spcBef>
                <a:spcPts val="165"/>
              </a:spcBef>
              <a:buClr>
                <a:srgbClr val="33928A"/>
              </a:buClr>
              <a:buChar char="–"/>
              <a:tabLst>
                <a:tab pos="711835" algn="l"/>
                <a:tab pos="712470" algn="l"/>
              </a:tabLst>
            </a:pP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谷歌协议缓冲区</a:t>
            </a:r>
            <a:r>
              <a:rPr sz="1800" spc="-5" dirty="0">
                <a:solidFill>
                  <a:srgbClr val="7E0021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*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7815">
              <a:lnSpc>
                <a:spcPct val="100000"/>
              </a:lnSpc>
              <a:spcBef>
                <a:spcPts val="165"/>
              </a:spcBef>
              <a:buClr>
                <a:srgbClr val="33928A"/>
              </a:buClr>
              <a:buChar char="–"/>
              <a:tabLst>
                <a:tab pos="711835" algn="l"/>
                <a:tab pos="712470" algn="l"/>
              </a:tabLst>
            </a:pP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基于表单的数据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414655">
              <a:lnSpc>
                <a:spcPct val="100000"/>
              </a:lnSpc>
              <a:spcBef>
                <a:spcPts val="165"/>
              </a:spcBef>
              <a:tabLst>
                <a:tab pos="711835" algn="l"/>
              </a:tabLst>
            </a:pPr>
            <a:r>
              <a:rPr sz="1800" b="1" dirty="0">
                <a:solidFill>
                  <a:srgbClr val="33928A"/>
                </a:solidFill>
                <a:latin typeface="宋体" panose="02010600030101010101" pitchFamily="2" charset="-122"/>
                <a:cs typeface="Arial" panose="020B0604020202020204"/>
              </a:rPr>
              <a:t>–	</a:t>
            </a:r>
            <a:r>
              <a:rPr sz="1800" b="1" spc="-5" dirty="0">
                <a:latin typeface="宋体" panose="02010600030101010101" pitchFamily="2" charset="-122"/>
                <a:cs typeface="Courier New" panose="02070309020205020404"/>
              </a:rPr>
              <a:t>Byte</a:t>
            </a:r>
            <a:r>
              <a:rPr sz="1800" b="1" spc="-5" dirty="0">
                <a:latin typeface="宋体" panose="02010600030101010101" pitchFamily="2" charset="-122"/>
                <a:cs typeface="Arial" panose="020B0604020202020204"/>
              </a:rPr>
              <a:t>[]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, </a:t>
            </a:r>
            <a:r>
              <a:rPr sz="1800" b="1" spc="-5" dirty="0">
                <a:latin typeface="宋体" panose="02010600030101010101" pitchFamily="2" charset="-122"/>
                <a:cs typeface="Courier New" panose="02070309020205020404"/>
              </a:rPr>
              <a:t>String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,</a:t>
            </a:r>
            <a:r>
              <a:rPr sz="1800" spc="-65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b="1" spc="-5" dirty="0">
                <a:latin typeface="宋体" panose="02010600030101010101" pitchFamily="2" charset="-122"/>
                <a:cs typeface="Courier New" panose="02070309020205020404"/>
              </a:rPr>
              <a:t>BufferedImage</a:t>
            </a:r>
            <a:endParaRPr sz="18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311785" indent="-299720">
              <a:lnSpc>
                <a:spcPct val="100000"/>
              </a:lnSpc>
              <a:spcBef>
                <a:spcPts val="150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由</a:t>
            </a: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Boot</a:t>
            </a: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自动设置</a:t>
            </a: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（协议缓冲区除外）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46380">
              <a:lnSpc>
                <a:spcPct val="100000"/>
              </a:lnSpc>
              <a:spcBef>
                <a:spcPts val="215"/>
              </a:spcBef>
              <a:buClr>
                <a:srgbClr val="33928A"/>
              </a:buClr>
              <a:buChar char="•"/>
              <a:tabLst>
                <a:tab pos="712470" algn="l"/>
              </a:tabLst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也可以手动配置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38240" y="4187190"/>
            <a:ext cx="2131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* </a:t>
            </a:r>
            <a:r>
              <a:rPr lang="zh-CN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需要在</a:t>
            </a:r>
            <a:r>
              <a:rPr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classpath</a:t>
            </a:r>
            <a:r>
              <a:rPr lang="zh-CN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中添加第三方库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23472" y="4816271"/>
            <a:ext cx="209550" cy="21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宋体" panose="02010600030101010101" pitchFamily="2" charset="-122"/>
                <a:cs typeface="Arial" panose="020B0604020202020204"/>
              </a:rPr>
              <a:t>2</a:t>
            </a:r>
            <a:r>
              <a:rPr lang="en-US" sz="1300" spc="-5" dirty="0">
                <a:latin typeface="宋体" panose="02010600030101010101" pitchFamily="2" charset="-122"/>
                <a:cs typeface="Arial" panose="020B0604020202020204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8987" y="887374"/>
            <a:ext cx="7595234" cy="31413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使用</a:t>
            </a:r>
            <a:r>
              <a:rPr sz="2200" b="1" spc="-5" dirty="0">
                <a:latin typeface="宋体" panose="02010600030101010101" pitchFamily="2" charset="-122"/>
                <a:cs typeface="Courier New" panose="02070309020205020404"/>
              </a:rPr>
              <a:t>spring-boot-starter-web</a:t>
            </a:r>
            <a:endParaRPr sz="22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11835" lvl="1" indent="-299085">
              <a:lnSpc>
                <a:spcPct val="100000"/>
              </a:lnSpc>
              <a:spcBef>
                <a:spcPts val="19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确保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</a:t>
            </a:r>
            <a:r>
              <a:rPr sz="2000" spc="-1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Web</a:t>
            </a:r>
            <a:r>
              <a:rPr lang="zh-CN" sz="2000" spc="-1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和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MVC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都在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classpath</a:t>
            </a:r>
            <a:endParaRPr sz="2000" dirty="0">
              <a:latin typeface="宋体" panose="02010600030101010101" pitchFamily="2" charset="-122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928A"/>
              </a:buClr>
              <a:buFont typeface="Arial" panose="020B0604020202020204"/>
              <a:buChar char="–"/>
            </a:pPr>
            <a:endParaRPr sz="2650" dirty="0">
              <a:latin typeface="宋体" panose="02010600030101010101" pitchFamily="2" charset="-122"/>
              <a:cs typeface="Arial" panose="020B0604020202020204"/>
            </a:endParaRPr>
          </a:p>
          <a:p>
            <a:pPr marL="311785" indent="-299720">
              <a:lnSpc>
                <a:spcPct val="100000"/>
              </a:lnSpc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Boot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自动配置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1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设置一个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DispatcherServlet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设置内部配置以支持控制器</a:t>
            </a: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设置默认的资源位置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（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images, 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CSS,</a:t>
            </a:r>
            <a:r>
              <a:rPr sz="2000" spc="-9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JavaScript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）</a:t>
            </a: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设置默认的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Message</a:t>
            </a:r>
            <a:r>
              <a:rPr sz="2000" spc="-9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Converters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还有更多，更多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4950" y="3486150"/>
            <a:ext cx="2116136" cy="1257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8" name="文本框 87"/>
          <p:cNvSpPr txBox="1"/>
          <p:nvPr/>
        </p:nvSpPr>
        <p:spPr>
          <a:xfrm>
            <a:off x="287020" y="210185"/>
            <a:ext cx="697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Spring Boot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应用程序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8987" y="887374"/>
            <a:ext cx="7268209" cy="38119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</a:t>
            </a:r>
            <a:r>
              <a:rPr sz="2200" spc="-2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Web</a:t>
            </a:r>
            <a:r>
              <a:rPr lang="zh-CN" sz="2200" spc="-2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应用程序具有很多功能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19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DispatcherServlet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设置使用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</a:t>
            </a:r>
            <a:r>
              <a:rPr sz="2000" spc="-1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Boot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1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编写一个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Controller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使用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Message</a:t>
            </a:r>
            <a:r>
              <a:rPr sz="2000" spc="-1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Converters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JARs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与</a:t>
            </a:r>
            <a:r>
              <a:rPr sz="2000" spc="-2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WARs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311785" marR="5080" indent="-299720">
              <a:lnSpc>
                <a:spcPct val="100000"/>
              </a:lnSpc>
              <a:spcBef>
                <a:spcPts val="5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sz="22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但</a:t>
            </a:r>
            <a:r>
              <a:rPr lang="zh-CN" sz="22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这些大多数</a:t>
            </a:r>
            <a:r>
              <a:rPr sz="22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你</a:t>
            </a:r>
            <a:r>
              <a:rPr lang="zh-CN" sz="22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都</a:t>
            </a:r>
            <a:r>
              <a:rPr sz="22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不需要担心，就可以编写一个简单的Spring Boot </a:t>
            </a:r>
            <a:r>
              <a:rPr lang="en-US" sz="22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Web</a:t>
            </a:r>
            <a:r>
              <a:rPr sz="22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应用</a:t>
            </a:r>
            <a:r>
              <a:rPr lang="zh-CN" sz="22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程序</a:t>
            </a:r>
            <a:r>
              <a:rPr lang="zh-CN" sz="2200" spc="-2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……</a:t>
            </a:r>
            <a:endParaRPr sz="2200" dirty="0">
              <a:latin typeface="Source Han Sans SC" panose="020B0400000000000000" charset="-122"/>
              <a:ea typeface="Source Han Sans SC" panose="020B0400000000000000" charset="-122"/>
              <a:cs typeface="Source Han Sans SC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190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1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一般来说你就只需要写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Controllers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设置一些属性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8" name="文本框 87"/>
          <p:cNvSpPr txBox="1"/>
          <p:nvPr/>
        </p:nvSpPr>
        <p:spPr>
          <a:xfrm>
            <a:off x="287020" y="210185"/>
            <a:ext cx="697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温习：我们涵盖了什么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2037" y="711200"/>
            <a:ext cx="6774180" cy="4270375"/>
            <a:chOff x="1062037" y="711200"/>
            <a:chExt cx="6774180" cy="4270375"/>
          </a:xfrm>
        </p:grpSpPr>
        <p:sp>
          <p:nvSpPr>
            <p:cNvPr id="3" name="object 3"/>
            <p:cNvSpPr/>
            <p:nvPr/>
          </p:nvSpPr>
          <p:spPr>
            <a:xfrm>
              <a:off x="1068387" y="717550"/>
              <a:ext cx="6761480" cy="4257675"/>
            </a:xfrm>
            <a:custGeom>
              <a:avLst/>
              <a:gdLst/>
              <a:ahLst/>
              <a:cxnLst/>
              <a:rect l="l" t="t" r="r" b="b"/>
              <a:pathLst>
                <a:path w="6761480" h="4257675">
                  <a:moveTo>
                    <a:pt x="6761099" y="4257599"/>
                  </a:moveTo>
                  <a:lnTo>
                    <a:pt x="0" y="4257599"/>
                  </a:lnTo>
                  <a:lnTo>
                    <a:pt x="0" y="0"/>
                  </a:lnTo>
                  <a:lnTo>
                    <a:pt x="6761099" y="0"/>
                  </a:lnTo>
                  <a:lnTo>
                    <a:pt x="6761099" y="42575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8387" y="717550"/>
              <a:ext cx="6761480" cy="4257675"/>
            </a:xfrm>
            <a:custGeom>
              <a:avLst/>
              <a:gdLst/>
              <a:ahLst/>
              <a:cxnLst/>
              <a:rect l="l" t="t" r="r" b="b"/>
              <a:pathLst>
                <a:path w="6761480" h="4257675">
                  <a:moveTo>
                    <a:pt x="0" y="0"/>
                  </a:moveTo>
                  <a:lnTo>
                    <a:pt x="6761099" y="0"/>
                  </a:lnTo>
                  <a:lnTo>
                    <a:pt x="6761099" y="4257599"/>
                  </a:lnTo>
                  <a:lnTo>
                    <a:pt x="0" y="4257599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1412" y="1062380"/>
            <a:ext cx="1718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@RestController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1412" y="1338606"/>
            <a:ext cx="49536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class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RewardController</a:t>
            </a:r>
            <a:r>
              <a:rPr sz="1800" spc="-80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{</a:t>
            </a: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private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RewardLookupService</a:t>
            </a:r>
            <a:r>
              <a:rPr sz="1800" spc="-85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lookupService;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4700" y="2100606"/>
            <a:ext cx="60729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RewardController(RewardLookupService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svc)</a:t>
            </a:r>
            <a:r>
              <a:rPr sz="1800" spc="-85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{</a:t>
            </a:r>
          </a:p>
          <a:p>
            <a:pPr marL="26733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this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.lookupService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=</a:t>
            </a:r>
            <a:r>
              <a:rPr sz="1800" spc="-80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svc;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94700" y="3205506"/>
            <a:ext cx="6225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@GetMapping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(</a:t>
            </a:r>
            <a:r>
              <a:rPr sz="1800"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</a:rPr>
              <a:t>"/rewards/{id}"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)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1333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Reward </a:t>
            </a:r>
            <a:r>
              <a:rPr sz="1800" spc="-10" dirty="0">
                <a:latin typeface="宋体" panose="02010600030101010101" pitchFamily="2" charset="-122"/>
                <a:cs typeface="Arial" panose="020B0604020202020204"/>
              </a:rPr>
              <a:t>show(</a:t>
            </a:r>
            <a:r>
              <a:rPr sz="1800" spc="-10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@PathVariable</a:t>
            </a:r>
            <a:r>
              <a:rPr sz="1800" spc="-10" dirty="0">
                <a:latin typeface="宋体" panose="02010600030101010101" pitchFamily="2" charset="-122"/>
                <a:cs typeface="Arial" panose="020B0604020202020204"/>
              </a:rPr>
              <a:t>(</a:t>
            </a:r>
            <a:r>
              <a:rPr sz="1800" spc="-10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</a:rPr>
              <a:t>"id"</a:t>
            </a:r>
            <a:r>
              <a:rPr sz="1800" spc="-10" dirty="0">
                <a:latin typeface="宋体" panose="02010600030101010101" pitchFamily="2" charset="-122"/>
                <a:cs typeface="Arial" panose="020B0604020202020204"/>
              </a:rPr>
              <a:t>) </a:t>
            </a: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long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id)</a:t>
            </a:r>
            <a:r>
              <a:rPr sz="1800" spc="-15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{</a:t>
            </a:r>
          </a:p>
          <a:p>
            <a:pPr marL="26733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return</a:t>
            </a:r>
            <a:r>
              <a:rPr sz="1800" b="1" spc="-100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lookupService.lookupReward(id);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1412" y="4310406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}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5098055" y="1398587"/>
            <a:ext cx="3580765" cy="3333750"/>
            <a:chOff x="5098055" y="1398587"/>
            <a:chExt cx="3580765" cy="3333750"/>
          </a:xfrm>
        </p:grpSpPr>
        <p:sp>
          <p:nvSpPr>
            <p:cNvPr id="12" name="object 12"/>
            <p:cNvSpPr/>
            <p:nvPr/>
          </p:nvSpPr>
          <p:spPr>
            <a:xfrm>
              <a:off x="5925123" y="3499098"/>
              <a:ext cx="932815" cy="178435"/>
            </a:xfrm>
            <a:custGeom>
              <a:avLst/>
              <a:gdLst/>
              <a:ahLst/>
              <a:cxnLst/>
              <a:rect l="l" t="t" r="r" b="b"/>
              <a:pathLst>
                <a:path w="932815" h="178435">
                  <a:moveTo>
                    <a:pt x="932319" y="0"/>
                  </a:moveTo>
                  <a:lnTo>
                    <a:pt x="0" y="177948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82665" y="366159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408" y="30907"/>
                  </a:moveTo>
                  <a:lnTo>
                    <a:pt x="0" y="23557"/>
                  </a:lnTo>
                  <a:lnTo>
                    <a:pt x="39509" y="0"/>
                  </a:lnTo>
                  <a:lnTo>
                    <a:pt x="45408" y="30907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2665" y="366159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9509" y="0"/>
                  </a:moveTo>
                  <a:lnTo>
                    <a:pt x="0" y="23557"/>
                  </a:lnTo>
                  <a:lnTo>
                    <a:pt x="45408" y="30907"/>
                  </a:lnTo>
                  <a:lnTo>
                    <a:pt x="3950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28230" y="1782963"/>
              <a:ext cx="1169670" cy="363855"/>
            </a:xfrm>
            <a:custGeom>
              <a:avLst/>
              <a:gdLst/>
              <a:ahLst/>
              <a:cxnLst/>
              <a:rect l="l" t="t" r="r" b="b"/>
              <a:pathLst>
                <a:path w="1169670" h="363855">
                  <a:moveTo>
                    <a:pt x="1169072" y="0"/>
                  </a:moveTo>
                  <a:lnTo>
                    <a:pt x="0" y="363816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6957" y="213175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947" y="30044"/>
                  </a:moveTo>
                  <a:lnTo>
                    <a:pt x="0" y="27866"/>
                  </a:lnTo>
                  <a:lnTo>
                    <a:pt x="36597" y="0"/>
                  </a:lnTo>
                  <a:lnTo>
                    <a:pt x="45947" y="3004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6957" y="213175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6597" y="0"/>
                  </a:moveTo>
                  <a:lnTo>
                    <a:pt x="0" y="27866"/>
                  </a:lnTo>
                  <a:lnTo>
                    <a:pt x="45947" y="30044"/>
                  </a:lnTo>
                  <a:lnTo>
                    <a:pt x="36597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5013" y="4346376"/>
              <a:ext cx="1713230" cy="381000"/>
            </a:xfrm>
            <a:custGeom>
              <a:avLst/>
              <a:gdLst/>
              <a:ahLst/>
              <a:cxnLst/>
              <a:rect l="l" t="t" r="r" b="b"/>
              <a:pathLst>
                <a:path w="1713229" h="381000">
                  <a:moveTo>
                    <a:pt x="1712635" y="38068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2817" y="43310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8781" y="30716"/>
                  </a:moveTo>
                  <a:lnTo>
                    <a:pt x="0" y="5978"/>
                  </a:lnTo>
                  <a:lnTo>
                    <a:pt x="45609" y="0"/>
                  </a:lnTo>
                  <a:lnTo>
                    <a:pt x="38781" y="3071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2817" y="43310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609" y="0"/>
                  </a:moveTo>
                  <a:lnTo>
                    <a:pt x="0" y="5978"/>
                  </a:lnTo>
                  <a:lnTo>
                    <a:pt x="38781" y="30716"/>
                  </a:lnTo>
                  <a:lnTo>
                    <a:pt x="45609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97625" y="1403350"/>
              <a:ext cx="2276475" cy="713105"/>
            </a:xfrm>
            <a:custGeom>
              <a:avLst/>
              <a:gdLst/>
              <a:ahLst/>
              <a:cxnLst/>
              <a:rect l="l" t="t" r="r" b="b"/>
              <a:pathLst>
                <a:path w="2276475" h="713105">
                  <a:moveTo>
                    <a:pt x="2157597" y="712799"/>
                  </a:moveTo>
                  <a:lnTo>
                    <a:pt x="118802" y="712799"/>
                  </a:lnTo>
                  <a:lnTo>
                    <a:pt x="72559" y="703463"/>
                  </a:lnTo>
                  <a:lnTo>
                    <a:pt x="34796" y="678003"/>
                  </a:lnTo>
                  <a:lnTo>
                    <a:pt x="9336" y="640240"/>
                  </a:lnTo>
                  <a:lnTo>
                    <a:pt x="0" y="593997"/>
                  </a:lnTo>
                  <a:lnTo>
                    <a:pt x="0" y="118802"/>
                  </a:lnTo>
                  <a:lnTo>
                    <a:pt x="9336" y="72559"/>
                  </a:lnTo>
                  <a:lnTo>
                    <a:pt x="34796" y="34796"/>
                  </a:lnTo>
                  <a:lnTo>
                    <a:pt x="72559" y="9336"/>
                  </a:lnTo>
                  <a:lnTo>
                    <a:pt x="118802" y="0"/>
                  </a:lnTo>
                  <a:lnTo>
                    <a:pt x="2157597" y="0"/>
                  </a:lnTo>
                  <a:lnTo>
                    <a:pt x="2203061" y="9043"/>
                  </a:lnTo>
                  <a:lnTo>
                    <a:pt x="2241603" y="34796"/>
                  </a:lnTo>
                  <a:lnTo>
                    <a:pt x="2267356" y="73338"/>
                  </a:lnTo>
                  <a:lnTo>
                    <a:pt x="2276399" y="118802"/>
                  </a:lnTo>
                  <a:lnTo>
                    <a:pt x="2276399" y="593997"/>
                  </a:lnTo>
                  <a:lnTo>
                    <a:pt x="2267063" y="640240"/>
                  </a:lnTo>
                  <a:lnTo>
                    <a:pt x="2241603" y="678003"/>
                  </a:lnTo>
                  <a:lnTo>
                    <a:pt x="2203840" y="703463"/>
                  </a:lnTo>
                  <a:lnTo>
                    <a:pt x="2157597" y="712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97625" y="1403350"/>
              <a:ext cx="2276475" cy="713105"/>
            </a:xfrm>
            <a:custGeom>
              <a:avLst/>
              <a:gdLst/>
              <a:ahLst/>
              <a:cxnLst/>
              <a:rect l="l" t="t" r="r" b="b"/>
              <a:pathLst>
                <a:path w="2276475" h="713105">
                  <a:moveTo>
                    <a:pt x="0" y="118802"/>
                  </a:moveTo>
                  <a:lnTo>
                    <a:pt x="9336" y="72559"/>
                  </a:lnTo>
                  <a:lnTo>
                    <a:pt x="34796" y="34796"/>
                  </a:lnTo>
                  <a:lnTo>
                    <a:pt x="72559" y="9336"/>
                  </a:lnTo>
                  <a:lnTo>
                    <a:pt x="118802" y="0"/>
                  </a:lnTo>
                  <a:lnTo>
                    <a:pt x="2157597" y="0"/>
                  </a:lnTo>
                  <a:lnTo>
                    <a:pt x="2203061" y="9043"/>
                  </a:lnTo>
                  <a:lnTo>
                    <a:pt x="2241603" y="34796"/>
                  </a:lnTo>
                  <a:lnTo>
                    <a:pt x="2267356" y="73338"/>
                  </a:lnTo>
                  <a:lnTo>
                    <a:pt x="2276399" y="118802"/>
                  </a:lnTo>
                  <a:lnTo>
                    <a:pt x="2276399" y="593997"/>
                  </a:lnTo>
                  <a:lnTo>
                    <a:pt x="2267063" y="640240"/>
                  </a:lnTo>
                  <a:lnTo>
                    <a:pt x="2241603" y="678003"/>
                  </a:lnTo>
                  <a:lnTo>
                    <a:pt x="2203840" y="703463"/>
                  </a:lnTo>
                  <a:lnTo>
                    <a:pt x="2157597" y="712799"/>
                  </a:lnTo>
                  <a:lnTo>
                    <a:pt x="118802" y="712799"/>
                  </a:lnTo>
                  <a:lnTo>
                    <a:pt x="72559" y="703463"/>
                  </a:lnTo>
                  <a:lnTo>
                    <a:pt x="34796" y="678003"/>
                  </a:lnTo>
                  <a:lnTo>
                    <a:pt x="9336" y="640240"/>
                  </a:lnTo>
                  <a:lnTo>
                    <a:pt x="0" y="593997"/>
                  </a:lnTo>
                  <a:lnTo>
                    <a:pt x="0" y="118802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82828" y="1461681"/>
            <a:ext cx="1905635" cy="569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indent="0" algn="ctr" fontAlgn="auto">
              <a:lnSpc>
                <a:spcPct val="101000"/>
              </a:lnSpc>
              <a:spcBef>
                <a:spcPts val="0"/>
              </a:spcBef>
            </a:pPr>
            <a:r>
              <a:rPr lang="zh-CN" sz="18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依赖于应用程序中的一个业务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6700837" y="3090862"/>
            <a:ext cx="2286000" cy="722630"/>
            <a:chOff x="6700837" y="3090862"/>
            <a:chExt cx="2286000" cy="722630"/>
          </a:xfrm>
        </p:grpSpPr>
        <p:sp>
          <p:nvSpPr>
            <p:cNvPr id="25" name="object 25"/>
            <p:cNvSpPr/>
            <p:nvPr/>
          </p:nvSpPr>
          <p:spPr>
            <a:xfrm>
              <a:off x="6705600" y="3095625"/>
              <a:ext cx="2276475" cy="713105"/>
            </a:xfrm>
            <a:custGeom>
              <a:avLst/>
              <a:gdLst/>
              <a:ahLst/>
              <a:cxnLst/>
              <a:rect l="l" t="t" r="r" b="b"/>
              <a:pathLst>
                <a:path w="2276475" h="713104">
                  <a:moveTo>
                    <a:pt x="2157597" y="712799"/>
                  </a:moveTo>
                  <a:lnTo>
                    <a:pt x="118802" y="712799"/>
                  </a:lnTo>
                  <a:lnTo>
                    <a:pt x="72559" y="703463"/>
                  </a:lnTo>
                  <a:lnTo>
                    <a:pt x="34796" y="678003"/>
                  </a:lnTo>
                  <a:lnTo>
                    <a:pt x="9336" y="640240"/>
                  </a:lnTo>
                  <a:lnTo>
                    <a:pt x="0" y="593997"/>
                  </a:lnTo>
                  <a:lnTo>
                    <a:pt x="0" y="118802"/>
                  </a:lnTo>
                  <a:lnTo>
                    <a:pt x="9336" y="72559"/>
                  </a:lnTo>
                  <a:lnTo>
                    <a:pt x="34796" y="34796"/>
                  </a:lnTo>
                  <a:lnTo>
                    <a:pt x="72559" y="9336"/>
                  </a:lnTo>
                  <a:lnTo>
                    <a:pt x="118802" y="0"/>
                  </a:lnTo>
                  <a:lnTo>
                    <a:pt x="2157597" y="0"/>
                  </a:lnTo>
                  <a:lnTo>
                    <a:pt x="2203061" y="9043"/>
                  </a:lnTo>
                  <a:lnTo>
                    <a:pt x="2241603" y="34796"/>
                  </a:lnTo>
                  <a:lnTo>
                    <a:pt x="2267356" y="73338"/>
                  </a:lnTo>
                  <a:lnTo>
                    <a:pt x="2276399" y="118802"/>
                  </a:lnTo>
                  <a:lnTo>
                    <a:pt x="2276399" y="593997"/>
                  </a:lnTo>
                  <a:lnTo>
                    <a:pt x="2267063" y="640240"/>
                  </a:lnTo>
                  <a:lnTo>
                    <a:pt x="2241603" y="678003"/>
                  </a:lnTo>
                  <a:lnTo>
                    <a:pt x="2203840" y="703463"/>
                  </a:lnTo>
                  <a:lnTo>
                    <a:pt x="2157597" y="712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05600" y="3095625"/>
              <a:ext cx="2276475" cy="713105"/>
            </a:xfrm>
            <a:custGeom>
              <a:avLst/>
              <a:gdLst/>
              <a:ahLst/>
              <a:cxnLst/>
              <a:rect l="l" t="t" r="r" b="b"/>
              <a:pathLst>
                <a:path w="2276475" h="713104">
                  <a:moveTo>
                    <a:pt x="0" y="118802"/>
                  </a:moveTo>
                  <a:lnTo>
                    <a:pt x="9336" y="72559"/>
                  </a:lnTo>
                  <a:lnTo>
                    <a:pt x="34796" y="34796"/>
                  </a:lnTo>
                  <a:lnTo>
                    <a:pt x="72559" y="9336"/>
                  </a:lnTo>
                  <a:lnTo>
                    <a:pt x="118802" y="0"/>
                  </a:lnTo>
                  <a:lnTo>
                    <a:pt x="2157597" y="0"/>
                  </a:lnTo>
                  <a:lnTo>
                    <a:pt x="2203061" y="9043"/>
                  </a:lnTo>
                  <a:lnTo>
                    <a:pt x="2241603" y="34796"/>
                  </a:lnTo>
                  <a:lnTo>
                    <a:pt x="2267356" y="73338"/>
                  </a:lnTo>
                  <a:lnTo>
                    <a:pt x="2276399" y="118802"/>
                  </a:lnTo>
                  <a:lnTo>
                    <a:pt x="2276399" y="593997"/>
                  </a:lnTo>
                  <a:lnTo>
                    <a:pt x="2267063" y="640240"/>
                  </a:lnTo>
                  <a:lnTo>
                    <a:pt x="2241603" y="678003"/>
                  </a:lnTo>
                  <a:lnTo>
                    <a:pt x="2203840" y="703463"/>
                  </a:lnTo>
                  <a:lnTo>
                    <a:pt x="2157597" y="712799"/>
                  </a:lnTo>
                  <a:lnTo>
                    <a:pt x="118802" y="712799"/>
                  </a:lnTo>
                  <a:lnTo>
                    <a:pt x="72559" y="703463"/>
                  </a:lnTo>
                  <a:lnTo>
                    <a:pt x="34796" y="678003"/>
                  </a:lnTo>
                  <a:lnTo>
                    <a:pt x="9336" y="640240"/>
                  </a:lnTo>
                  <a:lnTo>
                    <a:pt x="0" y="593997"/>
                  </a:lnTo>
                  <a:lnTo>
                    <a:pt x="0" y="118802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22504" y="3153956"/>
            <a:ext cx="1840230" cy="569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indent="0" algn="ctr" fontAlgn="auto">
              <a:lnSpc>
                <a:spcPct val="101000"/>
              </a:lnSpc>
              <a:spcBef>
                <a:spcPts val="0"/>
              </a:spcBef>
            </a:pPr>
            <a:r>
              <a:rPr lang="zh-CN" sz="18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由</a:t>
            </a:r>
            <a:r>
              <a:rPr lang="en-US" altLang="zh-CN" sz="18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</a:t>
            </a:r>
          </a:p>
          <a:p>
            <a:pPr marR="5080" indent="0" algn="ctr" fontAlgn="auto">
              <a:lnSpc>
                <a:spcPct val="101000"/>
              </a:lnSpc>
              <a:spcBef>
                <a:spcPts val="0"/>
              </a:spcBef>
            </a:pPr>
            <a:r>
              <a:rPr lang="zh-CN" altLang="en-US" sz="18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自动注入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6316662" y="4359274"/>
            <a:ext cx="2362200" cy="417830"/>
            <a:chOff x="6316662" y="4359274"/>
            <a:chExt cx="2362200" cy="417830"/>
          </a:xfrm>
        </p:grpSpPr>
        <p:sp>
          <p:nvSpPr>
            <p:cNvPr id="29" name="object 29"/>
            <p:cNvSpPr/>
            <p:nvPr/>
          </p:nvSpPr>
          <p:spPr>
            <a:xfrm>
              <a:off x="6321425" y="4364037"/>
              <a:ext cx="2352675" cy="408305"/>
            </a:xfrm>
            <a:custGeom>
              <a:avLst/>
              <a:gdLst/>
              <a:ahLst/>
              <a:cxnLst/>
              <a:rect l="l" t="t" r="r" b="b"/>
              <a:pathLst>
                <a:path w="2352675" h="408304">
                  <a:moveTo>
                    <a:pt x="2284598" y="407999"/>
                  </a:moveTo>
                  <a:lnTo>
                    <a:pt x="68001" y="407999"/>
                  </a:lnTo>
                  <a:lnTo>
                    <a:pt x="41532" y="402656"/>
                  </a:lnTo>
                  <a:lnTo>
                    <a:pt x="19917" y="388082"/>
                  </a:lnTo>
                  <a:lnTo>
                    <a:pt x="5343" y="366467"/>
                  </a:lnTo>
                  <a:lnTo>
                    <a:pt x="0" y="339998"/>
                  </a:lnTo>
                  <a:lnTo>
                    <a:pt x="0" y="68001"/>
                  </a:lnTo>
                  <a:lnTo>
                    <a:pt x="5343" y="41532"/>
                  </a:lnTo>
                  <a:lnTo>
                    <a:pt x="19917" y="19917"/>
                  </a:lnTo>
                  <a:lnTo>
                    <a:pt x="41532" y="5343"/>
                  </a:lnTo>
                  <a:lnTo>
                    <a:pt x="68001" y="0"/>
                  </a:lnTo>
                  <a:lnTo>
                    <a:pt x="2284598" y="0"/>
                  </a:lnTo>
                  <a:lnTo>
                    <a:pt x="2322325" y="11425"/>
                  </a:lnTo>
                  <a:lnTo>
                    <a:pt x="2347423" y="41978"/>
                  </a:lnTo>
                  <a:lnTo>
                    <a:pt x="2352599" y="68001"/>
                  </a:lnTo>
                  <a:lnTo>
                    <a:pt x="2352599" y="339998"/>
                  </a:lnTo>
                  <a:lnTo>
                    <a:pt x="2347256" y="366467"/>
                  </a:lnTo>
                  <a:lnTo>
                    <a:pt x="2332682" y="388082"/>
                  </a:lnTo>
                  <a:lnTo>
                    <a:pt x="2311067" y="402656"/>
                  </a:lnTo>
                  <a:lnTo>
                    <a:pt x="2284598" y="407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1425" y="4364037"/>
              <a:ext cx="2352675" cy="408305"/>
            </a:xfrm>
            <a:custGeom>
              <a:avLst/>
              <a:gdLst/>
              <a:ahLst/>
              <a:cxnLst/>
              <a:rect l="l" t="t" r="r" b="b"/>
              <a:pathLst>
                <a:path w="2352675" h="408304">
                  <a:moveTo>
                    <a:pt x="0" y="68001"/>
                  </a:moveTo>
                  <a:lnTo>
                    <a:pt x="5343" y="41532"/>
                  </a:lnTo>
                  <a:lnTo>
                    <a:pt x="19917" y="19917"/>
                  </a:lnTo>
                  <a:lnTo>
                    <a:pt x="41532" y="5343"/>
                  </a:lnTo>
                  <a:lnTo>
                    <a:pt x="68001" y="0"/>
                  </a:lnTo>
                  <a:lnTo>
                    <a:pt x="2284598" y="0"/>
                  </a:lnTo>
                  <a:lnTo>
                    <a:pt x="2322325" y="11425"/>
                  </a:lnTo>
                  <a:lnTo>
                    <a:pt x="2347423" y="41978"/>
                  </a:lnTo>
                  <a:lnTo>
                    <a:pt x="2352599" y="68001"/>
                  </a:lnTo>
                  <a:lnTo>
                    <a:pt x="2352599" y="339998"/>
                  </a:lnTo>
                  <a:lnTo>
                    <a:pt x="2347256" y="366467"/>
                  </a:lnTo>
                  <a:lnTo>
                    <a:pt x="2332682" y="388082"/>
                  </a:lnTo>
                  <a:lnTo>
                    <a:pt x="2311067" y="402656"/>
                  </a:lnTo>
                  <a:lnTo>
                    <a:pt x="2284598" y="407999"/>
                  </a:lnTo>
                  <a:lnTo>
                    <a:pt x="68001" y="407999"/>
                  </a:lnTo>
                  <a:lnTo>
                    <a:pt x="41532" y="402656"/>
                  </a:lnTo>
                  <a:lnTo>
                    <a:pt x="19917" y="388082"/>
                  </a:lnTo>
                  <a:lnTo>
                    <a:pt x="5343" y="366467"/>
                  </a:lnTo>
                  <a:lnTo>
                    <a:pt x="0" y="339998"/>
                  </a:lnTo>
                  <a:lnTo>
                    <a:pt x="0" y="68001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35445" y="4417060"/>
            <a:ext cx="17532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返回</a:t>
            </a:r>
            <a:r>
              <a:rPr sz="18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Reward</a:t>
            </a:r>
            <a:r>
              <a:rPr lang="zh-CN" sz="18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对象</a:t>
            </a: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0938" y="4882302"/>
            <a:ext cx="169785" cy="113704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287020" y="210185"/>
            <a:ext cx="697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实现控制器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3787" y="3846837"/>
            <a:ext cx="8296909" cy="652780"/>
            <a:chOff x="423787" y="3846837"/>
            <a:chExt cx="8296909" cy="652780"/>
          </a:xfrm>
        </p:grpSpPr>
        <p:sp>
          <p:nvSpPr>
            <p:cNvPr id="4" name="object 4"/>
            <p:cNvSpPr/>
            <p:nvPr/>
          </p:nvSpPr>
          <p:spPr>
            <a:xfrm>
              <a:off x="428550" y="3851600"/>
              <a:ext cx="8287384" cy="643255"/>
            </a:xfrm>
            <a:custGeom>
              <a:avLst/>
              <a:gdLst/>
              <a:ahLst/>
              <a:cxnLst/>
              <a:rect l="l" t="t" r="r" b="b"/>
              <a:pathLst>
                <a:path w="8287384" h="643254">
                  <a:moveTo>
                    <a:pt x="0" y="107151"/>
                  </a:moveTo>
                  <a:lnTo>
                    <a:pt x="8420" y="65443"/>
                  </a:lnTo>
                  <a:lnTo>
                    <a:pt x="31384" y="31384"/>
                  </a:lnTo>
                  <a:lnTo>
                    <a:pt x="65443" y="8420"/>
                  </a:lnTo>
                  <a:lnTo>
                    <a:pt x="107152" y="0"/>
                  </a:lnTo>
                  <a:lnTo>
                    <a:pt x="8179747" y="0"/>
                  </a:lnTo>
                  <a:lnTo>
                    <a:pt x="8220753" y="8156"/>
                  </a:lnTo>
                  <a:lnTo>
                    <a:pt x="8255515" y="31383"/>
                  </a:lnTo>
                  <a:lnTo>
                    <a:pt x="8278743" y="66146"/>
                  </a:lnTo>
                  <a:lnTo>
                    <a:pt x="8286899" y="107151"/>
                  </a:lnTo>
                  <a:lnTo>
                    <a:pt x="8286899" y="535747"/>
                  </a:lnTo>
                  <a:lnTo>
                    <a:pt x="8278479" y="577456"/>
                  </a:lnTo>
                  <a:lnTo>
                    <a:pt x="8255515" y="611515"/>
                  </a:lnTo>
                  <a:lnTo>
                    <a:pt x="8221456" y="634479"/>
                  </a:lnTo>
                  <a:lnTo>
                    <a:pt x="8179747" y="642899"/>
                  </a:lnTo>
                  <a:lnTo>
                    <a:pt x="107152" y="642899"/>
                  </a:lnTo>
                  <a:lnTo>
                    <a:pt x="65443" y="634479"/>
                  </a:lnTo>
                  <a:lnTo>
                    <a:pt x="31384" y="611515"/>
                  </a:lnTo>
                  <a:lnTo>
                    <a:pt x="8420" y="577456"/>
                  </a:lnTo>
                  <a:lnTo>
                    <a:pt x="0" y="535747"/>
                  </a:lnTo>
                  <a:lnTo>
                    <a:pt x="0" y="107151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67" y="3979135"/>
              <a:ext cx="417318" cy="3878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69479" y="887662"/>
            <a:ext cx="8163559" cy="30716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</a:t>
            </a:r>
            <a:r>
              <a:rPr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MVC</a:t>
            </a: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是</a:t>
            </a: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</a:t>
            </a: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的</a:t>
            </a:r>
            <a:r>
              <a:rPr lang="en-US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W</a:t>
            </a: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eb</a:t>
            </a:r>
            <a:r>
              <a:rPr lang="zh-CN" sz="2200" spc="-1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框架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413385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33928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</a:t>
            </a:r>
            <a:r>
              <a:rPr sz="2000" b="1" spc="100" dirty="0">
                <a:solidFill>
                  <a:srgbClr val="33928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@Controller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和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@RestController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处理</a:t>
            </a:r>
            <a:r>
              <a:rPr lang="en-US" alt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</a:t>
            </a: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请求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marR="2028190" indent="-298450">
              <a:lnSpc>
                <a:spcPct val="101000"/>
              </a:lnSpc>
              <a:spcBef>
                <a:spcPts val="200"/>
              </a:spcBef>
            </a:pPr>
            <a:r>
              <a:rPr sz="2000" dirty="0">
                <a:solidFill>
                  <a:srgbClr val="33928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可通过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@RequestParam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、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@PathVariable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获得的URL信息</a:t>
            </a:r>
          </a:p>
          <a:p>
            <a:pPr marL="1213485" marR="2028190" lvl="1" indent="-342900">
              <a:lnSpc>
                <a:spcPct val="101000"/>
              </a:lnSpc>
              <a:spcBef>
                <a:spcPts val="2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Boot</a:t>
            </a: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简化了</a:t>
            </a:r>
            <a:r>
              <a:rPr lang="en-US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W</a:t>
            </a: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eb</a:t>
            </a: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应用程序的开发</a:t>
            </a:r>
            <a:endParaRPr sz="2200" spc="-5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670685" marR="2028190" lvl="2" indent="-342900">
              <a:lnSpc>
                <a:spcPct val="101000"/>
              </a:lnSpc>
              <a:spcBef>
                <a:spcPts val="2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嵌入式服务器，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JAR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与</a:t>
            </a:r>
            <a:r>
              <a:rPr sz="2000" spc="-3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WAR</a:t>
            </a:r>
            <a:r>
              <a:rPr lang="zh-CN" sz="2000" spc="-3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打包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,</a:t>
            </a:r>
            <a:r>
              <a:rPr sz="2000" spc="9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Starters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311785" indent="-299720">
              <a:lnSpc>
                <a:spcPct val="100000"/>
              </a:lnSpc>
              <a:spcBef>
                <a:spcPts val="215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支持多种响应格式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41338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solidFill>
                  <a:srgbClr val="33928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 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MessageConverters </a:t>
            </a:r>
            <a:r>
              <a:rPr sz="2000" b="1" spc="-71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  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- 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支持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JSON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、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XML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……</a:t>
            </a:r>
            <a:endParaRPr sz="13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87020" y="210185"/>
            <a:ext cx="697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6795" y="3924300"/>
            <a:ext cx="7689215" cy="49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可在以下网站</a:t>
            </a:r>
            <a:r>
              <a:rPr 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查看</a:t>
            </a:r>
            <a:r>
              <a:rPr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关于Spring MVC的大量文档</a:t>
            </a:r>
            <a:r>
              <a:rPr 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：</a:t>
            </a:r>
            <a:endParaRPr sz="1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40"/>
              </a:spcBef>
            </a:pPr>
            <a:r>
              <a:rPr sz="1200" u="heavy" spc="-5" dirty="0">
                <a:solidFill>
                  <a:srgbClr val="009FDE"/>
                </a:solidFill>
                <a:uFill>
                  <a:solidFill>
                    <a:srgbClr val="009FDE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  <a:hlinkClick r:id="rId3"/>
              </a:rPr>
              <a:t>https://docs.spring.io/spring-framework/docs/current/spring-framework-reference/web.html#spring-web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0800" y="4857750"/>
            <a:ext cx="236220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3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© </a:t>
            </a:r>
            <a:r>
              <a:rPr sz="600" spc="2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Copyright </a:t>
            </a:r>
            <a:r>
              <a:rPr sz="600" spc="5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2020 </a:t>
            </a:r>
            <a:r>
              <a:rPr sz="600" spc="1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Pivotal Software, </a:t>
            </a:r>
            <a:r>
              <a:rPr sz="600" spc="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Inc. </a:t>
            </a:r>
            <a:r>
              <a:rPr sz="600" spc="1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All rights</a:t>
            </a:r>
            <a:r>
              <a:rPr sz="600" spc="-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 </a:t>
            </a:r>
            <a:r>
              <a:rPr sz="600" spc="2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Reserved.</a:t>
            </a:r>
            <a:endParaRPr sz="600" dirty="0">
              <a:latin typeface="Source Han Sans Normal" panose="020B0200000000000000" pitchFamily="34" charset="-122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11175" y="1863457"/>
            <a:ext cx="8121650" cy="10737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zh-CN" spc="18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创建一个完整的</a:t>
            </a:r>
            <a:r>
              <a:rPr spc="21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RESTful</a:t>
            </a:r>
            <a:br>
              <a:rPr spc="21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</a:br>
            <a:r>
              <a:rPr lang="zh-CN" spc="12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应用程序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1174" y="3254438"/>
            <a:ext cx="4822826" cy="63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11000"/>
              </a:lnSpc>
              <a:spcBef>
                <a:spcPts val="100"/>
              </a:spcBef>
            </a:pPr>
            <a:r>
              <a:rPr lang="zh-CN" sz="1800" spc="90" dirty="0">
                <a:solidFill>
                  <a:srgbClr val="D4EDE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使用</a:t>
            </a:r>
            <a:r>
              <a:rPr sz="1800" spc="80" dirty="0">
                <a:solidFill>
                  <a:srgbClr val="D4EDE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</a:t>
            </a:r>
            <a:r>
              <a:rPr sz="1800" spc="100" dirty="0">
                <a:solidFill>
                  <a:srgbClr val="D4EDE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MVC</a:t>
            </a:r>
            <a:r>
              <a:rPr lang="zh-CN" sz="1800" spc="100" dirty="0">
                <a:solidFill>
                  <a:srgbClr val="D4EDE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以创建</a:t>
            </a:r>
          </a:p>
          <a:p>
            <a:pPr marL="12700" marR="5080" indent="1270">
              <a:lnSpc>
                <a:spcPct val="111000"/>
              </a:lnSpc>
              <a:spcBef>
                <a:spcPts val="100"/>
              </a:spcBef>
            </a:pPr>
            <a:r>
              <a:rPr sz="1800" spc="80" dirty="0">
                <a:solidFill>
                  <a:srgbClr val="D4EDE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RESTful </a:t>
            </a:r>
            <a:r>
              <a:rPr sz="1800" spc="40" dirty="0">
                <a:solidFill>
                  <a:srgbClr val="D4EDE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Web</a:t>
            </a:r>
            <a:r>
              <a:rPr lang="zh-CN" sz="1800" spc="40" dirty="0">
                <a:solidFill>
                  <a:srgbClr val="D4EDE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服务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0784" y="2500630"/>
            <a:ext cx="87503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1000" spc="5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Cover </a:t>
            </a:r>
            <a:r>
              <a:rPr sz="1000" spc="-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w/</a:t>
            </a:r>
            <a:r>
              <a:rPr sz="1000" spc="-4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 </a:t>
            </a:r>
            <a:r>
              <a:rPr sz="1000" spc="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Image</a:t>
            </a:r>
            <a:endParaRPr sz="1000" dirty="0">
              <a:latin typeface="Source Han Sans Normal" panose="020B0200000000000000" pitchFamily="34" charset="-122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16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398145" y="677545"/>
            <a:ext cx="4173220" cy="273857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REST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介绍</a:t>
            </a:r>
          </a:p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 MVC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对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RESTful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应用程序的支持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GET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PUT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POST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DELETE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RESTful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客户端：</a:t>
            </a:r>
            <a:r>
              <a:rPr lang="en-US" altLang="zh-CN" sz="2000" b="1" dirty="0" err="1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RestTemplate</a:t>
            </a:r>
            <a:endParaRPr lang="en-US" altLang="zh-CN" sz="2000" b="1" dirty="0">
              <a:latin typeface="Courier New Bold" panose="02070609020205090404" charset="0"/>
              <a:ea typeface="宋体" panose="02010600030101010101" pitchFamily="2" charset="-122"/>
              <a:cs typeface="Courier New Bold" panose="020706090202050904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6220" y="129540"/>
            <a:ext cx="125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议程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17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987" y="906780"/>
            <a:ext cx="7821295" cy="36385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为什么要使用</a:t>
            </a:r>
            <a:r>
              <a:rPr sz="22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REST</a:t>
            </a:r>
            <a:r>
              <a:rPr lang="zh-CN" sz="22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？</a:t>
            </a:r>
            <a:endParaRPr sz="22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26415" lvl="1" indent="-227965">
              <a:lnSpc>
                <a:spcPct val="100000"/>
              </a:lnSpc>
              <a:spcBef>
                <a:spcPts val="19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利用</a:t>
            </a:r>
            <a:r>
              <a:rPr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HTTP</a:t>
            </a:r>
            <a:r>
              <a:rPr 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的程序性客户端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170940" lvl="2" indent="-252730">
              <a:lnSpc>
                <a:spcPct val="100000"/>
              </a:lnSpc>
              <a:spcBef>
                <a:spcPts val="230"/>
              </a:spcBef>
              <a:buClr>
                <a:srgbClr val="33928A"/>
              </a:buClr>
              <a:buChar char="•"/>
              <a:tabLst>
                <a:tab pos="1170305" algn="l"/>
                <a:tab pos="1171575" algn="l"/>
              </a:tabLst>
            </a:pPr>
            <a:r>
              <a:rPr lang="zh-CN" sz="18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移动端应用程序，微服务</a:t>
            </a:r>
            <a:endParaRPr sz="18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170940" lvl="2" indent="-252730">
              <a:lnSpc>
                <a:spcPct val="100000"/>
              </a:lnSpc>
              <a:spcBef>
                <a:spcPts val="165"/>
              </a:spcBef>
              <a:buClr>
                <a:srgbClr val="33928A"/>
              </a:buClr>
              <a:buChar char="•"/>
              <a:tabLst>
                <a:tab pos="1170305" algn="l"/>
                <a:tab pos="1171575" algn="l"/>
              </a:tabLst>
            </a:pPr>
            <a:r>
              <a:rPr lang="zh-CN" sz="1800" spc="-4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浏览器：</a:t>
            </a:r>
            <a:r>
              <a:rPr sz="1800" spc="-4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SPA</a:t>
            </a:r>
            <a:r>
              <a:rPr lang="zh-CN" sz="1800" spc="-4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，</a:t>
            </a:r>
            <a:r>
              <a:rPr sz="18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AJAX</a:t>
            </a:r>
            <a:endParaRPr sz="18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33928A"/>
              </a:buClr>
              <a:buFont typeface="Arial" panose="020B0604020202020204"/>
              <a:buChar char="•"/>
            </a:pPr>
            <a:endParaRPr sz="2150" dirty="0">
              <a:latin typeface="Source Han Sans Normal" panose="020B0200000000000000" pitchFamily="34" charset="-122"/>
              <a:cs typeface="Times New Roman" panose="02020603050405020304"/>
            </a:endParaRPr>
          </a:p>
          <a:p>
            <a:pPr marL="226060" marR="5080" indent="-213995">
              <a:lnSpc>
                <a:spcPct val="100000"/>
              </a:lnSpc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sz="22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REST是一种架构风格，描述了通过HTTP暴露网络服务的最佳实践。</a:t>
            </a:r>
          </a:p>
          <a:p>
            <a:pPr marL="299085">
              <a:lnSpc>
                <a:spcPct val="100000"/>
              </a:lnSpc>
              <a:spcBef>
                <a:spcPts val="200"/>
              </a:spcBef>
            </a:pPr>
            <a:r>
              <a:rPr sz="2000" i="1" dirty="0">
                <a:solidFill>
                  <a:srgbClr val="33928A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–</a:t>
            </a:r>
            <a:r>
              <a:rPr sz="2000" i="1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</a:t>
            </a:r>
            <a:r>
              <a:rPr sz="2000" i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presentational 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S</a:t>
            </a:r>
            <a:r>
              <a:rPr sz="2000" i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tate 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T</a:t>
            </a:r>
            <a:r>
              <a:rPr sz="2000" i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ransfer</a:t>
            </a:r>
            <a:r>
              <a:rPr 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（表述性状态传递），由</a:t>
            </a:r>
            <a:r>
              <a:rPr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Roy</a:t>
            </a:r>
            <a:r>
              <a:rPr sz="2000" spc="1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Fielding</a:t>
            </a:r>
            <a:r>
              <a:rPr 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提出的观点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26415" indent="-22796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HTTP</a:t>
            </a:r>
            <a:r>
              <a:rPr 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作为应用程序协议，不仅仅只是传输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26415" indent="-22796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sz="20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强调可扩展性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7020" y="189865"/>
            <a:ext cx="3121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REST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12" y="211137"/>
            <a:ext cx="3773488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REST</a:t>
            </a:r>
            <a:r>
              <a:rPr lang="zh-CN" spc="229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原则</a:t>
            </a:r>
            <a:endParaRPr lang="zh-CN" altLang="en-US" spc="-105" dirty="0">
              <a:latin typeface="宋体" panose="02010600030101010101" pitchFamily="2" charset="-122"/>
              <a:ea typeface="宋体" panose="02010600030101010101" pitchFamily="2" charset="-122"/>
              <a:cs typeface="Source Han Sans SC Bold" panose="020B0400000000000000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900430"/>
            <a:ext cx="7279640" cy="3945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lang="zh-CN" sz="22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通过</a:t>
            </a:r>
            <a:r>
              <a:rPr sz="22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URI</a:t>
            </a:r>
            <a:r>
              <a:rPr lang="zh-CN" sz="22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暴露资源</a:t>
            </a:r>
            <a:endParaRPr lang="en-US" sz="2200" spc="-5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812165" lvl="1" indent="-342900">
              <a:spcBef>
                <a:spcPts val="310"/>
              </a:spcBef>
              <a:buClr>
                <a:srgbClr val="33928A"/>
              </a:buClr>
              <a:buFont typeface="Arial" panose="020B0604020202020204" pitchFamily="34" charset="0"/>
              <a:buChar char="‾"/>
              <a:tabLst>
                <a:tab pos="226695" algn="l"/>
              </a:tabLst>
            </a:pPr>
            <a:r>
              <a:rPr sz="20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建立名词模型，而不是动词模型</a:t>
            </a:r>
          </a:p>
          <a:p>
            <a:pPr marL="812165" lvl="1" indent="-342900">
              <a:spcBef>
                <a:spcPts val="310"/>
              </a:spcBef>
              <a:buClr>
                <a:srgbClr val="33928A"/>
              </a:buClr>
              <a:buFont typeface="Arial" panose="020B0604020202020204" pitchFamily="34" charset="0"/>
              <a:buChar char="‾"/>
              <a:tabLst>
                <a:tab pos="226695" algn="l"/>
              </a:tabLst>
            </a:pPr>
            <a:r>
              <a:rPr sz="2000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  <a:hlinkClick r:id="rId2"/>
              </a:rPr>
              <a:t>http://springbank.io/banking/accounts/123456789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354965" indent="-342900">
              <a:lnSpc>
                <a:spcPct val="100000"/>
              </a:lnSpc>
              <a:spcBef>
                <a:spcPts val="215"/>
              </a:spcBef>
              <a:buClr>
                <a:srgbClr val="33928A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sz="22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资源支持有限的一套业务</a:t>
            </a:r>
          </a:p>
          <a:p>
            <a:pPr marL="812165" lvl="1" indent="-342900">
              <a:spcBef>
                <a:spcPts val="340"/>
              </a:spcBef>
              <a:buClr>
                <a:srgbClr val="33928A"/>
              </a:buClr>
              <a:buFont typeface="Arial" panose="020B0604020202020204" pitchFamily="34" charset="0"/>
              <a:buChar char="‾"/>
              <a:tabLst>
                <a:tab pos="226695" algn="l"/>
              </a:tabLst>
            </a:pPr>
            <a:r>
              <a:rPr lang="zh-CN" altLang="en-US" sz="20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如果是</a:t>
            </a:r>
            <a:r>
              <a:rPr lang="en-US" altLang="zh-CN" sz="20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HTTP</a:t>
            </a:r>
            <a:r>
              <a:rPr lang="zh-CN" altLang="en-US" sz="20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，则为</a:t>
            </a:r>
            <a:r>
              <a:rPr lang="en-US" sz="20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GET</a:t>
            </a:r>
            <a:r>
              <a:rPr lang="zh-CN" altLang="en-US" sz="20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、</a:t>
            </a:r>
            <a:r>
              <a:rPr lang="en-US" sz="20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PUT</a:t>
            </a:r>
            <a:r>
              <a:rPr lang="zh-CN" altLang="en-US" sz="20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、</a:t>
            </a:r>
            <a:r>
              <a:rPr lang="en-US" sz="2000" spc="-5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POST</a:t>
            </a:r>
            <a:r>
              <a:rPr lang="zh-CN" altLang="en-US" sz="2000" spc="-5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、</a:t>
            </a:r>
            <a:r>
              <a:rPr lang="en-US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DELETE</a:t>
            </a:r>
            <a:r>
              <a:rPr lang="en-US" altLang="zh-CN" sz="22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</a:p>
          <a:p>
            <a:pPr marL="812165" lvl="1" indent="-342900">
              <a:spcBef>
                <a:spcPts val="340"/>
              </a:spcBef>
              <a:buClr>
                <a:srgbClr val="33928A"/>
              </a:buClr>
              <a:buFont typeface="Arial" panose="020B0604020202020204" pitchFamily="34" charset="0"/>
              <a:buChar char="‾"/>
              <a:tabLst>
                <a:tab pos="226695" algn="l"/>
              </a:tabLst>
            </a:pPr>
            <a:r>
              <a:rPr lang="en-US" altLang="zh-CN" sz="20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都有明确的语义</a:t>
            </a:r>
          </a:p>
          <a:p>
            <a:pPr marL="354965" indent="-342900">
              <a:spcBef>
                <a:spcPts val="340"/>
              </a:spcBef>
              <a:buClr>
                <a:srgbClr val="33928A"/>
              </a:buClr>
              <a:buFont typeface="Arial" panose="020B0604020202020204" pitchFamily="34" charset="0"/>
              <a:buChar char="•"/>
              <a:tabLst>
                <a:tab pos="226695" algn="l"/>
              </a:tabLst>
            </a:pPr>
            <a:r>
              <a:rPr lang="zh-CN" altLang="en-US" sz="22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示例：更新一个订单</a:t>
            </a:r>
            <a:endParaRPr lang="en-US" altLang="zh-CN" sz="22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812165" lvl="1" indent="-342900">
              <a:spcBef>
                <a:spcPts val="340"/>
              </a:spcBef>
              <a:buClr>
                <a:srgbClr val="33928A"/>
              </a:buClr>
              <a:buFont typeface="Arial" panose="020B0604020202020204" pitchFamily="34" charset="0"/>
              <a:buChar char="‾"/>
              <a:tabLst>
                <a:tab pos="226695" algn="l"/>
              </a:tabLst>
            </a:pPr>
            <a:r>
              <a:rPr lang="zh-CN" altLang="en-US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提交</a:t>
            </a:r>
            <a:r>
              <a:rPr lang="en-US" alt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PUT</a:t>
            </a:r>
            <a:r>
              <a:rPr lang="zh-CN" altLang="en-US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类型的请求到</a:t>
            </a:r>
            <a:r>
              <a:rPr lang="en-US" altLang="zh-CN" sz="2000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/orders/123</a:t>
            </a:r>
            <a:endParaRPr lang="en-US" altLang="zh-CN" sz="2000" dirty="0">
              <a:solidFill>
                <a:srgbClr val="0000FF"/>
              </a:solidFill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812165" lvl="1" indent="-342900">
              <a:spcBef>
                <a:spcPts val="340"/>
              </a:spcBef>
              <a:buClr>
                <a:srgbClr val="33928A"/>
              </a:buClr>
              <a:buFont typeface="Arial" panose="020B0604020202020204" pitchFamily="34" charset="0"/>
              <a:buChar char="‾"/>
              <a:tabLst>
                <a:tab pos="226695" algn="l"/>
              </a:tabLst>
            </a:pPr>
            <a:r>
              <a:rPr lang="zh-CN" altLang="en-US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不到提交</a:t>
            </a:r>
            <a:r>
              <a:rPr lang="en-US" alt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POST</a:t>
            </a:r>
            <a:r>
              <a:rPr lang="zh-CN" altLang="en-US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类型的请求到</a:t>
            </a:r>
          </a:p>
          <a:p>
            <a:pPr marL="469265" lvl="1" indent="0">
              <a:spcBef>
                <a:spcPts val="340"/>
              </a:spcBef>
              <a:buClr>
                <a:srgbClr val="33928A"/>
              </a:buClr>
              <a:buFont typeface="Arial" panose="020B0604020202020204" pitchFamily="34" charset="0"/>
              <a:buNone/>
              <a:tabLst>
                <a:tab pos="226695" algn="l"/>
              </a:tabLst>
            </a:pPr>
            <a:r>
              <a:rPr lang="en-US" altLang="zh-CN" sz="2000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	/order/</a:t>
            </a:r>
            <a:r>
              <a:rPr lang="en-US" altLang="zh-CN" sz="2000" spc="-5" dirty="0" err="1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edit?id</a:t>
            </a:r>
            <a:r>
              <a:rPr lang="en-US" altLang="zh-CN" sz="2000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=123 </a:t>
            </a:r>
            <a:r>
              <a:rPr sz="20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TTP</a:t>
            </a:r>
          </a:p>
          <a:p>
            <a:pPr marL="526415" lvl="1" indent="-22796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endParaRPr sz="20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987" y="2938106"/>
            <a:ext cx="4243070" cy="3513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34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endParaRPr sz="20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5131" y="3372099"/>
            <a:ext cx="1072743" cy="832210"/>
          </a:xfrm>
          <a:custGeom>
            <a:avLst/>
            <a:gdLst/>
            <a:ahLst/>
            <a:cxnLst/>
            <a:rect l="l" t="t" r="r" b="b"/>
            <a:pathLst>
              <a:path w="1092200" h="822325">
                <a:moveTo>
                  <a:pt x="545900" y="821725"/>
                </a:moveTo>
                <a:lnTo>
                  <a:pt x="490085" y="819604"/>
                </a:lnTo>
                <a:lnTo>
                  <a:pt x="435882" y="813378"/>
                </a:lnTo>
                <a:lnTo>
                  <a:pt x="383566" y="803254"/>
                </a:lnTo>
                <a:lnTo>
                  <a:pt x="333411" y="789438"/>
                </a:lnTo>
                <a:lnTo>
                  <a:pt x="285691" y="772136"/>
                </a:lnTo>
                <a:lnTo>
                  <a:pt x="240682" y="751556"/>
                </a:lnTo>
                <a:lnTo>
                  <a:pt x="198657" y="727904"/>
                </a:lnTo>
                <a:lnTo>
                  <a:pt x="159890" y="701386"/>
                </a:lnTo>
                <a:lnTo>
                  <a:pt x="124657" y="672209"/>
                </a:lnTo>
                <a:lnTo>
                  <a:pt x="93231" y="640580"/>
                </a:lnTo>
                <a:lnTo>
                  <a:pt x="65887" y="606704"/>
                </a:lnTo>
                <a:lnTo>
                  <a:pt x="42899" y="570789"/>
                </a:lnTo>
                <a:lnTo>
                  <a:pt x="24542" y="533040"/>
                </a:lnTo>
                <a:lnTo>
                  <a:pt x="11090" y="493665"/>
                </a:lnTo>
                <a:lnTo>
                  <a:pt x="2818" y="452871"/>
                </a:lnTo>
                <a:lnTo>
                  <a:pt x="0" y="410862"/>
                </a:lnTo>
                <a:lnTo>
                  <a:pt x="2818" y="368854"/>
                </a:lnTo>
                <a:lnTo>
                  <a:pt x="11090" y="328059"/>
                </a:lnTo>
                <a:lnTo>
                  <a:pt x="24542" y="288684"/>
                </a:lnTo>
                <a:lnTo>
                  <a:pt x="42899" y="250936"/>
                </a:lnTo>
                <a:lnTo>
                  <a:pt x="65887" y="215021"/>
                </a:lnTo>
                <a:lnTo>
                  <a:pt x="93231" y="181145"/>
                </a:lnTo>
                <a:lnTo>
                  <a:pt x="124657" y="149515"/>
                </a:lnTo>
                <a:lnTo>
                  <a:pt x="159890" y="120338"/>
                </a:lnTo>
                <a:lnTo>
                  <a:pt x="198657" y="93821"/>
                </a:lnTo>
                <a:lnTo>
                  <a:pt x="240682" y="70168"/>
                </a:lnTo>
                <a:lnTo>
                  <a:pt x="285691" y="49588"/>
                </a:lnTo>
                <a:lnTo>
                  <a:pt x="333411" y="32287"/>
                </a:lnTo>
                <a:lnTo>
                  <a:pt x="383566" y="18471"/>
                </a:lnTo>
                <a:lnTo>
                  <a:pt x="435882" y="8347"/>
                </a:lnTo>
                <a:lnTo>
                  <a:pt x="490085" y="2121"/>
                </a:lnTo>
                <a:lnTo>
                  <a:pt x="545900" y="0"/>
                </a:lnTo>
                <a:lnTo>
                  <a:pt x="601715" y="2121"/>
                </a:lnTo>
                <a:lnTo>
                  <a:pt x="655918" y="8347"/>
                </a:lnTo>
                <a:lnTo>
                  <a:pt x="708235" y="18471"/>
                </a:lnTo>
                <a:lnTo>
                  <a:pt x="758390" y="32287"/>
                </a:lnTo>
                <a:lnTo>
                  <a:pt x="806109" y="49588"/>
                </a:lnTo>
                <a:lnTo>
                  <a:pt x="851119" y="70168"/>
                </a:lnTo>
                <a:lnTo>
                  <a:pt x="893144" y="93821"/>
                </a:lnTo>
                <a:lnTo>
                  <a:pt x="931911" y="120338"/>
                </a:lnTo>
                <a:lnTo>
                  <a:pt x="967144" y="149515"/>
                </a:lnTo>
                <a:lnTo>
                  <a:pt x="998570" y="181145"/>
                </a:lnTo>
                <a:lnTo>
                  <a:pt x="1025914" y="215021"/>
                </a:lnTo>
                <a:lnTo>
                  <a:pt x="1048902" y="250936"/>
                </a:lnTo>
                <a:lnTo>
                  <a:pt x="1067259" y="288684"/>
                </a:lnTo>
                <a:lnTo>
                  <a:pt x="1080711" y="328059"/>
                </a:lnTo>
                <a:lnTo>
                  <a:pt x="1088983" y="368854"/>
                </a:lnTo>
                <a:lnTo>
                  <a:pt x="1091801" y="410862"/>
                </a:lnTo>
                <a:lnTo>
                  <a:pt x="1088983" y="452871"/>
                </a:lnTo>
                <a:lnTo>
                  <a:pt x="1080711" y="493665"/>
                </a:lnTo>
                <a:lnTo>
                  <a:pt x="1067259" y="533040"/>
                </a:lnTo>
                <a:lnTo>
                  <a:pt x="1048902" y="570789"/>
                </a:lnTo>
                <a:lnTo>
                  <a:pt x="1025914" y="606704"/>
                </a:lnTo>
                <a:lnTo>
                  <a:pt x="998570" y="640580"/>
                </a:lnTo>
                <a:lnTo>
                  <a:pt x="967144" y="672209"/>
                </a:lnTo>
                <a:lnTo>
                  <a:pt x="931911" y="701386"/>
                </a:lnTo>
                <a:lnTo>
                  <a:pt x="893144" y="727904"/>
                </a:lnTo>
                <a:lnTo>
                  <a:pt x="851119" y="751556"/>
                </a:lnTo>
                <a:lnTo>
                  <a:pt x="806109" y="772136"/>
                </a:lnTo>
                <a:lnTo>
                  <a:pt x="758390" y="789438"/>
                </a:lnTo>
                <a:lnTo>
                  <a:pt x="708235" y="803254"/>
                </a:lnTo>
                <a:lnTo>
                  <a:pt x="655918" y="813378"/>
                </a:lnTo>
                <a:lnTo>
                  <a:pt x="601715" y="819604"/>
                </a:lnTo>
                <a:lnTo>
                  <a:pt x="545900" y="821725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45674" y="3381984"/>
            <a:ext cx="1092200" cy="822325"/>
          </a:xfrm>
          <a:custGeom>
            <a:avLst/>
            <a:gdLst/>
            <a:ahLst/>
            <a:cxnLst/>
            <a:rect l="l" t="t" r="r" b="b"/>
            <a:pathLst>
              <a:path w="1092200" h="822325">
                <a:moveTo>
                  <a:pt x="0" y="410862"/>
                </a:moveTo>
                <a:lnTo>
                  <a:pt x="2818" y="368854"/>
                </a:lnTo>
                <a:lnTo>
                  <a:pt x="11090" y="328059"/>
                </a:lnTo>
                <a:lnTo>
                  <a:pt x="24542" y="288684"/>
                </a:lnTo>
                <a:lnTo>
                  <a:pt x="42899" y="250936"/>
                </a:lnTo>
                <a:lnTo>
                  <a:pt x="65887" y="215021"/>
                </a:lnTo>
                <a:lnTo>
                  <a:pt x="93231" y="181145"/>
                </a:lnTo>
                <a:lnTo>
                  <a:pt x="124657" y="149515"/>
                </a:lnTo>
                <a:lnTo>
                  <a:pt x="159890" y="120338"/>
                </a:lnTo>
                <a:lnTo>
                  <a:pt x="198657" y="93821"/>
                </a:lnTo>
                <a:lnTo>
                  <a:pt x="240682" y="70168"/>
                </a:lnTo>
                <a:lnTo>
                  <a:pt x="285691" y="49588"/>
                </a:lnTo>
                <a:lnTo>
                  <a:pt x="333411" y="32287"/>
                </a:lnTo>
                <a:lnTo>
                  <a:pt x="383566" y="18471"/>
                </a:lnTo>
                <a:lnTo>
                  <a:pt x="435882" y="8347"/>
                </a:lnTo>
                <a:lnTo>
                  <a:pt x="490085" y="2121"/>
                </a:lnTo>
                <a:lnTo>
                  <a:pt x="545900" y="0"/>
                </a:lnTo>
                <a:lnTo>
                  <a:pt x="601715" y="2121"/>
                </a:lnTo>
                <a:lnTo>
                  <a:pt x="655918" y="8347"/>
                </a:lnTo>
                <a:lnTo>
                  <a:pt x="708235" y="18471"/>
                </a:lnTo>
                <a:lnTo>
                  <a:pt x="758390" y="32287"/>
                </a:lnTo>
                <a:lnTo>
                  <a:pt x="806109" y="49588"/>
                </a:lnTo>
                <a:lnTo>
                  <a:pt x="851119" y="70168"/>
                </a:lnTo>
                <a:lnTo>
                  <a:pt x="893144" y="93821"/>
                </a:lnTo>
                <a:lnTo>
                  <a:pt x="931911" y="120338"/>
                </a:lnTo>
                <a:lnTo>
                  <a:pt x="967144" y="149515"/>
                </a:lnTo>
                <a:lnTo>
                  <a:pt x="998570" y="181145"/>
                </a:lnTo>
                <a:lnTo>
                  <a:pt x="1025914" y="215021"/>
                </a:lnTo>
                <a:lnTo>
                  <a:pt x="1048902" y="250936"/>
                </a:lnTo>
                <a:lnTo>
                  <a:pt x="1067259" y="288684"/>
                </a:lnTo>
                <a:lnTo>
                  <a:pt x="1080711" y="328059"/>
                </a:lnTo>
                <a:lnTo>
                  <a:pt x="1088983" y="368854"/>
                </a:lnTo>
                <a:lnTo>
                  <a:pt x="1091801" y="410862"/>
                </a:lnTo>
                <a:lnTo>
                  <a:pt x="1088983" y="452871"/>
                </a:lnTo>
                <a:lnTo>
                  <a:pt x="1080711" y="493665"/>
                </a:lnTo>
                <a:lnTo>
                  <a:pt x="1067259" y="533040"/>
                </a:lnTo>
                <a:lnTo>
                  <a:pt x="1048902" y="570789"/>
                </a:lnTo>
                <a:lnTo>
                  <a:pt x="1025914" y="606704"/>
                </a:lnTo>
                <a:lnTo>
                  <a:pt x="998570" y="640580"/>
                </a:lnTo>
                <a:lnTo>
                  <a:pt x="967144" y="672209"/>
                </a:lnTo>
                <a:lnTo>
                  <a:pt x="931911" y="701386"/>
                </a:lnTo>
                <a:lnTo>
                  <a:pt x="893144" y="727904"/>
                </a:lnTo>
                <a:lnTo>
                  <a:pt x="851119" y="751556"/>
                </a:lnTo>
                <a:lnTo>
                  <a:pt x="806109" y="772136"/>
                </a:lnTo>
                <a:lnTo>
                  <a:pt x="758390" y="789438"/>
                </a:lnTo>
                <a:lnTo>
                  <a:pt x="708235" y="803254"/>
                </a:lnTo>
                <a:lnTo>
                  <a:pt x="655918" y="813378"/>
                </a:lnTo>
                <a:lnTo>
                  <a:pt x="601715" y="819604"/>
                </a:lnTo>
                <a:lnTo>
                  <a:pt x="545900" y="821725"/>
                </a:lnTo>
                <a:lnTo>
                  <a:pt x="490085" y="819604"/>
                </a:lnTo>
                <a:lnTo>
                  <a:pt x="435882" y="813378"/>
                </a:lnTo>
                <a:lnTo>
                  <a:pt x="383566" y="803254"/>
                </a:lnTo>
                <a:lnTo>
                  <a:pt x="333411" y="789438"/>
                </a:lnTo>
                <a:lnTo>
                  <a:pt x="285691" y="772136"/>
                </a:lnTo>
                <a:lnTo>
                  <a:pt x="240682" y="751556"/>
                </a:lnTo>
                <a:lnTo>
                  <a:pt x="198657" y="727904"/>
                </a:lnTo>
                <a:lnTo>
                  <a:pt x="159890" y="701386"/>
                </a:lnTo>
                <a:lnTo>
                  <a:pt x="124657" y="672209"/>
                </a:lnTo>
                <a:lnTo>
                  <a:pt x="93231" y="640580"/>
                </a:lnTo>
                <a:lnTo>
                  <a:pt x="65887" y="606704"/>
                </a:lnTo>
                <a:lnTo>
                  <a:pt x="42899" y="570789"/>
                </a:lnTo>
                <a:lnTo>
                  <a:pt x="24542" y="533040"/>
                </a:lnTo>
                <a:lnTo>
                  <a:pt x="11090" y="493665"/>
                </a:lnTo>
                <a:lnTo>
                  <a:pt x="2818" y="452871"/>
                </a:lnTo>
                <a:lnTo>
                  <a:pt x="0" y="410862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1950" y="3641964"/>
            <a:ext cx="737825" cy="2025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5400" algn="ctr">
              <a:lnSpc>
                <a:spcPts val="1430"/>
              </a:lnSpc>
              <a:spcBef>
                <a:spcPts val="155"/>
              </a:spcBef>
            </a:pPr>
            <a:r>
              <a:rPr lang="zh-CN" sz="1200" spc="-5" dirty="0">
                <a:solidFill>
                  <a:srgbClr val="FFFF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统一接口</a:t>
            </a:r>
          </a:p>
        </p:txBody>
      </p:sp>
      <p:sp>
        <p:nvSpPr>
          <p:cNvPr id="8" name="object 8"/>
          <p:cNvSpPr/>
          <p:nvPr/>
        </p:nvSpPr>
        <p:spPr>
          <a:xfrm>
            <a:off x="6944740" y="3609844"/>
            <a:ext cx="391795" cy="266065"/>
          </a:xfrm>
          <a:custGeom>
            <a:avLst/>
            <a:gdLst/>
            <a:ahLst/>
            <a:cxnLst/>
            <a:rect l="l" t="t" r="r" b="b"/>
            <a:pathLst>
              <a:path w="391795" h="266064">
                <a:moveTo>
                  <a:pt x="258928" y="265571"/>
                </a:moveTo>
                <a:lnTo>
                  <a:pt x="258928" y="199178"/>
                </a:lnTo>
                <a:lnTo>
                  <a:pt x="0" y="199178"/>
                </a:lnTo>
                <a:lnTo>
                  <a:pt x="0" y="66392"/>
                </a:lnTo>
                <a:lnTo>
                  <a:pt x="258928" y="66392"/>
                </a:lnTo>
                <a:lnTo>
                  <a:pt x="258928" y="0"/>
                </a:lnTo>
                <a:lnTo>
                  <a:pt x="391714" y="132785"/>
                </a:lnTo>
                <a:lnTo>
                  <a:pt x="258928" y="265571"/>
                </a:lnTo>
                <a:close/>
              </a:path>
            </a:pathLst>
          </a:custGeom>
          <a:solidFill>
            <a:srgbClr val="579D1B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6763" y="2902546"/>
            <a:ext cx="1028065" cy="543560"/>
          </a:xfrm>
          <a:custGeom>
            <a:avLst/>
            <a:gdLst/>
            <a:ahLst/>
            <a:cxnLst/>
            <a:rect l="l" t="t" r="r" b="b"/>
            <a:pathLst>
              <a:path w="1028064" h="543560">
                <a:moveTo>
                  <a:pt x="513754" y="543053"/>
                </a:moveTo>
                <a:lnTo>
                  <a:pt x="453839" y="541226"/>
                </a:lnTo>
                <a:lnTo>
                  <a:pt x="395955" y="535882"/>
                </a:lnTo>
                <a:lnTo>
                  <a:pt x="340486" y="527223"/>
                </a:lnTo>
                <a:lnTo>
                  <a:pt x="287818" y="515455"/>
                </a:lnTo>
                <a:lnTo>
                  <a:pt x="238336" y="500779"/>
                </a:lnTo>
                <a:lnTo>
                  <a:pt x="192427" y="483401"/>
                </a:lnTo>
                <a:lnTo>
                  <a:pt x="150475" y="463525"/>
                </a:lnTo>
                <a:lnTo>
                  <a:pt x="112866" y="441352"/>
                </a:lnTo>
                <a:lnTo>
                  <a:pt x="79985" y="417088"/>
                </a:lnTo>
                <a:lnTo>
                  <a:pt x="52218" y="390937"/>
                </a:lnTo>
                <a:lnTo>
                  <a:pt x="13568" y="333785"/>
                </a:lnTo>
                <a:lnTo>
                  <a:pt x="0" y="271526"/>
                </a:lnTo>
                <a:lnTo>
                  <a:pt x="3456" y="239860"/>
                </a:lnTo>
                <a:lnTo>
                  <a:pt x="29951" y="179951"/>
                </a:lnTo>
                <a:lnTo>
                  <a:pt x="79985" y="125964"/>
                </a:lnTo>
                <a:lnTo>
                  <a:pt x="112866" y="101700"/>
                </a:lnTo>
                <a:lnTo>
                  <a:pt x="150475" y="79528"/>
                </a:lnTo>
                <a:lnTo>
                  <a:pt x="192427" y="59651"/>
                </a:lnTo>
                <a:lnTo>
                  <a:pt x="238336" y="42273"/>
                </a:lnTo>
                <a:lnTo>
                  <a:pt x="287818" y="27598"/>
                </a:lnTo>
                <a:lnTo>
                  <a:pt x="340486" y="15829"/>
                </a:lnTo>
                <a:lnTo>
                  <a:pt x="395955" y="7171"/>
                </a:lnTo>
                <a:lnTo>
                  <a:pt x="453839" y="1826"/>
                </a:lnTo>
                <a:lnTo>
                  <a:pt x="513754" y="0"/>
                </a:lnTo>
                <a:lnTo>
                  <a:pt x="573668" y="1826"/>
                </a:lnTo>
                <a:lnTo>
                  <a:pt x="631553" y="7171"/>
                </a:lnTo>
                <a:lnTo>
                  <a:pt x="687022" y="15829"/>
                </a:lnTo>
                <a:lnTo>
                  <a:pt x="739690" y="27598"/>
                </a:lnTo>
                <a:lnTo>
                  <a:pt x="789171" y="42273"/>
                </a:lnTo>
                <a:lnTo>
                  <a:pt x="835081" y="59651"/>
                </a:lnTo>
                <a:lnTo>
                  <a:pt x="877033" y="79528"/>
                </a:lnTo>
                <a:lnTo>
                  <a:pt x="914642" y="101700"/>
                </a:lnTo>
                <a:lnTo>
                  <a:pt x="947523" y="125964"/>
                </a:lnTo>
                <a:lnTo>
                  <a:pt x="975289" y="152116"/>
                </a:lnTo>
                <a:lnTo>
                  <a:pt x="1013939" y="209268"/>
                </a:lnTo>
                <a:lnTo>
                  <a:pt x="1027508" y="271526"/>
                </a:lnTo>
                <a:lnTo>
                  <a:pt x="1024052" y="303192"/>
                </a:lnTo>
                <a:lnTo>
                  <a:pt x="997557" y="363101"/>
                </a:lnTo>
                <a:lnTo>
                  <a:pt x="947523" y="417088"/>
                </a:lnTo>
                <a:lnTo>
                  <a:pt x="914642" y="441352"/>
                </a:lnTo>
                <a:lnTo>
                  <a:pt x="877033" y="463525"/>
                </a:lnTo>
                <a:lnTo>
                  <a:pt x="835081" y="483401"/>
                </a:lnTo>
                <a:lnTo>
                  <a:pt x="789171" y="500779"/>
                </a:lnTo>
                <a:lnTo>
                  <a:pt x="739690" y="515455"/>
                </a:lnTo>
                <a:lnTo>
                  <a:pt x="687022" y="527223"/>
                </a:lnTo>
                <a:lnTo>
                  <a:pt x="631553" y="535882"/>
                </a:lnTo>
                <a:lnTo>
                  <a:pt x="573668" y="541226"/>
                </a:lnTo>
                <a:lnTo>
                  <a:pt x="513754" y="543053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0654" y="2901052"/>
            <a:ext cx="1028065" cy="543560"/>
          </a:xfrm>
          <a:custGeom>
            <a:avLst/>
            <a:gdLst/>
            <a:ahLst/>
            <a:cxnLst/>
            <a:rect l="l" t="t" r="r" b="b"/>
            <a:pathLst>
              <a:path w="1028064" h="543560">
                <a:moveTo>
                  <a:pt x="0" y="271526"/>
                </a:moveTo>
                <a:lnTo>
                  <a:pt x="3456" y="239860"/>
                </a:lnTo>
                <a:lnTo>
                  <a:pt x="13568" y="209268"/>
                </a:lnTo>
                <a:lnTo>
                  <a:pt x="52218" y="152116"/>
                </a:lnTo>
                <a:lnTo>
                  <a:pt x="79985" y="125964"/>
                </a:lnTo>
                <a:lnTo>
                  <a:pt x="112866" y="101700"/>
                </a:lnTo>
                <a:lnTo>
                  <a:pt x="150475" y="79528"/>
                </a:lnTo>
                <a:lnTo>
                  <a:pt x="192427" y="59651"/>
                </a:lnTo>
                <a:lnTo>
                  <a:pt x="238336" y="42273"/>
                </a:lnTo>
                <a:lnTo>
                  <a:pt x="287818" y="27598"/>
                </a:lnTo>
                <a:lnTo>
                  <a:pt x="340486" y="15829"/>
                </a:lnTo>
                <a:lnTo>
                  <a:pt x="395955" y="7171"/>
                </a:lnTo>
                <a:lnTo>
                  <a:pt x="453839" y="1826"/>
                </a:lnTo>
                <a:lnTo>
                  <a:pt x="513754" y="0"/>
                </a:lnTo>
                <a:lnTo>
                  <a:pt x="573668" y="1826"/>
                </a:lnTo>
                <a:lnTo>
                  <a:pt x="631553" y="7171"/>
                </a:lnTo>
                <a:lnTo>
                  <a:pt x="687022" y="15829"/>
                </a:lnTo>
                <a:lnTo>
                  <a:pt x="739690" y="27598"/>
                </a:lnTo>
                <a:lnTo>
                  <a:pt x="789171" y="42273"/>
                </a:lnTo>
                <a:lnTo>
                  <a:pt x="835081" y="59651"/>
                </a:lnTo>
                <a:lnTo>
                  <a:pt x="877033" y="79528"/>
                </a:lnTo>
                <a:lnTo>
                  <a:pt x="914642" y="101700"/>
                </a:lnTo>
                <a:lnTo>
                  <a:pt x="947523" y="125964"/>
                </a:lnTo>
                <a:lnTo>
                  <a:pt x="975289" y="152116"/>
                </a:lnTo>
                <a:lnTo>
                  <a:pt x="1013939" y="209268"/>
                </a:lnTo>
                <a:lnTo>
                  <a:pt x="1027508" y="271526"/>
                </a:lnTo>
                <a:lnTo>
                  <a:pt x="1013939" y="333785"/>
                </a:lnTo>
                <a:lnTo>
                  <a:pt x="975289" y="390937"/>
                </a:lnTo>
                <a:lnTo>
                  <a:pt x="947523" y="417088"/>
                </a:lnTo>
                <a:lnTo>
                  <a:pt x="914642" y="441352"/>
                </a:lnTo>
                <a:lnTo>
                  <a:pt x="877033" y="463525"/>
                </a:lnTo>
                <a:lnTo>
                  <a:pt x="835081" y="483401"/>
                </a:lnTo>
                <a:lnTo>
                  <a:pt x="789171" y="500779"/>
                </a:lnTo>
                <a:lnTo>
                  <a:pt x="739690" y="515455"/>
                </a:lnTo>
                <a:lnTo>
                  <a:pt x="687022" y="527223"/>
                </a:lnTo>
                <a:lnTo>
                  <a:pt x="631553" y="535882"/>
                </a:lnTo>
                <a:lnTo>
                  <a:pt x="573668" y="541226"/>
                </a:lnTo>
                <a:lnTo>
                  <a:pt x="513754" y="543053"/>
                </a:lnTo>
                <a:lnTo>
                  <a:pt x="453839" y="541226"/>
                </a:lnTo>
                <a:lnTo>
                  <a:pt x="395955" y="535882"/>
                </a:lnTo>
                <a:lnTo>
                  <a:pt x="340486" y="527223"/>
                </a:lnTo>
                <a:lnTo>
                  <a:pt x="287818" y="515455"/>
                </a:lnTo>
                <a:lnTo>
                  <a:pt x="238336" y="500779"/>
                </a:lnTo>
                <a:lnTo>
                  <a:pt x="192427" y="483401"/>
                </a:lnTo>
                <a:lnTo>
                  <a:pt x="150475" y="463525"/>
                </a:lnTo>
                <a:lnTo>
                  <a:pt x="112866" y="441352"/>
                </a:lnTo>
                <a:lnTo>
                  <a:pt x="79985" y="417088"/>
                </a:lnTo>
                <a:lnTo>
                  <a:pt x="52218" y="390937"/>
                </a:lnTo>
                <a:lnTo>
                  <a:pt x="13568" y="333785"/>
                </a:lnTo>
                <a:lnTo>
                  <a:pt x="3456" y="303192"/>
                </a:lnTo>
                <a:lnTo>
                  <a:pt x="0" y="271526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algn="ctr"/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5545" y="2974243"/>
            <a:ext cx="6102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lang="en-US" sz="1200" spc="-5" dirty="0">
                <a:solidFill>
                  <a:srgbClr val="4D4D4D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HTTP</a:t>
            </a:r>
          </a:p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lang="zh-CN" altLang="en-US" sz="1200" spc="-5" dirty="0">
                <a:solidFill>
                  <a:srgbClr val="4D4D4D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方法</a:t>
            </a:r>
          </a:p>
        </p:txBody>
      </p:sp>
      <p:sp>
        <p:nvSpPr>
          <p:cNvPr id="12" name="object 12"/>
          <p:cNvSpPr/>
          <p:nvPr/>
        </p:nvSpPr>
        <p:spPr>
          <a:xfrm>
            <a:off x="6376789" y="3965766"/>
            <a:ext cx="1164590" cy="543560"/>
          </a:xfrm>
          <a:custGeom>
            <a:avLst/>
            <a:gdLst/>
            <a:ahLst/>
            <a:cxnLst/>
            <a:rect l="l" t="t" r="r" b="b"/>
            <a:pathLst>
              <a:path w="1164590" h="543560">
                <a:moveTo>
                  <a:pt x="582215" y="543053"/>
                </a:moveTo>
                <a:lnTo>
                  <a:pt x="518776" y="541460"/>
                </a:lnTo>
                <a:lnTo>
                  <a:pt x="457316" y="536790"/>
                </a:lnTo>
                <a:lnTo>
                  <a:pt x="398190" y="529210"/>
                </a:lnTo>
                <a:lnTo>
                  <a:pt x="341753" y="518886"/>
                </a:lnTo>
                <a:lnTo>
                  <a:pt x="288360" y="505982"/>
                </a:lnTo>
                <a:lnTo>
                  <a:pt x="238366" y="490664"/>
                </a:lnTo>
                <a:lnTo>
                  <a:pt x="192127" y="473099"/>
                </a:lnTo>
                <a:lnTo>
                  <a:pt x="149998" y="453451"/>
                </a:lnTo>
                <a:lnTo>
                  <a:pt x="112333" y="431886"/>
                </a:lnTo>
                <a:lnTo>
                  <a:pt x="79489" y="408571"/>
                </a:lnTo>
                <a:lnTo>
                  <a:pt x="29681" y="357350"/>
                </a:lnTo>
                <a:lnTo>
                  <a:pt x="3416" y="301112"/>
                </a:lnTo>
                <a:lnTo>
                  <a:pt x="0" y="271526"/>
                </a:lnTo>
                <a:lnTo>
                  <a:pt x="3416" y="241940"/>
                </a:lnTo>
                <a:lnTo>
                  <a:pt x="29681" y="185703"/>
                </a:lnTo>
                <a:lnTo>
                  <a:pt x="79489" y="134482"/>
                </a:lnTo>
                <a:lnTo>
                  <a:pt x="112333" y="111166"/>
                </a:lnTo>
                <a:lnTo>
                  <a:pt x="149998" y="89602"/>
                </a:lnTo>
                <a:lnTo>
                  <a:pt x="192127" y="69954"/>
                </a:lnTo>
                <a:lnTo>
                  <a:pt x="238366" y="52389"/>
                </a:lnTo>
                <a:lnTo>
                  <a:pt x="288360" y="37071"/>
                </a:lnTo>
                <a:lnTo>
                  <a:pt x="341753" y="24167"/>
                </a:lnTo>
                <a:lnTo>
                  <a:pt x="398190" y="13842"/>
                </a:lnTo>
                <a:lnTo>
                  <a:pt x="457316" y="6262"/>
                </a:lnTo>
                <a:lnTo>
                  <a:pt x="518776" y="1593"/>
                </a:lnTo>
                <a:lnTo>
                  <a:pt x="582215" y="0"/>
                </a:lnTo>
                <a:lnTo>
                  <a:pt x="645654" y="1593"/>
                </a:lnTo>
                <a:lnTo>
                  <a:pt x="707114" y="6262"/>
                </a:lnTo>
                <a:lnTo>
                  <a:pt x="766240" y="13842"/>
                </a:lnTo>
                <a:lnTo>
                  <a:pt x="822678" y="24167"/>
                </a:lnTo>
                <a:lnTo>
                  <a:pt x="876071" y="37071"/>
                </a:lnTo>
                <a:lnTo>
                  <a:pt x="926064" y="52389"/>
                </a:lnTo>
                <a:lnTo>
                  <a:pt x="972303" y="69954"/>
                </a:lnTo>
                <a:lnTo>
                  <a:pt x="1014433" y="89602"/>
                </a:lnTo>
                <a:lnTo>
                  <a:pt x="1052097" y="111166"/>
                </a:lnTo>
                <a:lnTo>
                  <a:pt x="1084941" y="134482"/>
                </a:lnTo>
                <a:lnTo>
                  <a:pt x="1134749" y="185703"/>
                </a:lnTo>
                <a:lnTo>
                  <a:pt x="1161014" y="241940"/>
                </a:lnTo>
                <a:lnTo>
                  <a:pt x="1164431" y="271526"/>
                </a:lnTo>
                <a:lnTo>
                  <a:pt x="1161014" y="301112"/>
                </a:lnTo>
                <a:lnTo>
                  <a:pt x="1134749" y="357350"/>
                </a:lnTo>
                <a:lnTo>
                  <a:pt x="1084941" y="408571"/>
                </a:lnTo>
                <a:lnTo>
                  <a:pt x="1052097" y="431886"/>
                </a:lnTo>
                <a:lnTo>
                  <a:pt x="1014433" y="453451"/>
                </a:lnTo>
                <a:lnTo>
                  <a:pt x="972303" y="473099"/>
                </a:lnTo>
                <a:lnTo>
                  <a:pt x="926064" y="490664"/>
                </a:lnTo>
                <a:lnTo>
                  <a:pt x="876071" y="505982"/>
                </a:lnTo>
                <a:lnTo>
                  <a:pt x="822678" y="518886"/>
                </a:lnTo>
                <a:lnTo>
                  <a:pt x="766240" y="529210"/>
                </a:lnTo>
                <a:lnTo>
                  <a:pt x="707114" y="536790"/>
                </a:lnTo>
                <a:lnTo>
                  <a:pt x="645654" y="541460"/>
                </a:lnTo>
                <a:lnTo>
                  <a:pt x="582215" y="543053"/>
                </a:lnTo>
                <a:close/>
              </a:path>
            </a:pathLst>
          </a:custGeom>
          <a:solidFill>
            <a:srgbClr val="FFD320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66496" y="3955774"/>
            <a:ext cx="1164590" cy="543560"/>
          </a:xfrm>
          <a:custGeom>
            <a:avLst/>
            <a:gdLst/>
            <a:ahLst/>
            <a:cxnLst/>
            <a:rect l="l" t="t" r="r" b="b"/>
            <a:pathLst>
              <a:path w="1164590" h="543560">
                <a:moveTo>
                  <a:pt x="0" y="271526"/>
                </a:moveTo>
                <a:lnTo>
                  <a:pt x="3416" y="241940"/>
                </a:lnTo>
                <a:lnTo>
                  <a:pt x="13428" y="213277"/>
                </a:lnTo>
                <a:lnTo>
                  <a:pt x="51820" y="159382"/>
                </a:lnTo>
                <a:lnTo>
                  <a:pt x="112333" y="111166"/>
                </a:lnTo>
                <a:lnTo>
                  <a:pt x="149998" y="89602"/>
                </a:lnTo>
                <a:lnTo>
                  <a:pt x="192127" y="69954"/>
                </a:lnTo>
                <a:lnTo>
                  <a:pt x="238366" y="52389"/>
                </a:lnTo>
                <a:lnTo>
                  <a:pt x="288360" y="37071"/>
                </a:lnTo>
                <a:lnTo>
                  <a:pt x="341753" y="24167"/>
                </a:lnTo>
                <a:lnTo>
                  <a:pt x="398190" y="13842"/>
                </a:lnTo>
                <a:lnTo>
                  <a:pt x="457316" y="6262"/>
                </a:lnTo>
                <a:lnTo>
                  <a:pt x="518776" y="1593"/>
                </a:lnTo>
                <a:lnTo>
                  <a:pt x="582215" y="0"/>
                </a:lnTo>
                <a:lnTo>
                  <a:pt x="645654" y="1593"/>
                </a:lnTo>
                <a:lnTo>
                  <a:pt x="707114" y="6262"/>
                </a:lnTo>
                <a:lnTo>
                  <a:pt x="766240" y="13842"/>
                </a:lnTo>
                <a:lnTo>
                  <a:pt x="822678" y="24167"/>
                </a:lnTo>
                <a:lnTo>
                  <a:pt x="876071" y="37071"/>
                </a:lnTo>
                <a:lnTo>
                  <a:pt x="926064" y="52389"/>
                </a:lnTo>
                <a:lnTo>
                  <a:pt x="972303" y="69954"/>
                </a:lnTo>
                <a:lnTo>
                  <a:pt x="1014433" y="89602"/>
                </a:lnTo>
                <a:lnTo>
                  <a:pt x="1052097" y="111166"/>
                </a:lnTo>
                <a:lnTo>
                  <a:pt x="1084941" y="134482"/>
                </a:lnTo>
                <a:lnTo>
                  <a:pt x="1134749" y="185703"/>
                </a:lnTo>
                <a:lnTo>
                  <a:pt x="1161014" y="241940"/>
                </a:lnTo>
                <a:lnTo>
                  <a:pt x="1164431" y="271526"/>
                </a:lnTo>
                <a:lnTo>
                  <a:pt x="1151002" y="329775"/>
                </a:lnTo>
                <a:lnTo>
                  <a:pt x="1112610" y="383670"/>
                </a:lnTo>
                <a:lnTo>
                  <a:pt x="1052097" y="431886"/>
                </a:lnTo>
                <a:lnTo>
                  <a:pt x="1014433" y="453451"/>
                </a:lnTo>
                <a:lnTo>
                  <a:pt x="972303" y="473099"/>
                </a:lnTo>
                <a:lnTo>
                  <a:pt x="926064" y="490664"/>
                </a:lnTo>
                <a:lnTo>
                  <a:pt x="876071" y="505982"/>
                </a:lnTo>
                <a:lnTo>
                  <a:pt x="822678" y="518886"/>
                </a:lnTo>
                <a:lnTo>
                  <a:pt x="766240" y="529210"/>
                </a:lnTo>
                <a:lnTo>
                  <a:pt x="707114" y="536790"/>
                </a:lnTo>
                <a:lnTo>
                  <a:pt x="645654" y="541460"/>
                </a:lnTo>
                <a:lnTo>
                  <a:pt x="582215" y="543053"/>
                </a:lnTo>
                <a:lnTo>
                  <a:pt x="518776" y="541460"/>
                </a:lnTo>
                <a:lnTo>
                  <a:pt x="457316" y="536790"/>
                </a:lnTo>
                <a:lnTo>
                  <a:pt x="398190" y="529210"/>
                </a:lnTo>
                <a:lnTo>
                  <a:pt x="341753" y="518886"/>
                </a:lnTo>
                <a:lnTo>
                  <a:pt x="288360" y="505982"/>
                </a:lnTo>
                <a:lnTo>
                  <a:pt x="238366" y="490664"/>
                </a:lnTo>
                <a:lnTo>
                  <a:pt x="192127" y="473099"/>
                </a:lnTo>
                <a:lnTo>
                  <a:pt x="149998" y="453451"/>
                </a:lnTo>
                <a:lnTo>
                  <a:pt x="112333" y="431886"/>
                </a:lnTo>
                <a:lnTo>
                  <a:pt x="79489" y="408571"/>
                </a:lnTo>
                <a:lnTo>
                  <a:pt x="29681" y="357350"/>
                </a:lnTo>
                <a:lnTo>
                  <a:pt x="3416" y="301112"/>
                </a:lnTo>
                <a:lnTo>
                  <a:pt x="0" y="271526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0311" y="4023414"/>
            <a:ext cx="677545" cy="4057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8910" marR="5080" indent="-156845" algn="ctr">
              <a:lnSpc>
                <a:spcPts val="1430"/>
              </a:lnSpc>
              <a:spcBef>
                <a:spcPts val="155"/>
              </a:spcBef>
            </a:pPr>
            <a:r>
              <a:rPr lang="zh-CN" sz="1200" spc="-5" dirty="0">
                <a:solidFill>
                  <a:srgbClr val="4D4D4D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资源</a:t>
            </a:r>
          </a:p>
          <a:p>
            <a:pPr marL="168910" marR="5080" indent="-156845" algn="ctr">
              <a:lnSpc>
                <a:spcPts val="1430"/>
              </a:lnSpc>
              <a:spcBef>
                <a:spcPts val="155"/>
              </a:spcBef>
            </a:pPr>
            <a:r>
              <a:rPr lang="en-US" altLang="zh-CN" sz="1200" spc="-5" dirty="0">
                <a:solidFill>
                  <a:srgbClr val="4D4D4D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URL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541796" y="3556121"/>
            <a:ext cx="321792" cy="321945"/>
            <a:chOff x="5854417" y="3637519"/>
            <a:chExt cx="321792" cy="321945"/>
          </a:xfrm>
        </p:grpSpPr>
        <p:sp>
          <p:nvSpPr>
            <p:cNvPr id="15" name="object 15"/>
            <p:cNvSpPr/>
            <p:nvPr/>
          </p:nvSpPr>
          <p:spPr>
            <a:xfrm>
              <a:off x="6062545" y="3753037"/>
              <a:ext cx="113664" cy="90805"/>
            </a:xfrm>
            <a:custGeom>
              <a:avLst/>
              <a:gdLst/>
              <a:ahLst/>
              <a:cxnLst/>
              <a:rect l="l" t="t" r="r" b="b"/>
              <a:pathLst>
                <a:path w="113664" h="90804">
                  <a:moveTo>
                    <a:pt x="0" y="90508"/>
                  </a:moveTo>
                  <a:lnTo>
                    <a:pt x="113109" y="90508"/>
                  </a:lnTo>
                  <a:lnTo>
                    <a:pt x="113109" y="0"/>
                  </a:lnTo>
                  <a:lnTo>
                    <a:pt x="0" y="0"/>
                  </a:lnTo>
                  <a:lnTo>
                    <a:pt x="0" y="90508"/>
                  </a:lnTo>
                  <a:close/>
                </a:path>
              </a:pathLst>
            </a:custGeom>
            <a:solidFill>
              <a:srgbClr val="579D1B"/>
            </a:solidFill>
          </p:spPr>
          <p:txBody>
            <a:bodyPr wrap="square" lIns="0" tIns="0" rIns="0" bIns="0" rtlCol="0"/>
            <a:lstStyle/>
            <a:p>
              <a:endParaRPr dirty="0">
                <a:latin typeface="Source Han Sans Normal" panose="020B0200000000000000" pitchFamily="34" charset="-122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854417" y="3753037"/>
              <a:ext cx="118110" cy="90805"/>
            </a:xfrm>
            <a:custGeom>
              <a:avLst/>
              <a:gdLst/>
              <a:ahLst/>
              <a:cxnLst/>
              <a:rect l="l" t="t" r="r" b="b"/>
              <a:pathLst>
                <a:path w="118110" h="90804">
                  <a:moveTo>
                    <a:pt x="0" y="90508"/>
                  </a:moveTo>
                  <a:lnTo>
                    <a:pt x="117871" y="90508"/>
                  </a:lnTo>
                  <a:lnTo>
                    <a:pt x="117871" y="0"/>
                  </a:lnTo>
                  <a:lnTo>
                    <a:pt x="0" y="0"/>
                  </a:lnTo>
                  <a:lnTo>
                    <a:pt x="0" y="90508"/>
                  </a:lnTo>
                  <a:close/>
                </a:path>
              </a:pathLst>
            </a:custGeom>
            <a:solidFill>
              <a:srgbClr val="579D1B"/>
            </a:solidFill>
          </p:spPr>
          <p:txBody>
            <a:bodyPr wrap="square" lIns="0" tIns="0" rIns="0" bIns="0" rtlCol="0"/>
            <a:lstStyle/>
            <a:p>
              <a:endParaRPr dirty="0">
                <a:latin typeface="Source Han Sans Normal" panose="020B0200000000000000" pitchFamily="34" charset="-122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972288" y="3637519"/>
              <a:ext cx="90805" cy="321945"/>
            </a:xfrm>
            <a:custGeom>
              <a:avLst/>
              <a:gdLst/>
              <a:ahLst/>
              <a:cxnLst/>
              <a:rect l="l" t="t" r="r" b="b"/>
              <a:pathLst>
                <a:path w="90804" h="321945">
                  <a:moveTo>
                    <a:pt x="90183" y="321544"/>
                  </a:moveTo>
                  <a:lnTo>
                    <a:pt x="0" y="321544"/>
                  </a:lnTo>
                  <a:lnTo>
                    <a:pt x="0" y="0"/>
                  </a:lnTo>
                  <a:lnTo>
                    <a:pt x="90257" y="0"/>
                  </a:lnTo>
                  <a:lnTo>
                    <a:pt x="90183" y="321544"/>
                  </a:lnTo>
                  <a:close/>
                </a:path>
              </a:pathLst>
            </a:custGeom>
            <a:solidFill>
              <a:srgbClr val="579D1B"/>
            </a:solidFill>
          </p:spPr>
          <p:txBody>
            <a:bodyPr wrap="square" lIns="0" tIns="0" rIns="0" bIns="0" rtlCol="0"/>
            <a:lstStyle/>
            <a:p>
              <a:endParaRPr dirty="0">
                <a:latin typeface="Source Han Sans Normal" panose="020B0200000000000000" pitchFamily="34" charset="-122"/>
              </a:endParaRPr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18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3110" y="1302385"/>
            <a:ext cx="7426325" cy="27559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365"/>
              </a:spcBef>
              <a:buClr>
                <a:srgbClr val="33928A"/>
              </a:buClr>
              <a:buSzPct val="110000"/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每个平台</a:t>
            </a:r>
            <a:r>
              <a:rPr lang="en-US" alt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/</a:t>
            </a:r>
            <a:r>
              <a:rPr lang="zh-CN" altLang="en-US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语言都支持</a:t>
            </a:r>
            <a:r>
              <a:rPr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526415" lvl="1" indent="-213995">
              <a:lnSpc>
                <a:spcPct val="100000"/>
              </a:lnSpc>
              <a:spcBef>
                <a:spcPts val="240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不像某些平台</a:t>
            </a:r>
            <a:r>
              <a:rPr lang="en-US" altLang="zh-CN"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/</a:t>
            </a:r>
            <a:r>
              <a:rPr lang="zh-CN" altLang="en-US"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语言，例如：</a:t>
            </a:r>
            <a:r>
              <a:rPr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SOAP </a:t>
            </a: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+ </a:t>
            </a:r>
            <a:r>
              <a:rPr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WS-*</a:t>
            </a:r>
            <a:r>
              <a:rPr lang="zh-CN" sz="1800" spc="-5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定义的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226060" indent="-205105">
              <a:lnSpc>
                <a:spcPct val="100000"/>
              </a:lnSpc>
              <a:spcBef>
                <a:spcPts val="16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轻松支持多种不同的客户端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526415" lvl="1" indent="-213995">
              <a:lnSpc>
                <a:spcPct val="100000"/>
              </a:lnSpc>
              <a:spcBef>
                <a:spcPts val="230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脚本、浏览器、应用程序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226060" indent="-205105">
              <a:lnSpc>
                <a:spcPct val="100000"/>
              </a:lnSpc>
              <a:spcBef>
                <a:spcPts val="16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可扩展性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226060" marR="5080" indent="-205105">
              <a:lnSpc>
                <a:spcPct val="101000"/>
              </a:lnSpc>
              <a:spcBef>
                <a:spcPts val="20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支持重定向、</a:t>
            </a: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缓存、</a:t>
            </a:r>
            <a:r>
              <a:rPr lang="zh-CN" sz="2200" spc="-1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不同表现</a:t>
            </a: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、</a:t>
            </a:r>
            <a:r>
              <a:rPr lang="zh-CN" sz="2200" spc="-9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资源识别……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226060" indent="-205105">
              <a:lnSpc>
                <a:spcPct val="100000"/>
              </a:lnSpc>
              <a:spcBef>
                <a:spcPts val="20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支持多种格式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526415" lvl="1" indent="-213995">
              <a:lnSpc>
                <a:spcPct val="100000"/>
              </a:lnSpc>
              <a:spcBef>
                <a:spcPts val="23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JSON和XML是流行的选择</a:t>
            </a:r>
          </a:p>
        </p:txBody>
      </p:sp>
      <p:sp>
        <p:nvSpPr>
          <p:cNvPr id="4" name="object 4"/>
          <p:cNvSpPr/>
          <p:nvPr/>
        </p:nvSpPr>
        <p:spPr>
          <a:xfrm>
            <a:off x="6438730" y="884237"/>
            <a:ext cx="1398755" cy="1207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19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65112" y="211137"/>
            <a:ext cx="3773488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为什么使用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8974" y="732337"/>
            <a:ext cx="7164705" cy="16871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控制器都是添加了注解的</a:t>
            </a:r>
            <a:r>
              <a:rPr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POJOs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marR="5080" indent="-298450">
              <a:lnSpc>
                <a:spcPct val="101000"/>
              </a:lnSpc>
              <a:spcBef>
                <a:spcPts val="170"/>
              </a:spcBef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</a:t>
            </a: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</a:t>
            </a:r>
            <a:r>
              <a:rPr sz="2000" b="1" dirty="0" err="1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GetMapping</a:t>
            </a:r>
            <a:r>
              <a:rPr sz="2000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告诉Spring在处理一个特定的HTTP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sz="2000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GET请求时要执行什么方法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413385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</a:t>
            </a: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</a:t>
            </a:r>
            <a:r>
              <a:rPr sz="2000" b="1" dirty="0" err="1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ResponseBody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定义了一个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响应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213485" lvl="1" indent="-3429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关闭处理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View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的子系统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7675" y="2574925"/>
            <a:ext cx="6996430" cy="1798955"/>
            <a:chOff x="447675" y="2574925"/>
            <a:chExt cx="6996430" cy="1798955"/>
          </a:xfrm>
        </p:grpSpPr>
        <p:sp>
          <p:nvSpPr>
            <p:cNvPr id="5" name="object 5"/>
            <p:cNvSpPr/>
            <p:nvPr/>
          </p:nvSpPr>
          <p:spPr>
            <a:xfrm>
              <a:off x="454012" y="2581274"/>
              <a:ext cx="6983730" cy="1786255"/>
            </a:xfrm>
            <a:custGeom>
              <a:avLst/>
              <a:gdLst/>
              <a:ahLst/>
              <a:cxnLst/>
              <a:rect l="l" t="t" r="r" b="b"/>
              <a:pathLst>
                <a:path w="6983730" h="1786254">
                  <a:moveTo>
                    <a:pt x="6983412" y="0"/>
                  </a:moveTo>
                  <a:lnTo>
                    <a:pt x="0" y="0"/>
                  </a:lnTo>
                  <a:lnTo>
                    <a:pt x="0" y="1549400"/>
                  </a:lnTo>
                  <a:lnTo>
                    <a:pt x="0" y="1785912"/>
                  </a:lnTo>
                  <a:lnTo>
                    <a:pt x="6983412" y="1785912"/>
                  </a:lnTo>
                  <a:lnTo>
                    <a:pt x="6983412" y="1549400"/>
                  </a:lnTo>
                  <a:lnTo>
                    <a:pt x="698341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025" y="2581275"/>
              <a:ext cx="6983730" cy="1786255"/>
            </a:xfrm>
            <a:custGeom>
              <a:avLst/>
              <a:gdLst/>
              <a:ahLst/>
              <a:cxnLst/>
              <a:rect l="l" t="t" r="r" b="b"/>
              <a:pathLst>
                <a:path w="6983730" h="1786254">
                  <a:moveTo>
                    <a:pt x="0" y="0"/>
                  </a:moveTo>
                  <a:lnTo>
                    <a:pt x="6983399" y="0"/>
                  </a:lnTo>
                  <a:lnTo>
                    <a:pt x="6983399" y="1785899"/>
                  </a:lnTo>
                  <a:lnTo>
                    <a:pt x="0" y="1785899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7050" y="2597530"/>
            <a:ext cx="12484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@Controller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050" y="2873756"/>
            <a:ext cx="3333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class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AccountController</a:t>
            </a:r>
            <a:r>
              <a:rPr sz="1800" spc="-180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2667" y="3372013"/>
            <a:ext cx="61236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@GetMapping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(</a:t>
            </a:r>
            <a:r>
              <a:rPr sz="1800"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</a:rPr>
              <a:t>"/accounts"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)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1333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</a:t>
            </a:r>
            <a:r>
              <a:rPr sz="18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@ResponseBody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List&lt;Account&gt; list()</a:t>
            </a:r>
            <a:r>
              <a:rPr sz="1800" spc="-70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{...}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050" y="3978655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}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535112" y="4125912"/>
            <a:ext cx="7001509" cy="708025"/>
            <a:chOff x="1535112" y="4125912"/>
            <a:chExt cx="7001509" cy="708025"/>
          </a:xfrm>
        </p:grpSpPr>
        <p:sp>
          <p:nvSpPr>
            <p:cNvPr id="12" name="object 12"/>
            <p:cNvSpPr/>
            <p:nvPr/>
          </p:nvSpPr>
          <p:spPr>
            <a:xfrm>
              <a:off x="1539875" y="4130675"/>
              <a:ext cx="6991984" cy="421005"/>
            </a:xfrm>
            <a:custGeom>
              <a:avLst/>
              <a:gdLst/>
              <a:ahLst/>
              <a:cxnLst/>
              <a:rect l="l" t="t" r="r" b="b"/>
              <a:pathLst>
                <a:path w="6991984" h="421004">
                  <a:moveTo>
                    <a:pt x="6991499" y="420599"/>
                  </a:moveTo>
                  <a:lnTo>
                    <a:pt x="0" y="420599"/>
                  </a:lnTo>
                  <a:lnTo>
                    <a:pt x="0" y="0"/>
                  </a:lnTo>
                  <a:lnTo>
                    <a:pt x="6991499" y="0"/>
                  </a:lnTo>
                  <a:lnTo>
                    <a:pt x="6991499" y="420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9875" y="4130675"/>
              <a:ext cx="6991984" cy="421005"/>
            </a:xfrm>
            <a:custGeom>
              <a:avLst/>
              <a:gdLst/>
              <a:ahLst/>
              <a:cxnLst/>
              <a:rect l="l" t="t" r="r" b="b"/>
              <a:pathLst>
                <a:path w="6991984" h="421004">
                  <a:moveTo>
                    <a:pt x="0" y="0"/>
                  </a:moveTo>
                  <a:lnTo>
                    <a:pt x="6991499" y="0"/>
                  </a:lnTo>
                  <a:lnTo>
                    <a:pt x="6991499" y="420599"/>
                  </a:lnTo>
                  <a:lnTo>
                    <a:pt x="0" y="420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60874" y="4592774"/>
              <a:ext cx="2265680" cy="236854"/>
            </a:xfrm>
            <a:custGeom>
              <a:avLst/>
              <a:gdLst/>
              <a:ahLst/>
              <a:cxnLst/>
              <a:rect l="l" t="t" r="r" b="b"/>
              <a:pathLst>
                <a:path w="2265679" h="236854">
                  <a:moveTo>
                    <a:pt x="2265300" y="0"/>
                  </a:moveTo>
                  <a:lnTo>
                    <a:pt x="2265049" y="46008"/>
                  </a:lnTo>
                  <a:lnTo>
                    <a:pt x="2264366" y="83580"/>
                  </a:lnTo>
                  <a:lnTo>
                    <a:pt x="2263353" y="108911"/>
                  </a:lnTo>
                  <a:lnTo>
                    <a:pt x="2262113" y="118199"/>
                  </a:lnTo>
                  <a:lnTo>
                    <a:pt x="244984" y="118199"/>
                  </a:lnTo>
                  <a:lnTo>
                    <a:pt x="243744" y="127488"/>
                  </a:lnTo>
                  <a:lnTo>
                    <a:pt x="242731" y="152819"/>
                  </a:lnTo>
                  <a:lnTo>
                    <a:pt x="242048" y="190391"/>
                  </a:lnTo>
                  <a:lnTo>
                    <a:pt x="241797" y="236399"/>
                  </a:lnTo>
                  <a:lnTo>
                    <a:pt x="241547" y="190391"/>
                  </a:lnTo>
                  <a:lnTo>
                    <a:pt x="240864" y="152819"/>
                  </a:lnTo>
                  <a:lnTo>
                    <a:pt x="239851" y="127488"/>
                  </a:lnTo>
                  <a:lnTo>
                    <a:pt x="238611" y="118199"/>
                  </a:lnTo>
                  <a:lnTo>
                    <a:pt x="3186" y="118199"/>
                  </a:lnTo>
                  <a:lnTo>
                    <a:pt x="2562" y="115907"/>
                  </a:lnTo>
                  <a:lnTo>
                    <a:pt x="535" y="65577"/>
                  </a:lnTo>
                  <a:lnTo>
                    <a:pt x="61" y="2316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83385" y="4165600"/>
            <a:ext cx="8042275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i="1" spc="-5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             </a:t>
            </a:r>
            <a:r>
              <a:rPr lang="zh-CN" sz="2000" i="1" spc="-5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调用</a:t>
            </a:r>
            <a:r>
              <a:rPr lang="en-US" altLang="zh-CN" sz="2000" i="1" spc="-5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URL</a:t>
            </a:r>
            <a:r>
              <a:rPr lang="zh-CN" altLang="en-US" sz="2000" i="1" spc="-5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示例：</a:t>
            </a:r>
            <a:r>
              <a:rPr sz="2000" i="1" spc="-5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2000" i="1" spc="-5" dirty="0">
                <a:solidFill>
                  <a:srgbClr val="333366"/>
                </a:solidFill>
                <a:latin typeface="宋体" panose="02010600030101010101" pitchFamily="2" charset="-122"/>
                <a:cs typeface="Arial" panose="020B0604020202020204"/>
              </a:rPr>
              <a:t>http://localhost:8080</a:t>
            </a:r>
            <a:r>
              <a:rPr lang="en-US" sz="2000" i="1" spc="-5" dirty="0">
                <a:solidFill>
                  <a:srgbClr val="333366"/>
                </a:solidFill>
                <a:latin typeface="宋体" panose="02010600030101010101" pitchFamily="2" charset="-122"/>
                <a:cs typeface="Arial" panose="020B0604020202020204"/>
              </a:rPr>
              <a:t>/</a:t>
            </a:r>
            <a:r>
              <a:rPr sz="2000" i="1" spc="-5" dirty="0">
                <a:solidFill>
                  <a:srgbClr val="333366"/>
                </a:solidFill>
                <a:latin typeface="宋体" panose="02010600030101010101" pitchFamily="2" charset="-122"/>
                <a:cs typeface="Arial" panose="020B0604020202020204"/>
              </a:rPr>
              <a:t>accounts</a:t>
            </a:r>
            <a:endParaRPr sz="2000" dirty="0">
              <a:latin typeface="宋体" panose="02010600030101010101" pitchFamily="2" charset="-122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宋体" panose="02010600030101010101" pitchFamily="2" charset="-122"/>
              <a:cs typeface="Arial" panose="020B0604020202020204"/>
            </a:endParaRPr>
          </a:p>
          <a:p>
            <a:pPr marL="2684780" algn="l">
              <a:lnSpc>
                <a:spcPct val="100000"/>
              </a:lnSpc>
              <a:tabLst>
                <a:tab pos="5252085" algn="l"/>
              </a:tabLst>
            </a:pPr>
            <a:r>
              <a:rPr lang="zh-CN" sz="1800" spc="-5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应用程序服务器</a:t>
            </a:r>
            <a:r>
              <a:rPr sz="1800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	</a:t>
            </a:r>
            <a:r>
              <a:rPr lang="zh-CN" sz="1800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请求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3789113" y="2496612"/>
            <a:ext cx="5195570" cy="2343785"/>
            <a:chOff x="3789113" y="2496612"/>
            <a:chExt cx="5195570" cy="2343785"/>
          </a:xfrm>
        </p:grpSpPr>
        <p:sp>
          <p:nvSpPr>
            <p:cNvPr id="17" name="object 17"/>
            <p:cNvSpPr/>
            <p:nvPr/>
          </p:nvSpPr>
          <p:spPr>
            <a:xfrm>
              <a:off x="7016750" y="4606925"/>
              <a:ext cx="1353185" cy="228600"/>
            </a:xfrm>
            <a:custGeom>
              <a:avLst/>
              <a:gdLst/>
              <a:ahLst/>
              <a:cxnLst/>
              <a:rect l="l" t="t" r="r" b="b"/>
              <a:pathLst>
                <a:path w="1353184" h="228600">
                  <a:moveTo>
                    <a:pt x="1352699" y="0"/>
                  </a:moveTo>
                  <a:lnTo>
                    <a:pt x="1352457" y="44490"/>
                  </a:lnTo>
                  <a:lnTo>
                    <a:pt x="1351795" y="80822"/>
                  </a:lnTo>
                  <a:lnTo>
                    <a:pt x="1350815" y="105317"/>
                  </a:lnTo>
                  <a:lnTo>
                    <a:pt x="1349613" y="114299"/>
                  </a:lnTo>
                  <a:lnTo>
                    <a:pt x="147473" y="114299"/>
                  </a:lnTo>
                  <a:lnTo>
                    <a:pt x="146272" y="123282"/>
                  </a:lnTo>
                  <a:lnTo>
                    <a:pt x="145291" y="147777"/>
                  </a:lnTo>
                  <a:lnTo>
                    <a:pt x="144629" y="184109"/>
                  </a:lnTo>
                  <a:lnTo>
                    <a:pt x="144387" y="228599"/>
                  </a:lnTo>
                  <a:lnTo>
                    <a:pt x="144144" y="184109"/>
                  </a:lnTo>
                  <a:lnTo>
                    <a:pt x="143483" y="147777"/>
                  </a:lnTo>
                  <a:lnTo>
                    <a:pt x="142502" y="123282"/>
                  </a:lnTo>
                  <a:lnTo>
                    <a:pt x="141300" y="114299"/>
                  </a:lnTo>
                  <a:lnTo>
                    <a:pt x="3085" y="114299"/>
                  </a:lnTo>
                  <a:lnTo>
                    <a:pt x="518" y="63413"/>
                  </a:lnTo>
                  <a:lnTo>
                    <a:pt x="59" y="22402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9797" y="3560874"/>
              <a:ext cx="3175000" cy="19685"/>
            </a:xfrm>
            <a:custGeom>
              <a:avLst/>
              <a:gdLst/>
              <a:ahLst/>
              <a:cxnLst/>
              <a:rect l="l" t="t" r="r" b="b"/>
              <a:pathLst>
                <a:path w="3175000" h="19685">
                  <a:moveTo>
                    <a:pt x="3174901" y="0"/>
                  </a:moveTo>
                  <a:lnTo>
                    <a:pt x="0" y="19438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9113" y="3541583"/>
              <a:ext cx="99866" cy="7746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68049" y="3560874"/>
              <a:ext cx="281940" cy="614045"/>
            </a:xfrm>
            <a:custGeom>
              <a:avLst/>
              <a:gdLst/>
              <a:ahLst/>
              <a:cxnLst/>
              <a:rect l="l" t="t" r="r" b="b"/>
              <a:pathLst>
                <a:path w="281940" h="614045">
                  <a:moveTo>
                    <a:pt x="281699" y="613799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8824" y="2501375"/>
              <a:ext cx="4380865" cy="668655"/>
            </a:xfrm>
            <a:custGeom>
              <a:avLst/>
              <a:gdLst/>
              <a:ahLst/>
              <a:cxnLst/>
              <a:rect l="l" t="t" r="r" b="b"/>
              <a:pathLst>
                <a:path w="4380865" h="668655">
                  <a:moveTo>
                    <a:pt x="4269197" y="668399"/>
                  </a:moveTo>
                  <a:lnTo>
                    <a:pt x="111402" y="668399"/>
                  </a:lnTo>
                  <a:lnTo>
                    <a:pt x="68039" y="659645"/>
                  </a:lnTo>
                  <a:lnTo>
                    <a:pt x="32628" y="635771"/>
                  </a:lnTo>
                  <a:lnTo>
                    <a:pt x="8754" y="600360"/>
                  </a:lnTo>
                  <a:lnTo>
                    <a:pt x="0" y="556997"/>
                  </a:lnTo>
                  <a:lnTo>
                    <a:pt x="0" y="111402"/>
                  </a:lnTo>
                  <a:lnTo>
                    <a:pt x="8754" y="68039"/>
                  </a:lnTo>
                  <a:lnTo>
                    <a:pt x="32628" y="32628"/>
                  </a:lnTo>
                  <a:lnTo>
                    <a:pt x="68039" y="8754"/>
                  </a:lnTo>
                  <a:lnTo>
                    <a:pt x="111402" y="0"/>
                  </a:lnTo>
                  <a:lnTo>
                    <a:pt x="4269197" y="0"/>
                  </a:lnTo>
                  <a:lnTo>
                    <a:pt x="4311829" y="8479"/>
                  </a:lnTo>
                  <a:lnTo>
                    <a:pt x="4347970" y="32628"/>
                  </a:lnTo>
                  <a:lnTo>
                    <a:pt x="4372120" y="68770"/>
                  </a:lnTo>
                  <a:lnTo>
                    <a:pt x="4380599" y="111402"/>
                  </a:lnTo>
                  <a:lnTo>
                    <a:pt x="4380599" y="556997"/>
                  </a:lnTo>
                  <a:lnTo>
                    <a:pt x="4371845" y="600360"/>
                  </a:lnTo>
                  <a:lnTo>
                    <a:pt x="4347970" y="635771"/>
                  </a:lnTo>
                  <a:lnTo>
                    <a:pt x="4312560" y="659645"/>
                  </a:lnTo>
                  <a:lnTo>
                    <a:pt x="4269197" y="6683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8824" y="2501375"/>
              <a:ext cx="4380865" cy="668655"/>
            </a:xfrm>
            <a:custGeom>
              <a:avLst/>
              <a:gdLst/>
              <a:ahLst/>
              <a:cxnLst/>
              <a:rect l="l" t="t" r="r" b="b"/>
              <a:pathLst>
                <a:path w="4380865" h="668655">
                  <a:moveTo>
                    <a:pt x="0" y="111402"/>
                  </a:moveTo>
                  <a:lnTo>
                    <a:pt x="8754" y="68039"/>
                  </a:lnTo>
                  <a:lnTo>
                    <a:pt x="32628" y="32628"/>
                  </a:lnTo>
                  <a:lnTo>
                    <a:pt x="68039" y="8754"/>
                  </a:lnTo>
                  <a:lnTo>
                    <a:pt x="111402" y="0"/>
                  </a:lnTo>
                  <a:lnTo>
                    <a:pt x="4269197" y="0"/>
                  </a:lnTo>
                  <a:lnTo>
                    <a:pt x="4311829" y="8479"/>
                  </a:lnTo>
                  <a:lnTo>
                    <a:pt x="4347970" y="32628"/>
                  </a:lnTo>
                  <a:lnTo>
                    <a:pt x="4372120" y="68770"/>
                  </a:lnTo>
                  <a:lnTo>
                    <a:pt x="4380599" y="111402"/>
                  </a:lnTo>
                  <a:lnTo>
                    <a:pt x="4380599" y="556997"/>
                  </a:lnTo>
                  <a:lnTo>
                    <a:pt x="4371845" y="600360"/>
                  </a:lnTo>
                  <a:lnTo>
                    <a:pt x="4347970" y="635771"/>
                  </a:lnTo>
                  <a:lnTo>
                    <a:pt x="4312560" y="659645"/>
                  </a:lnTo>
                  <a:lnTo>
                    <a:pt x="4269197" y="668399"/>
                  </a:lnTo>
                  <a:lnTo>
                    <a:pt x="111402" y="668399"/>
                  </a:lnTo>
                  <a:lnTo>
                    <a:pt x="68039" y="659645"/>
                  </a:lnTo>
                  <a:lnTo>
                    <a:pt x="32628" y="635771"/>
                  </a:lnTo>
                  <a:lnTo>
                    <a:pt x="8754" y="600360"/>
                  </a:lnTo>
                  <a:lnTo>
                    <a:pt x="0" y="556997"/>
                  </a:lnTo>
                  <a:lnTo>
                    <a:pt x="0" y="111402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35816" y="2541315"/>
            <a:ext cx="398780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4D4D4D"/>
                </a:solidFill>
                <a:latin typeface="宋体" panose="02010600030101010101" pitchFamily="2" charset="-122"/>
                <a:cs typeface="Courier New" panose="02070309020205020404"/>
                <a:sym typeface="+mn-ea"/>
              </a:rPr>
              <a:t>@Controller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是个</a:t>
            </a:r>
            <a:r>
              <a:rPr b="1" spc="-5" dirty="0">
                <a:solidFill>
                  <a:srgbClr val="4D4D4D"/>
                </a:solidFill>
                <a:latin typeface="宋体" panose="02010600030101010101" pitchFamily="2" charset="-122"/>
                <a:cs typeface="Courier New" panose="02070309020205020404"/>
                <a:sym typeface="+mn-ea"/>
              </a:rPr>
              <a:t>@Component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所以能被组件扫描器找到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823472" y="4816271"/>
            <a:ext cx="2095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宋体" panose="02010600030101010101" pitchFamily="2" charset="-122"/>
                <a:cs typeface="Arial" panose="020B0604020202020204"/>
              </a:rPr>
              <a:t>12</a:t>
            </a:r>
            <a:endParaRPr sz="13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87020" y="189865"/>
            <a:ext cx="504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控制器实现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0784" y="2500630"/>
            <a:ext cx="87503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1000" spc="5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Cover </a:t>
            </a:r>
            <a:r>
              <a:rPr sz="1000" spc="-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w/</a:t>
            </a:r>
            <a:r>
              <a:rPr sz="1000" spc="-4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 </a:t>
            </a:r>
            <a:r>
              <a:rPr sz="1000" spc="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Image</a:t>
            </a:r>
            <a:endParaRPr sz="1000" dirty="0">
              <a:latin typeface="Source Han Sans Normal" panose="020B0200000000000000" pitchFamily="34" charset="-122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20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398145" y="677545"/>
            <a:ext cx="4173220" cy="273857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</a:t>
            </a: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介绍</a:t>
            </a:r>
          </a:p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Spring MVC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对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RESTful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应用程序的支持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HTTP GET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dirty="0">
                <a:latin typeface="Source Han Sans SC" panose="020B0400000000000000" charset="-122"/>
                <a:ea typeface="Source Han Sans SC" panose="020B0400000000000000" charset="-122"/>
                <a:cs typeface="Source Han Sans SC Bold" panose="020B0400000000000000" charset="-122"/>
              </a:rPr>
              <a:t>HTTP PUT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POST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DELETE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RESTful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客户端：</a:t>
            </a:r>
            <a:r>
              <a:rPr lang="en-US" altLang="zh-CN" sz="2000" b="1" dirty="0" err="1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RestTemplate</a:t>
            </a:r>
            <a:endParaRPr lang="en-US" altLang="zh-CN" sz="2000" b="1" dirty="0">
              <a:latin typeface="Courier New Bold" panose="02070609020205090404" charset="0"/>
              <a:ea typeface="宋体" panose="02010600030101010101" pitchFamily="2" charset="-122"/>
              <a:cs typeface="Courier New Bold" panose="020706090202050904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6220" y="129540"/>
            <a:ext cx="125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议程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2490" y="855591"/>
            <a:ext cx="5698490" cy="1383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需求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526415" lvl="1" indent="-227965">
              <a:lnSpc>
                <a:spcPct val="100000"/>
              </a:lnSpc>
              <a:spcBef>
                <a:spcPts val="19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只对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GET</a:t>
            </a:r>
            <a:r>
              <a:rPr lang="zh-CN" sz="2000" spc="-5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请求进行响应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526415" lvl="1" indent="-22796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在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</a:t>
            </a:r>
            <a:r>
              <a:rPr lang="zh-CN" sz="2000" spc="-12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响应中返回请求的数据</a:t>
            </a:r>
            <a:endParaRPr lang="en-US" sz="2000" spc="-5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526415" lvl="1" indent="-22796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指定请求的响应格式</a:t>
            </a:r>
          </a:p>
        </p:txBody>
      </p:sp>
      <p:sp>
        <p:nvSpPr>
          <p:cNvPr id="5" name="object 5"/>
          <p:cNvSpPr/>
          <p:nvPr/>
        </p:nvSpPr>
        <p:spPr>
          <a:xfrm>
            <a:off x="4683231" y="2111556"/>
            <a:ext cx="3372043" cy="2984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5175" y="2103499"/>
            <a:ext cx="3235960" cy="2848610"/>
          </a:xfrm>
          <a:custGeom>
            <a:avLst/>
            <a:gdLst/>
            <a:ahLst/>
            <a:cxnLst/>
            <a:rect l="l" t="t" r="r" b="b"/>
            <a:pathLst>
              <a:path w="3235959" h="2848610">
                <a:moveTo>
                  <a:pt x="0" y="0"/>
                </a:moveTo>
                <a:lnTo>
                  <a:pt x="3235517" y="0"/>
                </a:lnTo>
                <a:lnTo>
                  <a:pt x="3235517" y="2848392"/>
                </a:lnTo>
                <a:lnTo>
                  <a:pt x="0" y="28483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5175" y="2103499"/>
            <a:ext cx="3235960" cy="2848610"/>
          </a:xfrm>
          <a:custGeom>
            <a:avLst/>
            <a:gdLst/>
            <a:ahLst/>
            <a:cxnLst/>
            <a:rect l="l" t="t" r="r" b="b"/>
            <a:pathLst>
              <a:path w="3235959" h="2848610">
                <a:moveTo>
                  <a:pt x="0" y="0"/>
                </a:moveTo>
                <a:lnTo>
                  <a:pt x="3235517" y="0"/>
                </a:lnTo>
                <a:lnTo>
                  <a:pt x="3235517" y="2848392"/>
                </a:lnTo>
                <a:lnTo>
                  <a:pt x="0" y="284839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6475" y="2122805"/>
            <a:ext cx="259207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HTTP/1.1 200</a:t>
            </a:r>
            <a:r>
              <a:rPr sz="1600" b="1" spc="-35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OK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Date:</a:t>
            </a:r>
            <a:r>
              <a:rPr sz="1600" b="1" spc="-15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dirty="0">
                <a:latin typeface="Source Han Sans Normal" panose="020B0200000000000000" pitchFamily="34" charset="-122"/>
                <a:cs typeface="Courier New" panose="02070309020205020404"/>
              </a:rPr>
              <a:t>…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 marR="5080">
              <a:lnSpc>
                <a:spcPct val="102000"/>
              </a:lnSpc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Content-Length:</a:t>
            </a:r>
            <a:r>
              <a:rPr sz="1600" b="1" spc="-95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756  Content-Type:  application/json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475" y="3534410"/>
            <a:ext cx="2875915" cy="129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{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"id": 123,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"total": 200.00</a:t>
            </a:r>
          </a:p>
          <a:p>
            <a:pPr marL="469900" lvl="1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"items": [...]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}</a:t>
            </a:r>
          </a:p>
        </p:txBody>
      </p:sp>
      <p:sp>
        <p:nvSpPr>
          <p:cNvPr id="12" name="object 12"/>
          <p:cNvSpPr/>
          <p:nvPr/>
        </p:nvSpPr>
        <p:spPr>
          <a:xfrm>
            <a:off x="1180087" y="2815833"/>
            <a:ext cx="3770347" cy="1636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2296" y="2866181"/>
            <a:ext cx="3634104" cy="1500505"/>
          </a:xfrm>
          <a:custGeom>
            <a:avLst/>
            <a:gdLst/>
            <a:ahLst/>
            <a:cxnLst/>
            <a:rect l="l" t="t" r="r" b="b"/>
            <a:pathLst>
              <a:path w="3634104" h="1500504">
                <a:moveTo>
                  <a:pt x="3166640" y="1500281"/>
                </a:moveTo>
                <a:lnTo>
                  <a:pt x="0" y="1500281"/>
                </a:lnTo>
                <a:lnTo>
                  <a:pt x="0" y="0"/>
                </a:lnTo>
                <a:lnTo>
                  <a:pt x="3166640" y="0"/>
                </a:lnTo>
                <a:lnTo>
                  <a:pt x="3166640" y="522806"/>
                </a:lnTo>
                <a:lnTo>
                  <a:pt x="3413444" y="522806"/>
                </a:lnTo>
                <a:lnTo>
                  <a:pt x="3633821" y="750140"/>
                </a:lnTo>
                <a:lnTo>
                  <a:pt x="3413444" y="977475"/>
                </a:lnTo>
                <a:lnTo>
                  <a:pt x="3166640" y="977475"/>
                </a:lnTo>
                <a:lnTo>
                  <a:pt x="3166640" y="1500281"/>
                </a:lnTo>
                <a:close/>
              </a:path>
              <a:path w="3634104" h="1500504">
                <a:moveTo>
                  <a:pt x="3413444" y="522806"/>
                </a:moveTo>
                <a:lnTo>
                  <a:pt x="3285244" y="522806"/>
                </a:lnTo>
                <a:lnTo>
                  <a:pt x="3285244" y="390559"/>
                </a:lnTo>
                <a:lnTo>
                  <a:pt x="3413444" y="522806"/>
                </a:lnTo>
                <a:close/>
              </a:path>
              <a:path w="3634104" h="1500504">
                <a:moveTo>
                  <a:pt x="3285244" y="1109722"/>
                </a:moveTo>
                <a:lnTo>
                  <a:pt x="3285244" y="977475"/>
                </a:lnTo>
                <a:lnTo>
                  <a:pt x="3413444" y="977475"/>
                </a:lnTo>
                <a:lnTo>
                  <a:pt x="3285244" y="1109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66775" y="2883642"/>
            <a:ext cx="3634104" cy="1500505"/>
          </a:xfrm>
          <a:custGeom>
            <a:avLst/>
            <a:gdLst/>
            <a:ahLst/>
            <a:cxnLst/>
            <a:rect l="l" t="t" r="r" b="b"/>
            <a:pathLst>
              <a:path w="3634104" h="1500504">
                <a:moveTo>
                  <a:pt x="0" y="0"/>
                </a:moveTo>
                <a:lnTo>
                  <a:pt x="3166640" y="0"/>
                </a:lnTo>
                <a:lnTo>
                  <a:pt x="3166640" y="522806"/>
                </a:lnTo>
                <a:lnTo>
                  <a:pt x="3285244" y="522806"/>
                </a:lnTo>
                <a:lnTo>
                  <a:pt x="3285244" y="390559"/>
                </a:lnTo>
                <a:lnTo>
                  <a:pt x="3633821" y="750140"/>
                </a:lnTo>
                <a:lnTo>
                  <a:pt x="3285244" y="1109722"/>
                </a:lnTo>
                <a:lnTo>
                  <a:pt x="3285244" y="977475"/>
                </a:lnTo>
                <a:lnTo>
                  <a:pt x="3166640" y="977475"/>
                </a:lnTo>
                <a:lnTo>
                  <a:pt x="3166640" y="1500281"/>
                </a:lnTo>
                <a:lnTo>
                  <a:pt x="0" y="150028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1600" y="2952750"/>
            <a:ext cx="2666365" cy="12700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GET /store/orders/123  Host: shop.spring.io  </a:t>
            </a:r>
          </a:p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Accept:</a:t>
            </a:r>
            <a:r>
              <a:rPr sz="1600" b="1" spc="-8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application/json</a:t>
            </a:r>
            <a:r>
              <a:rPr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,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...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...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21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：获取一个资源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86801" y="4829480"/>
            <a:ext cx="358582" cy="19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22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145" y="1071983"/>
            <a:ext cx="8347517" cy="16954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83260" lvl="1" indent="-213995"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基于方法映射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请求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56285" lvl="1">
              <a:spcBef>
                <a:spcPts val="195"/>
              </a:spcBef>
            </a:pPr>
            <a:r>
              <a:rPr sz="2000" dirty="0">
                <a:solidFill>
                  <a:srgbClr val="33928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允许相同的</a:t>
            </a:r>
            <a:r>
              <a:rPr lang="en-US" alt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URL</a:t>
            </a: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映射到多个</a:t>
            </a:r>
            <a:r>
              <a:rPr lang="en-US" alt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Java</a:t>
            </a: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方法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983615" marR="963930" lvl="1" indent="-227330">
              <a:lnSpc>
                <a:spcPct val="101000"/>
              </a:lnSpc>
              <a:spcBef>
                <a:spcPts val="200"/>
              </a:spcBef>
            </a:pPr>
            <a:r>
              <a:rPr sz="2000" b="1" dirty="0">
                <a:solidFill>
                  <a:srgbClr val="33928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@GetMapping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、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@PostMapping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、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@PutMapping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、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@DeleteMapping</a:t>
            </a:r>
            <a:endParaRPr sz="19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683260" lvl="1" indent="-213995"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示例：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6365" y="2914950"/>
            <a:ext cx="6205220" cy="1528303"/>
          </a:xfrm>
          <a:prstGeom prst="rect">
            <a:avLst/>
          </a:prstGeom>
          <a:solidFill>
            <a:srgbClr val="FFFFCC"/>
          </a:solidFill>
          <a:ln w="1259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58115" marR="1991360">
              <a:lnSpc>
                <a:spcPct val="102000"/>
              </a:lnSpc>
            </a:pPr>
            <a:r>
              <a:rPr sz="1600" b="1"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</a:rPr>
              <a:t>// </a:t>
            </a:r>
            <a:r>
              <a:rPr lang="zh-CN" sz="1600" b="1"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</a:rPr>
              <a:t>获取所有订单（一般情况下用于当前用户）</a:t>
            </a:r>
          </a:p>
          <a:p>
            <a:pPr marL="158115" marR="1991360">
              <a:lnSpc>
                <a:spcPct val="102000"/>
              </a:lnSpc>
            </a:pPr>
            <a:r>
              <a:rPr sz="1600" b="1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@GetMapping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(path=</a:t>
            </a:r>
            <a:r>
              <a:rPr sz="1600"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</a:rPr>
              <a:t>"/store/orders"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)</a:t>
            </a:r>
            <a:endParaRPr sz="1600" dirty="0">
              <a:latin typeface="宋体" panose="02010600030101010101" pitchFamily="2" charset="-122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Source Han Sans Normal" panose="020B0200000000000000" pitchFamily="34" charset="-122"/>
              <a:cs typeface="Times New Roman" panose="02020603050405020304"/>
            </a:endParaRPr>
          </a:p>
          <a:p>
            <a:pPr marL="158115" marR="2631440">
              <a:lnSpc>
                <a:spcPct val="102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</a:rPr>
              <a:t>// </a:t>
            </a:r>
            <a:r>
              <a:rPr lang="zh-CN" sz="1600" b="1"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</a:rPr>
              <a:t>创建一个新的订单</a:t>
            </a:r>
            <a:r>
              <a:rPr sz="1600" b="1"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</a:rPr>
              <a:t>  </a:t>
            </a:r>
          </a:p>
          <a:p>
            <a:pPr marL="158115" marR="2631440">
              <a:lnSpc>
                <a:spcPct val="102000"/>
              </a:lnSpc>
              <a:spcBef>
                <a:spcPts val="5"/>
              </a:spcBef>
            </a:pPr>
            <a:r>
              <a:rPr sz="1600" b="1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@PostMapping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(path=</a:t>
            </a:r>
            <a:r>
              <a:rPr sz="1600"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</a:rPr>
              <a:t>"/store/orders"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)</a:t>
            </a:r>
            <a:endParaRPr sz="16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基于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方法的请求映射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17115" y="4102747"/>
            <a:ext cx="4100829" cy="588010"/>
          </a:xfrm>
          <a:custGeom>
            <a:avLst/>
            <a:gdLst/>
            <a:ahLst/>
            <a:cxnLst/>
            <a:rect l="l" t="t" r="r" b="b"/>
            <a:pathLst>
              <a:path w="4100829" h="588010">
                <a:moveTo>
                  <a:pt x="4002697" y="587999"/>
                </a:moveTo>
                <a:lnTo>
                  <a:pt x="98001" y="587999"/>
                </a:lnTo>
                <a:lnTo>
                  <a:pt x="59855" y="580298"/>
                </a:lnTo>
                <a:lnTo>
                  <a:pt x="28704" y="559295"/>
                </a:lnTo>
                <a:lnTo>
                  <a:pt x="7701" y="528144"/>
                </a:lnTo>
                <a:lnTo>
                  <a:pt x="0" y="489997"/>
                </a:lnTo>
                <a:lnTo>
                  <a:pt x="0" y="98001"/>
                </a:ln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1" y="0"/>
                </a:lnTo>
                <a:lnTo>
                  <a:pt x="4002697" y="0"/>
                </a:lnTo>
                <a:lnTo>
                  <a:pt x="4040201" y="7459"/>
                </a:lnTo>
                <a:lnTo>
                  <a:pt x="4071995" y="28704"/>
                </a:lnTo>
                <a:lnTo>
                  <a:pt x="4093240" y="60498"/>
                </a:lnTo>
                <a:lnTo>
                  <a:pt x="4100699" y="98001"/>
                </a:lnTo>
                <a:lnTo>
                  <a:pt x="4100699" y="489997"/>
                </a:lnTo>
                <a:lnTo>
                  <a:pt x="4092998" y="528144"/>
                </a:lnTo>
                <a:lnTo>
                  <a:pt x="4071995" y="559295"/>
                </a:lnTo>
                <a:lnTo>
                  <a:pt x="4040844" y="580298"/>
                </a:lnTo>
                <a:lnTo>
                  <a:pt x="4002697" y="5879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80" y="1131570"/>
            <a:ext cx="8768080" cy="28086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83260" lvl="1" indent="-213995">
              <a:spcBef>
                <a:spcPts val="310"/>
              </a:spcBef>
              <a:buClr>
                <a:srgbClr val="33928A"/>
              </a:buClr>
              <a:buFont typeface="Arial" panose="020B0604020202020204"/>
              <a:buChar char="•"/>
              <a:tabLst>
                <a:tab pos="226695" algn="l"/>
              </a:tabLst>
            </a:pPr>
            <a:r>
              <a:rPr sz="22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</a:t>
            </a:r>
            <a:r>
              <a:rPr sz="2200" b="1" dirty="0" err="1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GetMapping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是一个“组合”注解</a:t>
            </a:r>
            <a:r>
              <a:rPr lang="en-US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</a:p>
          <a:p>
            <a:pPr marL="756285" lvl="1">
              <a:spcBef>
                <a:spcPts val="195"/>
              </a:spcBef>
            </a:pPr>
            <a:r>
              <a:rPr sz="2000" b="1" dirty="0">
                <a:solidFill>
                  <a:srgbClr val="33928A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–</a:t>
            </a:r>
            <a:r>
              <a:rPr sz="2000" b="1" spc="105" dirty="0">
                <a:solidFill>
                  <a:srgbClr val="33928A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</a:t>
            </a:r>
            <a:r>
              <a:rPr sz="2000" b="1" dirty="0" err="1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RequestMapping</a:t>
            </a: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(path=</a:t>
            </a:r>
            <a:r>
              <a:rPr sz="2000" b="1" dirty="0">
                <a:solidFill>
                  <a:srgbClr val="0E0EFF"/>
                </a:solidFill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"/store/orders"</a:t>
            </a: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,</a:t>
            </a:r>
          </a:p>
          <a:p>
            <a:pPr marL="3422015" lvl="1">
              <a:spcBef>
                <a:spcPts val="25"/>
              </a:spcBef>
            </a:pP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method=</a:t>
            </a:r>
            <a:r>
              <a:rPr sz="2000" b="1" dirty="0" err="1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RequestMethod.</a:t>
            </a:r>
            <a:r>
              <a:rPr sz="2000" b="1" dirty="0" err="1">
                <a:solidFill>
                  <a:srgbClr val="C80F19"/>
                </a:solidFill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GET</a:t>
            </a: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)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756285" lvl="1">
              <a:spcBef>
                <a:spcPts val="200"/>
              </a:spcBef>
            </a:pPr>
            <a:r>
              <a:rPr sz="2000" dirty="0">
                <a:solidFill>
                  <a:srgbClr val="33928A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– </a:t>
            </a:r>
            <a:r>
              <a:rPr lang="zh-CN" sz="2000" dirty="0">
                <a:solidFill>
                  <a:schemeClr val="tx1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等效于</a:t>
            </a: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@</a:t>
            </a:r>
            <a:r>
              <a:rPr sz="2000" b="1" dirty="0" err="1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GetMapping</a:t>
            </a: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(</a:t>
            </a:r>
            <a:r>
              <a:rPr sz="2000" b="1" dirty="0">
                <a:solidFill>
                  <a:srgbClr val="0E0EFF"/>
                </a:solidFill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"/store/orders"</a:t>
            </a:r>
            <a:r>
              <a:rPr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)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lvl="1">
              <a:spcBef>
                <a:spcPts val="20"/>
              </a:spcBef>
            </a:pPr>
            <a:endParaRPr sz="265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Times New Roman" panose="02020603050405020304"/>
            </a:endParaRPr>
          </a:p>
          <a:p>
            <a:pPr marL="683260" lvl="1" indent="-213995">
              <a:buClr>
                <a:srgbClr val="33928A"/>
              </a:buClr>
              <a:buFont typeface="Arial" panose="020B0604020202020204"/>
              <a:buChar char="•"/>
              <a:tabLst>
                <a:tab pos="226695" algn="l"/>
              </a:tabLst>
            </a:pPr>
            <a:r>
              <a:rPr sz="2200" spc="-5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@RequestMethod</a:t>
            </a:r>
            <a:r>
              <a:rPr lang="zh-CN" sz="22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枚举值</a:t>
            </a:r>
            <a:endParaRPr sz="22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724535" lvl="1">
              <a:spcBef>
                <a:spcPts val="215"/>
              </a:spcBef>
            </a:pPr>
            <a:r>
              <a:rPr sz="2000" b="1" dirty="0">
                <a:solidFill>
                  <a:srgbClr val="33928A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– </a:t>
            </a: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GET、POST、PUT、PATCH、DELETE、HEAD、OPTIONS、TRACE</a:t>
            </a:r>
          </a:p>
          <a:p>
            <a:pPr>
              <a:lnSpc>
                <a:spcPct val="100000"/>
              </a:lnSpc>
            </a:pPr>
            <a:endParaRPr sz="2400" dirty="0">
              <a:latin typeface="Source Han Sans Normal" panose="020B0200000000000000" pitchFamily="34" charset="-122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86801" y="4829480"/>
            <a:ext cx="358582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23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7115" y="4073586"/>
            <a:ext cx="4101465" cy="617171"/>
            <a:chOff x="3900425" y="3767113"/>
            <a:chExt cx="4101465" cy="617171"/>
          </a:xfrm>
        </p:grpSpPr>
        <p:sp>
          <p:nvSpPr>
            <p:cNvPr id="4" name="object 4"/>
            <p:cNvSpPr/>
            <p:nvPr/>
          </p:nvSpPr>
          <p:spPr>
            <a:xfrm>
              <a:off x="3900425" y="3796274"/>
              <a:ext cx="4100829" cy="588010"/>
            </a:xfrm>
            <a:custGeom>
              <a:avLst/>
              <a:gdLst/>
              <a:ahLst/>
              <a:cxnLst/>
              <a:rect l="l" t="t" r="r" b="b"/>
              <a:pathLst>
                <a:path w="4100829" h="588010">
                  <a:moveTo>
                    <a:pt x="0" y="98001"/>
                  </a:moveTo>
                  <a:lnTo>
                    <a:pt x="7701" y="59855"/>
                  </a:lnTo>
                  <a:lnTo>
                    <a:pt x="28704" y="28704"/>
                  </a:lnTo>
                  <a:lnTo>
                    <a:pt x="59855" y="7701"/>
                  </a:lnTo>
                  <a:lnTo>
                    <a:pt x="98001" y="0"/>
                  </a:lnTo>
                  <a:lnTo>
                    <a:pt x="4002697" y="0"/>
                  </a:lnTo>
                  <a:lnTo>
                    <a:pt x="4040201" y="7459"/>
                  </a:lnTo>
                  <a:lnTo>
                    <a:pt x="4071995" y="28704"/>
                  </a:lnTo>
                  <a:lnTo>
                    <a:pt x="4093240" y="60498"/>
                  </a:lnTo>
                  <a:lnTo>
                    <a:pt x="4100699" y="98001"/>
                  </a:lnTo>
                  <a:lnTo>
                    <a:pt x="4100699" y="489997"/>
                  </a:lnTo>
                  <a:lnTo>
                    <a:pt x="4092998" y="528144"/>
                  </a:lnTo>
                  <a:lnTo>
                    <a:pt x="4071995" y="559295"/>
                  </a:lnTo>
                  <a:lnTo>
                    <a:pt x="4040844" y="580298"/>
                  </a:lnTo>
                  <a:lnTo>
                    <a:pt x="4002697" y="587999"/>
                  </a:lnTo>
                  <a:lnTo>
                    <a:pt x="98001" y="587999"/>
                  </a:lnTo>
                  <a:lnTo>
                    <a:pt x="59855" y="580298"/>
                  </a:lnTo>
                  <a:lnTo>
                    <a:pt x="28704" y="559295"/>
                  </a:lnTo>
                  <a:lnTo>
                    <a:pt x="7701" y="528144"/>
                  </a:lnTo>
                  <a:lnTo>
                    <a:pt x="0" y="489997"/>
                  </a:lnTo>
                  <a:lnTo>
                    <a:pt x="0" y="98001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Source Han Sans Normal" panose="020B02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0425" y="3767113"/>
              <a:ext cx="410146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Source Han Sans Normal" panose="020B0200000000000000" pitchFamily="34" charset="-122"/>
                  <a:ea typeface="Source Han Sans Normal" panose="020B0200000000000000" pitchFamily="34" charset="-122"/>
                </a:rPr>
                <a:t>对于</a:t>
              </a:r>
              <a:r>
                <a:rPr sz="1600" b="1" spc="-5" dirty="0">
                  <a:latin typeface="Courier New Bold" panose="02070609020205090404" charset="0"/>
                  <a:ea typeface="Source Han Sans Normal" panose="020B0200000000000000" pitchFamily="34" charset="-122"/>
                  <a:cs typeface="Courier New Bold" panose="02070609020205090404" charset="0"/>
                  <a:sym typeface="+mn-ea"/>
                </a:rPr>
                <a:t>HEAD、OPTIONS、TRACE</a:t>
              </a:r>
              <a:endParaRPr lang="en-US" altLang="zh-CN" sz="1600" dirty="0">
                <a:latin typeface="Source Han Sans Normal" panose="020B0200000000000000" pitchFamily="34" charset="-122"/>
                <a:ea typeface="Source Han Sans Normal" panose="020B02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Source Han Sans Normal" panose="020B0200000000000000" pitchFamily="34" charset="-122"/>
                  <a:ea typeface="Source Han Sans Normal" panose="020B0200000000000000" pitchFamily="34" charset="-122"/>
                </a:rPr>
                <a:t>必须使用</a:t>
              </a:r>
              <a:r>
                <a:rPr sz="1600" b="1" spc="-5" dirty="0">
                  <a:latin typeface="Courier New Bold" panose="02070609020205090404" charset="0"/>
                  <a:ea typeface="Source Han Sans Normal" panose="020B0200000000000000" pitchFamily="34" charset="-122"/>
                  <a:cs typeface="Courier New Bold" panose="02070609020205090404" charset="0"/>
                </a:rPr>
                <a:t>@RequestMethod</a:t>
              </a:r>
              <a:endParaRPr lang="en-US" altLang="zh-CN" sz="1600" dirty="0">
                <a:latin typeface="Source Han Sans Normal" panose="020B0200000000000000" pitchFamily="34" charset="-122"/>
                <a:ea typeface="Source Han Sans Normal" panose="020B0200000000000000" pitchFamily="34" charset="-122"/>
              </a:endParaRPr>
            </a:p>
          </p:txBody>
        </p:sp>
      </p:grp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@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RequestMapping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注解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73631" y="726107"/>
            <a:ext cx="3365509" cy="2703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58332" y="822318"/>
            <a:ext cx="3229610" cy="2487295"/>
          </a:xfrm>
          <a:custGeom>
            <a:avLst/>
            <a:gdLst/>
            <a:ahLst/>
            <a:cxnLst/>
            <a:rect l="l" t="t" r="r" b="b"/>
            <a:pathLst>
              <a:path w="3229609" h="2487295">
                <a:moveTo>
                  <a:pt x="0" y="2487111"/>
                </a:moveTo>
                <a:lnTo>
                  <a:pt x="3228984" y="2487111"/>
                </a:lnTo>
                <a:lnTo>
                  <a:pt x="3228984" y="0"/>
                </a:lnTo>
                <a:lnTo>
                  <a:pt x="0" y="0"/>
                </a:lnTo>
                <a:lnTo>
                  <a:pt x="0" y="2487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0980" y="782312"/>
            <a:ext cx="3229610" cy="2567305"/>
          </a:xfrm>
          <a:custGeom>
            <a:avLst/>
            <a:gdLst/>
            <a:ahLst/>
            <a:cxnLst/>
            <a:rect l="l" t="t" r="r" b="b"/>
            <a:pathLst>
              <a:path w="3229609" h="2567304">
                <a:moveTo>
                  <a:pt x="0" y="0"/>
                </a:moveTo>
                <a:lnTo>
                  <a:pt x="3228984" y="0"/>
                </a:lnTo>
                <a:lnTo>
                  <a:pt x="3228984" y="2566889"/>
                </a:lnTo>
                <a:lnTo>
                  <a:pt x="0" y="256688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192" y="803430"/>
            <a:ext cx="21590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5"/>
              </a:lnSpc>
              <a:spcBef>
                <a:spcPts val="100"/>
              </a:spcBef>
            </a:pPr>
            <a:r>
              <a:rPr sz="1200" b="1" spc="-5" dirty="0">
                <a:latin typeface="Source Han Sans Normal" panose="020B0200000000000000" pitchFamily="34" charset="-122"/>
                <a:cs typeface="Courier New" panose="02070309020205020404"/>
              </a:rPr>
              <a:t>HTTP/1.1 200</a:t>
            </a:r>
            <a:r>
              <a:rPr sz="1200" b="1" spc="-3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200" b="1" spc="-5" dirty="0">
                <a:latin typeface="Source Han Sans Normal" panose="020B0200000000000000" pitchFamily="34" charset="-122"/>
                <a:cs typeface="Courier New" panose="02070309020205020404"/>
              </a:rPr>
              <a:t>OK</a:t>
            </a:r>
            <a:endParaRPr sz="12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50"/>
              </a:lnSpc>
            </a:pPr>
            <a:r>
              <a:rPr sz="1200" b="1" spc="-5" dirty="0">
                <a:latin typeface="Source Han Sans Normal" panose="020B0200000000000000" pitchFamily="34" charset="-122"/>
                <a:cs typeface="Courier New" panose="02070309020205020404"/>
              </a:rPr>
              <a:t>Date:</a:t>
            </a:r>
            <a:r>
              <a:rPr sz="1200" b="1" spc="-15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200" b="1" spc="-5" dirty="0">
                <a:latin typeface="Source Han Sans Normal" panose="020B0200000000000000" pitchFamily="34" charset="-122"/>
                <a:cs typeface="Courier New" panose="02070309020205020404"/>
              </a:rPr>
              <a:t>...</a:t>
            </a:r>
            <a:endParaRPr sz="12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200" b="1" spc="-5" dirty="0">
                <a:latin typeface="Source Han Sans Normal" panose="020B0200000000000000" pitchFamily="34" charset="-122"/>
                <a:cs typeface="Courier New" panose="02070309020205020404"/>
              </a:rPr>
              <a:t>Content-Length:</a:t>
            </a:r>
            <a:r>
              <a:rPr sz="1200" b="1" spc="-9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200" b="1" spc="-5" dirty="0">
                <a:latin typeface="Source Han Sans Normal" panose="020B0200000000000000" pitchFamily="34" charset="-122"/>
                <a:cs typeface="Courier New" panose="02070309020205020404"/>
              </a:rPr>
              <a:t>1456  Content-Type:  application/json</a:t>
            </a: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lang="en-US" sz="1200" b="1" spc="-5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65"/>
              </a:lnSpc>
              <a:spcBef>
                <a:spcPts val="100"/>
              </a:spcBef>
            </a:pPr>
            <a:r>
              <a:rPr lang="en-US" altLang="zh-CN" sz="1200" b="1" spc="-5" dirty="0">
                <a:solidFill>
                  <a:srgbClr val="0E0EFF"/>
                </a:solidFill>
                <a:latin typeface="Source Han Sans Normal" panose="020B0200000000000000" pitchFamily="34" charset="-122"/>
                <a:cs typeface="Courier New" panose="02070309020205020404"/>
              </a:rPr>
              <a:t>{</a:t>
            </a:r>
          </a:p>
          <a:p>
            <a:pPr marL="12700">
              <a:lnSpc>
                <a:spcPts val="1665"/>
              </a:lnSpc>
              <a:spcBef>
                <a:spcPts val="100"/>
              </a:spcBef>
            </a:pPr>
            <a:r>
              <a:rPr lang="en-US" sz="1200" b="1" spc="-5" dirty="0">
                <a:latin typeface="Source Han Sans Normal" panose="020B0200000000000000" pitchFamily="34" charset="-122"/>
                <a:cs typeface="Courier New" panose="02070309020205020404"/>
              </a:rPr>
              <a:t>   </a:t>
            </a:r>
            <a:r>
              <a:rPr lang="en-US" altLang="zh-CN" sz="12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  "id":</a:t>
            </a:r>
            <a:r>
              <a:rPr lang="en-US" altLang="zh-CN" sz="1200" b="1" spc="-20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2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123,</a:t>
            </a:r>
            <a:endParaRPr lang="en-US" altLang="zh-CN" sz="12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50"/>
              </a:lnSpc>
            </a:pPr>
            <a:r>
              <a:rPr lang="en-US" altLang="zh-CN" sz="12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     "total":</a:t>
            </a:r>
            <a:r>
              <a:rPr lang="en-US" altLang="zh-CN" sz="1200" b="1" spc="-8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2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200.00,</a:t>
            </a:r>
            <a:endParaRPr lang="en-US" altLang="zh-CN" sz="12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65"/>
              </a:lnSpc>
            </a:pPr>
            <a:r>
              <a:rPr lang="en-US" altLang="zh-CN" sz="12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     "items": </a:t>
            </a:r>
            <a:r>
              <a:rPr lang="en-US" altLang="zh-CN" sz="1200" b="1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[ …</a:t>
            </a:r>
            <a:r>
              <a:rPr lang="en-US" altLang="zh-CN" sz="1200" b="1" spc="-6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]</a:t>
            </a:r>
          </a:p>
          <a:p>
            <a:pPr marL="12700">
              <a:lnSpc>
                <a:spcPts val="1665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}</a:t>
            </a:r>
            <a:endParaRPr lang="en-US" altLang="zh-CN" sz="12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endParaRPr sz="12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9525" y="3205161"/>
            <a:ext cx="6584950" cy="1085215"/>
          </a:xfrm>
          <a:custGeom>
            <a:avLst/>
            <a:gdLst/>
            <a:ahLst/>
            <a:cxnLst/>
            <a:rect l="l" t="t" r="r" b="b"/>
            <a:pathLst>
              <a:path w="6584950" h="1085214">
                <a:moveTo>
                  <a:pt x="0" y="1084887"/>
                </a:moveTo>
                <a:lnTo>
                  <a:pt x="6584949" y="1084887"/>
                </a:lnTo>
                <a:lnTo>
                  <a:pt x="6584949" y="0"/>
                </a:lnTo>
                <a:lnTo>
                  <a:pt x="0" y="0"/>
                </a:lnTo>
                <a:lnTo>
                  <a:pt x="0" y="108488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79525" y="3205161"/>
            <a:ext cx="6584950" cy="1129030"/>
          </a:xfrm>
          <a:custGeom>
            <a:avLst/>
            <a:gdLst/>
            <a:ahLst/>
            <a:cxnLst/>
            <a:rect l="l" t="t" r="r" b="b"/>
            <a:pathLst>
              <a:path w="6584950" h="1129029">
                <a:moveTo>
                  <a:pt x="0" y="0"/>
                </a:moveTo>
                <a:lnTo>
                  <a:pt x="6584949" y="0"/>
                </a:lnTo>
                <a:lnTo>
                  <a:pt x="6584949" y="1128711"/>
                </a:lnTo>
                <a:lnTo>
                  <a:pt x="0" y="1128711"/>
                </a:lnTo>
                <a:lnTo>
                  <a:pt x="0" y="0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2823707"/>
            <a:ext cx="4763770" cy="1676741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940435" algn="ctr">
              <a:lnSpc>
                <a:spcPct val="100000"/>
              </a:lnSpc>
              <a:spcBef>
                <a:spcPts val="895"/>
              </a:spcBef>
            </a:pP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@GetMapping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</a:rPr>
              <a:t>"/store/orders/{id}"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)</a:t>
            </a:r>
            <a:endParaRPr sz="1600" dirty="0">
              <a:latin typeface="宋体" panose="02010600030101010101" pitchFamily="2" charset="-122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Order </a:t>
            </a:r>
            <a:r>
              <a:rPr sz="1600" spc="-10" dirty="0">
                <a:latin typeface="宋体" panose="02010600030101010101" pitchFamily="2" charset="-122"/>
                <a:cs typeface="Arial" panose="020B0604020202020204"/>
              </a:rPr>
              <a:t>getOrder(</a:t>
            </a:r>
            <a:r>
              <a:rPr sz="1600" spc="-10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@PathVariable</a:t>
            </a:r>
            <a:r>
              <a:rPr sz="1600" spc="-10" dirty="0">
                <a:latin typeface="宋体" panose="02010600030101010101" pitchFamily="2" charset="-122"/>
                <a:cs typeface="Arial" panose="020B0604020202020204"/>
              </a:rPr>
              <a:t>(</a:t>
            </a:r>
            <a:r>
              <a:rPr sz="1600" spc="-10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</a:rPr>
              <a:t>"id"</a:t>
            </a:r>
            <a:r>
              <a:rPr sz="1600" spc="-10" dirty="0">
                <a:latin typeface="宋体" panose="02010600030101010101" pitchFamily="2" charset="-122"/>
                <a:cs typeface="Arial" panose="020B0604020202020204"/>
              </a:rPr>
              <a:t>) 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long id)</a:t>
            </a:r>
            <a:r>
              <a:rPr sz="1600" spc="-20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600" dirty="0">
                <a:latin typeface="宋体" panose="02010600030101010101" pitchFamily="2" charset="-122"/>
                <a:cs typeface="Arial" panose="020B0604020202020204"/>
              </a:rPr>
              <a:t>{</a:t>
            </a:r>
          </a:p>
          <a:p>
            <a:pPr marL="18161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return</a:t>
            </a:r>
            <a:r>
              <a:rPr sz="1600" b="1" spc="-10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orderService.findOrderById(id);</a:t>
            </a:r>
            <a:endParaRPr sz="1600" dirty="0">
              <a:latin typeface="宋体" panose="02010600030101010101" pitchFamily="2" charset="-122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宋体" panose="02010600030101010101" pitchFamily="2" charset="-122"/>
                <a:cs typeface="Arial" panose="020B0604020202020204"/>
              </a:rPr>
              <a:t>}</a:t>
            </a:r>
          </a:p>
        </p:txBody>
      </p:sp>
      <p:sp>
        <p:nvSpPr>
          <p:cNvPr id="12" name="object 12"/>
          <p:cNvSpPr/>
          <p:nvPr/>
        </p:nvSpPr>
        <p:spPr>
          <a:xfrm>
            <a:off x="407324" y="4290050"/>
            <a:ext cx="8448040" cy="322580"/>
          </a:xfrm>
          <a:custGeom>
            <a:avLst/>
            <a:gdLst/>
            <a:ahLst/>
            <a:cxnLst/>
            <a:rect l="l" t="t" r="r" b="b"/>
            <a:pathLst>
              <a:path w="8448040" h="322579">
                <a:moveTo>
                  <a:pt x="0" y="0"/>
                </a:moveTo>
                <a:lnTo>
                  <a:pt x="8447699" y="0"/>
                </a:lnTo>
                <a:lnTo>
                  <a:pt x="8447699" y="322199"/>
                </a:lnTo>
                <a:lnTo>
                  <a:pt x="0" y="322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7324" y="4290050"/>
            <a:ext cx="8448040" cy="322580"/>
          </a:xfrm>
          <a:custGeom>
            <a:avLst/>
            <a:gdLst/>
            <a:ahLst/>
            <a:cxnLst/>
            <a:rect l="l" t="t" r="r" b="b"/>
            <a:pathLst>
              <a:path w="8448040" h="322579">
                <a:moveTo>
                  <a:pt x="0" y="0"/>
                </a:moveTo>
                <a:lnTo>
                  <a:pt x="8447699" y="0"/>
                </a:lnTo>
                <a:lnTo>
                  <a:pt x="8447699" y="322199"/>
                </a:lnTo>
                <a:lnTo>
                  <a:pt x="0" y="322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205" y="4306497"/>
            <a:ext cx="8315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646464"/>
                </a:solidFill>
                <a:latin typeface="Source Han Sans Normal" panose="020B0200000000000000" pitchFamily="34" charset="-122"/>
                <a:cs typeface="Courier New" panose="02070309020205020404"/>
              </a:rPr>
              <a:t>@RequestMapping</a:t>
            </a: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(path=</a:t>
            </a:r>
            <a:r>
              <a:rPr sz="1600" b="1" spc="-5" dirty="0">
                <a:solidFill>
                  <a:srgbClr val="2A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"/store/orders/{id}"</a:t>
            </a: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,</a:t>
            </a:r>
            <a:r>
              <a:rPr sz="1600" b="1" spc="-7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method=RequestMethod.</a:t>
            </a:r>
            <a:r>
              <a:rPr sz="1600" b="1" i="1" spc="-5" dirty="0">
                <a:solidFill>
                  <a:srgbClr val="0000C0"/>
                </a:solidFill>
                <a:latin typeface="Source Han Sans Normal" panose="020B0200000000000000" pitchFamily="34" charset="-122"/>
                <a:cs typeface="Courier New" panose="02070309020205020404"/>
              </a:rPr>
              <a:t>GET</a:t>
            </a: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)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4848" y="1430457"/>
            <a:ext cx="3221059" cy="1295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7693" y="1522752"/>
            <a:ext cx="3084830" cy="1159510"/>
          </a:xfrm>
          <a:custGeom>
            <a:avLst/>
            <a:gdLst/>
            <a:ahLst/>
            <a:cxnLst/>
            <a:rect l="l" t="t" r="r" b="b"/>
            <a:pathLst>
              <a:path w="3084829" h="1159510">
                <a:moveTo>
                  <a:pt x="2673976" y="1158893"/>
                </a:moveTo>
                <a:lnTo>
                  <a:pt x="0" y="1158893"/>
                </a:lnTo>
                <a:lnTo>
                  <a:pt x="0" y="0"/>
                </a:lnTo>
                <a:lnTo>
                  <a:pt x="2673976" y="0"/>
                </a:lnTo>
                <a:lnTo>
                  <a:pt x="2673976" y="403842"/>
                </a:lnTo>
                <a:lnTo>
                  <a:pt x="2897468" y="403842"/>
                </a:lnTo>
                <a:lnTo>
                  <a:pt x="3084533" y="579446"/>
                </a:lnTo>
                <a:lnTo>
                  <a:pt x="2897468" y="755051"/>
                </a:lnTo>
                <a:lnTo>
                  <a:pt x="2673976" y="755051"/>
                </a:lnTo>
                <a:lnTo>
                  <a:pt x="2673976" y="1158893"/>
                </a:lnTo>
                <a:close/>
              </a:path>
              <a:path w="3084829" h="1159510">
                <a:moveTo>
                  <a:pt x="2897468" y="403842"/>
                </a:moveTo>
                <a:lnTo>
                  <a:pt x="2788647" y="403842"/>
                </a:lnTo>
                <a:lnTo>
                  <a:pt x="2788647" y="301687"/>
                </a:lnTo>
                <a:lnTo>
                  <a:pt x="2897468" y="403842"/>
                </a:lnTo>
                <a:close/>
              </a:path>
              <a:path w="3084829" h="1159510">
                <a:moveTo>
                  <a:pt x="2788647" y="857205"/>
                </a:moveTo>
                <a:lnTo>
                  <a:pt x="2788647" y="755051"/>
                </a:lnTo>
                <a:lnTo>
                  <a:pt x="2897468" y="755051"/>
                </a:lnTo>
                <a:lnTo>
                  <a:pt x="2788647" y="857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0450" y="1506537"/>
            <a:ext cx="3084830" cy="1159510"/>
          </a:xfrm>
          <a:custGeom>
            <a:avLst/>
            <a:gdLst/>
            <a:ahLst/>
            <a:cxnLst/>
            <a:rect l="l" t="t" r="r" b="b"/>
            <a:pathLst>
              <a:path w="3084829" h="1159510">
                <a:moveTo>
                  <a:pt x="0" y="0"/>
                </a:moveTo>
                <a:lnTo>
                  <a:pt x="2673976" y="0"/>
                </a:lnTo>
                <a:lnTo>
                  <a:pt x="2673976" y="403842"/>
                </a:lnTo>
                <a:lnTo>
                  <a:pt x="2788647" y="403842"/>
                </a:lnTo>
                <a:lnTo>
                  <a:pt x="2788647" y="301687"/>
                </a:lnTo>
                <a:lnTo>
                  <a:pt x="3084533" y="579446"/>
                </a:lnTo>
                <a:lnTo>
                  <a:pt x="2788647" y="857205"/>
                </a:lnTo>
                <a:lnTo>
                  <a:pt x="2788647" y="755051"/>
                </a:lnTo>
                <a:lnTo>
                  <a:pt x="2673976" y="755051"/>
                </a:lnTo>
                <a:lnTo>
                  <a:pt x="2673976" y="1158893"/>
                </a:lnTo>
                <a:lnTo>
                  <a:pt x="0" y="115889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4425" y="1543875"/>
            <a:ext cx="2585720" cy="93358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GET /store/orders/123  </a:t>
            </a:r>
          </a:p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Host: shop.spring.io  </a:t>
            </a:r>
          </a:p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Accept:</a:t>
            </a:r>
            <a:r>
              <a:rPr sz="1400" b="1" spc="-9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application/json</a:t>
            </a: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00"/>
              </a:lnSpc>
            </a:pP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...</a:t>
            </a: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69849" y="150800"/>
            <a:ext cx="1097280" cy="652780"/>
          </a:xfrm>
          <a:custGeom>
            <a:avLst/>
            <a:gdLst/>
            <a:ahLst/>
            <a:cxnLst/>
            <a:rect l="l" t="t" r="r" b="b"/>
            <a:pathLst>
              <a:path w="1097279" h="652780">
                <a:moveTo>
                  <a:pt x="988347" y="652499"/>
                </a:moveTo>
                <a:lnTo>
                  <a:pt x="108752" y="652499"/>
                </a:lnTo>
                <a:lnTo>
                  <a:pt x="66421" y="643953"/>
                </a:lnTo>
                <a:lnTo>
                  <a:pt x="31852" y="620647"/>
                </a:lnTo>
                <a:lnTo>
                  <a:pt x="8546" y="586079"/>
                </a:lnTo>
                <a:lnTo>
                  <a:pt x="0" y="543747"/>
                </a:lnTo>
                <a:lnTo>
                  <a:pt x="0" y="108752"/>
                </a:lnTo>
                <a:lnTo>
                  <a:pt x="8546" y="66420"/>
                </a:lnTo>
                <a:lnTo>
                  <a:pt x="31852" y="31852"/>
                </a:lnTo>
                <a:lnTo>
                  <a:pt x="66421" y="8546"/>
                </a:lnTo>
                <a:lnTo>
                  <a:pt x="108752" y="0"/>
                </a:lnTo>
                <a:lnTo>
                  <a:pt x="988347" y="0"/>
                </a:lnTo>
                <a:lnTo>
                  <a:pt x="1029965" y="8278"/>
                </a:lnTo>
                <a:lnTo>
                  <a:pt x="1065246" y="31852"/>
                </a:lnTo>
                <a:lnTo>
                  <a:pt x="1088821" y="67134"/>
                </a:lnTo>
                <a:lnTo>
                  <a:pt x="1097099" y="108752"/>
                </a:lnTo>
                <a:lnTo>
                  <a:pt x="1097099" y="543747"/>
                </a:lnTo>
                <a:lnTo>
                  <a:pt x="1088553" y="586079"/>
                </a:lnTo>
                <a:lnTo>
                  <a:pt x="1065247" y="620647"/>
                </a:lnTo>
                <a:lnTo>
                  <a:pt x="1030678" y="643953"/>
                </a:lnTo>
                <a:lnTo>
                  <a:pt x="988347" y="652499"/>
                </a:lnTo>
                <a:close/>
              </a:path>
            </a:pathLst>
          </a:custGeom>
          <a:solidFill>
            <a:srgbClr val="F0F0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69849" y="150800"/>
            <a:ext cx="1097280" cy="652780"/>
          </a:xfrm>
          <a:custGeom>
            <a:avLst/>
            <a:gdLst/>
            <a:ahLst/>
            <a:cxnLst/>
            <a:rect l="l" t="t" r="r" b="b"/>
            <a:pathLst>
              <a:path w="1097279" h="652780">
                <a:moveTo>
                  <a:pt x="0" y="108752"/>
                </a:moveTo>
                <a:lnTo>
                  <a:pt x="8546" y="66420"/>
                </a:lnTo>
                <a:lnTo>
                  <a:pt x="31852" y="31852"/>
                </a:lnTo>
                <a:lnTo>
                  <a:pt x="66421" y="8546"/>
                </a:lnTo>
                <a:lnTo>
                  <a:pt x="108752" y="0"/>
                </a:lnTo>
                <a:lnTo>
                  <a:pt x="988347" y="0"/>
                </a:lnTo>
                <a:lnTo>
                  <a:pt x="1029965" y="8278"/>
                </a:lnTo>
                <a:lnTo>
                  <a:pt x="1065246" y="31852"/>
                </a:lnTo>
                <a:lnTo>
                  <a:pt x="1088821" y="67134"/>
                </a:lnTo>
                <a:lnTo>
                  <a:pt x="1097099" y="108752"/>
                </a:lnTo>
                <a:lnTo>
                  <a:pt x="1097099" y="543747"/>
                </a:lnTo>
                <a:lnTo>
                  <a:pt x="1088553" y="586079"/>
                </a:lnTo>
                <a:lnTo>
                  <a:pt x="1065247" y="620647"/>
                </a:lnTo>
                <a:lnTo>
                  <a:pt x="1030678" y="643953"/>
                </a:lnTo>
                <a:lnTo>
                  <a:pt x="988347" y="652499"/>
                </a:lnTo>
                <a:lnTo>
                  <a:pt x="108752" y="652499"/>
                </a:lnTo>
                <a:lnTo>
                  <a:pt x="66421" y="643953"/>
                </a:lnTo>
                <a:lnTo>
                  <a:pt x="31852" y="620647"/>
                </a:lnTo>
                <a:lnTo>
                  <a:pt x="8546" y="586079"/>
                </a:lnTo>
                <a:lnTo>
                  <a:pt x="0" y="543747"/>
                </a:lnTo>
                <a:lnTo>
                  <a:pt x="0" y="108752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0980" y="208572"/>
            <a:ext cx="895350" cy="52411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2070" marR="5080" indent="-40005" algn="ctr">
              <a:lnSpc>
                <a:spcPct val="102000"/>
              </a:lnSpc>
              <a:spcBef>
                <a:spcPts val="70"/>
              </a:spcBef>
            </a:pPr>
            <a:r>
              <a:rPr lang="zh-CN" sz="1600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完整</a:t>
            </a:r>
          </a:p>
          <a:p>
            <a:pPr marL="52070" marR="5080" indent="-40005" algn="ctr">
              <a:lnSpc>
                <a:spcPct val="102000"/>
              </a:lnSpc>
              <a:spcBef>
                <a:spcPts val="70"/>
              </a:spcBef>
            </a:pPr>
            <a:r>
              <a:rPr lang="zh-CN" sz="1600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示例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766331" y="4829480"/>
            <a:ext cx="279052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24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读取一个表现：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GET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0784" y="2500630"/>
            <a:ext cx="87503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1000" spc="5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Cover </a:t>
            </a:r>
            <a:r>
              <a:rPr sz="1000" spc="-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w/</a:t>
            </a:r>
            <a:r>
              <a:rPr sz="1000" spc="-4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 </a:t>
            </a:r>
            <a:r>
              <a:rPr sz="1000" spc="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Image</a:t>
            </a:r>
            <a:endParaRPr sz="1000" dirty="0">
              <a:latin typeface="Source Han Sans Normal" panose="020B0200000000000000" pitchFamily="34" charset="-122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25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379730" y="677545"/>
            <a:ext cx="4191635" cy="348107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</a:t>
            </a: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介绍</a:t>
            </a:r>
          </a:p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Spring MVC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对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RESTful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应用程序的支持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dirty="0">
                <a:latin typeface="Source Han Sans SC" panose="020B0400000000000000" charset="-122"/>
                <a:ea typeface="Source Han Sans SC" panose="020B0400000000000000" charset="-122"/>
                <a:cs typeface="Source Han Sans SC Bold" panose="020B0400000000000000" charset="-122"/>
              </a:rPr>
              <a:t>HTTP GET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Source Han Sans SC Bold" panose="020B0400000000000000" charset="-122"/>
            </a:endParaRP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HTTP PUT</a:t>
            </a:r>
            <a:endParaRPr lang="en-US" altLang="zh-CN" sz="1600" dirty="0">
              <a:latin typeface="Source Han Sans SC" panose="020B0400000000000000" charset="-122"/>
              <a:ea typeface="Source Han Sans SC" panose="020B0400000000000000" charset="-122"/>
              <a:cs typeface="Source Han Sans SC Bold" panose="020B0400000000000000" charset="-122"/>
            </a:endParaRP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POST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DELETE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RESTful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客户端：</a:t>
            </a:r>
            <a:r>
              <a:rPr lang="en-US" altLang="zh-CN"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RestTemplate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实验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进阶话题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6220" y="129540"/>
            <a:ext cx="125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议程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55257" y="2958007"/>
            <a:ext cx="3303085" cy="1461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7199" y="2949950"/>
            <a:ext cx="3166745" cy="1325245"/>
          </a:xfrm>
          <a:custGeom>
            <a:avLst/>
            <a:gdLst/>
            <a:ahLst/>
            <a:cxnLst/>
            <a:rect l="l" t="t" r="r" b="b"/>
            <a:pathLst>
              <a:path w="3166745" h="1325245">
                <a:moveTo>
                  <a:pt x="0" y="0"/>
                </a:moveTo>
                <a:lnTo>
                  <a:pt x="3166559" y="0"/>
                </a:lnTo>
                <a:lnTo>
                  <a:pt x="3166559" y="1324943"/>
                </a:lnTo>
                <a:lnTo>
                  <a:pt x="0" y="13249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47199" y="2949950"/>
            <a:ext cx="3166745" cy="1325245"/>
          </a:xfrm>
          <a:custGeom>
            <a:avLst/>
            <a:gdLst/>
            <a:ahLst/>
            <a:cxnLst/>
            <a:rect l="l" t="t" r="r" b="b"/>
            <a:pathLst>
              <a:path w="3166745" h="1325245">
                <a:moveTo>
                  <a:pt x="0" y="0"/>
                </a:moveTo>
                <a:lnTo>
                  <a:pt x="3166559" y="0"/>
                </a:lnTo>
                <a:lnTo>
                  <a:pt x="3166559" y="1324943"/>
                </a:lnTo>
                <a:lnTo>
                  <a:pt x="0" y="132494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1175" y="3096294"/>
            <a:ext cx="282956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HTTP/1.1 204 No Content  Date:</a:t>
            </a:r>
            <a:r>
              <a:rPr sz="1600" b="1" spc="-15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dirty="0">
                <a:latin typeface="Source Han Sans Normal" panose="020B0200000000000000" pitchFamily="34" charset="-122"/>
                <a:cs typeface="Courier New" panose="02070309020205020404"/>
              </a:rPr>
              <a:t>…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Content-Length:</a:t>
            </a:r>
            <a:r>
              <a:rPr sz="1600" b="1" spc="-2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dirty="0">
                <a:latin typeface="Source Han Sans Normal" panose="020B0200000000000000" pitchFamily="34" charset="-122"/>
                <a:cs typeface="Courier New" panose="02070309020205020404"/>
              </a:rPr>
              <a:t>0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Source Han Sans Normal" panose="020B0200000000000000" pitchFamily="34" charset="-122"/>
                <a:cs typeface="Times New Roman" panose="02020603050405020304"/>
              </a:rPr>
              <a:t>…</a:t>
            </a:r>
          </a:p>
        </p:txBody>
      </p:sp>
      <p:sp>
        <p:nvSpPr>
          <p:cNvPr id="7" name="object 7"/>
          <p:cNvSpPr/>
          <p:nvPr/>
        </p:nvSpPr>
        <p:spPr>
          <a:xfrm>
            <a:off x="1035806" y="2406107"/>
            <a:ext cx="4809739" cy="2578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7749" y="2398049"/>
            <a:ext cx="4673600" cy="2442845"/>
          </a:xfrm>
          <a:custGeom>
            <a:avLst/>
            <a:gdLst/>
            <a:ahLst/>
            <a:cxnLst/>
            <a:rect l="l" t="t" r="r" b="b"/>
            <a:pathLst>
              <a:path w="4673600" h="2442845">
                <a:moveTo>
                  <a:pt x="4034974" y="2442257"/>
                </a:moveTo>
                <a:lnTo>
                  <a:pt x="0" y="2442257"/>
                </a:lnTo>
                <a:lnTo>
                  <a:pt x="0" y="0"/>
                </a:lnTo>
                <a:lnTo>
                  <a:pt x="4034974" y="0"/>
                </a:lnTo>
                <a:lnTo>
                  <a:pt x="4034974" y="851058"/>
                </a:lnTo>
                <a:lnTo>
                  <a:pt x="4389801" y="851058"/>
                </a:lnTo>
                <a:lnTo>
                  <a:pt x="4673213" y="1221128"/>
                </a:lnTo>
                <a:lnTo>
                  <a:pt x="4389801" y="1591198"/>
                </a:lnTo>
                <a:lnTo>
                  <a:pt x="4034974" y="1591198"/>
                </a:lnTo>
                <a:lnTo>
                  <a:pt x="4034974" y="2442257"/>
                </a:lnTo>
                <a:close/>
              </a:path>
              <a:path w="4673600" h="2442845">
                <a:moveTo>
                  <a:pt x="4389801" y="851058"/>
                </a:moveTo>
                <a:lnTo>
                  <a:pt x="4224931" y="851058"/>
                </a:lnTo>
                <a:lnTo>
                  <a:pt x="4224931" y="635778"/>
                </a:lnTo>
                <a:lnTo>
                  <a:pt x="4389801" y="851058"/>
                </a:lnTo>
                <a:close/>
              </a:path>
              <a:path w="4673600" h="2442845">
                <a:moveTo>
                  <a:pt x="4224931" y="1806479"/>
                </a:moveTo>
                <a:lnTo>
                  <a:pt x="4224931" y="1591198"/>
                </a:lnTo>
                <a:lnTo>
                  <a:pt x="4389801" y="1591198"/>
                </a:lnTo>
                <a:lnTo>
                  <a:pt x="4224931" y="1806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7749" y="2398049"/>
            <a:ext cx="4673600" cy="2442845"/>
          </a:xfrm>
          <a:custGeom>
            <a:avLst/>
            <a:gdLst/>
            <a:ahLst/>
            <a:cxnLst/>
            <a:rect l="l" t="t" r="r" b="b"/>
            <a:pathLst>
              <a:path w="4673600" h="2442845">
                <a:moveTo>
                  <a:pt x="0" y="0"/>
                </a:moveTo>
                <a:lnTo>
                  <a:pt x="4034974" y="0"/>
                </a:lnTo>
                <a:lnTo>
                  <a:pt x="4034974" y="851058"/>
                </a:lnTo>
                <a:lnTo>
                  <a:pt x="4224931" y="851058"/>
                </a:lnTo>
                <a:lnTo>
                  <a:pt x="4224931" y="635778"/>
                </a:lnTo>
                <a:lnTo>
                  <a:pt x="4673213" y="1221128"/>
                </a:lnTo>
                <a:lnTo>
                  <a:pt x="4224931" y="1806479"/>
                </a:lnTo>
                <a:lnTo>
                  <a:pt x="4224931" y="1591198"/>
                </a:lnTo>
                <a:lnTo>
                  <a:pt x="4034974" y="1591198"/>
                </a:lnTo>
                <a:lnTo>
                  <a:pt x="4034974" y="2442257"/>
                </a:lnTo>
                <a:lnTo>
                  <a:pt x="0" y="244225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958" y="859541"/>
            <a:ext cx="6816558" cy="1383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需求</a:t>
            </a:r>
            <a:endParaRPr sz="22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26415" lvl="1" indent="-227965">
              <a:lnSpc>
                <a:spcPct val="100000"/>
              </a:lnSpc>
              <a:spcBef>
                <a:spcPts val="19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只对</a:t>
            </a:r>
            <a:r>
              <a:rPr lang="en-US" alt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PUT</a:t>
            </a:r>
            <a:r>
              <a:rPr lang="zh-CN" altLang="en-US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类型的请求进行响应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26415" lvl="1" indent="-22796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在</a:t>
            </a:r>
            <a:r>
              <a:rPr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HTTP</a:t>
            </a:r>
            <a:r>
              <a:rPr lang="zh-CN" sz="2000" spc="-1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请求中访问数据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26415" lvl="1" indent="-22796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返回空响应，状态码</a:t>
            </a:r>
            <a:r>
              <a:rPr sz="20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204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6335" y="2456815"/>
            <a:ext cx="3776980" cy="229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7520" fontAlgn="auto">
              <a:lnSpc>
                <a:spcPct val="102000"/>
              </a:lnSpc>
              <a:spcBef>
                <a:spcPts val="1455"/>
              </a:spcBef>
            </a:pPr>
            <a:r>
              <a:rPr lang="en-US" altLang="zh-CN"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PUT /store/orders/123/items/</a:t>
            </a:r>
            <a:r>
              <a:rPr lang="en-US" altLang="zh-CN" sz="1600" b="1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abc</a:t>
            </a:r>
            <a:r>
              <a:rPr lang="en-US" altLang="zh-CN"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 </a:t>
            </a:r>
          </a:p>
          <a:p>
            <a:pPr marR="477520" fontAlgn="auto">
              <a:lnSpc>
                <a:spcPct val="102000"/>
              </a:lnSpc>
              <a:spcBef>
                <a:spcPts val="0"/>
              </a:spcBef>
            </a:pPr>
            <a:r>
              <a:rPr lang="en-US" altLang="zh-CN"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Host:</a:t>
            </a:r>
            <a:r>
              <a:rPr lang="en-US" altLang="zh-CN" sz="1600" b="1" spc="-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600" b="1" u="heavy" spc="-10" dirty="0">
                <a:solidFill>
                  <a:srgbClr val="009FDE"/>
                </a:solidFill>
                <a:uFill>
                  <a:solidFill>
                    <a:srgbClr val="009FDE"/>
                  </a:solidFill>
                </a:u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  <a:hlinkClick r:id="rId5"/>
              </a:rPr>
              <a:t>www.mybank.com</a:t>
            </a:r>
            <a:endParaRPr lang="en-US" altLang="zh-CN"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fontAlgn="auto">
              <a:lnSpc>
                <a:spcPct val="100000"/>
              </a:lnSpc>
              <a:spcBef>
                <a:spcPts val="30"/>
              </a:spcBef>
            </a:pPr>
            <a:r>
              <a:rPr lang="en-US" altLang="zh-CN"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Content-Type:</a:t>
            </a:r>
            <a:r>
              <a:rPr lang="en-US" altLang="zh-CN" sz="1600" b="1" spc="-2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application/json</a:t>
            </a:r>
            <a:endParaRPr lang="en-US" altLang="zh-CN"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zh-CN" sz="1600" b="1" spc="-5" dirty="0">
              <a:solidFill>
                <a:srgbClr val="0000FF"/>
              </a:solidFill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    </a:t>
            </a:r>
            <a:r>
              <a:rPr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"id":</a:t>
            </a:r>
            <a:r>
              <a:rPr sz="1600" b="1" spc="-1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abc,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    </a:t>
            </a:r>
            <a:r>
              <a:rPr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"cost":</a:t>
            </a:r>
            <a:r>
              <a:rPr sz="1600" b="1" spc="-1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35.00,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    </a:t>
            </a:r>
            <a:r>
              <a:rPr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"product": SKU1234,</a:t>
            </a:r>
            <a:r>
              <a:rPr sz="1600" b="1" spc="-90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...</a:t>
            </a:r>
            <a:endParaRPr lang="en-US" sz="1600" b="1" spc="-5" dirty="0">
              <a:solidFill>
                <a:srgbClr val="0000FF"/>
              </a:solidFill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altLang="zh-CN"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}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4167" y="1562112"/>
            <a:ext cx="1370330" cy="1585595"/>
          </a:xfrm>
          <a:custGeom>
            <a:avLst/>
            <a:gdLst/>
            <a:ahLst/>
            <a:cxnLst/>
            <a:rect l="l" t="t" r="r" b="b"/>
            <a:pathLst>
              <a:path w="1370329" h="1585595">
                <a:moveTo>
                  <a:pt x="0" y="1585225"/>
                </a:moveTo>
                <a:lnTo>
                  <a:pt x="340162" y="1009637"/>
                </a:lnTo>
                <a:lnTo>
                  <a:pt x="285610" y="1003625"/>
                </a:lnTo>
                <a:lnTo>
                  <a:pt x="236589" y="986699"/>
                </a:lnTo>
                <a:lnTo>
                  <a:pt x="195054" y="960459"/>
                </a:lnTo>
                <a:lnTo>
                  <a:pt x="162964" y="926502"/>
                </a:lnTo>
                <a:lnTo>
                  <a:pt x="142275" y="886427"/>
                </a:lnTo>
                <a:lnTo>
                  <a:pt x="134944" y="841832"/>
                </a:lnTo>
                <a:lnTo>
                  <a:pt x="134944" y="167758"/>
                </a:lnTo>
                <a:lnTo>
                  <a:pt x="142275" y="123164"/>
                </a:lnTo>
                <a:lnTo>
                  <a:pt x="162964" y="83090"/>
                </a:lnTo>
                <a:lnTo>
                  <a:pt x="195054" y="49138"/>
                </a:lnTo>
                <a:lnTo>
                  <a:pt x="236589" y="22905"/>
                </a:lnTo>
                <a:lnTo>
                  <a:pt x="285610" y="5992"/>
                </a:lnTo>
                <a:lnTo>
                  <a:pt x="340220" y="0"/>
                </a:lnTo>
                <a:lnTo>
                  <a:pt x="1164755" y="0"/>
                </a:lnTo>
                <a:lnTo>
                  <a:pt x="1219312" y="5993"/>
                </a:lnTo>
                <a:lnTo>
                  <a:pt x="1268344" y="22907"/>
                </a:lnTo>
                <a:lnTo>
                  <a:pt x="1309893" y="49143"/>
                </a:lnTo>
                <a:lnTo>
                  <a:pt x="1341997" y="83104"/>
                </a:lnTo>
                <a:lnTo>
                  <a:pt x="1362696" y="123191"/>
                </a:lnTo>
                <a:lnTo>
                  <a:pt x="1370024" y="167758"/>
                </a:lnTo>
                <a:lnTo>
                  <a:pt x="1370032" y="841832"/>
                </a:lnTo>
                <a:lnTo>
                  <a:pt x="1362696" y="886427"/>
                </a:lnTo>
                <a:lnTo>
                  <a:pt x="1341997" y="926502"/>
                </a:lnTo>
                <a:lnTo>
                  <a:pt x="1309893" y="960459"/>
                </a:lnTo>
                <a:lnTo>
                  <a:pt x="1268344" y="986699"/>
                </a:lnTo>
                <a:lnTo>
                  <a:pt x="1219312" y="1003625"/>
                </a:lnTo>
                <a:lnTo>
                  <a:pt x="1164755" y="1009637"/>
                </a:lnTo>
                <a:lnTo>
                  <a:pt x="647848" y="1009637"/>
                </a:lnTo>
                <a:lnTo>
                  <a:pt x="0" y="1585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4095" y="1995170"/>
            <a:ext cx="1370330" cy="1152525"/>
          </a:xfrm>
          <a:custGeom>
            <a:avLst/>
            <a:gdLst/>
            <a:ahLst/>
            <a:cxnLst/>
            <a:rect l="l" t="t" r="r" b="b"/>
            <a:pathLst>
              <a:path w="1370329" h="1585595">
                <a:moveTo>
                  <a:pt x="340220" y="0"/>
                </a:moveTo>
                <a:lnTo>
                  <a:pt x="285610" y="5992"/>
                </a:lnTo>
                <a:lnTo>
                  <a:pt x="236589" y="22905"/>
                </a:lnTo>
                <a:lnTo>
                  <a:pt x="195054" y="49138"/>
                </a:lnTo>
                <a:lnTo>
                  <a:pt x="162964" y="83090"/>
                </a:lnTo>
                <a:lnTo>
                  <a:pt x="142275" y="123164"/>
                </a:lnTo>
                <a:lnTo>
                  <a:pt x="134944" y="167758"/>
                </a:lnTo>
                <a:lnTo>
                  <a:pt x="134944" y="293542"/>
                </a:lnTo>
                <a:lnTo>
                  <a:pt x="134944" y="419280"/>
                </a:lnTo>
                <a:lnTo>
                  <a:pt x="134944" y="590357"/>
                </a:lnTo>
                <a:lnTo>
                  <a:pt x="134944" y="716094"/>
                </a:lnTo>
                <a:lnTo>
                  <a:pt x="134944" y="841832"/>
                </a:lnTo>
                <a:lnTo>
                  <a:pt x="142275" y="886427"/>
                </a:lnTo>
                <a:lnTo>
                  <a:pt x="162964" y="926502"/>
                </a:lnTo>
                <a:lnTo>
                  <a:pt x="195054" y="960459"/>
                </a:lnTo>
                <a:lnTo>
                  <a:pt x="236589" y="986699"/>
                </a:lnTo>
                <a:lnTo>
                  <a:pt x="285610" y="1003625"/>
                </a:lnTo>
                <a:lnTo>
                  <a:pt x="340162" y="1009637"/>
                </a:lnTo>
                <a:lnTo>
                  <a:pt x="0" y="1585225"/>
                </a:lnTo>
                <a:lnTo>
                  <a:pt x="647848" y="1009637"/>
                </a:lnTo>
                <a:lnTo>
                  <a:pt x="857127" y="1009637"/>
                </a:lnTo>
                <a:lnTo>
                  <a:pt x="1010941" y="1009637"/>
                </a:lnTo>
                <a:lnTo>
                  <a:pt x="1164755" y="1009637"/>
                </a:lnTo>
                <a:lnTo>
                  <a:pt x="1219312" y="1003625"/>
                </a:lnTo>
                <a:lnTo>
                  <a:pt x="1268344" y="986699"/>
                </a:lnTo>
                <a:lnTo>
                  <a:pt x="1309893" y="960459"/>
                </a:lnTo>
                <a:lnTo>
                  <a:pt x="1341997" y="926502"/>
                </a:lnTo>
                <a:lnTo>
                  <a:pt x="1362697" y="886427"/>
                </a:lnTo>
                <a:lnTo>
                  <a:pt x="1370032" y="841832"/>
                </a:lnTo>
                <a:lnTo>
                  <a:pt x="1370032" y="716094"/>
                </a:lnTo>
                <a:lnTo>
                  <a:pt x="1370032" y="590357"/>
                </a:lnTo>
                <a:lnTo>
                  <a:pt x="1370032" y="419280"/>
                </a:lnTo>
                <a:lnTo>
                  <a:pt x="1370032" y="293542"/>
                </a:lnTo>
                <a:lnTo>
                  <a:pt x="1370032" y="167805"/>
                </a:lnTo>
                <a:lnTo>
                  <a:pt x="1362697" y="123191"/>
                </a:lnTo>
                <a:lnTo>
                  <a:pt x="1341997" y="83104"/>
                </a:lnTo>
                <a:lnTo>
                  <a:pt x="1309893" y="49143"/>
                </a:lnTo>
                <a:lnTo>
                  <a:pt x="1268344" y="22907"/>
                </a:lnTo>
                <a:lnTo>
                  <a:pt x="1219312" y="5993"/>
                </a:lnTo>
                <a:lnTo>
                  <a:pt x="1164755" y="0"/>
                </a:lnTo>
                <a:lnTo>
                  <a:pt x="1010941" y="0"/>
                </a:lnTo>
                <a:lnTo>
                  <a:pt x="857127" y="0"/>
                </a:lnTo>
                <a:lnTo>
                  <a:pt x="647848" y="0"/>
                </a:lnTo>
                <a:lnTo>
                  <a:pt x="494034" y="0"/>
                </a:lnTo>
                <a:lnTo>
                  <a:pt x="340220" y="0"/>
                </a:lnTo>
                <a:close/>
              </a:path>
            </a:pathLst>
          </a:custGeom>
          <a:ln w="952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9517" y="2149354"/>
            <a:ext cx="993498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lang="zh-CN" sz="1400" spc="-5" dirty="0">
                <a:solidFill>
                  <a:srgbClr val="80000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成功更新 </a:t>
            </a:r>
            <a:r>
              <a:rPr lang="en-US" altLang="zh-CN" sz="1400" spc="-5" dirty="0">
                <a:solidFill>
                  <a:srgbClr val="80000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- </a:t>
            </a:r>
            <a:r>
              <a:rPr lang="zh-CN" altLang="en-US" sz="1400" spc="-5" dirty="0">
                <a:solidFill>
                  <a:srgbClr val="80000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无返回数据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26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PUT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：更新一个资源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8400" y="4371249"/>
            <a:ext cx="7481570" cy="528320"/>
          </a:xfrm>
          <a:custGeom>
            <a:avLst/>
            <a:gdLst/>
            <a:ahLst/>
            <a:cxnLst/>
            <a:rect l="l" t="t" r="r" b="b"/>
            <a:pathLst>
              <a:path w="7481570" h="528320">
                <a:moveTo>
                  <a:pt x="104605" y="0"/>
                </a:moveTo>
                <a:lnTo>
                  <a:pt x="63888" y="6916"/>
                </a:lnTo>
                <a:lnTo>
                  <a:pt x="30638" y="25777"/>
                </a:lnTo>
                <a:lnTo>
                  <a:pt x="8220" y="53752"/>
                </a:lnTo>
                <a:lnTo>
                  <a:pt x="0" y="88009"/>
                </a:lnTo>
                <a:lnTo>
                  <a:pt x="0" y="440054"/>
                </a:lnTo>
                <a:lnTo>
                  <a:pt x="8220" y="474312"/>
                </a:lnTo>
                <a:lnTo>
                  <a:pt x="30638" y="502288"/>
                </a:lnTo>
                <a:lnTo>
                  <a:pt x="63888" y="521149"/>
                </a:lnTo>
                <a:lnTo>
                  <a:pt x="104605" y="528065"/>
                </a:lnTo>
                <a:lnTo>
                  <a:pt x="7376567" y="528065"/>
                </a:lnTo>
                <a:lnTo>
                  <a:pt x="7417284" y="521149"/>
                </a:lnTo>
                <a:lnTo>
                  <a:pt x="7450534" y="502288"/>
                </a:lnTo>
                <a:lnTo>
                  <a:pt x="7472952" y="474312"/>
                </a:lnTo>
                <a:lnTo>
                  <a:pt x="7481172" y="440054"/>
                </a:lnTo>
                <a:lnTo>
                  <a:pt x="7481172" y="88010"/>
                </a:lnTo>
                <a:lnTo>
                  <a:pt x="7472952" y="53753"/>
                </a:lnTo>
                <a:lnTo>
                  <a:pt x="7450534" y="25777"/>
                </a:lnTo>
                <a:lnTo>
                  <a:pt x="7417284" y="6916"/>
                </a:lnTo>
                <a:lnTo>
                  <a:pt x="7376567" y="0"/>
                </a:lnTo>
                <a:lnTo>
                  <a:pt x="10460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214" y="699433"/>
            <a:ext cx="7480934" cy="36798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52730" indent="-240665">
              <a:lnSpc>
                <a:spcPct val="100000"/>
              </a:lnSpc>
              <a:spcBef>
                <a:spcPts val="350"/>
              </a:spcBef>
              <a:buClr>
                <a:srgbClr val="33928A"/>
              </a:buClr>
              <a:buChar char="•"/>
              <a:tabLst>
                <a:tab pos="252095" algn="l"/>
                <a:tab pos="253365" algn="l"/>
              </a:tabLst>
            </a:pPr>
            <a:r>
              <a:rPr lang="en-US" sz="18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Web</a:t>
            </a:r>
            <a:r>
              <a:rPr sz="18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应用程序只使用少量的状态代码</a:t>
            </a:r>
          </a:p>
          <a:p>
            <a:pPr marL="553085" lvl="1" indent="-243840">
              <a:lnSpc>
                <a:spcPct val="100000"/>
              </a:lnSpc>
              <a:spcBef>
                <a:spcPts val="220"/>
              </a:spcBef>
              <a:buClr>
                <a:srgbClr val="33928A"/>
              </a:buClr>
              <a:buChar char="–"/>
              <a:tabLst>
                <a:tab pos="552450" algn="l"/>
                <a:tab pos="553720" algn="l"/>
              </a:tabLst>
            </a:pP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成功：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200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OK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53085" lvl="1" indent="-243840">
              <a:lnSpc>
                <a:spcPct val="100000"/>
              </a:lnSpc>
              <a:spcBef>
                <a:spcPts val="180"/>
              </a:spcBef>
              <a:buClr>
                <a:srgbClr val="33928A"/>
              </a:buClr>
              <a:buChar char="–"/>
              <a:tabLst>
                <a:tab pos="552450" algn="l"/>
                <a:tab pos="553720" algn="l"/>
              </a:tabLst>
            </a:pP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重定向：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30x for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Redirects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53085" lvl="1" indent="-243840">
              <a:lnSpc>
                <a:spcPct val="100000"/>
              </a:lnSpc>
              <a:spcBef>
                <a:spcPts val="180"/>
              </a:spcBef>
              <a:buClr>
                <a:srgbClr val="33928A"/>
              </a:buClr>
              <a:buChar char="–"/>
              <a:tabLst>
                <a:tab pos="552450" algn="l"/>
                <a:tab pos="553720" algn="l"/>
              </a:tabLst>
            </a:pP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客户端错误（非法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URL</a:t>
            </a: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）：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404 Not</a:t>
            </a:r>
            <a:r>
              <a:rPr sz="1600" spc="-2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Found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53085" lvl="1" indent="-243840">
              <a:lnSpc>
                <a:spcPct val="100000"/>
              </a:lnSpc>
              <a:spcBef>
                <a:spcPts val="180"/>
              </a:spcBef>
              <a:buClr>
                <a:srgbClr val="33928A"/>
              </a:buClr>
              <a:buChar char="–"/>
              <a:tabLst>
                <a:tab pos="552450" algn="l"/>
                <a:tab pos="553720" algn="l"/>
              </a:tabLst>
            </a:pP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服务器端错误：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500</a:t>
            </a: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（例如未处理异常）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928A"/>
              </a:buClr>
              <a:buFont typeface="Arial" panose="020B0604020202020204"/>
              <a:buChar char="–"/>
            </a:pPr>
            <a:endParaRPr sz="195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Times New Roman" panose="02020603050405020304"/>
            </a:endParaRPr>
          </a:p>
          <a:p>
            <a:pPr marL="252730" indent="-240665">
              <a:lnSpc>
                <a:spcPct val="100000"/>
              </a:lnSpc>
              <a:buClr>
                <a:srgbClr val="33928A"/>
              </a:buClr>
              <a:buChar char="•"/>
              <a:tabLst>
                <a:tab pos="252095" algn="l"/>
                <a:tab pos="253365" algn="l"/>
              </a:tabLst>
            </a:pPr>
            <a:r>
              <a:rPr sz="18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RESTful</a:t>
            </a:r>
            <a:r>
              <a:rPr lang="zh-CN" sz="18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应用程序使用许多附加状态码</a:t>
            </a:r>
            <a:endParaRPr sz="18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53085" lvl="1" indent="-243840">
              <a:lnSpc>
                <a:spcPct val="100000"/>
              </a:lnSpc>
              <a:spcBef>
                <a:spcPts val="175"/>
              </a:spcBef>
              <a:buClr>
                <a:srgbClr val="33928A"/>
              </a:buClr>
              <a:buChar char="–"/>
              <a:tabLst>
                <a:tab pos="552450" algn="l"/>
                <a:tab pos="553720" algn="l"/>
              </a:tabLst>
            </a:pP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创建成功：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201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53085" lvl="1" indent="-243840">
              <a:lnSpc>
                <a:spcPct val="100000"/>
              </a:lnSpc>
              <a:spcBef>
                <a:spcPts val="180"/>
              </a:spcBef>
              <a:buClr>
                <a:srgbClr val="33928A"/>
              </a:buClr>
              <a:buChar char="–"/>
              <a:tabLst>
                <a:tab pos="552450" algn="l"/>
                <a:tab pos="553720" algn="l"/>
              </a:tabLst>
            </a:pP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客户端错误：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400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53085" lvl="1" indent="-243840">
              <a:lnSpc>
                <a:spcPct val="100000"/>
              </a:lnSpc>
              <a:spcBef>
                <a:spcPts val="180"/>
              </a:spcBef>
              <a:buClr>
                <a:srgbClr val="33928A"/>
              </a:buClr>
              <a:buChar char="–"/>
              <a:tabLst>
                <a:tab pos="552450" algn="l"/>
                <a:tab pos="553720" algn="l"/>
              </a:tabLst>
            </a:pP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不支持的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HTTP</a:t>
            </a: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请求方法：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405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53085" lvl="1" indent="-243840">
              <a:lnSpc>
                <a:spcPct val="100000"/>
              </a:lnSpc>
              <a:spcBef>
                <a:spcPts val="180"/>
              </a:spcBef>
              <a:buClr>
                <a:srgbClr val="33928A"/>
              </a:buClr>
              <a:buChar char="–"/>
              <a:tabLst>
                <a:tab pos="552450" algn="l"/>
                <a:tab pos="553720" algn="l"/>
              </a:tabLst>
            </a:pP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无法生成请求的格式的响应体：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406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553085" lvl="1" indent="-243840">
              <a:lnSpc>
                <a:spcPct val="100000"/>
              </a:lnSpc>
              <a:spcBef>
                <a:spcPts val="180"/>
              </a:spcBef>
              <a:buClr>
                <a:srgbClr val="33928A"/>
              </a:buClr>
              <a:buChar char="–"/>
              <a:tabLst>
                <a:tab pos="552450" algn="l"/>
                <a:tab pos="553720" algn="l"/>
              </a:tabLst>
            </a:pPr>
            <a:r>
              <a:rPr 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请求体不支持：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415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Source Han Sans Normal" panose="020B0200000000000000" pitchFamily="34" charset="-122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2667" y="4464498"/>
            <a:ext cx="340860" cy="34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5074" y="255587"/>
            <a:ext cx="946149" cy="944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27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8777" y="4484552"/>
            <a:ext cx="73266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spc="-5" dirty="0">
                <a:solidFill>
                  <a:srgbClr val="4D4D4D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完整的列表：</a:t>
            </a:r>
            <a:r>
              <a:rPr lang="en-US" altLang="zh-CN" sz="1400" spc="-55" dirty="0">
                <a:solidFill>
                  <a:srgbClr val="4D4D4D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lang="en-US" altLang="zh-CN" sz="1400" u="heavy" spc="-5" dirty="0">
                <a:solidFill>
                  <a:srgbClr val="009FDE"/>
                </a:solidFill>
                <a:uFill>
                  <a:solidFill>
                    <a:srgbClr val="009FDE"/>
                  </a:solidFill>
                </a:u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  <a:hlinkClick r:id="rId4"/>
              </a:rPr>
              <a:t>https://en.wikipedia.org/wiki/List_of_HTTP_status_codes</a:t>
            </a:r>
            <a:endParaRPr lang="en-US" altLang="zh-CN" sz="14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支持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状态码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9925" y="865224"/>
            <a:ext cx="8153400" cy="17494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83260" lvl="1" indent="-213995"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sz="22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要返回一个除200以外的状态代码</a:t>
            </a:r>
          </a:p>
          <a:p>
            <a:pPr marL="756285" lvl="1">
              <a:spcBef>
                <a:spcPts val="195"/>
              </a:spcBef>
            </a:pPr>
            <a:r>
              <a:rPr sz="2000" dirty="0">
                <a:solidFill>
                  <a:srgbClr val="33928A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– </a:t>
            </a:r>
            <a:r>
              <a:rPr sz="2000" dirty="0">
                <a:latin typeface="Source Han Sans Normal" panose="020B0200000000000000" pitchFamily="34" charset="-122"/>
                <a:ea typeface="Source Han Sans Normal" panose="020B0200000000000000" pitchFamily="34" charset="-122"/>
              </a:rPr>
              <a:t>使用</a:t>
            </a:r>
            <a:r>
              <a:rPr lang="en-US" altLang="zh-CN"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HttpStatus</a:t>
            </a:r>
            <a:r>
              <a:rPr sz="2000" dirty="0">
                <a:latin typeface="Source Han Sans Normal" panose="020B0200000000000000" pitchFamily="34" charset="-122"/>
                <a:ea typeface="Source Han Sans Normal" panose="020B0200000000000000" pitchFamily="34" charset="-122"/>
              </a:rPr>
              <a:t>枚举</a:t>
            </a:r>
          </a:p>
          <a:p>
            <a:pPr marL="683260" lvl="1" indent="-213995">
              <a:spcBef>
                <a:spcPts val="215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注意：在</a:t>
            </a:r>
            <a:r>
              <a:rPr lang="en-US" altLang="zh-CN" sz="22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void</a:t>
            </a:r>
            <a:r>
              <a:rPr lang="zh-CN" altLang="en-US" sz="22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方法上的</a:t>
            </a:r>
            <a:r>
              <a:rPr lang="en-US" altLang="zh-CN" sz="22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@ResponseStatus</a:t>
            </a:r>
            <a:endParaRPr sz="22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983615" lvl="2" indent="-227965">
              <a:spcBef>
                <a:spcPts val="220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sz="20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关闭视图处理子系统</a:t>
            </a:r>
          </a:p>
          <a:p>
            <a:pPr marL="983615" lvl="2" indent="-227965"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sz="20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方法返回一个空主体的响应（无内容）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7165" y="2784278"/>
            <a:ext cx="6101715" cy="1335405"/>
          </a:xfrm>
          <a:prstGeom prst="rect">
            <a:avLst/>
          </a:prstGeom>
          <a:solidFill>
            <a:srgbClr val="FFFFCC"/>
          </a:solidFill>
          <a:ln w="12599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71450" marR="949960" fontAlgn="auto">
              <a:lnSpc>
                <a:spcPct val="102000"/>
              </a:lnSpc>
              <a:spcBef>
                <a:spcPts val="0"/>
              </a:spcBef>
            </a:pPr>
            <a:r>
              <a:rPr sz="1600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@PutMapping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"/store/orders/{id}"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 </a:t>
            </a:r>
          </a:p>
          <a:p>
            <a:pPr marL="171450" marR="949960" fontAlgn="auto">
              <a:lnSpc>
                <a:spcPct val="102000"/>
              </a:lnSpc>
              <a:spcBef>
                <a:spcPts val="0"/>
              </a:spcBef>
            </a:pPr>
            <a:r>
              <a:rPr sz="1600" b="1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@ResponseStatus</a:t>
            </a:r>
            <a:r>
              <a:rPr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600" b="1" spc="-5" dirty="0">
                <a:latin typeface="Source Han Sans Bold" panose="020B0200000000000000" charset="-122"/>
                <a:ea typeface="Source Han Sans Bold" panose="020B0200000000000000" charset="-122"/>
                <a:cs typeface="Arial" panose="020B0604020202020204"/>
              </a:rPr>
              <a:t>HttpStatus.</a:t>
            </a:r>
            <a:r>
              <a:rPr sz="1600" b="1" i="1" spc="-5" dirty="0">
                <a:solidFill>
                  <a:srgbClr val="0000C0"/>
                </a:solidFill>
                <a:latin typeface="Source Han Sans Bold" panose="020B0200000000000000" charset="-122"/>
                <a:ea typeface="Source Han Sans Bold" panose="020B0200000000000000" charset="-122"/>
                <a:cs typeface="Arial" panose="020B0604020202020204"/>
              </a:rPr>
              <a:t>NO_CONTENT</a:t>
            </a:r>
            <a:r>
              <a:rPr sz="1600"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</a:t>
            </a:r>
            <a:r>
              <a:rPr sz="1600" b="1" spc="-5" dirty="0">
                <a:solidFill>
                  <a:srgbClr val="355E0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 204  </a:t>
            </a:r>
          </a:p>
          <a:p>
            <a:pPr marL="171450" marR="949960" fontAlgn="auto">
              <a:lnSpc>
                <a:spcPct val="102000"/>
              </a:lnSpc>
              <a:spcBef>
                <a:spcPts val="0"/>
              </a:spcBef>
            </a:pPr>
            <a:r>
              <a:rPr sz="16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public void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updateOrder(...)</a:t>
            </a: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{</a:t>
            </a:r>
          </a:p>
          <a:p>
            <a:pPr marL="33972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355E0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 </a:t>
            </a:r>
            <a:r>
              <a:rPr lang="zh-CN" sz="1600" spc="-5" dirty="0">
                <a:solidFill>
                  <a:srgbClr val="355E0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更新订单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71450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546874" y="4289366"/>
            <a:ext cx="6760845" cy="529590"/>
          </a:xfrm>
          <a:custGeom>
            <a:avLst/>
            <a:gdLst/>
            <a:ahLst/>
            <a:cxnLst/>
            <a:rect l="l" t="t" r="r" b="b"/>
            <a:pathLst>
              <a:path w="6760845" h="529589">
                <a:moveTo>
                  <a:pt x="94529" y="20600"/>
                </a:moveTo>
                <a:lnTo>
                  <a:pt x="57734" y="27376"/>
                </a:lnTo>
                <a:lnTo>
                  <a:pt x="27687" y="45633"/>
                </a:lnTo>
                <a:lnTo>
                  <a:pt x="7428" y="72635"/>
                </a:lnTo>
                <a:lnTo>
                  <a:pt x="0" y="105647"/>
                </a:lnTo>
                <a:lnTo>
                  <a:pt x="0" y="444653"/>
                </a:lnTo>
                <a:lnTo>
                  <a:pt x="7428" y="477619"/>
                </a:lnTo>
                <a:lnTo>
                  <a:pt x="27687" y="504494"/>
                </a:lnTo>
                <a:lnTo>
                  <a:pt x="57734" y="522563"/>
                </a:lnTo>
                <a:lnTo>
                  <a:pt x="94529" y="529108"/>
                </a:lnTo>
                <a:lnTo>
                  <a:pt x="6666076" y="508507"/>
                </a:lnTo>
                <a:lnTo>
                  <a:pt x="6702871" y="501732"/>
                </a:lnTo>
                <a:lnTo>
                  <a:pt x="6732919" y="483475"/>
                </a:lnTo>
                <a:lnTo>
                  <a:pt x="6753178" y="456472"/>
                </a:lnTo>
                <a:lnTo>
                  <a:pt x="6760606" y="423460"/>
                </a:lnTo>
                <a:lnTo>
                  <a:pt x="6760606" y="84454"/>
                </a:lnTo>
                <a:lnTo>
                  <a:pt x="6753178" y="51489"/>
                </a:lnTo>
                <a:lnTo>
                  <a:pt x="6732919" y="24613"/>
                </a:lnTo>
                <a:lnTo>
                  <a:pt x="6702871" y="6544"/>
                </a:lnTo>
                <a:lnTo>
                  <a:pt x="6666076" y="0"/>
                </a:lnTo>
                <a:lnTo>
                  <a:pt x="94529" y="2060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1860" y="4422140"/>
            <a:ext cx="611949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D4D4D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还可以设置错误响应代码--见</a:t>
            </a:r>
            <a:r>
              <a:rPr lang="zh-CN" dirty="0">
                <a:solidFill>
                  <a:srgbClr val="4D4D4D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进阶</a:t>
            </a:r>
            <a:r>
              <a:rPr dirty="0">
                <a:solidFill>
                  <a:srgbClr val="4D4D4D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部分</a:t>
            </a:r>
            <a:endParaRPr sz="2700" baseline="5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6939" y="4406608"/>
            <a:ext cx="315523" cy="294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3472" y="4831911"/>
            <a:ext cx="20955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5" dirty="0">
                <a:latin typeface="宋体" panose="02010600030101010101" pitchFamily="2" charset="-122"/>
                <a:cs typeface="Arial" panose="020B0604020202020204"/>
              </a:rPr>
              <a:t>25</a:t>
            </a:r>
            <a:endParaRPr sz="13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@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ResponseStatus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81654" y="1292694"/>
            <a:ext cx="3044425" cy="1252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3597" y="1284637"/>
            <a:ext cx="2908300" cy="1116330"/>
          </a:xfrm>
          <a:custGeom>
            <a:avLst/>
            <a:gdLst/>
            <a:ahLst/>
            <a:cxnLst/>
            <a:rect l="l" t="t" r="r" b="b"/>
            <a:pathLst>
              <a:path w="2908300" h="1116330">
                <a:moveTo>
                  <a:pt x="0" y="0"/>
                </a:moveTo>
                <a:lnTo>
                  <a:pt x="2907899" y="0"/>
                </a:lnTo>
                <a:lnTo>
                  <a:pt x="2907899" y="1115855"/>
                </a:lnTo>
                <a:lnTo>
                  <a:pt x="0" y="11158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3597" y="1284637"/>
            <a:ext cx="2908300" cy="1116330"/>
          </a:xfrm>
          <a:custGeom>
            <a:avLst/>
            <a:gdLst/>
            <a:ahLst/>
            <a:cxnLst/>
            <a:rect l="l" t="t" r="r" b="b"/>
            <a:pathLst>
              <a:path w="2908300" h="1116330">
                <a:moveTo>
                  <a:pt x="0" y="0"/>
                </a:moveTo>
                <a:lnTo>
                  <a:pt x="2907899" y="0"/>
                </a:lnTo>
                <a:lnTo>
                  <a:pt x="2907899" y="1115855"/>
                </a:lnTo>
                <a:lnTo>
                  <a:pt x="0" y="111585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9013" y="1403653"/>
            <a:ext cx="2479040" cy="6668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Source Han Sans Normal" panose="020B0200000000000000" pitchFamily="34" charset="-122"/>
                <a:cs typeface="Courier New" panose="02070309020205020404"/>
              </a:rPr>
              <a:t>HTTP/1.1 204 No Content  Date:</a:t>
            </a:r>
            <a:r>
              <a:rPr sz="1400" spc="-15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dirty="0">
                <a:latin typeface="Source Han Sans Normal" panose="020B0200000000000000" pitchFamily="34" charset="-122"/>
                <a:cs typeface="Courier New" panose="02070309020205020404"/>
              </a:rPr>
              <a:t>…</a:t>
            </a: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Source Han Sans Normal" panose="020B0200000000000000" pitchFamily="34" charset="-122"/>
                <a:cs typeface="Courier New" panose="02070309020205020404"/>
              </a:rPr>
              <a:t>Content-Length:</a:t>
            </a:r>
            <a:r>
              <a:rPr sz="1400" spc="-2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dirty="0">
                <a:latin typeface="Source Han Sans Normal" panose="020B0200000000000000" pitchFamily="34" charset="-122"/>
                <a:cs typeface="Courier New" panose="02070309020205020404"/>
              </a:rPr>
              <a:t>0</a:t>
            </a:r>
          </a:p>
        </p:txBody>
      </p:sp>
      <p:sp>
        <p:nvSpPr>
          <p:cNvPr id="7" name="object 7"/>
          <p:cNvSpPr/>
          <p:nvPr/>
        </p:nvSpPr>
        <p:spPr>
          <a:xfrm>
            <a:off x="948706" y="734907"/>
            <a:ext cx="4245655" cy="2143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0649" y="726850"/>
            <a:ext cx="4109720" cy="2007870"/>
          </a:xfrm>
          <a:custGeom>
            <a:avLst/>
            <a:gdLst/>
            <a:ahLst/>
            <a:cxnLst/>
            <a:rect l="l" t="t" r="r" b="b"/>
            <a:pathLst>
              <a:path w="4109720" h="2007870">
                <a:moveTo>
                  <a:pt x="3562197" y="2007395"/>
                </a:moveTo>
                <a:lnTo>
                  <a:pt x="0" y="2007395"/>
                </a:lnTo>
                <a:lnTo>
                  <a:pt x="0" y="0"/>
                </a:lnTo>
                <a:lnTo>
                  <a:pt x="3562197" y="0"/>
                </a:lnTo>
                <a:lnTo>
                  <a:pt x="3562197" y="699521"/>
                </a:lnTo>
                <a:lnTo>
                  <a:pt x="3859926" y="699521"/>
                </a:lnTo>
                <a:lnTo>
                  <a:pt x="4109129" y="1003697"/>
                </a:lnTo>
                <a:lnTo>
                  <a:pt x="3859926" y="1307874"/>
                </a:lnTo>
                <a:lnTo>
                  <a:pt x="3562197" y="1307874"/>
                </a:lnTo>
                <a:lnTo>
                  <a:pt x="3562197" y="2007395"/>
                </a:lnTo>
                <a:close/>
              </a:path>
              <a:path w="4109720" h="2007870">
                <a:moveTo>
                  <a:pt x="3859926" y="699521"/>
                </a:moveTo>
                <a:lnTo>
                  <a:pt x="3714957" y="699521"/>
                </a:lnTo>
                <a:lnTo>
                  <a:pt x="3714957" y="522573"/>
                </a:lnTo>
                <a:lnTo>
                  <a:pt x="3859926" y="699521"/>
                </a:lnTo>
                <a:close/>
              </a:path>
              <a:path w="4109720" h="2007870">
                <a:moveTo>
                  <a:pt x="3714957" y="1484822"/>
                </a:moveTo>
                <a:lnTo>
                  <a:pt x="3714957" y="1307874"/>
                </a:lnTo>
                <a:lnTo>
                  <a:pt x="3859926" y="1307874"/>
                </a:lnTo>
                <a:lnTo>
                  <a:pt x="3714957" y="1484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0649" y="726850"/>
            <a:ext cx="4109720" cy="2007870"/>
          </a:xfrm>
          <a:custGeom>
            <a:avLst/>
            <a:gdLst/>
            <a:ahLst/>
            <a:cxnLst/>
            <a:rect l="l" t="t" r="r" b="b"/>
            <a:pathLst>
              <a:path w="4109720" h="2007870">
                <a:moveTo>
                  <a:pt x="0" y="0"/>
                </a:moveTo>
                <a:lnTo>
                  <a:pt x="3562197" y="0"/>
                </a:lnTo>
                <a:lnTo>
                  <a:pt x="3562197" y="699521"/>
                </a:lnTo>
                <a:lnTo>
                  <a:pt x="3714957" y="699521"/>
                </a:lnTo>
                <a:lnTo>
                  <a:pt x="3714957" y="522573"/>
                </a:lnTo>
                <a:lnTo>
                  <a:pt x="4109129" y="1003697"/>
                </a:lnTo>
                <a:lnTo>
                  <a:pt x="3714957" y="1484822"/>
                </a:lnTo>
                <a:lnTo>
                  <a:pt x="3714957" y="1307874"/>
                </a:lnTo>
                <a:lnTo>
                  <a:pt x="3562197" y="1307874"/>
                </a:lnTo>
                <a:lnTo>
                  <a:pt x="3562197" y="2007395"/>
                </a:lnTo>
                <a:lnTo>
                  <a:pt x="0" y="20073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6274" y="772275"/>
            <a:ext cx="3197126" cy="191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lang="en-US" altLang="zh-CN" sz="1400" spc="-5" dirty="0">
                <a:latin typeface="Source Han Sans Normal" panose="020B0200000000000000" pitchFamily="34" charset="-122"/>
                <a:cs typeface="Courier New" panose="02070309020205020404"/>
              </a:rPr>
              <a:t>PUT /store/orders/123/items/</a:t>
            </a:r>
            <a:r>
              <a:rPr lang="en-US" altLang="zh-CN" sz="1400" spc="-5" dirty="0" err="1">
                <a:latin typeface="Source Han Sans Normal" panose="020B0200000000000000" pitchFamily="34" charset="-122"/>
                <a:cs typeface="Courier New" panose="02070309020205020404"/>
              </a:rPr>
              <a:t>abc</a:t>
            </a:r>
            <a:r>
              <a:rPr lang="en-US" altLang="zh-CN" sz="1400" spc="-5" dirty="0">
                <a:latin typeface="Source Han Sans Normal" panose="020B0200000000000000" pitchFamily="34" charset="-122"/>
                <a:cs typeface="Courier New" panose="02070309020205020404"/>
              </a:rPr>
              <a:t>  </a:t>
            </a:r>
          </a:p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lang="en-US" altLang="zh-CN" sz="1400" spc="-5" dirty="0">
                <a:latin typeface="Source Han Sans Normal" panose="020B0200000000000000" pitchFamily="34" charset="-122"/>
                <a:cs typeface="Courier New" panose="02070309020205020404"/>
              </a:rPr>
              <a:t>Host:</a:t>
            </a:r>
            <a:r>
              <a:rPr lang="en-US" altLang="zh-CN" sz="1400" spc="8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400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shop.spring.io</a:t>
            </a:r>
          </a:p>
          <a:p>
            <a:pPr marL="12700" marR="5080">
              <a:lnSpc>
                <a:spcPts val="1500"/>
              </a:lnSpc>
              <a:spcBef>
                <a:spcPts val="300"/>
              </a:spcBef>
            </a:pPr>
            <a:r>
              <a:rPr lang="en-US" altLang="zh-CN" sz="1400" spc="-5" dirty="0">
                <a:latin typeface="Source Han Sans Normal" panose="020B0200000000000000" pitchFamily="34" charset="-122"/>
                <a:cs typeface="Courier New" panose="02070309020205020404"/>
              </a:rPr>
              <a:t>Content-Type:</a:t>
            </a:r>
            <a:r>
              <a:rPr lang="en-US" altLang="zh-CN" sz="1400" spc="-5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400" spc="-5" dirty="0">
                <a:latin typeface="Source Han Sans Normal" panose="020B0200000000000000" pitchFamily="34" charset="-122"/>
                <a:cs typeface="Courier New" panose="02070309020205020404"/>
              </a:rPr>
              <a:t>application/json</a:t>
            </a:r>
            <a:endParaRPr lang="en-US" altLang="zh-CN" sz="14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590"/>
              </a:lnSpc>
              <a:spcBef>
                <a:spcPts val="100"/>
              </a:spcBef>
            </a:pPr>
            <a:endParaRPr lang="en-US" sz="1400" b="1" spc="-5" dirty="0">
              <a:solidFill>
                <a:srgbClr val="0000FF"/>
              </a:solidFill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{</a:t>
            </a:r>
            <a:endParaRPr lang="en-US" sz="1400" b="1" spc="-5" dirty="0">
              <a:solidFill>
                <a:srgbClr val="0000FF"/>
              </a:solidFill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590"/>
              </a:lnSpc>
              <a:spcBef>
                <a:spcPts val="100"/>
              </a:spcBef>
            </a:pPr>
            <a:r>
              <a:rPr lang="en-US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    </a:t>
            </a:r>
            <a:r>
              <a:rPr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"id":</a:t>
            </a:r>
            <a:r>
              <a:rPr sz="1400" b="1" spc="-1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abc,</a:t>
            </a: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500"/>
              </a:lnSpc>
            </a:pPr>
            <a:r>
              <a:rPr lang="en-US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    </a:t>
            </a:r>
            <a:r>
              <a:rPr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"cost":</a:t>
            </a:r>
            <a:r>
              <a:rPr sz="1400" b="1" spc="-1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35.00,</a:t>
            </a: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590"/>
              </a:lnSpc>
            </a:pPr>
            <a:r>
              <a:rPr lang="en-US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    </a:t>
            </a:r>
            <a:r>
              <a:rPr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"product": SKU1234,</a:t>
            </a:r>
            <a:r>
              <a:rPr sz="1400" b="1" spc="-90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...</a:t>
            </a:r>
            <a:endParaRPr lang="en-US" sz="1400" b="1" spc="-5" dirty="0">
              <a:solidFill>
                <a:srgbClr val="0000FF"/>
              </a:solidFill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590"/>
              </a:lnSpc>
            </a:pPr>
            <a:r>
              <a:rPr lang="en-US" altLang="zh-CN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}</a:t>
            </a: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6199" y="4668049"/>
            <a:ext cx="7627620" cy="307340"/>
          </a:xfrm>
          <a:custGeom>
            <a:avLst/>
            <a:gdLst/>
            <a:ahLst/>
            <a:cxnLst/>
            <a:rect l="l" t="t" r="r" b="b"/>
            <a:pathLst>
              <a:path w="7627620" h="307339">
                <a:moveTo>
                  <a:pt x="0" y="0"/>
                </a:moveTo>
                <a:lnTo>
                  <a:pt x="7627499" y="0"/>
                </a:lnTo>
                <a:lnTo>
                  <a:pt x="7627499" y="307199"/>
                </a:lnTo>
                <a:lnTo>
                  <a:pt x="0" y="307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69849" y="150800"/>
            <a:ext cx="1097280" cy="652780"/>
          </a:xfrm>
          <a:custGeom>
            <a:avLst/>
            <a:gdLst/>
            <a:ahLst/>
            <a:cxnLst/>
            <a:rect l="l" t="t" r="r" b="b"/>
            <a:pathLst>
              <a:path w="1097279" h="652780">
                <a:moveTo>
                  <a:pt x="988347" y="652499"/>
                </a:moveTo>
                <a:lnTo>
                  <a:pt x="108752" y="652499"/>
                </a:lnTo>
                <a:lnTo>
                  <a:pt x="66421" y="643953"/>
                </a:lnTo>
                <a:lnTo>
                  <a:pt x="31852" y="620647"/>
                </a:lnTo>
                <a:lnTo>
                  <a:pt x="8546" y="586079"/>
                </a:lnTo>
                <a:lnTo>
                  <a:pt x="0" y="543747"/>
                </a:lnTo>
                <a:lnTo>
                  <a:pt x="0" y="108752"/>
                </a:lnTo>
                <a:lnTo>
                  <a:pt x="8546" y="66420"/>
                </a:lnTo>
                <a:lnTo>
                  <a:pt x="31852" y="31852"/>
                </a:lnTo>
                <a:lnTo>
                  <a:pt x="66421" y="8546"/>
                </a:lnTo>
                <a:lnTo>
                  <a:pt x="108752" y="0"/>
                </a:lnTo>
                <a:lnTo>
                  <a:pt x="988347" y="0"/>
                </a:lnTo>
                <a:lnTo>
                  <a:pt x="1029965" y="8278"/>
                </a:lnTo>
                <a:lnTo>
                  <a:pt x="1065246" y="31852"/>
                </a:lnTo>
                <a:lnTo>
                  <a:pt x="1088821" y="67134"/>
                </a:lnTo>
                <a:lnTo>
                  <a:pt x="1097099" y="108752"/>
                </a:lnTo>
                <a:lnTo>
                  <a:pt x="1097099" y="543747"/>
                </a:lnTo>
                <a:lnTo>
                  <a:pt x="1088553" y="586079"/>
                </a:lnTo>
                <a:lnTo>
                  <a:pt x="1065247" y="620647"/>
                </a:lnTo>
                <a:lnTo>
                  <a:pt x="1030678" y="643953"/>
                </a:lnTo>
                <a:lnTo>
                  <a:pt x="988347" y="652499"/>
                </a:lnTo>
                <a:close/>
              </a:path>
            </a:pathLst>
          </a:custGeom>
          <a:solidFill>
            <a:srgbClr val="F0F0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69849" y="150800"/>
            <a:ext cx="1097280" cy="652780"/>
          </a:xfrm>
          <a:custGeom>
            <a:avLst/>
            <a:gdLst/>
            <a:ahLst/>
            <a:cxnLst/>
            <a:rect l="l" t="t" r="r" b="b"/>
            <a:pathLst>
              <a:path w="1097279" h="652780">
                <a:moveTo>
                  <a:pt x="0" y="108752"/>
                </a:moveTo>
                <a:lnTo>
                  <a:pt x="8546" y="66420"/>
                </a:lnTo>
                <a:lnTo>
                  <a:pt x="31852" y="31852"/>
                </a:lnTo>
                <a:lnTo>
                  <a:pt x="66421" y="8546"/>
                </a:lnTo>
                <a:lnTo>
                  <a:pt x="108752" y="0"/>
                </a:lnTo>
                <a:lnTo>
                  <a:pt x="988347" y="0"/>
                </a:lnTo>
                <a:lnTo>
                  <a:pt x="1029965" y="8278"/>
                </a:lnTo>
                <a:lnTo>
                  <a:pt x="1065246" y="31852"/>
                </a:lnTo>
                <a:lnTo>
                  <a:pt x="1088821" y="67134"/>
                </a:lnTo>
                <a:lnTo>
                  <a:pt x="1097099" y="108752"/>
                </a:lnTo>
                <a:lnTo>
                  <a:pt x="1097099" y="543747"/>
                </a:lnTo>
                <a:lnTo>
                  <a:pt x="1088553" y="586079"/>
                </a:lnTo>
                <a:lnTo>
                  <a:pt x="1065247" y="620647"/>
                </a:lnTo>
                <a:lnTo>
                  <a:pt x="1030678" y="643953"/>
                </a:lnTo>
                <a:lnTo>
                  <a:pt x="988347" y="652499"/>
                </a:lnTo>
                <a:lnTo>
                  <a:pt x="108752" y="652499"/>
                </a:lnTo>
                <a:lnTo>
                  <a:pt x="66421" y="643953"/>
                </a:lnTo>
                <a:lnTo>
                  <a:pt x="31852" y="620647"/>
                </a:lnTo>
                <a:lnTo>
                  <a:pt x="8546" y="586079"/>
                </a:lnTo>
                <a:lnTo>
                  <a:pt x="0" y="543747"/>
                </a:lnTo>
                <a:lnTo>
                  <a:pt x="0" y="108752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0980" y="208572"/>
            <a:ext cx="895350" cy="52411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2070" marR="5080" indent="-40005" algn="ctr">
              <a:lnSpc>
                <a:spcPct val="102000"/>
              </a:lnSpc>
              <a:spcBef>
                <a:spcPts val="70"/>
              </a:spcBef>
            </a:pPr>
            <a:r>
              <a:rPr lang="zh-CN" sz="1600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完整</a:t>
            </a:r>
          </a:p>
          <a:p>
            <a:pPr marL="52070" marR="5080" indent="-40005" algn="ctr">
              <a:lnSpc>
                <a:spcPct val="102000"/>
              </a:lnSpc>
              <a:spcBef>
                <a:spcPts val="70"/>
              </a:spcBef>
            </a:pPr>
            <a:r>
              <a:rPr lang="zh-CN" sz="1600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示例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339283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29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08089" y="2615674"/>
            <a:ext cx="7010400" cy="20621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1755" marR="1247775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@PutMapping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lang="en-US" altLang="zh-CN" sz="160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"/store/orders/{orderId}/items/{itemId}"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</a:t>
            </a:r>
          </a:p>
          <a:p>
            <a:pPr marL="71755" marR="1247775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1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@ResponseStatus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(HttpStatus.</a:t>
            </a:r>
            <a:r>
              <a:rPr lang="en-US" altLang="zh-CN" sz="1600" i="1" spc="-5" dirty="0">
                <a:solidFill>
                  <a:srgbClr val="0000C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NO_CONTENT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</a:t>
            </a:r>
            <a:r>
              <a:rPr lang="en-US" altLang="zh-CN" sz="1600" b="1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 204  </a:t>
            </a:r>
          </a:p>
          <a:p>
            <a:pPr marL="71755" marR="1247775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public void </a:t>
            </a:r>
            <a:r>
              <a:rPr lang="en-US" altLang="zh-CN" sz="1600" spc="-10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updateItem</a:t>
            </a:r>
            <a:r>
              <a:rPr lang="en-US" altLang="zh-CN"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lang="en-US" altLang="zh-CN" sz="1600" b="1" spc="-10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@PathVariable 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long</a:t>
            </a:r>
            <a:r>
              <a:rPr lang="en-US" altLang="zh-CN"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lang="en-US" altLang="zh-CN" sz="16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orderId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,</a:t>
            </a:r>
          </a:p>
          <a:p>
            <a:pPr marL="71755" marR="1247775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1" spc="-1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                                                  @PathVariable 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String</a:t>
            </a:r>
            <a:r>
              <a:rPr lang="en-US" altLang="zh-CN"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lang="en-US" altLang="zh-CN" sz="16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itemId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,</a:t>
            </a:r>
          </a:p>
          <a:p>
            <a:pPr marL="71755" marR="1247775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1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                                                 @RequestBody 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Item item)</a:t>
            </a:r>
            <a:r>
              <a:rPr lang="en-US" altLang="zh-CN" sz="1600" spc="-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{</a:t>
            </a:r>
          </a:p>
          <a:p>
            <a:pPr marL="71755" marR="1247775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6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    orderService.findOrderById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lang="en-US" altLang="zh-CN" sz="16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orderId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).</a:t>
            </a:r>
            <a:r>
              <a:rPr lang="en-US" altLang="zh-CN" sz="16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updateItem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lang="en-US" altLang="zh-CN" sz="16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itemId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,</a:t>
            </a:r>
            <a:r>
              <a:rPr lang="en-US" altLang="zh-CN" sz="1600" spc="-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lang="en-US" altLang="zh-CN"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item);</a:t>
            </a:r>
          </a:p>
          <a:p>
            <a:pPr marL="71755" marR="1247775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}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45870" y="4500843"/>
            <a:ext cx="7448201" cy="337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tlCol="0" anchor="ctr" anchorCtr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1400" b="1" spc="-10" dirty="0">
                <a:solidFill>
                  <a:srgbClr val="646464"/>
                </a:solidFill>
                <a:latin typeface="Source Han Sans Normal" panose="020B0200000000000000" pitchFamily="34" charset="-122"/>
                <a:cs typeface="Courier New" panose="02070309020205020404"/>
              </a:rPr>
              <a:t>@RequestMapping</a:t>
            </a:r>
            <a:r>
              <a:rPr lang="en-US" altLang="zh-CN" sz="1400" b="1" spc="-10" dirty="0">
                <a:latin typeface="Source Han Sans Normal" panose="020B0200000000000000" pitchFamily="34" charset="-122"/>
                <a:cs typeface="Courier New" panose="02070309020205020404"/>
              </a:rPr>
              <a:t>(path=</a:t>
            </a:r>
            <a:r>
              <a:rPr lang="en-US" altLang="zh-CN" sz="1400" b="1" spc="-10" dirty="0">
                <a:solidFill>
                  <a:srgbClr val="2A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"/store/orders/..."</a:t>
            </a:r>
            <a:r>
              <a:rPr lang="en-US" altLang="zh-CN" sz="1400" b="1" spc="-10" dirty="0">
                <a:latin typeface="Source Han Sans Normal" panose="020B0200000000000000" pitchFamily="34" charset="-122"/>
                <a:cs typeface="Courier New" panose="02070309020205020404"/>
              </a:rPr>
              <a:t>,</a:t>
            </a:r>
            <a:r>
              <a:rPr lang="en-US" altLang="zh-CN" sz="1400" b="1" spc="2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400" b="1" spc="-5" dirty="0">
                <a:latin typeface="Source Han Sans Normal" panose="020B0200000000000000" pitchFamily="34" charset="-122"/>
                <a:cs typeface="Courier New" panose="02070309020205020404"/>
              </a:rPr>
              <a:t>method=</a:t>
            </a:r>
            <a:r>
              <a:rPr lang="en-US" altLang="zh-CN" sz="1400" b="1" spc="-5" dirty="0" err="1">
                <a:latin typeface="Source Han Sans Normal" panose="020B0200000000000000" pitchFamily="34" charset="-122"/>
                <a:cs typeface="Courier New" panose="02070309020205020404"/>
              </a:rPr>
              <a:t>RequestMethod.</a:t>
            </a:r>
            <a:r>
              <a:rPr lang="en-US" altLang="zh-CN" sz="1400" b="1" i="1" spc="-5" dirty="0" err="1">
                <a:solidFill>
                  <a:srgbClr val="0000C0"/>
                </a:solidFill>
                <a:latin typeface="Source Han Sans Normal" panose="020B0200000000000000" pitchFamily="34" charset="-122"/>
                <a:cs typeface="Courier New" panose="02070309020205020404"/>
              </a:rPr>
              <a:t>PUT</a:t>
            </a:r>
            <a:r>
              <a:rPr lang="en-US" altLang="zh-CN" sz="1600" b="1" spc="-5" dirty="0">
                <a:latin typeface="Source Han Sans Normal" panose="020B0200000000000000" pitchFamily="34" charset="-122"/>
                <a:cs typeface="Courier New" panose="02070309020205020404"/>
              </a:rPr>
              <a:t>)</a:t>
            </a:r>
            <a:endParaRPr lang="en-US" altLang="zh-CN" sz="16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更新已存在资源：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8974" y="914322"/>
            <a:ext cx="719074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ts val="2635"/>
              </a:lnSpc>
              <a:spcBef>
                <a:spcPts val="100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便利的“组合”注解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ts val="2395"/>
              </a:lnSpc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包含</a:t>
            </a:r>
            <a:r>
              <a:rPr sz="2000" b="1" spc="-5" dirty="0">
                <a:latin typeface="宋体" panose="02010600030101010101" pitchFamily="2" charset="-122"/>
                <a:cs typeface="Courier New" panose="02070309020205020404"/>
              </a:rPr>
              <a:t>@Controller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sz="2000" b="1" spc="-5" dirty="0">
                <a:latin typeface="宋体" panose="02010600030101010101" pitchFamily="2" charset="-122"/>
                <a:cs typeface="Courier New" panose="02070309020205020404"/>
              </a:rPr>
              <a:t>@ResponseBody</a:t>
            </a:r>
            <a:endParaRPr sz="20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711835" lvl="1" indent="-299085">
              <a:lnSpc>
                <a:spcPct val="100000"/>
              </a:lnSpc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所有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GET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方法假定为返回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</a:t>
            </a:r>
            <a:r>
              <a:rPr lang="zh-CN" sz="2000" spc="-16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响应数据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7550" y="2176825"/>
            <a:ext cx="6441440" cy="1798955"/>
            <a:chOff x="527550" y="2176825"/>
            <a:chExt cx="6441440" cy="1798955"/>
          </a:xfrm>
        </p:grpSpPr>
        <p:sp>
          <p:nvSpPr>
            <p:cNvPr id="5" name="object 5"/>
            <p:cNvSpPr/>
            <p:nvPr/>
          </p:nvSpPr>
          <p:spPr>
            <a:xfrm>
              <a:off x="533895" y="2183180"/>
              <a:ext cx="6428740" cy="1786255"/>
            </a:xfrm>
            <a:custGeom>
              <a:avLst/>
              <a:gdLst/>
              <a:ahLst/>
              <a:cxnLst/>
              <a:rect l="l" t="t" r="r" b="b"/>
              <a:pathLst>
                <a:path w="6428740" h="1786254">
                  <a:moveTo>
                    <a:pt x="6428702" y="0"/>
                  </a:moveTo>
                  <a:lnTo>
                    <a:pt x="0" y="0"/>
                  </a:lnTo>
                  <a:lnTo>
                    <a:pt x="0" y="963803"/>
                  </a:lnTo>
                  <a:lnTo>
                    <a:pt x="0" y="1785899"/>
                  </a:lnTo>
                  <a:lnTo>
                    <a:pt x="6428702" y="1785899"/>
                  </a:lnTo>
                  <a:lnTo>
                    <a:pt x="6428702" y="963803"/>
                  </a:lnTo>
                  <a:lnTo>
                    <a:pt x="642870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900" y="2183175"/>
              <a:ext cx="6428740" cy="1786255"/>
            </a:xfrm>
            <a:custGeom>
              <a:avLst/>
              <a:gdLst/>
              <a:ahLst/>
              <a:cxnLst/>
              <a:rect l="l" t="t" r="r" b="b"/>
              <a:pathLst>
                <a:path w="6428740" h="1786254">
                  <a:moveTo>
                    <a:pt x="0" y="0"/>
                  </a:moveTo>
                  <a:lnTo>
                    <a:pt x="6428699" y="0"/>
                  </a:lnTo>
                  <a:lnTo>
                    <a:pt x="6428699" y="1785899"/>
                  </a:lnTo>
                  <a:lnTo>
                    <a:pt x="0" y="1785899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6925" y="2199431"/>
            <a:ext cx="33337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@RestController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class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AccountController</a:t>
            </a:r>
            <a:r>
              <a:rPr sz="1800" spc="-180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{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80890" y="2067312"/>
            <a:ext cx="7044690" cy="1827530"/>
            <a:chOff x="1680890" y="2067312"/>
            <a:chExt cx="7044690" cy="1827530"/>
          </a:xfrm>
        </p:grpSpPr>
        <p:sp>
          <p:nvSpPr>
            <p:cNvPr id="9" name="object 9"/>
            <p:cNvSpPr/>
            <p:nvPr/>
          </p:nvSpPr>
          <p:spPr>
            <a:xfrm>
              <a:off x="1766456" y="3654805"/>
              <a:ext cx="620395" cy="231140"/>
            </a:xfrm>
            <a:custGeom>
              <a:avLst/>
              <a:gdLst/>
              <a:ahLst/>
              <a:cxnLst/>
              <a:rect l="l" t="t" r="r" b="b"/>
              <a:pathLst>
                <a:path w="620394" h="231139">
                  <a:moveTo>
                    <a:pt x="620267" y="230569"/>
                  </a:moveTo>
                  <a:lnTo>
                    <a:pt x="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0890" y="3617343"/>
              <a:ext cx="104926" cy="743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17224" y="2072075"/>
              <a:ext cx="3303270" cy="1075055"/>
            </a:xfrm>
            <a:custGeom>
              <a:avLst/>
              <a:gdLst/>
              <a:ahLst/>
              <a:cxnLst/>
              <a:rect l="l" t="t" r="r" b="b"/>
              <a:pathLst>
                <a:path w="3303270" h="1075055">
                  <a:moveTo>
                    <a:pt x="3302999" y="1074899"/>
                  </a:moveTo>
                  <a:lnTo>
                    <a:pt x="0" y="1074899"/>
                  </a:lnTo>
                  <a:lnTo>
                    <a:pt x="0" y="0"/>
                  </a:lnTo>
                  <a:lnTo>
                    <a:pt x="3302999" y="0"/>
                  </a:lnTo>
                  <a:lnTo>
                    <a:pt x="3302999" y="1074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7224" y="2072075"/>
              <a:ext cx="3303270" cy="1075055"/>
            </a:xfrm>
            <a:custGeom>
              <a:avLst/>
              <a:gdLst/>
              <a:ahLst/>
              <a:cxnLst/>
              <a:rect l="l" t="t" r="r" b="b"/>
              <a:pathLst>
                <a:path w="3303270" h="1075055">
                  <a:moveTo>
                    <a:pt x="0" y="0"/>
                  </a:moveTo>
                  <a:lnTo>
                    <a:pt x="3302999" y="0"/>
                  </a:lnTo>
                  <a:lnTo>
                    <a:pt x="3302999" y="1074899"/>
                  </a:lnTo>
                  <a:lnTo>
                    <a:pt x="0" y="107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37875" y="2132004"/>
            <a:ext cx="10445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@Controller</a:t>
            </a:r>
            <a:endParaRPr sz="15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7875" y="2360604"/>
            <a:ext cx="15106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@ResponseBody</a:t>
            </a:r>
            <a:endParaRPr sz="15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7875" y="2589204"/>
            <a:ext cx="2159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…</a:t>
            </a:r>
            <a:endParaRPr sz="15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7875" y="2817804"/>
            <a:ext cx="28892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@interface</a:t>
            </a:r>
            <a:r>
              <a:rPr sz="1500" b="1" spc="-80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5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RestController</a:t>
            </a:r>
            <a:endParaRPr sz="1500" dirty="0">
              <a:latin typeface="宋体" panose="02010600030101010101" pitchFamily="2" charset="-122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53312" y="3758537"/>
            <a:ext cx="3609340" cy="454025"/>
            <a:chOff x="2353312" y="3758537"/>
            <a:chExt cx="3609340" cy="454025"/>
          </a:xfrm>
        </p:grpSpPr>
        <p:sp>
          <p:nvSpPr>
            <p:cNvPr id="18" name="object 18"/>
            <p:cNvSpPr/>
            <p:nvPr/>
          </p:nvSpPr>
          <p:spPr>
            <a:xfrm>
              <a:off x="2358075" y="3763300"/>
              <a:ext cx="3599815" cy="444500"/>
            </a:xfrm>
            <a:custGeom>
              <a:avLst/>
              <a:gdLst/>
              <a:ahLst/>
              <a:cxnLst/>
              <a:rect l="l" t="t" r="r" b="b"/>
              <a:pathLst>
                <a:path w="3599815" h="444500">
                  <a:moveTo>
                    <a:pt x="3525348" y="444299"/>
                  </a:moveTo>
                  <a:lnTo>
                    <a:pt x="74051" y="444299"/>
                  </a:lnTo>
                  <a:lnTo>
                    <a:pt x="45227" y="438480"/>
                  </a:lnTo>
                  <a:lnTo>
                    <a:pt x="21689" y="422610"/>
                  </a:lnTo>
                  <a:lnTo>
                    <a:pt x="5819" y="399072"/>
                  </a:lnTo>
                  <a:lnTo>
                    <a:pt x="0" y="370248"/>
                  </a:lnTo>
                  <a:lnTo>
                    <a:pt x="0" y="74051"/>
                  </a:lnTo>
                  <a:lnTo>
                    <a:pt x="5819" y="45227"/>
                  </a:lnTo>
                  <a:lnTo>
                    <a:pt x="21689" y="21688"/>
                  </a:lnTo>
                  <a:lnTo>
                    <a:pt x="45227" y="5819"/>
                  </a:lnTo>
                  <a:lnTo>
                    <a:pt x="74051" y="0"/>
                  </a:lnTo>
                  <a:lnTo>
                    <a:pt x="3525348" y="0"/>
                  </a:lnTo>
                  <a:lnTo>
                    <a:pt x="3566432" y="12441"/>
                  </a:lnTo>
                  <a:lnTo>
                    <a:pt x="3593763" y="45713"/>
                  </a:lnTo>
                  <a:lnTo>
                    <a:pt x="3599399" y="74051"/>
                  </a:lnTo>
                  <a:lnTo>
                    <a:pt x="3599399" y="370248"/>
                  </a:lnTo>
                  <a:lnTo>
                    <a:pt x="3593580" y="399072"/>
                  </a:lnTo>
                  <a:lnTo>
                    <a:pt x="3577710" y="422610"/>
                  </a:lnTo>
                  <a:lnTo>
                    <a:pt x="3554172" y="438480"/>
                  </a:lnTo>
                  <a:lnTo>
                    <a:pt x="3525348" y="4442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8075" y="3763300"/>
              <a:ext cx="3599815" cy="444500"/>
            </a:xfrm>
            <a:custGeom>
              <a:avLst/>
              <a:gdLst/>
              <a:ahLst/>
              <a:cxnLst/>
              <a:rect l="l" t="t" r="r" b="b"/>
              <a:pathLst>
                <a:path w="3599815" h="444500">
                  <a:moveTo>
                    <a:pt x="0" y="74051"/>
                  </a:moveTo>
                  <a:lnTo>
                    <a:pt x="5819" y="45227"/>
                  </a:lnTo>
                  <a:lnTo>
                    <a:pt x="21689" y="21689"/>
                  </a:lnTo>
                  <a:lnTo>
                    <a:pt x="45227" y="5819"/>
                  </a:lnTo>
                  <a:lnTo>
                    <a:pt x="74051" y="0"/>
                  </a:lnTo>
                  <a:lnTo>
                    <a:pt x="3525348" y="0"/>
                  </a:lnTo>
                  <a:lnTo>
                    <a:pt x="3566432" y="12441"/>
                  </a:lnTo>
                  <a:lnTo>
                    <a:pt x="3593763" y="45713"/>
                  </a:lnTo>
                  <a:lnTo>
                    <a:pt x="3599399" y="74051"/>
                  </a:lnTo>
                  <a:lnTo>
                    <a:pt x="3599399" y="370248"/>
                  </a:lnTo>
                  <a:lnTo>
                    <a:pt x="3593580" y="399072"/>
                  </a:lnTo>
                  <a:lnTo>
                    <a:pt x="3577710" y="422610"/>
                  </a:lnTo>
                  <a:lnTo>
                    <a:pt x="3554172" y="438480"/>
                  </a:lnTo>
                  <a:lnTo>
                    <a:pt x="3525348" y="444299"/>
                  </a:lnTo>
                  <a:lnTo>
                    <a:pt x="74051" y="444299"/>
                  </a:lnTo>
                  <a:lnTo>
                    <a:pt x="45227" y="438480"/>
                  </a:lnTo>
                  <a:lnTo>
                    <a:pt x="21689" y="422610"/>
                  </a:lnTo>
                  <a:lnTo>
                    <a:pt x="5819" y="399072"/>
                  </a:lnTo>
                  <a:lnTo>
                    <a:pt x="0" y="370248"/>
                  </a:lnTo>
                  <a:lnTo>
                    <a:pt x="0" y="74051"/>
                  </a:lnTo>
                  <a:close/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6925" y="3031559"/>
            <a:ext cx="5084445" cy="83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@GetMapping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(</a:t>
            </a:r>
            <a:r>
              <a:rPr sz="1800"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</a:rPr>
              <a:t>"/accounts"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)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List&lt;Account&gt; list()</a:t>
            </a:r>
            <a:r>
              <a:rPr sz="1800" spc="-80" dirty="0"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{...}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  <a:p>
            <a:pPr marL="12700">
              <a:lnSpc>
                <a:spcPts val="2045"/>
              </a:lnSpc>
              <a:spcBef>
                <a:spcPts val="15"/>
              </a:spcBef>
            </a:pP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}</a:t>
            </a:r>
            <a:endParaRPr sz="18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70224" y="4571050"/>
            <a:ext cx="6066155" cy="444500"/>
          </a:xfrm>
          <a:custGeom>
            <a:avLst/>
            <a:gdLst/>
            <a:ahLst/>
            <a:cxnLst/>
            <a:rect l="l" t="t" r="r" b="b"/>
            <a:pathLst>
              <a:path w="6066155" h="444500">
                <a:moveTo>
                  <a:pt x="0" y="74051"/>
                </a:moveTo>
                <a:lnTo>
                  <a:pt x="5819" y="45227"/>
                </a:lnTo>
                <a:lnTo>
                  <a:pt x="21689" y="21689"/>
                </a:lnTo>
                <a:lnTo>
                  <a:pt x="45227" y="5819"/>
                </a:lnTo>
                <a:lnTo>
                  <a:pt x="74051" y="0"/>
                </a:lnTo>
                <a:lnTo>
                  <a:pt x="5991948" y="0"/>
                </a:lnTo>
                <a:lnTo>
                  <a:pt x="6033032" y="12441"/>
                </a:lnTo>
                <a:lnTo>
                  <a:pt x="6060363" y="45713"/>
                </a:lnTo>
                <a:lnTo>
                  <a:pt x="6065999" y="74051"/>
                </a:lnTo>
                <a:lnTo>
                  <a:pt x="6065999" y="370248"/>
                </a:lnTo>
                <a:lnTo>
                  <a:pt x="6060180" y="399072"/>
                </a:lnTo>
                <a:lnTo>
                  <a:pt x="6044310" y="422610"/>
                </a:lnTo>
                <a:lnTo>
                  <a:pt x="6020772" y="438480"/>
                </a:lnTo>
                <a:lnTo>
                  <a:pt x="5991948" y="444299"/>
                </a:lnTo>
                <a:lnTo>
                  <a:pt x="74051" y="444299"/>
                </a:lnTo>
                <a:lnTo>
                  <a:pt x="45227" y="438480"/>
                </a:lnTo>
                <a:lnTo>
                  <a:pt x="21689" y="422610"/>
                </a:lnTo>
                <a:lnTo>
                  <a:pt x="5819" y="399072"/>
                </a:lnTo>
                <a:lnTo>
                  <a:pt x="0" y="370248"/>
                </a:lnTo>
                <a:lnTo>
                  <a:pt x="0" y="74051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89282" y="4633243"/>
            <a:ext cx="56261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1800" spc="-5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从现在开始所有示例都将使用</a:t>
            </a:r>
            <a:r>
              <a:rPr sz="1800" b="1" spc="-5" dirty="0">
                <a:solidFill>
                  <a:srgbClr val="CC0000"/>
                </a:solidFill>
                <a:latin typeface="宋体" panose="02010600030101010101" pitchFamily="2" charset="-122"/>
                <a:cs typeface="Courier New" panose="02070309020205020404"/>
              </a:rPr>
              <a:t>@RestController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23472" y="4816271"/>
            <a:ext cx="2095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宋体" panose="02010600030101010101" pitchFamily="2" charset="-122"/>
                <a:cs typeface="Arial" panose="020B0604020202020204"/>
              </a:rPr>
              <a:t>13</a:t>
            </a:r>
            <a:endParaRPr sz="13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87020" y="189865"/>
            <a:ext cx="504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RestController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更加便利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533650" y="3807460"/>
            <a:ext cx="324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  <a:sym typeface="+mn-ea"/>
              </a:rPr>
              <a:t>不需要</a:t>
            </a:r>
            <a:r>
              <a:rPr b="1" spc="-5" dirty="0">
                <a:solidFill>
                  <a:srgbClr val="4D4D4D"/>
                </a:solidFill>
                <a:latin typeface="宋体" panose="02010600030101010101" pitchFamily="2" charset="-122"/>
                <a:cs typeface="Courier New" panose="02070309020205020404"/>
                <a:sym typeface="+mn-ea"/>
              </a:rPr>
              <a:t>@ResponseBody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0784" y="2500630"/>
            <a:ext cx="87503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1000" spc="5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Cover </a:t>
            </a:r>
            <a:r>
              <a:rPr sz="1000" spc="-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w/</a:t>
            </a:r>
            <a:r>
              <a:rPr sz="1000" spc="-4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 </a:t>
            </a:r>
            <a:r>
              <a:rPr sz="1000" spc="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Image</a:t>
            </a:r>
            <a:endParaRPr sz="1000" dirty="0">
              <a:latin typeface="Source Han Sans Normal" panose="020B0200000000000000" pitchFamily="34" charset="-122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30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380365" y="677545"/>
            <a:ext cx="4191635" cy="348107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</a:t>
            </a: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介绍</a:t>
            </a:r>
          </a:p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Spring MVC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对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RESTful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应用程序的支持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dirty="0">
                <a:latin typeface="Source Han Sans SC" panose="020B0400000000000000" charset="-122"/>
                <a:ea typeface="Source Han Sans SC" panose="020B0400000000000000" charset="-122"/>
                <a:cs typeface="Source Han Sans SC Bold" panose="020B0400000000000000" charset="-122"/>
              </a:rPr>
              <a:t>HTTP GET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Source Han Sans SC Bold" panose="020B0400000000000000" charset="-122"/>
            </a:endParaRP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dirty="0">
                <a:latin typeface="Source Han Sans SC" panose="020B0400000000000000" charset="-122"/>
                <a:ea typeface="Source Han Sans SC" panose="020B0400000000000000" charset="-122"/>
                <a:cs typeface="Source Han Sans SC Bold" panose="020B0400000000000000" charset="-122"/>
              </a:rPr>
              <a:t>HTTP PUT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POST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DELETE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RESTful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客户端：</a:t>
            </a:r>
            <a:r>
              <a:rPr lang="en-US" altLang="zh-CN"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RestTemplate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实验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进阶话题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6220" y="129540"/>
            <a:ext cx="125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议程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5044" y="949860"/>
            <a:ext cx="7589213" cy="17202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83260" lvl="1" indent="-213995"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需求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983615" lvl="2" indent="-227965">
              <a:spcBef>
                <a:spcPts val="19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只对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POST</a:t>
            </a:r>
            <a:r>
              <a:rPr lang="zh-CN" sz="2000" spc="-4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类型的请求进行响应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983615" lvl="2" indent="-227965"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在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</a:t>
            </a:r>
            <a:r>
              <a:rPr lang="zh-CN" sz="2000" spc="-6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请求中访问数据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983615" lvl="2" indent="-227965"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返回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“created”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，状态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201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983615" lvl="2" indent="-227965"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为新创建的资源生成位置头</a:t>
            </a:r>
          </a:p>
        </p:txBody>
      </p:sp>
      <p:sp>
        <p:nvSpPr>
          <p:cNvPr id="4" name="object 4"/>
          <p:cNvSpPr/>
          <p:nvPr/>
        </p:nvSpPr>
        <p:spPr>
          <a:xfrm>
            <a:off x="5111157" y="3019707"/>
            <a:ext cx="3888498" cy="1801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3099" y="3011649"/>
            <a:ext cx="3752215" cy="1664970"/>
          </a:xfrm>
          <a:custGeom>
            <a:avLst/>
            <a:gdLst/>
            <a:ahLst/>
            <a:cxnLst/>
            <a:rect l="l" t="t" r="r" b="b"/>
            <a:pathLst>
              <a:path w="3752215" h="1664970">
                <a:moveTo>
                  <a:pt x="0" y="0"/>
                </a:moveTo>
                <a:lnTo>
                  <a:pt x="3751973" y="0"/>
                </a:lnTo>
                <a:lnTo>
                  <a:pt x="3751973" y="1664711"/>
                </a:lnTo>
                <a:lnTo>
                  <a:pt x="0" y="16647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3099" y="3011649"/>
            <a:ext cx="3752215" cy="1664970"/>
          </a:xfrm>
          <a:custGeom>
            <a:avLst/>
            <a:gdLst/>
            <a:ahLst/>
            <a:cxnLst/>
            <a:rect l="l" t="t" r="r" b="b"/>
            <a:pathLst>
              <a:path w="3752215" h="1664970">
                <a:moveTo>
                  <a:pt x="0" y="0"/>
                </a:moveTo>
                <a:lnTo>
                  <a:pt x="3751973" y="0"/>
                </a:lnTo>
                <a:lnTo>
                  <a:pt x="3751973" y="1664711"/>
                </a:lnTo>
                <a:lnTo>
                  <a:pt x="0" y="16647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4859" y="3092674"/>
            <a:ext cx="3439160" cy="153631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28460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HTTP/1.1 201 Created  Date:</a:t>
            </a:r>
            <a:r>
              <a:rPr sz="1400" b="1" spc="-15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...</a:t>
            </a: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585"/>
              </a:lnSpc>
            </a:pP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Content-Length:</a:t>
            </a:r>
            <a:r>
              <a:rPr sz="1400" b="1" spc="-15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b="1" dirty="0">
                <a:latin typeface="Source Han Sans Normal" panose="020B0200000000000000" pitchFamily="34" charset="-122"/>
                <a:cs typeface="Courier New" panose="02070309020205020404"/>
              </a:rPr>
              <a:t>0</a:t>
            </a: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65"/>
              </a:lnSpc>
            </a:pPr>
            <a:r>
              <a:rPr sz="1400" b="1" spc="-5" dirty="0">
                <a:solidFill>
                  <a:srgbClr val="3333FF"/>
                </a:solidFill>
                <a:latin typeface="Source Han Sans Normal" panose="020B0200000000000000" pitchFamily="34" charset="-122"/>
                <a:cs typeface="Courier New" panose="02070309020205020404"/>
              </a:rPr>
              <a:t>Location:</a:t>
            </a:r>
            <a:r>
              <a:rPr sz="1400" b="1" spc="-80" dirty="0">
                <a:solidFill>
                  <a:srgbClr val="3333FF"/>
                </a:solidFill>
                <a:latin typeface="Source Han Sans Normal" panose="020B0200000000000000" pitchFamily="34" charset="-122"/>
                <a:cs typeface="Courier New" panose="02070309020205020404"/>
                <a:hlinkClick r:id="rId3"/>
              </a:rPr>
              <a:t> </a:t>
            </a:r>
            <a:r>
              <a:rPr sz="1400" b="1" spc="-5" dirty="0">
                <a:solidFill>
                  <a:srgbClr val="3333FF"/>
                </a:solidFill>
                <a:latin typeface="Source Han Sans Normal" panose="020B0200000000000000" pitchFamily="34" charset="-122"/>
                <a:cs typeface="Courier New" panose="02070309020205020404"/>
                <a:hlinkClick r:id="rId3"/>
              </a:rPr>
              <a:t>http://shop.spring.io/</a:t>
            </a:r>
            <a:endParaRPr sz="1400" b="1" spc="-5" dirty="0">
              <a:solidFill>
                <a:srgbClr val="3333FF"/>
              </a:solidFill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65"/>
              </a:lnSpc>
            </a:pPr>
            <a:endParaRPr lang="en-US" sz="1400" b="1" spc="-5" dirty="0">
              <a:solidFill>
                <a:srgbClr val="3333FF"/>
              </a:solidFill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65"/>
              </a:lnSpc>
            </a:pPr>
            <a:r>
              <a:rPr lang="en-US" altLang="zh-CN" sz="1400" b="1" spc="-5" dirty="0">
                <a:solidFill>
                  <a:srgbClr val="3333FF"/>
                </a:solidFill>
                <a:latin typeface="Source Han Sans Normal" panose="020B0200000000000000" pitchFamily="34" charset="-122"/>
                <a:cs typeface="Courier New" panose="02070309020205020404"/>
              </a:rPr>
              <a:t>store/orders/123/items/</a:t>
            </a:r>
            <a:r>
              <a:rPr lang="en-US" altLang="zh-CN" sz="1400" b="1" spc="-5" dirty="0" err="1">
                <a:solidFill>
                  <a:srgbClr val="3333FF"/>
                </a:solidFill>
                <a:latin typeface="Source Han Sans Normal" panose="020B0200000000000000" pitchFamily="34" charset="-122"/>
                <a:cs typeface="Courier New" panose="02070309020205020404"/>
              </a:rPr>
              <a:t>abc</a:t>
            </a:r>
            <a:endParaRPr lang="en-US" altLang="zh-CN" sz="14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65"/>
              </a:lnSpc>
            </a:pP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5713" y="2821057"/>
            <a:ext cx="4183069" cy="2139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0715" y="2796065"/>
            <a:ext cx="4046854" cy="2004060"/>
          </a:xfrm>
          <a:custGeom>
            <a:avLst/>
            <a:gdLst/>
            <a:ahLst/>
            <a:cxnLst/>
            <a:rect l="l" t="t" r="r" b="b"/>
            <a:pathLst>
              <a:path w="4046854" h="2004060">
                <a:moveTo>
                  <a:pt x="3507941" y="2003453"/>
                </a:moveTo>
                <a:lnTo>
                  <a:pt x="0" y="2003453"/>
                </a:lnTo>
                <a:lnTo>
                  <a:pt x="0" y="0"/>
                </a:lnTo>
                <a:lnTo>
                  <a:pt x="3507941" y="0"/>
                </a:lnTo>
                <a:lnTo>
                  <a:pt x="3507941" y="698147"/>
                </a:lnTo>
                <a:lnTo>
                  <a:pt x="3801136" y="698147"/>
                </a:lnTo>
                <a:lnTo>
                  <a:pt x="4046543" y="1001726"/>
                </a:lnTo>
                <a:lnTo>
                  <a:pt x="3801136" y="1305305"/>
                </a:lnTo>
                <a:lnTo>
                  <a:pt x="3507941" y="1305305"/>
                </a:lnTo>
                <a:lnTo>
                  <a:pt x="3507941" y="2003453"/>
                </a:lnTo>
                <a:close/>
              </a:path>
              <a:path w="4046854" h="2004060">
                <a:moveTo>
                  <a:pt x="3801136" y="698147"/>
                </a:moveTo>
                <a:lnTo>
                  <a:pt x="3658375" y="698147"/>
                </a:lnTo>
                <a:lnTo>
                  <a:pt x="3658375" y="521547"/>
                </a:lnTo>
                <a:lnTo>
                  <a:pt x="3801136" y="698147"/>
                </a:lnTo>
                <a:close/>
              </a:path>
              <a:path w="4046854" h="2004060">
                <a:moveTo>
                  <a:pt x="3658375" y="1481906"/>
                </a:moveTo>
                <a:lnTo>
                  <a:pt x="3658375" y="1305305"/>
                </a:lnTo>
                <a:lnTo>
                  <a:pt x="3801136" y="1305305"/>
                </a:lnTo>
                <a:lnTo>
                  <a:pt x="3658375" y="1481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7656" y="2813000"/>
            <a:ext cx="4046854" cy="2004060"/>
          </a:xfrm>
          <a:custGeom>
            <a:avLst/>
            <a:gdLst/>
            <a:ahLst/>
            <a:cxnLst/>
            <a:rect l="l" t="t" r="r" b="b"/>
            <a:pathLst>
              <a:path w="4046854" h="2004060">
                <a:moveTo>
                  <a:pt x="0" y="0"/>
                </a:moveTo>
                <a:lnTo>
                  <a:pt x="3507941" y="0"/>
                </a:lnTo>
                <a:lnTo>
                  <a:pt x="3507941" y="698147"/>
                </a:lnTo>
                <a:lnTo>
                  <a:pt x="3658375" y="698147"/>
                </a:lnTo>
                <a:lnTo>
                  <a:pt x="3658375" y="521547"/>
                </a:lnTo>
                <a:lnTo>
                  <a:pt x="4046543" y="1001726"/>
                </a:lnTo>
                <a:lnTo>
                  <a:pt x="3658375" y="1481906"/>
                </a:lnTo>
                <a:lnTo>
                  <a:pt x="3658375" y="1305305"/>
                </a:lnTo>
                <a:lnTo>
                  <a:pt x="3507941" y="1305305"/>
                </a:lnTo>
                <a:lnTo>
                  <a:pt x="3507941" y="2003453"/>
                </a:lnTo>
                <a:lnTo>
                  <a:pt x="0" y="200345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500" y="2927350"/>
            <a:ext cx="3122295" cy="181844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1780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POST /store/orders/123/items  </a:t>
            </a:r>
          </a:p>
          <a:p>
            <a:pPr marL="12700" marR="21780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Host:</a:t>
            </a:r>
            <a:r>
              <a:rPr sz="1400" b="1" spc="-2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shop.spring.io</a:t>
            </a:r>
          </a:p>
          <a:p>
            <a:pPr marL="12700" marR="21780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Content-Type:</a:t>
            </a:r>
            <a:r>
              <a:rPr sz="1400" b="1" spc="-8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application/json</a:t>
            </a:r>
            <a:endParaRPr lang="en-US" sz="1400" b="1" spc="-5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00"/>
              </a:lnSpc>
            </a:pPr>
            <a:endParaRPr lang="en-US" sz="1400" b="1" spc="-5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65"/>
              </a:lnSpc>
            </a:pPr>
            <a:r>
              <a:rPr lang="en-US" altLang="zh-CN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{</a:t>
            </a:r>
            <a:endParaRPr lang="en-US" sz="1400" b="1" spc="-5" dirty="0">
              <a:solidFill>
                <a:srgbClr val="0000FF"/>
              </a:solidFill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65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    "cost":</a:t>
            </a:r>
            <a:r>
              <a:rPr lang="en-US" altLang="zh-CN" sz="1400" b="1" spc="-1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50.00,</a:t>
            </a:r>
            <a:endParaRPr lang="en-US" altLang="zh-CN" sz="14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ts val="1665"/>
              </a:lnSpc>
            </a:pPr>
            <a:r>
              <a:rPr lang="en-US" altLang="zh-CN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    "product": SKU9988,</a:t>
            </a:r>
            <a:r>
              <a:rPr lang="en-US" altLang="zh-CN" sz="1400" b="1" spc="-90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...</a:t>
            </a:r>
          </a:p>
          <a:p>
            <a:pPr marL="12700">
              <a:lnSpc>
                <a:spcPts val="1665"/>
              </a:lnSpc>
            </a:pPr>
            <a:r>
              <a:rPr lang="en-US" altLang="zh-CN" sz="14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}</a:t>
            </a:r>
            <a:endParaRPr lang="en-US" sz="1400" b="1" spc="-5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763001" y="4829480"/>
            <a:ext cx="282382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31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POST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：创建一个新资源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3001" y="4829480"/>
            <a:ext cx="282382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32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864235"/>
            <a:ext cx="7239000" cy="7778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83260" lvl="1" indent="-213995"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sz="24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我们已经可以实现大部分的要求，但是我们如何返回新的</a:t>
            </a:r>
            <a:r>
              <a:rPr lang="zh-CN" sz="24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项的</a:t>
            </a:r>
            <a:r>
              <a:rPr sz="24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位置？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898650"/>
            <a:ext cx="8303895" cy="2477666"/>
          </a:xfrm>
          <a:prstGeom prst="rect">
            <a:avLst/>
          </a:prstGeom>
          <a:solidFill>
            <a:srgbClr val="FFFFCC"/>
          </a:solidFill>
          <a:ln w="12599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Source Han Sans Normal" panose="020B0200000000000000" pitchFamily="34" charset="-122"/>
              <a:cs typeface="Times New Roman" panose="02020603050405020304"/>
            </a:endParaRPr>
          </a:p>
          <a:p>
            <a:pPr marL="1581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@PostMapping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(path=</a:t>
            </a:r>
            <a:r>
              <a:rPr sz="160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"/store/orders/{id}/items"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5811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public </a:t>
            </a:r>
            <a:r>
              <a:rPr sz="1600" b="1" spc="-5" dirty="0">
                <a:solidFill>
                  <a:srgbClr val="FF3333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??? </a:t>
            </a: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createItem 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600" b="1" spc="-10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@PathVariable</a:t>
            </a:r>
            <a:r>
              <a:rPr sz="1600" spc="-10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600" spc="-10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"id"</a:t>
            </a:r>
            <a:r>
              <a:rPr sz="1600" spc="-10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</a:t>
            </a:r>
            <a:r>
              <a:rPr sz="16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long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id, </a:t>
            </a:r>
            <a:r>
              <a:rPr sz="1600" b="1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@RequestBody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Item newItem)</a:t>
            </a: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{</a:t>
            </a:r>
          </a:p>
          <a:p>
            <a:pPr marL="270510" marR="3520440">
              <a:lnSpc>
                <a:spcPct val="102000"/>
              </a:lnSpc>
            </a:pPr>
            <a:r>
              <a:rPr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  // </a:t>
            </a:r>
            <a:r>
              <a:rPr lang="zh-CN"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向订单中添加新的一项</a:t>
            </a:r>
            <a:r>
              <a:rPr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</a:p>
          <a:p>
            <a:pPr marL="270510" marR="3520440">
              <a:lnSpc>
                <a:spcPct val="102000"/>
              </a:lnSpc>
            </a:pP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  orderService.findOrderById(id).addItem(newItem);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Times New Roman" panose="02020603050405020304"/>
            </a:endParaRPr>
          </a:p>
          <a:p>
            <a:pPr marL="27051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  return </a:t>
            </a:r>
            <a:r>
              <a:rPr sz="1600" b="1" spc="-5" dirty="0">
                <a:solidFill>
                  <a:srgbClr val="FF3333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???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58115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}</a:t>
            </a:r>
          </a:p>
          <a:p>
            <a:pPr marL="158115"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创建一个新资源（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2174" y="585899"/>
            <a:ext cx="7219950" cy="4140200"/>
          </a:xfrm>
          <a:custGeom>
            <a:avLst/>
            <a:gdLst/>
            <a:ahLst/>
            <a:cxnLst/>
            <a:rect l="l" t="t" r="r" b="b"/>
            <a:pathLst>
              <a:path w="7219950" h="4140200">
                <a:moveTo>
                  <a:pt x="0" y="0"/>
                </a:moveTo>
                <a:lnTo>
                  <a:pt x="7219638" y="0"/>
                </a:lnTo>
                <a:lnTo>
                  <a:pt x="7219638" y="4139748"/>
                </a:lnTo>
                <a:lnTo>
                  <a:pt x="0" y="4139748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2174" y="585899"/>
            <a:ext cx="7219950" cy="4140200"/>
          </a:xfrm>
          <a:custGeom>
            <a:avLst/>
            <a:gdLst/>
            <a:ahLst/>
            <a:cxnLst/>
            <a:rect l="l" t="t" r="r" b="b"/>
            <a:pathLst>
              <a:path w="7219950" h="4140200">
                <a:moveTo>
                  <a:pt x="0" y="0"/>
                </a:moveTo>
                <a:lnTo>
                  <a:pt x="7219638" y="0"/>
                </a:lnTo>
                <a:lnTo>
                  <a:pt x="7219638" y="4139748"/>
                </a:lnTo>
                <a:lnTo>
                  <a:pt x="0" y="4139748"/>
                </a:lnTo>
                <a:lnTo>
                  <a:pt x="0" y="0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590" y="653745"/>
            <a:ext cx="5579110" cy="426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@PostMapping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50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"/store/orders/{id}/items"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</a:t>
            </a:r>
            <a:endParaRPr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5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public </a:t>
            </a:r>
            <a:r>
              <a:rPr sz="15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ResponseEntity&lt;Void&gt;</a:t>
            </a:r>
            <a:r>
              <a:rPr sz="1500" spc="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5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createItem</a:t>
            </a:r>
          </a:p>
          <a:p>
            <a:pPr marL="294005">
              <a:lnSpc>
                <a:spcPct val="100000"/>
              </a:lnSpc>
              <a:spcBef>
                <a:spcPts val="30"/>
              </a:spcBef>
            </a:pPr>
            <a:r>
              <a:rPr sz="15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500" b="1" spc="-10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@PathVariable </a:t>
            </a:r>
            <a:r>
              <a:rPr sz="15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long 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id, </a:t>
            </a:r>
            <a:r>
              <a:rPr sz="1500" b="1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@RequestBody 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Item newItem)</a:t>
            </a:r>
            <a:r>
              <a:rPr sz="1500" spc="-6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5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{</a:t>
            </a:r>
          </a:p>
          <a:p>
            <a:pPr marL="125095" marR="941070">
              <a:lnSpc>
                <a:spcPct val="102000"/>
              </a:lnSpc>
            </a:pPr>
            <a:r>
              <a:rPr sz="15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 </a:t>
            </a:r>
            <a:r>
              <a:rPr lang="zh-CN" sz="15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向订单中添加新的项</a:t>
            </a:r>
            <a:r>
              <a:rPr sz="15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orderService.findOrderById(id).addItem(</a:t>
            </a:r>
            <a:r>
              <a:rPr sz="15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newItem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);</a:t>
            </a:r>
            <a:endParaRPr lang="en-US" sz="1500" spc="-5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5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5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 </a:t>
            </a:r>
            <a:r>
              <a:rPr lang="zh-CN" altLang="en-US" sz="15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为新的项构建地址</a:t>
            </a:r>
            <a:r>
              <a:rPr lang="en-US" altLang="zh-CN" sz="15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URI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URI </a:t>
            </a:r>
            <a:r>
              <a:rPr lang="en-US" altLang="zh-CN" sz="1500" spc="-5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location </a:t>
            </a:r>
            <a:r>
              <a:rPr lang="en-US" altLang="zh-CN" sz="15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=</a:t>
            </a:r>
            <a:r>
              <a:rPr lang="en-US" altLang="zh-CN" sz="1500" spc="-8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lang="en-US" altLang="zh-CN" sz="15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ServletUriComponentsBuilder</a:t>
            </a:r>
            <a:endParaRPr lang="en-US" altLang="zh-CN"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294005">
              <a:lnSpc>
                <a:spcPct val="100000"/>
              </a:lnSpc>
              <a:spcBef>
                <a:spcPts val="30"/>
              </a:spcBef>
            </a:pP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</a:t>
            </a:r>
            <a:r>
              <a:rPr lang="en-US" altLang="zh-CN" sz="1500" i="1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fromCurrentRequestUri</a:t>
            </a: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()</a:t>
            </a:r>
            <a:endParaRPr lang="en-US" altLang="zh-CN"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294005">
              <a:lnSpc>
                <a:spcPct val="100000"/>
              </a:lnSpc>
              <a:spcBef>
                <a:spcPts val="30"/>
              </a:spcBef>
            </a:pP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</a:t>
            </a:r>
            <a:r>
              <a:rPr lang="en-US" altLang="zh-CN" sz="1500" i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path</a:t>
            </a: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lang="en-US" altLang="zh-CN" sz="150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"/{</a:t>
            </a:r>
            <a:r>
              <a:rPr lang="en-US" altLang="zh-CN" sz="1500" spc="-5" dirty="0" err="1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itemId</a:t>
            </a:r>
            <a:r>
              <a:rPr lang="en-US" altLang="zh-CN" sz="150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}"</a:t>
            </a: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</a:t>
            </a:r>
            <a:endParaRPr lang="en-US" altLang="zh-CN"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294005">
              <a:lnSpc>
                <a:spcPct val="100000"/>
              </a:lnSpc>
              <a:spcBef>
                <a:spcPts val="30"/>
              </a:spcBef>
            </a:pP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</a:t>
            </a:r>
            <a:r>
              <a:rPr lang="en-US" altLang="zh-CN" sz="15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buildAndExpand</a:t>
            </a: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lang="en-US" altLang="zh-CN" sz="15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newItem.getId</a:t>
            </a: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())</a:t>
            </a:r>
            <a:endParaRPr lang="en-US" altLang="zh-CN"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294005">
              <a:lnSpc>
                <a:spcPct val="100000"/>
              </a:lnSpc>
              <a:spcBef>
                <a:spcPts val="30"/>
              </a:spcBef>
            </a:pP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</a:t>
            </a:r>
            <a:r>
              <a:rPr lang="en-US" altLang="zh-CN" sz="150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toUri</a:t>
            </a:r>
            <a:r>
              <a:rPr lang="en-US" altLang="zh-CN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();</a:t>
            </a:r>
          </a:p>
          <a:p>
            <a:pPr marL="294005">
              <a:lnSpc>
                <a:spcPct val="100000"/>
              </a:lnSpc>
              <a:spcBef>
                <a:spcPts val="30"/>
              </a:spcBef>
            </a:pPr>
            <a:endParaRPr lang="en-US" altLang="zh-CN" sz="1500" spc="-5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lang="en-US" altLang="zh-CN" sz="15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 </a:t>
            </a:r>
            <a:r>
              <a:rPr lang="zh-CN" altLang="en-US" sz="15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显式的创建一个</a:t>
            </a:r>
            <a:r>
              <a:rPr lang="en-US" altLang="zh-CN" sz="1500" b="1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201 Created</a:t>
            </a:r>
            <a:r>
              <a:rPr lang="zh-CN" altLang="en-US" sz="1500" b="1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响应</a:t>
            </a:r>
            <a:endParaRPr lang="en-US" altLang="zh-CN"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25095">
              <a:lnSpc>
                <a:spcPct val="100000"/>
              </a:lnSpc>
              <a:spcBef>
                <a:spcPts val="30"/>
              </a:spcBef>
            </a:pPr>
            <a:r>
              <a:rPr lang="en-US" altLang="zh-CN" sz="15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return</a:t>
            </a:r>
            <a:r>
              <a:rPr lang="en-US" altLang="zh-CN" sz="1500" b="1" spc="3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lang="en-US" altLang="zh-CN" sz="1500" spc="-10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ResponseEntity.created</a:t>
            </a:r>
            <a:r>
              <a:rPr lang="en-US" altLang="zh-CN" sz="15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lang="en-US" altLang="zh-CN" sz="1500" spc="-10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location</a:t>
            </a:r>
            <a:r>
              <a:rPr lang="en-US" altLang="zh-CN" sz="15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).build();</a:t>
            </a:r>
            <a:endParaRPr lang="en-US" altLang="zh-CN"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altLang="zh-CN" sz="15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}</a:t>
            </a:r>
          </a:p>
          <a:p>
            <a:pPr marL="294005">
              <a:lnSpc>
                <a:spcPct val="100000"/>
              </a:lnSpc>
              <a:spcBef>
                <a:spcPts val="30"/>
              </a:spcBef>
            </a:pPr>
            <a:endParaRPr lang="en-US" altLang="zh-CN" sz="1500" dirty="0">
              <a:latin typeface="宋体" panose="02010600030101010101" pitchFamily="2" charset="-122"/>
              <a:cs typeface="Arial" panose="020B0604020202020204"/>
            </a:endParaRPr>
          </a:p>
          <a:p>
            <a:pPr marL="125095" marR="941070">
              <a:lnSpc>
                <a:spcPct val="102000"/>
              </a:lnSpc>
            </a:pPr>
            <a:endParaRPr sz="15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8477" y="2028587"/>
            <a:ext cx="959485" cy="610235"/>
          </a:xfrm>
          <a:custGeom>
            <a:avLst/>
            <a:gdLst/>
            <a:ahLst/>
            <a:cxnLst/>
            <a:rect l="l" t="t" r="r" b="b"/>
            <a:pathLst>
              <a:path w="959484" h="610235">
                <a:moveTo>
                  <a:pt x="959172" y="60983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2000" y="2005395"/>
            <a:ext cx="45085" cy="36830"/>
          </a:xfrm>
          <a:custGeom>
            <a:avLst/>
            <a:gdLst/>
            <a:ahLst/>
            <a:cxnLst/>
            <a:rect l="l" t="t" r="r" b="b"/>
            <a:pathLst>
              <a:path w="45085" h="36830">
                <a:moveTo>
                  <a:pt x="28035" y="36468"/>
                </a:moveTo>
                <a:lnTo>
                  <a:pt x="0" y="0"/>
                </a:lnTo>
                <a:lnTo>
                  <a:pt x="44917" y="9915"/>
                </a:lnTo>
                <a:lnTo>
                  <a:pt x="28035" y="36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2000" y="2005395"/>
            <a:ext cx="45085" cy="36830"/>
          </a:xfrm>
          <a:custGeom>
            <a:avLst/>
            <a:gdLst/>
            <a:ahLst/>
            <a:cxnLst/>
            <a:rect l="l" t="t" r="r" b="b"/>
            <a:pathLst>
              <a:path w="45085" h="36830">
                <a:moveTo>
                  <a:pt x="44917" y="9915"/>
                </a:moveTo>
                <a:lnTo>
                  <a:pt x="0" y="0"/>
                </a:lnTo>
                <a:lnTo>
                  <a:pt x="28035" y="36468"/>
                </a:lnTo>
                <a:lnTo>
                  <a:pt x="44917" y="991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7502" y="2746375"/>
            <a:ext cx="1740535" cy="485140"/>
          </a:xfrm>
          <a:custGeom>
            <a:avLst/>
            <a:gdLst/>
            <a:ahLst/>
            <a:cxnLst/>
            <a:rect l="l" t="t" r="r" b="b"/>
            <a:pathLst>
              <a:path w="1740534" h="485139">
                <a:moveTo>
                  <a:pt x="1740145" y="0"/>
                </a:moveTo>
                <a:lnTo>
                  <a:pt x="0" y="48476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15862" y="3215982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861" y="30311"/>
                </a:moveTo>
                <a:lnTo>
                  <a:pt x="0" y="26755"/>
                </a:lnTo>
                <a:lnTo>
                  <a:pt x="37417" y="0"/>
                </a:lnTo>
                <a:lnTo>
                  <a:pt x="45861" y="3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15862" y="3215982"/>
            <a:ext cx="46355" cy="3048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7417" y="0"/>
                </a:moveTo>
                <a:lnTo>
                  <a:pt x="0" y="26755"/>
                </a:lnTo>
                <a:lnTo>
                  <a:pt x="45861" y="30311"/>
                </a:lnTo>
                <a:lnTo>
                  <a:pt x="3741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53549" y="2340062"/>
            <a:ext cx="1978660" cy="689610"/>
          </a:xfrm>
          <a:custGeom>
            <a:avLst/>
            <a:gdLst/>
            <a:ahLst/>
            <a:cxnLst/>
            <a:rect l="l" t="t" r="r" b="b"/>
            <a:pathLst>
              <a:path w="1978659" h="689610">
                <a:moveTo>
                  <a:pt x="1863647" y="689099"/>
                </a:moveTo>
                <a:lnTo>
                  <a:pt x="114852" y="689099"/>
                </a:lnTo>
                <a:lnTo>
                  <a:pt x="70146" y="680074"/>
                </a:lnTo>
                <a:lnTo>
                  <a:pt x="33639" y="655460"/>
                </a:lnTo>
                <a:lnTo>
                  <a:pt x="9025" y="618953"/>
                </a:lnTo>
                <a:lnTo>
                  <a:pt x="0" y="574247"/>
                </a:lnTo>
                <a:lnTo>
                  <a:pt x="0" y="114852"/>
                </a:lnTo>
                <a:lnTo>
                  <a:pt x="9025" y="70146"/>
                </a:lnTo>
                <a:lnTo>
                  <a:pt x="33639" y="33639"/>
                </a:lnTo>
                <a:lnTo>
                  <a:pt x="70146" y="9025"/>
                </a:lnTo>
                <a:lnTo>
                  <a:pt x="114852" y="0"/>
                </a:lnTo>
                <a:lnTo>
                  <a:pt x="1863647" y="0"/>
                </a:lnTo>
                <a:lnTo>
                  <a:pt x="1907599" y="8742"/>
                </a:lnTo>
                <a:lnTo>
                  <a:pt x="1944859" y="33639"/>
                </a:lnTo>
                <a:lnTo>
                  <a:pt x="1969757" y="70900"/>
                </a:lnTo>
                <a:lnTo>
                  <a:pt x="1978499" y="114852"/>
                </a:lnTo>
                <a:lnTo>
                  <a:pt x="1978499" y="574247"/>
                </a:lnTo>
                <a:lnTo>
                  <a:pt x="1969474" y="618953"/>
                </a:lnTo>
                <a:lnTo>
                  <a:pt x="1944860" y="655460"/>
                </a:lnTo>
                <a:lnTo>
                  <a:pt x="1908353" y="680074"/>
                </a:lnTo>
                <a:lnTo>
                  <a:pt x="1863647" y="6890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53549" y="2340062"/>
            <a:ext cx="1978660" cy="689610"/>
          </a:xfrm>
          <a:custGeom>
            <a:avLst/>
            <a:gdLst/>
            <a:ahLst/>
            <a:cxnLst/>
            <a:rect l="l" t="t" r="r" b="b"/>
            <a:pathLst>
              <a:path w="1978659" h="689610">
                <a:moveTo>
                  <a:pt x="0" y="114852"/>
                </a:moveTo>
                <a:lnTo>
                  <a:pt x="9025" y="70146"/>
                </a:lnTo>
                <a:lnTo>
                  <a:pt x="33639" y="33639"/>
                </a:lnTo>
                <a:lnTo>
                  <a:pt x="70146" y="9025"/>
                </a:lnTo>
                <a:lnTo>
                  <a:pt x="114852" y="0"/>
                </a:lnTo>
                <a:lnTo>
                  <a:pt x="1863647" y="0"/>
                </a:lnTo>
                <a:lnTo>
                  <a:pt x="1907599" y="8742"/>
                </a:lnTo>
                <a:lnTo>
                  <a:pt x="1944859" y="33639"/>
                </a:lnTo>
                <a:lnTo>
                  <a:pt x="1969757" y="70900"/>
                </a:lnTo>
                <a:lnTo>
                  <a:pt x="1978499" y="114852"/>
                </a:lnTo>
                <a:lnTo>
                  <a:pt x="1978499" y="574247"/>
                </a:lnTo>
                <a:lnTo>
                  <a:pt x="1969474" y="618953"/>
                </a:lnTo>
                <a:lnTo>
                  <a:pt x="1944860" y="655460"/>
                </a:lnTo>
                <a:lnTo>
                  <a:pt x="1908353" y="680074"/>
                </a:lnTo>
                <a:lnTo>
                  <a:pt x="1863647" y="689099"/>
                </a:lnTo>
                <a:lnTo>
                  <a:pt x="114852" y="689099"/>
                </a:lnTo>
                <a:lnTo>
                  <a:pt x="70146" y="680074"/>
                </a:lnTo>
                <a:lnTo>
                  <a:pt x="33639" y="655460"/>
                </a:lnTo>
                <a:lnTo>
                  <a:pt x="9025" y="618953"/>
                </a:lnTo>
                <a:lnTo>
                  <a:pt x="0" y="574247"/>
                </a:lnTo>
                <a:lnTo>
                  <a:pt x="0" y="114852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3055" y="2417445"/>
            <a:ext cx="1759585" cy="5099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 indent="0" algn="ctr" fontAlgn="auto">
              <a:lnSpc>
                <a:spcPct val="102000"/>
              </a:lnSpc>
              <a:spcBef>
                <a:spcPts val="0"/>
              </a:spcBef>
            </a:pPr>
            <a:r>
              <a:rPr lang="zh-CN" sz="16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假设这个调用也</a:t>
            </a:r>
          </a:p>
          <a:p>
            <a:pPr marR="5080" indent="0" algn="ctr" fontAlgn="auto">
              <a:lnSpc>
                <a:spcPct val="102000"/>
              </a:lnSpc>
              <a:spcBef>
                <a:spcPts val="0"/>
              </a:spcBef>
            </a:pPr>
            <a:r>
              <a:rPr lang="zh-CN" sz="16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设置了一个</a:t>
            </a:r>
            <a:r>
              <a:rPr sz="16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item-id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50050" y="880475"/>
            <a:ext cx="2163445" cy="561340"/>
          </a:xfrm>
          <a:custGeom>
            <a:avLst/>
            <a:gdLst/>
            <a:ahLst/>
            <a:cxnLst/>
            <a:rect l="l" t="t" r="r" b="b"/>
            <a:pathLst>
              <a:path w="2163445" h="561340">
                <a:moveTo>
                  <a:pt x="2069498" y="560999"/>
                </a:moveTo>
                <a:lnTo>
                  <a:pt x="93501" y="560999"/>
                </a:lnTo>
                <a:lnTo>
                  <a:pt x="57106" y="553652"/>
                </a:lnTo>
                <a:lnTo>
                  <a:pt x="27386" y="533613"/>
                </a:lnTo>
                <a:lnTo>
                  <a:pt x="7347" y="503893"/>
                </a:lnTo>
                <a:lnTo>
                  <a:pt x="0" y="467498"/>
                </a:lnTo>
                <a:lnTo>
                  <a:pt x="0" y="93501"/>
                </a:lnTo>
                <a:lnTo>
                  <a:pt x="7347" y="57106"/>
                </a:lnTo>
                <a:lnTo>
                  <a:pt x="27386" y="27385"/>
                </a:lnTo>
                <a:lnTo>
                  <a:pt x="57106" y="7347"/>
                </a:lnTo>
                <a:lnTo>
                  <a:pt x="93501" y="0"/>
                </a:lnTo>
                <a:lnTo>
                  <a:pt x="2069498" y="0"/>
                </a:lnTo>
                <a:lnTo>
                  <a:pt x="2121373" y="15709"/>
                </a:lnTo>
                <a:lnTo>
                  <a:pt x="2155882" y="57720"/>
                </a:lnTo>
                <a:lnTo>
                  <a:pt x="2162999" y="93501"/>
                </a:lnTo>
                <a:lnTo>
                  <a:pt x="2162999" y="467498"/>
                </a:lnTo>
                <a:lnTo>
                  <a:pt x="2155652" y="503893"/>
                </a:lnTo>
                <a:lnTo>
                  <a:pt x="2135613" y="533613"/>
                </a:lnTo>
                <a:lnTo>
                  <a:pt x="2105893" y="553652"/>
                </a:lnTo>
                <a:lnTo>
                  <a:pt x="2069498" y="5609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50050" y="880475"/>
            <a:ext cx="2163445" cy="561340"/>
          </a:xfrm>
          <a:custGeom>
            <a:avLst/>
            <a:gdLst/>
            <a:ahLst/>
            <a:cxnLst/>
            <a:rect l="l" t="t" r="r" b="b"/>
            <a:pathLst>
              <a:path w="2163445" h="561340">
                <a:moveTo>
                  <a:pt x="0" y="93501"/>
                </a:moveTo>
                <a:lnTo>
                  <a:pt x="7347" y="57106"/>
                </a:lnTo>
                <a:lnTo>
                  <a:pt x="27386" y="27386"/>
                </a:lnTo>
                <a:lnTo>
                  <a:pt x="57106" y="7347"/>
                </a:lnTo>
                <a:lnTo>
                  <a:pt x="93501" y="0"/>
                </a:lnTo>
                <a:lnTo>
                  <a:pt x="2069498" y="0"/>
                </a:lnTo>
                <a:lnTo>
                  <a:pt x="2121373" y="15709"/>
                </a:lnTo>
                <a:lnTo>
                  <a:pt x="2155882" y="57720"/>
                </a:lnTo>
                <a:lnTo>
                  <a:pt x="2162999" y="93501"/>
                </a:lnTo>
                <a:lnTo>
                  <a:pt x="2162999" y="467498"/>
                </a:lnTo>
                <a:lnTo>
                  <a:pt x="2155652" y="503893"/>
                </a:lnTo>
                <a:lnTo>
                  <a:pt x="2135613" y="533613"/>
                </a:lnTo>
                <a:lnTo>
                  <a:pt x="2105893" y="553652"/>
                </a:lnTo>
                <a:lnTo>
                  <a:pt x="2069498" y="560999"/>
                </a:lnTo>
                <a:lnTo>
                  <a:pt x="93501" y="560999"/>
                </a:lnTo>
                <a:lnTo>
                  <a:pt x="57106" y="553652"/>
                </a:lnTo>
                <a:lnTo>
                  <a:pt x="27386" y="533613"/>
                </a:lnTo>
                <a:lnTo>
                  <a:pt x="7347" y="503893"/>
                </a:lnTo>
                <a:lnTo>
                  <a:pt x="0" y="467498"/>
                </a:lnTo>
                <a:lnTo>
                  <a:pt x="0" y="93501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59270" y="892810"/>
            <a:ext cx="196596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sz="16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不需要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@ResponseStatus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96893" y="934003"/>
            <a:ext cx="2075814" cy="140970"/>
          </a:xfrm>
          <a:custGeom>
            <a:avLst/>
            <a:gdLst/>
            <a:ahLst/>
            <a:cxnLst/>
            <a:rect l="l" t="t" r="r" b="b"/>
            <a:pathLst>
              <a:path w="2075815" h="140969">
                <a:moveTo>
                  <a:pt x="2075380" y="14073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53766" y="918306"/>
            <a:ext cx="44450" cy="31750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42061" y="31393"/>
                </a:moveTo>
                <a:lnTo>
                  <a:pt x="0" y="12772"/>
                </a:lnTo>
                <a:lnTo>
                  <a:pt x="44190" y="0"/>
                </a:lnTo>
                <a:lnTo>
                  <a:pt x="42061" y="31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53766" y="918306"/>
            <a:ext cx="44450" cy="31750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44190" y="0"/>
                </a:moveTo>
                <a:lnTo>
                  <a:pt x="0" y="12772"/>
                </a:lnTo>
                <a:lnTo>
                  <a:pt x="42061" y="31393"/>
                </a:lnTo>
                <a:lnTo>
                  <a:pt x="4419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69849" y="150800"/>
            <a:ext cx="1097280" cy="652780"/>
          </a:xfrm>
          <a:custGeom>
            <a:avLst/>
            <a:gdLst/>
            <a:ahLst/>
            <a:cxnLst/>
            <a:rect l="l" t="t" r="r" b="b"/>
            <a:pathLst>
              <a:path w="1097279" h="652780">
                <a:moveTo>
                  <a:pt x="988347" y="652499"/>
                </a:moveTo>
                <a:lnTo>
                  <a:pt x="108752" y="652499"/>
                </a:lnTo>
                <a:lnTo>
                  <a:pt x="66421" y="643953"/>
                </a:lnTo>
                <a:lnTo>
                  <a:pt x="31852" y="620647"/>
                </a:lnTo>
                <a:lnTo>
                  <a:pt x="8546" y="586079"/>
                </a:lnTo>
                <a:lnTo>
                  <a:pt x="0" y="543747"/>
                </a:lnTo>
                <a:lnTo>
                  <a:pt x="0" y="108752"/>
                </a:lnTo>
                <a:lnTo>
                  <a:pt x="8546" y="66420"/>
                </a:lnTo>
                <a:lnTo>
                  <a:pt x="31852" y="31852"/>
                </a:lnTo>
                <a:lnTo>
                  <a:pt x="66421" y="8546"/>
                </a:lnTo>
                <a:lnTo>
                  <a:pt x="108752" y="0"/>
                </a:lnTo>
                <a:lnTo>
                  <a:pt x="988347" y="0"/>
                </a:lnTo>
                <a:lnTo>
                  <a:pt x="1029965" y="8278"/>
                </a:lnTo>
                <a:lnTo>
                  <a:pt x="1065246" y="31852"/>
                </a:lnTo>
                <a:lnTo>
                  <a:pt x="1088821" y="67134"/>
                </a:lnTo>
                <a:lnTo>
                  <a:pt x="1097099" y="108752"/>
                </a:lnTo>
                <a:lnTo>
                  <a:pt x="1097099" y="543747"/>
                </a:lnTo>
                <a:lnTo>
                  <a:pt x="1088553" y="586079"/>
                </a:lnTo>
                <a:lnTo>
                  <a:pt x="1065247" y="620647"/>
                </a:lnTo>
                <a:lnTo>
                  <a:pt x="1030678" y="643953"/>
                </a:lnTo>
                <a:lnTo>
                  <a:pt x="988347" y="652499"/>
                </a:lnTo>
                <a:close/>
              </a:path>
            </a:pathLst>
          </a:custGeom>
          <a:solidFill>
            <a:srgbClr val="F0F0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69849" y="150800"/>
            <a:ext cx="1097280" cy="652780"/>
          </a:xfrm>
          <a:custGeom>
            <a:avLst/>
            <a:gdLst/>
            <a:ahLst/>
            <a:cxnLst/>
            <a:rect l="l" t="t" r="r" b="b"/>
            <a:pathLst>
              <a:path w="1097279" h="652780">
                <a:moveTo>
                  <a:pt x="0" y="108752"/>
                </a:moveTo>
                <a:lnTo>
                  <a:pt x="8546" y="66420"/>
                </a:lnTo>
                <a:lnTo>
                  <a:pt x="31852" y="31852"/>
                </a:lnTo>
                <a:lnTo>
                  <a:pt x="66421" y="8546"/>
                </a:lnTo>
                <a:lnTo>
                  <a:pt x="108752" y="0"/>
                </a:lnTo>
                <a:lnTo>
                  <a:pt x="988347" y="0"/>
                </a:lnTo>
                <a:lnTo>
                  <a:pt x="1029965" y="8278"/>
                </a:lnTo>
                <a:lnTo>
                  <a:pt x="1065246" y="31852"/>
                </a:lnTo>
                <a:lnTo>
                  <a:pt x="1088821" y="67134"/>
                </a:lnTo>
                <a:lnTo>
                  <a:pt x="1097099" y="108752"/>
                </a:lnTo>
                <a:lnTo>
                  <a:pt x="1097099" y="543747"/>
                </a:lnTo>
                <a:lnTo>
                  <a:pt x="1088553" y="586079"/>
                </a:lnTo>
                <a:lnTo>
                  <a:pt x="1065247" y="620647"/>
                </a:lnTo>
                <a:lnTo>
                  <a:pt x="1030678" y="643953"/>
                </a:lnTo>
                <a:lnTo>
                  <a:pt x="988347" y="652499"/>
                </a:lnTo>
                <a:lnTo>
                  <a:pt x="108752" y="652499"/>
                </a:lnTo>
                <a:lnTo>
                  <a:pt x="66421" y="643953"/>
                </a:lnTo>
                <a:lnTo>
                  <a:pt x="31852" y="620647"/>
                </a:lnTo>
                <a:lnTo>
                  <a:pt x="8546" y="586079"/>
                </a:lnTo>
                <a:lnTo>
                  <a:pt x="0" y="543747"/>
                </a:lnTo>
                <a:lnTo>
                  <a:pt x="0" y="108752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0980" y="208572"/>
            <a:ext cx="895350" cy="52411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2070" marR="5080" indent="-40005" algn="ctr">
              <a:lnSpc>
                <a:spcPct val="102000"/>
              </a:lnSpc>
              <a:spcBef>
                <a:spcPts val="70"/>
              </a:spcBef>
            </a:pPr>
            <a:r>
              <a:rPr lang="zh-CN" sz="1600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完整</a:t>
            </a:r>
          </a:p>
          <a:p>
            <a:pPr marL="52070" marR="5080" indent="-40005" algn="ctr">
              <a:lnSpc>
                <a:spcPct val="102000"/>
              </a:lnSpc>
              <a:spcBef>
                <a:spcPts val="70"/>
              </a:spcBef>
            </a:pPr>
            <a:r>
              <a:rPr lang="zh-CN" sz="1600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案例</a:t>
            </a:r>
          </a:p>
        </p:txBody>
      </p:sp>
      <p:sp>
        <p:nvSpPr>
          <p:cNvPr id="26" name="object 26"/>
          <p:cNvSpPr/>
          <p:nvPr/>
        </p:nvSpPr>
        <p:spPr>
          <a:xfrm>
            <a:off x="1309774" y="4497625"/>
            <a:ext cx="7740015" cy="336550"/>
          </a:xfrm>
          <a:custGeom>
            <a:avLst/>
            <a:gdLst/>
            <a:ahLst/>
            <a:cxnLst/>
            <a:rect l="l" t="t" r="r" b="b"/>
            <a:pathLst>
              <a:path w="7740015" h="336550">
                <a:moveTo>
                  <a:pt x="0" y="0"/>
                </a:moveTo>
                <a:lnTo>
                  <a:pt x="7739399" y="0"/>
                </a:lnTo>
                <a:lnTo>
                  <a:pt x="7739399" y="336299"/>
                </a:lnTo>
                <a:lnTo>
                  <a:pt x="0" y="336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09774" y="4497625"/>
            <a:ext cx="7740015" cy="336550"/>
          </a:xfrm>
          <a:custGeom>
            <a:avLst/>
            <a:gdLst/>
            <a:ahLst/>
            <a:cxnLst/>
            <a:rect l="l" t="t" r="r" b="b"/>
            <a:pathLst>
              <a:path w="7740015" h="336550">
                <a:moveTo>
                  <a:pt x="0" y="0"/>
                </a:moveTo>
                <a:lnTo>
                  <a:pt x="7739399" y="0"/>
                </a:lnTo>
                <a:lnTo>
                  <a:pt x="7739399" y="336299"/>
                </a:lnTo>
                <a:lnTo>
                  <a:pt x="0" y="336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7764" y="4541188"/>
            <a:ext cx="7277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646464"/>
                </a:solidFill>
                <a:latin typeface="Source Han Sans Normal" panose="020B0200000000000000" pitchFamily="34" charset="-122"/>
                <a:cs typeface="Courier New" panose="02070309020205020404"/>
              </a:rPr>
              <a:t>@RequestMapping</a:t>
            </a:r>
            <a:r>
              <a:rPr sz="1400" b="1" spc="-10" dirty="0">
                <a:latin typeface="Source Han Sans Normal" panose="020B0200000000000000" pitchFamily="34" charset="-122"/>
                <a:cs typeface="Courier New" panose="02070309020205020404"/>
              </a:rPr>
              <a:t>(path=</a:t>
            </a:r>
            <a:r>
              <a:rPr sz="1400" b="1" spc="-10" dirty="0">
                <a:solidFill>
                  <a:srgbClr val="2A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"/store/orders/..."</a:t>
            </a:r>
            <a:r>
              <a:rPr sz="1400" b="1" spc="-10" dirty="0">
                <a:latin typeface="Source Han Sans Normal" panose="020B0200000000000000" pitchFamily="34" charset="-122"/>
                <a:cs typeface="Courier New" panose="02070309020205020404"/>
              </a:rPr>
              <a:t>,</a:t>
            </a:r>
            <a:r>
              <a:rPr sz="1400" b="1" spc="6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method=RequestMethod.</a:t>
            </a:r>
            <a:r>
              <a:rPr sz="1400" b="1" i="1" spc="-5" dirty="0">
                <a:solidFill>
                  <a:srgbClr val="0000C0"/>
                </a:solidFill>
                <a:latin typeface="Source Han Sans Normal" panose="020B0200000000000000" pitchFamily="34" charset="-122"/>
                <a:cs typeface="Courier New" panose="02070309020205020404"/>
              </a:rPr>
              <a:t>POST</a:t>
            </a:r>
            <a:r>
              <a:rPr sz="1400" b="1" spc="-5" dirty="0">
                <a:latin typeface="Source Han Sans Normal" panose="020B0200000000000000" pitchFamily="34" charset="-122"/>
                <a:cs typeface="Courier New" panose="02070309020205020404"/>
              </a:rPr>
              <a:t>)</a:t>
            </a:r>
            <a:endParaRPr sz="14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8686801" y="4829480"/>
            <a:ext cx="358582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33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创建一个新资源</a:t>
            </a: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POST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0784" y="2500630"/>
            <a:ext cx="87503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1000" spc="5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Cover </a:t>
            </a:r>
            <a:r>
              <a:rPr sz="1000" spc="-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w/</a:t>
            </a:r>
            <a:r>
              <a:rPr sz="1000" spc="-4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 </a:t>
            </a:r>
            <a:r>
              <a:rPr sz="1000" spc="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Image</a:t>
            </a:r>
            <a:endParaRPr sz="1000" dirty="0">
              <a:latin typeface="Source Han Sans Normal" panose="020B0200000000000000" pitchFamily="34" charset="-122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34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398145" y="677545"/>
            <a:ext cx="4173855" cy="348107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</a:t>
            </a: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介绍</a:t>
            </a:r>
          </a:p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Spring MVC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对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RESTful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Bold" panose="020B0400000000000000" charset="-122"/>
              </a:rPr>
              <a:t>应用程序的支持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dirty="0">
                <a:latin typeface="Source Han Sans SC" panose="020B0400000000000000" charset="-122"/>
                <a:ea typeface="Source Han Sans SC" panose="020B0400000000000000" charset="-122"/>
                <a:cs typeface="Source Han Sans SC Bold" panose="020B0400000000000000" charset="-122"/>
              </a:rPr>
              <a:t>HTTP GET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Source Han Sans SC Bold" panose="020B0400000000000000" charset="-122"/>
            </a:endParaRP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altLang="zh-CN" sz="1600" dirty="0">
                <a:latin typeface="Source Han Sans SC" panose="020B0400000000000000" charset="-122"/>
                <a:ea typeface="Source Han Sans SC" panose="020B0400000000000000" charset="-122"/>
                <a:cs typeface="Source Han Sans SC Bold" panose="020B0400000000000000" charset="-122"/>
              </a:rPr>
              <a:t>HTTP PUT</a:t>
            </a: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dirty="0">
                <a:latin typeface="Source Han Sans SC" panose="020B0400000000000000" charset="-122"/>
                <a:ea typeface="Source Han Sans SC" panose="020B0400000000000000" charset="-122"/>
                <a:cs typeface="Source Han Sans SC Regular" panose="020B0400000000000000" charset="-122"/>
              </a:rPr>
              <a:t>HTTP POST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821055" lvl="1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DELETE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RESTful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客户端：</a:t>
            </a:r>
            <a:r>
              <a:rPr lang="en-US" altLang="zh-CN" sz="20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RestTemplate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实验</a:t>
            </a: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进阶话题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36220" y="129540"/>
            <a:ext cx="125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议程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890" y="1172209"/>
            <a:ext cx="8427413" cy="10471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83260" lvl="1" indent="-213995"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需求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983615" lvl="2" indent="-227965">
              <a:spcBef>
                <a:spcPts val="19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只对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DELETE</a:t>
            </a:r>
            <a:r>
              <a:rPr lang="zh-CN" sz="2000" spc="-7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类型的请求进行响应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983615" lvl="2" indent="-227965">
              <a:spcBef>
                <a:spcPts val="22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返回空响应，状态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204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8305" y="2671472"/>
            <a:ext cx="2959105" cy="156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0248" y="2663414"/>
            <a:ext cx="2822575" cy="1431290"/>
          </a:xfrm>
          <a:custGeom>
            <a:avLst/>
            <a:gdLst/>
            <a:ahLst/>
            <a:cxnLst/>
            <a:rect l="l" t="t" r="r" b="b"/>
            <a:pathLst>
              <a:path w="2822575" h="1431289">
                <a:moveTo>
                  <a:pt x="0" y="0"/>
                </a:moveTo>
                <a:lnTo>
                  <a:pt x="2822579" y="0"/>
                </a:lnTo>
                <a:lnTo>
                  <a:pt x="2822579" y="1431161"/>
                </a:lnTo>
                <a:lnTo>
                  <a:pt x="0" y="1431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50248" y="2663414"/>
            <a:ext cx="2822575" cy="1431290"/>
          </a:xfrm>
          <a:custGeom>
            <a:avLst/>
            <a:gdLst/>
            <a:ahLst/>
            <a:cxnLst/>
            <a:rect l="l" t="t" r="r" b="b"/>
            <a:pathLst>
              <a:path w="2822575" h="1431289">
                <a:moveTo>
                  <a:pt x="0" y="0"/>
                </a:moveTo>
                <a:lnTo>
                  <a:pt x="2822579" y="0"/>
                </a:lnTo>
                <a:lnTo>
                  <a:pt x="2822579" y="1431161"/>
                </a:lnTo>
                <a:lnTo>
                  <a:pt x="0" y="143116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685" y="2862580"/>
            <a:ext cx="268668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HTTP/1.1 204</a:t>
            </a:r>
            <a:r>
              <a:rPr sz="1600" b="1" spc="-5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No Content  </a:t>
            </a:r>
          </a:p>
          <a:p>
            <a:pPr marL="12700" marR="1223645">
              <a:lnSpc>
                <a:spcPct val="102000"/>
              </a:lnSpc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Date:</a:t>
            </a:r>
            <a:r>
              <a:rPr sz="1600" b="1" spc="-10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dirty="0">
                <a:latin typeface="Source Han Sans Normal" panose="020B0200000000000000" pitchFamily="34" charset="-122"/>
                <a:cs typeface="Courier New" panose="02070309020205020404"/>
              </a:rPr>
              <a:t>…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Content-Length:</a:t>
            </a:r>
            <a:r>
              <a:rPr sz="1600" b="1" spc="-9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dirty="0">
                <a:latin typeface="Source Han Sans Normal" panose="020B0200000000000000" pitchFamily="34" charset="-122"/>
                <a:cs typeface="Courier New" panose="02070309020205020404"/>
              </a:rPr>
              <a:t>0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028" y="2579806"/>
            <a:ext cx="4268011" cy="1751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4972" y="2571750"/>
            <a:ext cx="4131945" cy="1614805"/>
          </a:xfrm>
          <a:custGeom>
            <a:avLst/>
            <a:gdLst/>
            <a:ahLst/>
            <a:cxnLst/>
            <a:rect l="l" t="t" r="r" b="b"/>
            <a:pathLst>
              <a:path w="4131945" h="1614804">
                <a:moveTo>
                  <a:pt x="3581577" y="1614492"/>
                </a:moveTo>
                <a:lnTo>
                  <a:pt x="0" y="1614492"/>
                </a:lnTo>
                <a:lnTo>
                  <a:pt x="0" y="0"/>
                </a:lnTo>
                <a:lnTo>
                  <a:pt x="3581577" y="0"/>
                </a:lnTo>
                <a:lnTo>
                  <a:pt x="3581577" y="562605"/>
                </a:lnTo>
                <a:lnTo>
                  <a:pt x="3880927" y="562605"/>
                </a:lnTo>
                <a:lnTo>
                  <a:pt x="4131486" y="807245"/>
                </a:lnTo>
                <a:lnTo>
                  <a:pt x="3880927" y="1051886"/>
                </a:lnTo>
                <a:lnTo>
                  <a:pt x="3581577" y="1051886"/>
                </a:lnTo>
                <a:lnTo>
                  <a:pt x="3581577" y="1614492"/>
                </a:lnTo>
                <a:close/>
              </a:path>
              <a:path w="4131945" h="1614804">
                <a:moveTo>
                  <a:pt x="3880927" y="562605"/>
                </a:moveTo>
                <a:lnTo>
                  <a:pt x="3735169" y="562605"/>
                </a:lnTo>
                <a:lnTo>
                  <a:pt x="3735169" y="420291"/>
                </a:lnTo>
                <a:lnTo>
                  <a:pt x="3880927" y="562605"/>
                </a:lnTo>
                <a:close/>
              </a:path>
              <a:path w="4131945" h="1614804">
                <a:moveTo>
                  <a:pt x="3735169" y="1194200"/>
                </a:moveTo>
                <a:lnTo>
                  <a:pt x="3735169" y="1051886"/>
                </a:lnTo>
                <a:lnTo>
                  <a:pt x="3880927" y="1051886"/>
                </a:lnTo>
                <a:lnTo>
                  <a:pt x="3735169" y="1194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4972" y="2571750"/>
            <a:ext cx="4131945" cy="1614805"/>
          </a:xfrm>
          <a:custGeom>
            <a:avLst/>
            <a:gdLst/>
            <a:ahLst/>
            <a:cxnLst/>
            <a:rect l="l" t="t" r="r" b="b"/>
            <a:pathLst>
              <a:path w="4131945" h="1614804">
                <a:moveTo>
                  <a:pt x="0" y="0"/>
                </a:moveTo>
                <a:lnTo>
                  <a:pt x="3581577" y="0"/>
                </a:lnTo>
                <a:lnTo>
                  <a:pt x="3581577" y="562605"/>
                </a:lnTo>
                <a:lnTo>
                  <a:pt x="3735169" y="562605"/>
                </a:lnTo>
                <a:lnTo>
                  <a:pt x="3735169" y="420291"/>
                </a:lnTo>
                <a:lnTo>
                  <a:pt x="4131486" y="807245"/>
                </a:lnTo>
                <a:lnTo>
                  <a:pt x="3735169" y="1194200"/>
                </a:lnTo>
                <a:lnTo>
                  <a:pt x="3735169" y="1051886"/>
                </a:lnTo>
                <a:lnTo>
                  <a:pt x="3581577" y="1051886"/>
                </a:lnTo>
                <a:lnTo>
                  <a:pt x="3581577" y="1614492"/>
                </a:lnTo>
                <a:lnTo>
                  <a:pt x="0" y="161449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0387" y="2753330"/>
            <a:ext cx="331724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DELETE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 marR="5080">
              <a:lnSpc>
                <a:spcPct val="102000"/>
              </a:lnSpc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/store/orders/123/items/abc  Host: </a:t>
            </a:r>
            <a:r>
              <a:rPr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shop.spring.io  </a:t>
            </a:r>
          </a:p>
          <a:p>
            <a:pPr marL="12700" marR="5080">
              <a:lnSpc>
                <a:spcPct val="102000"/>
              </a:lnSpc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Content-Length:</a:t>
            </a:r>
            <a:r>
              <a:rPr sz="1600" b="1" spc="-1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3333FF"/>
                </a:solidFill>
                <a:latin typeface="Source Han Sans Normal" panose="020B0200000000000000" pitchFamily="34" charset="-122"/>
                <a:cs typeface="Courier New" panose="02070309020205020404"/>
              </a:rPr>
              <a:t>0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...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35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 DELETE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：删除已存在的资源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28392" y="2312574"/>
            <a:ext cx="6887209" cy="1826260"/>
          </a:xfrm>
          <a:custGeom>
            <a:avLst/>
            <a:gdLst/>
            <a:ahLst/>
            <a:cxnLst/>
            <a:rect l="l" t="t" r="r" b="b"/>
            <a:pathLst>
              <a:path w="6887209" h="1826260">
                <a:moveTo>
                  <a:pt x="0" y="1826000"/>
                </a:moveTo>
                <a:lnTo>
                  <a:pt x="6887213" y="1826000"/>
                </a:lnTo>
                <a:lnTo>
                  <a:pt x="6887213" y="0"/>
                </a:lnTo>
                <a:lnTo>
                  <a:pt x="0" y="0"/>
                </a:lnTo>
                <a:lnTo>
                  <a:pt x="0" y="18260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8393" y="2312574"/>
            <a:ext cx="6887209" cy="1885314"/>
          </a:xfrm>
          <a:custGeom>
            <a:avLst/>
            <a:gdLst/>
            <a:ahLst/>
            <a:cxnLst/>
            <a:rect l="l" t="t" r="r" b="b"/>
            <a:pathLst>
              <a:path w="6887209" h="1885314">
                <a:moveTo>
                  <a:pt x="0" y="0"/>
                </a:moveTo>
                <a:lnTo>
                  <a:pt x="6887213" y="0"/>
                </a:lnTo>
                <a:lnTo>
                  <a:pt x="6887213" y="1884815"/>
                </a:lnTo>
                <a:lnTo>
                  <a:pt x="0" y="1884815"/>
                </a:lnTo>
                <a:lnTo>
                  <a:pt x="0" y="0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1420" y="935355"/>
            <a:ext cx="3359785" cy="1141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3165" y="927100"/>
            <a:ext cx="3223895" cy="1063625"/>
          </a:xfrm>
          <a:custGeom>
            <a:avLst/>
            <a:gdLst/>
            <a:ahLst/>
            <a:cxnLst/>
            <a:rect l="l" t="t" r="r" b="b"/>
            <a:pathLst>
              <a:path w="3223895" h="1135380">
                <a:moveTo>
                  <a:pt x="0" y="0"/>
                </a:moveTo>
                <a:lnTo>
                  <a:pt x="3223313" y="0"/>
                </a:lnTo>
                <a:lnTo>
                  <a:pt x="3223313" y="1134755"/>
                </a:lnTo>
                <a:lnTo>
                  <a:pt x="0" y="11347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3417" y="927100"/>
            <a:ext cx="3223895" cy="10610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57480" marR="253365">
              <a:lnSpc>
                <a:spcPct val="102000"/>
              </a:lnSpc>
              <a:spcBef>
                <a:spcPts val="47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HTTP/1.1 204 No Content  Date:</a:t>
            </a:r>
            <a:r>
              <a:rPr sz="1600" b="1" spc="-15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dirty="0">
                <a:latin typeface="Source Han Sans Normal" panose="020B0200000000000000" pitchFamily="34" charset="-122"/>
                <a:cs typeface="Courier New" panose="02070309020205020404"/>
              </a:rPr>
              <a:t>…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5748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Content-Length:</a:t>
            </a:r>
            <a:r>
              <a:rPr sz="1600" b="1" spc="-2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dirty="0">
                <a:latin typeface="Source Han Sans Normal" panose="020B0200000000000000" pitchFamily="34" charset="-122"/>
                <a:cs typeface="Courier New" panose="02070309020205020404"/>
              </a:rPr>
              <a:t>0</a:t>
            </a:r>
          </a:p>
          <a:p>
            <a:pPr marL="157480"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5325" y="935157"/>
            <a:ext cx="4224271" cy="1289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7268" y="927100"/>
            <a:ext cx="4088129" cy="1152525"/>
          </a:xfrm>
          <a:custGeom>
            <a:avLst/>
            <a:gdLst/>
            <a:ahLst/>
            <a:cxnLst/>
            <a:rect l="l" t="t" r="r" b="b"/>
            <a:pathLst>
              <a:path w="4088129" h="1152525">
                <a:moveTo>
                  <a:pt x="3543659" y="1152521"/>
                </a:moveTo>
                <a:lnTo>
                  <a:pt x="0" y="1152521"/>
                </a:lnTo>
                <a:lnTo>
                  <a:pt x="0" y="0"/>
                </a:lnTo>
                <a:lnTo>
                  <a:pt x="3543659" y="0"/>
                </a:lnTo>
                <a:lnTo>
                  <a:pt x="3543659" y="401621"/>
                </a:lnTo>
                <a:lnTo>
                  <a:pt x="3839839" y="401621"/>
                </a:lnTo>
                <a:lnTo>
                  <a:pt x="4087745" y="576260"/>
                </a:lnTo>
                <a:lnTo>
                  <a:pt x="3839839" y="750899"/>
                </a:lnTo>
                <a:lnTo>
                  <a:pt x="3543659" y="750899"/>
                </a:lnTo>
                <a:lnTo>
                  <a:pt x="3543659" y="1152521"/>
                </a:lnTo>
                <a:close/>
              </a:path>
              <a:path w="4088129" h="1152525">
                <a:moveTo>
                  <a:pt x="3839839" y="401621"/>
                </a:moveTo>
                <a:lnTo>
                  <a:pt x="3695625" y="401621"/>
                </a:lnTo>
                <a:lnTo>
                  <a:pt x="3695625" y="300029"/>
                </a:lnTo>
                <a:lnTo>
                  <a:pt x="3839839" y="401621"/>
                </a:lnTo>
                <a:close/>
              </a:path>
              <a:path w="4088129" h="1152525">
                <a:moveTo>
                  <a:pt x="3695625" y="852492"/>
                </a:moveTo>
                <a:lnTo>
                  <a:pt x="3695625" y="750899"/>
                </a:lnTo>
                <a:lnTo>
                  <a:pt x="3839839" y="750899"/>
                </a:lnTo>
                <a:lnTo>
                  <a:pt x="3695625" y="852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7268" y="927100"/>
            <a:ext cx="4088129" cy="1152525"/>
          </a:xfrm>
          <a:custGeom>
            <a:avLst/>
            <a:gdLst/>
            <a:ahLst/>
            <a:cxnLst/>
            <a:rect l="l" t="t" r="r" b="b"/>
            <a:pathLst>
              <a:path w="4088129" h="1152525">
                <a:moveTo>
                  <a:pt x="0" y="0"/>
                </a:moveTo>
                <a:lnTo>
                  <a:pt x="3543659" y="0"/>
                </a:lnTo>
                <a:lnTo>
                  <a:pt x="3543659" y="401621"/>
                </a:lnTo>
                <a:lnTo>
                  <a:pt x="3695625" y="401621"/>
                </a:lnTo>
                <a:lnTo>
                  <a:pt x="3695625" y="300029"/>
                </a:lnTo>
                <a:lnTo>
                  <a:pt x="4087745" y="576260"/>
                </a:lnTo>
                <a:lnTo>
                  <a:pt x="3695625" y="852492"/>
                </a:lnTo>
                <a:lnTo>
                  <a:pt x="3695625" y="750899"/>
                </a:lnTo>
                <a:lnTo>
                  <a:pt x="3543659" y="750899"/>
                </a:lnTo>
                <a:lnTo>
                  <a:pt x="3543659" y="1152521"/>
                </a:lnTo>
                <a:lnTo>
                  <a:pt x="0" y="115252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2683" y="1001520"/>
            <a:ext cx="331724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DELETE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 marR="5080">
              <a:lnSpc>
                <a:spcPct val="102000"/>
              </a:lnSpc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/store/orders/123/items/abc  Host:</a:t>
            </a:r>
            <a:r>
              <a:rPr sz="1600" b="1" spc="-2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shop.spring.io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Source Han Sans Normal" panose="020B0200000000000000" pitchFamily="34" charset="-122"/>
                <a:cs typeface="Courier New" panose="02070309020205020404"/>
              </a:rPr>
              <a:t>...</a:t>
            </a:r>
            <a:endParaRPr sz="16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0249" y="4138574"/>
            <a:ext cx="8143875" cy="338455"/>
          </a:xfrm>
          <a:custGeom>
            <a:avLst/>
            <a:gdLst/>
            <a:ahLst/>
            <a:cxnLst/>
            <a:rect l="l" t="t" r="r" b="b"/>
            <a:pathLst>
              <a:path w="8143875" h="338454">
                <a:moveTo>
                  <a:pt x="0" y="0"/>
                </a:moveTo>
                <a:lnTo>
                  <a:pt x="8143499" y="0"/>
                </a:lnTo>
                <a:lnTo>
                  <a:pt x="81434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0249" y="4138574"/>
            <a:ext cx="8143875" cy="338455"/>
          </a:xfrm>
          <a:custGeom>
            <a:avLst/>
            <a:gdLst/>
            <a:ahLst/>
            <a:cxnLst/>
            <a:rect l="l" t="t" r="r" b="b"/>
            <a:pathLst>
              <a:path w="8143875" h="338454">
                <a:moveTo>
                  <a:pt x="0" y="0"/>
                </a:moveTo>
                <a:lnTo>
                  <a:pt x="8143499" y="0"/>
                </a:lnTo>
                <a:lnTo>
                  <a:pt x="8143499" y="338399"/>
                </a:lnTo>
                <a:lnTo>
                  <a:pt x="0" y="338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140" y="2393950"/>
            <a:ext cx="7411720" cy="1664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0990" marR="2065020">
              <a:lnSpc>
                <a:spcPct val="102000"/>
              </a:lnSpc>
              <a:spcBef>
                <a:spcPts val="70"/>
              </a:spcBef>
            </a:pPr>
            <a:r>
              <a:rPr sz="1500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@DeleteMapping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50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"/store/orders/{orderId}/items/{itemId}"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 </a:t>
            </a:r>
            <a:r>
              <a:rPr sz="1500" b="1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@ResponseStatus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(HttpStatus.</a:t>
            </a:r>
            <a:r>
              <a:rPr sz="1500" i="1" spc="-5" dirty="0">
                <a:solidFill>
                  <a:srgbClr val="0000C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NO_CONTENT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</a:t>
            </a:r>
            <a:r>
              <a:rPr sz="1500" b="1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 204  </a:t>
            </a:r>
          </a:p>
          <a:p>
            <a:pPr marL="300990" marR="2065020">
              <a:lnSpc>
                <a:spcPct val="102000"/>
              </a:lnSpc>
              <a:spcBef>
                <a:spcPts val="70"/>
              </a:spcBef>
            </a:pPr>
            <a:r>
              <a:rPr sz="15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public void </a:t>
            </a:r>
            <a:r>
              <a:rPr sz="15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deleteItem(</a:t>
            </a:r>
            <a:r>
              <a:rPr sz="1500" b="1" spc="-10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@PathVariable 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long</a:t>
            </a:r>
            <a:r>
              <a:rPr sz="15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orderId,</a:t>
            </a:r>
            <a:endParaRPr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469900" marR="2021840" indent="1253490">
              <a:lnSpc>
                <a:spcPct val="102000"/>
              </a:lnSpc>
            </a:pPr>
            <a:r>
              <a:rPr sz="1500" b="1" spc="-1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@PathVariable 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String itemId) </a:t>
            </a:r>
            <a:r>
              <a:rPr sz="15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{</a:t>
            </a:r>
          </a:p>
          <a:p>
            <a:pPr marR="2021840" indent="0" fontAlgn="auto">
              <a:lnSpc>
                <a:spcPct val="102000"/>
              </a:lnSpc>
            </a:pP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           </a:t>
            </a:r>
            <a:r>
              <a:rPr lang="en-US"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</a:t>
            </a:r>
            <a:r>
              <a:rPr sz="15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rderService.findOrderById(orderId).deleteItem(itemId);</a:t>
            </a:r>
            <a:endParaRPr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30099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9849" y="150800"/>
            <a:ext cx="1097280" cy="652780"/>
          </a:xfrm>
          <a:custGeom>
            <a:avLst/>
            <a:gdLst/>
            <a:ahLst/>
            <a:cxnLst/>
            <a:rect l="l" t="t" r="r" b="b"/>
            <a:pathLst>
              <a:path w="1097279" h="652780">
                <a:moveTo>
                  <a:pt x="988347" y="652499"/>
                </a:moveTo>
                <a:lnTo>
                  <a:pt x="108752" y="652499"/>
                </a:lnTo>
                <a:lnTo>
                  <a:pt x="66421" y="643953"/>
                </a:lnTo>
                <a:lnTo>
                  <a:pt x="31852" y="620647"/>
                </a:lnTo>
                <a:lnTo>
                  <a:pt x="8546" y="586079"/>
                </a:lnTo>
                <a:lnTo>
                  <a:pt x="0" y="543747"/>
                </a:lnTo>
                <a:lnTo>
                  <a:pt x="0" y="108752"/>
                </a:lnTo>
                <a:lnTo>
                  <a:pt x="8546" y="66420"/>
                </a:lnTo>
                <a:lnTo>
                  <a:pt x="31852" y="31852"/>
                </a:lnTo>
                <a:lnTo>
                  <a:pt x="66421" y="8546"/>
                </a:lnTo>
                <a:lnTo>
                  <a:pt x="108752" y="0"/>
                </a:lnTo>
                <a:lnTo>
                  <a:pt x="988347" y="0"/>
                </a:lnTo>
                <a:lnTo>
                  <a:pt x="1029965" y="8278"/>
                </a:lnTo>
                <a:lnTo>
                  <a:pt x="1065246" y="31852"/>
                </a:lnTo>
                <a:lnTo>
                  <a:pt x="1088821" y="67134"/>
                </a:lnTo>
                <a:lnTo>
                  <a:pt x="1097099" y="108752"/>
                </a:lnTo>
                <a:lnTo>
                  <a:pt x="1097099" y="543747"/>
                </a:lnTo>
                <a:lnTo>
                  <a:pt x="1088553" y="586079"/>
                </a:lnTo>
                <a:lnTo>
                  <a:pt x="1065247" y="620647"/>
                </a:lnTo>
                <a:lnTo>
                  <a:pt x="1030678" y="643953"/>
                </a:lnTo>
                <a:lnTo>
                  <a:pt x="988347" y="652499"/>
                </a:lnTo>
                <a:close/>
              </a:path>
            </a:pathLst>
          </a:custGeom>
          <a:solidFill>
            <a:srgbClr val="F0F0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69849" y="150800"/>
            <a:ext cx="1097280" cy="652780"/>
          </a:xfrm>
          <a:custGeom>
            <a:avLst/>
            <a:gdLst/>
            <a:ahLst/>
            <a:cxnLst/>
            <a:rect l="l" t="t" r="r" b="b"/>
            <a:pathLst>
              <a:path w="1097279" h="652780">
                <a:moveTo>
                  <a:pt x="0" y="108752"/>
                </a:moveTo>
                <a:lnTo>
                  <a:pt x="8546" y="66420"/>
                </a:lnTo>
                <a:lnTo>
                  <a:pt x="31852" y="31852"/>
                </a:lnTo>
                <a:lnTo>
                  <a:pt x="66421" y="8546"/>
                </a:lnTo>
                <a:lnTo>
                  <a:pt x="108752" y="0"/>
                </a:lnTo>
                <a:lnTo>
                  <a:pt x="988347" y="0"/>
                </a:lnTo>
                <a:lnTo>
                  <a:pt x="1029965" y="8278"/>
                </a:lnTo>
                <a:lnTo>
                  <a:pt x="1065246" y="31852"/>
                </a:lnTo>
                <a:lnTo>
                  <a:pt x="1088821" y="67134"/>
                </a:lnTo>
                <a:lnTo>
                  <a:pt x="1097099" y="108752"/>
                </a:lnTo>
                <a:lnTo>
                  <a:pt x="1097099" y="543747"/>
                </a:lnTo>
                <a:lnTo>
                  <a:pt x="1088553" y="586079"/>
                </a:lnTo>
                <a:lnTo>
                  <a:pt x="1065247" y="620647"/>
                </a:lnTo>
                <a:lnTo>
                  <a:pt x="1030678" y="643953"/>
                </a:lnTo>
                <a:lnTo>
                  <a:pt x="988347" y="652499"/>
                </a:lnTo>
                <a:lnTo>
                  <a:pt x="108752" y="652499"/>
                </a:lnTo>
                <a:lnTo>
                  <a:pt x="66421" y="643953"/>
                </a:lnTo>
                <a:lnTo>
                  <a:pt x="31852" y="620647"/>
                </a:lnTo>
                <a:lnTo>
                  <a:pt x="8546" y="586079"/>
                </a:lnTo>
                <a:lnTo>
                  <a:pt x="0" y="543747"/>
                </a:lnTo>
                <a:lnTo>
                  <a:pt x="0" y="108752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0980" y="208572"/>
            <a:ext cx="895350" cy="52411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2070" marR="5080" indent="-40005" algn="ctr">
              <a:lnSpc>
                <a:spcPct val="102000"/>
              </a:lnSpc>
              <a:spcBef>
                <a:spcPts val="70"/>
              </a:spcBef>
            </a:pPr>
            <a:r>
              <a:rPr lang="zh-CN" sz="1600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完整</a:t>
            </a:r>
          </a:p>
          <a:p>
            <a:pPr marL="52070" marR="5080" indent="-40005" algn="ctr">
              <a:lnSpc>
                <a:spcPct val="102000"/>
              </a:lnSpc>
              <a:spcBef>
                <a:spcPts val="70"/>
              </a:spcBef>
            </a:pPr>
            <a:r>
              <a:rPr lang="zh-CN" sz="1600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案例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36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313" y="4139206"/>
            <a:ext cx="828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pc="-10" dirty="0">
                <a:solidFill>
                  <a:srgbClr val="646464"/>
                </a:solidFill>
                <a:latin typeface="Source Han Sans Normal" panose="020B0200000000000000" pitchFamily="34" charset="-122"/>
                <a:cs typeface="Courier New" panose="02070309020205020404"/>
              </a:rPr>
              <a:t>@RequestMapping</a:t>
            </a:r>
            <a:r>
              <a:rPr lang="en-US" altLang="zh-CN" sz="1600" b="1" spc="-10" dirty="0">
                <a:latin typeface="Source Han Sans Normal" panose="020B0200000000000000" pitchFamily="34" charset="-122"/>
                <a:cs typeface="Courier New" panose="02070309020205020404"/>
              </a:rPr>
              <a:t>(path=</a:t>
            </a:r>
            <a:r>
              <a:rPr lang="en-US" altLang="zh-CN" sz="1600" b="1" spc="-10" dirty="0">
                <a:solidFill>
                  <a:srgbClr val="2A00FF"/>
                </a:solidFill>
                <a:latin typeface="Source Han Sans Normal" panose="020B0200000000000000" pitchFamily="34" charset="-122"/>
                <a:cs typeface="Courier New" panose="02070309020205020404"/>
              </a:rPr>
              <a:t>"/store/orders/..."</a:t>
            </a:r>
            <a:r>
              <a:rPr lang="en-US" altLang="zh-CN" sz="1600" b="1" spc="-10" dirty="0">
                <a:latin typeface="Source Han Sans Normal" panose="020B0200000000000000" pitchFamily="34" charset="-122"/>
                <a:cs typeface="Courier New" panose="02070309020205020404"/>
              </a:rPr>
              <a:t>,</a:t>
            </a:r>
            <a:r>
              <a:rPr lang="en-US" altLang="zh-CN" sz="1600" b="1" spc="60" dirty="0">
                <a:latin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en-US" altLang="zh-CN" sz="1600" b="1" spc="-5" dirty="0">
                <a:latin typeface="Source Han Sans Normal" panose="020B0200000000000000" pitchFamily="34" charset="-122"/>
                <a:cs typeface="Courier New" panose="02070309020205020404"/>
              </a:rPr>
              <a:t>method=</a:t>
            </a:r>
            <a:r>
              <a:rPr lang="en-US" altLang="zh-CN" sz="1600" b="1" spc="-5" dirty="0" err="1">
                <a:latin typeface="Source Han Sans Normal" panose="020B0200000000000000" pitchFamily="34" charset="-122"/>
                <a:cs typeface="Courier New" panose="02070309020205020404"/>
              </a:rPr>
              <a:t>RequestMethod.</a:t>
            </a:r>
            <a:r>
              <a:rPr lang="en-US" altLang="zh-CN" sz="1600" b="1" i="1" spc="-5" dirty="0" err="1">
                <a:solidFill>
                  <a:srgbClr val="0000C0"/>
                </a:solidFill>
                <a:latin typeface="Source Han Sans Normal" panose="020B0200000000000000" pitchFamily="34" charset="-122"/>
                <a:cs typeface="Courier New" panose="02070309020205020404"/>
              </a:rPr>
              <a:t>DELETE</a:t>
            </a:r>
            <a:r>
              <a:rPr lang="en-US" altLang="zh-CN" sz="1600" b="1" spc="-5" dirty="0">
                <a:latin typeface="Source Han Sans Normal" panose="020B0200000000000000" pitchFamily="34" charset="-122"/>
                <a:cs typeface="Courier New" panose="02070309020205020404"/>
              </a:rPr>
              <a:t>)</a:t>
            </a:r>
            <a:endParaRPr lang="en-US" altLang="zh-CN" sz="1600" dirty="0">
              <a:latin typeface="Source Han Sans Normal" panose="020B0200000000000000" pitchFamily="34" charset="-122"/>
              <a:cs typeface="Courier New" panose="02070309020205020404"/>
            </a:endParaRPr>
          </a:p>
        </p:txBody>
      </p:sp>
      <p:sp>
        <p:nvSpPr>
          <p:cNvPr id="22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删除一个资源：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DELETE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1047649"/>
            <a:ext cx="5181600" cy="20567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83260" lvl="1" indent="-213995"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许多新的概念</a:t>
            </a:r>
            <a:endParaRPr sz="2200" dirty="0">
              <a:latin typeface="宋体" panose="02010600030101010101" pitchFamily="2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756285" lvl="1">
              <a:spcBef>
                <a:spcPts val="195"/>
              </a:spcBef>
            </a:pPr>
            <a:r>
              <a:rPr sz="2000" dirty="0">
                <a:solidFill>
                  <a:srgbClr val="33928A"/>
                </a:solidFill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–  </a:t>
            </a:r>
            <a:r>
              <a:rPr sz="20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HTTP </a:t>
            </a:r>
            <a:r>
              <a:rPr sz="200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Message</a:t>
            </a:r>
            <a:r>
              <a:rPr sz="2000" spc="5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20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Converters</a:t>
            </a:r>
            <a:endParaRPr sz="2000" dirty="0">
              <a:latin typeface="宋体" panose="02010600030101010101" pitchFamily="2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983615" lvl="1" indent="-227965">
              <a:spcBef>
                <a:spcPts val="225"/>
              </a:spcBef>
              <a:buClr>
                <a:srgbClr val="33928A"/>
              </a:buClr>
              <a:buFont typeface="Arial" panose="020B0604020202020204"/>
              <a:buChar char="–"/>
              <a:tabLst>
                <a:tab pos="527050" algn="l"/>
              </a:tabLst>
            </a:pP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@RequestBody,</a:t>
            </a:r>
            <a:r>
              <a:rPr sz="2000" b="1" spc="-3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 </a:t>
            </a: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@ResponseBody</a:t>
            </a:r>
            <a:endParaRPr sz="2000" b="1" dirty="0">
              <a:latin typeface="Courier New Bold" panose="02070609020205090404" charset="0"/>
              <a:ea typeface="Source Han Sans Normal" panose="020B0200000000000000" pitchFamily="34" charset="-122"/>
              <a:cs typeface="Courier New Bold" panose="02070609020205090404" charset="0"/>
            </a:endParaRPr>
          </a:p>
          <a:p>
            <a:pPr marL="983615" lvl="1" indent="-227965">
              <a:spcBef>
                <a:spcPts val="225"/>
              </a:spcBef>
              <a:buClr>
                <a:srgbClr val="33928A"/>
              </a:buClr>
              <a:buFont typeface="Arial" panose="020B0604020202020204"/>
              <a:buChar char="–"/>
              <a:tabLst>
                <a:tab pos="527050" algn="l"/>
              </a:tabLst>
            </a:pP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@RestController</a:t>
            </a:r>
            <a:endParaRPr sz="2000" b="1" dirty="0">
              <a:latin typeface="Courier New Bold" panose="02070609020205090404" charset="0"/>
              <a:ea typeface="Source Han Sans Normal" panose="020B0200000000000000" pitchFamily="34" charset="-122"/>
              <a:cs typeface="Courier New Bold" panose="02070609020205090404" charset="0"/>
            </a:endParaRPr>
          </a:p>
          <a:p>
            <a:pPr marL="983615" lvl="1" indent="-227965">
              <a:spcBef>
                <a:spcPts val="225"/>
              </a:spcBef>
              <a:buClr>
                <a:srgbClr val="33928A"/>
              </a:buClr>
              <a:buFont typeface="Arial" panose="020B0604020202020204"/>
              <a:buChar char="–"/>
              <a:tabLst>
                <a:tab pos="527050" algn="l"/>
              </a:tabLst>
            </a:pP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@ResponseStatus</a:t>
            </a:r>
            <a:endParaRPr sz="2000" b="1" dirty="0">
              <a:latin typeface="Courier New Bold" panose="02070609020205090404" charset="0"/>
              <a:ea typeface="Source Han Sans Normal" panose="020B0200000000000000" pitchFamily="34" charset="-122"/>
              <a:cs typeface="Courier New Bold" panose="02070609020205090404" charset="0"/>
            </a:endParaRPr>
          </a:p>
          <a:p>
            <a:pPr marL="983615" lvl="1" indent="-227965">
              <a:spcBef>
                <a:spcPts val="225"/>
              </a:spcBef>
              <a:buClr>
                <a:srgbClr val="33928A"/>
              </a:buClr>
              <a:buFont typeface="Arial" panose="020B0604020202020204"/>
              <a:buChar char="–"/>
              <a:tabLst>
                <a:tab pos="527050" algn="l"/>
              </a:tabLst>
            </a:pP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HttpEntity,</a:t>
            </a:r>
            <a:r>
              <a:rPr sz="2000" b="1" spc="-2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 </a:t>
            </a: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ResponseEntity</a:t>
            </a:r>
            <a:endParaRPr sz="2000" b="1" dirty="0">
              <a:latin typeface="Courier New Bold" panose="02070609020205090404" charset="0"/>
              <a:ea typeface="Source Han Sans Normal" panose="020B0200000000000000" pitchFamily="34" charset="-122"/>
              <a:cs typeface="Courier New Bold" panose="020706090202050904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6809" y="246071"/>
            <a:ext cx="2260126" cy="187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 rot="420000">
            <a:off x="6835140" y="603885"/>
            <a:ext cx="135763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我们刚才学了什么？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37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2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把它们全部放在一起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0784" y="2500630"/>
            <a:ext cx="87503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1000" spc="5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Cover </a:t>
            </a:r>
            <a:r>
              <a:rPr sz="1000" spc="-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w/</a:t>
            </a:r>
            <a:r>
              <a:rPr sz="1000" spc="-45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 </a:t>
            </a:r>
            <a:r>
              <a:rPr sz="1000" spc="40" dirty="0">
                <a:solidFill>
                  <a:srgbClr val="00253E"/>
                </a:solidFill>
                <a:latin typeface="Source Han Sans Normal" panose="020B0200000000000000" pitchFamily="34" charset="-122"/>
                <a:cs typeface="Calibri" panose="020F0502020204030204"/>
              </a:rPr>
              <a:t>Image</a:t>
            </a:r>
            <a:endParaRPr sz="1000" dirty="0">
              <a:latin typeface="Source Han Sans Normal" panose="020B0200000000000000" pitchFamily="34" charset="-122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368" y="4846433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21" y="21474"/>
                </a:moveTo>
                <a:lnTo>
                  <a:pt x="0" y="21474"/>
                </a:lnTo>
                <a:lnTo>
                  <a:pt x="0" y="0"/>
                </a:lnTo>
                <a:lnTo>
                  <a:pt x="22121" y="0"/>
                </a:lnTo>
                <a:lnTo>
                  <a:pt x="22121" y="21474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368" y="4883672"/>
            <a:ext cx="22225" cy="106680"/>
          </a:xfrm>
          <a:custGeom>
            <a:avLst/>
            <a:gdLst/>
            <a:ahLst/>
            <a:cxnLst/>
            <a:rect l="l" t="t" r="r" b="b"/>
            <a:pathLst>
              <a:path w="22225" h="106679">
                <a:moveTo>
                  <a:pt x="0" y="106453"/>
                </a:moveTo>
                <a:lnTo>
                  <a:pt x="22213" y="106453"/>
                </a:lnTo>
                <a:lnTo>
                  <a:pt x="22213" y="0"/>
                </a:lnTo>
                <a:lnTo>
                  <a:pt x="0" y="0"/>
                </a:lnTo>
                <a:lnTo>
                  <a:pt x="0" y="106453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893" y="4883577"/>
            <a:ext cx="111760" cy="109220"/>
          </a:xfrm>
          <a:custGeom>
            <a:avLst/>
            <a:gdLst/>
            <a:ahLst/>
            <a:cxnLst/>
            <a:rect l="l" t="t" r="r" b="b"/>
            <a:pathLst>
              <a:path w="111759" h="109220">
                <a:moveTo>
                  <a:pt x="58344" y="108945"/>
                </a:moveTo>
                <a:lnTo>
                  <a:pt x="10322" y="15672"/>
                </a:lnTo>
                <a:lnTo>
                  <a:pt x="0" y="15672"/>
                </a:lnTo>
                <a:lnTo>
                  <a:pt x="0" y="0"/>
                </a:lnTo>
                <a:lnTo>
                  <a:pt x="26638" y="0"/>
                </a:lnTo>
                <a:lnTo>
                  <a:pt x="53276" y="85443"/>
                </a:lnTo>
                <a:lnTo>
                  <a:pt x="54383" y="89129"/>
                </a:lnTo>
                <a:lnTo>
                  <a:pt x="55118" y="91340"/>
                </a:lnTo>
                <a:lnTo>
                  <a:pt x="81083" y="91340"/>
                </a:lnTo>
                <a:lnTo>
                  <a:pt x="80835" y="92078"/>
                </a:lnTo>
                <a:lnTo>
                  <a:pt x="76142" y="101053"/>
                </a:lnTo>
                <a:lnTo>
                  <a:pt x="70454" y="106147"/>
                </a:lnTo>
                <a:lnTo>
                  <a:pt x="64335" y="108423"/>
                </a:lnTo>
                <a:lnTo>
                  <a:pt x="58344" y="108945"/>
                </a:lnTo>
                <a:close/>
              </a:path>
              <a:path w="111759" h="109220">
                <a:moveTo>
                  <a:pt x="81083" y="91340"/>
                </a:moveTo>
                <a:lnTo>
                  <a:pt x="61662" y="91340"/>
                </a:lnTo>
                <a:lnTo>
                  <a:pt x="62400" y="89129"/>
                </a:lnTo>
                <a:lnTo>
                  <a:pt x="63412" y="85443"/>
                </a:lnTo>
                <a:lnTo>
                  <a:pt x="90420" y="0"/>
                </a:lnTo>
                <a:lnTo>
                  <a:pt x="111712" y="0"/>
                </a:lnTo>
                <a:lnTo>
                  <a:pt x="81083" y="9134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4594" y="4883577"/>
            <a:ext cx="97790" cy="109220"/>
          </a:xfrm>
          <a:custGeom>
            <a:avLst/>
            <a:gdLst/>
            <a:ahLst/>
            <a:cxnLst/>
            <a:rect l="l" t="t" r="r" b="b"/>
            <a:pathLst>
              <a:path w="97790" h="109220">
                <a:moveTo>
                  <a:pt x="48668" y="108854"/>
                </a:moveTo>
                <a:lnTo>
                  <a:pt x="3573" y="81402"/>
                </a:lnTo>
                <a:lnTo>
                  <a:pt x="0" y="46084"/>
                </a:lnTo>
                <a:lnTo>
                  <a:pt x="3496" y="27453"/>
                </a:lnTo>
                <a:lnTo>
                  <a:pt x="13516" y="12882"/>
                </a:lnTo>
                <a:lnTo>
                  <a:pt x="28945" y="3390"/>
                </a:lnTo>
                <a:lnTo>
                  <a:pt x="48668" y="0"/>
                </a:lnTo>
                <a:lnTo>
                  <a:pt x="68419" y="3390"/>
                </a:lnTo>
                <a:lnTo>
                  <a:pt x="83830" y="12882"/>
                </a:lnTo>
                <a:lnTo>
                  <a:pt x="87078" y="17605"/>
                </a:lnTo>
                <a:lnTo>
                  <a:pt x="48668" y="17605"/>
                </a:lnTo>
                <a:lnTo>
                  <a:pt x="36673" y="19879"/>
                </a:lnTo>
                <a:lnTo>
                  <a:pt x="27987" y="26051"/>
                </a:lnTo>
                <a:lnTo>
                  <a:pt x="22705" y="35143"/>
                </a:lnTo>
                <a:lnTo>
                  <a:pt x="20938" y="46084"/>
                </a:lnTo>
                <a:lnTo>
                  <a:pt x="20923" y="62860"/>
                </a:lnTo>
                <a:lnTo>
                  <a:pt x="22731" y="73897"/>
                </a:lnTo>
                <a:lnTo>
                  <a:pt x="28125" y="82989"/>
                </a:lnTo>
                <a:lnTo>
                  <a:pt x="36854" y="89161"/>
                </a:lnTo>
                <a:lnTo>
                  <a:pt x="48668" y="91435"/>
                </a:lnTo>
                <a:lnTo>
                  <a:pt x="86951" y="91435"/>
                </a:lnTo>
                <a:lnTo>
                  <a:pt x="83830" y="95974"/>
                </a:lnTo>
                <a:lnTo>
                  <a:pt x="68419" y="105464"/>
                </a:lnTo>
                <a:lnTo>
                  <a:pt x="48668" y="108854"/>
                </a:lnTo>
                <a:close/>
              </a:path>
              <a:path w="97790" h="109220">
                <a:moveTo>
                  <a:pt x="86951" y="91435"/>
                </a:moveTo>
                <a:lnTo>
                  <a:pt x="48668" y="91435"/>
                </a:lnTo>
                <a:lnTo>
                  <a:pt x="60304" y="89161"/>
                </a:lnTo>
                <a:lnTo>
                  <a:pt x="69096" y="82989"/>
                </a:lnTo>
                <a:lnTo>
                  <a:pt x="74656" y="73897"/>
                </a:lnTo>
                <a:lnTo>
                  <a:pt x="76596" y="62860"/>
                </a:lnTo>
                <a:lnTo>
                  <a:pt x="76580" y="46084"/>
                </a:lnTo>
                <a:lnTo>
                  <a:pt x="74669" y="35143"/>
                </a:lnTo>
                <a:lnTo>
                  <a:pt x="69130" y="26051"/>
                </a:lnTo>
                <a:lnTo>
                  <a:pt x="60342" y="19879"/>
                </a:lnTo>
                <a:lnTo>
                  <a:pt x="48668" y="17605"/>
                </a:lnTo>
                <a:lnTo>
                  <a:pt x="87078" y="17605"/>
                </a:lnTo>
                <a:lnTo>
                  <a:pt x="93850" y="27453"/>
                </a:lnTo>
                <a:lnTo>
                  <a:pt x="97424" y="46084"/>
                </a:lnTo>
                <a:lnTo>
                  <a:pt x="97407" y="62860"/>
                </a:lnTo>
                <a:lnTo>
                  <a:pt x="93850" y="81402"/>
                </a:lnTo>
                <a:lnTo>
                  <a:pt x="86951" y="91435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963" y="4882104"/>
            <a:ext cx="92710" cy="107950"/>
          </a:xfrm>
          <a:custGeom>
            <a:avLst/>
            <a:gdLst/>
            <a:ahLst/>
            <a:cxnLst/>
            <a:rect l="l" t="t" r="r" b="b"/>
            <a:pathLst>
              <a:path w="92709" h="107950">
                <a:moveTo>
                  <a:pt x="53089" y="107930"/>
                </a:moveTo>
                <a:lnTo>
                  <a:pt x="47283" y="107930"/>
                </a:lnTo>
                <a:lnTo>
                  <a:pt x="27569" y="104544"/>
                </a:lnTo>
                <a:lnTo>
                  <a:pt x="12685" y="94877"/>
                </a:lnTo>
                <a:lnTo>
                  <a:pt x="3279" y="79662"/>
                </a:lnTo>
                <a:lnTo>
                  <a:pt x="0" y="59634"/>
                </a:lnTo>
                <a:lnTo>
                  <a:pt x="0" y="48021"/>
                </a:lnTo>
                <a:lnTo>
                  <a:pt x="3279" y="28036"/>
                </a:lnTo>
                <a:lnTo>
                  <a:pt x="12685" y="12915"/>
                </a:lnTo>
                <a:lnTo>
                  <a:pt x="27569" y="3342"/>
                </a:lnTo>
                <a:lnTo>
                  <a:pt x="47283" y="0"/>
                </a:lnTo>
                <a:lnTo>
                  <a:pt x="57517" y="361"/>
                </a:lnTo>
                <a:lnTo>
                  <a:pt x="68459" y="1371"/>
                </a:lnTo>
                <a:lnTo>
                  <a:pt x="79091" y="2916"/>
                </a:lnTo>
                <a:lnTo>
                  <a:pt x="88391" y="4885"/>
                </a:lnTo>
                <a:lnTo>
                  <a:pt x="92448" y="5988"/>
                </a:lnTo>
                <a:lnTo>
                  <a:pt x="92356" y="17605"/>
                </a:lnTo>
                <a:lnTo>
                  <a:pt x="47283" y="17605"/>
                </a:lnTo>
                <a:lnTo>
                  <a:pt x="36449" y="19791"/>
                </a:lnTo>
                <a:lnTo>
                  <a:pt x="28068" y="25969"/>
                </a:lnTo>
                <a:lnTo>
                  <a:pt x="22658" y="35569"/>
                </a:lnTo>
                <a:lnTo>
                  <a:pt x="20740" y="48021"/>
                </a:lnTo>
                <a:lnTo>
                  <a:pt x="20740" y="59634"/>
                </a:lnTo>
                <a:lnTo>
                  <a:pt x="22645" y="72085"/>
                </a:lnTo>
                <a:lnTo>
                  <a:pt x="28032" y="81685"/>
                </a:lnTo>
                <a:lnTo>
                  <a:pt x="36408" y="87864"/>
                </a:lnTo>
                <a:lnTo>
                  <a:pt x="47283" y="90051"/>
                </a:lnTo>
                <a:lnTo>
                  <a:pt x="55395" y="90051"/>
                </a:lnTo>
                <a:lnTo>
                  <a:pt x="55395" y="107656"/>
                </a:lnTo>
                <a:lnTo>
                  <a:pt x="53089" y="107930"/>
                </a:lnTo>
                <a:close/>
              </a:path>
              <a:path w="92709" h="107950">
                <a:moveTo>
                  <a:pt x="92356" y="107930"/>
                </a:moveTo>
                <a:lnTo>
                  <a:pt x="70143" y="107930"/>
                </a:lnTo>
                <a:lnTo>
                  <a:pt x="70143" y="19169"/>
                </a:lnTo>
                <a:lnTo>
                  <a:pt x="69036" y="18986"/>
                </a:lnTo>
                <a:lnTo>
                  <a:pt x="65258" y="18156"/>
                </a:lnTo>
                <a:lnTo>
                  <a:pt x="54379" y="17605"/>
                </a:lnTo>
                <a:lnTo>
                  <a:pt x="92356" y="17605"/>
                </a:lnTo>
                <a:lnTo>
                  <a:pt x="92356" y="107930"/>
                </a:lnTo>
                <a:close/>
              </a:path>
              <a:path w="92709" h="107950">
                <a:moveTo>
                  <a:pt x="55395" y="90051"/>
                </a:moveTo>
                <a:lnTo>
                  <a:pt x="47839" y="90051"/>
                </a:lnTo>
                <a:lnTo>
                  <a:pt x="54475" y="89864"/>
                </a:lnTo>
                <a:lnTo>
                  <a:pt x="55395" y="89864"/>
                </a:lnTo>
                <a:lnTo>
                  <a:pt x="55395" y="9005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4703" y="4846433"/>
            <a:ext cx="22225" cy="144145"/>
          </a:xfrm>
          <a:custGeom>
            <a:avLst/>
            <a:gdLst/>
            <a:ahLst/>
            <a:cxnLst/>
            <a:rect l="l" t="t" r="r" b="b"/>
            <a:pathLst>
              <a:path w="22225" h="144145">
                <a:moveTo>
                  <a:pt x="0" y="143692"/>
                </a:moveTo>
                <a:lnTo>
                  <a:pt x="22213" y="143692"/>
                </a:lnTo>
                <a:lnTo>
                  <a:pt x="22213" y="0"/>
                </a:lnTo>
                <a:lnTo>
                  <a:pt x="0" y="0"/>
                </a:lnTo>
                <a:lnTo>
                  <a:pt x="0" y="14369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2048" y="4846433"/>
            <a:ext cx="98425" cy="144145"/>
          </a:xfrm>
          <a:custGeom>
            <a:avLst/>
            <a:gdLst/>
            <a:ahLst/>
            <a:cxnLst/>
            <a:rect l="l" t="t" r="r" b="b"/>
            <a:pathLst>
              <a:path w="98425" h="144145">
                <a:moveTo>
                  <a:pt x="23042" y="143601"/>
                </a:moveTo>
                <a:lnTo>
                  <a:pt x="0" y="143601"/>
                </a:lnTo>
                <a:lnTo>
                  <a:pt x="0" y="0"/>
                </a:lnTo>
                <a:lnTo>
                  <a:pt x="38988" y="0"/>
                </a:lnTo>
                <a:lnTo>
                  <a:pt x="62944" y="2376"/>
                </a:lnTo>
                <a:lnTo>
                  <a:pt x="81594" y="10023"/>
                </a:lnTo>
                <a:lnTo>
                  <a:pt x="90422" y="20002"/>
                </a:lnTo>
                <a:lnTo>
                  <a:pt x="23042" y="20002"/>
                </a:lnTo>
                <a:lnTo>
                  <a:pt x="23042" y="143601"/>
                </a:lnTo>
                <a:close/>
              </a:path>
              <a:path w="98425" h="144145">
                <a:moveTo>
                  <a:pt x="44608" y="89312"/>
                </a:moveTo>
                <a:lnTo>
                  <a:pt x="42398" y="89312"/>
                </a:lnTo>
                <a:lnTo>
                  <a:pt x="38068" y="89130"/>
                </a:lnTo>
                <a:lnTo>
                  <a:pt x="38068" y="69774"/>
                </a:lnTo>
                <a:lnTo>
                  <a:pt x="44517" y="69774"/>
                </a:lnTo>
                <a:lnTo>
                  <a:pt x="58331" y="68051"/>
                </a:lnTo>
                <a:lnTo>
                  <a:pt x="67513" y="63183"/>
                </a:lnTo>
                <a:lnTo>
                  <a:pt x="72617" y="55619"/>
                </a:lnTo>
                <a:lnTo>
                  <a:pt x="74151" y="46084"/>
                </a:lnTo>
                <a:lnTo>
                  <a:pt x="74195" y="44057"/>
                </a:lnTo>
                <a:lnTo>
                  <a:pt x="72357" y="33807"/>
                </a:lnTo>
                <a:lnTo>
                  <a:pt x="66811" y="26418"/>
                </a:lnTo>
                <a:lnTo>
                  <a:pt x="57516" y="21880"/>
                </a:lnTo>
                <a:lnTo>
                  <a:pt x="44426" y="20184"/>
                </a:lnTo>
                <a:lnTo>
                  <a:pt x="39449" y="20002"/>
                </a:lnTo>
                <a:lnTo>
                  <a:pt x="90422" y="20002"/>
                </a:lnTo>
                <a:lnTo>
                  <a:pt x="93710" y="23720"/>
                </a:lnTo>
                <a:lnTo>
                  <a:pt x="98028" y="44057"/>
                </a:lnTo>
                <a:lnTo>
                  <a:pt x="98067" y="46084"/>
                </a:lnTo>
                <a:lnTo>
                  <a:pt x="94122" y="65865"/>
                </a:lnTo>
                <a:lnTo>
                  <a:pt x="83091" y="79277"/>
                </a:lnTo>
                <a:lnTo>
                  <a:pt x="66183" y="86900"/>
                </a:lnTo>
                <a:lnTo>
                  <a:pt x="44608" y="8931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977" y="4860629"/>
            <a:ext cx="59055" cy="129539"/>
          </a:xfrm>
          <a:custGeom>
            <a:avLst/>
            <a:gdLst/>
            <a:ahLst/>
            <a:cxnLst/>
            <a:rect l="l" t="t" r="r" b="b"/>
            <a:pathLst>
              <a:path w="59054" h="129539">
                <a:moveTo>
                  <a:pt x="58622" y="129222"/>
                </a:moveTo>
                <a:lnTo>
                  <a:pt x="30233" y="129222"/>
                </a:lnTo>
                <a:lnTo>
                  <a:pt x="16682" y="127617"/>
                </a:lnTo>
                <a:lnTo>
                  <a:pt x="7270" y="122677"/>
                </a:lnTo>
                <a:lnTo>
                  <a:pt x="1781" y="114211"/>
                </a:lnTo>
                <a:lnTo>
                  <a:pt x="0" y="102032"/>
                </a:lnTo>
                <a:lnTo>
                  <a:pt x="0" y="2948"/>
                </a:lnTo>
                <a:lnTo>
                  <a:pt x="22490" y="0"/>
                </a:lnTo>
                <a:lnTo>
                  <a:pt x="22490" y="22947"/>
                </a:lnTo>
                <a:lnTo>
                  <a:pt x="58622" y="22947"/>
                </a:lnTo>
                <a:lnTo>
                  <a:pt x="58622" y="40092"/>
                </a:lnTo>
                <a:lnTo>
                  <a:pt x="22490" y="40092"/>
                </a:lnTo>
                <a:lnTo>
                  <a:pt x="22490" y="111708"/>
                </a:lnTo>
                <a:lnTo>
                  <a:pt x="28666" y="112077"/>
                </a:lnTo>
                <a:lnTo>
                  <a:pt x="58622" y="112077"/>
                </a:lnTo>
                <a:lnTo>
                  <a:pt x="58622" y="129222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7052" y="497150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4565" y="18617"/>
                </a:moveTo>
                <a:lnTo>
                  <a:pt x="4147" y="18617"/>
                </a:lnTo>
                <a:lnTo>
                  <a:pt x="0" y="14378"/>
                </a:lnTo>
                <a:lnTo>
                  <a:pt x="0" y="4147"/>
                </a:lnTo>
                <a:lnTo>
                  <a:pt x="4147" y="0"/>
                </a:lnTo>
                <a:lnTo>
                  <a:pt x="14565" y="0"/>
                </a:lnTo>
                <a:lnTo>
                  <a:pt x="15763" y="1198"/>
                </a:lnTo>
                <a:lnTo>
                  <a:pt x="4976" y="1198"/>
                </a:lnTo>
                <a:lnTo>
                  <a:pt x="1385" y="4794"/>
                </a:lnTo>
                <a:lnTo>
                  <a:pt x="1385" y="13549"/>
                </a:lnTo>
                <a:lnTo>
                  <a:pt x="4976" y="17144"/>
                </a:lnTo>
                <a:lnTo>
                  <a:pt x="16005" y="17144"/>
                </a:lnTo>
                <a:lnTo>
                  <a:pt x="14565" y="18617"/>
                </a:lnTo>
                <a:close/>
              </a:path>
              <a:path w="19050" h="19050">
                <a:moveTo>
                  <a:pt x="16005" y="17144"/>
                </a:moveTo>
                <a:lnTo>
                  <a:pt x="13735" y="17144"/>
                </a:lnTo>
                <a:lnTo>
                  <a:pt x="17236" y="13549"/>
                </a:lnTo>
                <a:lnTo>
                  <a:pt x="17149" y="4794"/>
                </a:lnTo>
                <a:lnTo>
                  <a:pt x="13735" y="1198"/>
                </a:lnTo>
                <a:lnTo>
                  <a:pt x="15763" y="1198"/>
                </a:lnTo>
                <a:lnTo>
                  <a:pt x="18712" y="4147"/>
                </a:lnTo>
                <a:lnTo>
                  <a:pt x="18712" y="14378"/>
                </a:lnTo>
                <a:lnTo>
                  <a:pt x="16005" y="17144"/>
                </a:lnTo>
                <a:close/>
              </a:path>
              <a:path w="19050" h="19050">
                <a:moveTo>
                  <a:pt x="7373" y="14100"/>
                </a:moveTo>
                <a:lnTo>
                  <a:pt x="6270" y="14100"/>
                </a:lnTo>
                <a:lnTo>
                  <a:pt x="6270" y="4147"/>
                </a:lnTo>
                <a:lnTo>
                  <a:pt x="11616" y="4147"/>
                </a:lnTo>
                <a:lnTo>
                  <a:pt x="12688" y="5067"/>
                </a:lnTo>
                <a:lnTo>
                  <a:pt x="7191" y="5067"/>
                </a:lnTo>
                <a:lnTo>
                  <a:pt x="7191" y="9401"/>
                </a:lnTo>
                <a:lnTo>
                  <a:pt x="12073" y="9401"/>
                </a:lnTo>
                <a:lnTo>
                  <a:pt x="10878" y="9953"/>
                </a:lnTo>
                <a:lnTo>
                  <a:pt x="11051" y="10231"/>
                </a:lnTo>
                <a:lnTo>
                  <a:pt x="9771" y="10231"/>
                </a:lnTo>
                <a:lnTo>
                  <a:pt x="7373" y="10322"/>
                </a:lnTo>
                <a:lnTo>
                  <a:pt x="7373" y="14100"/>
                </a:lnTo>
                <a:close/>
              </a:path>
              <a:path w="19050" h="19050">
                <a:moveTo>
                  <a:pt x="12073" y="9401"/>
                </a:moveTo>
                <a:lnTo>
                  <a:pt x="10878" y="9401"/>
                </a:lnTo>
                <a:lnTo>
                  <a:pt x="11799" y="8572"/>
                </a:lnTo>
                <a:lnTo>
                  <a:pt x="11799" y="5806"/>
                </a:lnTo>
                <a:lnTo>
                  <a:pt x="10878" y="5067"/>
                </a:lnTo>
                <a:lnTo>
                  <a:pt x="12688" y="5067"/>
                </a:lnTo>
                <a:lnTo>
                  <a:pt x="12906" y="5254"/>
                </a:lnTo>
                <a:lnTo>
                  <a:pt x="12906" y="8572"/>
                </a:lnTo>
                <a:lnTo>
                  <a:pt x="12073" y="9401"/>
                </a:lnTo>
                <a:close/>
              </a:path>
              <a:path w="19050" h="19050">
                <a:moveTo>
                  <a:pt x="13458" y="14100"/>
                </a:moveTo>
                <a:lnTo>
                  <a:pt x="12259" y="14100"/>
                </a:lnTo>
                <a:lnTo>
                  <a:pt x="9771" y="10231"/>
                </a:lnTo>
                <a:lnTo>
                  <a:pt x="11051" y="10231"/>
                </a:lnTo>
                <a:lnTo>
                  <a:pt x="13458" y="1410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ts val="1555"/>
              </a:lnSpc>
            </a:pPr>
            <a:fld id="{81D60167-4931-47E6-BA6A-407CBD079E47}" type="slidenum">
              <a:rPr spc="105" dirty="0">
                <a:solidFill>
                  <a:srgbClr val="00253E"/>
                </a:solidFill>
                <a:cs typeface="Calibri" panose="020F0502020204030204"/>
              </a:rPr>
              <a:t>38</a:t>
            </a:fld>
            <a:endParaRPr spc="105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381000" y="677545"/>
            <a:ext cx="4345940" cy="1497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</a:t>
            </a: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介绍</a:t>
            </a:r>
          </a:p>
          <a:p>
            <a:pPr marL="363855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Spring MVC</a:t>
            </a:r>
            <a:r>
              <a:rPr lang="zh-CN" altLang="en-US" sz="20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对</a:t>
            </a:r>
            <a:r>
              <a:rPr lang="en-US" altLang="zh-CN" sz="2000" dirty="0" err="1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RESTful</a:t>
            </a:r>
            <a:r>
              <a:rPr lang="zh-CN" altLang="en-US" sz="2000" dirty="0">
                <a:latin typeface="Source Han Sans SC" panose="020B0400000000000000" charset="-122"/>
                <a:ea typeface="Source Han Sans SC" panose="020B0400000000000000" charset="-122"/>
                <a:cs typeface="Source Han Sans SC" panose="020B0400000000000000" charset="-122"/>
              </a:rPr>
              <a:t>应用程序的支持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363855" lvl="0" indent="-351790" fontAlgn="auto">
              <a:lnSpc>
                <a:spcPct val="100000"/>
              </a:lnSpc>
              <a:spcBef>
                <a:spcPts val="500"/>
              </a:spcBef>
              <a:buClr>
                <a:srgbClr val="1AB9A5"/>
              </a:buClr>
              <a:buSzPct val="80000"/>
              <a:buChar char="■"/>
              <a:tabLst>
                <a:tab pos="363855" algn="l"/>
                <a:tab pos="364490" algn="l"/>
              </a:tabLst>
            </a:pP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RESTful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客户端：</a:t>
            </a:r>
            <a:r>
              <a:rPr lang="en-US" altLang="zh-CN" sz="2000" b="1" dirty="0" err="1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RestTemplate</a:t>
            </a:r>
            <a:endParaRPr lang="en-US" altLang="zh-CN" sz="2000" b="1" dirty="0">
              <a:latin typeface="Courier New Bold" panose="02070609020205090404" charset="0"/>
              <a:ea typeface="宋体" panose="02010600030101010101" pitchFamily="2" charset="-122"/>
              <a:cs typeface="Courier New Bold" panose="020706090202050904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6220" y="129540"/>
            <a:ext cx="125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议程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39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974" y="887361"/>
            <a:ext cx="4796790" cy="7105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提供访问</a:t>
            </a:r>
            <a:r>
              <a:rPr sz="22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RESTful</a:t>
            </a:r>
            <a:r>
              <a:rPr lang="zh-CN" sz="2200" spc="-9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服务</a:t>
            </a:r>
            <a:endParaRPr sz="2200" dirty="0">
              <a:latin typeface="宋体" panose="02010600030101010101" pitchFamily="2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299085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33928A"/>
                </a:solidFill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– </a:t>
            </a:r>
            <a:r>
              <a:rPr lang="zh-CN" sz="20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支持所有</a:t>
            </a:r>
            <a:r>
              <a:rPr sz="20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HTTP</a:t>
            </a:r>
            <a:r>
              <a:rPr lang="zh-CN" sz="2000" spc="4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方法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0324" y="1789112"/>
          <a:ext cx="6475095" cy="3133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b="1" spc="-5" dirty="0">
                          <a:solidFill>
                            <a:srgbClr val="FFFF00"/>
                          </a:solidFill>
                          <a:latin typeface="Source Han Sans Normal" panose="020B0200000000000000" pitchFamily="34" charset="-122"/>
                          <a:cs typeface="Verdana" panose="020B0604030504040204"/>
                        </a:rPr>
                        <a:t>HTTP</a:t>
                      </a:r>
                      <a:r>
                        <a:rPr sz="1200" b="1" spc="-35" dirty="0">
                          <a:solidFill>
                            <a:srgbClr val="FFFF00"/>
                          </a:solidFill>
                          <a:latin typeface="Source Han Sans Normal" panose="020B0200000000000000" pitchFamily="34" charset="-122"/>
                          <a:cs typeface="Verdana" panose="020B0604030504040204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00"/>
                          </a:solidFill>
                          <a:latin typeface="Source Han Sans Normal" panose="020B0200000000000000" pitchFamily="34" charset="-122"/>
                          <a:cs typeface="Verdana" panose="020B0604030504040204"/>
                        </a:rPr>
                        <a:t>Method</a:t>
                      </a:r>
                      <a:endParaRPr sz="1200" dirty="0">
                        <a:latin typeface="Source Han Sans Normal" panose="020B0200000000000000" pitchFamily="34" charset="-122"/>
                        <a:cs typeface="Verdana" panose="020B0604030504040204"/>
                      </a:endParaRPr>
                    </a:p>
                  </a:txBody>
                  <a:tcPr marL="0" marR="0" marT="2603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5" dirty="0">
                          <a:solidFill>
                            <a:srgbClr val="FFFF00"/>
                          </a:solidFill>
                          <a:latin typeface="Source Han Sans Normal" panose="020B0200000000000000" pitchFamily="34" charset="-122"/>
                          <a:cs typeface="Verdana" panose="020B0604030504040204"/>
                        </a:rPr>
                        <a:t>RestTemplate</a:t>
                      </a:r>
                      <a:r>
                        <a:rPr sz="1400" b="1" spc="-10" dirty="0">
                          <a:solidFill>
                            <a:srgbClr val="FFFF00"/>
                          </a:solidFill>
                          <a:latin typeface="Source Han Sans Normal" panose="020B0200000000000000" pitchFamily="34" charset="-122"/>
                          <a:cs typeface="Verdana" panose="020B060403050404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00"/>
                          </a:solidFill>
                          <a:latin typeface="Source Han Sans Normal" panose="020B0200000000000000" pitchFamily="34" charset="-122"/>
                          <a:cs typeface="Verdana" panose="020B0604030504040204"/>
                        </a:rPr>
                        <a:t>Method</a:t>
                      </a:r>
                      <a:endParaRPr sz="1400" dirty="0">
                        <a:latin typeface="Source Han Sans Normal" panose="020B0200000000000000" pitchFamily="34" charset="-122"/>
                        <a:cs typeface="Verdana" panose="020B0604030504040204"/>
                      </a:endParaRPr>
                    </a:p>
                  </a:txBody>
                  <a:tcPr marL="0" marR="0" marT="2095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99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b="1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DELETE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delete(String url, Object…</a:t>
                      </a:r>
                      <a:r>
                        <a:rPr sz="1200" spc="-1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 </a:t>
                      </a:r>
                      <a:r>
                        <a:rPr sz="1200" spc="-1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urlVariables)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b="1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GET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getForObject(String url, Class&lt;T&gt; </a:t>
                      </a:r>
                      <a:r>
                        <a:rPr sz="1200" spc="-1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responseType, </a:t>
                      </a: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Object…</a:t>
                      </a:r>
                      <a:r>
                        <a:rPr sz="1200" spc="1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 </a:t>
                      </a:r>
                      <a:r>
                        <a:rPr sz="1200" spc="-1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urlVariables)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b="1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HEAD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headForHeaders(String url, Object…</a:t>
                      </a:r>
                      <a:r>
                        <a:rPr sz="1200" spc="-1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 </a:t>
                      </a:r>
                      <a:r>
                        <a:rPr sz="1200" spc="-1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urlVariables)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b="1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OPTIONS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optionsForAllow(String url, Object…</a:t>
                      </a:r>
                      <a:r>
                        <a:rPr sz="1200" spc="-1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 </a:t>
                      </a:r>
                      <a:r>
                        <a:rPr sz="1200" spc="-1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urlVariables)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b="1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POST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postForLocation(String url, Object </a:t>
                      </a:r>
                      <a:r>
                        <a:rPr sz="120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request, </a:t>
                      </a: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Object…</a:t>
                      </a:r>
                      <a:r>
                        <a:rPr sz="1200" spc="-2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 </a:t>
                      </a:r>
                      <a:r>
                        <a:rPr sz="1200" spc="-1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urlVariables)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Source Han Sans Normal" panose="020B0200000000000000" pitchFamily="34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0" marR="542925" indent="-1013460">
                        <a:lnSpc>
                          <a:spcPts val="135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postForObject(String url, Object </a:t>
                      </a:r>
                      <a:r>
                        <a:rPr sz="120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request, </a:t>
                      </a: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Class&lt;T&gt; </a:t>
                      </a:r>
                      <a:r>
                        <a:rPr sz="1200" spc="-1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responseType,  </a:t>
                      </a: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Object…</a:t>
                      </a:r>
                      <a:r>
                        <a:rPr sz="1200" spc="-1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 </a:t>
                      </a:r>
                      <a:r>
                        <a:rPr sz="1200" spc="-1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uriVariables)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b="1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PUT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put(String url, Object </a:t>
                      </a:r>
                      <a:r>
                        <a:rPr sz="120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request, </a:t>
                      </a: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Object…</a:t>
                      </a:r>
                      <a:r>
                        <a:rPr sz="1200" spc="-1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 urlVariables)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200" b="1" spc="-4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PATCH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2159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2045" marR="458470" indent="-1055370">
                        <a:lnSpc>
                          <a:spcPts val="135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patchForObject(String url, Object </a:t>
                      </a:r>
                      <a:r>
                        <a:rPr sz="120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request, </a:t>
                      </a: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Class&lt;T&gt; </a:t>
                      </a:r>
                      <a:r>
                        <a:rPr sz="1200" spc="-1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responseType,  </a:t>
                      </a:r>
                      <a:r>
                        <a:rPr sz="1200" spc="-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Object…</a:t>
                      </a:r>
                      <a:r>
                        <a:rPr sz="1200" spc="-10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 </a:t>
                      </a:r>
                      <a:r>
                        <a:rPr sz="1200" spc="-15" dirty="0">
                          <a:solidFill>
                            <a:srgbClr val="4D4D4D"/>
                          </a:solidFill>
                          <a:latin typeface="宋体" panose="02010600030101010101" pitchFamily="2" charset="-122"/>
                          <a:cs typeface="Arial" panose="020B0604020202020204"/>
                        </a:rPr>
                        <a:t>uriVariables)</a:t>
                      </a:r>
                      <a:endParaRPr sz="1200" dirty="0">
                        <a:latin typeface="宋体" panose="02010600030101010101" pitchFamily="2" charset="-122"/>
                        <a:cs typeface="Arial" panose="020B0604020202020204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RestTemplate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20700" y="2087561"/>
            <a:ext cx="8102600" cy="2242185"/>
            <a:chOff x="520700" y="2087561"/>
            <a:chExt cx="8102600" cy="2242185"/>
          </a:xfrm>
        </p:grpSpPr>
        <p:sp>
          <p:nvSpPr>
            <p:cNvPr id="4" name="object 4"/>
            <p:cNvSpPr/>
            <p:nvPr/>
          </p:nvSpPr>
          <p:spPr>
            <a:xfrm>
              <a:off x="527037" y="2093912"/>
              <a:ext cx="8089900" cy="2229485"/>
            </a:xfrm>
            <a:custGeom>
              <a:avLst/>
              <a:gdLst/>
              <a:ahLst/>
              <a:cxnLst/>
              <a:rect l="l" t="t" r="r" b="b"/>
              <a:pathLst>
                <a:path w="8089900" h="2229485">
                  <a:moveTo>
                    <a:pt x="8089811" y="0"/>
                  </a:moveTo>
                  <a:lnTo>
                    <a:pt x="0" y="0"/>
                  </a:lnTo>
                  <a:lnTo>
                    <a:pt x="0" y="1984375"/>
                  </a:lnTo>
                  <a:lnTo>
                    <a:pt x="0" y="2229002"/>
                  </a:lnTo>
                  <a:lnTo>
                    <a:pt x="8089811" y="2229002"/>
                  </a:lnTo>
                  <a:lnTo>
                    <a:pt x="8089811" y="1984375"/>
                  </a:lnTo>
                  <a:lnTo>
                    <a:pt x="808981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7050" y="2093911"/>
              <a:ext cx="8089900" cy="2229485"/>
            </a:xfrm>
            <a:custGeom>
              <a:avLst/>
              <a:gdLst/>
              <a:ahLst/>
              <a:cxnLst/>
              <a:rect l="l" t="t" r="r" b="b"/>
              <a:pathLst>
                <a:path w="8089900" h="2229485">
                  <a:moveTo>
                    <a:pt x="0" y="0"/>
                  </a:moveTo>
                  <a:lnTo>
                    <a:pt x="8089799" y="0"/>
                  </a:lnTo>
                  <a:lnTo>
                    <a:pt x="8089799" y="2228999"/>
                  </a:lnTo>
                  <a:lnTo>
                    <a:pt x="0" y="2228999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6275" y="887374"/>
            <a:ext cx="7000875" cy="7143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04825" indent="-299720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504190" algn="l"/>
                <a:tab pos="50482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使用</a:t>
            </a:r>
            <a:r>
              <a:rPr sz="2200" b="1" spc="-5" dirty="0">
                <a:latin typeface="宋体" panose="02010600030101010101" pitchFamily="2" charset="-122"/>
                <a:cs typeface="Courier New" panose="02070309020205020404"/>
              </a:rPr>
              <a:t>@RequestParam</a:t>
            </a:r>
            <a:r>
              <a:rPr lang="zh-CN" sz="2200" b="1" spc="-8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注解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  <a:p>
            <a:pPr marL="904875" lvl="1" indent="-298450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904875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从请求中提取参数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8" name="文本框 87"/>
          <p:cNvSpPr txBox="1"/>
          <p:nvPr/>
        </p:nvSpPr>
        <p:spPr>
          <a:xfrm>
            <a:off x="287020" y="189865"/>
            <a:ext cx="504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提取请求参数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1505" y="2111375"/>
            <a:ext cx="7813675" cy="21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@RestController</a:t>
            </a:r>
            <a:endParaRPr dirty="0">
              <a:latin typeface="宋体" panose="02010600030101010101" pitchFamily="2" charset="-122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public </a:t>
            </a:r>
            <a:r>
              <a:rPr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class 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AccountController</a:t>
            </a:r>
            <a:r>
              <a:rPr spc="-200" dirty="0">
                <a:latin typeface="宋体" panose="02010600030101010101" pitchFamily="2" charset="-122"/>
                <a:cs typeface="Arial" panose="020B0604020202020204"/>
                <a:sym typeface="+mn-ea"/>
              </a:rPr>
              <a:t> </a:t>
            </a:r>
            <a:r>
              <a:rPr dirty="0">
                <a:latin typeface="宋体" panose="02010600030101010101" pitchFamily="2" charset="-122"/>
                <a:cs typeface="Arial" panose="020B0604020202020204"/>
                <a:sym typeface="+mn-ea"/>
              </a:rPr>
              <a:t>{</a:t>
            </a:r>
            <a:endParaRPr dirty="0">
              <a:latin typeface="宋体" panose="02010600030101010101" pitchFamily="2" charset="-122"/>
              <a:cs typeface="Arial" panose="020B0604020202020204"/>
            </a:endParaRPr>
          </a:p>
          <a:p>
            <a:pPr marL="265430">
              <a:lnSpc>
                <a:spcPct val="100000"/>
              </a:lnSpc>
              <a:spcBef>
                <a:spcPts val="1215"/>
              </a:spcBef>
            </a:pPr>
            <a:r>
              <a:rPr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@GetMapping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(</a:t>
            </a:r>
            <a:r>
              <a:rPr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"/account"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)</a:t>
            </a:r>
            <a:endParaRPr dirty="0">
              <a:latin typeface="宋体" panose="02010600030101010101" pitchFamily="2" charset="-122"/>
              <a:cs typeface="Arial" panose="020B0604020202020204"/>
            </a:endParaRPr>
          </a:p>
          <a:p>
            <a:pPr marL="266700">
              <a:lnSpc>
                <a:spcPct val="100000"/>
              </a:lnSpc>
              <a:spcBef>
                <a:spcPts val="15"/>
              </a:spcBef>
            </a:pPr>
            <a:r>
              <a:rPr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public 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List&lt;Account&gt; list(</a:t>
            </a:r>
            <a:r>
              <a:rPr b="1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@RequestParam</a:t>
            </a:r>
            <a:r>
              <a:rPr b="1"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(</a:t>
            </a:r>
            <a:r>
              <a:rPr b="1"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”userid"</a:t>
            </a:r>
            <a:r>
              <a:rPr b="1"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) </a:t>
            </a:r>
            <a:r>
              <a:rPr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int </a:t>
            </a:r>
            <a:r>
              <a:rPr b="1"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userId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)</a:t>
            </a:r>
            <a:r>
              <a:rPr spc="10" dirty="0">
                <a:latin typeface="宋体" panose="02010600030101010101" pitchFamily="2" charset="-122"/>
                <a:cs typeface="Arial" panose="020B0604020202020204"/>
                <a:sym typeface="+mn-ea"/>
              </a:rPr>
              <a:t> </a:t>
            </a:r>
            <a:r>
              <a:rPr dirty="0">
                <a:latin typeface="宋体" panose="02010600030101010101" pitchFamily="2" charset="-122"/>
                <a:cs typeface="Arial" panose="020B0604020202020204"/>
                <a:sym typeface="+mn-ea"/>
              </a:rPr>
              <a:t>{</a:t>
            </a:r>
            <a:endParaRPr dirty="0">
              <a:latin typeface="宋体" panose="02010600030101010101" pitchFamily="2" charset="-122"/>
              <a:cs typeface="Arial" panose="020B0604020202020204"/>
            </a:endParaRPr>
          </a:p>
          <a:p>
            <a:pPr marL="518795">
              <a:lnSpc>
                <a:spcPct val="100000"/>
              </a:lnSpc>
              <a:spcBef>
                <a:spcPts val="15"/>
              </a:spcBef>
            </a:pPr>
            <a:r>
              <a:rPr dirty="0">
                <a:latin typeface="宋体" panose="02010600030101010101" pitchFamily="2" charset="-122"/>
                <a:cs typeface="Arial" panose="020B0604020202020204"/>
                <a:sym typeface="+mn-ea"/>
              </a:rPr>
              <a:t>…  </a:t>
            </a:r>
            <a:r>
              <a:rPr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// Fetch and </a:t>
            </a:r>
            <a:r>
              <a:rPr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return </a:t>
            </a:r>
            <a:r>
              <a:rPr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accounts for </a:t>
            </a:r>
            <a:r>
              <a:rPr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specified</a:t>
            </a:r>
            <a:r>
              <a:rPr spc="-7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 </a:t>
            </a:r>
            <a:r>
              <a:rPr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user</a:t>
            </a:r>
            <a:endParaRPr dirty="0">
              <a:latin typeface="宋体" panose="02010600030101010101" pitchFamily="2" charset="-122"/>
              <a:cs typeface="Arial" panose="020B0604020202020204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dirty="0">
                <a:latin typeface="宋体" panose="02010600030101010101" pitchFamily="2" charset="-122"/>
                <a:cs typeface="Arial" panose="020B0604020202020204"/>
                <a:sym typeface="+mn-ea"/>
              </a:rPr>
              <a:t>}</a:t>
            </a:r>
            <a:endParaRPr dirty="0">
              <a:latin typeface="宋体" panose="02010600030101010101" pitchFamily="2" charset="-122"/>
              <a:cs typeface="Arial" panose="020B0604020202020204"/>
            </a:endParaRPr>
          </a:p>
          <a:p>
            <a:r>
              <a:rPr lang="en-US" altLang="zh-CN" dirty="0"/>
              <a:t>}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73237" y="4073524"/>
            <a:ext cx="5490210" cy="719455"/>
            <a:chOff x="1773237" y="4073524"/>
            <a:chExt cx="5490210" cy="719455"/>
          </a:xfrm>
        </p:grpSpPr>
        <p:sp>
          <p:nvSpPr>
            <p:cNvPr id="9" name="object 9"/>
            <p:cNvSpPr/>
            <p:nvPr/>
          </p:nvSpPr>
          <p:spPr>
            <a:xfrm>
              <a:off x="1778000" y="4078287"/>
              <a:ext cx="5480685" cy="709930"/>
            </a:xfrm>
            <a:custGeom>
              <a:avLst/>
              <a:gdLst/>
              <a:ahLst/>
              <a:cxnLst/>
              <a:rect l="l" t="t" r="r" b="b"/>
              <a:pathLst>
                <a:path w="5480684" h="709929">
                  <a:moveTo>
                    <a:pt x="5480099" y="709499"/>
                  </a:moveTo>
                  <a:lnTo>
                    <a:pt x="0" y="709499"/>
                  </a:lnTo>
                  <a:lnTo>
                    <a:pt x="0" y="0"/>
                  </a:lnTo>
                  <a:lnTo>
                    <a:pt x="5480099" y="0"/>
                  </a:lnTo>
                  <a:lnTo>
                    <a:pt x="5480099" y="709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8000" y="4078287"/>
              <a:ext cx="5480685" cy="709930"/>
            </a:xfrm>
            <a:custGeom>
              <a:avLst/>
              <a:gdLst/>
              <a:ahLst/>
              <a:cxnLst/>
              <a:rect l="l" t="t" r="r" b="b"/>
              <a:pathLst>
                <a:path w="5480684" h="709929">
                  <a:moveTo>
                    <a:pt x="0" y="0"/>
                  </a:moveTo>
                  <a:lnTo>
                    <a:pt x="5480099" y="0"/>
                  </a:lnTo>
                  <a:lnTo>
                    <a:pt x="5480099" y="709499"/>
                  </a:lnTo>
                  <a:lnTo>
                    <a:pt x="0" y="70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51025" y="4093527"/>
            <a:ext cx="273177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000" i="1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调用</a:t>
            </a:r>
            <a:r>
              <a:rPr lang="en-US" altLang="zh-CN" sz="2000" i="1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URL</a:t>
            </a:r>
            <a:r>
              <a:rPr lang="zh-CN" altLang="en-US" sz="2000" i="1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示例：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1025" y="4398327"/>
            <a:ext cx="48044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/>
              </a:rPr>
              <a:t>http://localhost:8080/account?userid=1234</a:t>
            </a:r>
            <a:endParaRPr sz="2000" dirty="0">
              <a:latin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40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205" y="1028065"/>
            <a:ext cx="7091680" cy="6597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17170" indent="-205105">
              <a:lnSpc>
                <a:spcPct val="100000"/>
              </a:lnSpc>
              <a:spcBef>
                <a:spcPts val="355"/>
              </a:spcBef>
              <a:buClr>
                <a:srgbClr val="33928A"/>
              </a:buClr>
              <a:buChar char="•"/>
              <a:tabLst>
                <a:tab pos="2171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在内部设置默认的</a:t>
            </a:r>
            <a:r>
              <a:rPr sz="2000" i="1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HttpMessageConverters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30416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33928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 </a:t>
            </a: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与服务器上相同，取决于classpath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6004" y="1795660"/>
            <a:ext cx="5715000" cy="386003"/>
          </a:xfrm>
          <a:prstGeom prst="rect">
            <a:avLst/>
          </a:prstGeom>
          <a:solidFill>
            <a:srgbClr val="FFFFCC"/>
          </a:solidFill>
          <a:ln w="12599">
            <a:solidFill>
              <a:srgbClr val="00000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850"/>
              </a:spcBef>
            </a:pPr>
            <a:r>
              <a:rPr sz="1800" spc="-25" dirty="0">
                <a:latin typeface="宋体" panose="02010600030101010101" pitchFamily="2" charset="-122"/>
                <a:cs typeface="Arial" panose="020B0604020202020204"/>
              </a:rPr>
              <a:t>RestTemplate </a:t>
            </a:r>
            <a:r>
              <a:rPr sz="1800" spc="-5" dirty="0">
                <a:latin typeface="宋体" panose="02010600030101010101" pitchFamily="2" charset="-122"/>
                <a:cs typeface="Arial" panose="020B0604020202020204"/>
              </a:rPr>
              <a:t>template </a:t>
            </a:r>
            <a:r>
              <a:rPr sz="1800" dirty="0">
                <a:latin typeface="宋体" panose="02010600030101010101" pitchFamily="2" charset="-122"/>
                <a:cs typeface="Arial" panose="020B0604020202020204"/>
              </a:rPr>
              <a:t>= </a:t>
            </a:r>
            <a:r>
              <a:rPr sz="18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new</a:t>
            </a:r>
            <a:r>
              <a:rPr sz="1800" b="1" spc="4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800" spc="-20" dirty="0">
                <a:latin typeface="宋体" panose="02010600030101010101" pitchFamily="2" charset="-122"/>
                <a:cs typeface="Arial" panose="020B0604020202020204"/>
              </a:rPr>
              <a:t>RestTemplate();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定义一个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RestTemplate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1499" y="696075"/>
            <a:ext cx="6561455" cy="4318000"/>
          </a:xfrm>
          <a:custGeom>
            <a:avLst/>
            <a:gdLst/>
            <a:ahLst/>
            <a:cxnLst/>
            <a:rect l="l" t="t" r="r" b="b"/>
            <a:pathLst>
              <a:path w="6561455" h="4318000">
                <a:moveTo>
                  <a:pt x="0" y="0"/>
                </a:moveTo>
                <a:lnTo>
                  <a:pt x="6560999" y="0"/>
                </a:lnTo>
                <a:lnTo>
                  <a:pt x="6560999" y="4317599"/>
                </a:lnTo>
                <a:lnTo>
                  <a:pt x="0" y="4317599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499" y="696075"/>
            <a:ext cx="6561455" cy="4318000"/>
          </a:xfrm>
          <a:custGeom>
            <a:avLst/>
            <a:gdLst/>
            <a:ahLst/>
            <a:cxnLst/>
            <a:rect l="l" t="t" r="r" b="b"/>
            <a:pathLst>
              <a:path w="6561455" h="4318000">
                <a:moveTo>
                  <a:pt x="0" y="0"/>
                </a:moveTo>
                <a:lnTo>
                  <a:pt x="6560999" y="0"/>
                </a:lnTo>
                <a:lnTo>
                  <a:pt x="6560999" y="4317599"/>
                </a:lnTo>
                <a:lnTo>
                  <a:pt x="0" y="4317599"/>
                </a:lnTo>
                <a:lnTo>
                  <a:pt x="0" y="0"/>
                </a:lnTo>
                <a:close/>
              </a:path>
            </a:pathLst>
          </a:custGeom>
          <a:ln w="12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445" y="706120"/>
            <a:ext cx="6163945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RestTemplate </a:t>
            </a:r>
            <a:r>
              <a:rPr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template 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= </a:t>
            </a:r>
            <a:r>
              <a:rPr sz="1600" b="1" spc="-5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new</a:t>
            </a:r>
            <a:r>
              <a:rPr sz="1600" b="1" spc="25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sz="1600" spc="-2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RestTemplate();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String uri 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= </a:t>
            </a:r>
            <a:r>
              <a:rPr sz="1600" spc="-5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hlinkClick r:id="rId2"/>
              </a:rPr>
              <a:t>"http://example.com/store/orders/{id}/items"</a:t>
            </a:r>
            <a:r>
              <a:rPr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;</a:t>
            </a:r>
            <a:endParaRPr lang="en-US" sz="1600" spc="-5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2700" marR="294005">
              <a:lnSpc>
                <a:spcPct val="102000"/>
              </a:lnSpc>
              <a:spcBef>
                <a:spcPts val="70"/>
              </a:spcBef>
            </a:pP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// GET </a:t>
            </a:r>
            <a:r>
              <a:rPr lang="zh-CN" altLang="en-US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从</a:t>
            </a: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ID</a:t>
            </a:r>
            <a:r>
              <a:rPr lang="zh-CN" altLang="en-US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为</a:t>
            </a: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1</a:t>
            </a:r>
            <a:r>
              <a:rPr lang="zh-CN" altLang="en-US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的现有订单中获取所有订单项</a:t>
            </a: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 </a:t>
            </a:r>
          </a:p>
          <a:p>
            <a:pPr marL="12700" marR="294005">
              <a:lnSpc>
                <a:spcPct val="102000"/>
              </a:lnSpc>
              <a:spcBef>
                <a:spcPts val="70"/>
              </a:spcBef>
            </a:pP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OrderItem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[] items</a:t>
            </a:r>
            <a:r>
              <a:rPr lang="en-US" altLang="zh-CN" sz="1600" spc="-1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=</a:t>
            </a:r>
          </a:p>
          <a:p>
            <a:pPr marL="462915">
              <a:lnSpc>
                <a:spcPct val="100000"/>
              </a:lnSpc>
              <a:spcBef>
                <a:spcPts val="30"/>
              </a:spcBef>
            </a:pP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template.getForObject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(</a:t>
            </a: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uri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,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OrderItem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[].</a:t>
            </a:r>
            <a:r>
              <a:rPr lang="en-US" altLang="zh-CN" sz="1600" b="1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class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,</a:t>
            </a:r>
            <a:r>
              <a:rPr lang="en-US" altLang="zh-CN" sz="1600" spc="-6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lang="en-US" altLang="zh-CN" sz="1600" spc="-5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"1"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);</a:t>
            </a:r>
          </a:p>
          <a:p>
            <a:pPr marL="462915">
              <a:lnSpc>
                <a:spcPct val="100000"/>
              </a:lnSpc>
              <a:spcBef>
                <a:spcPts val="30"/>
              </a:spcBef>
            </a:pPr>
            <a:endParaRPr lang="en-US" altLang="zh-CN" sz="1600" spc="-5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2700" marR="2013585">
              <a:lnSpc>
                <a:spcPct val="102000"/>
              </a:lnSpc>
              <a:spcBef>
                <a:spcPts val="70"/>
              </a:spcBef>
            </a:pP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// POST </a:t>
            </a:r>
            <a:r>
              <a:rPr lang="zh-CN" altLang="en-US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以创建新的项</a:t>
            </a: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 </a:t>
            </a:r>
          </a:p>
          <a:p>
            <a:pPr marL="12700" marR="2013585">
              <a:lnSpc>
                <a:spcPct val="102000"/>
              </a:lnSpc>
              <a:spcBef>
                <a:spcPts val="70"/>
              </a:spcBef>
            </a:pP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OrderItem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item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= </a:t>
            </a: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// </a:t>
            </a:r>
            <a:r>
              <a:rPr lang="zh-CN" altLang="en-US" sz="1600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创建新的项的对象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URI </a:t>
            </a: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itemLocation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= </a:t>
            </a: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template.postForLocation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(</a:t>
            </a: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uri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, item,</a:t>
            </a:r>
            <a:r>
              <a:rPr lang="en-US" altLang="zh-CN" sz="1600" spc="2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lang="en-US" altLang="zh-CN" sz="1600" spc="-5" dirty="0">
                <a:solidFill>
                  <a:srgbClr val="2A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"1"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endParaRPr lang="en-US" altLang="zh-CN" sz="1600" spc="-5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2700">
              <a:spcBef>
                <a:spcPts val="30"/>
              </a:spcBef>
            </a:pP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// PUT </a:t>
            </a:r>
            <a:r>
              <a:rPr lang="zh-CN" altLang="en-US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以更新项</a:t>
            </a: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 </a:t>
            </a:r>
          </a:p>
          <a:p>
            <a:pPr marL="12700">
              <a:spcBef>
                <a:spcPts val="30"/>
              </a:spcBef>
            </a:pP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item.setAmount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(2);  </a:t>
            </a:r>
          </a:p>
          <a:p>
            <a:pPr marL="12700">
              <a:spcBef>
                <a:spcPts val="30"/>
              </a:spcBef>
            </a:pP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template.put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(</a:t>
            </a: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itemLocation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,</a:t>
            </a:r>
            <a:r>
              <a:rPr lang="en-US" altLang="zh-CN" sz="1600" spc="-8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item);</a:t>
            </a:r>
          </a:p>
          <a:p>
            <a:pPr marL="12700">
              <a:spcBef>
                <a:spcPts val="30"/>
              </a:spcBef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2700">
              <a:spcBef>
                <a:spcPts val="30"/>
              </a:spcBef>
            </a:pPr>
            <a:r>
              <a:rPr lang="en-US" altLang="zh-CN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// DELETE </a:t>
            </a:r>
            <a:r>
              <a:rPr lang="zh-CN" altLang="en-US" sz="1600" spc="-5" dirty="0">
                <a:solidFill>
                  <a:srgbClr val="3E7F5F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以删除那个项</a:t>
            </a:r>
            <a:endParaRPr lang="en-US" altLang="zh-CN" sz="1600" spc="-5" dirty="0">
              <a:solidFill>
                <a:srgbClr val="3E7F5F"/>
              </a:solidFill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2700">
              <a:spcBef>
                <a:spcPts val="30"/>
              </a:spcBef>
            </a:pP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template.delete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(</a:t>
            </a:r>
            <a:r>
              <a:rPr lang="en-US" altLang="zh-CN" sz="1600" spc="-5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itemLocation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);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1426" y="1387996"/>
            <a:ext cx="1028065" cy="668020"/>
          </a:xfrm>
          <a:custGeom>
            <a:avLst/>
            <a:gdLst/>
            <a:ahLst/>
            <a:cxnLst/>
            <a:rect l="l" t="t" r="r" b="b"/>
            <a:pathLst>
              <a:path w="1028065" h="668019">
                <a:moveTo>
                  <a:pt x="962099" y="393599"/>
                </a:moveTo>
                <a:lnTo>
                  <a:pt x="234399" y="393599"/>
                </a:lnTo>
                <a:lnTo>
                  <a:pt x="208865" y="388444"/>
                </a:lnTo>
                <a:lnTo>
                  <a:pt x="188013" y="374386"/>
                </a:lnTo>
                <a:lnTo>
                  <a:pt x="173954" y="353534"/>
                </a:lnTo>
                <a:lnTo>
                  <a:pt x="168799" y="327999"/>
                </a:lnTo>
                <a:lnTo>
                  <a:pt x="168799" y="65599"/>
                </a:lnTo>
                <a:lnTo>
                  <a:pt x="173954" y="40065"/>
                </a:lnTo>
                <a:lnTo>
                  <a:pt x="188013" y="19213"/>
                </a:lnTo>
                <a:lnTo>
                  <a:pt x="208865" y="5155"/>
                </a:lnTo>
                <a:lnTo>
                  <a:pt x="234399" y="0"/>
                </a:lnTo>
                <a:lnTo>
                  <a:pt x="962099" y="0"/>
                </a:lnTo>
                <a:lnTo>
                  <a:pt x="1008486" y="19213"/>
                </a:lnTo>
                <a:lnTo>
                  <a:pt x="1027699" y="65599"/>
                </a:lnTo>
                <a:lnTo>
                  <a:pt x="1027699" y="327999"/>
                </a:lnTo>
                <a:lnTo>
                  <a:pt x="1022544" y="353534"/>
                </a:lnTo>
                <a:lnTo>
                  <a:pt x="1008485" y="374386"/>
                </a:lnTo>
                <a:lnTo>
                  <a:pt x="987633" y="388444"/>
                </a:lnTo>
                <a:lnTo>
                  <a:pt x="962099" y="393599"/>
                </a:lnTo>
                <a:close/>
              </a:path>
              <a:path w="1028065" h="668019">
                <a:moveTo>
                  <a:pt x="0" y="667455"/>
                </a:moveTo>
                <a:lnTo>
                  <a:pt x="311949" y="393599"/>
                </a:lnTo>
                <a:lnTo>
                  <a:pt x="526674" y="393599"/>
                </a:lnTo>
                <a:lnTo>
                  <a:pt x="0" y="66745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31426" y="1387996"/>
            <a:ext cx="1028065" cy="668020"/>
          </a:xfrm>
          <a:custGeom>
            <a:avLst/>
            <a:gdLst/>
            <a:ahLst/>
            <a:cxnLst/>
            <a:rect l="l" t="t" r="r" b="b"/>
            <a:pathLst>
              <a:path w="1028065" h="668019">
                <a:moveTo>
                  <a:pt x="168799" y="65599"/>
                </a:moveTo>
                <a:lnTo>
                  <a:pt x="173954" y="40065"/>
                </a:lnTo>
                <a:lnTo>
                  <a:pt x="188013" y="19213"/>
                </a:lnTo>
                <a:lnTo>
                  <a:pt x="208865" y="5155"/>
                </a:lnTo>
                <a:lnTo>
                  <a:pt x="234399" y="0"/>
                </a:lnTo>
                <a:lnTo>
                  <a:pt x="311949" y="0"/>
                </a:lnTo>
                <a:lnTo>
                  <a:pt x="526674" y="0"/>
                </a:lnTo>
                <a:lnTo>
                  <a:pt x="962099" y="0"/>
                </a:lnTo>
                <a:lnTo>
                  <a:pt x="974957" y="1272"/>
                </a:lnTo>
                <a:lnTo>
                  <a:pt x="1016678" y="29205"/>
                </a:lnTo>
                <a:lnTo>
                  <a:pt x="1027699" y="65599"/>
                </a:lnTo>
                <a:lnTo>
                  <a:pt x="1027699" y="229599"/>
                </a:lnTo>
                <a:lnTo>
                  <a:pt x="1027699" y="327999"/>
                </a:lnTo>
                <a:lnTo>
                  <a:pt x="1022544" y="353534"/>
                </a:lnTo>
                <a:lnTo>
                  <a:pt x="1008485" y="374386"/>
                </a:lnTo>
                <a:lnTo>
                  <a:pt x="987633" y="388444"/>
                </a:lnTo>
                <a:lnTo>
                  <a:pt x="962099" y="393599"/>
                </a:lnTo>
                <a:lnTo>
                  <a:pt x="526674" y="393599"/>
                </a:lnTo>
                <a:lnTo>
                  <a:pt x="0" y="667455"/>
                </a:lnTo>
                <a:lnTo>
                  <a:pt x="311949" y="393599"/>
                </a:lnTo>
                <a:lnTo>
                  <a:pt x="234399" y="393599"/>
                </a:lnTo>
                <a:lnTo>
                  <a:pt x="208865" y="388444"/>
                </a:lnTo>
                <a:lnTo>
                  <a:pt x="188013" y="374386"/>
                </a:lnTo>
                <a:lnTo>
                  <a:pt x="173954" y="353534"/>
                </a:lnTo>
                <a:lnTo>
                  <a:pt x="168799" y="327999"/>
                </a:lnTo>
                <a:lnTo>
                  <a:pt x="168799" y="229599"/>
                </a:lnTo>
                <a:lnTo>
                  <a:pt x="168799" y="65599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7818" y="1440143"/>
            <a:ext cx="6616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{id} </a:t>
            </a:r>
            <a:r>
              <a:rPr sz="1600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=</a:t>
            </a:r>
            <a:r>
              <a:rPr sz="1600" spc="-90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600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1</a:t>
            </a:r>
            <a:endParaRPr sz="16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64602" y="2260770"/>
            <a:ext cx="1028065" cy="668020"/>
          </a:xfrm>
          <a:custGeom>
            <a:avLst/>
            <a:gdLst/>
            <a:ahLst/>
            <a:cxnLst/>
            <a:rect l="l" t="t" r="r" b="b"/>
            <a:pathLst>
              <a:path w="1028065" h="668019">
                <a:moveTo>
                  <a:pt x="962098" y="393599"/>
                </a:moveTo>
                <a:lnTo>
                  <a:pt x="234398" y="393599"/>
                </a:lnTo>
                <a:lnTo>
                  <a:pt x="208864" y="388444"/>
                </a:lnTo>
                <a:lnTo>
                  <a:pt x="188012" y="374386"/>
                </a:lnTo>
                <a:lnTo>
                  <a:pt x="173954" y="353534"/>
                </a:lnTo>
                <a:lnTo>
                  <a:pt x="168798" y="327999"/>
                </a:lnTo>
                <a:lnTo>
                  <a:pt x="168798" y="65599"/>
                </a:lnTo>
                <a:lnTo>
                  <a:pt x="173954" y="40065"/>
                </a:lnTo>
                <a:lnTo>
                  <a:pt x="188012" y="19213"/>
                </a:lnTo>
                <a:lnTo>
                  <a:pt x="208864" y="5155"/>
                </a:lnTo>
                <a:lnTo>
                  <a:pt x="234398" y="0"/>
                </a:lnTo>
                <a:lnTo>
                  <a:pt x="962098" y="0"/>
                </a:lnTo>
                <a:lnTo>
                  <a:pt x="1008485" y="19213"/>
                </a:lnTo>
                <a:lnTo>
                  <a:pt x="1027698" y="65599"/>
                </a:lnTo>
                <a:lnTo>
                  <a:pt x="1027698" y="327999"/>
                </a:lnTo>
                <a:lnTo>
                  <a:pt x="1022543" y="353534"/>
                </a:lnTo>
                <a:lnTo>
                  <a:pt x="1008485" y="374386"/>
                </a:lnTo>
                <a:lnTo>
                  <a:pt x="987633" y="388444"/>
                </a:lnTo>
                <a:lnTo>
                  <a:pt x="962098" y="393599"/>
                </a:lnTo>
                <a:close/>
              </a:path>
              <a:path w="1028065" h="668019">
                <a:moveTo>
                  <a:pt x="0" y="667455"/>
                </a:moveTo>
                <a:lnTo>
                  <a:pt x="311948" y="393599"/>
                </a:lnTo>
                <a:lnTo>
                  <a:pt x="526673" y="393599"/>
                </a:lnTo>
                <a:lnTo>
                  <a:pt x="0" y="66745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4602" y="2260770"/>
            <a:ext cx="1028065" cy="668020"/>
          </a:xfrm>
          <a:custGeom>
            <a:avLst/>
            <a:gdLst/>
            <a:ahLst/>
            <a:cxnLst/>
            <a:rect l="l" t="t" r="r" b="b"/>
            <a:pathLst>
              <a:path w="1028065" h="668019">
                <a:moveTo>
                  <a:pt x="168798" y="65599"/>
                </a:moveTo>
                <a:lnTo>
                  <a:pt x="173954" y="40065"/>
                </a:lnTo>
                <a:lnTo>
                  <a:pt x="188012" y="19213"/>
                </a:lnTo>
                <a:lnTo>
                  <a:pt x="208864" y="5155"/>
                </a:lnTo>
                <a:lnTo>
                  <a:pt x="234398" y="0"/>
                </a:lnTo>
                <a:lnTo>
                  <a:pt x="311948" y="0"/>
                </a:lnTo>
                <a:lnTo>
                  <a:pt x="526673" y="0"/>
                </a:lnTo>
                <a:lnTo>
                  <a:pt x="962098" y="0"/>
                </a:lnTo>
                <a:lnTo>
                  <a:pt x="974956" y="1272"/>
                </a:lnTo>
                <a:lnTo>
                  <a:pt x="1016677" y="29205"/>
                </a:lnTo>
                <a:lnTo>
                  <a:pt x="1027698" y="65599"/>
                </a:lnTo>
                <a:lnTo>
                  <a:pt x="1027698" y="229599"/>
                </a:lnTo>
                <a:lnTo>
                  <a:pt x="1027698" y="327999"/>
                </a:lnTo>
                <a:lnTo>
                  <a:pt x="1022543" y="353534"/>
                </a:lnTo>
                <a:lnTo>
                  <a:pt x="1008485" y="374386"/>
                </a:lnTo>
                <a:lnTo>
                  <a:pt x="987633" y="388444"/>
                </a:lnTo>
                <a:lnTo>
                  <a:pt x="962098" y="393599"/>
                </a:lnTo>
                <a:lnTo>
                  <a:pt x="526673" y="393599"/>
                </a:lnTo>
                <a:lnTo>
                  <a:pt x="0" y="667455"/>
                </a:lnTo>
                <a:lnTo>
                  <a:pt x="311948" y="393599"/>
                </a:lnTo>
                <a:lnTo>
                  <a:pt x="234398" y="393599"/>
                </a:lnTo>
                <a:lnTo>
                  <a:pt x="208864" y="388444"/>
                </a:lnTo>
                <a:lnTo>
                  <a:pt x="188012" y="374386"/>
                </a:lnTo>
                <a:lnTo>
                  <a:pt x="173954" y="353534"/>
                </a:lnTo>
                <a:lnTo>
                  <a:pt x="168798" y="327999"/>
                </a:lnTo>
                <a:lnTo>
                  <a:pt x="168798" y="229599"/>
                </a:lnTo>
                <a:lnTo>
                  <a:pt x="168798" y="65599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0993" y="2312918"/>
            <a:ext cx="6616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{id} </a:t>
            </a:r>
            <a:r>
              <a:rPr sz="1600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=</a:t>
            </a:r>
            <a:r>
              <a:rPr sz="1600" spc="-90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600" dirty="0">
                <a:solidFill>
                  <a:srgbClr val="4D4D4D"/>
                </a:solidFill>
                <a:latin typeface="宋体" panose="02010600030101010101" pitchFamily="2" charset="-122"/>
                <a:cs typeface="Arial" panose="020B0604020202020204"/>
              </a:rPr>
              <a:t>1</a:t>
            </a:r>
            <a:endParaRPr sz="16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23472" y="4816271"/>
            <a:ext cx="2095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宋体" panose="02010600030101010101" pitchFamily="2" charset="-122"/>
                <a:cs typeface="Arial" panose="020B0604020202020204"/>
              </a:rPr>
              <a:t>41</a:t>
            </a:r>
            <a:endParaRPr sz="13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RestTemplate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使用示例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810772" y="4831911"/>
            <a:ext cx="23495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sz="1300" dirty="0">
                <a:latin typeface="宋体" panose="02010600030101010101" pitchFamily="2" charset="-122"/>
                <a:cs typeface="Arial" panose="020B0604020202020204"/>
              </a:rPr>
              <a:t>42</a:t>
            </a:fld>
            <a:endParaRPr sz="13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0247" y="802106"/>
            <a:ext cx="57416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10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altLang="en-US" sz="2200" spc="-5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访问响应头与响应体</a:t>
            </a:r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ResponseEntity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1425" y="1363980"/>
            <a:ext cx="6583045" cy="2724785"/>
          </a:xfrm>
          <a:prstGeom prst="rect">
            <a:avLst/>
          </a:prstGeom>
          <a:solidFill>
            <a:srgbClr val="FFFFCC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bject 9"/>
          <p:cNvSpPr txBox="1"/>
          <p:nvPr/>
        </p:nvSpPr>
        <p:spPr>
          <a:xfrm>
            <a:off x="1456055" y="1540510"/>
            <a:ext cx="5880735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sz="155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String uri </a:t>
            </a:r>
            <a:r>
              <a:rPr sz="155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=</a:t>
            </a:r>
            <a:r>
              <a:rPr sz="1550" spc="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55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  <a:hlinkClick r:id="rId2"/>
              </a:rPr>
              <a:t>"http://example.com/store/orders/{id}"</a:t>
            </a:r>
            <a:r>
              <a:rPr sz="155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;</a:t>
            </a:r>
          </a:p>
          <a:p>
            <a:pPr algn="l" fontAlgn="auto">
              <a:lnSpc>
                <a:spcPct val="100000"/>
              </a:lnSpc>
            </a:pPr>
            <a:endParaRPr lang="en-US" sz="1550" spc="-5" dirty="0" err="1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algn="l" fontAlgn="auto">
              <a:lnSpc>
                <a:spcPct val="100000"/>
              </a:lnSpc>
            </a:pPr>
            <a:r>
              <a:rPr lang="en-US" sz="1550" spc="-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ResponseEntity</a:t>
            </a:r>
            <a:r>
              <a:rPr lang="en-US" sz="155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&lt;Order&gt;</a:t>
            </a:r>
            <a:r>
              <a:rPr lang="en-US" sz="1550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response </a:t>
            </a:r>
            <a:r>
              <a:rPr lang="en-US" sz="155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=  </a:t>
            </a:r>
          </a:p>
          <a:p>
            <a:pPr algn="l" fontAlgn="auto">
              <a:lnSpc>
                <a:spcPct val="100000"/>
              </a:lnSpc>
            </a:pPr>
            <a:r>
              <a:rPr lang="en-US" sz="1550" spc="-10" dirty="0" err="1">
                <a:solidFill>
                  <a:srgbClr val="0000C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              restTemplate</a:t>
            </a:r>
            <a:r>
              <a:rPr lang="en-US" sz="1550" spc="-10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.getForEntity</a:t>
            </a:r>
            <a:r>
              <a:rPr lang="en-US" sz="155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lang="en-US" sz="1550" spc="-10" dirty="0" err="1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uri</a:t>
            </a:r>
            <a:r>
              <a:rPr lang="en-US" sz="155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, </a:t>
            </a:r>
            <a:r>
              <a:rPr lang="en-US" sz="1550" spc="-15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Order.</a:t>
            </a:r>
            <a:r>
              <a:rPr lang="en-US" sz="1550" b="1" spc="-15" dirty="0" err="1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class</a:t>
            </a:r>
            <a:r>
              <a:rPr lang="en-US" sz="1550" spc="-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,</a:t>
            </a:r>
            <a:r>
              <a:rPr lang="en-US" sz="155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lang="en-US" sz="155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"1"</a:t>
            </a:r>
            <a:r>
              <a:rPr lang="en-US" sz="155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);</a:t>
            </a:r>
          </a:p>
          <a:p>
            <a:pPr algn="l" fontAlgn="auto">
              <a:lnSpc>
                <a:spcPct val="100000"/>
              </a:lnSpc>
            </a:pPr>
            <a:endParaRPr lang="en-US" sz="1550" b="1" spc="-5" dirty="0">
              <a:solidFill>
                <a:srgbClr val="7F0055"/>
              </a:solidFill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algn="l" fontAlgn="auto">
              <a:lnSpc>
                <a:spcPct val="100000"/>
              </a:lnSpc>
            </a:pPr>
            <a:r>
              <a:rPr sz="155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assert</a:t>
            </a:r>
            <a:r>
              <a:rPr sz="155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550" spc="-5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response</a:t>
            </a:r>
            <a:r>
              <a:rPr sz="155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.getStatusCode().equals(HttpStatus.</a:t>
            </a:r>
            <a:r>
              <a:rPr sz="1550" b="1" i="1" spc="-5" dirty="0">
                <a:solidFill>
                  <a:srgbClr val="0000C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OK</a:t>
            </a:r>
            <a:r>
              <a:rPr sz="155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));  </a:t>
            </a:r>
          </a:p>
          <a:p>
            <a:pPr algn="l" fontAlgn="auto">
              <a:lnSpc>
                <a:spcPct val="100000"/>
              </a:lnSpc>
            </a:pPr>
            <a:endParaRPr sz="1550" b="1" spc="-5" dirty="0">
              <a:solidFill>
                <a:srgbClr val="7F0055"/>
              </a:solidFill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algn="l" fontAlgn="auto">
              <a:lnSpc>
                <a:spcPct val="100000"/>
              </a:lnSpc>
            </a:pPr>
            <a:r>
              <a:rPr sz="155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long </a:t>
            </a:r>
            <a:r>
              <a:rPr sz="155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modified = response.getHeaders().getLastModified();  </a:t>
            </a:r>
          </a:p>
          <a:p>
            <a:pPr algn="l" fontAlgn="auto">
              <a:lnSpc>
                <a:spcPct val="100000"/>
              </a:lnSpc>
            </a:pPr>
            <a:endParaRPr sz="1550" spc="-5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algn="l" fontAlgn="auto">
              <a:lnSpc>
                <a:spcPct val="100000"/>
              </a:lnSpc>
            </a:pPr>
            <a:r>
              <a:rPr sz="155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Order order </a:t>
            </a:r>
            <a:r>
              <a:rPr sz="155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=</a:t>
            </a:r>
            <a:r>
              <a:rPr sz="1550" spc="-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550" dirty="0" err="1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response.getBody</a:t>
            </a:r>
            <a:r>
              <a:rPr sz="155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();</a:t>
            </a:r>
            <a:endParaRPr lang="zh-CN" altLang="en-US" sz="155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9470" y="3869055"/>
            <a:ext cx="2343150" cy="567055"/>
          </a:xfrm>
          <a:custGeom>
            <a:avLst/>
            <a:gdLst/>
            <a:ahLst/>
            <a:cxnLst/>
            <a:rect l="l" t="t" r="r" b="b"/>
            <a:pathLst>
              <a:path w="2343150" h="567054">
                <a:moveTo>
                  <a:pt x="2248548" y="566699"/>
                </a:moveTo>
                <a:lnTo>
                  <a:pt x="94451" y="566699"/>
                </a:lnTo>
                <a:lnTo>
                  <a:pt x="57686" y="559277"/>
                </a:lnTo>
                <a:lnTo>
                  <a:pt x="27664" y="539035"/>
                </a:lnTo>
                <a:lnTo>
                  <a:pt x="7422" y="509013"/>
                </a:lnTo>
                <a:lnTo>
                  <a:pt x="0" y="472247"/>
                </a:lnTo>
                <a:lnTo>
                  <a:pt x="0" y="94451"/>
                </a:lnTo>
                <a:lnTo>
                  <a:pt x="7422" y="57686"/>
                </a:lnTo>
                <a:lnTo>
                  <a:pt x="27664" y="27664"/>
                </a:lnTo>
                <a:lnTo>
                  <a:pt x="57686" y="7422"/>
                </a:lnTo>
                <a:lnTo>
                  <a:pt x="94451" y="0"/>
                </a:lnTo>
                <a:lnTo>
                  <a:pt x="2248548" y="0"/>
                </a:lnTo>
                <a:lnTo>
                  <a:pt x="2300950" y="15869"/>
                </a:lnTo>
                <a:lnTo>
                  <a:pt x="2335810" y="58306"/>
                </a:lnTo>
                <a:lnTo>
                  <a:pt x="2342999" y="94451"/>
                </a:lnTo>
                <a:lnTo>
                  <a:pt x="2342999" y="472247"/>
                </a:lnTo>
                <a:lnTo>
                  <a:pt x="2335577" y="509013"/>
                </a:lnTo>
                <a:lnTo>
                  <a:pt x="2315335" y="539035"/>
                </a:lnTo>
                <a:lnTo>
                  <a:pt x="2285313" y="559277"/>
                </a:lnTo>
                <a:lnTo>
                  <a:pt x="2248548" y="566699"/>
                </a:lnTo>
                <a:close/>
              </a:path>
            </a:pathLst>
          </a:custGeom>
          <a:solidFill>
            <a:srgbClr val="EEEEEE"/>
          </a:solidFill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59170" y="3836035"/>
            <a:ext cx="2343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自行访问</a:t>
            </a:r>
          </a:p>
          <a:p>
            <a:pPr algn="ctr"/>
            <a:r>
              <a:rPr lang="en-US" altLang="zh-CN" dirty="0"/>
              <a:t>HTTP</a:t>
            </a:r>
            <a:r>
              <a:rPr lang="zh-CN" altLang="en-US" dirty="0"/>
              <a:t>响应</a:t>
            </a:r>
          </a:p>
        </p:txBody>
      </p:sp>
      <p:sp>
        <p:nvSpPr>
          <p:cNvPr id="8" name="object 8"/>
          <p:cNvSpPr/>
          <p:nvPr/>
        </p:nvSpPr>
        <p:spPr>
          <a:xfrm>
            <a:off x="6344962" y="1596166"/>
            <a:ext cx="1028065" cy="668020"/>
          </a:xfrm>
          <a:custGeom>
            <a:avLst/>
            <a:gdLst/>
            <a:ahLst/>
            <a:cxnLst/>
            <a:rect l="l" t="t" r="r" b="b"/>
            <a:pathLst>
              <a:path w="1028065" h="668019">
                <a:moveTo>
                  <a:pt x="168799" y="65599"/>
                </a:moveTo>
                <a:lnTo>
                  <a:pt x="173954" y="40065"/>
                </a:lnTo>
                <a:lnTo>
                  <a:pt x="188013" y="19213"/>
                </a:lnTo>
                <a:lnTo>
                  <a:pt x="208865" y="5155"/>
                </a:lnTo>
                <a:lnTo>
                  <a:pt x="234399" y="0"/>
                </a:lnTo>
                <a:lnTo>
                  <a:pt x="311949" y="0"/>
                </a:lnTo>
                <a:lnTo>
                  <a:pt x="526674" y="0"/>
                </a:lnTo>
                <a:lnTo>
                  <a:pt x="962099" y="0"/>
                </a:lnTo>
                <a:lnTo>
                  <a:pt x="974957" y="1272"/>
                </a:lnTo>
                <a:lnTo>
                  <a:pt x="1016678" y="29205"/>
                </a:lnTo>
                <a:lnTo>
                  <a:pt x="1027699" y="65599"/>
                </a:lnTo>
                <a:lnTo>
                  <a:pt x="1027699" y="229599"/>
                </a:lnTo>
                <a:lnTo>
                  <a:pt x="1027699" y="327999"/>
                </a:lnTo>
                <a:lnTo>
                  <a:pt x="1022544" y="353534"/>
                </a:lnTo>
                <a:lnTo>
                  <a:pt x="1008485" y="374386"/>
                </a:lnTo>
                <a:lnTo>
                  <a:pt x="987633" y="388444"/>
                </a:lnTo>
                <a:lnTo>
                  <a:pt x="962099" y="393599"/>
                </a:lnTo>
                <a:lnTo>
                  <a:pt x="526674" y="393599"/>
                </a:lnTo>
                <a:lnTo>
                  <a:pt x="0" y="667455"/>
                </a:lnTo>
                <a:lnTo>
                  <a:pt x="311949" y="393599"/>
                </a:lnTo>
                <a:lnTo>
                  <a:pt x="234399" y="393599"/>
                </a:lnTo>
                <a:lnTo>
                  <a:pt x="208865" y="388444"/>
                </a:lnTo>
                <a:lnTo>
                  <a:pt x="188013" y="374386"/>
                </a:lnTo>
                <a:lnTo>
                  <a:pt x="173954" y="353534"/>
                </a:lnTo>
                <a:lnTo>
                  <a:pt x="168799" y="327999"/>
                </a:lnTo>
                <a:lnTo>
                  <a:pt x="168799" y="229599"/>
                </a:lnTo>
                <a:lnTo>
                  <a:pt x="168799" y="65599"/>
                </a:lnTo>
                <a:close/>
              </a:path>
            </a:pathLst>
          </a:custGeom>
          <a:solidFill>
            <a:srgbClr val="E6E6FF"/>
          </a:solidFill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8523" y="15962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{id}=1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58265" y="1518285"/>
            <a:ext cx="6428105" cy="3223260"/>
          </a:xfrm>
          <a:custGeom>
            <a:avLst/>
            <a:gdLst/>
            <a:ahLst/>
            <a:cxnLst/>
            <a:rect l="l" t="t" r="r" b="b"/>
            <a:pathLst>
              <a:path w="6428105" h="3362325">
                <a:moveTo>
                  <a:pt x="0" y="0"/>
                </a:moveTo>
                <a:lnTo>
                  <a:pt x="6427799" y="0"/>
                </a:lnTo>
                <a:lnTo>
                  <a:pt x="6427799" y="3361799"/>
                </a:lnTo>
                <a:lnTo>
                  <a:pt x="0" y="3361799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8265" y="1518285"/>
            <a:ext cx="6428105" cy="3223895"/>
          </a:xfrm>
          <a:custGeom>
            <a:avLst/>
            <a:gdLst/>
            <a:ahLst/>
            <a:cxnLst/>
            <a:rect l="l" t="t" r="r" b="b"/>
            <a:pathLst>
              <a:path w="6428105" h="3362325">
                <a:moveTo>
                  <a:pt x="0" y="0"/>
                </a:moveTo>
                <a:lnTo>
                  <a:pt x="6427799" y="0"/>
                </a:lnTo>
                <a:lnTo>
                  <a:pt x="6427799" y="3361799"/>
                </a:lnTo>
                <a:lnTo>
                  <a:pt x="0" y="3361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9715" y="1642110"/>
            <a:ext cx="8040370" cy="297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82700" fontAlgn="auto">
              <a:lnSpc>
                <a:spcPct val="100000"/>
              </a:lnSpc>
            </a:pPr>
            <a:r>
              <a:rPr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 </a:t>
            </a:r>
            <a:r>
              <a:rPr lang="zh-CN"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使用基础的</a:t>
            </a:r>
            <a:r>
              <a:rPr lang="en-US" altLang="zh-CN"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HTTP</a:t>
            </a:r>
            <a:r>
              <a:rPr lang="zh-CN" altLang="en-US"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认证的</a:t>
            </a:r>
            <a:r>
              <a:rPr lang="en-US" altLang="zh-CN"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POST</a:t>
            </a:r>
            <a:r>
              <a:rPr lang="zh-CN" altLang="en-US"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请求</a:t>
            </a:r>
            <a:r>
              <a:rPr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</a:t>
            </a:r>
          </a:p>
          <a:p>
            <a:pPr marR="1282700" fontAlgn="auto">
              <a:lnSpc>
                <a:spcPct val="100000"/>
              </a:lnSpc>
            </a:pP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RequestEntity&lt;OrderItem&gt; </a:t>
            </a:r>
            <a:r>
              <a:rPr sz="1600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request </a:t>
            </a: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=</a:t>
            </a:r>
            <a:r>
              <a:rPr sz="1600" spc="-8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RequestEntity</a:t>
            </a:r>
          </a:p>
          <a:p>
            <a:pPr marR="1282700" fontAlgn="auto">
              <a:lnSpc>
                <a:spcPct val="100000"/>
              </a:lnSpc>
            </a:pP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       .post(</a:t>
            </a:r>
            <a:r>
              <a:rPr sz="1600" b="1" spc="-5" dirty="0">
                <a:solidFill>
                  <a:srgbClr val="7F0055"/>
                </a:solidFill>
                <a:latin typeface="Source Han Sans Bold" panose="020B0200000000000000" charset="-122"/>
                <a:ea typeface="Source Han Sans Bold" panose="020B0200000000000000" charset="-122"/>
                <a:cs typeface="Arial" panose="020B0604020202020204"/>
              </a:rPr>
              <a:t>new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URI(</a:t>
            </a:r>
            <a:r>
              <a:rPr sz="1600" spc="-5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itemUrl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))</a:t>
            </a:r>
          </a:p>
          <a:p>
            <a:pPr marR="1282700" fontAlgn="auto">
              <a:lnSpc>
                <a:spcPct val="100000"/>
              </a:lnSpc>
            </a:pP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  <a:sym typeface="+mn-ea"/>
              </a:rPr>
              <a:t>        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.getHeaders().add(HttpHeaders.</a:t>
            </a:r>
            <a:r>
              <a:rPr sz="1600" b="1" i="1" spc="-10" dirty="0">
                <a:solidFill>
                  <a:srgbClr val="0000C0"/>
                </a:solidFill>
                <a:latin typeface="Source Han Sans Bold" panose="020B0200000000000000" charset="-122"/>
                <a:ea typeface="Source Han Sans Bold" panose="020B0200000000000000" charset="-122"/>
                <a:cs typeface="Arial" panose="020B0604020202020204"/>
              </a:rPr>
              <a:t>AUTHORIZATION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, </a:t>
            </a:r>
          </a:p>
          <a:p>
            <a:pPr marR="1282700" fontAlgn="auto">
              <a:lnSpc>
                <a:spcPct val="100000"/>
              </a:lnSpc>
            </a:pP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  <a:sym typeface="+mn-ea"/>
              </a:rPr>
              <a:t>                        </a:t>
            </a:r>
            <a:r>
              <a:rPr sz="160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"Basic </a:t>
            </a:r>
            <a:r>
              <a:rPr sz="1600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 </a:t>
            </a: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+</a:t>
            </a:r>
            <a:r>
              <a:rPr sz="1600" spc="-2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getBase64EncodedLoginData())</a:t>
            </a:r>
          </a:p>
          <a:p>
            <a:pPr marR="1282700" fontAlgn="auto">
              <a:lnSpc>
                <a:spcPct val="100000"/>
              </a:lnSpc>
            </a:pP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  <a:sym typeface="+mn-ea"/>
              </a:rPr>
              <a:t>        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.accept(MediaType.APPLICATION_JSON)</a:t>
            </a:r>
          </a:p>
          <a:p>
            <a:pPr marR="1282700" fontAlgn="auto">
              <a:lnSpc>
                <a:spcPct val="100000"/>
              </a:lnSpc>
            </a:pP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  <a:sym typeface="+mn-ea"/>
              </a:rPr>
              <a:t>       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.body(</a:t>
            </a:r>
            <a:r>
              <a:rPr sz="1600" spc="-5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newItem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);</a:t>
            </a:r>
          </a:p>
          <a:p>
            <a:pPr marR="1282700" fontAlgn="auto">
              <a:lnSpc>
                <a:spcPct val="100000"/>
              </a:lnSpc>
            </a:pPr>
            <a:endParaRPr sz="1600" spc="-5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R="1282700" fontAlgn="auto">
              <a:lnSpc>
                <a:spcPct val="100000"/>
              </a:lnSpc>
            </a:pP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ResponseEntity&lt;Void&gt; </a:t>
            </a:r>
            <a:r>
              <a:rPr sz="1600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response </a:t>
            </a: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= </a:t>
            </a:r>
          </a:p>
          <a:p>
            <a:pPr marR="1282700" fontAlgn="auto">
              <a:lnSpc>
                <a:spcPct val="100000"/>
              </a:lnSpc>
            </a:pP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  <a:sym typeface="+mn-ea"/>
              </a:rPr>
              <a:t>                        </a:t>
            </a:r>
            <a:r>
              <a:rPr sz="1600" spc="-10" dirty="0">
                <a:solidFill>
                  <a:srgbClr val="0000C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restTemplate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.exchange(</a:t>
            </a:r>
            <a:r>
              <a:rPr sz="1600" spc="-10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request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,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600" spc="-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Void.</a:t>
            </a:r>
            <a:r>
              <a:rPr sz="1600" b="1" spc="-1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class</a:t>
            </a:r>
            <a:r>
              <a:rPr sz="1600" spc="-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);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b="1" spc="-10" dirty="0">
              <a:solidFill>
                <a:srgbClr val="7F0055"/>
              </a:solidFill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600" b="1" spc="-10" dirty="0">
                <a:solidFill>
                  <a:srgbClr val="7F0055"/>
                </a:solidFill>
                <a:latin typeface="Source Han Sans Bold" panose="020B0200000000000000" charset="-122"/>
                <a:ea typeface="Source Han Sans Bold" panose="020B0200000000000000" charset="-122"/>
                <a:cs typeface="Arial" panose="020B0604020202020204"/>
              </a:rPr>
              <a:t>assert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600" spc="-10" dirty="0">
                <a:solidFill>
                  <a:srgbClr val="6A3E3E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response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.getStatusCode().equals(HttpStatus.</a:t>
            </a:r>
            <a:r>
              <a:rPr sz="1600" b="1" i="1" spc="-10" dirty="0">
                <a:solidFill>
                  <a:srgbClr val="0000C0"/>
                </a:solidFill>
                <a:latin typeface="Source Han Sans Bold" panose="020B0200000000000000" charset="-122"/>
                <a:ea typeface="Source Han Sans Bold" panose="020B0200000000000000" charset="-122"/>
                <a:cs typeface="Arial" panose="020B0604020202020204"/>
              </a:rPr>
              <a:t>CREATED</a:t>
            </a: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));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0772" y="4831911"/>
            <a:ext cx="23495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sz="1300" dirty="0">
                <a:latin typeface="宋体" panose="02010600030101010101" pitchFamily="2" charset="-122"/>
                <a:cs typeface="Arial" panose="020B0604020202020204"/>
              </a:rPr>
              <a:t>43</a:t>
            </a:fld>
            <a:endParaRPr sz="13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7080" y="909680"/>
            <a:ext cx="441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10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altLang="en-US" sz="2200" spc="-5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可以设置你自己的请求</a:t>
            </a:r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RequestEntity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ResponseEntity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855" y="923290"/>
            <a:ext cx="8143875" cy="30943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83260" marR="1098550" lvl="1" indent="-213995">
              <a:lnSpc>
                <a:spcPts val="2630"/>
              </a:lnSpc>
              <a:spcBef>
                <a:spcPts val="195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sz="220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REST是一种架构风格，可以应用于基于HTTP的应用程序</a:t>
            </a:r>
          </a:p>
          <a:p>
            <a:pPr marL="983615" marR="5080" lvl="1" indent="-227330">
              <a:lnSpc>
                <a:spcPct val="101000"/>
              </a:lnSpc>
              <a:spcBef>
                <a:spcPts val="75"/>
              </a:spcBef>
            </a:pPr>
            <a:r>
              <a:rPr sz="2000" dirty="0">
                <a:solidFill>
                  <a:srgbClr val="33928A"/>
                </a:solidFill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– </a:t>
            </a:r>
            <a:r>
              <a:rPr sz="200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有助于支持不同的客户</a:t>
            </a:r>
            <a:r>
              <a:rPr lang="zh-CN" sz="200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端</a:t>
            </a:r>
            <a:r>
              <a:rPr sz="200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和建立高度可扩展的系统</a:t>
            </a:r>
          </a:p>
          <a:p>
            <a:pPr marL="683260" marR="1522730" lvl="1" indent="-213995">
              <a:spcBef>
                <a:spcPts val="195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sz="220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Spring-MVC使用熟悉的编程模型增加了对REST的支持（但没有View）</a:t>
            </a:r>
          </a:p>
          <a:p>
            <a:pPr marL="983615" lvl="2" indent="-259715">
              <a:spcBef>
                <a:spcPts val="200"/>
              </a:spcBef>
              <a:buClr>
                <a:srgbClr val="33928A"/>
              </a:buClr>
              <a:buFont typeface="Arial" panose="020B0604020202020204"/>
              <a:buChar char="–"/>
              <a:tabLst>
                <a:tab pos="527050" algn="l"/>
              </a:tabLst>
            </a:pP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@ResponseStatus</a:t>
            </a:r>
            <a:r>
              <a:rPr lang="zh-CN" sz="20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、</a:t>
            </a: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@RequestBody</a:t>
            </a:r>
            <a:r>
              <a:rPr lang="zh-CN" sz="20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、</a:t>
            </a: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@ResponseBody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983615" lvl="2" indent="-259715">
              <a:spcBef>
                <a:spcPts val="225"/>
              </a:spcBef>
              <a:buClr>
                <a:srgbClr val="33928A"/>
              </a:buClr>
              <a:buFont typeface="Arial" panose="020B0604020202020204"/>
              <a:buChar char="–"/>
              <a:tabLst>
                <a:tab pos="527050" algn="l"/>
              </a:tabLst>
            </a:pP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HttpEntity</a:t>
            </a:r>
            <a:r>
              <a:rPr lang="zh-CN" sz="20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、</a:t>
            </a:r>
            <a:r>
              <a:rPr sz="2000" b="1" spc="-5" dirty="0">
                <a:latin typeface="Courier New Bold" panose="02070609020205090404" charset="0"/>
                <a:ea typeface="Source Han Sans Normal" panose="020B0200000000000000" pitchFamily="34" charset="-122"/>
                <a:cs typeface="Courier New Bold" panose="02070609020205090404" charset="0"/>
              </a:rPr>
              <a:t>ResponseEntity</a:t>
            </a:r>
            <a:endParaRPr sz="20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Courier New" panose="02070309020205020404"/>
            </a:endParaRPr>
          </a:p>
          <a:p>
            <a:pPr marL="756285" lvl="1">
              <a:spcBef>
                <a:spcPts val="225"/>
              </a:spcBef>
            </a:pPr>
            <a:r>
              <a:rPr sz="2000" dirty="0">
                <a:solidFill>
                  <a:srgbClr val="33928A"/>
                </a:solidFill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– </a:t>
            </a:r>
            <a:r>
              <a:rPr sz="20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HTTP </a:t>
            </a:r>
            <a:r>
              <a:rPr sz="200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Message</a:t>
            </a:r>
            <a:r>
              <a:rPr sz="2000" spc="7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20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Converters</a:t>
            </a:r>
            <a:endParaRPr sz="2000" dirty="0">
              <a:latin typeface="宋体" panose="02010600030101010101" pitchFamily="2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683260" lvl="1" indent="-213995">
              <a:spcBef>
                <a:spcPts val="22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lang="zh-CN" sz="22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客户端可以使用</a:t>
            </a:r>
            <a:r>
              <a:rPr sz="2200" spc="-2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RestTemplate</a:t>
            </a:r>
            <a:r>
              <a:rPr lang="zh-CN" sz="2200" spc="-2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以访问</a:t>
            </a:r>
            <a:r>
              <a:rPr sz="2200" spc="-5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RESTful</a:t>
            </a:r>
            <a:r>
              <a:rPr lang="zh-CN" sz="2200" spc="10" dirty="0">
                <a:latin typeface="宋体" panose="02010600030101010101" pitchFamily="2" charset="-122"/>
                <a:ea typeface="Source Han Sans Normal" panose="020B0200000000000000" pitchFamily="34" charset="-122"/>
                <a:cs typeface="Arial" panose="020B0604020202020204"/>
              </a:rPr>
              <a:t>服务</a:t>
            </a:r>
          </a:p>
        </p:txBody>
      </p:sp>
      <p:sp>
        <p:nvSpPr>
          <p:cNvPr id="4" name="object 4"/>
          <p:cNvSpPr/>
          <p:nvPr/>
        </p:nvSpPr>
        <p:spPr>
          <a:xfrm>
            <a:off x="7336080" y="264206"/>
            <a:ext cx="1605517" cy="658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6343" y="323082"/>
            <a:ext cx="364029" cy="505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86725" y="322579"/>
            <a:ext cx="312024" cy="50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0404" y="314469"/>
            <a:ext cx="335754" cy="522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07715" y="323082"/>
            <a:ext cx="347620" cy="505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6444" y="420294"/>
            <a:ext cx="113786" cy="112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6343" y="323082"/>
            <a:ext cx="364490" cy="505459"/>
          </a:xfrm>
          <a:custGeom>
            <a:avLst/>
            <a:gdLst/>
            <a:ahLst/>
            <a:cxnLst/>
            <a:rect l="l" t="t" r="r" b="b"/>
            <a:pathLst>
              <a:path w="364490" h="505459">
                <a:moveTo>
                  <a:pt x="0" y="0"/>
                </a:moveTo>
                <a:lnTo>
                  <a:pt x="0" y="505050"/>
                </a:lnTo>
                <a:lnTo>
                  <a:pt x="114863" y="505050"/>
                </a:lnTo>
                <a:lnTo>
                  <a:pt x="114863" y="300067"/>
                </a:lnTo>
                <a:lnTo>
                  <a:pt x="124961" y="300067"/>
                </a:lnTo>
                <a:lnTo>
                  <a:pt x="162702" y="325991"/>
                </a:lnTo>
                <a:lnTo>
                  <a:pt x="234776" y="505050"/>
                </a:lnTo>
                <a:lnTo>
                  <a:pt x="364029" y="505050"/>
                </a:lnTo>
                <a:lnTo>
                  <a:pt x="308743" y="358634"/>
                </a:lnTo>
                <a:lnTo>
                  <a:pt x="287048" y="318003"/>
                </a:lnTo>
                <a:lnTo>
                  <a:pt x="254151" y="286803"/>
                </a:lnTo>
                <a:lnTo>
                  <a:pt x="244621" y="282153"/>
                </a:lnTo>
                <a:lnTo>
                  <a:pt x="256692" y="277932"/>
                </a:lnTo>
                <a:lnTo>
                  <a:pt x="295631" y="251979"/>
                </a:lnTo>
                <a:lnTo>
                  <a:pt x="320861" y="212791"/>
                </a:lnTo>
                <a:lnTo>
                  <a:pt x="333167" y="160512"/>
                </a:lnTo>
                <a:lnTo>
                  <a:pt x="333988" y="140215"/>
                </a:lnTo>
                <a:lnTo>
                  <a:pt x="332915" y="117018"/>
                </a:lnTo>
                <a:lnTo>
                  <a:pt x="324332" y="76136"/>
                </a:lnTo>
                <a:lnTo>
                  <a:pt x="296941" y="30115"/>
                </a:lnTo>
                <a:lnTo>
                  <a:pt x="256060" y="6976"/>
                </a:lnTo>
                <a:lnTo>
                  <a:pt x="215543" y="775"/>
                </a:lnTo>
                <a:lnTo>
                  <a:pt x="190598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86725" y="323082"/>
            <a:ext cx="312420" cy="505459"/>
          </a:xfrm>
          <a:custGeom>
            <a:avLst/>
            <a:gdLst/>
            <a:ahLst/>
            <a:cxnLst/>
            <a:rect l="l" t="t" r="r" b="b"/>
            <a:pathLst>
              <a:path w="312420" h="505459">
                <a:moveTo>
                  <a:pt x="0" y="0"/>
                </a:moveTo>
                <a:lnTo>
                  <a:pt x="0" y="505050"/>
                </a:lnTo>
                <a:lnTo>
                  <a:pt x="312024" y="505050"/>
                </a:lnTo>
                <a:lnTo>
                  <a:pt x="312024" y="390673"/>
                </a:lnTo>
                <a:lnTo>
                  <a:pt x="114610" y="390673"/>
                </a:lnTo>
                <a:lnTo>
                  <a:pt x="114610" y="291110"/>
                </a:lnTo>
                <a:lnTo>
                  <a:pt x="292586" y="291110"/>
                </a:lnTo>
                <a:lnTo>
                  <a:pt x="292586" y="188102"/>
                </a:lnTo>
                <a:lnTo>
                  <a:pt x="114610" y="188102"/>
                </a:lnTo>
                <a:lnTo>
                  <a:pt x="114610" y="107831"/>
                </a:lnTo>
                <a:lnTo>
                  <a:pt x="306471" y="107831"/>
                </a:lnTo>
                <a:lnTo>
                  <a:pt x="306471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40404" y="314469"/>
            <a:ext cx="335915" cy="522605"/>
          </a:xfrm>
          <a:custGeom>
            <a:avLst/>
            <a:gdLst/>
            <a:ahLst/>
            <a:cxnLst/>
            <a:rect l="l" t="t" r="r" b="b"/>
            <a:pathLst>
              <a:path w="335915" h="522605">
                <a:moveTo>
                  <a:pt x="171158" y="0"/>
                </a:moveTo>
                <a:lnTo>
                  <a:pt x="119491" y="4966"/>
                </a:lnTo>
                <a:lnTo>
                  <a:pt x="80109" y="19866"/>
                </a:lnTo>
                <a:lnTo>
                  <a:pt x="39702" y="57891"/>
                </a:lnTo>
                <a:lnTo>
                  <a:pt x="18007" y="109955"/>
                </a:lnTo>
                <a:lnTo>
                  <a:pt x="13883" y="147794"/>
                </a:lnTo>
                <a:lnTo>
                  <a:pt x="15903" y="176108"/>
                </a:lnTo>
                <a:lnTo>
                  <a:pt x="32060" y="224856"/>
                </a:lnTo>
                <a:lnTo>
                  <a:pt x="64926" y="263463"/>
                </a:lnTo>
                <a:lnTo>
                  <a:pt x="118571" y="294124"/>
                </a:lnTo>
                <a:lnTo>
                  <a:pt x="174377" y="313611"/>
                </a:lnTo>
                <a:lnTo>
                  <a:pt x="191102" y="320824"/>
                </a:lnTo>
                <a:lnTo>
                  <a:pt x="221522" y="352433"/>
                </a:lnTo>
                <a:lnTo>
                  <a:pt x="224677" y="371036"/>
                </a:lnTo>
                <a:lnTo>
                  <a:pt x="223846" y="381063"/>
                </a:lnTo>
                <a:lnTo>
                  <a:pt x="204072" y="414272"/>
                </a:lnTo>
                <a:lnTo>
                  <a:pt x="173683" y="423057"/>
                </a:lnTo>
                <a:lnTo>
                  <a:pt x="158220" y="421141"/>
                </a:lnTo>
                <a:lnTo>
                  <a:pt x="123194" y="392396"/>
                </a:lnTo>
                <a:lnTo>
                  <a:pt x="111029" y="354284"/>
                </a:lnTo>
                <a:lnTo>
                  <a:pt x="108804" y="337274"/>
                </a:lnTo>
                <a:lnTo>
                  <a:pt x="0" y="346576"/>
                </a:lnTo>
                <a:lnTo>
                  <a:pt x="12685" y="416339"/>
                </a:lnTo>
                <a:lnTo>
                  <a:pt x="41148" y="472666"/>
                </a:lnTo>
                <a:lnTo>
                  <a:pt x="92016" y="509873"/>
                </a:lnTo>
                <a:lnTo>
                  <a:pt x="171915" y="522276"/>
                </a:lnTo>
                <a:lnTo>
                  <a:pt x="197649" y="520955"/>
                </a:lnTo>
                <a:lnTo>
                  <a:pt x="242207" y="510390"/>
                </a:lnTo>
                <a:lnTo>
                  <a:pt x="277723" y="489289"/>
                </a:lnTo>
                <a:lnTo>
                  <a:pt x="305240" y="458168"/>
                </a:lnTo>
                <a:lnTo>
                  <a:pt x="324678" y="417932"/>
                </a:lnTo>
                <a:lnTo>
                  <a:pt x="334524" y="373146"/>
                </a:lnTo>
                <a:lnTo>
                  <a:pt x="335754" y="349332"/>
                </a:lnTo>
                <a:lnTo>
                  <a:pt x="334829" y="329157"/>
                </a:lnTo>
                <a:lnTo>
                  <a:pt x="327424" y="291777"/>
                </a:lnTo>
                <a:lnTo>
                  <a:pt x="301779" y="243883"/>
                </a:lnTo>
                <a:lnTo>
                  <a:pt x="254877" y="207373"/>
                </a:lnTo>
                <a:lnTo>
                  <a:pt x="201189" y="185037"/>
                </a:lnTo>
                <a:lnTo>
                  <a:pt x="166362" y="173977"/>
                </a:lnTo>
                <a:lnTo>
                  <a:pt x="152604" y="169584"/>
                </a:lnTo>
                <a:lnTo>
                  <a:pt x="119659" y="141708"/>
                </a:lnTo>
                <a:lnTo>
                  <a:pt x="119659" y="133669"/>
                </a:lnTo>
                <a:lnTo>
                  <a:pt x="142316" y="96950"/>
                </a:lnTo>
                <a:lnTo>
                  <a:pt x="159798" y="94051"/>
                </a:lnTo>
                <a:lnTo>
                  <a:pt x="171259" y="95019"/>
                </a:lnTo>
                <a:lnTo>
                  <a:pt x="204056" y="118468"/>
                </a:lnTo>
                <a:lnTo>
                  <a:pt x="215842" y="159163"/>
                </a:lnTo>
                <a:lnTo>
                  <a:pt x="323637" y="150550"/>
                </a:lnTo>
                <a:lnTo>
                  <a:pt x="309016" y="82653"/>
                </a:lnTo>
                <a:lnTo>
                  <a:pt x="279290" y="36058"/>
                </a:lnTo>
                <a:lnTo>
                  <a:pt x="233661" y="9014"/>
                </a:lnTo>
                <a:lnTo>
                  <a:pt x="204519" y="2253"/>
                </a:lnTo>
                <a:lnTo>
                  <a:pt x="171158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07715" y="323082"/>
            <a:ext cx="347980" cy="505459"/>
          </a:xfrm>
          <a:custGeom>
            <a:avLst/>
            <a:gdLst/>
            <a:ahLst/>
            <a:cxnLst/>
            <a:rect l="l" t="t" r="r" b="b"/>
            <a:pathLst>
              <a:path w="347979" h="505459">
                <a:moveTo>
                  <a:pt x="0" y="0"/>
                </a:moveTo>
                <a:lnTo>
                  <a:pt x="0" y="124712"/>
                </a:lnTo>
                <a:lnTo>
                  <a:pt x="116631" y="124712"/>
                </a:lnTo>
                <a:lnTo>
                  <a:pt x="116631" y="505050"/>
                </a:lnTo>
                <a:lnTo>
                  <a:pt x="230989" y="505050"/>
                </a:lnTo>
                <a:lnTo>
                  <a:pt x="230989" y="124712"/>
                </a:lnTo>
                <a:lnTo>
                  <a:pt x="347620" y="124712"/>
                </a:lnTo>
                <a:lnTo>
                  <a:pt x="347620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Source Han Sans Normal" panose="020B0200000000000000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10772" y="4831911"/>
            <a:ext cx="23495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sz="1300" dirty="0">
                <a:latin typeface="宋体" panose="02010600030101010101" pitchFamily="2" charset="-122"/>
                <a:cs typeface="Arial" panose="020B0604020202020204"/>
              </a:rPr>
              <a:t>44</a:t>
            </a:fld>
            <a:endParaRPr sz="13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总结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33475" y="2346325"/>
            <a:ext cx="7508875" cy="2077085"/>
            <a:chOff x="1133475" y="2651125"/>
            <a:chExt cx="7508875" cy="2280920"/>
          </a:xfrm>
        </p:grpSpPr>
        <p:sp>
          <p:nvSpPr>
            <p:cNvPr id="4" name="object 4"/>
            <p:cNvSpPr/>
            <p:nvPr/>
          </p:nvSpPr>
          <p:spPr>
            <a:xfrm>
              <a:off x="1139812" y="2657474"/>
              <a:ext cx="7496175" cy="2268220"/>
            </a:xfrm>
            <a:custGeom>
              <a:avLst/>
              <a:gdLst/>
              <a:ahLst/>
              <a:cxnLst/>
              <a:rect l="l" t="t" r="r" b="b"/>
              <a:pathLst>
                <a:path w="7496175" h="2268220">
                  <a:moveTo>
                    <a:pt x="7496111" y="0"/>
                  </a:moveTo>
                  <a:lnTo>
                    <a:pt x="0" y="0"/>
                  </a:lnTo>
                  <a:lnTo>
                    <a:pt x="0" y="2014537"/>
                  </a:lnTo>
                  <a:lnTo>
                    <a:pt x="0" y="2268004"/>
                  </a:lnTo>
                  <a:lnTo>
                    <a:pt x="7496111" y="2268004"/>
                  </a:lnTo>
                  <a:lnTo>
                    <a:pt x="7496111" y="2014537"/>
                  </a:lnTo>
                  <a:lnTo>
                    <a:pt x="749611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9825" y="2657475"/>
              <a:ext cx="7496175" cy="2268220"/>
            </a:xfrm>
            <a:custGeom>
              <a:avLst/>
              <a:gdLst/>
              <a:ahLst/>
              <a:cxnLst/>
              <a:rect l="l" t="t" r="r" b="b"/>
              <a:pathLst>
                <a:path w="7496175" h="2268220">
                  <a:moveTo>
                    <a:pt x="0" y="0"/>
                  </a:moveTo>
                  <a:lnTo>
                    <a:pt x="7496099" y="0"/>
                  </a:lnTo>
                  <a:lnTo>
                    <a:pt x="7496099" y="2267999"/>
                  </a:lnTo>
                  <a:lnTo>
                    <a:pt x="0" y="2267999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8987" y="887374"/>
            <a:ext cx="6649720" cy="13449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lang="zh-CN" sz="2200" spc="-3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可以从请求</a:t>
            </a:r>
            <a:r>
              <a:rPr lang="en-US" altLang="zh-CN" sz="2200" spc="-3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URL</a:t>
            </a:r>
            <a:r>
              <a:rPr lang="zh-CN" altLang="en-US" sz="2200" spc="-3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中提取值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19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i="1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基于</a:t>
            </a:r>
            <a:r>
              <a:rPr sz="2000" i="1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URI</a:t>
            </a:r>
            <a:r>
              <a:rPr lang="zh-CN" sz="2000" i="1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模版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1170940" lvl="2" indent="-252730">
              <a:lnSpc>
                <a:spcPct val="100000"/>
              </a:lnSpc>
              <a:spcBef>
                <a:spcPts val="230"/>
              </a:spcBef>
              <a:buClr>
                <a:srgbClr val="33928A"/>
              </a:buClr>
              <a:buChar char="•"/>
              <a:tabLst>
                <a:tab pos="1170305" algn="l"/>
                <a:tab pos="1171575" algn="l"/>
              </a:tabLst>
            </a:pPr>
            <a:r>
              <a:rPr lang="zh-CN"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不是</a:t>
            </a:r>
            <a:r>
              <a:rPr lang="en-US" altLang="zh-CN"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Spring</a:t>
            </a:r>
            <a:r>
              <a:rPr lang="zh-CN" altLang="en-US"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特有概念，</a:t>
            </a:r>
            <a:r>
              <a:rPr lang="zh-CN" sz="18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在许多框架中使用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413385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solidFill>
                  <a:srgbClr val="33928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 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使用</a:t>
            </a:r>
            <a:r>
              <a:rPr sz="2000" spc="-5" dirty="0">
                <a:latin typeface="宋体" panose="02010600030101010101" pitchFamily="2" charset="-122"/>
                <a:cs typeface="Arial" panose="020B0604020202020204"/>
              </a:rPr>
              <a:t>{…}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占位符和</a:t>
            </a:r>
            <a:r>
              <a:rPr sz="2000" spc="-20" dirty="0">
                <a:latin typeface="宋体" panose="02010600030101010101" pitchFamily="2" charset="-122"/>
                <a:cs typeface="Arial" panose="020B0604020202020204"/>
              </a:rPr>
              <a:t>@PathVariable</a:t>
            </a:r>
            <a:endParaRPr sz="1600" dirty="0">
              <a:latin typeface="宋体" panose="02010600030101010101" pitchFamily="2" charset="-122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49437" y="4133837"/>
            <a:ext cx="6938009" cy="411480"/>
            <a:chOff x="1773237" y="4667237"/>
            <a:chExt cx="6938009" cy="411480"/>
          </a:xfrm>
        </p:grpSpPr>
        <p:sp>
          <p:nvSpPr>
            <p:cNvPr id="9" name="object 9"/>
            <p:cNvSpPr/>
            <p:nvPr/>
          </p:nvSpPr>
          <p:spPr>
            <a:xfrm>
              <a:off x="1778000" y="4672000"/>
              <a:ext cx="6928484" cy="401955"/>
            </a:xfrm>
            <a:custGeom>
              <a:avLst/>
              <a:gdLst/>
              <a:ahLst/>
              <a:cxnLst/>
              <a:rect l="l" t="t" r="r" b="b"/>
              <a:pathLst>
                <a:path w="6928484" h="401954">
                  <a:moveTo>
                    <a:pt x="6927899" y="401699"/>
                  </a:moveTo>
                  <a:lnTo>
                    <a:pt x="0" y="401699"/>
                  </a:lnTo>
                  <a:lnTo>
                    <a:pt x="0" y="0"/>
                  </a:lnTo>
                  <a:lnTo>
                    <a:pt x="6927899" y="0"/>
                  </a:lnTo>
                  <a:lnTo>
                    <a:pt x="6927899" y="40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8000" y="4672000"/>
              <a:ext cx="6928484" cy="401955"/>
            </a:xfrm>
            <a:custGeom>
              <a:avLst/>
              <a:gdLst/>
              <a:ahLst/>
              <a:cxnLst/>
              <a:rect l="l" t="t" r="r" b="b"/>
              <a:pathLst>
                <a:path w="6928484" h="401954">
                  <a:moveTo>
                    <a:pt x="0" y="0"/>
                  </a:moveTo>
                  <a:lnTo>
                    <a:pt x="6927899" y="0"/>
                  </a:lnTo>
                  <a:lnTo>
                    <a:pt x="6927899" y="401699"/>
                  </a:lnTo>
                  <a:lnTo>
                    <a:pt x="0" y="401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8" name="文本框 87"/>
          <p:cNvSpPr txBox="1"/>
          <p:nvPr/>
        </p:nvSpPr>
        <p:spPr>
          <a:xfrm>
            <a:off x="308575" y="265915"/>
            <a:ext cx="504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URI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模版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14120" y="2393315"/>
            <a:ext cx="7224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@RestController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public </a:t>
            </a:r>
            <a:r>
              <a:rPr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class 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AccountController </a:t>
            </a:r>
            <a:r>
              <a:rPr dirty="0">
                <a:latin typeface="宋体" panose="02010600030101010101" pitchFamily="2" charset="-122"/>
                <a:cs typeface="Arial" panose="020B0604020202020204"/>
                <a:sym typeface="+mn-ea"/>
              </a:rPr>
              <a:t>{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      @GetMapping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(</a:t>
            </a:r>
            <a:r>
              <a:rPr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"/accounts/{accountId}"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      </a:t>
            </a:r>
            <a:r>
              <a:rPr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public 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Account </a:t>
            </a:r>
            <a:r>
              <a:rPr spc="-10" dirty="0">
                <a:latin typeface="宋体" panose="02010600030101010101" pitchFamily="2" charset="-122"/>
                <a:cs typeface="Arial" panose="020B0604020202020204"/>
                <a:sym typeface="+mn-ea"/>
              </a:rPr>
              <a:t>find(</a:t>
            </a:r>
            <a:r>
              <a:rPr b="1" spc="-10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@PathVariable</a:t>
            </a:r>
            <a:r>
              <a:rPr b="1" spc="-10" dirty="0">
                <a:latin typeface="宋体" panose="02010600030101010101" pitchFamily="2" charset="-122"/>
                <a:cs typeface="Arial" panose="020B0604020202020204"/>
                <a:sym typeface="+mn-ea"/>
              </a:rPr>
              <a:t>(</a:t>
            </a:r>
            <a:r>
              <a:rPr b="1" spc="-10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"accountId"</a:t>
            </a:r>
            <a:r>
              <a:rPr b="1" spc="-10" dirty="0">
                <a:latin typeface="宋体" panose="02010600030101010101" pitchFamily="2" charset="-122"/>
                <a:cs typeface="Arial" panose="020B0604020202020204"/>
                <a:sym typeface="+mn-ea"/>
              </a:rPr>
              <a:t>) </a:t>
            </a:r>
            <a:r>
              <a:rPr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long </a:t>
            </a:r>
            <a:r>
              <a:rPr b="1"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id</a:t>
            </a:r>
            <a:r>
              <a:rPr spc="-5" dirty="0">
                <a:latin typeface="宋体" panose="02010600030101010101" pitchFamily="2" charset="-122"/>
                <a:cs typeface="Arial" panose="020B0604020202020204"/>
                <a:sym typeface="+mn-ea"/>
              </a:rPr>
              <a:t>)</a:t>
            </a:r>
            <a:r>
              <a:rPr spc="40" dirty="0">
                <a:latin typeface="宋体" panose="02010600030101010101" pitchFamily="2" charset="-122"/>
                <a:cs typeface="Arial" panose="020B0604020202020204"/>
                <a:sym typeface="+mn-ea"/>
              </a:rPr>
              <a:t> </a:t>
            </a:r>
            <a:r>
              <a:rPr dirty="0">
                <a:latin typeface="宋体" panose="02010600030101010101" pitchFamily="2" charset="-122"/>
                <a:cs typeface="Arial" panose="020B0604020202020204"/>
                <a:sym typeface="+mn-ea"/>
              </a:rPr>
              <a:t>{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            </a:t>
            </a:r>
            <a:r>
              <a:rPr dirty="0">
                <a:latin typeface="宋体" panose="02010600030101010101" pitchFamily="2" charset="-122"/>
                <a:cs typeface="Arial" panose="020B0604020202020204"/>
                <a:sym typeface="+mn-ea"/>
              </a:rPr>
              <a:t>…  </a:t>
            </a:r>
            <a:r>
              <a:rPr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// Do</a:t>
            </a:r>
            <a:r>
              <a:rPr spc="-90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 </a:t>
            </a:r>
            <a:r>
              <a:rPr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something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  <a:sym typeface="+mn-ea"/>
              </a:rPr>
              <a:t>      </a:t>
            </a:r>
            <a:r>
              <a:rPr dirty="0">
                <a:latin typeface="宋体" panose="02010600030101010101" pitchFamily="2" charset="-122"/>
                <a:cs typeface="Arial" panose="020B0604020202020204"/>
                <a:sym typeface="+mn-ea"/>
              </a:rPr>
              <a:t>}</a:t>
            </a:r>
            <a:endParaRPr dirty="0">
              <a:latin typeface="宋体" panose="02010600030101010101" pitchFamily="2" charset="-122"/>
              <a:cs typeface="Arial" panose="020B0604020202020204"/>
            </a:endParaRPr>
          </a:p>
          <a:p>
            <a:r>
              <a:rPr lang="en-US" altLang="zh-CN" dirty="0"/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6440" y="4194861"/>
            <a:ext cx="625094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i="1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调用</a:t>
            </a:r>
            <a:r>
              <a:rPr lang="en-US" altLang="zh-CN" i="1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URL</a:t>
            </a:r>
            <a:r>
              <a:rPr lang="zh-CN" altLang="en-US" i="1" spc="-5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  <a:sym typeface="+mn-ea"/>
              </a:rPr>
              <a:t>示例：</a:t>
            </a:r>
            <a:r>
              <a:rPr sz="1800" spc="-5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/>
              </a:rPr>
              <a:t>http://localhost:8080/accounts/98765</a:t>
            </a:r>
            <a:endParaRPr sz="1800" dirty="0">
              <a:latin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86801" y="4829480"/>
            <a:ext cx="358582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555"/>
              </a:lnSpc>
            </a:pPr>
            <a:fld id="{81D60167-4931-47E6-BA6A-407CBD079E47}" type="slidenum">
              <a:rPr spc="100" dirty="0">
                <a:solidFill>
                  <a:srgbClr val="00253E"/>
                </a:solidFill>
                <a:cs typeface="Calibri" panose="020F0502020204030204"/>
              </a:rPr>
              <a:t>6</a:t>
            </a:fld>
            <a:endParaRPr spc="100" dirty="0">
              <a:solidFill>
                <a:srgbClr val="00253E"/>
              </a:solidFill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290" y="771525"/>
            <a:ext cx="8229600" cy="18046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83260" lvl="1" indent="-213995">
              <a:spcBef>
                <a:spcPts val="310"/>
              </a:spcBef>
              <a:buClr>
                <a:srgbClr val="33928A"/>
              </a:buClr>
              <a:buChar char="•"/>
              <a:tabLst>
                <a:tab pos="226695" algn="l"/>
              </a:tabLst>
            </a:pPr>
            <a:r>
              <a:rPr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对传入的请求数据使用消息转换器</a:t>
            </a:r>
          </a:p>
          <a:p>
            <a:pPr marL="983615" lvl="2" indent="-227965">
              <a:spcBef>
                <a:spcPts val="195"/>
              </a:spcBef>
              <a:buClr>
                <a:srgbClr val="33928A"/>
              </a:buClr>
              <a:buChar char="–"/>
              <a:tabLst>
                <a:tab pos="527050" algn="l"/>
              </a:tabLst>
            </a:pPr>
            <a:r>
              <a:rPr lang="zh-CN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自动选择正确的转换器</a:t>
            </a:r>
            <a:endParaRPr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628140" lvl="3" indent="-252730">
              <a:spcBef>
                <a:spcPts val="230"/>
              </a:spcBef>
              <a:buClr>
                <a:srgbClr val="33928A"/>
              </a:buClr>
              <a:buChar char="•"/>
              <a:tabLst>
                <a:tab pos="1170305" algn="l"/>
                <a:tab pos="1171575" algn="l"/>
              </a:tabLst>
            </a:pPr>
            <a:r>
              <a:rPr lang="zh-CN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基于</a:t>
            </a:r>
            <a:r>
              <a:rPr lang="en-US" altLang="zh-CN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Content-</a:t>
            </a:r>
            <a:r>
              <a:rPr b="1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Type</a:t>
            </a:r>
            <a:r>
              <a:rPr b="1" spc="-58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Courier New" panose="02070309020205020404"/>
              </a:rPr>
              <a:t> </a:t>
            </a:r>
            <a:r>
              <a:rPr lang="zh-CN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请求头</a:t>
            </a:r>
            <a:endParaRPr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983615" marR="5080" lvl="1" indent="-227330">
              <a:lnSpc>
                <a:spcPct val="101000"/>
              </a:lnSpc>
              <a:spcBef>
                <a:spcPts val="135"/>
              </a:spcBef>
              <a:buClr>
                <a:srgbClr val="33928A"/>
              </a:buClr>
              <a:buFont typeface="Arial" panose="020B0604020202020204"/>
              <a:buChar char="–"/>
              <a:tabLst>
                <a:tab pos="527050" algn="l"/>
              </a:tabLst>
            </a:pPr>
            <a:r>
              <a:rPr b="1" dirty="0">
                <a:latin typeface="Courier New Bold" panose="02070609020205090404" charset="0"/>
                <a:ea typeface="Source Han Sans Bold" panose="020B0200000000000000" charset="-122"/>
                <a:cs typeface="Courier New Bold" panose="02070609020205090404" charset="0"/>
              </a:rPr>
              <a:t>updatedOrder</a:t>
            </a:r>
            <a:r>
              <a:rPr dirty="0">
                <a:latin typeface="Source Han Sans Normal" panose="020B0200000000000000" pitchFamily="34" charset="-122"/>
                <a:ea typeface="Source Han Sans Normal" panose="020B0200000000000000" pitchFamily="34" charset="-122"/>
              </a:rPr>
              <a:t>可以从XML（使用JAXB2）或从JSON（使用GSON或Jackson）映射出来</a:t>
            </a:r>
            <a:endParaRPr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628140" lvl="2" indent="-252730">
              <a:spcBef>
                <a:spcPts val="210"/>
              </a:spcBef>
              <a:buClr>
                <a:srgbClr val="33928A"/>
              </a:buClr>
              <a:buChar char="•"/>
              <a:tabLst>
                <a:tab pos="1170305" algn="l"/>
                <a:tab pos="1171575" algn="l"/>
              </a:tabLst>
            </a:pPr>
            <a:r>
              <a:rPr lang="zh-CN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为保证</a:t>
            </a:r>
            <a:r>
              <a:rPr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JAXB/Jackson</a:t>
            </a:r>
            <a:r>
              <a:rPr lang="zh-CN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生效，为</a:t>
            </a:r>
            <a:r>
              <a:rPr lang="en-US" altLang="zh-CN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Order</a:t>
            </a:r>
            <a:r>
              <a:rPr lang="zh-CN" altLang="en-US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类型添加处理（如果需求）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9395" y="2576195"/>
            <a:ext cx="6388100" cy="1849755"/>
          </a:xfrm>
          <a:prstGeom prst="rect">
            <a:avLst/>
          </a:prstGeom>
          <a:solidFill>
            <a:srgbClr val="FFFFCC"/>
          </a:solidFill>
          <a:ln w="12599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66675" marR="1223010">
              <a:lnSpc>
                <a:spcPct val="102000"/>
              </a:lnSpc>
              <a:spcBef>
                <a:spcPts val="755"/>
              </a:spcBef>
            </a:pPr>
            <a:r>
              <a:rPr sz="1600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@PutMapping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"/store/orders/{id}"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 </a:t>
            </a:r>
            <a:r>
              <a:rPr sz="1600" spc="-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@ResponseStatus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(HttpStatus.</a:t>
            </a:r>
            <a:r>
              <a:rPr sz="1600" i="1" spc="-5" dirty="0">
                <a:solidFill>
                  <a:srgbClr val="0000C0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NO_CONTENT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</a:t>
            </a:r>
            <a:r>
              <a:rPr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</a:t>
            </a:r>
            <a:r>
              <a:rPr sz="1600" spc="-3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</a:t>
            </a:r>
            <a:r>
              <a:rPr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204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1421130" marR="170180" indent="-1355090">
              <a:lnSpc>
                <a:spcPct val="102000"/>
              </a:lnSpc>
            </a:pPr>
            <a:r>
              <a:rPr sz="1600" b="1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public void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updateOrder(</a:t>
            </a:r>
            <a:r>
              <a:rPr sz="1600" b="1" spc="-5" dirty="0">
                <a:solidFill>
                  <a:srgbClr val="7E0021"/>
                </a:solidFill>
                <a:latin typeface="Source Han Sans Bold" panose="020B0200000000000000" charset="-122"/>
                <a:ea typeface="Source Han Sans Bold" panose="020B0200000000000000" charset="-122"/>
                <a:cs typeface="Arial" panose="020B0604020202020204"/>
              </a:rPr>
              <a:t>@RequestBody </a:t>
            </a:r>
            <a:r>
              <a:rPr sz="1600" b="1" spc="-5" dirty="0">
                <a:latin typeface="Source Han Sans Bold" panose="020B0200000000000000" charset="-122"/>
                <a:ea typeface="Source Han Sans Bold" panose="020B0200000000000000" charset="-122"/>
                <a:cs typeface="Arial" panose="020B0604020202020204"/>
              </a:rPr>
              <a:t>Order updatedOrder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,  </a:t>
            </a:r>
            <a:r>
              <a:rPr sz="1600" spc="-15" dirty="0">
                <a:solidFill>
                  <a:srgbClr val="646464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@PathVariable</a:t>
            </a:r>
            <a:r>
              <a:rPr sz="1600" spc="-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(</a:t>
            </a:r>
            <a:r>
              <a:rPr sz="1600" spc="-15" dirty="0">
                <a:solidFill>
                  <a:srgbClr val="2A00F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"id"</a:t>
            </a:r>
            <a:r>
              <a:rPr sz="1600" spc="-1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) </a:t>
            </a:r>
            <a:r>
              <a:rPr sz="1600" spc="-5" dirty="0">
                <a:solidFill>
                  <a:srgbClr val="7F0055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long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id)</a:t>
            </a: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 {</a:t>
            </a:r>
          </a:p>
          <a:p>
            <a:pPr marL="234950" marR="775335">
              <a:lnSpc>
                <a:spcPct val="102000"/>
              </a:lnSpc>
            </a:pPr>
            <a:r>
              <a:rPr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// </a:t>
            </a:r>
            <a:r>
              <a:rPr lang="zh-CN" sz="1600" spc="-5" dirty="0">
                <a:solidFill>
                  <a:srgbClr val="3E7F5F"/>
                </a:solidFill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处理更新订单，并返回空的响应</a:t>
            </a:r>
          </a:p>
          <a:p>
            <a:pPr marL="234950" marR="775335">
              <a:lnSpc>
                <a:spcPct val="102000"/>
              </a:lnSpc>
            </a:pPr>
            <a:r>
              <a:rPr sz="1600" spc="-1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orderManager.updateOrder(id, </a:t>
            </a:r>
            <a:r>
              <a:rPr sz="1600" spc="-5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updatedOrder);</a:t>
            </a:r>
            <a:endParaRPr sz="1600" dirty="0">
              <a:latin typeface="Source Han Sans Normal" panose="020B0200000000000000" pitchFamily="34" charset="-122"/>
              <a:ea typeface="Source Han Sans Normal" panose="020B0200000000000000" pitchFamily="34" charset="-122"/>
              <a:cs typeface="Arial" panose="020B0604020202020204"/>
            </a:endParaRPr>
          </a:p>
          <a:p>
            <a:pPr marL="66675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Source Han Sans Normal" panose="020B0200000000000000" pitchFamily="34" charset="-122"/>
                <a:ea typeface="Source Han Sans Normal" panose="020B0200000000000000" pitchFamily="34" charset="-122"/>
                <a:cs typeface="Arial" panose="020B0604020202020204"/>
              </a:rPr>
              <a:t>}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" y="210820"/>
            <a:ext cx="5600700" cy="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@</a:t>
            </a:r>
            <a:r>
              <a:rPr lang="en-US" dirty="0" err="1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RequestBody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50861" y="1969399"/>
            <a:ext cx="7779055" cy="1736955"/>
            <a:chOff x="950861" y="1969399"/>
            <a:chExt cx="7779055" cy="1736955"/>
          </a:xfrm>
        </p:grpSpPr>
        <p:sp>
          <p:nvSpPr>
            <p:cNvPr id="4" name="object 4"/>
            <p:cNvSpPr/>
            <p:nvPr/>
          </p:nvSpPr>
          <p:spPr>
            <a:xfrm>
              <a:off x="950861" y="1969399"/>
              <a:ext cx="7242810" cy="1273175"/>
            </a:xfrm>
            <a:custGeom>
              <a:avLst/>
              <a:gdLst/>
              <a:ahLst/>
              <a:cxnLst/>
              <a:rect l="l" t="t" r="r" b="b"/>
              <a:pathLst>
                <a:path w="7242809" h="1524000">
                  <a:moveTo>
                    <a:pt x="7242289" y="0"/>
                  </a:moveTo>
                  <a:lnTo>
                    <a:pt x="0" y="0"/>
                  </a:lnTo>
                  <a:lnTo>
                    <a:pt x="0" y="1334998"/>
                  </a:lnTo>
                  <a:lnTo>
                    <a:pt x="0" y="1524000"/>
                  </a:lnTo>
                  <a:lnTo>
                    <a:pt x="7242289" y="1524000"/>
                  </a:lnTo>
                  <a:lnTo>
                    <a:pt x="7242289" y="1334998"/>
                  </a:lnTo>
                  <a:lnTo>
                    <a:pt x="724228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862" y="1969399"/>
              <a:ext cx="7242810" cy="1273175"/>
            </a:xfrm>
            <a:custGeom>
              <a:avLst/>
              <a:gdLst/>
              <a:ahLst/>
              <a:cxnLst/>
              <a:rect l="l" t="t" r="r" b="b"/>
              <a:pathLst>
                <a:path w="7242809" h="1524000">
                  <a:moveTo>
                    <a:pt x="0" y="0"/>
                  </a:moveTo>
                  <a:lnTo>
                    <a:pt x="7242299" y="0"/>
                  </a:lnTo>
                  <a:lnTo>
                    <a:pt x="7242299" y="1523999"/>
                  </a:lnTo>
                  <a:lnTo>
                    <a:pt x="0" y="1523999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9161" y="3304399"/>
              <a:ext cx="4770755" cy="401955"/>
            </a:xfrm>
            <a:custGeom>
              <a:avLst/>
              <a:gdLst/>
              <a:ahLst/>
              <a:cxnLst/>
              <a:rect l="l" t="t" r="r" b="b"/>
              <a:pathLst>
                <a:path w="4770755" h="401954">
                  <a:moveTo>
                    <a:pt x="4770300" y="401699"/>
                  </a:moveTo>
                  <a:lnTo>
                    <a:pt x="0" y="401699"/>
                  </a:lnTo>
                  <a:lnTo>
                    <a:pt x="0" y="0"/>
                  </a:lnTo>
                  <a:lnTo>
                    <a:pt x="4770300" y="0"/>
                  </a:lnTo>
                  <a:lnTo>
                    <a:pt x="4770300" y="40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9161" y="3304399"/>
              <a:ext cx="4770755" cy="401955"/>
            </a:xfrm>
            <a:custGeom>
              <a:avLst/>
              <a:gdLst/>
              <a:ahLst/>
              <a:cxnLst/>
              <a:rect l="l" t="t" r="r" b="b"/>
              <a:pathLst>
                <a:path w="4770755" h="401954">
                  <a:moveTo>
                    <a:pt x="0" y="0"/>
                  </a:moveTo>
                  <a:lnTo>
                    <a:pt x="4770300" y="0"/>
                  </a:lnTo>
                  <a:lnTo>
                    <a:pt x="4770300" y="401699"/>
                  </a:lnTo>
                  <a:lnTo>
                    <a:pt x="0" y="401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8680" y="887095"/>
            <a:ext cx="10041255" cy="21958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310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如果注解值与方法参数名匹配，则</a:t>
            </a:r>
            <a:r>
              <a:rPr lang="zh-CN"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丢弃</a:t>
            </a:r>
            <a:r>
              <a:rPr sz="22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注解值</a:t>
            </a:r>
          </a:p>
          <a:p>
            <a:pPr marL="413385">
              <a:lnSpc>
                <a:spcPct val="100000"/>
              </a:lnSpc>
              <a:spcBef>
                <a:spcPts val="195"/>
              </a:spcBef>
            </a:pPr>
            <a:r>
              <a:rPr sz="2000" i="1" dirty="0">
                <a:solidFill>
                  <a:srgbClr val="33928A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–  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所提供的类包含方法参数名称</a:t>
            </a:r>
            <a:endParaRPr sz="2000" dirty="0">
              <a:latin typeface="宋体" panose="02010600030101010101" pitchFamily="2" charset="-122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000" dirty="0">
              <a:latin typeface="宋体" panose="02010600030101010101" pitchFamily="2" charset="-122"/>
              <a:cs typeface="Arial" panose="020B0604020202020204"/>
            </a:endParaRPr>
          </a:p>
          <a:p>
            <a:pPr marL="306705" marR="3855085">
              <a:lnSpc>
                <a:spcPct val="101000"/>
              </a:lnSpc>
            </a:pPr>
            <a:r>
              <a:rPr sz="1800" spc="-5" dirty="0">
                <a:solidFill>
                  <a:srgbClr val="006633"/>
                </a:solidFill>
                <a:latin typeface="宋体" panose="02010600030101010101" pitchFamily="2" charset="-122"/>
                <a:cs typeface="Arial" panose="020B0604020202020204"/>
              </a:rPr>
              <a:t>// </a:t>
            </a:r>
            <a:r>
              <a:rPr lang="zh-CN" sz="1800" spc="-5" dirty="0">
                <a:solidFill>
                  <a:srgbClr val="006633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获取用户的透支账户</a:t>
            </a:r>
            <a:r>
              <a:rPr sz="1800" spc="-5" dirty="0">
                <a:solidFill>
                  <a:srgbClr val="006633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  </a:t>
            </a:r>
            <a:endParaRPr sz="1800" spc="-5" dirty="0">
              <a:solidFill>
                <a:srgbClr val="006633"/>
              </a:solidFill>
              <a:latin typeface="宋体" panose="02010600030101010101" pitchFamily="2" charset="-122"/>
              <a:cs typeface="Arial" panose="020B0604020202020204"/>
            </a:endParaRPr>
          </a:p>
          <a:p>
            <a:pPr marL="306705" marR="3855085">
              <a:lnSpc>
                <a:spcPct val="101000"/>
              </a:lnSpc>
            </a:pPr>
            <a:r>
              <a:rPr sz="1600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@GetMapping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(</a:t>
            </a:r>
            <a:r>
              <a:rPr sz="1600" spc="-5" dirty="0">
                <a:solidFill>
                  <a:srgbClr val="2A00FF"/>
                </a:solidFill>
                <a:latin typeface="宋体" panose="02010600030101010101" pitchFamily="2" charset="-122"/>
                <a:cs typeface="Arial" panose="020B0604020202020204"/>
              </a:rPr>
              <a:t>"/accounts/{userId}"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)</a:t>
            </a:r>
          </a:p>
          <a:p>
            <a:pPr marL="306705" marR="3855085">
              <a:lnSpc>
                <a:spcPct val="101000"/>
              </a:lnSpc>
            </a:pPr>
            <a:r>
              <a:rPr sz="1600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public 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List&lt;Account&gt; </a:t>
            </a:r>
            <a:r>
              <a:rPr sz="1600" spc="-10" dirty="0">
                <a:latin typeface="宋体" panose="02010600030101010101" pitchFamily="2" charset="-122"/>
                <a:cs typeface="Arial" panose="020B0604020202020204"/>
              </a:rPr>
              <a:t>list(</a:t>
            </a:r>
            <a:r>
              <a:rPr sz="1600" b="1" spc="-10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@PathVariable </a:t>
            </a:r>
            <a:r>
              <a:rPr sz="16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long</a:t>
            </a:r>
            <a:r>
              <a:rPr sz="1600" b="1" spc="-4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600" b="1" spc="-5" dirty="0">
                <a:latin typeface="宋体" panose="02010600030101010101" pitchFamily="2" charset="-122"/>
                <a:cs typeface="Arial" panose="020B0604020202020204"/>
              </a:rPr>
              <a:t>userId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,</a:t>
            </a:r>
            <a:endParaRPr sz="1600" dirty="0">
              <a:latin typeface="宋体" panose="02010600030101010101" pitchFamily="2" charset="-122"/>
              <a:cs typeface="Arial" panose="020B0604020202020204"/>
            </a:endParaRPr>
          </a:p>
          <a:p>
            <a:pPr marL="2847340">
              <a:lnSpc>
                <a:spcPct val="100000"/>
              </a:lnSpc>
              <a:spcBef>
                <a:spcPts val="15"/>
              </a:spcBef>
            </a:pPr>
            <a:r>
              <a:rPr lang="en-US" sz="1600" b="1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       </a:t>
            </a:r>
            <a:r>
              <a:rPr sz="1600" b="1" spc="-5" dirty="0">
                <a:solidFill>
                  <a:srgbClr val="646464"/>
                </a:solidFill>
                <a:latin typeface="宋体" panose="02010600030101010101" pitchFamily="2" charset="-122"/>
                <a:cs typeface="Arial" panose="020B0604020202020204"/>
              </a:rPr>
              <a:t>@RequestParam </a:t>
            </a:r>
            <a:r>
              <a:rPr sz="1600" b="1" spc="-5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boolean</a:t>
            </a:r>
            <a:r>
              <a:rPr sz="1600" b="1" spc="-60" dirty="0">
                <a:solidFill>
                  <a:srgbClr val="7F0055"/>
                </a:solidFill>
                <a:latin typeface="宋体" panose="02010600030101010101" pitchFamily="2" charset="-122"/>
                <a:cs typeface="Arial" panose="020B0604020202020204"/>
              </a:rPr>
              <a:t> </a:t>
            </a:r>
            <a:r>
              <a:rPr sz="1600" b="1" spc="-5" dirty="0">
                <a:latin typeface="宋体" panose="02010600030101010101" pitchFamily="2" charset="-122"/>
                <a:cs typeface="Arial" panose="020B0604020202020204"/>
              </a:rPr>
              <a:t>overdrawn</a:t>
            </a:r>
            <a:r>
              <a:rPr sz="1600" spc="-5" dirty="0">
                <a:latin typeface="宋体" panose="02010600030101010101" pitchFamily="2" charset="-122"/>
                <a:cs typeface="Arial" panose="020B0604020202020204"/>
              </a:rPr>
              <a:t>)</a:t>
            </a:r>
            <a:endParaRPr sz="16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58750" y="2529975"/>
            <a:ext cx="1390015" cy="121920"/>
          </a:xfrm>
          <a:custGeom>
            <a:avLst/>
            <a:gdLst/>
            <a:ahLst/>
            <a:cxnLst/>
            <a:rect l="l" t="t" r="r" b="b"/>
            <a:pathLst>
              <a:path w="1390014" h="121919">
                <a:moveTo>
                  <a:pt x="0" y="0"/>
                </a:moveTo>
                <a:lnTo>
                  <a:pt x="1389733" y="121449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936219" y="2610553"/>
            <a:ext cx="1252879" cy="859796"/>
            <a:chOff x="5936219" y="2610553"/>
            <a:chExt cx="1252879" cy="859796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6219" y="2610553"/>
              <a:ext cx="107912" cy="817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7449" y="3132802"/>
              <a:ext cx="81649" cy="33754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804717" y="4829480"/>
            <a:ext cx="24066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8" name="文本框 87"/>
          <p:cNvSpPr txBox="1"/>
          <p:nvPr/>
        </p:nvSpPr>
        <p:spPr>
          <a:xfrm>
            <a:off x="287020" y="189865"/>
            <a:ext cx="504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命名规则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30345" y="3324860"/>
            <a:ext cx="463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i="1" spc="-5" dirty="0">
                <a:solidFill>
                  <a:srgbClr val="000080"/>
                </a:solidFill>
                <a:latin typeface="宋体" panose="02010600030101010101" pitchFamily="2" charset="-122"/>
                <a:cs typeface="Arial" panose="020B0604020202020204"/>
                <a:sym typeface="+mn-ea"/>
                <a:hlinkClick r:id="rId4"/>
              </a:rPr>
              <a:t>http://.../accounts/1234?overdrawn=true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52" y="4854587"/>
            <a:ext cx="258445" cy="149225"/>
          </a:xfrm>
          <a:custGeom>
            <a:avLst/>
            <a:gdLst/>
            <a:ahLst/>
            <a:cxnLst/>
            <a:rect l="l" t="t" r="r" b="b"/>
            <a:pathLst>
              <a:path w="258445" h="149225">
                <a:moveTo>
                  <a:pt x="22529" y="0"/>
                </a:moveTo>
                <a:lnTo>
                  <a:pt x="0" y="0"/>
                </a:lnTo>
                <a:lnTo>
                  <a:pt x="0" y="21932"/>
                </a:lnTo>
                <a:lnTo>
                  <a:pt x="22529" y="21932"/>
                </a:lnTo>
                <a:lnTo>
                  <a:pt x="22529" y="0"/>
                </a:lnTo>
                <a:close/>
              </a:path>
              <a:path w="258445" h="149225">
                <a:moveTo>
                  <a:pt x="22618" y="38036"/>
                </a:moveTo>
                <a:lnTo>
                  <a:pt x="0" y="38036"/>
                </a:lnTo>
                <a:lnTo>
                  <a:pt x="0" y="146761"/>
                </a:lnTo>
                <a:lnTo>
                  <a:pt x="22618" y="146761"/>
                </a:lnTo>
                <a:lnTo>
                  <a:pt x="22618" y="38036"/>
                </a:lnTo>
                <a:close/>
              </a:path>
              <a:path w="258445" h="149225">
                <a:moveTo>
                  <a:pt x="152958" y="37934"/>
                </a:moveTo>
                <a:lnTo>
                  <a:pt x="131279" y="37934"/>
                </a:lnTo>
                <a:lnTo>
                  <a:pt x="103784" y="125209"/>
                </a:lnTo>
                <a:lnTo>
                  <a:pt x="102755" y="128968"/>
                </a:lnTo>
                <a:lnTo>
                  <a:pt x="102006" y="131229"/>
                </a:lnTo>
                <a:lnTo>
                  <a:pt x="95338" y="131229"/>
                </a:lnTo>
                <a:lnTo>
                  <a:pt x="94589" y="128968"/>
                </a:lnTo>
                <a:lnTo>
                  <a:pt x="93459" y="125209"/>
                </a:lnTo>
                <a:lnTo>
                  <a:pt x="66344" y="37934"/>
                </a:lnTo>
                <a:lnTo>
                  <a:pt x="39230" y="37934"/>
                </a:lnTo>
                <a:lnTo>
                  <a:pt x="39230" y="53936"/>
                </a:lnTo>
                <a:lnTo>
                  <a:pt x="49733" y="53936"/>
                </a:lnTo>
                <a:lnTo>
                  <a:pt x="75920" y="131991"/>
                </a:lnTo>
                <a:lnTo>
                  <a:pt x="79565" y="139725"/>
                </a:lnTo>
                <a:lnTo>
                  <a:pt x="84455" y="145084"/>
                </a:lnTo>
                <a:lnTo>
                  <a:pt x="90741" y="148209"/>
                </a:lnTo>
                <a:lnTo>
                  <a:pt x="98628" y="149212"/>
                </a:lnTo>
                <a:lnTo>
                  <a:pt x="104724" y="148678"/>
                </a:lnTo>
                <a:lnTo>
                  <a:pt x="110959" y="146354"/>
                </a:lnTo>
                <a:lnTo>
                  <a:pt x="116738" y="141147"/>
                </a:lnTo>
                <a:lnTo>
                  <a:pt x="121526" y="131991"/>
                </a:lnTo>
                <a:lnTo>
                  <a:pt x="152958" y="37934"/>
                </a:lnTo>
                <a:close/>
              </a:path>
              <a:path w="258445" h="149225">
                <a:moveTo>
                  <a:pt x="258241" y="85001"/>
                </a:moveTo>
                <a:lnTo>
                  <a:pt x="254609" y="65976"/>
                </a:lnTo>
                <a:lnTo>
                  <a:pt x="247713" y="55918"/>
                </a:lnTo>
                <a:lnTo>
                  <a:pt x="244398" y="51092"/>
                </a:lnTo>
                <a:lnTo>
                  <a:pt x="237032" y="46545"/>
                </a:lnTo>
                <a:lnTo>
                  <a:pt x="237032" y="102146"/>
                </a:lnTo>
                <a:lnTo>
                  <a:pt x="235064" y="113411"/>
                </a:lnTo>
                <a:lnTo>
                  <a:pt x="229400" y="122707"/>
                </a:lnTo>
                <a:lnTo>
                  <a:pt x="220446" y="129006"/>
                </a:lnTo>
                <a:lnTo>
                  <a:pt x="208610" y="131330"/>
                </a:lnTo>
                <a:lnTo>
                  <a:pt x="196570" y="129006"/>
                </a:lnTo>
                <a:lnTo>
                  <a:pt x="187693" y="122707"/>
                </a:lnTo>
                <a:lnTo>
                  <a:pt x="182194" y="113411"/>
                </a:lnTo>
                <a:lnTo>
                  <a:pt x="180352" y="102146"/>
                </a:lnTo>
                <a:lnTo>
                  <a:pt x="180378" y="85001"/>
                </a:lnTo>
                <a:lnTo>
                  <a:pt x="182168" y="73825"/>
                </a:lnTo>
                <a:lnTo>
                  <a:pt x="187553" y="64541"/>
                </a:lnTo>
                <a:lnTo>
                  <a:pt x="196392" y="58242"/>
                </a:lnTo>
                <a:lnTo>
                  <a:pt x="208610" y="55918"/>
                </a:lnTo>
                <a:lnTo>
                  <a:pt x="220484" y="58242"/>
                </a:lnTo>
                <a:lnTo>
                  <a:pt x="229438" y="64541"/>
                </a:lnTo>
                <a:lnTo>
                  <a:pt x="235077" y="73825"/>
                </a:lnTo>
                <a:lnTo>
                  <a:pt x="237020" y="85001"/>
                </a:lnTo>
                <a:lnTo>
                  <a:pt x="237032" y="102146"/>
                </a:lnTo>
                <a:lnTo>
                  <a:pt x="237032" y="46545"/>
                </a:lnTo>
                <a:lnTo>
                  <a:pt x="228714" y="41402"/>
                </a:lnTo>
                <a:lnTo>
                  <a:pt x="208610" y="37934"/>
                </a:lnTo>
                <a:lnTo>
                  <a:pt x="188518" y="41402"/>
                </a:lnTo>
                <a:lnTo>
                  <a:pt x="172821" y="51092"/>
                </a:lnTo>
                <a:lnTo>
                  <a:pt x="162610" y="65976"/>
                </a:lnTo>
                <a:lnTo>
                  <a:pt x="159054" y="85001"/>
                </a:lnTo>
                <a:lnTo>
                  <a:pt x="159067" y="102146"/>
                </a:lnTo>
                <a:lnTo>
                  <a:pt x="162687" y="121081"/>
                </a:lnTo>
                <a:lnTo>
                  <a:pt x="172885" y="135966"/>
                </a:lnTo>
                <a:lnTo>
                  <a:pt x="188544" y="145656"/>
                </a:lnTo>
                <a:lnTo>
                  <a:pt x="208610" y="149123"/>
                </a:lnTo>
                <a:lnTo>
                  <a:pt x="228714" y="145656"/>
                </a:lnTo>
                <a:lnTo>
                  <a:pt x="244398" y="135966"/>
                </a:lnTo>
                <a:lnTo>
                  <a:pt x="247573" y="131330"/>
                </a:lnTo>
                <a:lnTo>
                  <a:pt x="254609" y="121081"/>
                </a:lnTo>
                <a:lnTo>
                  <a:pt x="258229" y="102146"/>
                </a:lnTo>
                <a:lnTo>
                  <a:pt x="258241" y="8500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545" y="4854587"/>
            <a:ext cx="138430" cy="147320"/>
          </a:xfrm>
          <a:custGeom>
            <a:avLst/>
            <a:gdLst/>
            <a:ahLst/>
            <a:cxnLst/>
            <a:rect l="l" t="t" r="r" b="b"/>
            <a:pathLst>
              <a:path w="138430" h="147320">
                <a:moveTo>
                  <a:pt x="94119" y="42545"/>
                </a:moveTo>
                <a:lnTo>
                  <a:pt x="48145" y="36423"/>
                </a:lnTo>
                <a:lnTo>
                  <a:pt x="28067" y="39839"/>
                </a:lnTo>
                <a:lnTo>
                  <a:pt x="12915" y="49618"/>
                </a:lnTo>
                <a:lnTo>
                  <a:pt x="3340" y="65062"/>
                </a:lnTo>
                <a:lnTo>
                  <a:pt x="0" y="85483"/>
                </a:lnTo>
                <a:lnTo>
                  <a:pt x="0" y="97345"/>
                </a:lnTo>
                <a:lnTo>
                  <a:pt x="3340" y="117805"/>
                </a:lnTo>
                <a:lnTo>
                  <a:pt x="12915" y="133337"/>
                </a:lnTo>
                <a:lnTo>
                  <a:pt x="28067" y="143217"/>
                </a:lnTo>
                <a:lnTo>
                  <a:pt x="48145" y="146672"/>
                </a:lnTo>
                <a:lnTo>
                  <a:pt x="54051" y="146672"/>
                </a:lnTo>
                <a:lnTo>
                  <a:pt x="56400" y="146392"/>
                </a:lnTo>
                <a:lnTo>
                  <a:pt x="56400" y="128219"/>
                </a:lnTo>
                <a:lnTo>
                  <a:pt x="55460" y="128219"/>
                </a:lnTo>
                <a:lnTo>
                  <a:pt x="48704" y="128409"/>
                </a:lnTo>
                <a:lnTo>
                  <a:pt x="48145" y="128409"/>
                </a:lnTo>
                <a:lnTo>
                  <a:pt x="37071" y="126174"/>
                </a:lnTo>
                <a:lnTo>
                  <a:pt x="28536" y="119862"/>
                </a:lnTo>
                <a:lnTo>
                  <a:pt x="23063" y="110058"/>
                </a:lnTo>
                <a:lnTo>
                  <a:pt x="21120" y="97345"/>
                </a:lnTo>
                <a:lnTo>
                  <a:pt x="21120" y="85483"/>
                </a:lnTo>
                <a:lnTo>
                  <a:pt x="23075" y="72758"/>
                </a:lnTo>
                <a:lnTo>
                  <a:pt x="28575" y="62953"/>
                </a:lnTo>
                <a:lnTo>
                  <a:pt x="37109" y="56642"/>
                </a:lnTo>
                <a:lnTo>
                  <a:pt x="48145" y="54406"/>
                </a:lnTo>
                <a:lnTo>
                  <a:pt x="55359" y="54406"/>
                </a:lnTo>
                <a:lnTo>
                  <a:pt x="66446" y="54978"/>
                </a:lnTo>
                <a:lnTo>
                  <a:pt x="70281" y="55816"/>
                </a:lnTo>
                <a:lnTo>
                  <a:pt x="71412" y="56007"/>
                </a:lnTo>
                <a:lnTo>
                  <a:pt x="71412" y="146672"/>
                </a:lnTo>
                <a:lnTo>
                  <a:pt x="94030" y="146672"/>
                </a:lnTo>
                <a:lnTo>
                  <a:pt x="94030" y="45085"/>
                </a:lnTo>
                <a:lnTo>
                  <a:pt x="94119" y="43205"/>
                </a:lnTo>
                <a:lnTo>
                  <a:pt x="94119" y="42545"/>
                </a:lnTo>
                <a:close/>
              </a:path>
              <a:path w="138430" h="147320">
                <a:moveTo>
                  <a:pt x="138417" y="0"/>
                </a:moveTo>
                <a:lnTo>
                  <a:pt x="115798" y="0"/>
                </a:lnTo>
                <a:lnTo>
                  <a:pt x="115798" y="146761"/>
                </a:lnTo>
                <a:lnTo>
                  <a:pt x="138417" y="146761"/>
                </a:lnTo>
                <a:lnTo>
                  <a:pt x="138417" y="0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336" y="4854575"/>
            <a:ext cx="100330" cy="146685"/>
          </a:xfrm>
          <a:custGeom>
            <a:avLst/>
            <a:gdLst/>
            <a:ahLst/>
            <a:cxnLst/>
            <a:rect l="l" t="t" r="r" b="b"/>
            <a:pathLst>
              <a:path w="100329" h="146685">
                <a:moveTo>
                  <a:pt x="23459" y="146678"/>
                </a:moveTo>
                <a:lnTo>
                  <a:pt x="0" y="146678"/>
                </a:lnTo>
                <a:lnTo>
                  <a:pt x="0" y="0"/>
                </a:lnTo>
                <a:lnTo>
                  <a:pt x="39694" y="0"/>
                </a:lnTo>
                <a:lnTo>
                  <a:pt x="64083" y="2427"/>
                </a:lnTo>
                <a:lnTo>
                  <a:pt x="83070" y="10238"/>
                </a:lnTo>
                <a:lnTo>
                  <a:pt x="95405" y="24228"/>
                </a:lnTo>
                <a:lnTo>
                  <a:pt x="99841" y="45191"/>
                </a:lnTo>
                <a:lnTo>
                  <a:pt x="99841" y="47072"/>
                </a:lnTo>
                <a:lnTo>
                  <a:pt x="67381" y="88762"/>
                </a:lnTo>
                <a:lnTo>
                  <a:pt x="41100" y="91133"/>
                </a:lnTo>
                <a:lnTo>
                  <a:pt x="38756" y="91040"/>
                </a:lnTo>
                <a:lnTo>
                  <a:pt x="38756" y="71269"/>
                </a:lnTo>
                <a:lnTo>
                  <a:pt x="45322" y="71269"/>
                </a:lnTo>
                <a:lnTo>
                  <a:pt x="59386" y="69510"/>
                </a:lnTo>
                <a:lnTo>
                  <a:pt x="68735" y="64537"/>
                </a:lnTo>
                <a:lnTo>
                  <a:pt x="73931" y="56812"/>
                </a:lnTo>
                <a:lnTo>
                  <a:pt x="75537" y="46792"/>
                </a:lnTo>
                <a:lnTo>
                  <a:pt x="75537" y="45001"/>
                </a:lnTo>
                <a:lnTo>
                  <a:pt x="45229" y="20617"/>
                </a:lnTo>
                <a:lnTo>
                  <a:pt x="42603" y="20524"/>
                </a:lnTo>
                <a:lnTo>
                  <a:pt x="40163" y="20431"/>
                </a:lnTo>
                <a:lnTo>
                  <a:pt x="23459" y="20431"/>
                </a:lnTo>
                <a:lnTo>
                  <a:pt x="23459" y="146678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65" y="4869075"/>
            <a:ext cx="59690" cy="132080"/>
          </a:xfrm>
          <a:custGeom>
            <a:avLst/>
            <a:gdLst/>
            <a:ahLst/>
            <a:cxnLst/>
            <a:rect l="l" t="t" r="r" b="b"/>
            <a:pathLst>
              <a:path w="59690" h="132079">
                <a:moveTo>
                  <a:pt x="59682" y="131991"/>
                </a:moveTo>
                <a:lnTo>
                  <a:pt x="30780" y="131991"/>
                </a:lnTo>
                <a:lnTo>
                  <a:pt x="16984" y="130352"/>
                </a:lnTo>
                <a:lnTo>
                  <a:pt x="7402" y="125306"/>
                </a:lnTo>
                <a:lnTo>
                  <a:pt x="1813" y="116660"/>
                </a:lnTo>
                <a:lnTo>
                  <a:pt x="0" y="104219"/>
                </a:lnTo>
                <a:lnTo>
                  <a:pt x="0" y="3011"/>
                </a:lnTo>
                <a:lnTo>
                  <a:pt x="22897" y="0"/>
                </a:lnTo>
                <a:lnTo>
                  <a:pt x="22897" y="23438"/>
                </a:lnTo>
                <a:lnTo>
                  <a:pt x="59682" y="23438"/>
                </a:lnTo>
                <a:lnTo>
                  <a:pt x="59682" y="40951"/>
                </a:lnTo>
                <a:lnTo>
                  <a:pt x="22897" y="40951"/>
                </a:lnTo>
                <a:lnTo>
                  <a:pt x="22897" y="114102"/>
                </a:lnTo>
                <a:lnTo>
                  <a:pt x="29184" y="114479"/>
                </a:lnTo>
                <a:lnTo>
                  <a:pt x="59682" y="114479"/>
                </a:lnTo>
                <a:lnTo>
                  <a:pt x="59682" y="131991"/>
                </a:lnTo>
                <a:close/>
              </a:path>
            </a:pathLst>
          </a:custGeom>
          <a:solidFill>
            <a:srgbClr val="0087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28600" y="523840"/>
            <a:ext cx="197294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i="0" spc="-5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URL</a:t>
            </a:r>
            <a:r>
              <a:rPr lang="zh-CN" b="1" i="0" spc="-5" dirty="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示例</a:t>
            </a:r>
          </a:p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85" y="4882153"/>
            <a:ext cx="141627" cy="113704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94615" y="53789"/>
            <a:ext cx="504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方法签名示例</a:t>
            </a:r>
          </a:p>
        </p:txBody>
      </p:sp>
      <p:sp>
        <p:nvSpPr>
          <p:cNvPr id="40" name="矩形 39"/>
          <p:cNvSpPr/>
          <p:nvPr/>
        </p:nvSpPr>
        <p:spPr>
          <a:xfrm>
            <a:off x="868045" y="1013460"/>
            <a:ext cx="7346950" cy="57023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1865" y="1006475"/>
            <a:ext cx="7179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@GetMapping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"/accounts"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sz="1600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List&lt;Account&gt; getAccounts()</a:t>
            </a:r>
          </a:p>
        </p:txBody>
      </p:sp>
      <p:sp>
        <p:nvSpPr>
          <p:cNvPr id="42" name="矩形 41"/>
          <p:cNvSpPr/>
          <p:nvPr/>
        </p:nvSpPr>
        <p:spPr>
          <a:xfrm>
            <a:off x="5138420" y="980440"/>
            <a:ext cx="3475355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276215" y="986155"/>
            <a:ext cx="320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u="sng">
                <a:solidFill>
                  <a:srgbClr val="0000FF"/>
                </a:solidFill>
                <a:latin typeface="Source Han Sans SC" panose="020B0400000000000000" charset="-122"/>
                <a:ea typeface="Source Han Sans SC" panose="020B0400000000000000" charset="-122"/>
              </a:rPr>
              <a:t>http://localhost:8080/accounts</a:t>
            </a:r>
          </a:p>
        </p:txBody>
      </p:sp>
      <p:sp>
        <p:nvSpPr>
          <p:cNvPr id="53" name="矩形 52"/>
          <p:cNvSpPr/>
          <p:nvPr/>
        </p:nvSpPr>
        <p:spPr>
          <a:xfrm>
            <a:off x="868045" y="1774190"/>
            <a:ext cx="7346950" cy="133223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51864" y="1773555"/>
            <a:ext cx="9182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@GetMapping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"/orders/{id}/items/{itemId}"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sz="1600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OrderItem item(</a:t>
            </a:r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@PathVariable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1600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orderId,</a:t>
            </a:r>
          </a:p>
          <a:p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</a:t>
            </a:r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@PathVariable </a:t>
            </a:r>
            <a:r>
              <a:rPr lang="zh-CN" altLang="en-US" sz="1600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itemId,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Locale locale,</a:t>
            </a:r>
          </a:p>
          <a:p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</a:t>
            </a:r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@RequestHeader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user-agent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) String agent)</a:t>
            </a:r>
          </a:p>
        </p:txBody>
      </p:sp>
      <p:sp>
        <p:nvSpPr>
          <p:cNvPr id="55" name="矩形 54"/>
          <p:cNvSpPr/>
          <p:nvPr/>
        </p:nvSpPr>
        <p:spPr>
          <a:xfrm>
            <a:off x="5275580" y="1692910"/>
            <a:ext cx="333883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401310" y="1692275"/>
            <a:ext cx="3088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u="sng">
                <a:solidFill>
                  <a:srgbClr val="0000FF"/>
                </a:solidFill>
                <a:latin typeface="Source Han Sans SC" panose="020B0400000000000000" charset="-122"/>
                <a:ea typeface="Source Han Sans SC" panose="020B0400000000000000" charset="-122"/>
                <a:sym typeface="+mn-ea"/>
              </a:rPr>
              <a:t>http://.../orders/1234/items/2</a:t>
            </a:r>
          </a:p>
        </p:txBody>
      </p:sp>
      <p:sp>
        <p:nvSpPr>
          <p:cNvPr id="65" name="矩形 64"/>
          <p:cNvSpPr/>
          <p:nvPr/>
        </p:nvSpPr>
        <p:spPr>
          <a:xfrm>
            <a:off x="868045" y="3272155"/>
            <a:ext cx="7346950" cy="1322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26464" y="3272155"/>
            <a:ext cx="7760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@GetMapping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"/suppliers"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sz="1600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List&lt;Supplier&gt; getSuppliers(</a:t>
            </a:r>
          </a:p>
          <a:p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</a:t>
            </a:r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@RequestParam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(required=</a:t>
            </a:r>
            <a:r>
              <a:rPr lang="zh-CN" altLang="en-US" sz="1600" dirty="0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) Integer location,</a:t>
            </a:r>
          </a:p>
          <a:p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Principal user,</a:t>
            </a:r>
          </a:p>
          <a:p>
            <a:r>
              <a:rPr lang="zh-CN" altLang="en-US" sz="1600" dirty="0">
                <a:solidFill>
                  <a:srgbClr val="64646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HttpSession session)</a:t>
            </a:r>
          </a:p>
        </p:txBody>
      </p:sp>
      <p:sp>
        <p:nvSpPr>
          <p:cNvPr id="67" name="矩形 66"/>
          <p:cNvSpPr/>
          <p:nvPr/>
        </p:nvSpPr>
        <p:spPr>
          <a:xfrm>
            <a:off x="4869180" y="3191510"/>
            <a:ext cx="371983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003165" y="3190875"/>
            <a:ext cx="3473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u="sng">
                <a:solidFill>
                  <a:srgbClr val="0000FF"/>
                </a:solidFill>
                <a:latin typeface="Source Han Sans SC" panose="020B0400000000000000" charset="-122"/>
                <a:ea typeface="Source Han Sans SC" panose="020B0400000000000000" charset="-122"/>
                <a:sym typeface="+mn-ea"/>
              </a:rPr>
              <a:t>http://.../suppliers?location=12345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6428740" y="4152900"/>
            <a:ext cx="216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如果未指定则为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null</a:t>
            </a:r>
          </a:p>
        </p:txBody>
      </p:sp>
      <p:cxnSp>
        <p:nvCxnSpPr>
          <p:cNvPr id="70" name="直接箭头连接符 69"/>
          <p:cNvCxnSpPr>
            <a:stCxn id="69" idx="1"/>
          </p:cNvCxnSpPr>
          <p:nvPr/>
        </p:nvCxnSpPr>
        <p:spPr>
          <a:xfrm flipH="1" flipV="1">
            <a:off x="5791200" y="4095750"/>
            <a:ext cx="637540" cy="23749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5022" y="982788"/>
            <a:ext cx="5883910" cy="135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2420"/>
              </a:spcBef>
              <a:buClr>
                <a:srgbClr val="33928A"/>
              </a:buClr>
              <a:buChar char="•"/>
              <a:tabLst>
                <a:tab pos="311785" algn="l"/>
                <a:tab pos="312420" algn="l"/>
              </a:tabLst>
            </a:pPr>
            <a:r>
              <a:rPr lang="zh-CN" sz="2200" i="1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需求</a:t>
            </a:r>
            <a:endParaRPr sz="22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190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只响应对</a:t>
            </a:r>
            <a:r>
              <a:rPr lang="en-US" altLang="zh-CN" sz="2000" b="1" spc="-5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GET</a:t>
            </a:r>
            <a:r>
              <a:rPr lang="zh-CN" altLang="en-US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请求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25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在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HTTP</a:t>
            </a: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响应中返回请求的数据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Source Han Sans SC Regular" panose="020B0400000000000000" charset="-122"/>
            </a:endParaRPr>
          </a:p>
          <a:p>
            <a:pPr marL="711835" lvl="1" indent="-299085">
              <a:lnSpc>
                <a:spcPct val="100000"/>
              </a:lnSpc>
              <a:spcBef>
                <a:spcPts val="230"/>
              </a:spcBef>
              <a:buClr>
                <a:srgbClr val="33928A"/>
              </a:buClr>
              <a:buChar char="–"/>
              <a:tabLst>
                <a:tab pos="712470" algn="l"/>
              </a:tabLst>
            </a:pPr>
            <a:r>
              <a:rPr lang="zh-CN" sz="2000" spc="-5" dirty="0">
                <a:latin typeface="宋体" panose="02010600030101010101" pitchFamily="2" charset="-122"/>
                <a:ea typeface="宋体" panose="02010600030101010101" pitchFamily="2" charset="-122"/>
                <a:cs typeface="Source Han Sans SC Regular" panose="020B0400000000000000" charset="-122"/>
              </a:rPr>
              <a:t>决定请求的响应格式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05337" y="2335212"/>
            <a:ext cx="4218305" cy="2737485"/>
            <a:chOff x="4705337" y="2335212"/>
            <a:chExt cx="4218305" cy="27374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8157" y="2348031"/>
              <a:ext cx="4204885" cy="27241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10100" y="2339975"/>
              <a:ext cx="4068445" cy="2587625"/>
            </a:xfrm>
            <a:custGeom>
              <a:avLst/>
              <a:gdLst/>
              <a:ahLst/>
              <a:cxnLst/>
              <a:rect l="l" t="t" r="r" b="b"/>
              <a:pathLst>
                <a:path w="4068445" h="2587625">
                  <a:moveTo>
                    <a:pt x="4068359" y="2587626"/>
                  </a:moveTo>
                  <a:lnTo>
                    <a:pt x="0" y="2587626"/>
                  </a:lnTo>
                  <a:lnTo>
                    <a:pt x="0" y="0"/>
                  </a:lnTo>
                  <a:lnTo>
                    <a:pt x="4068359" y="0"/>
                  </a:lnTo>
                  <a:lnTo>
                    <a:pt x="4068359" y="2587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0100" y="2339975"/>
              <a:ext cx="4068445" cy="2587625"/>
            </a:xfrm>
            <a:custGeom>
              <a:avLst/>
              <a:gdLst/>
              <a:ahLst/>
              <a:cxnLst/>
              <a:rect l="l" t="t" r="r" b="b"/>
              <a:pathLst>
                <a:path w="4068445" h="2587625">
                  <a:moveTo>
                    <a:pt x="0" y="0"/>
                  </a:moveTo>
                  <a:lnTo>
                    <a:pt x="4068359" y="0"/>
                  </a:lnTo>
                  <a:lnTo>
                    <a:pt x="4068359" y="2587626"/>
                  </a:lnTo>
                  <a:lnTo>
                    <a:pt x="0" y="25876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83125" y="2360422"/>
            <a:ext cx="368300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宋体" panose="02010600030101010101" pitchFamily="2" charset="-122"/>
                <a:cs typeface="Courier New" panose="02070309020205020404"/>
              </a:rPr>
              <a:t>HTTP/1.1 200</a:t>
            </a:r>
            <a:r>
              <a:rPr sz="1600" b="1" spc="-95" dirty="0">
                <a:latin typeface="宋体" panose="02010600030101010101" pitchFamily="2" charset="-122"/>
                <a:cs typeface="Courier New" panose="02070309020205020404"/>
              </a:rPr>
              <a:t> </a:t>
            </a:r>
            <a:r>
              <a:rPr sz="1600" b="1" spc="-5" dirty="0">
                <a:latin typeface="宋体" panose="02010600030101010101" pitchFamily="2" charset="-122"/>
                <a:cs typeface="Courier New" panose="02070309020205020404"/>
              </a:rPr>
              <a:t>OK</a:t>
            </a:r>
            <a:endParaRPr sz="16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宋体" panose="02010600030101010101" pitchFamily="2" charset="-122"/>
                <a:cs typeface="Courier New" panose="02070309020205020404"/>
              </a:rPr>
              <a:t>Date:</a:t>
            </a:r>
            <a:r>
              <a:rPr sz="1600" b="1" spc="-100" dirty="0">
                <a:latin typeface="宋体" panose="02010600030101010101" pitchFamily="2" charset="-122"/>
                <a:cs typeface="Courier New" panose="02070309020205020404"/>
              </a:rPr>
              <a:t> </a:t>
            </a:r>
            <a:r>
              <a:rPr sz="1600" b="1" dirty="0">
                <a:latin typeface="宋体" panose="02010600030101010101" pitchFamily="2" charset="-122"/>
                <a:cs typeface="Courier New" panose="02070309020205020404"/>
              </a:rPr>
              <a:t>…</a:t>
            </a:r>
            <a:endParaRPr sz="16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宋体" panose="02010600030101010101" pitchFamily="2" charset="-122"/>
                <a:cs typeface="Courier New" panose="02070309020205020404"/>
              </a:rPr>
              <a:t>Content-Length:</a:t>
            </a:r>
            <a:r>
              <a:rPr sz="1600" b="1" spc="-100" dirty="0">
                <a:latin typeface="宋体" panose="02010600030101010101" pitchFamily="2" charset="-122"/>
                <a:cs typeface="Courier New" panose="02070309020205020404"/>
              </a:rPr>
              <a:t> </a:t>
            </a:r>
            <a:r>
              <a:rPr sz="1600" b="1" spc="-5" dirty="0">
                <a:latin typeface="宋体" panose="02010600030101010101" pitchFamily="2" charset="-122"/>
                <a:cs typeface="Courier New" panose="02070309020205020404"/>
              </a:rPr>
              <a:t>756</a:t>
            </a:r>
            <a:endParaRPr sz="16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宋体" panose="02010600030101010101" pitchFamily="2" charset="-122"/>
                <a:cs typeface="Courier New" panose="02070309020205020404"/>
              </a:rPr>
              <a:t>Content-Type:</a:t>
            </a:r>
            <a:r>
              <a:rPr sz="1600" b="1" spc="-100" dirty="0">
                <a:latin typeface="宋体" panose="02010600030101010101" pitchFamily="2" charset="-122"/>
                <a:cs typeface="Courier New" panose="02070309020205020404"/>
              </a:rPr>
              <a:t> </a:t>
            </a:r>
            <a:r>
              <a:rPr sz="1600" b="1" spc="-5" dirty="0">
                <a:latin typeface="宋体" panose="02010600030101010101" pitchFamily="2" charset="-122"/>
                <a:cs typeface="Courier New" panose="02070309020205020404"/>
              </a:rPr>
              <a:t>application/json</a:t>
            </a:r>
            <a:endParaRPr sz="16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3125" y="3627247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{</a:t>
            </a:r>
            <a:endParaRPr sz="16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8885" y="3874897"/>
            <a:ext cx="197612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"id":</a:t>
            </a:r>
            <a:r>
              <a:rPr sz="1600" b="1" spc="-100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123,</a:t>
            </a:r>
            <a:endParaRPr sz="16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"total":</a:t>
            </a:r>
            <a:r>
              <a:rPr sz="1600" b="1" spc="-100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200.00,</a:t>
            </a:r>
            <a:endParaRPr sz="16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"items": </a:t>
            </a:r>
            <a:r>
              <a:rPr sz="1600" b="1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[ …</a:t>
            </a:r>
            <a:r>
              <a:rPr sz="1600" b="1" spc="-105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]</a:t>
            </a:r>
            <a:endParaRPr sz="16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3125" y="4617847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}</a:t>
            </a:r>
            <a:endParaRPr sz="16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6362" y="2863849"/>
            <a:ext cx="4996180" cy="1515110"/>
            <a:chOff x="106362" y="2863849"/>
            <a:chExt cx="4996180" cy="151511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181" y="2876669"/>
              <a:ext cx="4983187" cy="150175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1125" y="2868611"/>
              <a:ext cx="4846955" cy="1365250"/>
            </a:xfrm>
            <a:custGeom>
              <a:avLst/>
              <a:gdLst/>
              <a:ahLst/>
              <a:cxnLst/>
              <a:rect l="l" t="t" r="r" b="b"/>
              <a:pathLst>
                <a:path w="4846955" h="1365250">
                  <a:moveTo>
                    <a:pt x="4223551" y="1365227"/>
                  </a:moveTo>
                  <a:lnTo>
                    <a:pt x="0" y="1365227"/>
                  </a:lnTo>
                  <a:lnTo>
                    <a:pt x="0" y="0"/>
                  </a:lnTo>
                  <a:lnTo>
                    <a:pt x="4223551" y="0"/>
                  </a:lnTo>
                  <a:lnTo>
                    <a:pt x="4223551" y="475743"/>
                  </a:lnTo>
                  <a:lnTo>
                    <a:pt x="4381741" y="475743"/>
                  </a:lnTo>
                  <a:lnTo>
                    <a:pt x="4381741" y="355401"/>
                  </a:lnTo>
                  <a:lnTo>
                    <a:pt x="4846661" y="682613"/>
                  </a:lnTo>
                  <a:lnTo>
                    <a:pt x="4381741" y="1009826"/>
                  </a:lnTo>
                  <a:lnTo>
                    <a:pt x="4381741" y="889483"/>
                  </a:lnTo>
                  <a:lnTo>
                    <a:pt x="4223551" y="889483"/>
                  </a:lnTo>
                  <a:lnTo>
                    <a:pt x="4223551" y="1365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125" y="2868611"/>
              <a:ext cx="4846955" cy="1365250"/>
            </a:xfrm>
            <a:custGeom>
              <a:avLst/>
              <a:gdLst/>
              <a:ahLst/>
              <a:cxnLst/>
              <a:rect l="l" t="t" r="r" b="b"/>
              <a:pathLst>
                <a:path w="4846955" h="1365250">
                  <a:moveTo>
                    <a:pt x="0" y="0"/>
                  </a:moveTo>
                  <a:lnTo>
                    <a:pt x="4223551" y="0"/>
                  </a:lnTo>
                  <a:lnTo>
                    <a:pt x="4223551" y="475743"/>
                  </a:lnTo>
                  <a:lnTo>
                    <a:pt x="4381741" y="475743"/>
                  </a:lnTo>
                  <a:lnTo>
                    <a:pt x="4381741" y="355401"/>
                  </a:lnTo>
                  <a:lnTo>
                    <a:pt x="4846661" y="682613"/>
                  </a:lnTo>
                  <a:lnTo>
                    <a:pt x="4381741" y="1009826"/>
                  </a:lnTo>
                  <a:lnTo>
                    <a:pt x="4381741" y="889483"/>
                  </a:lnTo>
                  <a:lnTo>
                    <a:pt x="4223551" y="889483"/>
                  </a:lnTo>
                  <a:lnTo>
                    <a:pt x="4223551" y="1365227"/>
                  </a:lnTo>
                  <a:lnTo>
                    <a:pt x="0" y="13652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4150" y="2922967"/>
            <a:ext cx="4003675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102360">
              <a:lnSpc>
                <a:spcPct val="101000"/>
              </a:lnSpc>
              <a:spcBef>
                <a:spcPts val="85"/>
              </a:spcBef>
            </a:pPr>
            <a:r>
              <a:rPr sz="1800" b="1" spc="-5" dirty="0">
                <a:latin typeface="宋体" panose="02010600030101010101" pitchFamily="2" charset="-122"/>
                <a:cs typeface="Courier New" panose="02070309020205020404"/>
              </a:rPr>
              <a:t>GET /store/orders/123  Host:</a:t>
            </a:r>
            <a:r>
              <a:rPr sz="1800" b="1" spc="-55" dirty="0">
                <a:latin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cs typeface="Courier New" panose="02070309020205020404"/>
              </a:rPr>
              <a:t>shop.spring.io</a:t>
            </a:r>
            <a:endParaRPr sz="18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宋体" panose="02010600030101010101" pitchFamily="2" charset="-122"/>
                <a:cs typeface="Courier New" panose="02070309020205020404"/>
              </a:rPr>
              <a:t>Accept: </a:t>
            </a:r>
            <a:r>
              <a:rPr sz="1800" b="1" spc="-5" dirty="0">
                <a:solidFill>
                  <a:srgbClr val="0000FF"/>
                </a:solidFill>
                <a:latin typeface="宋体" panose="02010600030101010101" pitchFamily="2" charset="-122"/>
                <a:cs typeface="Courier New" panose="02070309020205020404"/>
              </a:rPr>
              <a:t>application/json</a:t>
            </a:r>
            <a:r>
              <a:rPr sz="1800" b="1" spc="-5" dirty="0">
                <a:latin typeface="宋体" panose="02010600030101010101" pitchFamily="2" charset="-122"/>
                <a:cs typeface="Courier New" panose="02070309020205020404"/>
              </a:rPr>
              <a:t>,</a:t>
            </a:r>
            <a:r>
              <a:rPr sz="1800" b="1" spc="-85" dirty="0">
                <a:latin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cs typeface="Courier New" panose="02070309020205020404"/>
              </a:rPr>
              <a:t>...</a:t>
            </a:r>
            <a:endParaRPr sz="18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宋体" panose="02010600030101010101" pitchFamily="2" charset="-122"/>
                <a:cs typeface="Courier New" panose="02070309020205020404"/>
              </a:rPr>
              <a:t>...</a:t>
            </a:r>
            <a:endParaRPr sz="18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23472" y="4816271"/>
            <a:ext cx="2095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宋体" panose="02010600030101010101" pitchFamily="2" charset="-122"/>
                <a:cs typeface="Arial" panose="020B0604020202020204"/>
              </a:rPr>
              <a:t>21</a:t>
            </a:r>
            <a:endParaRPr sz="1300" dirty="0">
              <a:latin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87020" y="210185"/>
            <a:ext cx="504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HTTP </a:t>
            </a:r>
            <a:r>
              <a:rPr lang="en-US" altLang="zh-CN" sz="2400" b="1" dirty="0">
                <a:latin typeface="Courier New Bold" panose="02070609020205090404" charset="0"/>
                <a:ea typeface="宋体" panose="02010600030101010101" pitchFamily="2" charset="-122"/>
                <a:cs typeface="Courier New Bold" panose="02070609020205090404" charset="0"/>
              </a:rPr>
              <a:t>GET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：获取一个资源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NiMTZiNDliMzkyYzY3MGEyOTZjYjVkYzMyODA5Nj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3096</Words>
  <Application>Microsoft Office PowerPoint</Application>
  <PresentationFormat>全屏显示(16:9)</PresentationFormat>
  <Paragraphs>599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Source Han Sans Bold</vt:lpstr>
      <vt:lpstr>Source Han Sans Normal</vt:lpstr>
      <vt:lpstr>Source Han Sans SC</vt:lpstr>
      <vt:lpstr>等线</vt:lpstr>
      <vt:lpstr>宋体</vt:lpstr>
      <vt:lpstr>Arial</vt:lpstr>
      <vt:lpstr>Calibri</vt:lpstr>
      <vt:lpstr>Courier New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@RequestBody</vt:lpstr>
      <vt:lpstr>PowerPoint 演示文稿</vt:lpstr>
      <vt:lpstr>URL示例</vt:lpstr>
      <vt:lpstr>PowerPoint 演示文稿</vt:lpstr>
      <vt:lpstr>HttpMessageConverter</vt:lpstr>
      <vt:lpstr>PowerPoint 演示文稿</vt:lpstr>
      <vt:lpstr>PowerPoint 演示文稿</vt:lpstr>
      <vt:lpstr>PowerPoint 演示文稿</vt:lpstr>
      <vt:lpstr>PowerPoint 演示文稿</vt:lpstr>
      <vt:lpstr>创建一个完整的RESTful 应用程序</vt:lpstr>
      <vt:lpstr>PowerPoint 演示文稿</vt:lpstr>
      <vt:lpstr>PowerPoint 演示文稿</vt:lpstr>
      <vt:lpstr>REST原则</vt:lpstr>
      <vt:lpstr>为什么使用REST？</vt:lpstr>
      <vt:lpstr>PowerPoint 演示文稿</vt:lpstr>
      <vt:lpstr>HTTP GET：获取一个资源</vt:lpstr>
      <vt:lpstr>基于HTTP方法的请求映射</vt:lpstr>
      <vt:lpstr>@RequestMapping注解</vt:lpstr>
      <vt:lpstr>读取一个表现：GET</vt:lpstr>
      <vt:lpstr>PowerPoint 演示文稿</vt:lpstr>
      <vt:lpstr>HTTP PUT：更新一个资源</vt:lpstr>
      <vt:lpstr>支持HTTP状态码</vt:lpstr>
      <vt:lpstr>@ResponseStatus</vt:lpstr>
      <vt:lpstr>更新已存在资源：PUT</vt:lpstr>
      <vt:lpstr>PowerPoint 演示文稿</vt:lpstr>
      <vt:lpstr>HTTP POST：创建一个新资源</vt:lpstr>
      <vt:lpstr>创建一个新资源（2）</vt:lpstr>
      <vt:lpstr>创建一个新资源：POST</vt:lpstr>
      <vt:lpstr>PowerPoint 演示文稿</vt:lpstr>
      <vt:lpstr>HTTP DELETE：删除已存在的资源</vt:lpstr>
      <vt:lpstr>删除一个资源：DELETE</vt:lpstr>
      <vt:lpstr>把它们全部放在一起</vt:lpstr>
      <vt:lpstr>PowerPoint 演示文稿</vt:lpstr>
      <vt:lpstr>RestTemplate</vt:lpstr>
      <vt:lpstr>定义一个RestTemplate</vt:lpstr>
      <vt:lpstr>RestTemplate使用示例</vt:lpstr>
      <vt:lpstr>使用ResponseEntity</vt:lpstr>
      <vt:lpstr>RequestEntity与ResponseEntity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2533897869@qq.com</cp:lastModifiedBy>
  <cp:revision>76</cp:revision>
  <dcterms:created xsi:type="dcterms:W3CDTF">2021-06-29T06:16:00Z</dcterms:created>
  <dcterms:modified xsi:type="dcterms:W3CDTF">2022-06-25T17:02:18Z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CC2C2DB49D634CC0A371113F3E5EAFEB</vt:lpwstr>
  </property>
  <property fmtid="{D5CDD505-2E9C-101B-9397-08002B2CF9AE}" pid="4" name="KSOProductBuildVer">
    <vt:lpwstr>2052-11.1.0.11830</vt:lpwstr>
  </property>
</Properties>
</file>