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5" r:id="rId8"/>
    <p:sldId id="264" r:id="rId9"/>
    <p:sldId id="266" r:id="rId10"/>
    <p:sldId id="269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lo\Desktop\UFM\Sexto%20Semestre\Data%20Wrangling\Data-Wrangling\Laboratorio%20%23%207\Viajes%20por%20Orig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Ingresos Por Centros de Distribución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>
        <c:manualLayout>
          <c:layoutTarget val="inner"/>
          <c:xMode val="edge"/>
          <c:yMode val="edge"/>
          <c:x val="0.19799803149606302"/>
          <c:y val="0.30118274506368203"/>
          <c:w val="0.77144641294838145"/>
          <c:h val="0.614448837149876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Camion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150224</c:v>
                </c:pt>
                <c:pt idx="1">
                  <c:v>150277</c:v>
                </c:pt>
                <c:pt idx="2">
                  <c:v>150278</c:v>
                </c:pt>
                <c:pt idx="3">
                  <c:v>150841</c:v>
                </c:pt>
              </c:numCache>
            </c:numRef>
          </c:cat>
          <c:val>
            <c:numRef>
              <c:f>Sheet1!$B$2:$B$5</c:f>
              <c:numCache>
                <c:formatCode>_-[$$-409]* #,##0.00_ ;_-[$$-409]* \-#,##0.00\ ;_-[$$-409]* "-"??_ ;_-@_ </c:formatCode>
                <c:ptCount val="4"/>
                <c:pt idx="0">
                  <c:v>1193958.02</c:v>
                </c:pt>
                <c:pt idx="1">
                  <c:v>1192816.53</c:v>
                </c:pt>
                <c:pt idx="2">
                  <c:v>210626.44</c:v>
                </c:pt>
                <c:pt idx="3">
                  <c:v>206215.93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50-4611-98A6-141DA9AB48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Moto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150224</c:v>
                </c:pt>
                <c:pt idx="1">
                  <c:v>150277</c:v>
                </c:pt>
                <c:pt idx="2">
                  <c:v>150278</c:v>
                </c:pt>
                <c:pt idx="3">
                  <c:v>150841</c:v>
                </c:pt>
              </c:numCache>
            </c:numRef>
          </c:cat>
          <c:val>
            <c:numRef>
              <c:f>Sheet1!$C$2:$C$5</c:f>
              <c:numCache>
                <c:formatCode>_-[$$-409]* #,##0.00_ ;_-[$$-409]* \-#,##0.00\ ;_-[$$-409]* "-"??_ ;_-@_ </c:formatCode>
                <c:ptCount val="4"/>
                <c:pt idx="0">
                  <c:v>140718.88</c:v>
                </c:pt>
                <c:pt idx="1">
                  <c:v>151234.95000000001</c:v>
                </c:pt>
                <c:pt idx="2">
                  <c:v>19961.060000000001</c:v>
                </c:pt>
                <c:pt idx="3">
                  <c:v>18369.099999999999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50-4611-98A6-141DA9AB48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Pickup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150224</c:v>
                </c:pt>
                <c:pt idx="1">
                  <c:v>150277</c:v>
                </c:pt>
                <c:pt idx="2">
                  <c:v>150278</c:v>
                </c:pt>
                <c:pt idx="3">
                  <c:v>150841</c:v>
                </c:pt>
              </c:numCache>
            </c:numRef>
          </c:cat>
          <c:val>
            <c:numRef>
              <c:f>Sheet1!$D$2:$D$5</c:f>
              <c:numCache>
                <c:formatCode>_-[$$-409]* #,##0.00_ ;_-[$$-409]* \-#,##0.00\ ;_-[$$-409]* "-"??_ ;_-@_ </c:formatCode>
                <c:ptCount val="4"/>
                <c:pt idx="0">
                  <c:v>2077865.62</c:v>
                </c:pt>
                <c:pt idx="1">
                  <c:v>2105393.4300000002</c:v>
                </c:pt>
                <c:pt idx="2">
                  <c:v>602797.16999999993</c:v>
                </c:pt>
                <c:pt idx="3">
                  <c:v>594120.12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50-4611-98A6-141DA9AB4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176288"/>
        <c:axId val="413835904"/>
      </c:lineChart>
      <c:catAx>
        <c:axId val="213176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13835904"/>
        <c:crosses val="autoZero"/>
        <c:auto val="1"/>
        <c:lblAlgn val="ctr"/>
        <c:lblOffset val="100"/>
        <c:noMultiLvlLbl val="0"/>
      </c:catAx>
      <c:valAx>
        <c:axId val="4138359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1317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EEGSA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Laboratorio</a:t>
            </a:r>
            <a:r>
              <a:rPr lang="en-US" dirty="0">
                <a:solidFill>
                  <a:schemeClr val="tx1"/>
                </a:solidFill>
              </a:rPr>
              <a:t> # 7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Marlon Tzorin - 20180072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34016-D90D-4B4B-9B67-7381725B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866" y="585926"/>
            <a:ext cx="3595456" cy="1660124"/>
          </a:xfrm>
        </p:spPr>
        <p:txBody>
          <a:bodyPr/>
          <a:lstStyle/>
          <a:p>
            <a:r>
              <a:rPr lang="es-GT" b="1" u="sng" dirty="0"/>
              <a:t>Resultados de Implementación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14C2D-D570-4CF1-8E4A-DFCF3371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s-GT" sz="2400" dirty="0"/>
              <a:t>Mayores Márgenes</a:t>
            </a:r>
          </a:p>
          <a:p>
            <a:pPr marL="285750" indent="-285750">
              <a:buFontTx/>
              <a:buChar char="-"/>
            </a:pPr>
            <a:r>
              <a:rPr lang="es-GT" sz="2400" dirty="0"/>
              <a:t>Reducción de Costos</a:t>
            </a:r>
          </a:p>
          <a:p>
            <a:pPr marL="285750" indent="-285750">
              <a:buFontTx/>
              <a:buChar char="-"/>
            </a:pPr>
            <a:r>
              <a:rPr lang="es-GT" sz="2400" dirty="0"/>
              <a:t>Mejor servicio que se convierte en marketing de boca en boca.</a:t>
            </a:r>
          </a:p>
          <a:p>
            <a:pPr marL="285750" indent="-285750">
              <a:buFontTx/>
              <a:buChar char="-"/>
            </a:pPr>
            <a:r>
              <a:rPr lang="es-GT" sz="2400" dirty="0"/>
              <a:t>Crecimiento sano y sostenible</a:t>
            </a:r>
          </a:p>
        </p:txBody>
      </p:sp>
      <p:pic>
        <p:nvPicPr>
          <p:cNvPr id="2052" name="Picture 4" descr="Increased profitability | Kiosk Software">
            <a:extLst>
              <a:ext uri="{FF2B5EF4-FFF2-40B4-BE49-F238E27FC236}">
                <a16:creationId xmlns:a16="http://schemas.microsoft.com/office/drawing/2014/main" id="{235CB604-7C29-4ED6-B420-A135579A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772"/>
            <a:ext cx="7769442" cy="38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GSA informa medidas si entrara en vigencia el Decreto 15-2020 - Periódico  Digital Centroamericano y del Caribe">
            <a:extLst>
              <a:ext uri="{FF2B5EF4-FFF2-40B4-BE49-F238E27FC236}">
                <a16:creationId xmlns:a16="http://schemas.microsoft.com/office/drawing/2014/main" id="{B481FBEB-3C8A-414B-99AC-3E49100E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9" y="407962"/>
            <a:ext cx="7688262" cy="60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E64FD05-EF13-44E1-99CF-ACD67A41D0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734733"/>
            <a:ext cx="7696201" cy="33885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74B5EE1-E9F7-496A-B12F-682DD56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867" y="1800659"/>
            <a:ext cx="3559946" cy="4671163"/>
          </a:xfrm>
        </p:spPr>
        <p:txBody>
          <a:bodyPr>
            <a:normAutofit/>
          </a:bodyPr>
          <a:lstStyle/>
          <a:p>
            <a:r>
              <a:rPr lang="es-GT" dirty="0"/>
              <a:t>-Constante</a:t>
            </a:r>
          </a:p>
          <a:p>
            <a:r>
              <a:rPr lang="es-GT" dirty="0"/>
              <a:t>-Mayor concentración de datos atípicos en los trimestres de cierre y apertura</a:t>
            </a:r>
          </a:p>
          <a:p>
            <a:r>
              <a:rPr lang="es-GT" dirty="0"/>
              <a:t>-Clientes Satisfechos</a:t>
            </a:r>
          </a:p>
          <a:p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A5E76CA-2AED-43AB-AF95-65210F8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44" y="524778"/>
            <a:ext cx="4004756" cy="663321"/>
          </a:xfrm>
        </p:spPr>
        <p:txBody>
          <a:bodyPr/>
          <a:lstStyle/>
          <a:p>
            <a:r>
              <a:rPr lang="en-US" sz="3600" b="1" dirty="0" err="1"/>
              <a:t>Demanda</a:t>
            </a:r>
            <a:r>
              <a:rPr lang="en-US" sz="3600" b="1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894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DAD89-A481-438B-8114-0599B1D976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99" y="1101342"/>
            <a:ext cx="7696201" cy="465531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C0D73B96-4F97-406A-B673-C84962DD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2762250" cy="758571"/>
          </a:xfrm>
        </p:spPr>
        <p:txBody>
          <a:bodyPr/>
          <a:lstStyle/>
          <a:p>
            <a:r>
              <a:rPr lang="en-US" dirty="0" err="1"/>
              <a:t>Margenes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EBA953E-5E94-4BE9-9B28-50B3CE03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533525"/>
            <a:ext cx="3057525" cy="4364355"/>
          </a:xfrm>
        </p:spPr>
        <p:txBody>
          <a:bodyPr/>
          <a:lstStyle/>
          <a:p>
            <a:r>
              <a:rPr lang="en-US" dirty="0"/>
              <a:t>-Pickup , </a:t>
            </a:r>
            <a:r>
              <a:rPr lang="en-US" dirty="0" err="1"/>
              <a:t>bajos</a:t>
            </a:r>
            <a:r>
              <a:rPr lang="en-US" dirty="0"/>
              <a:t> </a:t>
            </a:r>
            <a:r>
              <a:rPr lang="en-US" dirty="0" err="1"/>
              <a:t>margenes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Camiones</a:t>
            </a:r>
            <a:r>
              <a:rPr lang="en-US" dirty="0"/>
              <a:t> , </a:t>
            </a:r>
            <a:r>
              <a:rPr lang="en-US" dirty="0" err="1"/>
              <a:t>intermedios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Motos</a:t>
            </a:r>
            <a:r>
              <a:rPr lang="en-US" dirty="0"/>
              <a:t> , Maxima </a:t>
            </a:r>
            <a:r>
              <a:rPr lang="en-US" dirty="0" err="1"/>
              <a:t>utilidad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0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E8F28-7038-443F-89C9-5B6FEECB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725709"/>
            <a:ext cx="7696201" cy="54065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01E8CA5-D255-4C25-9836-5D5FE709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2397896" cy="745902"/>
          </a:xfrm>
        </p:spPr>
        <p:txBody>
          <a:bodyPr/>
          <a:lstStyle/>
          <a:p>
            <a:r>
              <a:rPr lang="en-US" sz="3200" b="1" dirty="0" err="1"/>
              <a:t>Tarifario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F0070C2-7384-429B-8550-7EDDBEB52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533525"/>
            <a:ext cx="3057525" cy="4364355"/>
          </a:xfrm>
        </p:spPr>
        <p:txBody>
          <a:bodyPr/>
          <a:lstStyle/>
          <a:p>
            <a:r>
              <a:rPr lang="en-US" dirty="0"/>
              <a:t>-   Pickup , se </a:t>
            </a:r>
            <a:r>
              <a:rPr lang="en-US" dirty="0" err="1"/>
              <a:t>factura</a:t>
            </a:r>
            <a:r>
              <a:rPr lang="en-US" dirty="0"/>
              <a:t>            </a:t>
            </a:r>
            <a:r>
              <a:rPr lang="en-US" dirty="0" err="1"/>
              <a:t>menos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Camiones</a:t>
            </a:r>
            <a:r>
              <a:rPr lang="en-US" dirty="0"/>
              <a:t> </a:t>
            </a:r>
            <a:r>
              <a:rPr lang="en-US" dirty="0" err="1"/>
              <a:t>facturan</a:t>
            </a:r>
            <a:r>
              <a:rPr lang="en-US" dirty="0"/>
              <a:t> a </a:t>
            </a:r>
            <a:r>
              <a:rPr lang="en-US" dirty="0" err="1"/>
              <a:t>precios</a:t>
            </a:r>
            <a:r>
              <a:rPr lang="en-US" dirty="0"/>
              <a:t> mas </a:t>
            </a:r>
            <a:r>
              <a:rPr lang="en-US" dirty="0" err="1"/>
              <a:t>elevados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Motos</a:t>
            </a:r>
            <a:r>
              <a:rPr lang="en-US" dirty="0"/>
              <a:t> , </a:t>
            </a:r>
            <a:r>
              <a:rPr lang="en-US" dirty="0" err="1"/>
              <a:t>facturan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que pickup sin embargo se </a:t>
            </a:r>
            <a:r>
              <a:rPr lang="en-US" dirty="0" err="1"/>
              <a:t>incurren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08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03476D-A589-468A-9A52-BD1730BD2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6" r="1136" b="1"/>
          <a:stretch/>
        </p:blipFill>
        <p:spPr>
          <a:xfrm>
            <a:off x="400050" y="1914526"/>
            <a:ext cx="10839418" cy="2652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65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0C4188-9BAF-45E0-A977-29CDEEA0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3" y="1428750"/>
            <a:ext cx="11368593" cy="3431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981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B482A8A-CE2E-4BEB-8FE9-268B678BF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45679"/>
              </p:ext>
            </p:extLst>
          </p:nvPr>
        </p:nvGraphicFramePr>
        <p:xfrm>
          <a:off x="419100" y="447676"/>
          <a:ext cx="11372850" cy="5991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81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Tips para una exitosa estrategia de negocios - Abasto">
            <a:extLst>
              <a:ext uri="{FF2B5EF4-FFF2-40B4-BE49-F238E27FC236}">
                <a16:creationId xmlns:a16="http://schemas.microsoft.com/office/drawing/2014/main" id="{AB047969-5F51-4C4C-8427-74A6326C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504950"/>
            <a:ext cx="7696201" cy="38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C0993-47AD-4866-A42E-CD20BCBC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s-GT" sz="4000" b="1" u="sng" dirty="0"/>
              <a:t>Estrategia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4F36614D-88E0-4919-A54D-72B097A8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s-GT" sz="3200" dirty="0"/>
              <a:t>-Optimización de Distribución</a:t>
            </a:r>
          </a:p>
          <a:p>
            <a:r>
              <a:rPr lang="es-GT" sz="3200" dirty="0"/>
              <a:t>-Mejora de Base de datos </a:t>
            </a:r>
          </a:p>
          <a:p>
            <a:r>
              <a:rPr lang="es-GT" sz="3200" dirty="0"/>
              <a:t>-Expansión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7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EEGSA 2017</vt:lpstr>
      <vt:lpstr>PowerPoint Presentation</vt:lpstr>
      <vt:lpstr>Demanda 2017</vt:lpstr>
      <vt:lpstr>Margenes</vt:lpstr>
      <vt:lpstr>Tarifario</vt:lpstr>
      <vt:lpstr>PowerPoint Presentation</vt:lpstr>
      <vt:lpstr>PowerPoint Presentation</vt:lpstr>
      <vt:lpstr>PowerPoint Presentation</vt:lpstr>
      <vt:lpstr>Estrategia</vt:lpstr>
      <vt:lpstr>Resultados de 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EEGSA 2017</dc:title>
  <dc:creator>Marlon Tzorin</dc:creator>
  <cp:lastModifiedBy>Marlon Tzorin</cp:lastModifiedBy>
  <cp:revision>2</cp:revision>
  <dcterms:created xsi:type="dcterms:W3CDTF">2020-10-12T02:28:06Z</dcterms:created>
  <dcterms:modified xsi:type="dcterms:W3CDTF">2020-10-12T02:32:54Z</dcterms:modified>
</cp:coreProperties>
</file>