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59" r:id="rId4"/>
    <p:sldId id="260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2" r:id="rId24"/>
    <p:sldId id="263" r:id="rId25"/>
    <p:sldId id="264" r:id="rId26"/>
    <p:sldId id="265" r:id="rId27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D1D820-DAEC-4CC1-95D5-2D7FDA634FA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44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381BA68-BC59-4A59-9827-B63CD359E84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7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79E69411-D4F4-409C-889B-DBC929DF3347}" type="slidenum">
              <a:rPr lang="en-US"/>
              <a:pPr/>
              <a:t>16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06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C32B6B5D-6240-427C-A741-EA37AE5126FE}" type="slidenum">
              <a:rPr lang="en-US"/>
              <a:pPr/>
              <a:t>17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59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BC01AA72-C184-4086-B2CA-7526BE9C9842}" type="slidenum">
              <a:rPr lang="en-US"/>
              <a:pPr/>
              <a:t>18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51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A6596548-6633-4F68-9CFB-E29B2CC6D19B}" type="slidenum">
              <a:rPr lang="en-US"/>
              <a:pPr/>
              <a:t>19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5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6128CEB1-0CF5-4C59-A7D7-432D9381E47B}" type="slidenum">
              <a:rPr lang="en-US"/>
              <a:pPr/>
              <a:t>20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05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B1E9F16C-242A-45FB-A5D2-8B3FAA38959C}" type="slidenum">
              <a:rPr lang="en-US"/>
              <a:pPr/>
              <a:t>21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17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CA990497-F5D4-4087-9EAA-E565A7932866}" type="slidenum">
              <a:rPr lang="en-US"/>
              <a:pPr/>
              <a:t>22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2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9A4A357B-1151-4FCD-9A20-1D70C8D199FB}" type="slidenum">
              <a:rPr lang="en-US"/>
              <a:pPr/>
              <a:t>5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6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DA27EB1F-9399-460F-AD16-DE3F5B4BEF79}" type="slidenum">
              <a:rPr lang="en-US"/>
              <a:pPr/>
              <a:t>6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33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73F5684D-FDA5-4C54-8119-A614B7FEEDF4}" type="slidenum">
              <a:rPr lang="en-US"/>
              <a:pPr/>
              <a:t>7</a:t>
            </a:fld>
            <a:endParaRPr 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8FC015C4-6941-4107-B4BD-E5955E6C0238}" type="slidenum">
              <a:rPr lang="en-US"/>
              <a:pPr/>
              <a:t>8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70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DCD23A83-1ACA-4CF4-B603-3C20A9BC959C}" type="slidenum">
              <a:rPr lang="en-US"/>
              <a:pPr/>
              <a:t>9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9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2FD0FC72-4CB1-4757-8A48-3E4A158F6892}" type="slidenum">
              <a:rPr lang="en-US"/>
              <a:pPr/>
              <a:t>10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9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CB8F58ED-BF17-4E4F-B0DC-F85D5547EFD8}" type="slidenum">
              <a:rPr lang="en-US"/>
              <a:pPr/>
              <a:t>11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3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9A63C51F-4A86-4B25-8C34-8BCBC95D4884}" type="slidenum">
              <a:rPr lang="en-US"/>
              <a:pPr/>
              <a:t>15</a:t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0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4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1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Systems: Design, Implementation, &amp; Management, 7</a:t>
            </a:r>
            <a:r>
              <a:rPr lang="en-US" baseline="30000"/>
              <a:t>th</a:t>
            </a:r>
            <a:r>
              <a:rPr lang="en-US"/>
              <a:t> Edition, Rob &amp; Coronel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54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Systems: Design, Implementation, &amp; Management, 7</a:t>
            </a:r>
            <a:r>
              <a:rPr lang="en-US" baseline="30000"/>
              <a:t>th</a:t>
            </a:r>
            <a:r>
              <a:rPr lang="en-US"/>
              <a:t> Edition, Rob &amp; Coronel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3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6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5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AICT005-4-1-Database Systems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Relational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800" dirty="0" smtClean="0">
                <a:latin typeface="Calibri" pitchFamily="34" charset="0"/>
                <a:cs typeface="Calibri" pitchFamily="34" charset="0"/>
              </a:rPr>
              <a:t>Database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643255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</a:t>
            </a:r>
            <a:fld id="{5872B3B2-9A44-449F-A4BB-0C53504AD37E}" type="slidenum">
              <a:rPr lang="en-GB" sz="800" baseline="0" smtClean="0">
                <a:latin typeface="Calibri" pitchFamily="34" charset="0"/>
                <a:cs typeface="Calibri" pitchFamily="34" charset="0"/>
              </a:rPr>
              <a:t>‹#›</a:t>
            </a:fld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of 26 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Week 4: Relational Database</a:t>
            </a:r>
          </a:p>
          <a:p>
            <a:r>
              <a:rPr lang="en-US" smtClean="0">
                <a:latin typeface="Arial" charset="0"/>
              </a:rPr>
              <a:t>(</a:t>
            </a:r>
            <a:r>
              <a:rPr lang="en-US">
                <a:latin typeface="Arial" charset="0"/>
              </a:rPr>
              <a:t>Part </a:t>
            </a:r>
            <a:r>
              <a:rPr lang="en-US" smtClean="0">
                <a:latin typeface="Arial" charset="0"/>
              </a:rPr>
              <a:t>1)</a:t>
            </a:r>
            <a:endParaRPr lang="en-US"/>
          </a:p>
          <a:p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 smtClean="0"/>
              <a:t>Database Systems</a:t>
            </a:r>
            <a:endParaRPr lang="en-US" sz="3800" dirty="0"/>
          </a:p>
          <a:p>
            <a:r>
              <a:rPr lang="en-US" sz="1400"/>
              <a:t>AICT005-4-1-Database Systems (version1)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27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Keys</a:t>
            </a:r>
          </a:p>
        </p:txBody>
      </p:sp>
      <p:sp>
        <p:nvSpPr>
          <p:cNvPr id="159749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92500"/>
          </a:bodyPr>
          <a:lstStyle/>
          <a:p>
            <a:r>
              <a:rPr lang="en-US"/>
              <a:t>Consists of one or more attributes that determine other attributes</a:t>
            </a:r>
          </a:p>
          <a:p>
            <a:r>
              <a:rPr lang="en-US"/>
              <a:t>Primary key (PK) is an attribute (or a combination of attributes) that uniquely identifies any given entity (row)</a:t>
            </a:r>
          </a:p>
          <a:p>
            <a:r>
              <a:rPr lang="en-US"/>
              <a:t>Key’s role is based on determination</a:t>
            </a:r>
          </a:p>
          <a:p>
            <a:pPr lvl="1"/>
            <a:r>
              <a:rPr lang="en-US"/>
              <a:t>If you know the value of attribute A, you can look up (determine) the value of attribute B</a:t>
            </a:r>
          </a:p>
        </p:txBody>
      </p:sp>
    </p:spTree>
    <p:extLst>
      <p:ext uri="{BB962C8B-B14F-4D97-AF65-F5344CB8AC3E}">
        <p14:creationId xmlns:p14="http://schemas.microsoft.com/office/powerpoint/2010/main" val="14963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Keys (continued)</a:t>
            </a:r>
          </a:p>
        </p:txBody>
      </p:sp>
      <p:sp>
        <p:nvSpPr>
          <p:cNvPr id="166917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/>
          </a:bodyPr>
          <a:lstStyle/>
          <a:p>
            <a:r>
              <a:rPr lang="en-US" dirty="0"/>
              <a:t>Foreign key (FK) </a:t>
            </a:r>
          </a:p>
          <a:p>
            <a:pPr lvl="1"/>
            <a:r>
              <a:rPr lang="en-US" dirty="0"/>
              <a:t>An attribute whose values match primary key values in the related table</a:t>
            </a:r>
          </a:p>
          <a:p>
            <a:r>
              <a:rPr lang="en-US" dirty="0"/>
              <a:t>Referential integrity </a:t>
            </a:r>
          </a:p>
          <a:p>
            <a:pPr lvl="1"/>
            <a:r>
              <a:rPr lang="en-US" dirty="0"/>
              <a:t>FK contains a value that refers to an existing valid tuple (row) in another </a:t>
            </a:r>
            <a:r>
              <a:rPr lang="en-US" dirty="0" smtClean="0"/>
              <a:t>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5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Candidate Key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A </a:t>
            </a:r>
            <a:r>
              <a:rPr lang="en-MY" dirty="0"/>
              <a:t>Candidate Key can be any column or a combination of columns that can qualify as unique key in database. There can be multiple Candidate Keys in one table. Each Candidate Key can qualify as Primary Key.</a:t>
            </a:r>
          </a:p>
        </p:txBody>
      </p:sp>
    </p:spTree>
    <p:extLst>
      <p:ext uri="{BB962C8B-B14F-4D97-AF65-F5344CB8AC3E}">
        <p14:creationId xmlns:p14="http://schemas.microsoft.com/office/powerpoint/2010/main" val="861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4" t="21887" r="46085" b="11698"/>
          <a:stretch/>
        </p:blipFill>
        <p:spPr bwMode="auto">
          <a:xfrm>
            <a:off x="1147310" y="143834"/>
            <a:ext cx="6177792" cy="647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6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select Primary Key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select </a:t>
            </a:r>
            <a:r>
              <a:rPr lang="en-MY" dirty="0"/>
              <a:t>a key that does not contain </a:t>
            </a:r>
            <a:r>
              <a:rPr lang="en-MY" dirty="0" smtClean="0"/>
              <a:t>NULL</a:t>
            </a:r>
          </a:p>
          <a:p>
            <a:r>
              <a:rPr lang="en-MY" dirty="0"/>
              <a:t>Select a key that is unique and does not </a:t>
            </a:r>
            <a:r>
              <a:rPr lang="en-MY" dirty="0" smtClean="0"/>
              <a:t>repeat</a:t>
            </a:r>
          </a:p>
          <a:p>
            <a:r>
              <a:rPr lang="en-MY" dirty="0" smtClean="0"/>
              <a:t>Make </a:t>
            </a:r>
            <a:r>
              <a:rPr lang="en-MY" dirty="0"/>
              <a:t>sure that Primary Key does not keep changing</a:t>
            </a:r>
          </a:p>
        </p:txBody>
      </p:sp>
    </p:spTree>
    <p:extLst>
      <p:ext uri="{BB962C8B-B14F-4D97-AF65-F5344CB8AC3E}">
        <p14:creationId xmlns:p14="http://schemas.microsoft.com/office/powerpoint/2010/main" val="1815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Keys (continued)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Nulls: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 data entry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Not permitted in primary key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Should be avoided in other attributes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Can represent</a:t>
            </a:r>
          </a:p>
          <a:p>
            <a:pPr lvl="2">
              <a:lnSpc>
                <a:spcPct val="90000"/>
              </a:lnSpc>
            </a:pPr>
            <a:r>
              <a:rPr lang="en-US"/>
              <a:t>An unknown attribute value</a:t>
            </a:r>
          </a:p>
          <a:p>
            <a:pPr lvl="2">
              <a:lnSpc>
                <a:spcPct val="90000"/>
              </a:lnSpc>
            </a:pPr>
            <a:r>
              <a:rPr lang="en-US"/>
              <a:t>A known, but missing, attribute value</a:t>
            </a:r>
          </a:p>
          <a:p>
            <a:pPr lvl="2">
              <a:lnSpc>
                <a:spcPct val="90000"/>
              </a:lnSpc>
            </a:pPr>
            <a:r>
              <a:rPr lang="en-US"/>
              <a:t>A “not applicable” condition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Can create problems when functions such as COUNT, AVERAGE, and SUM are used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Can create logical problems when relational tables are linked</a:t>
            </a:r>
          </a:p>
        </p:txBody>
      </p:sp>
    </p:spTree>
    <p:extLst>
      <p:ext uri="{BB962C8B-B14F-4D97-AF65-F5344CB8AC3E}">
        <p14:creationId xmlns:p14="http://schemas.microsoft.com/office/powerpoint/2010/main" val="11992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Keys (continued)</a:t>
            </a:r>
          </a:p>
        </p:txBody>
      </p:sp>
      <p:sp>
        <p:nvSpPr>
          <p:cNvPr id="16384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/>
              <a:t>Controlled redundancy:</a:t>
            </a:r>
          </a:p>
          <a:p>
            <a:pPr lvl="1"/>
            <a:r>
              <a:rPr lang="en-US"/>
              <a:t>Makes the relational database work</a:t>
            </a:r>
          </a:p>
          <a:p>
            <a:pPr lvl="1"/>
            <a:r>
              <a:rPr lang="en-US"/>
              <a:t>Tables within the database share common attributes that enable the tables to be linked together</a:t>
            </a:r>
          </a:p>
          <a:p>
            <a:pPr lvl="1"/>
            <a:r>
              <a:rPr lang="en-US"/>
              <a:t>Multiple occurrences of values in a table are not redundant when they are required to make the relationship work</a:t>
            </a:r>
          </a:p>
          <a:p>
            <a:pPr lvl="1"/>
            <a:r>
              <a:rPr lang="en-US"/>
              <a:t>Redundancy exists only when there is unnecessary duplication of attribute values</a:t>
            </a:r>
          </a:p>
        </p:txBody>
      </p:sp>
    </p:spTree>
    <p:extLst>
      <p:ext uri="{BB962C8B-B14F-4D97-AF65-F5344CB8AC3E}">
        <p14:creationId xmlns:p14="http://schemas.microsoft.com/office/powerpoint/2010/main" val="20290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Keys (continued)</a:t>
            </a:r>
          </a:p>
        </p:txBody>
      </p:sp>
      <p:pic>
        <p:nvPicPr>
          <p:cNvPr id="164875" name="Picture 11" descr="Fig03-0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524000"/>
            <a:ext cx="8305800" cy="47577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7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Keys (continued)</a:t>
            </a:r>
          </a:p>
        </p:txBody>
      </p:sp>
      <p:pic>
        <p:nvPicPr>
          <p:cNvPr id="165899" name="Picture 11" descr="Fig03-0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981200"/>
            <a:ext cx="5791200" cy="3597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6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>
            <a:normAutofit/>
          </a:bodyPr>
          <a:lstStyle/>
          <a:p>
            <a:r>
              <a:rPr lang="en-US"/>
              <a:t>Integrity Rules</a:t>
            </a:r>
          </a:p>
        </p:txBody>
      </p:sp>
      <p:pic>
        <p:nvPicPr>
          <p:cNvPr id="169997" name="Picture 13" descr="Tbl03-0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95400"/>
            <a:ext cx="7543800" cy="49291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0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dirty="0" smtClean="0"/>
              <a:t>Relational table</a:t>
            </a:r>
          </a:p>
          <a:p>
            <a:r>
              <a:rPr lang="en-US" dirty="0" smtClean="0"/>
              <a:t>Relational model components</a:t>
            </a:r>
          </a:p>
          <a:p>
            <a:r>
              <a:rPr lang="en-US" dirty="0" smtClean="0"/>
              <a:t>Data integrity rules</a:t>
            </a:r>
          </a:p>
          <a:p>
            <a:r>
              <a:rPr lang="en-US" dirty="0" smtClean="0"/>
              <a:t>Data dictionary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27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/>
          </a:bodyPr>
          <a:lstStyle/>
          <a:p>
            <a:r>
              <a:rPr lang="en-US"/>
              <a:t>Integrity Rules (continued)</a:t>
            </a:r>
          </a:p>
        </p:txBody>
      </p:sp>
      <p:pic>
        <p:nvPicPr>
          <p:cNvPr id="171022" name="Picture 14" descr="Fig03-0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95400"/>
            <a:ext cx="7772400" cy="49799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9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Data Dictionary and System Catalog</a:t>
            </a:r>
          </a:p>
        </p:txBody>
      </p:sp>
      <p:sp>
        <p:nvSpPr>
          <p:cNvPr id="2283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Data dictionary </a:t>
            </a:r>
          </a:p>
          <a:p>
            <a:pPr lvl="1"/>
            <a:r>
              <a:rPr lang="en-US" sz="2200"/>
              <a:t>Provides detailed accounting of all tables found within the user/designer-created database</a:t>
            </a:r>
          </a:p>
          <a:p>
            <a:pPr lvl="1"/>
            <a:r>
              <a:rPr lang="en-US" sz="2200"/>
              <a:t>Contains (at least) all the attribute names and characteristics for each table in the system</a:t>
            </a:r>
          </a:p>
          <a:p>
            <a:pPr lvl="1"/>
            <a:r>
              <a:rPr lang="en-US" sz="2200"/>
              <a:t>Contains metadata—data about data</a:t>
            </a:r>
          </a:p>
          <a:p>
            <a:pPr lvl="1"/>
            <a:r>
              <a:rPr lang="en-US" sz="2200"/>
              <a:t>Sometimes described as “the database designer’s database” because it records the design decisions about tables and their structures</a:t>
            </a:r>
          </a:p>
        </p:txBody>
      </p:sp>
    </p:spTree>
    <p:extLst>
      <p:ext uri="{BB962C8B-B14F-4D97-AF65-F5344CB8AC3E}">
        <p14:creationId xmlns:p14="http://schemas.microsoft.com/office/powerpoint/2010/main" val="173318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>
            <a:normAutofit/>
          </a:bodyPr>
          <a:lstStyle/>
          <a:p>
            <a:r>
              <a:rPr lang="en-US"/>
              <a:t>A Sample Data Dictionary</a:t>
            </a:r>
          </a:p>
        </p:txBody>
      </p:sp>
      <p:pic>
        <p:nvPicPr>
          <p:cNvPr id="231436" name="Picture 12" descr="Tbl03-0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8382000" cy="4983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4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smtClean="0"/>
              <a:t>candidate </a:t>
            </a:r>
            <a:r>
              <a:rPr lang="en-US" dirty="0"/>
              <a:t>key?</a:t>
            </a:r>
          </a:p>
          <a:p>
            <a:r>
              <a:rPr lang="en-US" dirty="0" smtClean="0"/>
              <a:t>What is a primary key?</a:t>
            </a:r>
          </a:p>
          <a:p>
            <a:r>
              <a:rPr lang="en-US" dirty="0"/>
              <a:t>What is a </a:t>
            </a:r>
            <a:r>
              <a:rPr lang="en-US" dirty="0" smtClean="0"/>
              <a:t>foreign </a:t>
            </a:r>
            <a:r>
              <a:rPr lang="en-US" dirty="0"/>
              <a:t>key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entity integrity?</a:t>
            </a:r>
          </a:p>
          <a:p>
            <a:r>
              <a:rPr lang="en-US" dirty="0"/>
              <a:t>What is </a:t>
            </a:r>
            <a:r>
              <a:rPr lang="en-US" dirty="0" smtClean="0"/>
              <a:t>referential </a:t>
            </a:r>
            <a:r>
              <a:rPr lang="en-US" dirty="0"/>
              <a:t>integrity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data dictionary?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/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11102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Tables are basic building blocks of a relational database</a:t>
            </a:r>
          </a:p>
          <a:p>
            <a:r>
              <a:rPr lang="en-US" sz="2400" dirty="0"/>
              <a:t>Keys are central to the use of relational tables</a:t>
            </a:r>
          </a:p>
          <a:p>
            <a:r>
              <a:rPr lang="en-US" sz="2400" dirty="0"/>
              <a:t>Keys define functional dependencies</a:t>
            </a:r>
          </a:p>
          <a:p>
            <a:pPr lvl="1"/>
            <a:r>
              <a:rPr lang="en-US" sz="2200" dirty="0"/>
              <a:t>Candidate key</a:t>
            </a:r>
          </a:p>
          <a:p>
            <a:pPr lvl="1"/>
            <a:r>
              <a:rPr lang="en-US" sz="2200" dirty="0"/>
              <a:t>Primary key</a:t>
            </a:r>
          </a:p>
          <a:p>
            <a:pPr lvl="1"/>
            <a:r>
              <a:rPr lang="en-US" sz="2200" dirty="0"/>
              <a:t>Secondary key</a:t>
            </a:r>
          </a:p>
          <a:p>
            <a:pPr lvl="1"/>
            <a:r>
              <a:rPr lang="en-US" sz="2200" dirty="0"/>
              <a:t>Foreign key</a:t>
            </a:r>
          </a:p>
          <a:p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23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045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types of relationship within the </a:t>
            </a:r>
            <a:r>
              <a:rPr lang="en-US" smtClean="0"/>
              <a:t>relational model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lvl="1"/>
            <a:r>
              <a:rPr lang="en-US" dirty="0" smtClean="0"/>
              <a:t>Explain the </a:t>
            </a:r>
            <a:r>
              <a:rPr lang="en-US" dirty="0"/>
              <a:t>relational model’s basic components </a:t>
            </a:r>
            <a:endParaRPr lang="en-US" dirty="0" smtClean="0"/>
          </a:p>
          <a:p>
            <a:pPr lvl="1"/>
            <a:r>
              <a:rPr lang="en-US" dirty="0" smtClean="0"/>
              <a:t>Explain how </a:t>
            </a:r>
            <a:r>
              <a:rPr lang="en-US" dirty="0"/>
              <a:t>relations are organized in tables </a:t>
            </a:r>
            <a:endParaRPr lang="en-US" dirty="0" smtClean="0"/>
          </a:p>
          <a:p>
            <a:pPr lvl="1"/>
            <a:r>
              <a:rPr lang="en-US" dirty="0" smtClean="0"/>
              <a:t>Explain how </a:t>
            </a:r>
            <a:r>
              <a:rPr lang="en-US" dirty="0"/>
              <a:t>data redundancy is handled in the relational database model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128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 smtClean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Primary key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Foreign key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Candidate key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Attribute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domain</a:t>
            </a:r>
          </a:p>
          <a:p>
            <a:pPr lvl="1"/>
            <a:endParaRPr lang="en-US" altLang="en-US" sz="16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A Logical View of Data</a:t>
            </a:r>
          </a:p>
        </p:txBody>
      </p:sp>
      <p:sp>
        <p:nvSpPr>
          <p:cNvPr id="155653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Relational model </a:t>
            </a:r>
          </a:p>
          <a:p>
            <a:pPr lvl="1"/>
            <a:r>
              <a:rPr lang="en-US" dirty="0"/>
              <a:t>Enables programmer to view data logically rather than physically</a:t>
            </a:r>
          </a:p>
          <a:p>
            <a:r>
              <a:rPr lang="en-US" dirty="0"/>
              <a:t>Table </a:t>
            </a:r>
          </a:p>
          <a:p>
            <a:pPr lvl="1"/>
            <a:r>
              <a:rPr lang="en-US" dirty="0"/>
              <a:t>Has advantages of structural and data independence</a:t>
            </a:r>
          </a:p>
          <a:p>
            <a:pPr lvl="1"/>
            <a:r>
              <a:rPr lang="en-US" dirty="0"/>
              <a:t>Resembles a file from conceptual point of view</a:t>
            </a:r>
          </a:p>
          <a:p>
            <a:pPr lvl="1"/>
            <a:r>
              <a:rPr lang="en-US" dirty="0"/>
              <a:t>Easier to understand than its hierarchical and network database predecessors</a:t>
            </a:r>
          </a:p>
        </p:txBody>
      </p:sp>
    </p:spTree>
    <p:extLst>
      <p:ext uri="{BB962C8B-B14F-4D97-AF65-F5344CB8AC3E}">
        <p14:creationId xmlns:p14="http://schemas.microsoft.com/office/powerpoint/2010/main" val="19217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 and Their Characteristics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Table: two-dimensional structure composed of rows and columns</a:t>
            </a:r>
          </a:p>
          <a:p>
            <a:r>
              <a:rPr lang="en-US" dirty="0"/>
              <a:t>Contains group of related entities</a:t>
            </a:r>
            <a:r>
              <a:rPr lang="en-US" dirty="0">
                <a:sym typeface="Wingdings" pitchFamily="1" charset="2"/>
              </a:rPr>
              <a:t> = </a:t>
            </a:r>
            <a:r>
              <a:rPr lang="en-US" dirty="0"/>
              <a:t>an entity set</a:t>
            </a:r>
          </a:p>
          <a:p>
            <a:pPr lvl="1"/>
            <a:r>
              <a:rPr lang="en-US" dirty="0"/>
              <a:t>Terms entity set and table are often used interchangeably</a:t>
            </a:r>
          </a:p>
        </p:txBody>
      </p:sp>
    </p:spTree>
    <p:extLst>
      <p:ext uri="{BB962C8B-B14F-4D97-AF65-F5344CB8AC3E}">
        <p14:creationId xmlns:p14="http://schemas.microsoft.com/office/powerpoint/2010/main" val="23764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Tables and Their Characteristics (continued)</a:t>
            </a:r>
          </a:p>
        </p:txBody>
      </p:sp>
      <p:sp>
        <p:nvSpPr>
          <p:cNvPr id="2836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Table also called a relation because the relational model’s creator, Codd, used the term relation as a synonym for table</a:t>
            </a:r>
          </a:p>
          <a:p>
            <a:r>
              <a:rPr lang="en-US"/>
              <a:t>Think of a table as a persistent relation:</a:t>
            </a:r>
          </a:p>
          <a:p>
            <a:pPr lvl="1"/>
            <a:r>
              <a:rPr lang="en-US"/>
              <a:t>A relation whose contents can be permanently saved for future use</a:t>
            </a:r>
          </a:p>
        </p:txBody>
      </p:sp>
    </p:spTree>
    <p:extLst>
      <p:ext uri="{BB962C8B-B14F-4D97-AF65-F5344CB8AC3E}">
        <p14:creationId xmlns:p14="http://schemas.microsoft.com/office/powerpoint/2010/main" val="1032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85800" y="533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Tables and Their Characteristics (continued)</a:t>
            </a:r>
          </a:p>
        </p:txBody>
      </p:sp>
      <p:pic>
        <p:nvPicPr>
          <p:cNvPr id="157719" name="Picture 23" descr="Tbl03-0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76400"/>
            <a:ext cx="8077200" cy="434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2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2800"/>
              <a:t>Tables and Their Characteristics (continued)</a:t>
            </a:r>
          </a:p>
        </p:txBody>
      </p:sp>
      <p:pic>
        <p:nvPicPr>
          <p:cNvPr id="158731" name="Picture 11" descr="Fig03-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371600"/>
            <a:ext cx="8077200" cy="4724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7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 (7)</Template>
  <TotalTime>59</TotalTime>
  <Pages>11</Pages>
  <Words>727</Words>
  <Application>Microsoft Office PowerPoint</Application>
  <PresentationFormat>On-screen Show (4:3)</PresentationFormat>
  <Paragraphs>119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新細明體</vt:lpstr>
      <vt:lpstr>Arial</vt:lpstr>
      <vt:lpstr>Calibri</vt:lpstr>
      <vt:lpstr>Century Gothic</vt:lpstr>
      <vt:lpstr>Wingdings</vt:lpstr>
      <vt:lpstr>UCTI-Template-foundation-level</vt:lpstr>
      <vt:lpstr>Database Systems AICT005-4-1-Database Systems (version1)</vt:lpstr>
      <vt:lpstr>Topic &amp; Structure of The Lesson</vt:lpstr>
      <vt:lpstr>Learning Outcomes</vt:lpstr>
      <vt:lpstr>Key Terms You Must Be Able To Use</vt:lpstr>
      <vt:lpstr>A Logical View of Data</vt:lpstr>
      <vt:lpstr>Tables and Their Characteristics</vt:lpstr>
      <vt:lpstr>Tables and Their Characteristics (continued)</vt:lpstr>
      <vt:lpstr>Tables and Their Characteristics (continued)</vt:lpstr>
      <vt:lpstr>Tables and Their Characteristics (continued)</vt:lpstr>
      <vt:lpstr>Keys</vt:lpstr>
      <vt:lpstr>Keys (continued)</vt:lpstr>
      <vt:lpstr>Candidate Key </vt:lpstr>
      <vt:lpstr>PowerPoint Presentation</vt:lpstr>
      <vt:lpstr>How to select Primary Key</vt:lpstr>
      <vt:lpstr>Keys (continued)</vt:lpstr>
      <vt:lpstr>Keys (continued)</vt:lpstr>
      <vt:lpstr>Keys (continued)</vt:lpstr>
      <vt:lpstr>Keys (continued)</vt:lpstr>
      <vt:lpstr>Integrity Rules</vt:lpstr>
      <vt:lpstr>Integrity Rules (continued)</vt:lpstr>
      <vt:lpstr>The Data Dictionary and System Catalog</vt:lpstr>
      <vt:lpstr>A Sample Data Dictionary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Lai Chew Ping</cp:lastModifiedBy>
  <cp:revision>18</cp:revision>
  <cp:lastPrinted>1995-11-02T09:23:42Z</cp:lastPrinted>
  <dcterms:created xsi:type="dcterms:W3CDTF">2017-10-17T07:27:09Z</dcterms:created>
  <dcterms:modified xsi:type="dcterms:W3CDTF">2019-05-09T03:32:52Z</dcterms:modified>
</cp:coreProperties>
</file>