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2" r:id="rId29"/>
    <p:sldId id="263" r:id="rId30"/>
    <p:sldId id="264" r:id="rId31"/>
    <p:sldId id="265" r:id="rId32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13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AB365809-61E1-443F-B6C0-E47C3998F677}" type="slidenum">
              <a:rPr lang="en-US"/>
              <a:pPr/>
              <a:t>13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B4A35B32-ED52-4965-B3CB-9FB8C276D716}" type="slidenum">
              <a:rPr lang="en-US"/>
              <a:pPr/>
              <a:t>14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33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488FFBDF-3415-44B9-9EA1-0A311E007BD8}" type="slidenum">
              <a:rPr lang="en-US"/>
              <a:pPr/>
              <a:t>15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73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875F1E6-F29C-4D0A-8109-6D2C7C8C0BF9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74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F63C6648-61A1-4CC7-A5A7-68DA7006DCF8}" type="slidenum">
              <a:rPr lang="en-US"/>
              <a:pPr/>
              <a:t>17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11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9E3BCAF-2135-432D-9324-C258E99E3223}" type="slidenum">
              <a:rPr lang="en-US"/>
              <a:pPr/>
              <a:t>18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15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7672CC45-A961-47DB-8DAA-B63A27E67593}" type="slidenum">
              <a:rPr lang="en-US"/>
              <a:pPr/>
              <a:t>19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18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6F41AB8-647F-466D-BAC9-C831F44755A2}" type="slidenum">
              <a:rPr lang="en-US"/>
              <a:pPr/>
              <a:t>20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57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1536BC3C-D3FE-4A01-A74F-0A2F57C19257}" type="slidenum">
              <a:rPr lang="en-US"/>
              <a:pPr/>
              <a:t>21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73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EEE18D83-677B-4216-84C0-47FEB59A1B8B}" type="slidenum">
              <a:rPr lang="en-US"/>
              <a:pPr/>
              <a:t>22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2F2A0D70-1F4E-494C-9B8D-A5F4EA755686}" type="slidenum">
              <a:rPr lang="en-US"/>
              <a:pPr/>
              <a:t>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28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5B8560E1-2C75-4DA9-8D7A-2B9F8082E77B}" type="slidenum">
              <a:rPr lang="en-US"/>
              <a:pPr/>
              <a:t>23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88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D41E9B9-3461-4214-A628-592383B7E5CA}" type="slidenum">
              <a:rPr lang="en-US"/>
              <a:pPr/>
              <a:t>24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3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B017AA0C-6821-40C6-8217-728856E2096C}" type="slidenum">
              <a:rPr lang="en-US"/>
              <a:pPr/>
              <a:t>25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55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41DCD50-D7CE-4AF4-AD92-D1DE33CDC6B5}" type="slidenum">
              <a:rPr lang="en-US"/>
              <a:pPr/>
              <a:t>26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4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BC8998A1-DE7B-4A3D-806D-6FDCA2757FEA}" type="slidenum">
              <a:rPr lang="en-US"/>
              <a:pPr/>
              <a:t>27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27225EAB-429E-4010-B3C2-4ABA9EA71BF1}" type="slidenum">
              <a:rPr lang="en-US"/>
              <a:pPr/>
              <a:t>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5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87122E45-C747-4355-AB65-2E1BDBD7FC7E}" type="slidenum">
              <a:rPr lang="en-US"/>
              <a:pPr/>
              <a:t>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AB958A6C-3596-46D9-90BE-00720359A73B}" type="slidenum">
              <a:rPr lang="en-US"/>
              <a:pPr/>
              <a:t>8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5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59B0BE28-FC60-4ACC-A539-F12DD823B9EA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4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53481F6B-B402-4567-A1D5-C1C612367897}" type="slidenum">
              <a:rPr lang="en-US"/>
              <a:pPr/>
              <a:t>10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36A7F4EA-3660-4A8D-9788-F0F8FC9B3462}" type="slidenum">
              <a:rPr lang="en-US"/>
              <a:pPr/>
              <a:t>11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0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B1B5C9AB-429C-4A28-AB45-B906DC09CC7F}" type="slidenum">
              <a:rPr lang="en-US"/>
              <a:pPr/>
              <a:t>12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3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53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>
              <a:latin typeface="Arial" charset="0"/>
            </a:endParaRPr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5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AICT005-4-1-Database</a:t>
            </a:r>
            <a:r>
              <a:rPr lang="en-US" sz="8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System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643255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</a:t>
            </a:r>
            <a:fld id="{45ADBE42-AD47-4AAD-ACB4-664E16FEF625}" type="slidenum">
              <a:rPr lang="en-GB" sz="800" baseline="0" smtClean="0">
                <a:latin typeface="Calibri" pitchFamily="34" charset="0"/>
                <a:cs typeface="Calibri" pitchFamily="34" charset="0"/>
              </a:rPr>
              <a:t>‹#›</a:t>
            </a:fld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of 31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Week 2: File System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Database Systems</a:t>
            </a:r>
            <a:endParaRPr lang="en-US" sz="3800" dirty="0"/>
          </a:p>
          <a:p>
            <a:r>
              <a:rPr lang="en-US" sz="1400" dirty="0"/>
              <a:t>AICT005-4-1-Database Systems (version1)</a:t>
            </a:r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pic>
        <p:nvPicPr>
          <p:cNvPr id="25616" name="Picture 16" descr="Tbl01-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4" y="2063086"/>
            <a:ext cx="8531652" cy="38190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3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2800"/>
              <a:t>Historical Roots: Files and File Systems</a:t>
            </a:r>
            <a:br>
              <a:rPr lang="en-US" sz="2800"/>
            </a:br>
            <a:r>
              <a:rPr lang="en-US" sz="2800"/>
              <a:t>(continued)</a:t>
            </a:r>
          </a:p>
        </p:txBody>
      </p:sp>
      <p:pic>
        <p:nvPicPr>
          <p:cNvPr id="29715" name="Picture 19" descr="Fig01-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8" y="2049439"/>
            <a:ext cx="8712400" cy="298658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4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791200" y="4191000"/>
            <a:ext cx="180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 typeface="Monotype Sorts" pitchFamily="1" charset="2"/>
              <a:buNone/>
            </a:pPr>
            <a:endParaRPr lang="en-US" sz="1800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number of databases increased, small file system evolved</a:t>
            </a:r>
          </a:p>
          <a:p>
            <a:r>
              <a:rPr lang="en-US"/>
              <a:t>Each file used its own application programs</a:t>
            </a:r>
          </a:p>
          <a:p>
            <a:r>
              <a:rPr lang="en-US"/>
              <a:t>Each file was owned by individual or department who commissioned its creation</a:t>
            </a:r>
          </a:p>
        </p:txBody>
      </p:sp>
    </p:spTree>
    <p:extLst>
      <p:ext uri="{BB962C8B-B14F-4D97-AF65-F5344CB8AC3E}">
        <p14:creationId xmlns:p14="http://schemas.microsoft.com/office/powerpoint/2010/main" val="21427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2800"/>
              <a:t>Historical Roots: Files and File Systems</a:t>
            </a:r>
            <a:br>
              <a:rPr lang="en-US" sz="2800"/>
            </a:br>
            <a:r>
              <a:rPr lang="en-US" sz="2800"/>
              <a:t>(continued)</a:t>
            </a:r>
          </a:p>
        </p:txBody>
      </p:sp>
      <p:pic>
        <p:nvPicPr>
          <p:cNvPr id="55309" name="Picture 13" descr="Fig01-0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69" y="1680948"/>
            <a:ext cx="6826398" cy="46227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Problems with File System </a:t>
            </a:r>
            <a:br>
              <a:rPr lang="en-US"/>
            </a:br>
            <a:r>
              <a:rPr lang="en-US"/>
              <a:t>Data Management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Time-consuming, high-level activity</a:t>
            </a:r>
          </a:p>
          <a:p>
            <a:r>
              <a:rPr lang="en-US" dirty="0"/>
              <a:t>As number of files expands, system administration becomes difficult</a:t>
            </a:r>
          </a:p>
          <a:p>
            <a:r>
              <a:rPr lang="en-US" dirty="0"/>
              <a:t>Making changes in existing file structure is difficult</a:t>
            </a:r>
          </a:p>
          <a:p>
            <a:r>
              <a:rPr lang="en-US" dirty="0"/>
              <a:t>File structure changes require modifications in all programs that use data in that file</a:t>
            </a:r>
          </a:p>
        </p:txBody>
      </p:sp>
    </p:spTree>
    <p:extLst>
      <p:ext uri="{BB962C8B-B14F-4D97-AF65-F5344CB8AC3E}">
        <p14:creationId xmlns:p14="http://schemas.microsoft.com/office/powerpoint/2010/main" val="19024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Problems with File System </a:t>
            </a:r>
            <a:br>
              <a:rPr lang="en-US"/>
            </a:br>
            <a:r>
              <a:rPr lang="en-US"/>
              <a:t>Data Management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Modifications are likely to produce errors, requiring additional time to “debug” the program</a:t>
            </a:r>
          </a:p>
          <a:p>
            <a:r>
              <a:rPr lang="en-US"/>
              <a:t>Security features hard to program and therefore often omitted</a:t>
            </a:r>
          </a:p>
        </p:txBody>
      </p:sp>
    </p:spTree>
    <p:extLst>
      <p:ext uri="{BB962C8B-B14F-4D97-AF65-F5344CB8AC3E}">
        <p14:creationId xmlns:p14="http://schemas.microsoft.com/office/powerpoint/2010/main" val="28757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Data Redundancy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redundancy results in data inconsistency</a:t>
            </a:r>
          </a:p>
          <a:p>
            <a:pPr lvl="1"/>
            <a:r>
              <a:rPr lang="en-US" dirty="0"/>
              <a:t>Different and conflicting versions of the same data appear in different places</a:t>
            </a:r>
          </a:p>
          <a:p>
            <a:r>
              <a:rPr lang="en-US" dirty="0"/>
              <a:t>Errors more likely to occur when complex entries are made in several different files and/or recur frequently in one or more files</a:t>
            </a:r>
          </a:p>
          <a:p>
            <a:r>
              <a:rPr lang="en-US" dirty="0"/>
              <a:t>Data anomalies develop when required changes in redundant data are not made successfully</a:t>
            </a:r>
          </a:p>
        </p:txBody>
      </p:sp>
    </p:spTree>
    <p:extLst>
      <p:ext uri="{BB962C8B-B14F-4D97-AF65-F5344CB8AC3E}">
        <p14:creationId xmlns:p14="http://schemas.microsoft.com/office/powerpoint/2010/main" val="29458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Redundancy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/>
              <a:t>Types of data anomalies:</a:t>
            </a:r>
          </a:p>
          <a:p>
            <a:pPr>
              <a:lnSpc>
                <a:spcPct val="90000"/>
              </a:lnSpc>
            </a:pPr>
            <a:r>
              <a:rPr lang="en-US"/>
              <a:t>Update anomalies</a:t>
            </a:r>
          </a:p>
          <a:p>
            <a:pPr lvl="1">
              <a:lnSpc>
                <a:spcPct val="90000"/>
              </a:lnSpc>
            </a:pPr>
            <a:r>
              <a:rPr lang="en-US"/>
              <a:t>Occur when changes must be made to existing records</a:t>
            </a:r>
          </a:p>
          <a:p>
            <a:pPr>
              <a:lnSpc>
                <a:spcPct val="90000"/>
              </a:lnSpc>
            </a:pPr>
            <a:r>
              <a:rPr lang="en-US"/>
              <a:t>Insertion anomalies</a:t>
            </a:r>
          </a:p>
          <a:p>
            <a:pPr lvl="1">
              <a:lnSpc>
                <a:spcPct val="90000"/>
              </a:lnSpc>
            </a:pPr>
            <a:r>
              <a:rPr lang="en-US"/>
              <a:t>Occur when entering new records</a:t>
            </a:r>
          </a:p>
          <a:p>
            <a:pPr>
              <a:lnSpc>
                <a:spcPct val="90000"/>
              </a:lnSpc>
            </a:pPr>
            <a:r>
              <a:rPr lang="en-US"/>
              <a:t>Deletion anomalies</a:t>
            </a:r>
          </a:p>
          <a:p>
            <a:pPr lvl="1">
              <a:lnSpc>
                <a:spcPct val="90000"/>
              </a:lnSpc>
            </a:pPr>
            <a:r>
              <a:rPr lang="en-US"/>
              <a:t>Occur when deleting records</a:t>
            </a:r>
          </a:p>
        </p:txBody>
      </p:sp>
    </p:spTree>
    <p:extLst>
      <p:ext uri="{BB962C8B-B14F-4D97-AF65-F5344CB8AC3E}">
        <p14:creationId xmlns:p14="http://schemas.microsoft.com/office/powerpoint/2010/main" val="37689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Systems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Problems inherent in file systems make using a database system desirable</a:t>
            </a:r>
          </a:p>
          <a:p>
            <a:r>
              <a:rPr lang="en-US"/>
              <a:t>File system</a:t>
            </a:r>
          </a:p>
          <a:p>
            <a:pPr lvl="1"/>
            <a:r>
              <a:rPr lang="en-US"/>
              <a:t>Many separate and unrelated files</a:t>
            </a:r>
          </a:p>
          <a:p>
            <a:r>
              <a:rPr lang="en-US"/>
              <a:t>Database </a:t>
            </a:r>
          </a:p>
          <a:p>
            <a:pPr lvl="1"/>
            <a:r>
              <a:rPr lang="en-US"/>
              <a:t>Logically related data stored in a single logical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8374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/>
              <a:t>Database Systems</a:t>
            </a:r>
          </a:p>
        </p:txBody>
      </p:sp>
      <p:pic>
        <p:nvPicPr>
          <p:cNvPr id="45068" name="Picture 12" descr="Fig01-0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153400" cy="46212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Problems with file system</a:t>
            </a:r>
          </a:p>
          <a:p>
            <a:r>
              <a:rPr lang="en-US" dirty="0" smtClean="0"/>
              <a:t>Data redundancy</a:t>
            </a:r>
          </a:p>
          <a:p>
            <a:r>
              <a:rPr lang="en-US" dirty="0" smtClean="0"/>
              <a:t>Database environment components</a:t>
            </a:r>
          </a:p>
          <a:p>
            <a:r>
              <a:rPr lang="en-US" dirty="0" smtClean="0"/>
              <a:t>DBMS functions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Database System Environment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 system is composed of five      main parts:</a:t>
            </a:r>
          </a:p>
          <a:p>
            <a:pPr lvl="1"/>
            <a:r>
              <a:rPr lang="en-US" sz="2200" dirty="0"/>
              <a:t>Hardware</a:t>
            </a:r>
          </a:p>
          <a:p>
            <a:pPr lvl="1"/>
            <a:r>
              <a:rPr lang="en-US" sz="2200" dirty="0"/>
              <a:t>Software</a:t>
            </a:r>
          </a:p>
          <a:p>
            <a:pPr lvl="2"/>
            <a:r>
              <a:rPr lang="en-US" sz="2000" dirty="0"/>
              <a:t>Operating system software</a:t>
            </a:r>
          </a:p>
          <a:p>
            <a:pPr lvl="2"/>
            <a:r>
              <a:rPr lang="en-US" sz="2000" dirty="0"/>
              <a:t>DBMS software</a:t>
            </a:r>
          </a:p>
          <a:p>
            <a:pPr lvl="2"/>
            <a:r>
              <a:rPr lang="en-US" sz="2000" dirty="0"/>
              <a:t>Application programs and utility software</a:t>
            </a:r>
          </a:p>
          <a:p>
            <a:pPr lvl="1"/>
            <a:r>
              <a:rPr lang="en-US" sz="2200" dirty="0"/>
              <a:t>People</a:t>
            </a:r>
          </a:p>
          <a:p>
            <a:pPr lvl="1"/>
            <a:r>
              <a:rPr lang="en-US" sz="2200" dirty="0"/>
              <a:t>Procedures</a:t>
            </a:r>
          </a:p>
          <a:p>
            <a:pPr lvl="1"/>
            <a:r>
              <a:rPr lang="en-US" sz="2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770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sz="2800"/>
              <a:t>The Database System Environment (</a:t>
            </a:r>
            <a:r>
              <a:rPr lang="en-US" sz="2400"/>
              <a:t>continued</a:t>
            </a:r>
            <a:r>
              <a:rPr lang="en-US" sz="2800"/>
              <a:t>)</a:t>
            </a:r>
          </a:p>
        </p:txBody>
      </p:sp>
      <p:pic>
        <p:nvPicPr>
          <p:cNvPr id="61453" name="Picture 13" descr="Fig01-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76400"/>
            <a:ext cx="8382000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Functions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DBMS performs functions that guarantee integrity and consistency of data</a:t>
            </a:r>
          </a:p>
          <a:p>
            <a:pPr lvl="1"/>
            <a:r>
              <a:rPr lang="en-US"/>
              <a:t>Data dictionary management</a:t>
            </a:r>
          </a:p>
          <a:p>
            <a:pPr lvl="2"/>
            <a:r>
              <a:rPr lang="en-US"/>
              <a:t>defines data elements and their relationships</a:t>
            </a:r>
          </a:p>
          <a:p>
            <a:pPr lvl="1"/>
            <a:r>
              <a:rPr lang="en-US"/>
              <a:t>Data storage management</a:t>
            </a:r>
          </a:p>
          <a:p>
            <a:pPr lvl="2"/>
            <a:r>
              <a:rPr lang="en-US"/>
              <a:t>stores data and related data entry forms, report definitions, etc.</a:t>
            </a:r>
          </a:p>
        </p:txBody>
      </p:sp>
    </p:spTree>
    <p:extLst>
      <p:ext uri="{BB962C8B-B14F-4D97-AF65-F5344CB8AC3E}">
        <p14:creationId xmlns:p14="http://schemas.microsoft.com/office/powerpoint/2010/main" val="29751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Functions (continued)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Data transformation and presentation</a:t>
            </a:r>
          </a:p>
          <a:p>
            <a:pPr lvl="2"/>
            <a:r>
              <a:rPr lang="en-US"/>
              <a:t>translates logical requests into commands to physically locate and retrieve the requested data</a:t>
            </a:r>
          </a:p>
          <a:p>
            <a:pPr lvl="1"/>
            <a:r>
              <a:rPr lang="en-US"/>
              <a:t>Security management</a:t>
            </a:r>
          </a:p>
          <a:p>
            <a:pPr lvl="2"/>
            <a:r>
              <a:rPr lang="en-US"/>
              <a:t>enforces user security and data privacy within database</a:t>
            </a:r>
          </a:p>
        </p:txBody>
      </p:sp>
    </p:spTree>
    <p:extLst>
      <p:ext uri="{BB962C8B-B14F-4D97-AF65-F5344CB8AC3E}">
        <p14:creationId xmlns:p14="http://schemas.microsoft.com/office/powerpoint/2010/main" val="25604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Functions (continued)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Multiuser access control</a:t>
            </a:r>
          </a:p>
          <a:p>
            <a:pPr lvl="2"/>
            <a:r>
              <a:rPr lang="en-US"/>
              <a:t>uses sophisticated algorithms to ensure multiple users can access the database concurrently without compromising the integrity of the database </a:t>
            </a:r>
          </a:p>
          <a:p>
            <a:pPr lvl="1"/>
            <a:r>
              <a:rPr lang="en-US"/>
              <a:t>Backup and recovery management</a:t>
            </a:r>
          </a:p>
          <a:p>
            <a:pPr lvl="2"/>
            <a:r>
              <a:rPr lang="en-US"/>
              <a:t>provides backup and data recovery procedures </a:t>
            </a:r>
          </a:p>
          <a:p>
            <a:pPr lvl="1"/>
            <a:r>
              <a:rPr lang="en-US"/>
              <a:t>Data integrity management</a:t>
            </a:r>
          </a:p>
          <a:p>
            <a:pPr lvl="2"/>
            <a:r>
              <a:rPr lang="en-US"/>
              <a:t>promotes and enforces integrity rules</a:t>
            </a:r>
          </a:p>
        </p:txBody>
      </p:sp>
    </p:spTree>
    <p:extLst>
      <p:ext uri="{BB962C8B-B14F-4D97-AF65-F5344CB8AC3E}">
        <p14:creationId xmlns:p14="http://schemas.microsoft.com/office/powerpoint/2010/main" val="9560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Functions (continued)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Database access languages and application programming interfaces</a:t>
            </a:r>
          </a:p>
          <a:p>
            <a:pPr lvl="2"/>
            <a:r>
              <a:rPr lang="en-US"/>
              <a:t>provide data access through a query language</a:t>
            </a:r>
          </a:p>
          <a:p>
            <a:pPr lvl="2"/>
            <a:endParaRPr lang="en-US"/>
          </a:p>
          <a:p>
            <a:pPr lvl="1"/>
            <a:r>
              <a:rPr lang="en-US"/>
              <a:t>Database communication interfaces</a:t>
            </a:r>
          </a:p>
          <a:p>
            <a:pPr lvl="2"/>
            <a:r>
              <a:rPr lang="en-US"/>
              <a:t>allow database to accept end-user requests via multiple, different network environments</a:t>
            </a:r>
          </a:p>
        </p:txBody>
      </p:sp>
    </p:spTree>
    <p:extLst>
      <p:ext uri="{BB962C8B-B14F-4D97-AF65-F5344CB8AC3E}">
        <p14:creationId xmlns:p14="http://schemas.microsoft.com/office/powerpoint/2010/main" val="35491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US"/>
              <a:t>DBMS Functions (continued)</a:t>
            </a:r>
          </a:p>
        </p:txBody>
      </p:sp>
      <p:pic>
        <p:nvPicPr>
          <p:cNvPr id="64525" name="Picture 13" descr="Fig01-0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8001000" cy="449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1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Functions (continued)</a:t>
            </a:r>
          </a:p>
        </p:txBody>
      </p:sp>
      <p:pic>
        <p:nvPicPr>
          <p:cNvPr id="66576" name="Picture 16" descr="Fig01-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752600"/>
            <a:ext cx="5867400" cy="4429125"/>
          </a:xfrm>
        </p:spPr>
      </p:pic>
    </p:spTree>
    <p:extLst>
      <p:ext uri="{BB962C8B-B14F-4D97-AF65-F5344CB8AC3E}">
        <p14:creationId xmlns:p14="http://schemas.microsoft.com/office/powerpoint/2010/main" val="6607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disadvantages of file based system</a:t>
            </a:r>
          </a:p>
          <a:p>
            <a:r>
              <a:rPr lang="en-US" dirty="0" smtClean="0"/>
              <a:t>What is data redundancy?</a:t>
            </a:r>
          </a:p>
          <a:p>
            <a:r>
              <a:rPr lang="en-US" dirty="0" smtClean="0"/>
              <a:t>Explain different types of data anomaly</a:t>
            </a:r>
          </a:p>
          <a:p>
            <a:r>
              <a:rPr lang="en-US" dirty="0" smtClean="0"/>
              <a:t>Describe 3 functions of DBMS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Databases were preceded by file systems.</a:t>
            </a:r>
          </a:p>
          <a:p>
            <a:r>
              <a:rPr lang="en-US" sz="2400" dirty="0"/>
              <a:t>Limitations of file system data management: </a:t>
            </a:r>
          </a:p>
          <a:p>
            <a:pPr lvl="1"/>
            <a:r>
              <a:rPr lang="en-US" sz="2200" dirty="0"/>
              <a:t>requires extensive programming</a:t>
            </a:r>
          </a:p>
          <a:p>
            <a:pPr lvl="1"/>
            <a:r>
              <a:rPr lang="en-US" sz="2200" dirty="0"/>
              <a:t>system administration complex and difficult</a:t>
            </a:r>
          </a:p>
          <a:p>
            <a:pPr lvl="1"/>
            <a:r>
              <a:rPr lang="en-US" sz="2200" dirty="0"/>
              <a:t>making changes to existing structures is difficult</a:t>
            </a:r>
          </a:p>
          <a:p>
            <a:pPr lvl="1"/>
            <a:r>
              <a:rPr lang="en-US" sz="2200" dirty="0"/>
              <a:t>security features are likely to be inadequate</a:t>
            </a:r>
          </a:p>
          <a:p>
            <a:pPr lvl="1"/>
            <a:r>
              <a:rPr lang="en-US" sz="2200" dirty="0"/>
              <a:t>independent files tend to contain redundant data</a:t>
            </a:r>
          </a:p>
          <a:p>
            <a:r>
              <a:rPr lang="en-US" sz="2400" dirty="0"/>
              <a:t>DBMS’s were developed to address file systems’ inherent weaknesses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lvl="1"/>
            <a:r>
              <a:rPr lang="en-US" dirty="0" smtClean="0"/>
              <a:t>Explain what is file system and its problems</a:t>
            </a:r>
          </a:p>
          <a:p>
            <a:pPr lvl="1"/>
            <a:r>
              <a:rPr lang="en-US" dirty="0" smtClean="0"/>
              <a:t>Understand data redundancy</a:t>
            </a:r>
          </a:p>
          <a:p>
            <a:pPr lvl="1"/>
            <a:r>
              <a:rPr lang="en-US" dirty="0" smtClean="0"/>
              <a:t>State the types of data anomaly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the components in database environment</a:t>
            </a:r>
          </a:p>
          <a:p>
            <a:pPr lvl="1"/>
            <a:r>
              <a:rPr lang="en-US" dirty="0" smtClean="0"/>
              <a:t>Describe DBMS functions</a:t>
            </a:r>
          </a:p>
          <a:p>
            <a:pPr lvl="1"/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</a:p>
          <a:p>
            <a:r>
              <a:rPr lang="en-US" dirty="0" smtClean="0"/>
              <a:t>Business rules</a:t>
            </a:r>
          </a:p>
          <a:p>
            <a:r>
              <a:rPr lang="en-US" dirty="0" smtClean="0"/>
              <a:t>Entity </a:t>
            </a:r>
            <a:r>
              <a:rPr lang="en-US" smtClean="0"/>
              <a:t>relationship model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system </a:t>
            </a:r>
            <a:endParaRPr lang="en-US" dirty="0" smtClean="0"/>
          </a:p>
          <a:p>
            <a:pPr lvl="1"/>
            <a:r>
              <a:rPr lang="en-US" dirty="0" smtClean="0"/>
              <a:t>Data redundancy</a:t>
            </a:r>
          </a:p>
          <a:p>
            <a:pPr lvl="1"/>
            <a:r>
              <a:rPr lang="en-US" dirty="0" smtClean="0"/>
              <a:t>Data anomaly</a:t>
            </a:r>
          </a:p>
          <a:p>
            <a:pPr lvl="1"/>
            <a:endParaRPr lang="en-US" dirty="0"/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 Design is Important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database’s expected use</a:t>
            </a:r>
          </a:p>
          <a:p>
            <a:r>
              <a:rPr lang="en-US" dirty="0"/>
              <a:t>Different approach needed for different types of databases</a:t>
            </a:r>
          </a:p>
          <a:p>
            <a:r>
              <a:rPr lang="en-US" dirty="0"/>
              <a:t>Avoid redundant data</a:t>
            </a:r>
          </a:p>
          <a:p>
            <a:r>
              <a:rPr lang="en-US" dirty="0"/>
              <a:t>Poorly designed database generates errors </a:t>
            </a:r>
            <a:r>
              <a:rPr lang="en-US" dirty="0">
                <a:sym typeface="Wingdings" pitchFamily="1" charset="2"/>
              </a:rPr>
              <a:t> leads to </a:t>
            </a:r>
            <a:r>
              <a:rPr lang="en-US" dirty="0"/>
              <a:t>bad decisions </a:t>
            </a:r>
            <a:r>
              <a:rPr lang="en-US" dirty="0">
                <a:sym typeface="Wingdings" pitchFamily="1" charset="2"/>
              </a:rPr>
              <a:t> </a:t>
            </a:r>
            <a:r>
              <a:rPr lang="en-US" dirty="0"/>
              <a:t>can lead to failure of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166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Historical Roots: Files and File Systems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Managing data with file systems is obsolete</a:t>
            </a:r>
          </a:p>
          <a:p>
            <a:pPr lvl="1"/>
            <a:r>
              <a:rPr lang="en-US"/>
              <a:t>Understanding file system characteristics makes database design easier to understand</a:t>
            </a:r>
          </a:p>
          <a:p>
            <a:pPr lvl="1"/>
            <a:r>
              <a:rPr lang="en-US"/>
              <a:t>Awareness of problems with file systems helps prevent similar problems in DBMS</a:t>
            </a:r>
          </a:p>
          <a:p>
            <a:pPr lvl="1"/>
            <a:r>
              <a:rPr lang="en-US"/>
              <a:t>Knowledge of file systems is helpful if you plan to convert an obsolete file system to a DBMS</a:t>
            </a:r>
          </a:p>
        </p:txBody>
      </p:sp>
    </p:spTree>
    <p:extLst>
      <p:ext uri="{BB962C8B-B14F-4D97-AF65-F5344CB8AC3E}">
        <p14:creationId xmlns:p14="http://schemas.microsoft.com/office/powerpoint/2010/main" val="39368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Manual File systems:</a:t>
            </a:r>
          </a:p>
          <a:p>
            <a:r>
              <a:rPr lang="en-US" sz="2400"/>
              <a:t>Collection of file folders kept in file cabinet</a:t>
            </a:r>
          </a:p>
          <a:p>
            <a:r>
              <a:rPr lang="en-US" sz="2400"/>
              <a:t>Organization within folders based on data’s expected use (ideally logically related)</a:t>
            </a:r>
          </a:p>
          <a:p>
            <a:r>
              <a:rPr lang="en-US" sz="2400"/>
              <a:t>System adequate for small amounts of data with few reporting requirements</a:t>
            </a:r>
          </a:p>
          <a:p>
            <a:r>
              <a:rPr lang="en-US" sz="2400"/>
              <a:t>Finding and using data in growing collections of file folders became time-consuming and cumbersome</a:t>
            </a:r>
          </a:p>
        </p:txBody>
      </p:sp>
    </p:spTree>
    <p:extLst>
      <p:ext uri="{BB962C8B-B14F-4D97-AF65-F5344CB8AC3E}">
        <p14:creationId xmlns:p14="http://schemas.microsoft.com/office/powerpoint/2010/main" val="12304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Historical Roots: Files and File Systems</a:t>
            </a:r>
            <a:br>
              <a:rPr lang="en-US"/>
            </a:br>
            <a:r>
              <a:rPr lang="en-US"/>
              <a:t>(continued)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Conversion from manual to computer system:</a:t>
            </a:r>
          </a:p>
          <a:p>
            <a:r>
              <a:rPr lang="en-US"/>
              <a:t>Could be technically complex, requiring hiring of data processing (DP) specialists</a:t>
            </a:r>
          </a:p>
          <a:p>
            <a:r>
              <a:rPr lang="en-US"/>
              <a:t>Resulted in numerous “home-grown” systems being created</a:t>
            </a:r>
          </a:p>
          <a:p>
            <a:r>
              <a:rPr lang="en-US"/>
              <a:t>Initially, computer files were similar in design to manual files (see Figure 1.3)</a:t>
            </a:r>
          </a:p>
        </p:txBody>
      </p:sp>
    </p:spTree>
    <p:extLst>
      <p:ext uri="{BB962C8B-B14F-4D97-AF65-F5344CB8AC3E}">
        <p14:creationId xmlns:p14="http://schemas.microsoft.com/office/powerpoint/2010/main" val="23562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2800"/>
              <a:t>Historical Roots: Files and File Systems</a:t>
            </a:r>
            <a:br>
              <a:rPr lang="en-US" sz="2800"/>
            </a:br>
            <a:r>
              <a:rPr lang="en-US" sz="2800"/>
              <a:t>(continued)</a:t>
            </a:r>
          </a:p>
        </p:txBody>
      </p:sp>
      <p:pic>
        <p:nvPicPr>
          <p:cNvPr id="23568" name="Picture 16" descr="Fig01-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5" y="1749187"/>
            <a:ext cx="8197023" cy="3887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2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25</TotalTime>
  <Pages>11</Pages>
  <Words>882</Words>
  <Application>Microsoft Office PowerPoint</Application>
  <PresentationFormat>On-screen Show (4:3)</PresentationFormat>
  <Paragraphs>159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Monotype Sorts</vt:lpstr>
      <vt:lpstr>ＭＳ Ｐゴシック</vt:lpstr>
      <vt:lpstr>新細明體</vt:lpstr>
      <vt:lpstr>Arial</vt:lpstr>
      <vt:lpstr>Calibri</vt:lpstr>
      <vt:lpstr>Century Gothic</vt:lpstr>
      <vt:lpstr>Wingdings</vt:lpstr>
      <vt:lpstr>UCTI-Template-foundation-level</vt:lpstr>
      <vt:lpstr>Database Systems AICT005-4-1-Database Systems (version1)</vt:lpstr>
      <vt:lpstr>Topic &amp; Structure of The Lesson</vt:lpstr>
      <vt:lpstr>Learning Outcomes</vt:lpstr>
      <vt:lpstr>Key Terms You Must Be Able To Use</vt:lpstr>
      <vt:lpstr>Why Database Design is Important</vt:lpstr>
      <vt:lpstr>Historical Roots: Files and File Systems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Historical Roots: Files and File Systems (continued)</vt:lpstr>
      <vt:lpstr>Problems with File System  Data Management</vt:lpstr>
      <vt:lpstr>Problems with File System  Data Management</vt:lpstr>
      <vt:lpstr>Data Redundancy</vt:lpstr>
      <vt:lpstr>Data Redundancy</vt:lpstr>
      <vt:lpstr>Database Systems</vt:lpstr>
      <vt:lpstr>Database Systems</vt:lpstr>
      <vt:lpstr>The Database System Environment</vt:lpstr>
      <vt:lpstr>The Database System Environment (continued)</vt:lpstr>
      <vt:lpstr>DBMS Functions</vt:lpstr>
      <vt:lpstr>DBMS Functions (continued)</vt:lpstr>
      <vt:lpstr>DBMS Functions (continued)</vt:lpstr>
      <vt:lpstr>DBMS Functions (continued)</vt:lpstr>
      <vt:lpstr>DBMS Functions (continued)</vt:lpstr>
      <vt:lpstr>DBMS Functions (continued)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Lai Chew Ping</cp:lastModifiedBy>
  <cp:revision>16</cp:revision>
  <cp:lastPrinted>1995-11-02T09:23:42Z</cp:lastPrinted>
  <dcterms:created xsi:type="dcterms:W3CDTF">2017-10-17T07:27:09Z</dcterms:created>
  <dcterms:modified xsi:type="dcterms:W3CDTF">2019-09-19T07:20:25Z</dcterms:modified>
</cp:coreProperties>
</file>