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8" r:id="rId3"/>
  </p:sldMasterIdLst>
  <p:notesMasterIdLst>
    <p:notesMasterId r:id="rId55"/>
  </p:notesMasterIdLst>
  <p:sldIdLst>
    <p:sldId id="304" r:id="rId4"/>
    <p:sldId id="256" r:id="rId5"/>
    <p:sldId id="282" r:id="rId6"/>
    <p:sldId id="285" r:id="rId7"/>
    <p:sldId id="283" r:id="rId8"/>
    <p:sldId id="284" r:id="rId9"/>
    <p:sldId id="258" r:id="rId10"/>
    <p:sldId id="312" r:id="rId11"/>
    <p:sldId id="288" r:id="rId12"/>
    <p:sldId id="286" r:id="rId13"/>
    <p:sldId id="257" r:id="rId14"/>
    <p:sldId id="259" r:id="rId15"/>
    <p:sldId id="260" r:id="rId16"/>
    <p:sldId id="261" r:id="rId17"/>
    <p:sldId id="313" r:id="rId18"/>
    <p:sldId id="289" r:id="rId19"/>
    <p:sldId id="291" r:id="rId20"/>
    <p:sldId id="290" r:id="rId21"/>
    <p:sldId id="294" r:id="rId22"/>
    <p:sldId id="295" r:id="rId23"/>
    <p:sldId id="297" r:id="rId24"/>
    <p:sldId id="296" r:id="rId25"/>
    <p:sldId id="263" r:id="rId26"/>
    <p:sldId id="264" r:id="rId27"/>
    <p:sldId id="265" r:id="rId28"/>
    <p:sldId id="298" r:id="rId29"/>
    <p:sldId id="278" r:id="rId30"/>
    <p:sldId id="299" r:id="rId31"/>
    <p:sldId id="302" r:id="rId32"/>
    <p:sldId id="301" r:id="rId33"/>
    <p:sldId id="300" r:id="rId34"/>
    <p:sldId id="303" r:id="rId35"/>
    <p:sldId id="266" r:id="rId36"/>
    <p:sldId id="267" r:id="rId37"/>
    <p:sldId id="269" r:id="rId38"/>
    <p:sldId id="270" r:id="rId39"/>
    <p:sldId id="306" r:id="rId40"/>
    <p:sldId id="308" r:id="rId41"/>
    <p:sldId id="307" r:id="rId42"/>
    <p:sldId id="280" r:id="rId43"/>
    <p:sldId id="309" r:id="rId44"/>
    <p:sldId id="310" r:id="rId45"/>
    <p:sldId id="272" r:id="rId46"/>
    <p:sldId id="273" r:id="rId47"/>
    <p:sldId id="274" r:id="rId48"/>
    <p:sldId id="275" r:id="rId49"/>
    <p:sldId id="276" r:id="rId50"/>
    <p:sldId id="281" r:id="rId51"/>
    <p:sldId id="277" r:id="rId52"/>
    <p:sldId id="311" r:id="rId53"/>
    <p:sldId id="305" r:id="rId54"/>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5998" autoAdjust="0"/>
  </p:normalViewPr>
  <p:slideViewPr>
    <p:cSldViewPr>
      <p:cViewPr varScale="1">
        <p:scale>
          <a:sx n="131" d="100"/>
          <a:sy n="131" d="100"/>
        </p:scale>
        <p:origin x="-414" y="-84"/>
      </p:cViewPr>
      <p:guideLst>
        <p:guide orient="horz" pos="1620"/>
        <p:guide pos="2880"/>
      </p:guideLst>
    </p:cSldViewPr>
  </p:slideViewPr>
  <p:outlineViewPr>
    <p:cViewPr>
      <p:scale>
        <a:sx n="33" d="100"/>
        <a:sy n="33" d="100"/>
      </p:scale>
      <p:origin x="0" y="125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0449-A08D-43EB-83DE-FBE6E4DF58DD}" type="datetimeFigureOut">
              <a:rPr lang="en-US" smtClean="0"/>
              <a:t>4/2/2019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616C6-9DE0-4865-BC75-EB7C5EE0BF49}" type="slidenum">
              <a:rPr lang="en-US" smtClean="0"/>
              <a:t>‹#›</a:t>
            </a:fld>
            <a:endParaRPr lang="en-US"/>
          </a:p>
        </p:txBody>
      </p:sp>
    </p:spTree>
    <p:extLst>
      <p:ext uri="{BB962C8B-B14F-4D97-AF65-F5344CB8AC3E}">
        <p14:creationId xmlns:p14="http://schemas.microsoft.com/office/powerpoint/2010/main" val="3979133438"/>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tackoverflow.com/questions/32071259/constant-time-index-for-string-column-on-oracle-databas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mmons.wikimedia.org/wiki/File:AmdahlsLaw.sv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creativecommons.org/licenses/by-sa/3.0/deed.en"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images will all be</a:t>
            </a:r>
            <a:r>
              <a:rPr lang="en-US" sz="1200" kern="1200" baseline="0" dirty="0" smtClean="0">
                <a:solidFill>
                  <a:schemeClr val="tx1"/>
                </a:solidFill>
                <a:effectLst/>
                <a:latin typeface="+mn-lt"/>
                <a:ea typeface="+mn-ea"/>
                <a:cs typeface="+mn-cs"/>
              </a:rPr>
              <a:t> discussed later.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a:t>
            </a:fld>
            <a:endParaRPr lang="en-US" dirty="0"/>
          </a:p>
        </p:txBody>
      </p:sp>
    </p:spTree>
    <p:extLst>
      <p:ext uri="{BB962C8B-B14F-4D97-AF65-F5344CB8AC3E}">
        <p14:creationId xmlns:p14="http://schemas.microsoft.com/office/powerpoint/2010/main" val="82733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a:t>
            </a:r>
            <a:r>
              <a:rPr lang="en-US" baseline="0" dirty="0" smtClean="0"/>
              <a:t> graph shows the common functions described later in this presentation.</a:t>
            </a:r>
          </a:p>
          <a:p>
            <a:pPr marL="171450" indent="-171450">
              <a:buFont typeface="Arial" charset="0"/>
              <a:buChar char="•"/>
            </a:pPr>
            <a:r>
              <a:rPr lang="en-US" baseline="0" dirty="0" smtClean="0"/>
              <a:t>In addition, the presentation also covers O(1), O(∞), and Amdahl's Law.  Those functions are either trivial or too hard to display.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11</a:t>
            </a:fld>
            <a:endParaRPr lang="en-US" dirty="0"/>
          </a:p>
        </p:txBody>
      </p:sp>
    </p:spTree>
    <p:extLst>
      <p:ext uri="{BB962C8B-B14F-4D97-AF65-F5344CB8AC3E}">
        <p14:creationId xmlns:p14="http://schemas.microsoft.com/office/powerpoint/2010/main" val="10898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Weird,</a:t>
            </a:r>
            <a:r>
              <a:rPr lang="en-US" b="1" baseline="0" dirty="0" smtClean="0"/>
              <a:t> contentious, fast:</a:t>
            </a:r>
            <a:r>
              <a:rPr lang="en-US" baseline="0" dirty="0" smtClean="0"/>
              <a:t> </a:t>
            </a:r>
            <a:r>
              <a:rPr lang="en-US" dirty="0" smtClean="0"/>
              <a:t>The first</a:t>
            </a:r>
            <a:r>
              <a:rPr lang="en-US" baseline="0" dirty="0" smtClean="0"/>
              <a:t> function is perhaps the weirdest, and most contentious topic, but also one of the most useful.</a:t>
            </a:r>
          </a:p>
          <a:p>
            <a:pPr marL="171450" indent="-171450">
              <a:buFont typeface="Arial" charset="0"/>
              <a:buChar char="•"/>
            </a:pPr>
            <a:r>
              <a:rPr lang="en-US" b="1" baseline="0" dirty="0" smtClean="0"/>
              <a:t>Different Axes</a:t>
            </a:r>
            <a:r>
              <a:rPr lang="en-US" baseline="0" dirty="0" smtClean="0"/>
              <a:t>: Almost all of the functions plot time versus input size, but this one is a bit different.  In practice, sometimes Overhead versus Batch Size is more important than Run Time versus Input Size.</a:t>
            </a:r>
          </a:p>
          <a:p>
            <a:pPr marL="171450" indent="-171450">
              <a:buFont typeface="Arial" charset="0"/>
              <a:buChar char="•"/>
            </a:pPr>
            <a:r>
              <a:rPr lang="en-US" b="1" baseline="0" dirty="0" smtClean="0"/>
              <a:t>Boring:</a:t>
            </a:r>
            <a:r>
              <a:rPr lang="en-US" baseline="0" dirty="0" smtClean="0"/>
              <a:t> This graph may look boring, but boring is good.  We want things that quickly go to zero.</a:t>
            </a:r>
          </a:p>
          <a:p>
            <a:pPr marL="171450" indent="-171450">
              <a:buFont typeface="Arial" charset="0"/>
              <a:buChar char="•"/>
            </a:pPr>
            <a:r>
              <a:rPr lang="en-US" b="1" baseline="0" dirty="0" smtClean="0"/>
              <a:t>Fast, left vs. right:</a:t>
            </a:r>
            <a:r>
              <a:rPr lang="en-US" baseline="0" dirty="0" smtClean="0"/>
              <a:t> Notice how quickly the line approaches 0 on the y-axis.  If we find ourselves in one of these situations we must try very hard to not be on the left-hand side, but we don't have to go very far on the right-hand side.</a:t>
            </a:r>
            <a:endParaRPr lang="en-US" baseline="0"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12</a:t>
            </a:fld>
            <a:endParaRPr lang="en-US"/>
          </a:p>
        </p:txBody>
      </p:sp>
    </p:spTree>
    <p:extLst>
      <p:ext uri="{BB962C8B-B14F-4D97-AF65-F5344CB8AC3E}">
        <p14:creationId xmlns:p14="http://schemas.microsoft.com/office/powerpoint/2010/main" val="424773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1/N is called the harmonic progression.  (The harmonic series is much more common, but we're</a:t>
            </a:r>
            <a:r>
              <a:rPr lang="en-US" baseline="0" dirty="0" smtClean="0"/>
              <a:t> not doing a series here, just one batch size at-a-time.)</a:t>
            </a:r>
          </a:p>
          <a:p>
            <a:pPr marL="171450" indent="-171450">
              <a:buFont typeface="Arial" charset="0"/>
              <a:buChar char="•"/>
            </a:pPr>
            <a:r>
              <a:rPr lang="en-US" baseline="0" dirty="0" smtClean="0"/>
              <a:t>Context switching is a performance killer for so many applications.  It's a huge topic that applies to much more than just database development.  Anytime we can process in bulk, or build an assembly line, there are so many optimizations available.</a:t>
            </a:r>
          </a:p>
          <a:p>
            <a:pPr marL="171450" indent="-171450">
              <a:buFont typeface="Arial" charset="0"/>
              <a:buChar char="•"/>
            </a:pPr>
            <a:r>
              <a:rPr lang="en-US" baseline="0" dirty="0" smtClean="0"/>
              <a:t>This is not technically a "run-time analysis", this is more like an "overhead-analysis".  But there is a strong relationship between the two, since many operations are completely dominated by overheard instead of the real work.</a:t>
            </a:r>
          </a:p>
          <a:p>
            <a:pPr marL="171450" indent="-171450">
              <a:buFont typeface="Arial" charset="0"/>
              <a:buChar char="•"/>
            </a:pPr>
            <a:r>
              <a:rPr lang="en-US" baseline="0" dirty="0" smtClean="0"/>
              <a:t>For the total amount of work we need to measure two things - the "real work" and the overhead.  Every operation always has some actual work that is inevitable.  For example, with an INSERT, obviously we have to spend time inserting the row.  By overhead, I refer to things not directly related to the operation, like the time to generate a sequence needed for that INSERT.</a:t>
            </a:r>
          </a:p>
          <a:p>
            <a:pPr marL="171450" indent="-171450">
              <a:buFont typeface="Arial" charset="0"/>
              <a:buChar char="•"/>
            </a:pPr>
            <a:r>
              <a:rPr lang="en-US" baseline="0" dirty="0" smtClean="0"/>
              <a:t>There are so many operations that this applies to.</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13</a:t>
            </a:fld>
            <a:endParaRPr lang="en-US"/>
          </a:p>
        </p:txBody>
      </p:sp>
    </p:spTree>
    <p:extLst>
      <p:ext uri="{BB962C8B-B14F-4D97-AF65-F5344CB8AC3E}">
        <p14:creationId xmlns:p14="http://schemas.microsoft.com/office/powerpoint/2010/main" val="269057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a:t>
            </a:r>
            <a:r>
              <a:rPr lang="en-US" baseline="0" dirty="0" smtClean="0"/>
              <a:t> don't need to test this every time.  You can never get the perfect batch size, but luckily we can easily get one that's good-enough.</a:t>
            </a:r>
          </a:p>
          <a:p>
            <a:pPr marL="171450" indent="-171450">
              <a:buFont typeface="Arial" charset="0"/>
              <a:buChar char="•"/>
            </a:pPr>
            <a:r>
              <a:rPr lang="en-US" baseline="0" dirty="0" smtClean="0"/>
              <a:t>Think about why increasing the batch size helps.  It helps by eliminating overhead.  But there's only so much overhead to eliminate.  There's always going to be the real work, which the batch size won't help with.</a:t>
            </a:r>
          </a:p>
          <a:p>
            <a:pPr marL="171450" indent="-171450">
              <a:buFont typeface="Arial" charset="0"/>
              <a:buChar char="•"/>
            </a:pPr>
            <a:r>
              <a:rPr lang="en-US" baseline="0" dirty="0" smtClean="0"/>
              <a:t>Going over 100 is almost certainly a mistake.  Compare to no batching at all, you cannot theoretically improve the performance by more than 1%.</a:t>
            </a:r>
          </a:p>
          <a:p>
            <a:pPr marL="171450" indent="-171450">
              <a:buFont typeface="Arial" charset="0"/>
              <a:buChar char="•"/>
            </a:pPr>
            <a:r>
              <a:rPr lang="en-US" baseline="0" dirty="0" smtClean="0"/>
              <a:t>But then why do some test cases demonstrate further improvements?  Only if they include absolutely no real work.  (I've built guilty of this myself.)</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14</a:t>
            </a:fld>
            <a:endParaRPr lang="en-US"/>
          </a:p>
        </p:txBody>
      </p:sp>
    </p:spTree>
    <p:extLst>
      <p:ext uri="{BB962C8B-B14F-4D97-AF65-F5344CB8AC3E}">
        <p14:creationId xmlns:p14="http://schemas.microsoft.com/office/powerpoint/2010/main" val="396635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If we find</a:t>
            </a:r>
            <a:r>
              <a:rPr lang="en-US" baseline="0" dirty="0" smtClean="0"/>
              <a:t> ourselves in a position where increasingly large batch sizes make a significant difference, then we're doing something wrong.</a:t>
            </a:r>
          </a:p>
          <a:p>
            <a:pPr marL="171450" indent="-171450">
              <a:buFont typeface="Arial" charset="0"/>
              <a:buChar char="•"/>
            </a:pPr>
            <a:r>
              <a:rPr lang="en-US" baseline="0" dirty="0" smtClean="0"/>
              <a:t>If we care </a:t>
            </a:r>
            <a:r>
              <a:rPr lang="en-US" i="1" baseline="0" dirty="0" smtClean="0"/>
              <a:t>too much</a:t>
            </a:r>
            <a:r>
              <a:rPr lang="en-US" baseline="0" dirty="0" smtClean="0"/>
              <a:t> about context switching, then maybe we're not using enough SQL.</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15</a:t>
            </a:fld>
            <a:endParaRPr lang="en-US"/>
          </a:p>
        </p:txBody>
      </p:sp>
    </p:spTree>
    <p:extLst>
      <p:ext uri="{BB962C8B-B14F-4D97-AF65-F5344CB8AC3E}">
        <p14:creationId xmlns:p14="http://schemas.microsoft.com/office/powerpoint/2010/main" val="32658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17</a:t>
            </a:fld>
            <a:endParaRPr lang="en-US" dirty="0"/>
          </a:p>
        </p:txBody>
      </p:sp>
    </p:spTree>
    <p:extLst>
      <p:ext uri="{BB962C8B-B14F-4D97-AF65-F5344CB8AC3E}">
        <p14:creationId xmlns:p14="http://schemas.microsoft.com/office/powerpoint/2010/main" val="3577064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18</a:t>
            </a:fld>
            <a:endParaRPr lang="en-US" dirty="0"/>
          </a:p>
        </p:txBody>
      </p:sp>
    </p:spTree>
    <p:extLst>
      <p:ext uri="{BB962C8B-B14F-4D97-AF65-F5344CB8AC3E}">
        <p14:creationId xmlns:p14="http://schemas.microsoft.com/office/powerpoint/2010/main" val="3025345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dirty="0" smtClean="0"/>
              <a:t>(By </a:t>
            </a:r>
            <a:r>
              <a:rPr lang="en-US" dirty="0" smtClean="0"/>
              <a:t>Jorge </a:t>
            </a:r>
            <a:r>
              <a:rPr lang="en-US" dirty="0" err="1" smtClean="0"/>
              <a:t>Stolfi</a:t>
            </a:r>
            <a:r>
              <a:rPr lang="en-US" dirty="0" smtClean="0"/>
              <a:t> - Own work, Public Domain, https://</a:t>
            </a:r>
            <a:r>
              <a:rPr lang="en-US" dirty="0" smtClean="0"/>
              <a:t>commons.wikimedia.org/w/index.php?curid=6601264)</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19</a:t>
            </a:fld>
            <a:endParaRPr lang="en-US"/>
          </a:p>
        </p:txBody>
      </p:sp>
    </p:spTree>
    <p:extLst>
      <p:ext uri="{BB962C8B-B14F-4D97-AF65-F5344CB8AC3E}">
        <p14:creationId xmlns:p14="http://schemas.microsoft.com/office/powerpoint/2010/main" val="1412735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See this Stack Overflow answer, where I try and fail to create a useful constant-time index using hash clusters: </a:t>
            </a:r>
            <a:r>
              <a:rPr lang="en-US" sz="1200" u="sng" kern="1200" dirty="0" smtClean="0">
                <a:solidFill>
                  <a:schemeClr val="tx1"/>
                </a:solidFill>
                <a:effectLst/>
                <a:latin typeface="+mn-lt"/>
                <a:ea typeface="+mn-ea"/>
                <a:cs typeface="+mn-cs"/>
                <a:hlinkClick r:id="rId3"/>
              </a:rPr>
              <a:t>https://stackoverflow.com/questions/32071259/constant-time-index-for-string-column-on-oracle-database</a:t>
            </a:r>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21</a:t>
            </a:fld>
            <a:endParaRPr lang="en-US"/>
          </a:p>
        </p:txBody>
      </p:sp>
    </p:spTree>
    <p:extLst>
      <p:ext uri="{BB962C8B-B14F-4D97-AF65-F5344CB8AC3E}">
        <p14:creationId xmlns:p14="http://schemas.microsoft.com/office/powerpoint/2010/main" val="1699038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Binary 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Binary Search Depiction</a:t>
            </a:r>
            <a:r>
              <a:rPr lang="en-US" baseline="0" dirty="0" smtClean="0"/>
              <a:t> by </a:t>
            </a:r>
            <a:r>
              <a:rPr lang="en-US" dirty="0" err="1" smtClean="0"/>
              <a:t>AlwaysAngry</a:t>
            </a:r>
            <a:r>
              <a:rPr lang="en-US" dirty="0" smtClean="0"/>
              <a:t> is licensed under the </a:t>
            </a:r>
            <a:r>
              <a:rPr lang="en-US" dirty="0" smtClean="0">
                <a:hlinkClick r:id="rId4" tooltip="w:en:Creative Commons"/>
              </a:rPr>
              <a:t>Creative Commons</a:t>
            </a:r>
            <a:r>
              <a:rPr lang="en-US" dirty="0" smtClean="0"/>
              <a:t> </a:t>
            </a:r>
            <a:r>
              <a:rPr lang="en-US" dirty="0" smtClean="0">
                <a:hlinkClick r:id="rId5"/>
              </a:rPr>
              <a:t>Attribution-Share Alike 4.0 International</a:t>
            </a:r>
            <a:r>
              <a:rPr lang="en-US" dirty="0" smtClean="0"/>
              <a:t> license. </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24</a:t>
            </a:fld>
            <a:endParaRPr lang="en-US"/>
          </a:p>
        </p:txBody>
      </p:sp>
    </p:spTree>
    <p:extLst>
      <p:ext uri="{BB962C8B-B14F-4D97-AF65-F5344CB8AC3E}">
        <p14:creationId xmlns:p14="http://schemas.microsoft.com/office/powerpoint/2010/main" val="104097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 I have a</a:t>
            </a:r>
            <a:r>
              <a:rPr lang="en-US" baseline="0" dirty="0" smtClean="0"/>
              <a:t> BS and MCS in computer science I'm not an expert in algorithm analysis, and this is not a computer science lecture.</a:t>
            </a:r>
          </a:p>
          <a:p>
            <a:pPr marL="171450" indent="-171450">
              <a:buFont typeface="Arial" charset="0"/>
              <a:buChar char="•"/>
            </a:pPr>
            <a:r>
              <a:rPr lang="en-US" baseline="0" dirty="0" smtClean="0"/>
              <a:t>This presentation focuses on practical information, even though this is usually taught as a theoretical subject.</a:t>
            </a:r>
          </a:p>
          <a:p>
            <a:pPr marL="171450" indent="-171450">
              <a:buFont typeface="Arial" charset="0"/>
              <a:buChar char="•"/>
            </a:pPr>
            <a:r>
              <a:rPr lang="en-US" baseline="0" dirty="0" smtClean="0"/>
              <a:t>I'm sure I'm mixing up terms, but it shouldn't matter.  And there's some overlap between Oracle terminology and computer science terminology.  For example, and "operation" in Oracle means an algorithm used in an execution plan.  Whereas an "operation" in algorithm analysis means a single unit of work, like adding or comparing numbers.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a:t>
            </a:fld>
            <a:endParaRPr lang="en-US" dirty="0"/>
          </a:p>
        </p:txBody>
      </p:sp>
    </p:spTree>
    <p:extLst>
      <p:ext uri="{BB962C8B-B14F-4D97-AF65-F5344CB8AC3E}">
        <p14:creationId xmlns:p14="http://schemas.microsoft.com/office/powerpoint/2010/main" val="264065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still only talking about accessing</a:t>
            </a:r>
            <a:r>
              <a:rPr lang="en-US" baseline="0" dirty="0" smtClean="0"/>
              <a:t> a single value.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26</a:t>
            </a:fld>
            <a:endParaRPr lang="en-US"/>
          </a:p>
        </p:txBody>
      </p:sp>
    </p:spTree>
    <p:extLst>
      <p:ext uri="{BB962C8B-B14F-4D97-AF65-F5344CB8AC3E}">
        <p14:creationId xmlns:p14="http://schemas.microsoft.com/office/powerpoint/2010/main" val="3230797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a:t>
            </a:r>
            <a:r>
              <a:rPr lang="en-US" baseline="0" dirty="0" smtClean="0"/>
              <a:t> height does not grow fast in practice.</a:t>
            </a:r>
          </a:p>
          <a:p>
            <a:endParaRPr lang="en-US" baseline="0" dirty="0" smtClean="0"/>
          </a:p>
          <a:p>
            <a:r>
              <a:rPr lang="en-US" baseline="0" dirty="0" smtClean="0"/>
              <a:t>Generated by this query (run against the 350 databases I have access to)</a:t>
            </a:r>
          </a:p>
          <a:p>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blevel</a:t>
            </a:r>
            <a:r>
              <a:rPr lang="en-US" sz="1200" b="0" i="0" u="none" strike="noStrike" kern="1200" baseline="0" dirty="0" smtClean="0">
                <a:solidFill>
                  <a:schemeClr val="tx1"/>
                </a:solidFill>
                <a:latin typeface="+mn-lt"/>
                <a:ea typeface="+mn-ea"/>
                <a:cs typeface="+mn-cs"/>
              </a:rPr>
              <a:t>, count(*) count</a:t>
            </a:r>
          </a:p>
          <a:p>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dba_indexes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group by </a:t>
            </a:r>
            <a:r>
              <a:rPr lang="en-US" sz="1200" b="0" i="0" u="none" strike="noStrike" kern="1200" baseline="0" dirty="0" err="1" smtClean="0">
                <a:solidFill>
                  <a:schemeClr val="tx1"/>
                </a:solidFill>
                <a:latin typeface="+mn-lt"/>
                <a:ea typeface="+mn-ea"/>
                <a:cs typeface="+mn-cs"/>
              </a:rPr>
              <a:t>blevel</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order by </a:t>
            </a:r>
            <a:r>
              <a:rPr lang="en-US" sz="1200" b="0" i="0" u="none" strike="noStrike" kern="1200" baseline="0" dirty="0" err="1" smtClean="0">
                <a:solidFill>
                  <a:schemeClr val="tx1"/>
                </a:solidFill>
                <a:latin typeface="+mn-lt"/>
                <a:ea typeface="+mn-ea"/>
                <a:cs typeface="+mn-cs"/>
              </a:rPr>
              <a:t>blevel</a:t>
            </a:r>
            <a:r>
              <a:rPr lang="en-US" sz="1200" b="0" i="0" u="none" strike="noStrike" kern="1200" baseline="0" dirty="0" smtClean="0">
                <a:solidFill>
                  <a:schemeClr val="tx1"/>
                </a:solidFill>
                <a:latin typeface="+mn-lt"/>
                <a:ea typeface="+mn-ea"/>
                <a:cs typeface="+mn-cs"/>
              </a:rPr>
              <a:t> nulls first;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28</a:t>
            </a:fld>
            <a:endParaRPr lang="en-US"/>
          </a:p>
        </p:txBody>
      </p:sp>
    </p:spTree>
    <p:extLst>
      <p:ext uri="{BB962C8B-B14F-4D97-AF65-F5344CB8AC3E}">
        <p14:creationId xmlns:p14="http://schemas.microsoft.com/office/powerpoint/2010/main" val="1306290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Amdahl’s law as a graph.  Based on </a:t>
            </a:r>
            <a:r>
              <a:rPr lang="en-US" sz="1200" u="sng" kern="1200" dirty="0" smtClean="0">
                <a:solidFill>
                  <a:schemeClr val="tx1"/>
                </a:solidFill>
                <a:effectLst/>
                <a:latin typeface="+mn-lt"/>
                <a:ea typeface="+mn-ea"/>
                <a:cs typeface="+mn-cs"/>
                <a:hlinkClick r:id="rId3"/>
              </a:rPr>
              <a:t>“Amdahl’s Law”</a:t>
            </a:r>
            <a:r>
              <a:rPr lang="en-US" sz="1200" kern="1200" dirty="0" smtClean="0">
                <a:solidFill>
                  <a:schemeClr val="tx1"/>
                </a:solidFill>
                <a:effectLst/>
                <a:latin typeface="+mn-lt"/>
                <a:ea typeface="+mn-ea"/>
                <a:cs typeface="+mn-cs"/>
              </a:rPr>
              <a:t> by Daniels220, licensed under </a:t>
            </a:r>
            <a:r>
              <a:rPr lang="en-US" sz="1200" u="sng" kern="1200" dirty="0" smtClean="0">
                <a:solidFill>
                  <a:schemeClr val="tx1"/>
                </a:solidFill>
                <a:effectLst/>
                <a:latin typeface="+mn-lt"/>
                <a:ea typeface="+mn-ea"/>
                <a:cs typeface="+mn-cs"/>
                <a:hlinkClick r:id="rId4"/>
              </a:rPr>
              <a:t>CC BY-SA</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29</a:t>
            </a:fld>
            <a:endParaRPr lang="en-US"/>
          </a:p>
        </p:txBody>
      </p:sp>
    </p:spTree>
    <p:extLst>
      <p:ext uri="{BB962C8B-B14F-4D97-AF65-F5344CB8AC3E}">
        <p14:creationId xmlns:p14="http://schemas.microsoft.com/office/powerpoint/2010/main" val="399614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pictures compare different ways to read a table in parallel.  The top, colorful chart shows reading one-partition-at-a-time.  The bottom, boring chart shows reading a table with a single SQL statement.</a:t>
            </a:r>
          </a:p>
          <a:p>
            <a:endParaRPr lang="en-US" baseline="0" dirty="0" smtClean="0"/>
          </a:p>
          <a:p>
            <a:r>
              <a:rPr lang="en-US" baseline="0" dirty="0" smtClean="0"/>
              <a:t>In this case, boring is good.  The boring chart has very few edges, which means it's getting the most parallelism possible.  If we want to improve performance by X we need to have X threads running at every possible moment.</a:t>
            </a:r>
          </a:p>
          <a:p>
            <a:endParaRPr lang="en-US" baseline="0" dirty="0" smtClean="0"/>
          </a:p>
          <a:p>
            <a:r>
              <a:rPr lang="en-US" baseline="0" dirty="0" smtClean="0"/>
              <a:t>We must have tools to measure and visualize utilization or we'd never know what's missing.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31</a:t>
            </a:fld>
            <a:endParaRPr lang="en-US"/>
          </a:p>
        </p:txBody>
      </p:sp>
    </p:spTree>
    <p:extLst>
      <p:ext uri="{BB962C8B-B14F-4D97-AF65-F5344CB8AC3E}">
        <p14:creationId xmlns:p14="http://schemas.microsoft.com/office/powerpoint/2010/main" val="2087203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a:t>
            </a:r>
            <a:r>
              <a:rPr lang="en-US" baseline="0" dirty="0" smtClean="0"/>
              <a:t> like using direct-path writes are "only" a 3x improvement, but that's still pretty awesome.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34</a:t>
            </a:fld>
            <a:endParaRPr lang="en-US"/>
          </a:p>
        </p:txBody>
      </p:sp>
    </p:spTree>
    <p:extLst>
      <p:ext uri="{BB962C8B-B14F-4D97-AF65-F5344CB8AC3E}">
        <p14:creationId xmlns:p14="http://schemas.microsoft.com/office/powerpoint/2010/main" val="2597115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Difficult</a:t>
            </a:r>
            <a:r>
              <a:rPr lang="en-US" b="1" baseline="0" dirty="0" smtClean="0"/>
              <a:t> choice:</a:t>
            </a:r>
            <a:r>
              <a:rPr lang="en-US" baseline="0" dirty="0" smtClean="0"/>
              <a:t> It's not obvious when a full table scan is cheaper than an index read.  It depends on the percentage of the index and how big the data is.</a:t>
            </a:r>
          </a:p>
          <a:p>
            <a:r>
              <a:rPr lang="en-US" b="1" baseline="0" dirty="0" smtClean="0"/>
              <a:t>Other factors:</a:t>
            </a:r>
            <a:r>
              <a:rPr lang="en-US" baseline="0" dirty="0" smtClean="0"/>
              <a:t> Clustering factor, multi-block versus single-block read time affect the choice.</a:t>
            </a:r>
          </a:p>
          <a:p>
            <a:r>
              <a:rPr lang="en-US" b="1" baseline="0" dirty="0" smtClean="0"/>
              <a:t>Theory versus practice:</a:t>
            </a:r>
            <a:r>
              <a:rPr lang="en-US" baseline="0" dirty="0" smtClean="0"/>
              <a:t> Theory tells us the *shape*, but practice tells us the actual number where they diverge.</a:t>
            </a:r>
          </a:p>
          <a:p>
            <a:r>
              <a:rPr lang="en-US" b="1" baseline="0" dirty="0" smtClean="0"/>
              <a:t>Cardinality:</a:t>
            </a:r>
            <a:r>
              <a:rPr lang="en-US" baseline="0" dirty="0" smtClean="0"/>
              <a:t> This is why cardinality is important.  Oracle must know where on the X-axis we are, to know which choice is better.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37</a:t>
            </a:fld>
            <a:endParaRPr lang="en-US"/>
          </a:p>
        </p:txBody>
      </p:sp>
    </p:spTree>
    <p:extLst>
      <p:ext uri="{BB962C8B-B14F-4D97-AF65-F5344CB8AC3E}">
        <p14:creationId xmlns:p14="http://schemas.microsoft.com/office/powerpoint/2010/main" val="3435678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39</a:t>
            </a:fld>
            <a:endParaRPr lang="en-US"/>
          </a:p>
        </p:txBody>
      </p:sp>
    </p:spTree>
    <p:extLst>
      <p:ext uri="{BB962C8B-B14F-4D97-AF65-F5344CB8AC3E}">
        <p14:creationId xmlns:p14="http://schemas.microsoft.com/office/powerpoint/2010/main" val="24726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Chart is from my answer here:</a:t>
            </a:r>
            <a:r>
              <a:rPr lang="en-US" baseline="0" dirty="0" smtClean="0"/>
              <a:t> https://stackoverflow.com/questions/8188093/oracle-always-uses-hash-join-even-when-both-tables-are-huge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40</a:t>
            </a:fld>
            <a:endParaRPr lang="en-US"/>
          </a:p>
        </p:txBody>
      </p:sp>
    </p:spTree>
    <p:extLst>
      <p:ext uri="{BB962C8B-B14F-4D97-AF65-F5344CB8AC3E}">
        <p14:creationId xmlns:p14="http://schemas.microsoft.com/office/powerpoint/2010/main" val="23698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49</a:t>
            </a:fld>
            <a:endParaRPr lang="en-US"/>
          </a:p>
        </p:txBody>
      </p:sp>
    </p:spTree>
    <p:extLst>
      <p:ext uri="{BB962C8B-B14F-4D97-AF65-F5344CB8AC3E}">
        <p14:creationId xmlns:p14="http://schemas.microsoft.com/office/powerpoint/2010/main" val="278074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dirty="0" smtClean="0"/>
              <a:t>https://www.amazon.com/Pro-Oracle-SQL-Development-Practices/dp/1484245164/</a:t>
            </a:r>
          </a:p>
          <a:p>
            <a:r>
              <a:rPr lang="en-US" dirty="0" smtClean="0"/>
              <a:t>https://www.apress.com/us/book/9781484245163</a:t>
            </a:r>
          </a:p>
          <a:p>
            <a:r>
              <a:rPr lang="en-US" dirty="0" smtClean="0"/>
              <a:t>This book should be out in late</a:t>
            </a:r>
            <a:r>
              <a:rPr lang="en-US" baseline="0" dirty="0" smtClean="0"/>
              <a:t> April, 2019.</a:t>
            </a:r>
          </a:p>
          <a:p>
            <a:r>
              <a:rPr lang="en-US" baseline="0" dirty="0" smtClean="0"/>
              <a:t>This chapter is not truly representative of the book.  The book focuses on SQL development processes, advanced features, style guidelines, and tuning.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a:t>
            </a:fld>
            <a:endParaRPr lang="en-US" dirty="0"/>
          </a:p>
        </p:txBody>
      </p:sp>
    </p:spTree>
    <p:extLst>
      <p:ext uri="{BB962C8B-B14F-4D97-AF65-F5344CB8AC3E}">
        <p14:creationId xmlns:p14="http://schemas.microsoft.com/office/powerpoint/2010/main" val="37949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Most tuning happens long</a:t>
            </a:r>
            <a:r>
              <a:rPr lang="en-US" baseline="0" dirty="0" smtClean="0"/>
              <a:t> before you ask for execution plans.  Writing clear code is the best way to write fast code.</a:t>
            </a:r>
          </a:p>
          <a:p>
            <a:pPr marL="171450" indent="-171450">
              <a:buFont typeface="Arial" charset="0"/>
              <a:buChar char="•"/>
            </a:pPr>
            <a:r>
              <a:rPr lang="en-US" baseline="0" dirty="0" smtClean="0"/>
              <a:t>Performance tuning is different than troubleshooting.  With troubleshooting, we can find the smallest possible problem and drill-down infinitely until we find the cause.  For bug hunting, every fix helps, and we can have a utopian view of our code.  But that approach will never work for performance tuning, where everything takes up time and there are always red herrings.</a:t>
            </a:r>
          </a:p>
          <a:p>
            <a:pPr marL="171450" indent="-171450">
              <a:buFont typeface="Arial" charset="0"/>
              <a:buChar char="•"/>
            </a:pPr>
            <a:r>
              <a:rPr lang="en-US" baseline="0" dirty="0" smtClean="0"/>
              <a:t>We must only look for the first significant problem, which is where experience makes a big difference.</a:t>
            </a:r>
          </a:p>
          <a:p>
            <a:pPr marL="171450" indent="-171450">
              <a:buFont typeface="Arial" charset="0"/>
              <a:buChar char="•"/>
            </a:pPr>
            <a:r>
              <a:rPr lang="en-US" baseline="0" dirty="0" smtClean="0"/>
              <a:t>For tuning, we need to try multiple styles quickly: system tuning, database tuning, SQL tuning, looking at cardinalities, phone-a-friend, resource consumption, etc.</a:t>
            </a:r>
          </a:p>
          <a:p>
            <a:pPr marL="171450" indent="-171450">
              <a:buFont typeface="Arial" charset="0"/>
              <a:buChar char="•"/>
            </a:pPr>
            <a:r>
              <a:rPr lang="en-US" baseline="0" dirty="0" smtClean="0"/>
              <a:t>Algorithm analysis is not the most important tuning method, but it's a helpful piece that everybody leaves out.  It's good to have a simple mathematical description of the foundation of our problems.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a:t>
            </a:fld>
            <a:endParaRPr lang="en-US" dirty="0"/>
          </a:p>
        </p:txBody>
      </p:sp>
    </p:spTree>
    <p:extLst>
      <p:ext uri="{BB962C8B-B14F-4D97-AF65-F5344CB8AC3E}">
        <p14:creationId xmlns:p14="http://schemas.microsoft.com/office/powerpoint/2010/main" val="2204371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Programming is one of the few fields with orders of magnitude difference in skill level between professionals.  We’ve all had to deal with coworkers who are only one tenth as productive as us, and we’ve all been humbled by developers whose code is ten times better than ours.  With performance tuning those numbers get even higher, and the rewards are greater.  It’s exhilarating when we make a small tweak and something runs a million times faster.</a:t>
            </a:r>
          </a:p>
          <a:p>
            <a:pPr marL="171450" indent="-171450">
              <a:buFont typeface="Arial" charset="0"/>
              <a:buChar char="•"/>
            </a:pPr>
            <a:r>
              <a:rPr lang="en-US" dirty="0" smtClean="0"/>
              <a:t>We like to talk about things being "X times</a:t>
            </a:r>
            <a:r>
              <a:rPr lang="en-US" baseline="0" dirty="0" smtClean="0"/>
              <a:t> faster or slower", but that's only the story at a single point-in-time.</a:t>
            </a:r>
          </a:p>
          <a:p>
            <a:pPr marL="171450" indent="-171450">
              <a:buFont typeface="Arial" charset="0"/>
              <a:buChar char="•"/>
            </a:pPr>
            <a:r>
              <a:rPr lang="en-US" baseline="0" dirty="0" smtClean="0"/>
              <a:t>We need to think about the slope instead of a single point.  We want to know how is our application going to grow with the data size.</a:t>
            </a:r>
            <a:endParaRPr lang="en-US"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6</a:t>
            </a:fld>
            <a:endParaRPr lang="en-US"/>
          </a:p>
        </p:txBody>
      </p:sp>
    </p:spTree>
    <p:extLst>
      <p:ext uri="{BB962C8B-B14F-4D97-AF65-F5344CB8AC3E}">
        <p14:creationId xmlns:p14="http://schemas.microsoft.com/office/powerpoint/2010/main" val="4113047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a:t>
            </a:r>
            <a:r>
              <a:rPr lang="en-US" baseline="0" dirty="0" smtClean="0"/>
              <a:t> algorithm analysis is usually taught in college it only requires high school math.  And most of the hard work has already been done for us.  For example, it's already been proven that sorting cannot be done faster than O(N*LOG(N)), we don't need to re-prove it here.</a:t>
            </a:r>
          </a:p>
          <a:p>
            <a:pPr marL="171450" indent="-171450">
              <a:buFont typeface="Arial" charset="0"/>
              <a:buChar char="•"/>
            </a:pPr>
            <a:r>
              <a:rPr lang="en-US" baseline="0" dirty="0" smtClean="0"/>
              <a:t>Most of this presentation is about time.  Although space can be important, and will occasionally be discussed.  There is an asterisk by run-time because we're not actually measuring the literal wall-clock time.  Algorithm analysis depends on generic "steps", not seconds, minutes, or hours.</a:t>
            </a:r>
          </a:p>
          <a:p>
            <a:pPr marL="171450" indent="-171450">
              <a:buFont typeface="Arial" charset="0"/>
              <a:buChar char="•"/>
            </a:pPr>
            <a:r>
              <a:rPr lang="en-US" baseline="0" dirty="0" smtClean="0"/>
              <a:t>There are many different ways to describe these functions.  For simplicity we will only use the Big O worst-case complexity.</a:t>
            </a:r>
          </a:p>
          <a:p>
            <a:pPr marL="171450" indent="-171450">
              <a:buFont typeface="Arial" charset="0"/>
              <a:buChar char="•"/>
            </a:pPr>
            <a:r>
              <a:rPr lang="en-US" baseline="0" dirty="0" smtClean="0"/>
              <a:t>Instead of saying "A is X times slower than B at point Y", we can say "A is O(N^2) and B is O(N)."</a:t>
            </a:r>
          </a:p>
          <a:p>
            <a:pPr marL="171450" indent="-171450">
              <a:buFont typeface="Arial" charset="0"/>
              <a:buChar char="•"/>
            </a:pPr>
            <a:r>
              <a:rPr lang="en-US" baseline="0" dirty="0" smtClean="0"/>
              <a:t>This presentation is going to ignore a ginormous amount of implementation details and constants.  Those details definitely matter, and can sometimes override algorithm complexity, but in many cases we can ignore them.</a:t>
            </a:r>
          </a:p>
          <a:p>
            <a:pPr marL="171450" indent="-171450">
              <a:buFont typeface="Arial" charset="0"/>
              <a:buChar char="•"/>
            </a:pPr>
            <a:r>
              <a:rPr lang="en-US" baseline="0" dirty="0" smtClean="0"/>
              <a:t>A surprisingly small number of functions can describe every possible database operation, as we'll see later.</a:t>
            </a:r>
          </a:p>
          <a:p>
            <a:pPr marL="171450" indent="-171450">
              <a:buFont typeface="Arial" charset="0"/>
              <a:buChar char="•"/>
            </a:pPr>
            <a:r>
              <a:rPr lang="en-US" baseline="0" dirty="0" smtClean="0"/>
              <a:t>Algorithm analysis helps with proactive tuning because we need to know the advantages of different data structures - for example, why should we build indexes?  Algorithm analysis is helpful for reactive tuning because we need to compare the algorithms and data structures that Oracle chose, and try to determine why it made a bad choice.</a:t>
            </a:r>
          </a:p>
          <a:p>
            <a:pPr marL="171450" indent="-171450">
              <a:buFont typeface="Arial" charset="0"/>
              <a:buChar char="•"/>
            </a:pPr>
            <a:r>
              <a:rPr lang="en-US" baseline="0" dirty="0" smtClean="0"/>
              <a:t>There are an infinite number of functions, this presentation only focuses on a small number of functions that are relevant for Oracle database operations.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7</a:t>
            </a:fld>
            <a:endParaRPr lang="en-US"/>
          </a:p>
        </p:txBody>
      </p:sp>
    </p:spTree>
    <p:extLst>
      <p:ext uri="{BB962C8B-B14F-4D97-AF65-F5344CB8AC3E}">
        <p14:creationId xmlns:p14="http://schemas.microsoft.com/office/powerpoint/2010/main" val="407677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simplest way to</a:t>
            </a:r>
            <a:r>
              <a:rPr lang="en-US" baseline="0" dirty="0" smtClean="0"/>
              <a:t> start with algorithm analysis is with a simple linear search algorithm.  A FOR loop that goes from 1 to N uses N operations.</a:t>
            </a:r>
          </a:p>
        </p:txBody>
      </p:sp>
      <p:sp>
        <p:nvSpPr>
          <p:cNvPr id="4" name="Slide Number Placeholder 3"/>
          <p:cNvSpPr>
            <a:spLocks noGrp="1"/>
          </p:cNvSpPr>
          <p:nvPr>
            <p:ph type="sldNum" sz="quarter" idx="10"/>
          </p:nvPr>
        </p:nvSpPr>
        <p:spPr/>
        <p:txBody>
          <a:bodyPr/>
          <a:lstStyle/>
          <a:p>
            <a:fld id="{5A6616C6-9DE0-4865-BC75-EB7C5EE0BF49}" type="slidenum">
              <a:rPr lang="en-US" smtClean="0"/>
              <a:t>8</a:t>
            </a:fld>
            <a:endParaRPr lang="en-US"/>
          </a:p>
        </p:txBody>
      </p:sp>
    </p:spTree>
    <p:extLst>
      <p:ext uri="{BB962C8B-B14F-4D97-AF65-F5344CB8AC3E}">
        <p14:creationId xmlns:p14="http://schemas.microsoft.com/office/powerpoint/2010/main" val="144274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a:t>
            </a:r>
            <a:r>
              <a:rPr lang="en-US" baseline="0" dirty="0" smtClean="0"/>
              <a:t>(1) - If we're lucky we'll find the element immediately, and only need 1 lookup.</a:t>
            </a:r>
          </a:p>
          <a:p>
            <a:pPr marL="171450" indent="-171450">
              <a:buFont typeface="Arial" charset="0"/>
              <a:buChar char="•"/>
            </a:pPr>
            <a:r>
              <a:rPr lang="en-US" baseline="0" dirty="0" smtClean="0"/>
              <a:t>O(N/2) - On average we'll have to search half of the elements, N/2.</a:t>
            </a:r>
          </a:p>
          <a:p>
            <a:pPr marL="171450" indent="-171450">
              <a:buFont typeface="Arial" charset="0"/>
              <a:buChar char="•"/>
            </a:pPr>
            <a:r>
              <a:rPr lang="en-US" baseline="0" dirty="0" smtClean="0"/>
              <a:t>O(N) - If we're unlucky we have to search each of the N elements.  Worst case is the most realistic.  Unless we have a unique array or index, we have to continue searching through all N elements, even if we find a match.  For example, in the previous slide there were duplicate values, one near the beginning, and one near the end.</a:t>
            </a:r>
          </a:p>
        </p:txBody>
      </p:sp>
      <p:sp>
        <p:nvSpPr>
          <p:cNvPr id="4" name="Slide Number Placeholder 3"/>
          <p:cNvSpPr>
            <a:spLocks noGrp="1"/>
          </p:cNvSpPr>
          <p:nvPr>
            <p:ph type="sldNum" sz="quarter" idx="10"/>
          </p:nvPr>
        </p:nvSpPr>
        <p:spPr/>
        <p:txBody>
          <a:bodyPr/>
          <a:lstStyle/>
          <a:p>
            <a:fld id="{5A6616C6-9DE0-4865-BC75-EB7C5EE0BF49}" type="slidenum">
              <a:rPr lang="en-US" smtClean="0"/>
              <a:t>9</a:t>
            </a:fld>
            <a:endParaRPr lang="en-US"/>
          </a:p>
        </p:txBody>
      </p:sp>
    </p:spTree>
    <p:extLst>
      <p:ext uri="{BB962C8B-B14F-4D97-AF65-F5344CB8AC3E}">
        <p14:creationId xmlns:p14="http://schemas.microsoft.com/office/powerpoint/2010/main" val="385426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 performance</a:t>
            </a:r>
            <a:r>
              <a:rPr lang="en-US" baseline="0" dirty="0" smtClean="0"/>
              <a:t> tuning is a huge topic and there are many ways to teach it.  Even listing and ordering the topics is a huge effort.  Let's ignore the common tuning techniques and do something totally different.</a:t>
            </a:r>
          </a:p>
          <a:p>
            <a:pPr marL="171450" indent="-171450">
              <a:buFont typeface="Arial" charset="0"/>
              <a:buChar char="•"/>
            </a:pPr>
            <a:r>
              <a:rPr lang="en-US" baseline="0" dirty="0" smtClean="0"/>
              <a:t>We only need a small number of popular functions to describe almost every Oracle feature.</a:t>
            </a:r>
          </a:p>
          <a:p>
            <a:pPr marL="171450" indent="-171450">
              <a:buFont typeface="Arial" charset="0"/>
              <a:buChar char="•"/>
            </a:pPr>
            <a:r>
              <a:rPr lang="en-US" baseline="0" dirty="0" smtClean="0"/>
              <a:t>There are many ways to discuss performance topics, I've arbitrarily chosen to list the functions from fastest to slowest.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10</a:t>
            </a:fld>
            <a:endParaRPr lang="en-US"/>
          </a:p>
        </p:txBody>
      </p:sp>
    </p:spTree>
    <p:extLst>
      <p:ext uri="{BB962C8B-B14F-4D97-AF65-F5344CB8AC3E}">
        <p14:creationId xmlns:p14="http://schemas.microsoft.com/office/powerpoint/2010/main" val="41612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5885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03220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2120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26957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358669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16197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9039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224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2"/>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1" y="1166367"/>
            <a:ext cx="4382691" cy="1158478"/>
          </a:xfrm>
        </p:spPr>
        <p:txBody>
          <a:bodyPr anchor="b">
            <a:normAutofit/>
          </a:bodyPr>
          <a:lstStyle>
            <a:lvl1pPr marL="0" marR="0" indent="0" algn="l" defTabSz="342892"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1"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5" y="1892609"/>
            <a:ext cx="1651688" cy="300083"/>
          </a:xfrm>
          <a:prstGeom prst="rect">
            <a:avLst/>
          </a:prstGeom>
          <a:noFill/>
        </p:spPr>
        <p:txBody>
          <a:bodyPr wrap="square" lIns="68579" tIns="34289" rIns="68579" bIns="34289" rtlCol="0">
            <a:spAutoFit/>
          </a:bodyPr>
          <a:lstStyle/>
          <a:p>
            <a:pPr defTabSz="342892"/>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5" y="2808686"/>
            <a:ext cx="1819567" cy="300083"/>
          </a:xfrm>
          <a:prstGeom prst="rect">
            <a:avLst/>
          </a:prstGeom>
          <a:noFill/>
        </p:spPr>
        <p:txBody>
          <a:bodyPr wrap="square" lIns="68579" tIns="34289" rIns="68579" bIns="34289" rtlCol="0">
            <a:spAutoFit/>
          </a:bodyPr>
          <a:lstStyle/>
          <a:p>
            <a:pPr defTabSz="342892"/>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4"/>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1" y="3849171"/>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321383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1" y="3738768"/>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892"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9"/>
            <a:ext cx="1651688" cy="300083"/>
          </a:xfrm>
          <a:prstGeom prst="rect">
            <a:avLst/>
          </a:prstGeom>
          <a:noFill/>
        </p:spPr>
        <p:txBody>
          <a:bodyPr wrap="square" lIns="68579" tIns="34289" rIns="68579" bIns="34289" rtlCol="0">
            <a:spAutoFit/>
          </a:bodyPr>
          <a:lstStyle/>
          <a:p>
            <a:pPr algn="ctr" defTabSz="342892"/>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268347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3719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824333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070752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7695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35914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0042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1"/>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0" y="1166367"/>
            <a:ext cx="4382691" cy="1158478"/>
          </a:xfrm>
        </p:spPr>
        <p:txBody>
          <a:bodyPr anchor="b">
            <a:normAutofit/>
          </a:bodyPr>
          <a:lstStyle>
            <a:lvl1pPr marL="0" marR="0" indent="0" algn="l" defTabSz="342900"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0"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4" y="1892608"/>
            <a:ext cx="1651688" cy="300083"/>
          </a:xfrm>
          <a:prstGeom prst="rect">
            <a:avLst/>
          </a:prstGeom>
          <a:noFill/>
        </p:spPr>
        <p:txBody>
          <a:bodyPr wrap="square" lIns="68580" tIns="34290" rIns="68580" bIns="34290" rtlCol="0">
            <a:spAutoFit/>
          </a:bodyPr>
          <a:lstStyle/>
          <a:p>
            <a:pPr defTabSz="342900"/>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4" y="2808685"/>
            <a:ext cx="1819567" cy="300083"/>
          </a:xfrm>
          <a:prstGeom prst="rect">
            <a:avLst/>
          </a:prstGeom>
          <a:noFill/>
        </p:spPr>
        <p:txBody>
          <a:bodyPr wrap="square" lIns="68580" tIns="34290" rIns="68580" bIns="34290" rtlCol="0">
            <a:spAutoFit/>
          </a:bodyPr>
          <a:lstStyle/>
          <a:p>
            <a:pPr defTabSz="342900"/>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3"/>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0" y="3849171"/>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6795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0" y="3738767"/>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900"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8"/>
            <a:ext cx="1651688" cy="300083"/>
          </a:xfrm>
          <a:prstGeom prst="rect">
            <a:avLst/>
          </a:prstGeom>
          <a:noFill/>
        </p:spPr>
        <p:txBody>
          <a:bodyPr wrap="square" lIns="68580" tIns="34290" rIns="68580" bIns="34290" rtlCol="0">
            <a:spAutoFit/>
          </a:bodyPr>
          <a:lstStyle/>
          <a:p>
            <a:pPr algn="ctr" defTabSz="342900"/>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17865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1725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804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60849-E57A-4E2E-A3F1-7A18EC53A11C}"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9673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60849-E57A-4E2E-A3F1-7A18EC53A11C}"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86352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0849-E57A-4E2E-A3F1-7A18EC53A11C}"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0670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087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16446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D0860849-E57A-4E2E-A3F1-7A18EC53A11C}" type="datetimeFigureOut">
              <a:rPr lang="en-US" smtClean="0"/>
              <a:t>4/2/2019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9A6E31D1-8808-42D6-BC3B-A4C296CD5B73}" type="slidenum">
              <a:rPr lang="en-US" smtClean="0"/>
              <a:t>‹#›</a:t>
            </a:fld>
            <a:endParaRPr lang="en-US"/>
          </a:p>
        </p:txBody>
      </p:sp>
    </p:spTree>
    <p:extLst>
      <p:ext uri="{BB962C8B-B14F-4D97-AF65-F5344CB8AC3E}">
        <p14:creationId xmlns:p14="http://schemas.microsoft.com/office/powerpoint/2010/main" val="28663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39383"/>
            <a:ext cx="6465497" cy="776378"/>
          </a:xfrm>
          <a:prstGeom prst="rect">
            <a:avLst/>
          </a:prstGeom>
        </p:spPr>
        <p:txBody>
          <a:bodyPr vert="horz" lIns="68579" tIns="34289" rIns="68579" bIns="3428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6"/>
            <a:ext cx="8401050" cy="3338423"/>
          </a:xfrm>
          <a:prstGeom prst="rect">
            <a:avLst/>
          </a:prstGeom>
        </p:spPr>
        <p:txBody>
          <a:bodyPr vert="horz" lIns="68579" tIns="34289" rIns="68579" bIns="342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3391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342892" rtl="0" eaLnBrk="1" latinLnBrk="0" hangingPunct="1">
        <a:spcBef>
          <a:spcPct val="0"/>
        </a:spcBef>
        <a:buNone/>
        <a:defRPr sz="2300" b="1" kern="1200">
          <a:solidFill>
            <a:srgbClr val="7C3A7A"/>
          </a:solidFill>
          <a:latin typeface="Arial"/>
          <a:ea typeface="+mj-ea"/>
          <a:cs typeface="Arial"/>
        </a:defRPr>
      </a:lvl1pPr>
    </p:titleStyle>
    <p:bodyStyle>
      <a:lvl1pPr marL="257168" indent="-257168" algn="l" defTabSz="342892" rtl="0" eaLnBrk="1" latinLnBrk="0" hangingPunct="1">
        <a:spcBef>
          <a:spcPct val="20000"/>
        </a:spcBef>
        <a:buFont typeface="Arial"/>
        <a:buChar char="•"/>
        <a:defRPr sz="1700" kern="1200">
          <a:solidFill>
            <a:schemeClr val="tx1"/>
          </a:solidFill>
          <a:latin typeface="Arial"/>
          <a:ea typeface="+mn-ea"/>
          <a:cs typeface="Arial"/>
        </a:defRPr>
      </a:lvl1pPr>
      <a:lvl2pPr marL="557199" indent="-214308" algn="l" defTabSz="342892" rtl="0" eaLnBrk="1" latinLnBrk="0" hangingPunct="1">
        <a:spcBef>
          <a:spcPct val="20000"/>
        </a:spcBef>
        <a:buFont typeface="Arial"/>
        <a:buChar char="–"/>
        <a:defRPr sz="1500" kern="1200">
          <a:solidFill>
            <a:schemeClr val="tx1"/>
          </a:solidFill>
          <a:latin typeface="Arial"/>
          <a:ea typeface="+mn-ea"/>
          <a:cs typeface="Arial"/>
        </a:defRPr>
      </a:lvl2pPr>
      <a:lvl3pPr marL="857228" indent="-171446" algn="l" defTabSz="342892" rtl="0" eaLnBrk="1" latinLnBrk="0" hangingPunct="1">
        <a:spcBef>
          <a:spcPct val="20000"/>
        </a:spcBef>
        <a:buFont typeface="Arial"/>
        <a:buChar char="•"/>
        <a:defRPr sz="1400" kern="1200">
          <a:solidFill>
            <a:schemeClr val="tx1"/>
          </a:solidFill>
          <a:latin typeface="Arial"/>
          <a:ea typeface="+mn-ea"/>
          <a:cs typeface="Arial"/>
        </a:defRPr>
      </a:lvl3pPr>
      <a:lvl4pPr marL="1200120" indent="-171446" algn="l" defTabSz="342892" rtl="0" eaLnBrk="1" latinLnBrk="0" hangingPunct="1">
        <a:spcBef>
          <a:spcPct val="20000"/>
        </a:spcBef>
        <a:buFont typeface="Arial"/>
        <a:buChar char="–"/>
        <a:defRPr sz="1200" kern="1200">
          <a:solidFill>
            <a:schemeClr val="tx1"/>
          </a:solidFill>
          <a:latin typeface="Arial"/>
          <a:ea typeface="+mn-ea"/>
          <a:cs typeface="Arial"/>
        </a:defRPr>
      </a:lvl4pPr>
      <a:lvl5pPr marL="1543012" indent="-171446" algn="l" defTabSz="342892" rtl="0" eaLnBrk="1" latinLnBrk="0" hangingPunct="1">
        <a:spcBef>
          <a:spcPct val="20000"/>
        </a:spcBef>
        <a:buFont typeface="Arial"/>
        <a:buChar char="»"/>
        <a:defRPr sz="1500" kern="1200">
          <a:solidFill>
            <a:schemeClr val="tx1"/>
          </a:solidFill>
          <a:latin typeface="Arial"/>
          <a:ea typeface="+mn-ea"/>
          <a:cs typeface="Arial"/>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39382"/>
            <a:ext cx="6465497" cy="776378"/>
          </a:xfrm>
          <a:prstGeom prst="rect">
            <a:avLst/>
          </a:prstGeom>
        </p:spPr>
        <p:txBody>
          <a:bodyPr vert="horz"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5"/>
            <a:ext cx="8401050" cy="333842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603766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hdr="0" ftr="0" dt="0"/>
  <p:txStyles>
    <p:titleStyle>
      <a:lvl1pPr algn="l" defTabSz="342900" rtl="0" eaLnBrk="1" latinLnBrk="0" hangingPunct="1">
        <a:spcBef>
          <a:spcPct val="0"/>
        </a:spcBef>
        <a:buNone/>
        <a:defRPr sz="2300" b="1" kern="1200">
          <a:solidFill>
            <a:srgbClr val="7C3A7A"/>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1700" kern="1200">
          <a:solidFill>
            <a:schemeClr val="tx1"/>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Arial"/>
          <a:ea typeface="+mn-ea"/>
          <a:cs typeface="Arial"/>
        </a:defRPr>
      </a:lvl2pPr>
      <a:lvl3pPr marL="857250" indent="-171450" algn="l" defTabSz="342900" rtl="0" eaLnBrk="1" latinLnBrk="0" hangingPunct="1">
        <a:spcBef>
          <a:spcPct val="20000"/>
        </a:spcBef>
        <a:buFont typeface="Arial"/>
        <a:buChar char="•"/>
        <a:defRPr sz="1400" kern="1200">
          <a:solidFill>
            <a:schemeClr val="tx1"/>
          </a:solidFill>
          <a:latin typeface="Arial"/>
          <a:ea typeface="+mn-ea"/>
          <a:cs typeface="Arial"/>
        </a:defRPr>
      </a:lvl3pPr>
      <a:lvl4pPr marL="1200150" indent="-171450" algn="l" defTabSz="342900" rtl="0" eaLnBrk="1" latinLnBrk="0" hangingPunct="1">
        <a:spcBef>
          <a:spcPct val="20000"/>
        </a:spcBef>
        <a:buFont typeface="Arial"/>
        <a:buChar char="–"/>
        <a:defRPr sz="1200" kern="1200">
          <a:solidFill>
            <a:schemeClr val="tx1"/>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normAutofit fontScale="92500" lnSpcReduction="10000"/>
          </a:bodyPr>
          <a:lstStyle/>
          <a:p>
            <a:r>
              <a:rPr lang="en-US" dirty="0"/>
              <a:t>Practical Algorithm Analysis for Oracle Developers</a:t>
            </a:r>
          </a:p>
        </p:txBody>
      </p:sp>
      <p:sp>
        <p:nvSpPr>
          <p:cNvPr id="4" name="Text Placeholder 3"/>
          <p:cNvSpPr>
            <a:spLocks noGrp="1"/>
          </p:cNvSpPr>
          <p:nvPr>
            <p:ph type="body" sz="quarter" idx="19"/>
          </p:nvPr>
        </p:nvSpPr>
        <p:spPr/>
        <p:txBody>
          <a:bodyPr/>
          <a:lstStyle/>
          <a:p>
            <a:endParaRPr lang="en-US" dirty="0"/>
          </a:p>
        </p:txBody>
      </p:sp>
      <p:sp>
        <p:nvSpPr>
          <p:cNvPr id="5" name="Text Placeholder 4"/>
          <p:cNvSpPr>
            <a:spLocks noGrp="1"/>
          </p:cNvSpPr>
          <p:nvPr>
            <p:ph type="body" sz="quarter" idx="20"/>
          </p:nvPr>
        </p:nvSpPr>
        <p:spPr/>
        <p:txBody>
          <a:bodyPr/>
          <a:lstStyle/>
          <a:p>
            <a:r>
              <a:rPr lang="en-US" dirty="0" smtClean="0"/>
              <a:t>2019-04-10</a:t>
            </a:r>
            <a:endParaRPr lang="en-US" dirty="0"/>
          </a:p>
        </p:txBody>
      </p:sp>
      <p:sp>
        <p:nvSpPr>
          <p:cNvPr id="6" name="Text Placeholder 5"/>
          <p:cNvSpPr>
            <a:spLocks noGrp="1"/>
          </p:cNvSpPr>
          <p:nvPr>
            <p:ph type="body" sz="quarter" idx="21"/>
          </p:nvPr>
        </p:nvSpPr>
        <p:spPr/>
        <p:txBody>
          <a:bodyPr/>
          <a:lstStyle/>
          <a:p>
            <a:r>
              <a:rPr lang="en-US" dirty="0"/>
              <a:t>Jon Heller</a:t>
            </a:r>
          </a:p>
          <a:p>
            <a:r>
              <a:rPr lang="en-US" dirty="0"/>
              <a:t>Database Administrator</a:t>
            </a:r>
          </a:p>
          <a:p>
            <a:r>
              <a:rPr lang="en-US" dirty="0"/>
              <a:t>Ventech Solutions</a:t>
            </a:r>
          </a:p>
          <a:p>
            <a:r>
              <a:rPr lang="en-US" dirty="0"/>
              <a:t>jon@jonheller.org</a:t>
            </a:r>
          </a:p>
        </p:txBody>
      </p:sp>
    </p:spTree>
    <p:extLst>
      <p:ext uri="{BB962C8B-B14F-4D97-AF65-F5344CB8AC3E}">
        <p14:creationId xmlns:p14="http://schemas.microsoft.com/office/powerpoint/2010/main" val="15377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New </a:t>
            </a:r>
            <a:r>
              <a:rPr lang="en-US" dirty="0" smtClean="0"/>
              <a:t>Performance Story</a:t>
            </a:r>
            <a:endParaRPr lang="en-US" dirty="0"/>
          </a:p>
        </p:txBody>
      </p:sp>
      <p:sp>
        <p:nvSpPr>
          <p:cNvPr id="3" name="Content Placeholder 2"/>
          <p:cNvSpPr>
            <a:spLocks noGrp="1"/>
          </p:cNvSpPr>
          <p:nvPr>
            <p:ph idx="1"/>
          </p:nvPr>
        </p:nvSpPr>
        <p:spPr/>
        <p:txBody>
          <a:bodyPr/>
          <a:lstStyle/>
          <a:p>
            <a:r>
              <a:rPr lang="en-US" dirty="0" smtClean="0"/>
              <a:t>Ignore </a:t>
            </a:r>
            <a:r>
              <a:rPr lang="en-US" dirty="0" smtClean="0"/>
              <a:t>database tuning, SQL tuning, advisors, reports, tools</a:t>
            </a:r>
          </a:p>
          <a:p>
            <a:r>
              <a:rPr lang="en-US" dirty="0"/>
              <a:t>Popular functions guide us through performance categories </a:t>
            </a:r>
            <a:endParaRPr lang="en-US" dirty="0" smtClean="0"/>
          </a:p>
          <a:p>
            <a:r>
              <a:rPr lang="en-US" dirty="0" smtClean="0"/>
              <a:t>Start </a:t>
            </a:r>
            <a:r>
              <a:rPr lang="en-US" dirty="0" smtClean="0"/>
              <a:t>with fastest and end with slowest</a:t>
            </a:r>
          </a:p>
          <a:p>
            <a:endParaRPr lang="en-US" dirty="0"/>
          </a:p>
        </p:txBody>
      </p:sp>
    </p:spTree>
    <p:extLst>
      <p:ext uri="{BB962C8B-B14F-4D97-AF65-F5344CB8AC3E}">
        <p14:creationId xmlns:p14="http://schemas.microsoft.com/office/powerpoint/2010/main" val="276212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Popular Functions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72938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a:t>
            </a:r>
            <a:endParaRPr lang="en-US" dirty="0"/>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97155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23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1/N - What and Where</a:t>
            </a:r>
            <a:endParaRPr lang="en-US" dirty="0"/>
          </a:p>
        </p:txBody>
      </p:sp>
      <p:sp>
        <p:nvSpPr>
          <p:cNvPr id="3" name="Content Placeholder 2"/>
          <p:cNvSpPr>
            <a:spLocks noGrp="1"/>
          </p:cNvSpPr>
          <p:nvPr>
            <p:ph idx="1"/>
          </p:nvPr>
        </p:nvSpPr>
        <p:spPr>
          <a:xfrm>
            <a:off x="457200" y="1200151"/>
            <a:ext cx="8458200" cy="3394472"/>
          </a:xfrm>
        </p:spPr>
        <p:txBody>
          <a:bodyPr>
            <a:normAutofit fontScale="92500" lnSpcReduction="20000"/>
          </a:bodyPr>
          <a:lstStyle/>
          <a:p>
            <a:r>
              <a:rPr lang="en-US" dirty="0" smtClean="0"/>
              <a:t>Harmonic progression</a:t>
            </a:r>
          </a:p>
          <a:p>
            <a:r>
              <a:rPr lang="en-US" dirty="0" smtClean="0"/>
              <a:t>Context switching for every N items</a:t>
            </a:r>
          </a:p>
          <a:p>
            <a:r>
              <a:rPr lang="en-US" dirty="0"/>
              <a:t>(Overhead analysis, not run-time analysis)</a:t>
            </a:r>
          </a:p>
          <a:p>
            <a:r>
              <a:rPr lang="en-US" sz="2200" b="1" dirty="0">
                <a:solidFill>
                  <a:prstClr val="black"/>
                </a:solidFill>
                <a:latin typeface="Courier New" panose="02070309020205020404" pitchFamily="49" charset="0"/>
                <a:cs typeface="Courier New" panose="02070309020205020404" pitchFamily="49" charset="0"/>
              </a:rPr>
              <a:t>(N * REAL_WORK) + ((N * OVERHEAD_TIME) / BATCH_SIZE)</a:t>
            </a:r>
            <a:endParaRPr lang="en-US" dirty="0" smtClean="0"/>
          </a:p>
          <a:p>
            <a:r>
              <a:rPr lang="en-US" dirty="0" smtClean="0"/>
              <a:t>Any </a:t>
            </a:r>
            <a:r>
              <a:rPr lang="en-US" dirty="0" smtClean="0"/>
              <a:t>process with a tunable batch or cache size</a:t>
            </a:r>
          </a:p>
          <a:p>
            <a:r>
              <a:rPr lang="en-US" dirty="0" smtClean="0"/>
              <a:t>Sequences, bulk collect limit, </a:t>
            </a:r>
            <a:r>
              <a:rPr lang="en-US" dirty="0" smtClean="0"/>
              <a:t>prefretch</a:t>
            </a:r>
            <a:r>
              <a:rPr lang="en-US" dirty="0" smtClean="0"/>
              <a:t>, </a:t>
            </a:r>
            <a:r>
              <a:rPr lang="en-US" dirty="0" smtClean="0"/>
              <a:t>arraysize</a:t>
            </a:r>
            <a:r>
              <a:rPr lang="en-US" dirty="0" smtClean="0"/>
              <a:t>, UNION ALL, DBMS_OUTPUT, </a:t>
            </a:r>
            <a:r>
              <a:rPr lang="en-US" dirty="0" smtClean="0"/>
              <a:t>DBMS_SCHEDULER, etc.</a:t>
            </a:r>
          </a:p>
        </p:txBody>
      </p:sp>
    </p:spTree>
    <p:extLst>
      <p:ext uri="{BB962C8B-B14F-4D97-AF65-F5344CB8AC3E}">
        <p14:creationId xmlns:p14="http://schemas.microsoft.com/office/powerpoint/2010/main" val="34478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Why it Matters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waste time trying to perfect this</a:t>
            </a:r>
          </a:p>
          <a:p>
            <a:r>
              <a:rPr lang="en-US" dirty="0" smtClean="0"/>
              <a:t>Why does increasing batch size help?</a:t>
            </a:r>
            <a:endParaRPr lang="en-US" dirty="0" smtClean="0"/>
          </a:p>
          <a:p>
            <a:r>
              <a:rPr lang="en-US" dirty="0" smtClean="0"/>
              <a:t>BATCH_SIZE </a:t>
            </a:r>
            <a:r>
              <a:rPr lang="en-US" dirty="0" smtClean="0"/>
              <a:t>2 = 50% optimized</a:t>
            </a:r>
          </a:p>
          <a:p>
            <a:r>
              <a:rPr lang="en-US" dirty="0" smtClean="0"/>
              <a:t>BATCH_SIZE 10 = 90% optimized</a:t>
            </a:r>
          </a:p>
          <a:p>
            <a:r>
              <a:rPr lang="en-US" dirty="0" smtClean="0"/>
              <a:t>BATCH_SIZE 100 = 99% optimized</a:t>
            </a:r>
          </a:p>
          <a:p>
            <a:r>
              <a:rPr lang="en-US" dirty="0"/>
              <a:t>Why ever go over 100?  Trade space for (no) time</a:t>
            </a:r>
          </a:p>
          <a:p>
            <a:r>
              <a:rPr lang="en-US" dirty="0" smtClean="0"/>
              <a:t>Most </a:t>
            </a:r>
            <a:r>
              <a:rPr lang="en-US" dirty="0" smtClean="0"/>
              <a:t>tests are wrong</a:t>
            </a:r>
          </a:p>
        </p:txBody>
      </p:sp>
    </p:spTree>
    <p:extLst>
      <p:ext uri="{BB962C8B-B14F-4D97-AF65-F5344CB8AC3E}">
        <p14:creationId xmlns:p14="http://schemas.microsoft.com/office/powerpoint/2010/main" val="31325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Large Batch Sizes Shouldn't Help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huge batches sizes help we're doing something wrong.</a:t>
            </a:r>
          </a:p>
          <a:p>
            <a:pPr marL="0" indent="0">
              <a:buNone/>
            </a:pPr>
            <a:r>
              <a:rPr lang="en-US" b="1" dirty="0">
                <a:solidFill>
                  <a:srgbClr val="008080"/>
                </a:solidFill>
                <a:highlight>
                  <a:srgbClr val="FFFFFF"/>
                </a:highlight>
                <a:latin typeface="Courier New"/>
              </a:rPr>
              <a:t>declare</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number</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begin</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for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in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large_table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a:t>
            </a:r>
          </a:p>
          <a:p>
            <a:r>
              <a:rPr lang="en-US" dirty="0" smtClean="0"/>
              <a:t>Instead use: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large_table</a:t>
            </a:r>
            <a:endParaRPr lang="en-US" dirty="0"/>
          </a:p>
        </p:txBody>
      </p:sp>
    </p:spTree>
    <p:extLst>
      <p:ext uri="{BB962C8B-B14F-4D97-AF65-F5344CB8AC3E}">
        <p14:creationId xmlns:p14="http://schemas.microsoft.com/office/powerpoint/2010/main" val="245335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Theory vs. Practice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00151"/>
            <a:ext cx="8229600" cy="3394472"/>
          </a:xfrm>
        </p:spPr>
      </p:pic>
    </p:spTree>
    <p:extLst>
      <p:ext uri="{BB962C8B-B14F-4D97-AF65-F5344CB8AC3E}">
        <p14:creationId xmlns:p14="http://schemas.microsoft.com/office/powerpoint/2010/main" val="2707398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6040" y="895350"/>
            <a:ext cx="3931920" cy="3931920"/>
          </a:xfrm>
        </p:spPr>
      </p:pic>
    </p:spTree>
    <p:extLst>
      <p:ext uri="{BB962C8B-B14F-4D97-AF65-F5344CB8AC3E}">
        <p14:creationId xmlns:p14="http://schemas.microsoft.com/office/powerpoint/2010/main" val="2921665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What and Where</a:t>
            </a:r>
            <a:endParaRPr lang="en-US" dirty="0"/>
          </a:p>
        </p:txBody>
      </p:sp>
      <p:sp>
        <p:nvSpPr>
          <p:cNvPr id="3" name="Content Placeholder 2"/>
          <p:cNvSpPr>
            <a:spLocks noGrp="1"/>
          </p:cNvSpPr>
          <p:nvPr>
            <p:ph idx="1"/>
          </p:nvPr>
        </p:nvSpPr>
        <p:spPr/>
        <p:txBody>
          <a:bodyPr/>
          <a:lstStyle/>
          <a:p>
            <a:r>
              <a:rPr lang="en-US" dirty="0" smtClean="0"/>
              <a:t>Constant time - boring is good</a:t>
            </a:r>
          </a:p>
          <a:p>
            <a:r>
              <a:rPr lang="en-US" dirty="0" smtClean="0"/>
              <a:t>Hashing - partitioning, clusters, joins</a:t>
            </a:r>
          </a:p>
          <a:p>
            <a:r>
              <a:rPr lang="en-US" dirty="0" smtClean="0"/>
              <a:t>Other - INSERT, CREATE, DROP, etc.</a:t>
            </a:r>
            <a:endParaRPr lang="en-US" dirty="0"/>
          </a:p>
        </p:txBody>
      </p:sp>
    </p:spTree>
    <p:extLst>
      <p:ext uri="{BB962C8B-B14F-4D97-AF65-F5344CB8AC3E}">
        <p14:creationId xmlns:p14="http://schemas.microsoft.com/office/powerpoint/2010/main" val="221260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Hashing Types and Tradeoffs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209588"/>
            <a:ext cx="8229600" cy="3375198"/>
          </a:xfrm>
        </p:spPr>
      </p:pic>
    </p:spTree>
    <p:extLst>
      <p:ext uri="{BB962C8B-B14F-4D97-AF65-F5344CB8AC3E}">
        <p14:creationId xmlns:p14="http://schemas.microsoft.com/office/powerpoint/2010/main" val="1530866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2432"/>
            <a:ext cx="7772400" cy="1102519"/>
          </a:xfrm>
        </p:spPr>
        <p:txBody>
          <a:bodyPr>
            <a:normAutofit fontScale="90000"/>
          </a:bodyPr>
          <a:lstStyle/>
          <a:p>
            <a:r>
              <a:rPr lang="en-US" dirty="0" smtClean="0"/>
              <a:t>Practical Algorithm Analysis for Oracle Developers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900" y="1809750"/>
            <a:ext cx="3505200" cy="30869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8" y="2388736"/>
            <a:ext cx="2286213" cy="192899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2029633"/>
            <a:ext cx="2673604" cy="2647198"/>
          </a:xfrm>
          <a:prstGeom prst="rect">
            <a:avLst/>
          </a:prstGeom>
        </p:spPr>
      </p:pic>
    </p:spTree>
    <p:extLst>
      <p:ext uri="{BB962C8B-B14F-4D97-AF65-F5344CB8AC3E}">
        <p14:creationId xmlns:p14="http://schemas.microsoft.com/office/powerpoint/2010/main" val="2757206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Partitioning</a:t>
            </a:r>
            <a:endParaRPr lang="en-US" dirty="0"/>
          </a:p>
        </p:txBody>
      </p:sp>
      <p:sp>
        <p:nvSpPr>
          <p:cNvPr id="3" name="Content Placeholder 2"/>
          <p:cNvSpPr>
            <a:spLocks noGrp="1"/>
          </p:cNvSpPr>
          <p:nvPr>
            <p:ph idx="1"/>
          </p:nvPr>
        </p:nvSpPr>
        <p:spPr/>
        <p:txBody>
          <a:bodyPr>
            <a:normAutofit/>
          </a:bodyPr>
          <a:lstStyle/>
          <a:p>
            <a:r>
              <a:rPr lang="en-US" dirty="0" smtClean="0"/>
              <a:t>ORA_HASH</a:t>
            </a:r>
          </a:p>
          <a:p>
            <a:r>
              <a:rPr lang="en-US" dirty="0" smtClean="0"/>
              <a:t>Good for retrieving large percentage of rows</a:t>
            </a:r>
          </a:p>
          <a:p>
            <a:r>
              <a:rPr lang="en-US" dirty="0" smtClean="0"/>
              <a:t>Minimal but not perfect</a:t>
            </a:r>
          </a:p>
          <a:p>
            <a:r>
              <a:rPr lang="en-US" dirty="0" smtClean="0"/>
              <a:t>Insert O(1), read is O(N/#_PARTITIONS)</a:t>
            </a:r>
          </a:p>
          <a:p>
            <a:r>
              <a:rPr lang="en-US" dirty="0" smtClean="0"/>
              <a:t>Don't use huge number of partitions</a:t>
            </a:r>
            <a:endParaRPr lang="en-US" dirty="0"/>
          </a:p>
        </p:txBody>
      </p:sp>
    </p:spTree>
    <p:extLst>
      <p:ext uri="{BB962C8B-B14F-4D97-AF65-F5344CB8AC3E}">
        <p14:creationId xmlns:p14="http://schemas.microsoft.com/office/powerpoint/2010/main" val="3843327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Clusters</a:t>
            </a:r>
            <a:endParaRPr lang="en-US" dirty="0"/>
          </a:p>
        </p:txBody>
      </p:sp>
      <p:sp>
        <p:nvSpPr>
          <p:cNvPr id="3" name="Content Placeholder 2"/>
          <p:cNvSpPr>
            <a:spLocks noGrp="1"/>
          </p:cNvSpPr>
          <p:nvPr>
            <p:ph idx="1"/>
          </p:nvPr>
        </p:nvSpPr>
        <p:spPr/>
        <p:txBody>
          <a:bodyPr>
            <a:normAutofit lnSpcReduction="10000"/>
          </a:bodyPr>
          <a:lstStyle/>
          <a:p>
            <a:r>
              <a:rPr lang="en-US" dirty="0" smtClean="0"/>
              <a:t>Unknown hash function</a:t>
            </a:r>
          </a:p>
          <a:p>
            <a:r>
              <a:rPr lang="en-US" dirty="0" smtClean="0"/>
              <a:t>Good for retrieving small percentage of rows</a:t>
            </a:r>
          </a:p>
          <a:p>
            <a:r>
              <a:rPr lang="en-US" dirty="0" smtClean="0"/>
              <a:t>Not minimal, may be perfect</a:t>
            </a:r>
          </a:p>
          <a:p>
            <a:r>
              <a:rPr lang="en-US" dirty="0" smtClean="0"/>
              <a:t>O(1) reads, theoretically better than indexes</a:t>
            </a:r>
          </a:p>
          <a:p>
            <a:r>
              <a:rPr lang="en-US" dirty="0" smtClean="0"/>
              <a:t>In practice it's slower (constants win)</a:t>
            </a:r>
          </a:p>
          <a:p>
            <a:r>
              <a:rPr lang="en-US" dirty="0" smtClean="0"/>
              <a:t>Creating perfect hash increases table size 3x</a:t>
            </a:r>
            <a:endParaRPr lang="en-US" dirty="0"/>
          </a:p>
        </p:txBody>
      </p:sp>
    </p:spTree>
    <p:extLst>
      <p:ext uri="{BB962C8B-B14F-4D97-AF65-F5344CB8AC3E}">
        <p14:creationId xmlns:p14="http://schemas.microsoft.com/office/powerpoint/2010/main" val="2403054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Joins</a:t>
            </a:r>
            <a:endParaRPr lang="en-US" dirty="0"/>
          </a:p>
        </p:txBody>
      </p:sp>
      <p:sp>
        <p:nvSpPr>
          <p:cNvPr id="3" name="Content Placeholder 2"/>
          <p:cNvSpPr>
            <a:spLocks noGrp="1"/>
          </p:cNvSpPr>
          <p:nvPr>
            <p:ph idx="1"/>
          </p:nvPr>
        </p:nvSpPr>
        <p:spPr/>
        <p:txBody>
          <a:bodyPr/>
          <a:lstStyle/>
          <a:p>
            <a:r>
              <a:rPr lang="en-US" dirty="0" smtClean="0"/>
              <a:t>Somewhere between O(1) and O(N)</a:t>
            </a:r>
          </a:p>
          <a:p>
            <a:r>
              <a:rPr lang="en-US" dirty="0" smtClean="0"/>
              <a:t>In practice, best way to join large tables</a:t>
            </a:r>
            <a:endParaRPr lang="en-US" dirty="0"/>
          </a:p>
        </p:txBody>
      </p:sp>
    </p:spTree>
    <p:extLst>
      <p:ext uri="{BB962C8B-B14F-4D97-AF65-F5344CB8AC3E}">
        <p14:creationId xmlns:p14="http://schemas.microsoft.com/office/powerpoint/2010/main" val="3362826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a:t>
            </a:r>
            <a:endParaRPr lang="en-US" dirty="0"/>
          </a:p>
        </p:txBody>
      </p:sp>
      <p:pic>
        <p:nvPicPr>
          <p:cNvPr id="4" name="Content Placeholder 3" descr="C:\Users\jonearles\Amazon Drive\Book\Practical Computer Science for SQL Developers\LOG(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2598938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LOG(N) - B-Tree Visualizations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1" y="1909763"/>
            <a:ext cx="5122878" cy="21812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1" y="1600200"/>
            <a:ext cx="3319946" cy="2800350"/>
          </a:xfrm>
          <a:prstGeom prst="rect">
            <a:avLst/>
          </a:prstGeom>
        </p:spPr>
      </p:pic>
    </p:spTree>
    <p:extLst>
      <p:ext uri="{BB962C8B-B14F-4D97-AF65-F5344CB8AC3E}">
        <p14:creationId xmlns:p14="http://schemas.microsoft.com/office/powerpoint/2010/main" val="4060500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What and Where</a:t>
            </a:r>
            <a:endParaRPr lang="en-US" dirty="0"/>
          </a:p>
        </p:txBody>
      </p:sp>
      <p:sp>
        <p:nvSpPr>
          <p:cNvPr id="3" name="Content Placeholder 2"/>
          <p:cNvSpPr>
            <a:spLocks noGrp="1"/>
          </p:cNvSpPr>
          <p:nvPr>
            <p:ph idx="1"/>
          </p:nvPr>
        </p:nvSpPr>
        <p:spPr/>
        <p:txBody>
          <a:bodyPr/>
          <a:lstStyle/>
          <a:p>
            <a:r>
              <a:rPr lang="en-US" dirty="0" smtClean="0"/>
              <a:t>Binary math - each bit doubles</a:t>
            </a:r>
          </a:p>
          <a:p>
            <a:r>
              <a:rPr lang="en-US" dirty="0" smtClean="0"/>
              <a:t>Binary search - each decision halves</a:t>
            </a:r>
          </a:p>
          <a:p>
            <a:r>
              <a:rPr lang="en-US" dirty="0" smtClean="0"/>
              <a:t>Exponent and logarithm are opposites</a:t>
            </a:r>
          </a:p>
          <a:p>
            <a:r>
              <a:rPr lang="en-US" dirty="0" smtClean="0"/>
              <a:t>Binary number 2^N, binary search LOG2(N)</a:t>
            </a:r>
          </a:p>
          <a:p>
            <a:r>
              <a:rPr lang="en-US" dirty="0" smtClean="0"/>
              <a:t>Real indexes aren't binary, use LOG not LOG2</a:t>
            </a:r>
            <a:endParaRPr lang="en-US" dirty="0"/>
          </a:p>
        </p:txBody>
      </p:sp>
    </p:spTree>
    <p:extLst>
      <p:ext uri="{BB962C8B-B14F-4D97-AF65-F5344CB8AC3E}">
        <p14:creationId xmlns:p14="http://schemas.microsoft.com/office/powerpoint/2010/main" val="1782324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Fastest for Small Access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318343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Why it Matters </a:t>
            </a:r>
            <a:endParaRPr lang="en-US" dirty="0"/>
          </a:p>
        </p:txBody>
      </p:sp>
      <p:sp>
        <p:nvSpPr>
          <p:cNvPr id="3" name="Content Placeholder 2"/>
          <p:cNvSpPr>
            <a:spLocks noGrp="1"/>
          </p:cNvSpPr>
          <p:nvPr>
            <p:ph idx="1"/>
          </p:nvPr>
        </p:nvSpPr>
        <p:spPr/>
        <p:txBody>
          <a:bodyPr>
            <a:normAutofit/>
          </a:bodyPr>
          <a:lstStyle/>
          <a:p>
            <a:r>
              <a:rPr lang="en-US" dirty="0" smtClean="0"/>
              <a:t>This is why indexes are so fast</a:t>
            </a:r>
          </a:p>
          <a:p>
            <a:r>
              <a:rPr lang="en-US" dirty="0" smtClean="0"/>
              <a:t>Data doubles, index access may stay the same</a:t>
            </a:r>
          </a:p>
          <a:p>
            <a:r>
              <a:rPr lang="en-US" dirty="0" smtClean="0"/>
              <a:t>One search is LOG(N), N searches is N*LOG(N) and is discussed later</a:t>
            </a:r>
          </a:p>
        </p:txBody>
      </p:sp>
    </p:spTree>
    <p:extLst>
      <p:ext uri="{BB962C8B-B14F-4D97-AF65-F5344CB8AC3E}">
        <p14:creationId xmlns:p14="http://schemas.microsoft.com/office/powerpoint/2010/main" val="2725772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Height of 3 Million Indexes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0399563"/>
              </p:ext>
            </p:extLst>
          </p:nvPr>
        </p:nvGraphicFramePr>
        <p:xfrm>
          <a:off x="3352800" y="1047750"/>
          <a:ext cx="2895600" cy="3817620"/>
        </p:xfrm>
        <a:graphic>
          <a:graphicData uri="http://schemas.openxmlformats.org/drawingml/2006/table">
            <a:tbl>
              <a:tblPr>
                <a:tableStyleId>{5C22544A-7EE6-4342-B048-85BDC9FD1C3A}</a:tableStyleId>
              </a:tblPr>
              <a:tblGrid>
                <a:gridCol w="1447800"/>
                <a:gridCol w="1447800"/>
              </a:tblGrid>
              <a:tr h="318135">
                <a:tc>
                  <a:txBody>
                    <a:bodyPr/>
                    <a:lstStyle/>
                    <a:p>
                      <a:pPr algn="l" fontAlgn="b"/>
                      <a:r>
                        <a:rPr lang="en-US" sz="2000" b="1" u="none" strike="noStrike" dirty="0" smtClean="0">
                          <a:effectLst/>
                          <a:latin typeface="+mn-lt"/>
                        </a:rPr>
                        <a:t>BLEVEL</a:t>
                      </a:r>
                      <a:endParaRPr lang="en-US" sz="2000" b="1" i="0" u="none" strike="noStrike" dirty="0">
                        <a:solidFill>
                          <a:srgbClr val="000000"/>
                        </a:solidFill>
                        <a:effectLst/>
                        <a:latin typeface="+mn-lt"/>
                      </a:endParaRPr>
                    </a:p>
                  </a:txBody>
                  <a:tcPr marL="9525" marR="9525" marT="9525" marB="0" anchor="b"/>
                </a:tc>
                <a:tc>
                  <a:txBody>
                    <a:bodyPr/>
                    <a:lstStyle/>
                    <a:p>
                      <a:pPr algn="l" fontAlgn="b"/>
                      <a:r>
                        <a:rPr lang="en-US" sz="2000" b="1" u="none" strike="noStrike" dirty="0" smtClean="0">
                          <a:effectLst/>
                          <a:latin typeface="+mn-lt"/>
                        </a:rPr>
                        <a:t>Count</a:t>
                      </a:r>
                      <a:endParaRPr lang="en-US" sz="2000" b="1" i="0" u="none" strike="noStrike" dirty="0">
                        <a:solidFill>
                          <a:srgbClr val="000000"/>
                        </a:solidFill>
                        <a:effectLst/>
                        <a:latin typeface="+mn-lt"/>
                      </a:endParaRPr>
                    </a:p>
                  </a:txBody>
                  <a:tcPr marL="9525" marR="9525" marT="9525" marB="0" anchor="b"/>
                </a:tc>
              </a:tr>
              <a:tr h="318135">
                <a:tc>
                  <a:txBody>
                    <a:bodyPr/>
                    <a:lstStyle/>
                    <a:p>
                      <a:pPr algn="l" fontAlgn="b"/>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899,972</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2,097,419</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245,841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42,303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2,601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54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5</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6</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25</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7</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9</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3833507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 - 1/((1-P)+P/N</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1" y="1047750"/>
            <a:ext cx="4681727" cy="3657600"/>
          </a:xfrm>
        </p:spPr>
      </p:pic>
    </p:spTree>
    <p:extLst>
      <p:ext uri="{BB962C8B-B14F-4D97-AF65-F5344CB8AC3E}">
        <p14:creationId xmlns:p14="http://schemas.microsoft.com/office/powerpoint/2010/main" val="2103247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Disclaimers</a:t>
            </a:r>
            <a:endParaRPr lang="en-US" dirty="0"/>
          </a:p>
        </p:txBody>
      </p:sp>
      <p:sp>
        <p:nvSpPr>
          <p:cNvPr id="3" name="Content Placeholder 2"/>
          <p:cNvSpPr>
            <a:spLocks noGrp="1"/>
          </p:cNvSpPr>
          <p:nvPr>
            <p:ph idx="1"/>
          </p:nvPr>
        </p:nvSpPr>
        <p:spPr/>
        <p:txBody>
          <a:bodyPr>
            <a:normAutofit/>
          </a:bodyPr>
          <a:lstStyle/>
          <a:p>
            <a:r>
              <a:rPr lang="en-US" dirty="0" smtClean="0"/>
              <a:t>This is not a computer science lecture</a:t>
            </a:r>
          </a:p>
          <a:p>
            <a:r>
              <a:rPr lang="en-US" dirty="0" smtClean="0"/>
              <a:t>No proofs or complicated math</a:t>
            </a:r>
          </a:p>
          <a:p>
            <a:r>
              <a:rPr lang="en-US" dirty="0" smtClean="0"/>
              <a:t>Imprecise terminology: computational complexity, algorithm analysis, time complexity, asymptotic complexity, run-time analysis</a:t>
            </a:r>
            <a:endParaRPr lang="en-US" dirty="0"/>
          </a:p>
        </p:txBody>
      </p:sp>
    </p:spTree>
    <p:extLst>
      <p:ext uri="{BB962C8B-B14F-4D97-AF65-F5344CB8AC3E}">
        <p14:creationId xmlns:p14="http://schemas.microsoft.com/office/powerpoint/2010/main" val="2287281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a:t>
            </a:r>
            <a:r>
              <a:rPr lang="en-US" dirty="0" smtClean="0"/>
              <a:t>Law - Depressing Results </a:t>
            </a:r>
            <a:endParaRPr lang="en-US" dirty="0"/>
          </a:p>
        </p:txBody>
      </p:sp>
      <p:sp>
        <p:nvSpPr>
          <p:cNvPr id="3" name="Content Placeholder 2"/>
          <p:cNvSpPr>
            <a:spLocks noGrp="1"/>
          </p:cNvSpPr>
          <p:nvPr>
            <p:ph idx="1"/>
          </p:nvPr>
        </p:nvSpPr>
        <p:spPr/>
        <p:txBody>
          <a:bodyPr/>
          <a:lstStyle/>
          <a:p>
            <a:r>
              <a:rPr lang="en-US" dirty="0" smtClean="0"/>
              <a:t>Must parallelize EVERYTHING</a:t>
            </a:r>
          </a:p>
          <a:p>
            <a:r>
              <a:rPr lang="en-US" dirty="0" smtClean="0"/>
              <a:t>Diminishing hardware returns:</a:t>
            </a:r>
            <a:br>
              <a:rPr lang="en-US" dirty="0" smtClean="0"/>
            </a:br>
            <a:r>
              <a:rPr lang="en-US" dirty="0" smtClean="0"/>
              <a:t>128 cores at 95% = 17.4x</a:t>
            </a:r>
            <a:br>
              <a:rPr lang="en-US" dirty="0" smtClean="0"/>
            </a:br>
            <a:r>
              <a:rPr lang="en-US" dirty="0" smtClean="0"/>
              <a:t>256 cores at 95% = 18.6x</a:t>
            </a:r>
          </a:p>
          <a:p>
            <a:r>
              <a:rPr lang="en-US" dirty="0" smtClean="0"/>
              <a:t>Focus on parallelizing</a:t>
            </a:r>
            <a:br>
              <a:rPr lang="en-US" dirty="0" smtClean="0"/>
            </a:br>
            <a:r>
              <a:rPr lang="en-US" dirty="0" smtClean="0"/>
              <a:t>128 cores at 96% = 21x</a:t>
            </a:r>
            <a:endParaRPr lang="en-US" dirty="0"/>
          </a:p>
        </p:txBody>
      </p:sp>
    </p:spTree>
    <p:extLst>
      <p:ext uri="{BB962C8B-B14F-4D97-AF65-F5344CB8AC3E}">
        <p14:creationId xmlns:p14="http://schemas.microsoft.com/office/powerpoint/2010/main" val="3332111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a:t>
            </a:r>
            <a:r>
              <a:rPr lang="en-US" dirty="0" smtClean="0"/>
              <a:t>- Measure Carefully </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3717" y="933180"/>
            <a:ext cx="5516569" cy="201168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18" y="3028950"/>
            <a:ext cx="5516566" cy="2011680"/>
          </a:xfrm>
          <a:prstGeom prst="rect">
            <a:avLst/>
          </a:prstGeom>
        </p:spPr>
      </p:pic>
    </p:spTree>
    <p:extLst>
      <p:ext uri="{BB962C8B-B14F-4D97-AF65-F5344CB8AC3E}">
        <p14:creationId xmlns:p14="http://schemas.microsoft.com/office/powerpoint/2010/main" val="3484999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Amdahl's Law - Parallelize Everything</a:t>
            </a:r>
            <a:endParaRPr lang="en-US" dirty="0"/>
          </a:p>
        </p:txBody>
      </p:sp>
      <p:sp>
        <p:nvSpPr>
          <p:cNvPr id="3" name="Content Placeholder 2"/>
          <p:cNvSpPr>
            <a:spLocks noGrp="1"/>
          </p:cNvSpPr>
          <p:nvPr>
            <p:ph idx="1"/>
          </p:nvPr>
        </p:nvSpPr>
        <p:spPr/>
        <p:txBody>
          <a:bodyPr/>
          <a:lstStyle/>
          <a:p>
            <a:r>
              <a:rPr lang="en-US" dirty="0" smtClean="0"/>
              <a:t>Don't only parallelize INSERT or SELECT</a:t>
            </a:r>
          </a:p>
          <a:p>
            <a:r>
              <a:rPr lang="en-US" dirty="0" smtClean="0"/>
              <a:t>Index rebuilding</a:t>
            </a:r>
          </a:p>
          <a:p>
            <a:r>
              <a:rPr lang="en-US" dirty="0" smtClean="0"/>
              <a:t>Gathering statistics</a:t>
            </a:r>
          </a:p>
          <a:p>
            <a:r>
              <a:rPr lang="en-US" dirty="0" smtClean="0"/>
              <a:t>Constraint validation</a:t>
            </a:r>
            <a:endParaRPr lang="en-US" dirty="0"/>
          </a:p>
        </p:txBody>
      </p:sp>
    </p:spTree>
    <p:extLst>
      <p:ext uri="{BB962C8B-B14F-4D97-AF65-F5344CB8AC3E}">
        <p14:creationId xmlns:p14="http://schemas.microsoft.com/office/powerpoint/2010/main" val="1312146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4197371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 - Linear Growth</a:t>
            </a:r>
            <a:endParaRPr lang="en-US" dirty="0"/>
          </a:p>
        </p:txBody>
      </p:sp>
      <p:sp>
        <p:nvSpPr>
          <p:cNvPr id="3" name="Content Placeholder 2"/>
          <p:cNvSpPr>
            <a:spLocks noGrp="1"/>
          </p:cNvSpPr>
          <p:nvPr>
            <p:ph idx="1"/>
          </p:nvPr>
        </p:nvSpPr>
        <p:spPr/>
        <p:txBody>
          <a:bodyPr>
            <a:normAutofit lnSpcReduction="10000"/>
          </a:bodyPr>
          <a:lstStyle/>
          <a:p>
            <a:r>
              <a:rPr lang="en-US" dirty="0"/>
              <a:t>Full table scan, fast full scan, parsing, basic compression, </a:t>
            </a:r>
            <a:r>
              <a:rPr lang="en-US" dirty="0" smtClean="0"/>
              <a:t>DML, etc.</a:t>
            </a:r>
            <a:endParaRPr lang="en-US" dirty="0"/>
          </a:p>
          <a:p>
            <a:r>
              <a:rPr lang="en-US" dirty="0" smtClean="0"/>
              <a:t>In practice, most common function</a:t>
            </a:r>
          </a:p>
          <a:p>
            <a:r>
              <a:rPr lang="en-US" dirty="0" smtClean="0"/>
              <a:t>Most effort is spent here</a:t>
            </a:r>
          </a:p>
          <a:p>
            <a:r>
              <a:rPr lang="en-US" dirty="0" smtClean="0"/>
              <a:t>2x improvement is nice</a:t>
            </a:r>
          </a:p>
          <a:p>
            <a:r>
              <a:rPr lang="en-US" dirty="0" smtClean="0"/>
              <a:t>Now it's time to compare functions</a:t>
            </a:r>
            <a:endParaRPr lang="en-US" dirty="0"/>
          </a:p>
        </p:txBody>
      </p:sp>
    </p:spTree>
    <p:extLst>
      <p:ext uri="{BB962C8B-B14F-4D97-AF65-F5344CB8AC3E}">
        <p14:creationId xmlns:p14="http://schemas.microsoft.com/office/powerpoint/2010/main" val="1623018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a:t>
            </a:r>
            <a:endParaRPr lang="en-US" dirty="0"/>
          </a:p>
        </p:txBody>
      </p:sp>
      <p:pic>
        <p:nvPicPr>
          <p:cNvPr id="4" name="Content Placeholder 3" descr="C:\Users\jonearles\Amazon Drive\Book\Practical Computer Science for SQL Developers\N LOG(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431611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What and Where</a:t>
            </a:r>
            <a:endParaRPr lang="en-US" dirty="0"/>
          </a:p>
        </p:txBody>
      </p:sp>
      <p:sp>
        <p:nvSpPr>
          <p:cNvPr id="3" name="Content Placeholder 2"/>
          <p:cNvSpPr>
            <a:spLocks noGrp="1"/>
          </p:cNvSpPr>
          <p:nvPr>
            <p:ph idx="1"/>
          </p:nvPr>
        </p:nvSpPr>
        <p:spPr/>
        <p:txBody>
          <a:bodyPr>
            <a:normAutofit/>
          </a:bodyPr>
          <a:lstStyle/>
          <a:p>
            <a:r>
              <a:rPr lang="en-US" dirty="0"/>
              <a:t>Sorting</a:t>
            </a:r>
            <a:endParaRPr lang="en-US" dirty="0" smtClean="0"/>
          </a:p>
          <a:p>
            <a:r>
              <a:rPr lang="en-US" dirty="0" smtClean="0"/>
              <a:t>Iterated </a:t>
            </a:r>
            <a:r>
              <a:rPr lang="en-US" dirty="0"/>
              <a:t>index access</a:t>
            </a:r>
          </a:p>
          <a:p>
            <a:r>
              <a:rPr lang="en-US" dirty="0"/>
              <a:t>Local index (partitioned indexes</a:t>
            </a:r>
            <a:r>
              <a:rPr lang="en-US" dirty="0" smtClean="0"/>
              <a:t>)</a:t>
            </a:r>
          </a:p>
        </p:txBody>
      </p:sp>
    </p:spTree>
    <p:extLst>
      <p:ext uri="{BB962C8B-B14F-4D97-AF65-F5344CB8AC3E}">
        <p14:creationId xmlns:p14="http://schemas.microsoft.com/office/powerpoint/2010/main" val="1139039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Full Table Scan vs. Index</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86000" y="961899"/>
            <a:ext cx="4572000" cy="3997842"/>
          </a:xfrm>
        </p:spPr>
      </p:pic>
    </p:spTree>
    <p:extLst>
      <p:ext uri="{BB962C8B-B14F-4D97-AF65-F5344CB8AC3E}">
        <p14:creationId xmlns:p14="http://schemas.microsoft.com/office/powerpoint/2010/main" val="353384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Sorting</a:t>
            </a:r>
            <a:endParaRPr lang="en-US" dirty="0"/>
          </a:p>
        </p:txBody>
      </p:sp>
      <p:sp>
        <p:nvSpPr>
          <p:cNvPr id="3" name="Content Placeholder 2"/>
          <p:cNvSpPr>
            <a:spLocks noGrp="1"/>
          </p:cNvSpPr>
          <p:nvPr>
            <p:ph idx="1"/>
          </p:nvPr>
        </p:nvSpPr>
        <p:spPr/>
        <p:txBody>
          <a:bodyPr/>
          <a:lstStyle/>
          <a:p>
            <a:r>
              <a:rPr lang="en-US" dirty="0" smtClean="0"/>
              <a:t>ORDER BY time does not grow linearly</a:t>
            </a:r>
          </a:p>
          <a:p>
            <a:r>
              <a:rPr lang="en-US" dirty="0" smtClean="0"/>
              <a:t>Space grows linearly</a:t>
            </a:r>
          </a:p>
          <a:p>
            <a:r>
              <a:rPr lang="en-US" dirty="0" smtClean="0"/>
              <a:t>Index full scan - do sorting ahead of time</a:t>
            </a:r>
          </a:p>
          <a:p>
            <a:endParaRPr lang="en-US" dirty="0"/>
          </a:p>
        </p:txBody>
      </p:sp>
    </p:spTree>
    <p:extLst>
      <p:ext uri="{BB962C8B-B14F-4D97-AF65-F5344CB8AC3E}">
        <p14:creationId xmlns:p14="http://schemas.microsoft.com/office/powerpoint/2010/main" val="4161855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Joining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47750"/>
            <a:ext cx="3962400" cy="3923266"/>
          </a:xfrm>
        </p:spPr>
      </p:pic>
    </p:spTree>
    <p:extLst>
      <p:ext uri="{BB962C8B-B14F-4D97-AF65-F5344CB8AC3E}">
        <p14:creationId xmlns:p14="http://schemas.microsoft.com/office/powerpoint/2010/main" val="101979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Presentation is Based on Chapter 16</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2637" y="1200151"/>
            <a:ext cx="2378728" cy="3394075"/>
          </a:xfrm>
        </p:spPr>
      </p:pic>
    </p:spTree>
    <p:extLst>
      <p:ext uri="{BB962C8B-B14F-4D97-AF65-F5344CB8AC3E}">
        <p14:creationId xmlns:p14="http://schemas.microsoft.com/office/powerpoint/2010/main" val="3416820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Hash vs. Merge</a:t>
            </a:r>
            <a:endParaRPr lang="en-US" dirty="0"/>
          </a:p>
        </p:txBody>
      </p:sp>
      <p:sp>
        <p:nvSpPr>
          <p:cNvPr id="3" name="Content Placeholder 2"/>
          <p:cNvSpPr>
            <a:spLocks noGrp="1"/>
          </p:cNvSpPr>
          <p:nvPr>
            <p:ph idx="1"/>
          </p:nvPr>
        </p:nvSpPr>
        <p:spPr/>
        <p:txBody>
          <a:bodyPr/>
          <a:lstStyle/>
          <a:p>
            <a:r>
              <a:rPr lang="en-US" dirty="0" smtClean="0"/>
              <a:t>Hash is worse than O(2N), but better than O(N*LOG(N))</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327" y="2295528"/>
            <a:ext cx="4693349" cy="279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418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Local vs Global Indexes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484" y="1047750"/>
            <a:ext cx="7189033" cy="3810000"/>
          </a:xfrm>
        </p:spPr>
      </p:pic>
    </p:spTree>
    <p:extLst>
      <p:ext uri="{BB962C8B-B14F-4D97-AF65-F5344CB8AC3E}">
        <p14:creationId xmlns:p14="http://schemas.microsoft.com/office/powerpoint/2010/main" val="1138323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Gathering Statistics</a:t>
            </a:r>
            <a:endParaRPr lang="en-US" dirty="0"/>
          </a:p>
        </p:txBody>
      </p:sp>
      <p:sp>
        <p:nvSpPr>
          <p:cNvPr id="3" name="Content Placeholder 2"/>
          <p:cNvSpPr>
            <a:spLocks noGrp="1"/>
          </p:cNvSpPr>
          <p:nvPr>
            <p:ph idx="1"/>
          </p:nvPr>
        </p:nvSpPr>
        <p:spPr/>
        <p:txBody>
          <a:bodyPr/>
          <a:lstStyle/>
          <a:p>
            <a:r>
              <a:rPr lang="en-US" dirty="0" smtClean="0"/>
              <a:t>Counting distinct is like sorting - O(N*LOG(N))</a:t>
            </a:r>
          </a:p>
          <a:p>
            <a:r>
              <a:rPr lang="en-US" dirty="0" smtClean="0"/>
              <a:t>Approximate NDV is O(N) instead of O(N*LOG(N))</a:t>
            </a:r>
          </a:p>
          <a:p>
            <a:r>
              <a:rPr lang="en-US" dirty="0" smtClean="0"/>
              <a:t>Cardinality vital, but estimate good enough</a:t>
            </a:r>
          </a:p>
          <a:p>
            <a:r>
              <a:rPr lang="en-US" dirty="0" smtClean="0"/>
              <a:t>Always use default for ESTIMATE_PERCENT</a:t>
            </a:r>
            <a:endParaRPr lang="en-US" dirty="0"/>
          </a:p>
        </p:txBody>
      </p:sp>
    </p:spTree>
    <p:extLst>
      <p:ext uri="{BB962C8B-B14F-4D97-AF65-F5344CB8AC3E}">
        <p14:creationId xmlns:p14="http://schemas.microsoft.com/office/powerpoint/2010/main" val="444775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a:t>
            </a:r>
            <a:endParaRPr lang="en-US" dirty="0"/>
          </a:p>
        </p:txBody>
      </p:sp>
      <p:pic>
        <p:nvPicPr>
          <p:cNvPr id="4" name="Content Placeholder 3" descr="C:\Users\jonearles\Amazon Drive\Book\Practical Computer Science for SQL Developers\N^2.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0703280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What and Where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Nested loops</a:t>
            </a:r>
            <a:br>
              <a:rPr lang="en-US" dirty="0" smtClean="0"/>
            </a:br>
            <a:r>
              <a:rPr lang="en-US" sz="1700" i="1" dirty="0">
                <a:latin typeface="Courier New" panose="02070309020205020404" pitchFamily="49" charset="0"/>
                <a:cs typeface="Courier New" panose="02070309020205020404" pitchFamily="49" charset="0"/>
              </a:rPr>
              <a:t>------------------------------------</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Id  | Operation          | Name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0 | SELECT STATEMENT   |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1 |  NESTED LOOPS      |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2 |   TABLE ACCESS FULL| TEST1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   3 |   TABLE ACCESS FULL| TEST2 |</a:t>
            </a:r>
            <a:br>
              <a:rPr lang="en-US" sz="1700" i="1" dirty="0">
                <a:latin typeface="Courier New" panose="02070309020205020404" pitchFamily="49" charset="0"/>
                <a:cs typeface="Courier New" panose="02070309020205020404" pitchFamily="49" charset="0"/>
              </a:rPr>
            </a:br>
            <a:r>
              <a:rPr lang="en-US" sz="1700" i="1" dirty="0">
                <a:latin typeface="Courier New" panose="02070309020205020404" pitchFamily="49" charset="0"/>
                <a:cs typeface="Courier New" panose="02070309020205020404" pitchFamily="49" charset="0"/>
              </a:rPr>
              <a:t>------------------------------------</a:t>
            </a:r>
          </a:p>
          <a:p>
            <a:r>
              <a:rPr lang="en-US" dirty="0" smtClean="0"/>
              <a:t>Pseudo-code:</a:t>
            </a:r>
            <a:br>
              <a:rPr lang="en-US" dirty="0" smtClean="0"/>
            </a:br>
            <a:r>
              <a:rPr lang="en-US" dirty="0" smtClean="0">
                <a:latin typeface="Courier New" panose="02070309020205020404" pitchFamily="49" charset="0"/>
                <a:cs typeface="Courier New" panose="02070309020205020404" pitchFamily="49" charset="0"/>
              </a:rPr>
              <a:t>FOR i IN 1 .. TEST1.COUNT LOOP</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FOR j in 1 .. TEST2.COUNT LOOP</a:t>
            </a:r>
            <a:br>
              <a:rPr lang="en-US" dirty="0" smtClean="0">
                <a:latin typeface="Courier New" panose="02070309020205020404" pitchFamily="49" charset="0"/>
                <a:cs typeface="Courier New" panose="02070309020205020404" pitchFamily="49" charset="0"/>
              </a:rPr>
            </a:br>
            <a:r>
              <a:rPr lang="en-US" dirty="0" smtClean="0"/>
              <a:t>("i" and "j" are both inputs, let's call them "n")</a:t>
            </a:r>
          </a:p>
          <a:p>
            <a:r>
              <a:rPr lang="en-US" dirty="0" smtClean="0"/>
              <a:t>MODEL, parse time for 500+ UNION ALL</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317561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Why it Matters</a:t>
            </a:r>
            <a:endParaRPr lang="en-US" dirty="0"/>
          </a:p>
        </p:txBody>
      </p:sp>
      <p:sp>
        <p:nvSpPr>
          <p:cNvPr id="3" name="Content Placeholder 2"/>
          <p:cNvSpPr>
            <a:spLocks noGrp="1"/>
          </p:cNvSpPr>
          <p:nvPr>
            <p:ph idx="1"/>
          </p:nvPr>
        </p:nvSpPr>
        <p:spPr/>
        <p:txBody>
          <a:bodyPr/>
          <a:lstStyle/>
          <a:p>
            <a:r>
              <a:rPr lang="en-US" dirty="0" smtClean="0"/>
              <a:t>N^2 is horrible, avoid at all costs</a:t>
            </a:r>
          </a:p>
          <a:p>
            <a:r>
              <a:rPr lang="en-US" dirty="0" smtClean="0"/>
              <a:t>Except near 0 where constants dominate (cross joins are not always evil)</a:t>
            </a:r>
          </a:p>
        </p:txBody>
      </p:sp>
    </p:spTree>
    <p:extLst>
      <p:ext uri="{BB962C8B-B14F-4D97-AF65-F5344CB8AC3E}">
        <p14:creationId xmlns:p14="http://schemas.microsoft.com/office/powerpoint/2010/main" val="27312562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5375876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What and Where</a:t>
            </a:r>
            <a:endParaRPr lang="en-US" dirty="0"/>
          </a:p>
        </p:txBody>
      </p:sp>
      <p:sp>
        <p:nvSpPr>
          <p:cNvPr id="3" name="Content Placeholder 2"/>
          <p:cNvSpPr>
            <a:spLocks noGrp="1"/>
          </p:cNvSpPr>
          <p:nvPr>
            <p:ph idx="1"/>
          </p:nvPr>
        </p:nvSpPr>
        <p:spPr/>
        <p:txBody>
          <a:bodyPr/>
          <a:lstStyle/>
          <a:p>
            <a:r>
              <a:rPr lang="en-US" dirty="0" smtClean="0"/>
              <a:t>N factorial.  3! = 3 * 2 * 1</a:t>
            </a:r>
          </a:p>
          <a:p>
            <a:r>
              <a:rPr lang="en-US" dirty="0" smtClean="0"/>
              <a:t>Grows quickly: </a:t>
            </a:r>
            <a:r>
              <a:rPr lang="en-US" dirty="0"/>
              <a:t>5! = </a:t>
            </a:r>
            <a:r>
              <a:rPr lang="en-US" dirty="0" smtClean="0"/>
              <a:t>120,  10</a:t>
            </a:r>
            <a:r>
              <a:rPr lang="en-US" dirty="0"/>
              <a:t>! = </a:t>
            </a:r>
            <a:r>
              <a:rPr lang="en-US" dirty="0" smtClean="0"/>
              <a:t>3,628,800</a:t>
            </a:r>
          </a:p>
          <a:p>
            <a:r>
              <a:rPr lang="en-US" dirty="0" smtClean="0"/>
              <a:t>Occurs when listing all possible orders</a:t>
            </a:r>
          </a:p>
          <a:p>
            <a:r>
              <a:rPr lang="en-US" dirty="0" smtClean="0"/>
              <a:t>Optimizer when finding join order</a:t>
            </a:r>
          </a:p>
          <a:p>
            <a:r>
              <a:rPr lang="en-US" dirty="0" smtClean="0"/>
              <a:t>Our memory when visualizing join order</a:t>
            </a:r>
            <a:endParaRPr lang="en-US" dirty="0"/>
          </a:p>
        </p:txBody>
      </p:sp>
    </p:spTree>
    <p:extLst>
      <p:ext uri="{BB962C8B-B14F-4D97-AF65-F5344CB8AC3E}">
        <p14:creationId xmlns:p14="http://schemas.microsoft.com/office/powerpoint/2010/main" val="35598484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Why it Matters</a:t>
            </a:r>
            <a:endParaRPr lang="en-US" dirty="0"/>
          </a:p>
        </p:txBody>
      </p:sp>
      <p:sp>
        <p:nvSpPr>
          <p:cNvPr id="3" name="Content Placeholder 2"/>
          <p:cNvSpPr>
            <a:spLocks noGrp="1"/>
          </p:cNvSpPr>
          <p:nvPr>
            <p:ph idx="1"/>
          </p:nvPr>
        </p:nvSpPr>
        <p:spPr/>
        <p:txBody>
          <a:bodyPr>
            <a:normAutofit fontScale="25000" lnSpcReduction="20000"/>
          </a:bodyPr>
          <a:lstStyle/>
          <a:p>
            <a:r>
              <a:rPr lang="en-US" sz="12800" dirty="0"/>
              <a:t>2 small sets is less complex than one big set</a:t>
            </a:r>
          </a:p>
          <a:p>
            <a:r>
              <a:rPr lang="en-US" sz="12800" dirty="0"/>
              <a:t>10! &gt;&gt; 2 * 5!</a:t>
            </a:r>
            <a:endParaRPr lang="en-US" sz="8600" dirty="0"/>
          </a:p>
          <a:p>
            <a:r>
              <a:rPr lang="en-US" sz="12800" dirty="0"/>
              <a:t>Pseudo-code:</a:t>
            </a:r>
            <a:r>
              <a:rPr lang="en-US" dirty="0" smtClean="0"/>
              <a:t/>
            </a:r>
            <a:br>
              <a:rPr lang="en-US" dirty="0" smtClean="0"/>
            </a:br>
            <a:r>
              <a:rPr lang="en-US" sz="4300" dirty="0">
                <a:latin typeface="Courier New" panose="02070309020205020404" pitchFamily="49" charset="0"/>
                <a:cs typeface="Courier New" panose="02070309020205020404" pitchFamily="49" charset="0"/>
              </a:rPr>
              <a:t>select  *</a:t>
            </a:r>
            <a:br>
              <a:rPr lang="en-US" sz="4300" dirty="0">
                <a:latin typeface="Courier New" panose="02070309020205020404" pitchFamily="49" charset="0"/>
                <a:cs typeface="Courier New" panose="02070309020205020404" pitchFamily="49" charset="0"/>
              </a:rPr>
            </a:br>
            <a:r>
              <a:rPr lang="en-US" sz="4300" dirty="0">
                <a:latin typeface="Courier New" panose="02070309020205020404" pitchFamily="49" charset="0"/>
                <a:cs typeface="Courier New" panose="02070309020205020404" pitchFamily="49" charset="0"/>
              </a:rPr>
              <a:t>from table1, table2, table3, table4, table5, table6, table7, table8, table9, table10 ...</a:t>
            </a:r>
            <a:r>
              <a:rPr lang="en-US" dirty="0" smtClean="0"/>
              <a:t/>
            </a:r>
            <a:br>
              <a:rPr lang="en-US" dirty="0" smtClean="0"/>
            </a:br>
            <a:r>
              <a:rPr lang="en-US" dirty="0" smtClean="0"/>
              <a:t/>
            </a:r>
            <a:br>
              <a:rPr lang="en-US" dirty="0" smtClean="0"/>
            </a:br>
            <a:r>
              <a:rPr lang="en-US" sz="12800" dirty="0"/>
              <a:t>versus:</a:t>
            </a:r>
            <a:r>
              <a:rPr lang="en-US" sz="4800" dirty="0"/>
              <a:t/>
            </a:r>
            <a:br>
              <a:rPr lang="en-US" sz="4800" dirty="0"/>
            </a:br>
            <a:r>
              <a:rPr lang="en-US" dirty="0" smtClean="0"/>
              <a:t/>
            </a:r>
            <a:br>
              <a:rPr lang="en-US" dirty="0" smtClean="0"/>
            </a:br>
            <a:r>
              <a:rPr lang="en-US" sz="4000" dirty="0">
                <a:latin typeface="Courier New" panose="02070309020205020404" pitchFamily="49" charset="0"/>
                <a:cs typeface="Courier New" panose="02070309020205020404" pitchFamily="49" charset="0"/>
              </a:rPr>
              <a:t>select * from</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table1, table2, table3, table4, table5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view1</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join</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table6, table7, table8, table9, table10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view2</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on view1.something = view2.something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97077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Why it Matters</a:t>
            </a:r>
            <a:endParaRPr lang="en-US" dirty="0"/>
          </a:p>
        </p:txBody>
      </p:sp>
      <p:sp>
        <p:nvSpPr>
          <p:cNvPr id="3" name="Content Placeholder 2"/>
          <p:cNvSpPr>
            <a:spLocks noGrp="1"/>
          </p:cNvSpPr>
          <p:nvPr>
            <p:ph idx="1"/>
          </p:nvPr>
        </p:nvSpPr>
        <p:spPr/>
        <p:txBody>
          <a:bodyPr>
            <a:normAutofit lnSpcReduction="10000"/>
          </a:bodyPr>
          <a:lstStyle/>
          <a:p>
            <a:r>
              <a:rPr lang="en-US" dirty="0"/>
              <a:t>Halting problem is O(∞)</a:t>
            </a:r>
          </a:p>
          <a:p>
            <a:r>
              <a:rPr lang="en-US" dirty="0" smtClean="0"/>
              <a:t>Optimizer is really a </a:t>
            </a:r>
            <a:r>
              <a:rPr lang="en-US" dirty="0" err="1" smtClean="0"/>
              <a:t>satisficer</a:t>
            </a:r>
            <a:endParaRPr lang="en-US" dirty="0"/>
          </a:p>
          <a:p>
            <a:r>
              <a:rPr lang="en-US" dirty="0" smtClean="0"/>
              <a:t>Don't expect miracles</a:t>
            </a:r>
          </a:p>
          <a:p>
            <a:r>
              <a:rPr lang="en-US" dirty="0" smtClean="0"/>
              <a:t>Work with the forecast, don't throw it out because of a few bad examples</a:t>
            </a:r>
          </a:p>
          <a:p>
            <a:r>
              <a:rPr lang="en-US" dirty="0" smtClean="0"/>
              <a:t>Gather stats manually and automatically</a:t>
            </a:r>
            <a:endParaRPr lang="en-US" dirty="0"/>
          </a:p>
        </p:txBody>
      </p:sp>
    </p:spTree>
    <p:extLst>
      <p:ext uri="{BB962C8B-B14F-4D97-AF65-F5344CB8AC3E}">
        <p14:creationId xmlns:p14="http://schemas.microsoft.com/office/powerpoint/2010/main" val="148635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is Hard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tuning is based on business logic, dev process, advanced features, and styles</a:t>
            </a:r>
          </a:p>
          <a:p>
            <a:r>
              <a:rPr lang="en-US" dirty="0" smtClean="0"/>
              <a:t>Breadth-first approach </a:t>
            </a:r>
            <a:r>
              <a:rPr lang="en-US" dirty="0" smtClean="0"/>
              <a:t>needed</a:t>
            </a:r>
          </a:p>
          <a:p>
            <a:r>
              <a:rPr lang="en-US" dirty="0" smtClean="0"/>
              <a:t>Find first </a:t>
            </a:r>
            <a:r>
              <a:rPr lang="en-US" i="1" dirty="0" smtClean="0"/>
              <a:t>significant</a:t>
            </a:r>
            <a:r>
              <a:rPr lang="en-US" dirty="0" smtClean="0"/>
              <a:t> problem (measure, don't guess)</a:t>
            </a:r>
            <a:endParaRPr lang="en-US" dirty="0" smtClean="0"/>
          </a:p>
          <a:p>
            <a:r>
              <a:rPr lang="en-US" dirty="0" smtClean="0"/>
              <a:t>Many tuning styles are necessary</a:t>
            </a:r>
          </a:p>
          <a:p>
            <a:r>
              <a:rPr lang="en-US" dirty="0" smtClean="0"/>
              <a:t>Algorithm analysis is foundational</a:t>
            </a:r>
            <a:endParaRPr lang="en-US" dirty="0"/>
          </a:p>
        </p:txBody>
      </p:sp>
    </p:spTree>
    <p:extLst>
      <p:ext uri="{BB962C8B-B14F-4D97-AF65-F5344CB8AC3E}">
        <p14:creationId xmlns:p14="http://schemas.microsoft.com/office/powerpoint/2010/main" val="1469964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Programs = Algorithms + Data Structures</a:t>
            </a:r>
          </a:p>
          <a:p>
            <a:r>
              <a:rPr lang="en-US" dirty="0" smtClean="0"/>
              <a:t>Computer science degree not necessary</a:t>
            </a:r>
          </a:p>
          <a:p>
            <a:r>
              <a:rPr lang="en-US" dirty="0" smtClean="0"/>
              <a:t>A few simple functions explain most behavior</a:t>
            </a:r>
          </a:p>
          <a:p>
            <a:r>
              <a:rPr lang="en-US" dirty="0"/>
              <a:t>Constants can't always be ignored </a:t>
            </a:r>
            <a:endParaRPr lang="en-US" dirty="0" smtClean="0"/>
          </a:p>
          <a:p>
            <a:r>
              <a:rPr lang="en-US" dirty="0" smtClean="0"/>
              <a:t>Algorithm analysis is foundational to understanding performance</a:t>
            </a:r>
            <a:endParaRPr lang="en-US" dirty="0"/>
          </a:p>
        </p:txBody>
      </p:sp>
    </p:spTree>
    <p:extLst>
      <p:ext uri="{BB962C8B-B14F-4D97-AF65-F5344CB8AC3E}">
        <p14:creationId xmlns:p14="http://schemas.microsoft.com/office/powerpoint/2010/main" val="3559153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lstStyle/>
          <a:p>
            <a:r>
              <a:rPr lang="en-US" dirty="0" smtClean="0"/>
              <a:t>Questions?</a:t>
            </a:r>
            <a:endParaRPr lang="en-US" dirty="0"/>
          </a:p>
        </p:txBody>
      </p:sp>
      <p:sp>
        <p:nvSpPr>
          <p:cNvPr id="4" name="Text Placeholder 3"/>
          <p:cNvSpPr>
            <a:spLocks noGrp="1"/>
          </p:cNvSpPr>
          <p:nvPr>
            <p:ph type="body" sz="quarter" idx="19"/>
          </p:nvPr>
        </p:nvSpPr>
        <p:spPr/>
        <p:txBody>
          <a:bodyPr/>
          <a:lstStyle/>
          <a:p>
            <a:r>
              <a:rPr lang="en-US" dirty="0" smtClean="0"/>
              <a:t>jon@jonheller.org</a:t>
            </a:r>
            <a:endParaRPr lang="en-US" dirty="0"/>
          </a:p>
        </p:txBody>
      </p:sp>
    </p:spTree>
    <p:extLst>
      <p:ext uri="{BB962C8B-B14F-4D97-AF65-F5344CB8AC3E}">
        <p14:creationId xmlns:p14="http://schemas.microsoft.com/office/powerpoint/2010/main" val="41110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Stakes are High</a:t>
            </a:r>
            <a:endParaRPr lang="en-US" dirty="0"/>
          </a:p>
        </p:txBody>
      </p:sp>
      <p:sp>
        <p:nvSpPr>
          <p:cNvPr id="3" name="Content Placeholder 2"/>
          <p:cNvSpPr>
            <a:spLocks noGrp="1"/>
          </p:cNvSpPr>
          <p:nvPr>
            <p:ph idx="1"/>
          </p:nvPr>
        </p:nvSpPr>
        <p:spPr/>
        <p:txBody>
          <a:bodyPr/>
          <a:lstStyle/>
          <a:p>
            <a:r>
              <a:rPr lang="en-US" dirty="0" smtClean="0"/>
              <a:t>Orders of magnitude </a:t>
            </a:r>
            <a:r>
              <a:rPr lang="en-US" dirty="0" smtClean="0"/>
              <a:t>differences</a:t>
            </a:r>
            <a:endParaRPr lang="en-US" dirty="0" smtClean="0"/>
          </a:p>
          <a:p>
            <a:r>
              <a:rPr lang="en-US" dirty="0" smtClean="0"/>
              <a:t>"a million times faster" is only the </a:t>
            </a:r>
            <a:r>
              <a:rPr lang="en-US" dirty="0" smtClean="0"/>
              <a:t>beginning</a:t>
            </a:r>
          </a:p>
          <a:p>
            <a:r>
              <a:rPr lang="en-US" dirty="0" smtClean="0"/>
              <a:t>Think about slopes, not points</a:t>
            </a:r>
            <a:endParaRPr lang="en-US" dirty="0" smtClean="0"/>
          </a:p>
          <a:p>
            <a:endParaRPr lang="en-US" dirty="0"/>
          </a:p>
        </p:txBody>
      </p:sp>
      <p:sp>
        <p:nvSpPr>
          <p:cNvPr id="4" name="Right Arrow 3"/>
          <p:cNvSpPr/>
          <p:nvPr/>
        </p:nvSpPr>
        <p:spPr>
          <a:xfrm>
            <a:off x="3898392" y="35623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87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Run-time Analysis Theory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Simple </a:t>
            </a:r>
            <a:r>
              <a:rPr lang="en-US" dirty="0" smtClean="0"/>
              <a:t>math</a:t>
            </a:r>
          </a:p>
          <a:p>
            <a:r>
              <a:rPr lang="en-US" dirty="0" smtClean="0"/>
              <a:t>Focus on run-time*, not space</a:t>
            </a:r>
            <a:endParaRPr lang="en-US" dirty="0" smtClean="0"/>
          </a:p>
          <a:p>
            <a:r>
              <a:rPr lang="en-US" dirty="0" smtClean="0"/>
              <a:t>Big O notation - </a:t>
            </a:r>
            <a:r>
              <a:rPr lang="en-US" dirty="0" smtClean="0"/>
              <a:t>function that describes the worst case</a:t>
            </a:r>
            <a:endParaRPr lang="en-US" dirty="0" smtClean="0"/>
          </a:p>
          <a:p>
            <a:r>
              <a:rPr lang="en-US" dirty="0" smtClean="0"/>
              <a:t>Replace ratios with functions</a:t>
            </a:r>
            <a:endParaRPr lang="en-US" dirty="0"/>
          </a:p>
          <a:p>
            <a:r>
              <a:rPr lang="en-US" dirty="0" smtClean="0"/>
              <a:t>A few functions describe every database feature</a:t>
            </a:r>
            <a:endParaRPr lang="en-US" dirty="0" smtClean="0"/>
          </a:p>
          <a:p>
            <a:r>
              <a:rPr lang="en-US" dirty="0" smtClean="0"/>
              <a:t>Useful </a:t>
            </a:r>
            <a:r>
              <a:rPr lang="en-US" dirty="0"/>
              <a:t>for both proactive and reactive tuning</a:t>
            </a:r>
          </a:p>
          <a:p>
            <a:r>
              <a:rPr lang="en-US" dirty="0" smtClean="0"/>
              <a:t>Focus on practical, not </a:t>
            </a:r>
            <a:r>
              <a:rPr lang="en-US" dirty="0" smtClean="0"/>
              <a:t>theoretical</a:t>
            </a:r>
          </a:p>
          <a:p>
            <a:r>
              <a:rPr lang="en-US" dirty="0" smtClean="0"/>
              <a:t>Ignore a LOT of implementation details and constants</a:t>
            </a:r>
            <a:endParaRPr lang="en-US" dirty="0" smtClean="0"/>
          </a:p>
        </p:txBody>
      </p:sp>
    </p:spTree>
    <p:extLst>
      <p:ext uri="{BB962C8B-B14F-4D97-AF65-F5344CB8AC3E}">
        <p14:creationId xmlns:p14="http://schemas.microsoft.com/office/powerpoint/2010/main" val="4002984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Analysis Example (1)</a:t>
            </a:r>
            <a:endParaRPr lang="en-US" dirty="0"/>
          </a:p>
        </p:txBody>
      </p:sp>
      <p:sp>
        <p:nvSpPr>
          <p:cNvPr id="6" name="Content Placeholder 5"/>
          <p:cNvSpPr>
            <a:spLocks noGrp="1"/>
          </p:cNvSpPr>
          <p:nvPr>
            <p:ph sz="half" idx="1"/>
          </p:nvPr>
        </p:nvSpPr>
        <p:spPr/>
        <p:txBody>
          <a:bodyPr>
            <a:normAutofit fontScale="40000" lnSpcReduction="20000"/>
          </a:bodyPr>
          <a:lstStyle/>
          <a:p>
            <a:r>
              <a:rPr lang="en-US" sz="5900" dirty="0" smtClean="0"/>
              <a:t>Linear search of array or heap table</a:t>
            </a:r>
            <a:endParaRPr lang="en-US" dirty="0"/>
          </a:p>
          <a:p>
            <a:endParaRPr lang="en-US" dirty="0" smtClean="0"/>
          </a:p>
          <a:p>
            <a:pPr marL="0" indent="0">
              <a:buNone/>
            </a:pPr>
            <a:r>
              <a:rPr lang="en-US" sz="3500" i="1" dirty="0">
                <a:solidFill>
                  <a:srgbClr val="FF0000"/>
                </a:solidFill>
                <a:highlight>
                  <a:srgbClr val="FFFFFF"/>
                </a:highlight>
                <a:latin typeface="Courier New"/>
              </a:rPr>
              <a:t>--Find </a:t>
            </a:r>
            <a:r>
              <a:rPr lang="en-US" sz="3500" i="1" dirty="0" smtClean="0">
                <a:solidFill>
                  <a:srgbClr val="FF0000"/>
                </a:solidFill>
                <a:highlight>
                  <a:srgbClr val="FFFFFF"/>
                </a:highlight>
                <a:latin typeface="Courier New"/>
              </a:rPr>
              <a:t>positions for "8".</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declare</a:t>
            </a:r>
            <a:endParaRPr lang="en-US" sz="3500" dirty="0">
              <a:solidFill>
                <a:srgbClr val="000080"/>
              </a:solidFill>
              <a:highlight>
                <a:srgbClr val="FFFFFF"/>
              </a:highlight>
              <a:latin typeface="Courier New"/>
            </a:endParaRPr>
          </a:p>
          <a:p>
            <a:pPr marL="0" indent="0">
              <a:buNone/>
            </a:pP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v_array</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sys.odcinumberlist</a:t>
            </a: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a:t>
            </a:r>
            <a:r>
              <a:rPr lang="en-US" sz="3500" dirty="0">
                <a:solidFill>
                  <a:srgbClr val="000080"/>
                </a:solidFill>
                <a:highlight>
                  <a:srgbClr val="FFFFFF"/>
                </a:highlight>
                <a:latin typeface="Courier New"/>
              </a:rPr>
              <a:t/>
            </a:r>
            <a:br>
              <a:rPr lang="en-US" sz="3500" dirty="0">
                <a:solidFill>
                  <a:srgbClr val="000080"/>
                </a:solidFill>
                <a:highlight>
                  <a:srgbClr val="FFFFFF"/>
                </a:highlight>
                <a:latin typeface="Courier New"/>
              </a:rPr>
            </a:b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sys.odcinumberlist</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5</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3</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2</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a:solidFill>
                  <a:srgbClr val="000080"/>
                </a:solidFill>
                <a:highlight>
                  <a:srgbClr val="FFFFFF"/>
                </a:highlight>
                <a:latin typeface="Courier New"/>
              </a:rPr>
              <a:t>);</a:t>
            </a:r>
          </a:p>
          <a:p>
            <a:pPr marL="0" indent="0">
              <a:buNone/>
            </a:pPr>
            <a:r>
              <a:rPr lang="en-US" sz="3500" dirty="0" smtClean="0">
                <a:solidFill>
                  <a:srgbClr val="008080"/>
                </a:solidFill>
                <a:highlight>
                  <a:srgbClr val="FFFFFF"/>
                </a:highlight>
                <a:latin typeface="Courier New"/>
              </a:rPr>
              <a:t>begin</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for</a:t>
            </a:r>
            <a:r>
              <a:rPr lang="en-US" sz="3500" dirty="0" smtClean="0">
                <a:solidFill>
                  <a:srgbClr val="000080"/>
                </a:solidFill>
                <a:highlight>
                  <a:srgbClr val="FFFFFF"/>
                </a:highlight>
                <a:latin typeface="Courier New"/>
              </a:rPr>
              <a:t> </a:t>
            </a:r>
            <a:r>
              <a:rPr lang="en-US" sz="3500" dirty="0">
                <a:solidFill>
                  <a:srgbClr val="000080"/>
                </a:solidFill>
                <a:highlight>
                  <a:srgbClr val="FFFFFF"/>
                </a:highlight>
                <a:latin typeface="Courier New"/>
              </a:rPr>
              <a:t>i </a:t>
            </a:r>
            <a:r>
              <a:rPr lang="en-US" sz="3500" dirty="0">
                <a:solidFill>
                  <a:srgbClr val="008080"/>
                </a:solidFill>
                <a:highlight>
                  <a:srgbClr val="FFFFFF"/>
                </a:highlight>
                <a:latin typeface="Courier New"/>
              </a:rPr>
              <a:t>in</a:t>
            </a:r>
            <a:r>
              <a:rPr lang="en-US" sz="3500" dirty="0">
                <a:solidFill>
                  <a:srgbClr val="000080"/>
                </a:solidFill>
                <a:highlight>
                  <a:srgbClr val="FFFFFF"/>
                </a:highlight>
                <a:latin typeface="Courier New"/>
              </a:rPr>
              <a:t> </a:t>
            </a:r>
            <a:r>
              <a:rPr lang="en-US" sz="3500" dirty="0">
                <a:solidFill>
                  <a:srgbClr val="0000FF"/>
                </a:solidFill>
                <a:highlight>
                  <a:srgbClr val="FFFFFF"/>
                </a:highlight>
                <a:latin typeface="Courier New"/>
              </a:rPr>
              <a:t>1</a:t>
            </a:r>
            <a:r>
              <a:rPr lang="en-US" sz="3500" dirty="0">
                <a:solidFill>
                  <a:srgbClr val="000080"/>
                </a:solidFill>
                <a:highlight>
                  <a:srgbClr val="FFFFFF"/>
                </a:highlight>
                <a:latin typeface="Courier New"/>
              </a:rPr>
              <a:t> .. </a:t>
            </a:r>
            <a:r>
              <a:rPr lang="en-US" sz="3500" dirty="0" err="1">
                <a:solidFill>
                  <a:srgbClr val="000080"/>
                </a:solidFill>
                <a:highlight>
                  <a:srgbClr val="FFFFFF"/>
                </a:highlight>
                <a:latin typeface="Courier New"/>
              </a:rPr>
              <a:t>v_array.count</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if</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v_array</a:t>
            </a:r>
            <a:r>
              <a:rPr lang="en-US" sz="3500" dirty="0">
                <a:solidFill>
                  <a:srgbClr val="000080"/>
                </a:solidFill>
                <a:highlight>
                  <a:srgbClr val="FFFFFF"/>
                </a:highlight>
                <a:latin typeface="Courier New"/>
              </a:rPr>
              <a:t>(i) = </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then</a:t>
            </a:r>
            <a:endParaRPr lang="en-US" sz="3500" dirty="0" smtClean="0">
              <a:solidFill>
                <a:srgbClr val="000080"/>
              </a:solidFill>
              <a:highlight>
                <a:srgbClr val="FFFFFF"/>
              </a:highlight>
              <a:latin typeface="Courier New"/>
            </a:endParaRPr>
          </a:p>
          <a:p>
            <a:pPr marL="0" indent="0">
              <a:buNone/>
            </a:pP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dbms_output.put_line</a:t>
            </a:r>
            <a:r>
              <a:rPr lang="en-US" sz="3500" dirty="0" smtClean="0">
                <a:solidFill>
                  <a:srgbClr val="000080"/>
                </a:solidFill>
                <a:highlight>
                  <a:srgbClr val="FFFFFF"/>
                </a:highlight>
                <a:latin typeface="Courier New"/>
              </a:rPr>
              <a:t>(i</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if</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r>
              <a:rPr lang="en-US" sz="3500" dirty="0">
                <a:solidFill>
                  <a:srgbClr val="000080"/>
                </a:solidFill>
                <a:highlight>
                  <a:srgbClr val="FFFFFF"/>
                </a:highlight>
                <a:latin typeface="Courier New"/>
              </a:rPr>
              <a:t>;</a:t>
            </a:r>
          </a:p>
          <a:p>
            <a:pPr marL="0" indent="0">
              <a:buNone/>
            </a:pP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a:t>
            </a:r>
          </a:p>
          <a:p>
            <a:pPr marL="0" indent="0">
              <a:buNone/>
            </a:pPr>
            <a:r>
              <a:rPr lang="en-US" sz="3500" dirty="0">
                <a:solidFill>
                  <a:srgbClr val="000080"/>
                </a:solidFill>
                <a:highlight>
                  <a:srgbClr val="FFFFFF"/>
                </a:highlight>
                <a:latin typeface="Courier New"/>
              </a:rPr>
              <a:t>/</a:t>
            </a:r>
            <a:endParaRPr lang="en-US" sz="3500" dirty="0" smtClean="0"/>
          </a:p>
        </p:txBody>
      </p:sp>
      <p:pic>
        <p:nvPicPr>
          <p:cNvPr id="10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211494"/>
            <a:ext cx="4038600" cy="137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03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Run-time Analysis Example (2)</a:t>
            </a:r>
            <a:endParaRPr lang="en-US" dirty="0"/>
          </a:p>
        </p:txBody>
      </p:sp>
      <p:sp>
        <p:nvSpPr>
          <p:cNvPr id="5" name="Content Placeholder 4"/>
          <p:cNvSpPr>
            <a:spLocks noGrp="1"/>
          </p:cNvSpPr>
          <p:nvPr>
            <p:ph sz="half" idx="1"/>
          </p:nvPr>
        </p:nvSpPr>
        <p:spPr/>
        <p:txBody>
          <a:bodyPr/>
          <a:lstStyle/>
          <a:p>
            <a:r>
              <a:rPr lang="en-US" dirty="0" smtClean="0"/>
              <a:t>Best </a:t>
            </a:r>
            <a:r>
              <a:rPr lang="en-US" dirty="0" smtClean="0"/>
              <a:t>case is O(1)</a:t>
            </a:r>
          </a:p>
          <a:p>
            <a:r>
              <a:rPr lang="en-US" dirty="0" smtClean="0"/>
              <a:t>Average case is </a:t>
            </a:r>
            <a:r>
              <a:rPr lang="en-US" dirty="0" smtClean="0"/>
              <a:t>O(N/2)</a:t>
            </a:r>
            <a:endParaRPr lang="en-US" dirty="0" smtClean="0"/>
          </a:p>
          <a:p>
            <a:r>
              <a:rPr lang="en-US" dirty="0" smtClean="0"/>
              <a:t>Worst case is O(N</a:t>
            </a:r>
            <a:r>
              <a:rPr lang="en-US" dirty="0" smtClean="0"/>
              <a:t>)*</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87119" y="1200151"/>
            <a:ext cx="3360763" cy="3394075"/>
          </a:xfrm>
        </p:spPr>
      </p:pic>
    </p:spTree>
    <p:extLst>
      <p:ext uri="{BB962C8B-B14F-4D97-AF65-F5344CB8AC3E}">
        <p14:creationId xmlns:p14="http://schemas.microsoft.com/office/powerpoint/2010/main" val="205001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3.xml><?xml version="1.0" encoding="utf-8"?>
<a:theme xmlns:a="http://schemas.openxmlformats.org/drawingml/2006/main" name="1_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8260</TotalTime>
  <Words>3010</Words>
  <Application>Microsoft Office PowerPoint</Application>
  <PresentationFormat>On-screen Show (16:9)</PresentationFormat>
  <Paragraphs>314</Paragraphs>
  <Slides>51</Slides>
  <Notes>28</Notes>
  <HiddenSlides>0</HiddenSlides>
  <MMClips>0</MMClip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Office Theme</vt:lpstr>
      <vt:lpstr>Speaker PowerPoint Template</vt:lpstr>
      <vt:lpstr>1_Speaker PowerPoint Template</vt:lpstr>
      <vt:lpstr>PowerPoint Presentation</vt:lpstr>
      <vt:lpstr>Practical Algorithm Analysis for Oracle Developers</vt:lpstr>
      <vt:lpstr>Disclaimers</vt:lpstr>
      <vt:lpstr>Presentation is Based on Chapter 16</vt:lpstr>
      <vt:lpstr>Tuning is Hard</vt:lpstr>
      <vt:lpstr>The Stakes are High</vt:lpstr>
      <vt:lpstr>Run-time Analysis Theory</vt:lpstr>
      <vt:lpstr>Run-time Analysis Example (1)</vt:lpstr>
      <vt:lpstr>Run-time Analysis Example (2)</vt:lpstr>
      <vt:lpstr>A New Performance Story</vt:lpstr>
      <vt:lpstr>Popular Functions</vt:lpstr>
      <vt:lpstr>1/N</vt:lpstr>
      <vt:lpstr>1/N - What and Where</vt:lpstr>
      <vt:lpstr>1/N - Why it Matters</vt:lpstr>
      <vt:lpstr>Large Batch Sizes Shouldn't Help</vt:lpstr>
      <vt:lpstr>1/N - Theory vs. Practice</vt:lpstr>
      <vt:lpstr>1</vt:lpstr>
      <vt:lpstr>1 - What and Where</vt:lpstr>
      <vt:lpstr>1 - Hashing Types and Tradeoffs</vt:lpstr>
      <vt:lpstr>1 - Hash Partitioning</vt:lpstr>
      <vt:lpstr>1 - Hash Clusters</vt:lpstr>
      <vt:lpstr>1 - Hash Joins</vt:lpstr>
      <vt:lpstr>LOG(N)</vt:lpstr>
      <vt:lpstr>LOG(N) - B-Tree Visualizations</vt:lpstr>
      <vt:lpstr>LOG(N) - What and Where</vt:lpstr>
      <vt:lpstr>LOG(N) - Fastest for Small Access</vt:lpstr>
      <vt:lpstr>LOG(N) - Why it Matters </vt:lpstr>
      <vt:lpstr>LOG(N) - Height of 3 Million Indexes</vt:lpstr>
      <vt:lpstr>Amdahl's Law - 1/((1-P)+P/N)</vt:lpstr>
      <vt:lpstr>Amdahl's Law - Depressing Results </vt:lpstr>
      <vt:lpstr>Amdahl's Law - Measure Carefully </vt:lpstr>
      <vt:lpstr>Amdahl's Law - Parallelize Everything</vt:lpstr>
      <vt:lpstr>N</vt:lpstr>
      <vt:lpstr>N - Linear Growth</vt:lpstr>
      <vt:lpstr>N * LOG(N)</vt:lpstr>
      <vt:lpstr>N * LOG(N) - What and Where</vt:lpstr>
      <vt:lpstr>N * LOG(N) - Full Table Scan vs. Index</vt:lpstr>
      <vt:lpstr>N * LOG(N) - Sorting</vt:lpstr>
      <vt:lpstr>N * LOG(N) - Joining</vt:lpstr>
      <vt:lpstr>N * LOG(N) - Hash vs. Merge</vt:lpstr>
      <vt:lpstr>N * LOG(N) - Local vs Global Indexes</vt:lpstr>
      <vt:lpstr>N * LOG(N) - Gathering Statistics</vt:lpstr>
      <vt:lpstr>N^2</vt:lpstr>
      <vt:lpstr>N^2 - What and Where</vt:lpstr>
      <vt:lpstr>N^2 - Why it Matters</vt:lpstr>
      <vt:lpstr>N!</vt:lpstr>
      <vt:lpstr>N! - What and Where</vt:lpstr>
      <vt:lpstr>N! - Why it Matters</vt:lpstr>
      <vt:lpstr>∞ - Why it Matters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118</cp:revision>
  <dcterms:created xsi:type="dcterms:W3CDTF">2018-09-26T05:21:22Z</dcterms:created>
  <dcterms:modified xsi:type="dcterms:W3CDTF">2019-04-04T23:51:38Z</dcterms:modified>
</cp:coreProperties>
</file>