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8" r:id="rId3"/>
  </p:sldMasterIdLst>
  <p:notesMasterIdLst>
    <p:notesMasterId r:id="rId53"/>
  </p:notesMasterIdLst>
  <p:sldIdLst>
    <p:sldId id="304" r:id="rId4"/>
    <p:sldId id="256" r:id="rId5"/>
    <p:sldId id="282" r:id="rId6"/>
    <p:sldId id="285" r:id="rId7"/>
    <p:sldId id="283" r:id="rId8"/>
    <p:sldId id="284" r:id="rId9"/>
    <p:sldId id="258" r:id="rId10"/>
    <p:sldId id="288" r:id="rId11"/>
    <p:sldId id="286" r:id="rId12"/>
    <p:sldId id="257" r:id="rId13"/>
    <p:sldId id="259" r:id="rId14"/>
    <p:sldId id="260" r:id="rId15"/>
    <p:sldId id="261" r:id="rId16"/>
    <p:sldId id="289" r:id="rId17"/>
    <p:sldId id="291" r:id="rId18"/>
    <p:sldId id="290" r:id="rId19"/>
    <p:sldId id="294" r:id="rId20"/>
    <p:sldId id="295" r:id="rId21"/>
    <p:sldId id="297" r:id="rId22"/>
    <p:sldId id="296" r:id="rId23"/>
    <p:sldId id="263" r:id="rId24"/>
    <p:sldId id="264" r:id="rId25"/>
    <p:sldId id="265" r:id="rId26"/>
    <p:sldId id="298" r:id="rId27"/>
    <p:sldId id="278" r:id="rId28"/>
    <p:sldId id="299" r:id="rId29"/>
    <p:sldId id="302" r:id="rId30"/>
    <p:sldId id="301" r:id="rId31"/>
    <p:sldId id="300" r:id="rId32"/>
    <p:sldId id="303" r:id="rId33"/>
    <p:sldId id="266" r:id="rId34"/>
    <p:sldId id="267" r:id="rId35"/>
    <p:sldId id="269" r:id="rId36"/>
    <p:sldId id="270" r:id="rId37"/>
    <p:sldId id="306" r:id="rId38"/>
    <p:sldId id="308" r:id="rId39"/>
    <p:sldId id="307" r:id="rId40"/>
    <p:sldId id="280" r:id="rId41"/>
    <p:sldId id="309" r:id="rId42"/>
    <p:sldId id="310" r:id="rId43"/>
    <p:sldId id="272" r:id="rId44"/>
    <p:sldId id="273" r:id="rId45"/>
    <p:sldId id="274" r:id="rId46"/>
    <p:sldId id="275" r:id="rId47"/>
    <p:sldId id="276" r:id="rId48"/>
    <p:sldId id="281" r:id="rId49"/>
    <p:sldId id="277" r:id="rId50"/>
    <p:sldId id="311" r:id="rId51"/>
    <p:sldId id="305" r:id="rId52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5998" autoAdjust="0"/>
  </p:normalViewPr>
  <p:slideViewPr>
    <p:cSldViewPr>
      <p:cViewPr varScale="1">
        <p:scale>
          <a:sx n="131" d="100"/>
          <a:sy n="131" d="100"/>
        </p:scale>
        <p:origin x="-41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5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0449-A08D-43EB-83DE-FBE6E4DF58D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16C6-9DE0-4865-BC75-EB7C5EE0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_talk:Chris-marti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mdahlsLaw.sv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deed.en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2071259/constant-time-index-for-string-column-on-oracle-databas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_talk:Chris-marti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en.wikipedia.org/wiki/en:Creative_Common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algorithm image created by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Chris Martin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is in the public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7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Amdahl’s law as a graph.  Based on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“Amdahl’s Law”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Daniels220, licensed under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CC BY-SA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8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pictures compare different ways to read a table in parallel.  The top, colorful chart shows reading one-partition-at-a-time.  The bottom, boring chart shows reading a table with a single SQL statement.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case, boring is good.  The boring chart has very few edges, which means it's getting the most parallelism possible.  If we want to improve performance by X we need to have X threads running at every possible moment.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must have tools to measure and visualize utilization or we'd never know what's missing.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3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r>
              <a:rPr lang="en-US" baseline="0" dirty="0" smtClean="0"/>
              <a:t> like using direct-path writes are "only" a 3x improvement, but that's still pretty awesome.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Difficult</a:t>
            </a:r>
            <a:r>
              <a:rPr lang="en-US" b="1" baseline="0" dirty="0" smtClean="0"/>
              <a:t> choice:</a:t>
            </a:r>
            <a:r>
              <a:rPr lang="en-US" baseline="0" dirty="0" smtClean="0"/>
              <a:t> It's not obvious when a full table scan is cheaper than an index read.  It depends on the percentage of the index and how big the data is.</a:t>
            </a:r>
          </a:p>
          <a:p>
            <a:r>
              <a:rPr lang="en-US" b="1" baseline="0" dirty="0" smtClean="0"/>
              <a:t>Other factors:</a:t>
            </a:r>
            <a:r>
              <a:rPr lang="en-US" baseline="0" dirty="0" smtClean="0"/>
              <a:t> Clustering factor, multi-block versus single-block read time affect the choice.</a:t>
            </a:r>
          </a:p>
          <a:p>
            <a:r>
              <a:rPr lang="en-US" b="1" baseline="0" dirty="0" smtClean="0"/>
              <a:t>Theory versus practice:</a:t>
            </a:r>
            <a:r>
              <a:rPr lang="en-US" baseline="0" dirty="0" smtClean="0"/>
              <a:t> Theory tells us the *shape*, but practice tells us the actual number where they diverge.</a:t>
            </a:r>
          </a:p>
          <a:p>
            <a:r>
              <a:rPr lang="en-US" b="1" baseline="0" dirty="0" smtClean="0"/>
              <a:t>Cardinality:</a:t>
            </a:r>
            <a:r>
              <a:rPr lang="en-US" baseline="0" dirty="0" smtClean="0"/>
              <a:t> This is why cardinality is important.  Oracle must know where on the X-axis we are, to know which choice is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Chart is from my answer here:</a:t>
            </a:r>
            <a:r>
              <a:rPr lang="en-US" baseline="0" dirty="0" smtClean="0"/>
              <a:t> https://stackoverflow.com/questions/8188093/oracle-always-uses-hash-join-even-when-both-tables-are-huge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</a:t>
            </a:r>
            <a:r>
              <a:rPr lang="en-US" baseline="0" dirty="0" smtClean="0"/>
              <a:t> O(1), O(∞), and Amdahl's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Jorge </a:t>
            </a:r>
            <a:r>
              <a:rPr lang="en-US" dirty="0" err="1" smtClean="0"/>
              <a:t>Stolfi</a:t>
            </a:r>
            <a:r>
              <a:rPr lang="en-US" dirty="0" smtClean="0"/>
              <a:t> - Own work, Public Domain, https://commons.wikimedia.org/w/index.php?curid=6601264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this Stack Overflow answer, where I try and fail to create a useful constant-time index using hash clusters: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stackoverflow.com/questions/32071259/constant-time-index-for-string-column-on-oracle-database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search algorithm image created by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Chris Martin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is in the public domain.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Binary Search Depiction</a:t>
            </a:r>
            <a:r>
              <a:rPr lang="en-US" baseline="0" dirty="0" smtClean="0"/>
              <a:t> by </a:t>
            </a:r>
            <a:r>
              <a:rPr lang="en-US" dirty="0" err="1" smtClean="0"/>
              <a:t>AlwaysAngry</a:t>
            </a:r>
            <a:r>
              <a:rPr lang="en-US" dirty="0" smtClean="0"/>
              <a:t> is licensed under the </a:t>
            </a:r>
            <a:r>
              <a:rPr lang="en-US" dirty="0" smtClean="0">
                <a:hlinkClick r:id="rId4" tooltip="w:en:Creative Commons"/>
              </a:rPr>
              <a:t>Creative Commons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Attribution-Share Alike 4.0 International</a:t>
            </a:r>
            <a:r>
              <a:rPr lang="en-US" dirty="0" smtClean="0"/>
              <a:t> license.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still only talking about accessing</a:t>
            </a:r>
            <a:r>
              <a:rPr lang="en-US" baseline="0" dirty="0" smtClean="0"/>
              <a:t> a single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r>
              <a:rPr lang="en-US" baseline="0" dirty="0" smtClean="0"/>
              <a:t> height does not grow fast in </a:t>
            </a:r>
            <a:r>
              <a:rPr lang="en-US" baseline="0" dirty="0" smtClean="0"/>
              <a:t>practice.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Generated by this query (run against the 350 databases I have access to)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blevel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count(*) count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dba_indexes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blevel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blevel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nulls first;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16C6-9DE0-4865-BC75-EB7C5EE0BF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0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30289" y="877449"/>
            <a:ext cx="4013859" cy="3428738"/>
          </a:xfrm>
        </p:spPr>
        <p:txBody>
          <a:bodyPr anchor="ctr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269579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-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DA010C97-F49F-8C4C-9294-8813F3F4CD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0289" y="877449"/>
            <a:ext cx="4013859" cy="3428738"/>
          </a:xfrm>
        </p:spPr>
        <p:txBody>
          <a:bodyPr anchor="ctr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58669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-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232C5590-480D-4842-BE6F-79F32126D3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0289" y="877449"/>
            <a:ext cx="4013859" cy="3428738"/>
          </a:xfrm>
        </p:spPr>
        <p:txBody>
          <a:bodyPr anchor="ctr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161977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57" y="154072"/>
            <a:ext cx="6659543" cy="77637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63158" y="1092202"/>
            <a:ext cx="7791007" cy="350903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039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57" y="154072"/>
            <a:ext cx="6659543" cy="77637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63158" y="1092202"/>
            <a:ext cx="7791007" cy="350903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224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947835" y="2158722"/>
            <a:ext cx="1819275" cy="36790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123456789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87031" y="1166367"/>
            <a:ext cx="4382691" cy="1158478"/>
          </a:xfrm>
        </p:spPr>
        <p:txBody>
          <a:bodyPr anchor="b">
            <a:normAutofit/>
          </a:bodyPr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1" baseline="0">
                <a:solidFill>
                  <a:srgbClr val="7C3A7A"/>
                </a:solidFill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87031" y="2604539"/>
            <a:ext cx="4382691" cy="1008459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This is a subtitle for the presentation that can be extended to three lines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947545" y="1892609"/>
            <a:ext cx="1651688" cy="30008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892"/>
            <a:r>
              <a:rPr lang="en-US" sz="1500" b="1" dirty="0">
                <a:solidFill>
                  <a:srgbClr val="7C3A7A"/>
                </a:solidFill>
                <a:latin typeface="Arial" charset="0"/>
                <a:ea typeface="Arial" charset="0"/>
                <a:cs typeface="Arial" charset="0"/>
              </a:rPr>
              <a:t>Session ID: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947545" y="2808686"/>
            <a:ext cx="1819567" cy="30008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892"/>
            <a:r>
              <a:rPr lang="en-US" sz="1500" b="1" dirty="0">
                <a:solidFill>
                  <a:srgbClr val="636462"/>
                </a:solidFill>
                <a:latin typeface="Arial" charset="0"/>
                <a:ea typeface="Arial" charset="0"/>
                <a:cs typeface="Arial" charset="0"/>
              </a:rPr>
              <a:t>Prepared by: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947543" y="4070602"/>
            <a:ext cx="2408634" cy="256448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947543" y="3062144"/>
            <a:ext cx="2408634" cy="93559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Twitter Handle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7031" y="3849171"/>
            <a:ext cx="4382691" cy="41549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892"/>
            <a:r>
              <a:rPr lang="en-US" sz="1100" i="1" dirty="0">
                <a:solidFill>
                  <a:srgbClr val="636462"/>
                </a:solidFill>
                <a:latin typeface="Arial" charset="0"/>
                <a:ea typeface="Arial" charset="0"/>
                <a:cs typeface="Arial" charset="0"/>
              </a:rPr>
              <a:t>Remember to complete your evaluation for this session within the app!</a:t>
            </a:r>
          </a:p>
        </p:txBody>
      </p:sp>
    </p:spTree>
    <p:extLst>
      <p:ext uri="{BB962C8B-B14F-4D97-AF65-F5344CB8AC3E}">
        <p14:creationId xmlns:p14="http://schemas.microsoft.com/office/powerpoint/2010/main" val="321383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324511" y="3738768"/>
            <a:ext cx="2327389" cy="367903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123456789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380655" y="1541702"/>
            <a:ext cx="4382691" cy="785586"/>
          </a:xfrm>
        </p:spPr>
        <p:txBody>
          <a:bodyPr>
            <a:normAutofit/>
          </a:bodyPr>
          <a:lstStyle>
            <a:lvl1pPr marL="0" marR="0" indent="0" algn="ctr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100" b="1" baseline="0">
                <a:solidFill>
                  <a:srgbClr val="7C3A7A"/>
                </a:solidFill>
              </a:defRPr>
            </a:lvl1pPr>
          </a:lstStyle>
          <a:p>
            <a:pPr lvl="0"/>
            <a:r>
              <a:rPr lang="en-US" dirty="0"/>
              <a:t>Q&amp;A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2380655" y="2464358"/>
            <a:ext cx="4382691" cy="516831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Presenter’s email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662362" y="3381779"/>
            <a:ext cx="1651688" cy="30008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 defTabSz="342892"/>
            <a:r>
              <a:rPr lang="en-US" sz="1500" b="1" dirty="0">
                <a:solidFill>
                  <a:srgbClr val="7C3A7A"/>
                </a:solidFill>
                <a:latin typeface="Arial" charset="0"/>
                <a:ea typeface="Arial" charset="0"/>
                <a:cs typeface="Arial" charset="0"/>
              </a:rPr>
              <a:t>Session ID: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380655" y="4384689"/>
            <a:ext cx="4382691" cy="41549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892"/>
            <a:r>
              <a:rPr lang="en-US" sz="1100" i="1" dirty="0">
                <a:solidFill>
                  <a:srgbClr val="636462"/>
                </a:solidFill>
                <a:latin typeface="Arial" charset="0"/>
                <a:ea typeface="Arial" charset="0"/>
                <a:cs typeface="Arial" charset="0"/>
              </a:rPr>
              <a:t>Remember to complete your evaluation for this session within the app!</a:t>
            </a:r>
          </a:p>
        </p:txBody>
      </p:sp>
    </p:spTree>
    <p:extLst>
      <p:ext uri="{BB962C8B-B14F-4D97-AF65-F5344CB8AC3E}">
        <p14:creationId xmlns:p14="http://schemas.microsoft.com/office/powerpoint/2010/main" val="2683472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30289" y="877448"/>
            <a:ext cx="4013859" cy="3428738"/>
          </a:xfrm>
        </p:spPr>
        <p:txBody>
          <a:bodyPr anchor="ctr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3719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3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-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DA010C97-F49F-8C4C-9294-8813F3F4CD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0289" y="877448"/>
            <a:ext cx="4013859" cy="3428738"/>
          </a:xfrm>
        </p:spPr>
        <p:txBody>
          <a:bodyPr anchor="ctr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070752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-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232C5590-480D-4842-BE6F-79F32126D3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0289" y="877448"/>
            <a:ext cx="4013859" cy="3428738"/>
          </a:xfrm>
        </p:spPr>
        <p:txBody>
          <a:bodyPr anchor="ctr">
            <a:no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7695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56" y="154072"/>
            <a:ext cx="6659543" cy="77637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63157" y="1092201"/>
            <a:ext cx="7791007" cy="35090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35914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56" y="154072"/>
            <a:ext cx="6659543" cy="77637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63157" y="1092201"/>
            <a:ext cx="7791007" cy="35090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80042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947835" y="2158721"/>
            <a:ext cx="1819275" cy="36790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123456789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87030" y="1166367"/>
            <a:ext cx="4382691" cy="1158478"/>
          </a:xfrm>
        </p:spPr>
        <p:txBody>
          <a:bodyPr anchor="b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1" baseline="0">
                <a:solidFill>
                  <a:srgbClr val="7C3A7A"/>
                </a:solidFill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87030" y="2604539"/>
            <a:ext cx="4382691" cy="1008459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This is a subtitle for the presentation that can be extended to three lines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947544" y="1892608"/>
            <a:ext cx="1651688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1500" b="1" dirty="0">
                <a:solidFill>
                  <a:srgbClr val="7C3A7A"/>
                </a:solidFill>
                <a:latin typeface="Arial" charset="0"/>
                <a:ea typeface="Arial" charset="0"/>
                <a:cs typeface="Arial" charset="0"/>
              </a:rPr>
              <a:t>Session ID: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947544" y="2808685"/>
            <a:ext cx="1819567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1500" b="1" dirty="0">
                <a:solidFill>
                  <a:srgbClr val="636462"/>
                </a:solidFill>
                <a:latin typeface="Arial" charset="0"/>
                <a:ea typeface="Arial" charset="0"/>
                <a:cs typeface="Arial" charset="0"/>
              </a:rPr>
              <a:t>Prepared by: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947543" y="4070602"/>
            <a:ext cx="2408634" cy="256448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947543" y="3062143"/>
            <a:ext cx="2408634" cy="93559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Twitter Handle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7030" y="3849171"/>
            <a:ext cx="4382691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1100" i="1" dirty="0">
                <a:solidFill>
                  <a:srgbClr val="636462"/>
                </a:solidFill>
                <a:latin typeface="Arial" charset="0"/>
                <a:ea typeface="Arial" charset="0"/>
                <a:cs typeface="Arial" charset="0"/>
              </a:rPr>
              <a:t>Remember to complete your evaluation for this session within the app!</a:t>
            </a:r>
          </a:p>
        </p:txBody>
      </p:sp>
    </p:spTree>
    <p:extLst>
      <p:ext uri="{BB962C8B-B14F-4D97-AF65-F5344CB8AC3E}">
        <p14:creationId xmlns:p14="http://schemas.microsoft.com/office/powerpoint/2010/main" val="6795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324510" y="3738767"/>
            <a:ext cx="2327389" cy="367903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123456789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380655" y="1541702"/>
            <a:ext cx="4382691" cy="785586"/>
          </a:xfrm>
        </p:spPr>
        <p:txBody>
          <a:bodyPr>
            <a:normAutofit/>
          </a:bodyPr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100" b="1" baseline="0">
                <a:solidFill>
                  <a:srgbClr val="7C3A7A"/>
                </a:solidFill>
              </a:defRPr>
            </a:lvl1pPr>
          </a:lstStyle>
          <a:p>
            <a:pPr lvl="0"/>
            <a:r>
              <a:rPr lang="en-US" dirty="0"/>
              <a:t>Q&amp;A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2380655" y="2464358"/>
            <a:ext cx="4382691" cy="516831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/>
              <a:t>Presenter’s email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662362" y="3381778"/>
            <a:ext cx="1651688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342900"/>
            <a:r>
              <a:rPr lang="en-US" sz="1500" b="1" dirty="0">
                <a:solidFill>
                  <a:srgbClr val="7C3A7A"/>
                </a:solidFill>
                <a:latin typeface="Arial" charset="0"/>
                <a:ea typeface="Arial" charset="0"/>
                <a:cs typeface="Arial" charset="0"/>
              </a:rPr>
              <a:t>Session ID: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380655" y="4384689"/>
            <a:ext cx="4382691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1100" i="1" dirty="0">
                <a:solidFill>
                  <a:srgbClr val="636462"/>
                </a:solidFill>
                <a:latin typeface="Arial" charset="0"/>
                <a:ea typeface="Arial" charset="0"/>
                <a:cs typeface="Arial" charset="0"/>
              </a:rPr>
              <a:t>Remember to complete your evaluation for this session within the app!</a:t>
            </a:r>
          </a:p>
        </p:txBody>
      </p:sp>
    </p:spTree>
    <p:extLst>
      <p:ext uri="{BB962C8B-B14F-4D97-AF65-F5344CB8AC3E}">
        <p14:creationId xmlns:p14="http://schemas.microsoft.com/office/powerpoint/2010/main" val="178653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0849-E57A-4E2E-A3F1-7A18EC53A11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31D1-8808-42D6-BC3B-A4C296CD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39383"/>
            <a:ext cx="6465497" cy="776378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9856"/>
            <a:ext cx="8401050" cy="333842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391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342892" rtl="0" eaLnBrk="1" latinLnBrk="0" hangingPunct="1">
        <a:spcBef>
          <a:spcPct val="0"/>
        </a:spcBef>
        <a:buNone/>
        <a:defRPr sz="2300" b="1" kern="1200">
          <a:solidFill>
            <a:srgbClr val="7C3A7A"/>
          </a:solidFill>
          <a:latin typeface="Arial"/>
          <a:ea typeface="+mj-ea"/>
          <a:cs typeface="Arial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Arial"/>
          <a:ea typeface="+mn-ea"/>
          <a:cs typeface="Arial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39382"/>
            <a:ext cx="6465497" cy="7763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9855"/>
            <a:ext cx="8401050" cy="33384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6037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300" b="1" kern="1200">
          <a:solidFill>
            <a:srgbClr val="7C3A7A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Practical Algorithm Analysis for Oracle Developers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2019-04-10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Jon Heller</a:t>
            </a:r>
          </a:p>
          <a:p>
            <a:r>
              <a:rPr lang="en-US" dirty="0"/>
              <a:t>Database Administrator</a:t>
            </a:r>
          </a:p>
          <a:p>
            <a:r>
              <a:rPr lang="en-US" dirty="0"/>
              <a:t>Ventech Solutions</a:t>
            </a:r>
          </a:p>
          <a:p>
            <a:r>
              <a:rPr lang="en-US" dirty="0"/>
              <a:t>jon@jonheller.org</a:t>
            </a:r>
          </a:p>
        </p:txBody>
      </p:sp>
    </p:spTree>
    <p:extLst>
      <p:ext uri="{BB962C8B-B14F-4D97-AF65-F5344CB8AC3E}">
        <p14:creationId xmlns:p14="http://schemas.microsoft.com/office/powerpoint/2010/main" val="1537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Functions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42" y="1200151"/>
            <a:ext cx="3853917" cy="3394075"/>
          </a:xfrm>
        </p:spPr>
      </p:pic>
    </p:spTree>
    <p:extLst>
      <p:ext uri="{BB962C8B-B14F-4D97-AF65-F5344CB8AC3E}">
        <p14:creationId xmlns:p14="http://schemas.microsoft.com/office/powerpoint/2010/main" val="17293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1/N</a:t>
            </a:r>
            <a:endParaRPr lang="en-US" dirty="0"/>
          </a:p>
        </p:txBody>
      </p:sp>
      <p:pic>
        <p:nvPicPr>
          <p:cNvPr id="4" name="Content Placeholder 3" descr="C:\Users\jonearles\Amazon Drive\Book\Practical Computer Science for SQL Developers\1 over 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95350"/>
            <a:ext cx="39624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2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1/N - What and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Harmonic progression</a:t>
            </a:r>
          </a:p>
          <a:p>
            <a:r>
              <a:rPr lang="en-US" dirty="0" smtClean="0"/>
              <a:t>Context switching for every N items</a:t>
            </a:r>
          </a:p>
          <a:p>
            <a:r>
              <a:rPr lang="en-US" dirty="0" smtClean="0"/>
              <a:t>Any process with a tunable batch or cache size</a:t>
            </a:r>
          </a:p>
          <a:p>
            <a:r>
              <a:rPr lang="en-US" dirty="0" smtClean="0"/>
              <a:t>Sequences, bulk collect limit, </a:t>
            </a:r>
            <a:r>
              <a:rPr lang="en-US" dirty="0" err="1" smtClean="0"/>
              <a:t>prefretch</a:t>
            </a:r>
            <a:r>
              <a:rPr lang="en-US" dirty="0" smtClean="0"/>
              <a:t>, </a:t>
            </a:r>
            <a:r>
              <a:rPr lang="en-US" dirty="0" err="1" smtClean="0"/>
              <a:t>arraysize</a:t>
            </a:r>
            <a:r>
              <a:rPr lang="en-US" dirty="0" smtClean="0"/>
              <a:t>, UNION ALL, DBMS_OUTPUT, etc.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 * REAL_WORK) + ((N * OVERHEAD_TIME) / BATCH_SIZE)</a:t>
            </a:r>
          </a:p>
        </p:txBody>
      </p:sp>
    </p:spTree>
    <p:extLst>
      <p:ext uri="{BB962C8B-B14F-4D97-AF65-F5344CB8AC3E}">
        <p14:creationId xmlns:p14="http://schemas.microsoft.com/office/powerpoint/2010/main" val="3447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1/N - Why it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BATCH_SIZE 2 = 50% optimized</a:t>
            </a:r>
          </a:p>
          <a:p>
            <a:r>
              <a:rPr lang="en-US" dirty="0" smtClean="0"/>
              <a:t>BATCH_SIZE 10 = 90% optimized</a:t>
            </a:r>
          </a:p>
          <a:p>
            <a:r>
              <a:rPr lang="en-US" dirty="0" smtClean="0"/>
              <a:t>BATCH_SIZE 100 = 99% optimized</a:t>
            </a:r>
          </a:p>
          <a:p>
            <a:r>
              <a:rPr lang="en-US" dirty="0" smtClean="0"/>
              <a:t>Why ever go over 100?  Trade space for (no) time</a:t>
            </a:r>
          </a:p>
          <a:p>
            <a:r>
              <a:rPr lang="en-US" dirty="0" smtClean="0"/>
              <a:t>Most tests are </a:t>
            </a:r>
            <a:r>
              <a:rPr lang="en-US" dirty="0" smtClean="0"/>
              <a:t>wrong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1/N - Theory vs. Practice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1"/>
            <a:ext cx="8229600" cy="3394472"/>
          </a:xfrm>
        </p:spPr>
      </p:pic>
    </p:spTree>
    <p:extLst>
      <p:ext uri="{BB962C8B-B14F-4D97-AF65-F5344CB8AC3E}">
        <p14:creationId xmlns:p14="http://schemas.microsoft.com/office/powerpoint/2010/main" val="270739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895350"/>
            <a:ext cx="3931920" cy="3931920"/>
          </a:xfrm>
        </p:spPr>
      </p:pic>
    </p:spTree>
    <p:extLst>
      <p:ext uri="{BB962C8B-B14F-4D97-AF65-F5344CB8AC3E}">
        <p14:creationId xmlns:p14="http://schemas.microsoft.com/office/powerpoint/2010/main" val="292166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</a:t>
            </a:r>
            <a:r>
              <a:rPr lang="en-US" dirty="0" smtClean="0"/>
              <a:t>What and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time - boring is good</a:t>
            </a:r>
          </a:p>
          <a:p>
            <a:r>
              <a:rPr lang="en-US" dirty="0" smtClean="0"/>
              <a:t>Hashing - partitioning, clusters, </a:t>
            </a:r>
            <a:r>
              <a:rPr lang="en-US" dirty="0" smtClean="0"/>
              <a:t>joins</a:t>
            </a:r>
            <a:endParaRPr lang="en-US" dirty="0" smtClean="0"/>
          </a:p>
          <a:p>
            <a:r>
              <a:rPr lang="en-US" dirty="0" smtClean="0"/>
              <a:t>Other - INSERT, CREATE, DROP,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0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Hashing </a:t>
            </a:r>
            <a:r>
              <a:rPr lang="en-US" dirty="0" smtClean="0"/>
              <a:t>Types and Tradeoffs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9588"/>
            <a:ext cx="8229600" cy="3375198"/>
          </a:xfrm>
        </p:spPr>
      </p:pic>
    </p:spTree>
    <p:extLst>
      <p:ext uri="{BB962C8B-B14F-4D97-AF65-F5344CB8AC3E}">
        <p14:creationId xmlns:p14="http://schemas.microsoft.com/office/powerpoint/2010/main" val="153086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Hash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ORA_HASH</a:t>
            </a:r>
          </a:p>
          <a:p>
            <a:r>
              <a:rPr lang="en-US" dirty="0" smtClean="0"/>
              <a:t>Good for retrieving large percentage of rows</a:t>
            </a:r>
          </a:p>
          <a:p>
            <a:r>
              <a:rPr lang="en-US" dirty="0" smtClean="0"/>
              <a:t>Minimal but not perfect</a:t>
            </a:r>
          </a:p>
          <a:p>
            <a:r>
              <a:rPr lang="en-US" dirty="0" smtClean="0"/>
              <a:t>Insert O(1), read is O(N/#_PARTITIONS)</a:t>
            </a:r>
          </a:p>
          <a:p>
            <a:r>
              <a:rPr lang="en-US" dirty="0" smtClean="0"/>
              <a:t>Don't use huge number of </a:t>
            </a:r>
            <a:r>
              <a:rPr lang="en-US" dirty="0" smtClean="0"/>
              <a:t>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2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Hash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Unknown hash function</a:t>
            </a:r>
          </a:p>
          <a:p>
            <a:r>
              <a:rPr lang="en-US" dirty="0" smtClean="0"/>
              <a:t>Good for retrieving small percentage of rows</a:t>
            </a:r>
          </a:p>
          <a:p>
            <a:r>
              <a:rPr lang="en-US" dirty="0" smtClean="0"/>
              <a:t>Not minimal, may be perfect</a:t>
            </a:r>
          </a:p>
          <a:p>
            <a:r>
              <a:rPr lang="en-US" dirty="0" smtClean="0"/>
              <a:t>O(1) reads, theoretically better than indexes</a:t>
            </a:r>
          </a:p>
          <a:p>
            <a:r>
              <a:rPr lang="en-US" dirty="0" smtClean="0"/>
              <a:t>In practice it's </a:t>
            </a:r>
            <a:r>
              <a:rPr lang="en-US" dirty="0" smtClean="0"/>
              <a:t>slower (constants win)</a:t>
            </a:r>
            <a:endParaRPr lang="en-US" dirty="0" smtClean="0"/>
          </a:p>
          <a:p>
            <a:r>
              <a:rPr lang="en-US" dirty="0" smtClean="0"/>
              <a:t>Creating perfect hash increases table size </a:t>
            </a:r>
            <a:r>
              <a:rPr lang="en-US" dirty="0" smtClean="0"/>
              <a:t>3x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243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Practical Algorithm Analysis for Oracle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581151"/>
            <a:ext cx="3505200" cy="3086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8" y="2160137"/>
            <a:ext cx="2286213" cy="192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01034"/>
            <a:ext cx="2673604" cy="26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Hash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Somewhere between O(1) and O(N)</a:t>
            </a:r>
          </a:p>
          <a:p>
            <a:r>
              <a:rPr lang="en-US" dirty="0" smtClean="0"/>
              <a:t>In practice, best way to join large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2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LOG(N)</a:t>
            </a:r>
            <a:endParaRPr lang="en-US" dirty="0"/>
          </a:p>
        </p:txBody>
      </p:sp>
      <p:pic>
        <p:nvPicPr>
          <p:cNvPr id="4" name="Content Placeholder 3" descr="C:\Users\jonearles\Amazon Drive\Book\Practical Computer Science for SQL Developers\LOG(N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95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9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LOG(N) - B-Tree Visualizations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909763"/>
            <a:ext cx="5122878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600200"/>
            <a:ext cx="331994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LOG(N) - </a:t>
            </a:r>
            <a:r>
              <a:rPr lang="en-US" dirty="0" smtClean="0"/>
              <a:t>What and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math - each bit doubles</a:t>
            </a:r>
          </a:p>
          <a:p>
            <a:r>
              <a:rPr lang="en-US" dirty="0" smtClean="0"/>
              <a:t>Binary search - each decision halves</a:t>
            </a:r>
          </a:p>
          <a:p>
            <a:r>
              <a:rPr lang="en-US" dirty="0" smtClean="0"/>
              <a:t>Exponent and logarithm are opposites</a:t>
            </a:r>
          </a:p>
          <a:p>
            <a:r>
              <a:rPr lang="en-US" dirty="0" smtClean="0"/>
              <a:t>Binary number 2^N, binary search LOG2(N)</a:t>
            </a:r>
          </a:p>
          <a:p>
            <a:r>
              <a:rPr lang="en-US" dirty="0" smtClean="0"/>
              <a:t>Real indexes aren't binary, use LOG not LOG2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LOG(N) - Fastest for Small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42" y="1200151"/>
            <a:ext cx="3853917" cy="3394075"/>
          </a:xfrm>
        </p:spPr>
      </p:pic>
    </p:spTree>
    <p:extLst>
      <p:ext uri="{BB962C8B-B14F-4D97-AF65-F5344CB8AC3E}">
        <p14:creationId xmlns:p14="http://schemas.microsoft.com/office/powerpoint/2010/main" val="131834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LOG(N) - Why it Matters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why indexes are so fast</a:t>
            </a:r>
          </a:p>
          <a:p>
            <a:r>
              <a:rPr lang="en-US" dirty="0" smtClean="0"/>
              <a:t>Data doubles, index access may stay the same</a:t>
            </a:r>
          </a:p>
          <a:p>
            <a:r>
              <a:rPr lang="en-US" dirty="0" smtClean="0"/>
              <a:t>One search is LOG(N), N searches is N*LOG(N) and is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27257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LOG(N) - Height of 3 Million Indexes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399563"/>
              </p:ext>
            </p:extLst>
          </p:nvPr>
        </p:nvGraphicFramePr>
        <p:xfrm>
          <a:off x="3352800" y="1047750"/>
          <a:ext cx="2895600" cy="3817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1447800"/>
              </a:tblGrid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smtClean="0">
                          <a:effectLst/>
                          <a:latin typeface="+mn-lt"/>
                        </a:rPr>
                        <a:t>BLEVEL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smtClean="0">
                          <a:effectLst/>
                          <a:latin typeface="+mn-lt"/>
                        </a:rPr>
                        <a:t>Count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  <a:latin typeface="+mn-lt"/>
                        </a:rPr>
                        <a:t>899,972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  <a:latin typeface="+mn-lt"/>
                        </a:rPr>
                        <a:t>2,097,419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  <a:latin typeface="+mn-lt"/>
                        </a:rPr>
                        <a:t>245,841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  <a:latin typeface="+mn-lt"/>
                        </a:rPr>
                        <a:t>42,303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  <a:latin typeface="+mn-lt"/>
                        </a:rPr>
                        <a:t>2,601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181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5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Amdahl's Law - 1/((1-P)+P/N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047750"/>
            <a:ext cx="4681727" cy="3657600"/>
          </a:xfrm>
        </p:spPr>
      </p:pic>
    </p:spTree>
    <p:extLst>
      <p:ext uri="{BB962C8B-B14F-4D97-AF65-F5344CB8AC3E}">
        <p14:creationId xmlns:p14="http://schemas.microsoft.com/office/powerpoint/2010/main" val="21032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</a:t>
            </a:r>
            <a:r>
              <a:rPr lang="en-US" dirty="0" smtClean="0"/>
              <a:t>Law - Depressing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parallelize EVERYTHING</a:t>
            </a:r>
          </a:p>
          <a:p>
            <a:r>
              <a:rPr lang="en-US" dirty="0" smtClean="0"/>
              <a:t>Diminishing hardware returns:</a:t>
            </a:r>
            <a:br>
              <a:rPr lang="en-US" dirty="0" smtClean="0"/>
            </a:br>
            <a:r>
              <a:rPr lang="en-US" dirty="0" smtClean="0"/>
              <a:t>128 cores at 95% = 17.4x</a:t>
            </a:r>
            <a:br>
              <a:rPr lang="en-US" dirty="0" smtClean="0"/>
            </a:br>
            <a:r>
              <a:rPr lang="en-US" dirty="0" smtClean="0"/>
              <a:t>256 cores at 95% = 18.6x</a:t>
            </a:r>
          </a:p>
          <a:p>
            <a:r>
              <a:rPr lang="en-US" dirty="0" smtClean="0"/>
              <a:t>Focus on parallelizing</a:t>
            </a:r>
            <a:br>
              <a:rPr lang="en-US" dirty="0" smtClean="0"/>
            </a:br>
            <a:r>
              <a:rPr lang="en-US" dirty="0" smtClean="0"/>
              <a:t>128 cores at 96% = </a:t>
            </a:r>
            <a:r>
              <a:rPr lang="en-US" dirty="0" smtClean="0"/>
              <a:t>21x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 </a:t>
            </a:r>
            <a:r>
              <a:rPr lang="en-US" dirty="0" smtClean="0"/>
              <a:t>- Measure Carefully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17" y="933180"/>
            <a:ext cx="5516569" cy="20116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18" y="3028950"/>
            <a:ext cx="5516566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not a computer science lecture</a:t>
            </a:r>
          </a:p>
          <a:p>
            <a:r>
              <a:rPr lang="en-US" dirty="0" smtClean="0"/>
              <a:t>No proofs or complicated math</a:t>
            </a:r>
          </a:p>
          <a:p>
            <a:r>
              <a:rPr lang="en-US" dirty="0" smtClean="0"/>
              <a:t>Imprecise terminology: computational complexity, algorithm analysis, time complexity, asymptotic complexity, run-time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8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Amdahl's Law - Parallelize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only parallelize INSERT or SELECT</a:t>
            </a:r>
          </a:p>
          <a:p>
            <a:r>
              <a:rPr lang="en-US" dirty="0" smtClean="0"/>
              <a:t>Index rebuilding</a:t>
            </a:r>
          </a:p>
          <a:p>
            <a:r>
              <a:rPr lang="en-US" dirty="0" smtClean="0"/>
              <a:t>Gathering statistics</a:t>
            </a:r>
          </a:p>
          <a:p>
            <a:r>
              <a:rPr lang="en-US" dirty="0" smtClean="0"/>
              <a:t>Constraint </a:t>
            </a:r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46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4" name="Content Placeholder 3" descr="C:\Users\jonearles\Amazon Drive\Book\Practical Computer Science for SQL Developers\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95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3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- </a:t>
            </a:r>
            <a:r>
              <a:rPr lang="en-US" dirty="0" smtClean="0"/>
              <a:t>Linear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Full table scan, fast full scan, parsing, basic compression, </a:t>
            </a:r>
            <a:r>
              <a:rPr lang="en-US" dirty="0" smtClean="0"/>
              <a:t>DML, etc.</a:t>
            </a:r>
            <a:endParaRPr lang="en-US" dirty="0"/>
          </a:p>
          <a:p>
            <a:r>
              <a:rPr lang="en-US" dirty="0" smtClean="0"/>
              <a:t>In practice, most common function</a:t>
            </a:r>
          </a:p>
          <a:p>
            <a:r>
              <a:rPr lang="en-US" dirty="0" smtClean="0"/>
              <a:t>Most effort is spent here</a:t>
            </a:r>
          </a:p>
          <a:p>
            <a:r>
              <a:rPr lang="en-US" dirty="0" smtClean="0"/>
              <a:t>2x improvement is nice</a:t>
            </a:r>
          </a:p>
          <a:p>
            <a:r>
              <a:rPr lang="en-US" dirty="0" smtClean="0"/>
              <a:t>Now it's time to compare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* LOG(N)</a:t>
            </a:r>
            <a:endParaRPr lang="en-US" dirty="0"/>
          </a:p>
        </p:txBody>
      </p:sp>
      <p:pic>
        <p:nvPicPr>
          <p:cNvPr id="4" name="Content Placeholder 3" descr="C:\Users\jonearles\Amazon Drive\Book\Practical Computer Science for SQL Developers\N LOG(N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95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6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* LOG(N) </a:t>
            </a:r>
            <a:r>
              <a:rPr lang="en-US" dirty="0" smtClean="0"/>
              <a:t>- What and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</a:t>
            </a:r>
            <a:endParaRPr lang="en-US" dirty="0" smtClean="0"/>
          </a:p>
          <a:p>
            <a:r>
              <a:rPr lang="en-US" dirty="0" smtClean="0"/>
              <a:t>Iterated </a:t>
            </a:r>
            <a:r>
              <a:rPr lang="en-US" dirty="0"/>
              <a:t>index access</a:t>
            </a:r>
          </a:p>
          <a:p>
            <a:r>
              <a:rPr lang="en-US" dirty="0"/>
              <a:t>Local index (partitioned indexes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90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 * LOG(N) - Full Table Scan vs. 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61899"/>
            <a:ext cx="4572000" cy="3997842"/>
          </a:xfrm>
        </p:spPr>
      </p:pic>
    </p:spTree>
    <p:extLst>
      <p:ext uri="{BB962C8B-B14F-4D97-AF65-F5344CB8AC3E}">
        <p14:creationId xmlns:p14="http://schemas.microsoft.com/office/powerpoint/2010/main" val="353384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* LOG(N) -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time does not grow linearly</a:t>
            </a:r>
          </a:p>
          <a:p>
            <a:r>
              <a:rPr lang="en-US" dirty="0" smtClean="0"/>
              <a:t>Space grows linearly</a:t>
            </a:r>
          </a:p>
          <a:p>
            <a:r>
              <a:rPr lang="en-US" dirty="0" smtClean="0"/>
              <a:t>Index full scan - do sorting ahead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55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* LOG(N) - Joining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47750"/>
            <a:ext cx="3962400" cy="3923266"/>
          </a:xfrm>
        </p:spPr>
      </p:pic>
    </p:spTree>
    <p:extLst>
      <p:ext uri="{BB962C8B-B14F-4D97-AF65-F5344CB8AC3E}">
        <p14:creationId xmlns:p14="http://schemas.microsoft.com/office/powerpoint/2010/main" val="1019791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* LOG(N) - </a:t>
            </a:r>
            <a:r>
              <a:rPr lang="en-US" dirty="0" smtClean="0"/>
              <a:t>Hash vs.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is worse than </a:t>
            </a:r>
            <a:r>
              <a:rPr lang="en-US" dirty="0" smtClean="0"/>
              <a:t>O(2N), </a:t>
            </a:r>
            <a:r>
              <a:rPr lang="en-US" dirty="0" smtClean="0"/>
              <a:t>but better than O(N*LOG(N))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27" y="2295528"/>
            <a:ext cx="4693349" cy="279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 * LOG(N) - Local vs Global Indexes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4" y="1047750"/>
            <a:ext cx="7189033" cy="3810000"/>
          </a:xfrm>
        </p:spPr>
      </p:pic>
    </p:spTree>
    <p:extLst>
      <p:ext uri="{BB962C8B-B14F-4D97-AF65-F5344CB8AC3E}">
        <p14:creationId xmlns:p14="http://schemas.microsoft.com/office/powerpoint/2010/main" val="113832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is Based on Chapter 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37" y="1200151"/>
            <a:ext cx="2378728" cy="3394075"/>
          </a:xfrm>
        </p:spPr>
      </p:pic>
    </p:spTree>
    <p:extLst>
      <p:ext uri="{BB962C8B-B14F-4D97-AF65-F5344CB8AC3E}">
        <p14:creationId xmlns:p14="http://schemas.microsoft.com/office/powerpoint/2010/main" val="3416820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* LOG(N) - Gathering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distinct is like sorting - O(N*LOG(N))</a:t>
            </a:r>
          </a:p>
          <a:p>
            <a:r>
              <a:rPr lang="en-US" dirty="0" smtClean="0"/>
              <a:t>Approximate NDV is O(N) instead of O(N*LOG(N))</a:t>
            </a:r>
          </a:p>
          <a:p>
            <a:r>
              <a:rPr lang="en-US" dirty="0" smtClean="0"/>
              <a:t>Cardinality vital, but estimate good enough</a:t>
            </a:r>
          </a:p>
          <a:p>
            <a:r>
              <a:rPr lang="en-US" dirty="0" smtClean="0"/>
              <a:t>Always use default for ESTIMATE_PERCENT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75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N^2</a:t>
            </a:r>
            <a:endParaRPr lang="en-US" dirty="0"/>
          </a:p>
        </p:txBody>
      </p:sp>
      <p:pic>
        <p:nvPicPr>
          <p:cNvPr id="4" name="Content Placeholder 3" descr="C:\Users\jonearles\Amazon Drive\Book\Practical Computer Science for SQL Developers\N^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95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3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N^2 - </a:t>
            </a:r>
            <a:r>
              <a:rPr lang="en-US" dirty="0" smtClean="0"/>
              <a:t>What and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Nested loops</a:t>
            </a:r>
            <a:br>
              <a:rPr lang="en-US" dirty="0" smtClean="0"/>
            </a:b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  <a:b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| Id  | Operation          | Name  |</a:t>
            </a:r>
            <a:b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  <a:b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|   0 | SELECT STATEMENT   |       |</a:t>
            </a:r>
            <a:b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|   1 |  NESTED LOOPS      |       |</a:t>
            </a:r>
            <a:b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|   2 |   TABLE ACCESS FULL| TEST1 |</a:t>
            </a:r>
            <a:b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|   3 |   TABLE ACCESS FULL| TEST2 |</a:t>
            </a:r>
            <a:b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</a:p>
          <a:p>
            <a:r>
              <a:rPr lang="en-US" dirty="0" smtClean="0"/>
              <a:t>Pseudo-code: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1 .. TEST1.COUNT LOOP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j in 1 .. TEST2.COUNT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("</a:t>
            </a:r>
            <a:r>
              <a:rPr lang="en-US" dirty="0" smtClean="0"/>
              <a:t>i" and "j" are both inputs, let's call them "n</a:t>
            </a:r>
            <a:r>
              <a:rPr lang="en-US" dirty="0" smtClean="0"/>
              <a:t>")</a:t>
            </a:r>
          </a:p>
          <a:p>
            <a:r>
              <a:rPr lang="en-US" dirty="0" smtClean="0"/>
              <a:t>MODEL, parse time for 500+ UNION ALL</a:t>
            </a:r>
            <a:endParaRPr lang="en-US" dirty="0" smtClean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N^2 - Why it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N^2 is </a:t>
            </a:r>
            <a:r>
              <a:rPr lang="en-US" dirty="0" smtClean="0"/>
              <a:t>horrible, avoid at all costs</a:t>
            </a:r>
          </a:p>
          <a:p>
            <a:r>
              <a:rPr lang="en-US" dirty="0" smtClean="0"/>
              <a:t>E</a:t>
            </a:r>
            <a:r>
              <a:rPr lang="en-US" dirty="0" smtClean="0"/>
              <a:t>xcept near 0 where </a:t>
            </a:r>
            <a:r>
              <a:rPr lang="en-US" dirty="0" smtClean="0"/>
              <a:t>constants </a:t>
            </a:r>
            <a:r>
              <a:rPr lang="en-US" dirty="0" smtClean="0"/>
              <a:t>dominate (cross joins are not always evil)</a:t>
            </a:r>
          </a:p>
        </p:txBody>
      </p:sp>
    </p:spTree>
    <p:extLst>
      <p:ext uri="{BB962C8B-B14F-4D97-AF65-F5344CB8AC3E}">
        <p14:creationId xmlns:p14="http://schemas.microsoft.com/office/powerpoint/2010/main" val="27312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N!</a:t>
            </a:r>
            <a:endParaRPr lang="en-US" dirty="0"/>
          </a:p>
        </p:txBody>
      </p:sp>
      <p:pic>
        <p:nvPicPr>
          <p:cNvPr id="4" name="Content Placeholder 3" descr="C:\Users\jonearles\Amazon Drive\Book\Practical Computer Science for SQL Developers\N!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95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75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N! - What and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factorial.  3! = 3 * 2 * 1</a:t>
            </a:r>
          </a:p>
          <a:p>
            <a:r>
              <a:rPr lang="en-US" dirty="0" smtClean="0"/>
              <a:t>Grows quickly: </a:t>
            </a:r>
            <a:r>
              <a:rPr lang="en-US" dirty="0"/>
              <a:t>5! = </a:t>
            </a:r>
            <a:r>
              <a:rPr lang="en-US" dirty="0" smtClean="0"/>
              <a:t>120,  10</a:t>
            </a:r>
            <a:r>
              <a:rPr lang="en-US" dirty="0"/>
              <a:t>! = </a:t>
            </a:r>
            <a:r>
              <a:rPr lang="en-US" dirty="0" smtClean="0"/>
              <a:t>3,628,800</a:t>
            </a:r>
          </a:p>
          <a:p>
            <a:r>
              <a:rPr lang="en-US" dirty="0" smtClean="0"/>
              <a:t>Occurs when listing all possible orders</a:t>
            </a:r>
          </a:p>
          <a:p>
            <a:r>
              <a:rPr lang="en-US" dirty="0" smtClean="0"/>
              <a:t>Optimizer when finding join order</a:t>
            </a:r>
          </a:p>
          <a:p>
            <a:r>
              <a:rPr lang="en-US" dirty="0" smtClean="0"/>
              <a:t>Our memory when visualizing join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N! - Why it </a:t>
            </a:r>
            <a:r>
              <a:rPr lang="en-US" dirty="0" smtClean="0"/>
              <a:t>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/>
              <a:t>2 small sets is less complex than one big set</a:t>
            </a:r>
          </a:p>
          <a:p>
            <a:r>
              <a:rPr lang="en-US" sz="12800" dirty="0"/>
              <a:t>10! &gt;&gt; 2 * 5!</a:t>
            </a:r>
            <a:endParaRPr lang="en-US" sz="8600" dirty="0"/>
          </a:p>
          <a:p>
            <a:r>
              <a:rPr lang="en-US" sz="12800" dirty="0"/>
              <a:t>Pseudo-code: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*</a:t>
            </a:r>
            <a:b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table1, table2, table3, table4, table5, table6, table7, table8, table9, table10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800" dirty="0"/>
              <a:t>versus: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 * from table1, table2, table3, table4, table5 ...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 view1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 * from table6, table7, table8, table9, table10 ...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 view2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on view1.something = view2.something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∞ </a:t>
            </a:r>
            <a:r>
              <a:rPr lang="en-US" dirty="0" smtClean="0"/>
              <a:t>- Why it </a:t>
            </a:r>
            <a:r>
              <a:rPr lang="en-US" dirty="0" smtClean="0"/>
              <a:t>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Halting problem is O(∞)</a:t>
            </a:r>
          </a:p>
          <a:p>
            <a:r>
              <a:rPr lang="en-US" dirty="0" smtClean="0"/>
              <a:t>Optimizer </a:t>
            </a:r>
            <a:r>
              <a:rPr lang="en-US" dirty="0" smtClean="0"/>
              <a:t>is really a </a:t>
            </a:r>
            <a:r>
              <a:rPr lang="en-US" dirty="0" err="1" smtClean="0"/>
              <a:t>satisficer</a:t>
            </a:r>
            <a:endParaRPr lang="en-US" dirty="0"/>
          </a:p>
          <a:p>
            <a:r>
              <a:rPr lang="en-US" dirty="0" smtClean="0"/>
              <a:t>Don't </a:t>
            </a:r>
            <a:r>
              <a:rPr lang="en-US" dirty="0" smtClean="0"/>
              <a:t>expect miracles</a:t>
            </a:r>
          </a:p>
          <a:p>
            <a:r>
              <a:rPr lang="en-US" dirty="0" smtClean="0"/>
              <a:t>Work with the forecast, don't throw it out because of a few bad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Gather stats manually and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Programs = Algorithms + Data Structures</a:t>
            </a:r>
          </a:p>
          <a:p>
            <a:r>
              <a:rPr lang="en-US" dirty="0" smtClean="0"/>
              <a:t>Computer science degree not necessary</a:t>
            </a:r>
          </a:p>
          <a:p>
            <a:r>
              <a:rPr lang="en-US" dirty="0" smtClean="0"/>
              <a:t>A few simple functions explain most behavior</a:t>
            </a:r>
          </a:p>
          <a:p>
            <a:r>
              <a:rPr lang="en-US" dirty="0"/>
              <a:t>Constants can't always be ignored </a:t>
            </a:r>
            <a:endParaRPr lang="en-US" dirty="0" smtClean="0"/>
          </a:p>
          <a:p>
            <a:r>
              <a:rPr lang="en-US" dirty="0" smtClean="0"/>
              <a:t>Algorithm analysis is foundational to understanding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53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jon@jonheller.org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tuning is based on business logic, dev process, advanced features, and styles</a:t>
            </a:r>
          </a:p>
          <a:p>
            <a:r>
              <a:rPr lang="en-US" dirty="0" smtClean="0"/>
              <a:t>Breadth-first approach needed</a:t>
            </a:r>
          </a:p>
          <a:p>
            <a:r>
              <a:rPr lang="en-US" dirty="0" smtClean="0"/>
              <a:t>Many tuning styles are necessary</a:t>
            </a:r>
          </a:p>
          <a:p>
            <a:r>
              <a:rPr lang="en-US" dirty="0" smtClean="0"/>
              <a:t>Algorithm analysis is foundational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Stakes are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Orders of magnitude differences in performance and skills</a:t>
            </a:r>
          </a:p>
          <a:p>
            <a:r>
              <a:rPr lang="en-US" dirty="0" smtClean="0"/>
              <a:t>"a million times faster" is only the </a:t>
            </a: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Run-time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math</a:t>
            </a:r>
          </a:p>
          <a:p>
            <a:r>
              <a:rPr lang="en-US" dirty="0" smtClean="0"/>
              <a:t>Big O notation - worst case, ignore constants</a:t>
            </a:r>
          </a:p>
          <a:p>
            <a:r>
              <a:rPr lang="en-US" dirty="0"/>
              <a:t>Replace "A is N times faster than B" with "A is O(N) and B is O(N^2)"</a:t>
            </a:r>
          </a:p>
          <a:p>
            <a:r>
              <a:rPr lang="en-US" dirty="0" smtClean="0"/>
              <a:t>Affects a wide variety of operations</a:t>
            </a:r>
          </a:p>
          <a:p>
            <a:r>
              <a:rPr lang="en-US" dirty="0" smtClean="0"/>
              <a:t>Useful </a:t>
            </a:r>
            <a:r>
              <a:rPr lang="en-US" dirty="0"/>
              <a:t>for both proactive and reactive tuning</a:t>
            </a:r>
          </a:p>
          <a:p>
            <a:r>
              <a:rPr lang="en-US" dirty="0" smtClean="0"/>
              <a:t>Focus on practical, not theoretical</a:t>
            </a:r>
          </a:p>
        </p:txBody>
      </p:sp>
    </p:spTree>
    <p:extLst>
      <p:ext uri="{BB962C8B-B14F-4D97-AF65-F5344CB8AC3E}">
        <p14:creationId xmlns:p14="http://schemas.microsoft.com/office/powerpoint/2010/main" val="40029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Run-time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</a:p>
          <a:p>
            <a:r>
              <a:rPr lang="en-US" dirty="0" smtClean="0"/>
              <a:t>Best case is O(1)</a:t>
            </a:r>
          </a:p>
          <a:p>
            <a:r>
              <a:rPr lang="en-US" dirty="0" smtClean="0"/>
              <a:t>Average case is (N/2)*</a:t>
            </a:r>
          </a:p>
          <a:p>
            <a:r>
              <a:rPr lang="en-US" dirty="0" smtClean="0"/>
              <a:t>Worst case is O(N)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19" y="1200151"/>
            <a:ext cx="3360763" cy="3394075"/>
          </a:xfrm>
        </p:spPr>
      </p:pic>
    </p:spTree>
    <p:extLst>
      <p:ext uri="{BB962C8B-B14F-4D97-AF65-F5344CB8AC3E}">
        <p14:creationId xmlns:p14="http://schemas.microsoft.com/office/powerpoint/2010/main" val="205001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Performance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ignore database tuning, SQL tuning, advisors, reports, tools</a:t>
            </a:r>
          </a:p>
          <a:p>
            <a:r>
              <a:rPr lang="en-US" dirty="0" smtClean="0"/>
              <a:t>Start with fastest and end with slowest</a:t>
            </a:r>
          </a:p>
          <a:p>
            <a:r>
              <a:rPr lang="en-US" dirty="0" smtClean="0"/>
              <a:t>Popular functions guide us through performance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2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ker PowerPoint 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Speaker PowerPoint Template" id="{4E13DB99-A421-4488-B6B9-74AD8D466080}" vid="{14BEE4C0-9BD1-46B9-9B50-B1564B699572}"/>
    </a:ext>
  </a:extLst>
</a:theme>
</file>

<file path=ppt/theme/theme3.xml><?xml version="1.0" encoding="utf-8"?>
<a:theme xmlns:a="http://schemas.openxmlformats.org/drawingml/2006/main" name="1_Speaker PowerPoint 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Speaker PowerPoint Template" id="{4E13DB99-A421-4488-B6B9-74AD8D466080}" vid="{14BEE4C0-9BD1-46B9-9B50-B1564B69957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1369</Words>
  <Application>Microsoft Office PowerPoint</Application>
  <PresentationFormat>On-screen Show (16:9)</PresentationFormat>
  <Paragraphs>224</Paragraphs>
  <Slides>49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Office Theme</vt:lpstr>
      <vt:lpstr>Speaker PowerPoint Template</vt:lpstr>
      <vt:lpstr>1_Speaker PowerPoint Template</vt:lpstr>
      <vt:lpstr>PowerPoint Presentation</vt:lpstr>
      <vt:lpstr>Practical Algorithm Analysis for Oracle Developers</vt:lpstr>
      <vt:lpstr>Disclaimers</vt:lpstr>
      <vt:lpstr>Presentation is Based on Chapter 16</vt:lpstr>
      <vt:lpstr>Tuning is Hard</vt:lpstr>
      <vt:lpstr>The Stakes are High</vt:lpstr>
      <vt:lpstr>Run-time Analysis</vt:lpstr>
      <vt:lpstr>Sample Run-time Analysis</vt:lpstr>
      <vt:lpstr>Create a New Performance Story</vt:lpstr>
      <vt:lpstr>Popular Functions</vt:lpstr>
      <vt:lpstr>1/N</vt:lpstr>
      <vt:lpstr>1/N - What and Where</vt:lpstr>
      <vt:lpstr>1/N - Why it Matters</vt:lpstr>
      <vt:lpstr>1/N - Theory vs. Practice</vt:lpstr>
      <vt:lpstr>1</vt:lpstr>
      <vt:lpstr>1 - What and Where</vt:lpstr>
      <vt:lpstr>1 - Hashing Types and Tradeoffs</vt:lpstr>
      <vt:lpstr>1 - Hash Partitioning</vt:lpstr>
      <vt:lpstr>1 - Hash Clusters</vt:lpstr>
      <vt:lpstr>1 - Hash Joins</vt:lpstr>
      <vt:lpstr>LOG(N)</vt:lpstr>
      <vt:lpstr>LOG(N) - B-Tree Visualizations</vt:lpstr>
      <vt:lpstr>LOG(N) - What and Where</vt:lpstr>
      <vt:lpstr>LOG(N) - Fastest for Small Access</vt:lpstr>
      <vt:lpstr>LOG(N) - Why it Matters </vt:lpstr>
      <vt:lpstr>LOG(N) - Height of 3 Million Indexes</vt:lpstr>
      <vt:lpstr>Amdahl's Law - 1/((1-P)+P/N)</vt:lpstr>
      <vt:lpstr>Amdahl's Law - Depressing Results </vt:lpstr>
      <vt:lpstr>Amdahl's Law - Measure Carefully </vt:lpstr>
      <vt:lpstr>Amdahl's Law - Parallelize Everything</vt:lpstr>
      <vt:lpstr>N</vt:lpstr>
      <vt:lpstr>N - Linear Growth</vt:lpstr>
      <vt:lpstr>N * LOG(N)</vt:lpstr>
      <vt:lpstr>N * LOG(N) - What and Where</vt:lpstr>
      <vt:lpstr>N * LOG(N) - Full Table Scan vs. Index</vt:lpstr>
      <vt:lpstr>N * LOG(N) - Sorting</vt:lpstr>
      <vt:lpstr>N * LOG(N) - Joining</vt:lpstr>
      <vt:lpstr>N * LOG(N) - Hash vs. Merge</vt:lpstr>
      <vt:lpstr>N * LOG(N) - Local vs Global Indexes</vt:lpstr>
      <vt:lpstr>N * LOG(N) - Gathering Statistics</vt:lpstr>
      <vt:lpstr>N^2</vt:lpstr>
      <vt:lpstr>N^2 - What and Where</vt:lpstr>
      <vt:lpstr>N^2 - Why it Matters</vt:lpstr>
      <vt:lpstr>N!</vt:lpstr>
      <vt:lpstr>N! - What and Where</vt:lpstr>
      <vt:lpstr>N! - Why it Matters</vt:lpstr>
      <vt:lpstr>∞ - Why it Matters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Heller</dc:creator>
  <cp:lastModifiedBy>Jon Heller</cp:lastModifiedBy>
  <cp:revision>85</cp:revision>
  <dcterms:created xsi:type="dcterms:W3CDTF">2018-09-26T05:21:22Z</dcterms:created>
  <dcterms:modified xsi:type="dcterms:W3CDTF">2019-03-01T00:08:38Z</dcterms:modified>
</cp:coreProperties>
</file>