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urier Prime" charset="1" panose="00000509000000000000"/>
      <p:regular r:id="rId14"/>
    </p:embeddedFont>
    <p:embeddedFont>
      <p:font typeface="Courier Prime Bold" charset="1" panose="00000809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2636003"/>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rPr>
              <a:t>Sistema CineMas Loja {</a:t>
            </a:r>
          </a:p>
        </p:txBody>
      </p:sp>
      <p:sp>
        <p:nvSpPr>
          <p:cNvPr name="TextBox 4" id="4"/>
          <p:cNvSpPr txBox="true"/>
          <p:nvPr/>
        </p:nvSpPr>
        <p:spPr>
          <a:xfrm rot="0">
            <a:off x="2415791" y="7929100"/>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rPr>
              <a:t>}</a:t>
            </a:r>
          </a:p>
        </p:txBody>
      </p:sp>
      <p:sp>
        <p:nvSpPr>
          <p:cNvPr name="TextBox 5" id="5"/>
          <p:cNvSpPr txBox="true"/>
          <p:nvPr/>
        </p:nvSpPr>
        <p:spPr>
          <a:xfrm rot="0">
            <a:off x="2278912" y="5790868"/>
            <a:ext cx="10747189" cy="1595307"/>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rPr>
              <a:t>&lt;Por="Daniel Ludeña"/&gt;</a:t>
            </a:r>
          </a:p>
          <a:p>
            <a:pPr algn="l">
              <a:lnSpc>
                <a:spcPts val="6384"/>
              </a:lnSpc>
            </a:pPr>
            <a:r>
              <a:rPr lang="en-US" sz="4560">
                <a:solidFill>
                  <a:srgbClr val="FF914D"/>
                </a:solidFill>
                <a:latin typeface="Courier Prime"/>
              </a:rPr>
              <a:t>&lt;Por="Santiago Rosales"/&gt;</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gn="l">
              <a:lnSpc>
                <a:spcPts val="3830"/>
              </a:lnSpc>
            </a:pPr>
            <a:r>
              <a:rPr lang="en-US" sz="2736">
                <a:solidFill>
                  <a:srgbClr val="737373"/>
                </a:solidFill>
                <a:latin typeface="Courier Prime"/>
              </a:rPr>
              <a:t>&lt;!--UTPL&gt;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2329"/>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grpSp>
        <p:nvGrpSpPr>
          <p:cNvPr name="Group 4" id="4"/>
          <p:cNvGrpSpPr/>
          <p:nvPr/>
        </p:nvGrpSpPr>
        <p:grpSpPr>
          <a:xfrm rot="0">
            <a:off x="10760835" y="1947624"/>
            <a:ext cx="5060419" cy="5644603"/>
            <a:chOff x="0" y="0"/>
            <a:chExt cx="3397983" cy="3790253"/>
          </a:xfrm>
        </p:grpSpPr>
        <p:sp>
          <p:nvSpPr>
            <p:cNvPr name="Freeform 5" id="5"/>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0232A"/>
            </a:solidFill>
          </p:spPr>
        </p:sp>
      </p:grpSp>
      <p:sp>
        <p:nvSpPr>
          <p:cNvPr name="Freeform 6" id="6"/>
          <p:cNvSpPr/>
          <p:nvPr/>
        </p:nvSpPr>
        <p:spPr>
          <a:xfrm flipH="false" flipV="false" rot="0">
            <a:off x="1644738" y="3026878"/>
            <a:ext cx="5077307" cy="5077307"/>
          </a:xfrm>
          <a:custGeom>
            <a:avLst/>
            <a:gdLst/>
            <a:ahLst/>
            <a:cxnLst/>
            <a:rect r="r" b="b" t="t" l="l"/>
            <a:pathLst>
              <a:path h="5077307" w="5077307">
                <a:moveTo>
                  <a:pt x="0" y="0"/>
                </a:moveTo>
                <a:lnTo>
                  <a:pt x="5077307" y="0"/>
                </a:lnTo>
                <a:lnTo>
                  <a:pt x="5077307" y="5077307"/>
                </a:lnTo>
                <a:lnTo>
                  <a:pt x="0" y="5077307"/>
                </a:lnTo>
                <a:lnTo>
                  <a:pt x="0" y="0"/>
                </a:lnTo>
                <a:close/>
              </a:path>
            </a:pathLst>
          </a:custGeom>
          <a:blipFill>
            <a:blip r:embed="rId2"/>
            <a:stretch>
              <a:fillRect l="0" t="0" r="0" b="0"/>
            </a:stretch>
          </a:blipFill>
        </p:spPr>
      </p:sp>
      <p:sp>
        <p:nvSpPr>
          <p:cNvPr name="TextBox 7" id="7"/>
          <p:cNvSpPr txBox="true"/>
          <p:nvPr/>
        </p:nvSpPr>
        <p:spPr>
          <a:xfrm rot="0">
            <a:off x="1849044" y="1047750"/>
            <a:ext cx="5179073" cy="893445"/>
          </a:xfrm>
          <a:prstGeom prst="rect">
            <a:avLst/>
          </a:prstGeom>
        </p:spPr>
        <p:txBody>
          <a:bodyPr anchor="t" rtlCol="false" tIns="0" lIns="0" bIns="0" rIns="0">
            <a:spAutoFit/>
          </a:bodyPr>
          <a:lstStyle/>
          <a:p>
            <a:pPr algn="l">
              <a:lnSpc>
                <a:spcPts val="6839"/>
              </a:lnSpc>
            </a:pPr>
            <a:r>
              <a:rPr lang="en-US" sz="6000">
                <a:solidFill>
                  <a:srgbClr val="FFFFFF"/>
                </a:solidFill>
                <a:latin typeface="Courier Prime"/>
              </a:rPr>
              <a:t>Contenidos</a:t>
            </a:r>
          </a:p>
        </p:txBody>
      </p:sp>
      <p:sp>
        <p:nvSpPr>
          <p:cNvPr name="TextBox 8" id="8"/>
          <p:cNvSpPr txBox="true"/>
          <p:nvPr/>
        </p:nvSpPr>
        <p:spPr>
          <a:xfrm rot="0">
            <a:off x="11140310" y="2019617"/>
            <a:ext cx="5321958" cy="5466715"/>
          </a:xfrm>
          <a:prstGeom prst="rect">
            <a:avLst/>
          </a:prstGeom>
        </p:spPr>
        <p:txBody>
          <a:bodyPr anchor="t" rtlCol="false" tIns="0" lIns="0" bIns="0" rIns="0">
            <a:spAutoFit/>
          </a:bodyPr>
          <a:lstStyle/>
          <a:p>
            <a:pPr algn="l">
              <a:lnSpc>
                <a:spcPts val="7279"/>
              </a:lnSpc>
            </a:pPr>
            <a:r>
              <a:rPr lang="en-US" sz="3999">
                <a:solidFill>
                  <a:srgbClr val="FFFFFF"/>
                </a:solidFill>
                <a:latin typeface="Courier Prime"/>
              </a:rPr>
              <a:t>Planteamiento</a:t>
            </a:r>
          </a:p>
          <a:p>
            <a:pPr algn="l">
              <a:lnSpc>
                <a:spcPts val="7279"/>
              </a:lnSpc>
            </a:pPr>
            <a:r>
              <a:rPr lang="en-US" sz="3999">
                <a:solidFill>
                  <a:srgbClr val="FFFFFF"/>
                </a:solidFill>
                <a:latin typeface="Courier Prime"/>
              </a:rPr>
              <a:t>Análisis</a:t>
            </a:r>
          </a:p>
          <a:p>
            <a:pPr algn="l">
              <a:lnSpc>
                <a:spcPts val="7279"/>
              </a:lnSpc>
            </a:pPr>
            <a:r>
              <a:rPr lang="en-US" sz="3999">
                <a:solidFill>
                  <a:srgbClr val="FFFFFF"/>
                </a:solidFill>
                <a:latin typeface="Courier Prime"/>
              </a:rPr>
              <a:t>Estructura</a:t>
            </a:r>
          </a:p>
          <a:p>
            <a:pPr algn="l">
              <a:lnSpc>
                <a:spcPts val="7279"/>
              </a:lnSpc>
            </a:pPr>
            <a:r>
              <a:rPr lang="en-US" sz="3999">
                <a:solidFill>
                  <a:srgbClr val="FFFFFF"/>
                </a:solidFill>
                <a:latin typeface="Courier Prime"/>
              </a:rPr>
              <a:t>Programa</a:t>
            </a:r>
          </a:p>
          <a:p>
            <a:pPr algn="l">
              <a:lnSpc>
                <a:spcPts val="7279"/>
              </a:lnSpc>
            </a:pPr>
            <a:r>
              <a:rPr lang="en-US" sz="3999">
                <a:solidFill>
                  <a:srgbClr val="FFFFFF"/>
                </a:solidFill>
                <a:latin typeface="Courier Prime"/>
              </a:rPr>
              <a:t>UML</a:t>
            </a:r>
          </a:p>
          <a:p>
            <a:pPr algn="l">
              <a:lnSpc>
                <a:spcPts val="7279"/>
              </a:lnSpc>
            </a:pPr>
            <a:r>
              <a:rPr lang="en-US" sz="3999">
                <a:solidFill>
                  <a:srgbClr val="FFFFFF"/>
                </a:solidFill>
                <a:latin typeface="Courier Prime"/>
              </a:rPr>
              <a:t>Conclusión</a:t>
            </a:r>
          </a:p>
        </p:txBody>
      </p:sp>
      <p:sp>
        <p:nvSpPr>
          <p:cNvPr name="TextBox 9" id="9"/>
          <p:cNvSpPr txBox="true"/>
          <p:nvPr/>
        </p:nvSpPr>
        <p:spPr>
          <a:xfrm rot="0">
            <a:off x="8734711" y="2019617"/>
            <a:ext cx="1167193" cy="6390640"/>
          </a:xfrm>
          <a:prstGeom prst="rect">
            <a:avLst/>
          </a:prstGeom>
        </p:spPr>
        <p:txBody>
          <a:bodyPr anchor="t" rtlCol="false" tIns="0" lIns="0" bIns="0" rIns="0">
            <a:spAutoFit/>
          </a:bodyPr>
          <a:lstStyle/>
          <a:p>
            <a:pPr algn="r">
              <a:lnSpc>
                <a:spcPts val="7279"/>
              </a:lnSpc>
            </a:pPr>
            <a:r>
              <a:rPr lang="en-US" sz="3999">
                <a:solidFill>
                  <a:srgbClr val="FF914D"/>
                </a:solidFill>
                <a:latin typeface="Courier Prime"/>
              </a:rPr>
              <a:t>01</a:t>
            </a:r>
          </a:p>
          <a:p>
            <a:pPr algn="r">
              <a:lnSpc>
                <a:spcPts val="7279"/>
              </a:lnSpc>
            </a:pPr>
            <a:r>
              <a:rPr lang="en-US" sz="3999">
                <a:solidFill>
                  <a:srgbClr val="FF914D"/>
                </a:solidFill>
                <a:latin typeface="Courier Prime"/>
              </a:rPr>
              <a:t>02</a:t>
            </a:r>
          </a:p>
          <a:p>
            <a:pPr algn="r">
              <a:lnSpc>
                <a:spcPts val="7279"/>
              </a:lnSpc>
            </a:pPr>
            <a:r>
              <a:rPr lang="en-US" sz="3999">
                <a:solidFill>
                  <a:srgbClr val="FF914D"/>
                </a:solidFill>
                <a:latin typeface="Courier Prime"/>
              </a:rPr>
              <a:t>03</a:t>
            </a:r>
          </a:p>
          <a:p>
            <a:pPr algn="r">
              <a:lnSpc>
                <a:spcPts val="7279"/>
              </a:lnSpc>
            </a:pPr>
            <a:r>
              <a:rPr lang="en-US" sz="3999">
                <a:solidFill>
                  <a:srgbClr val="FF914D"/>
                </a:solidFill>
                <a:latin typeface="Courier Prime"/>
              </a:rPr>
              <a:t>04</a:t>
            </a:r>
          </a:p>
          <a:p>
            <a:pPr algn="r">
              <a:lnSpc>
                <a:spcPts val="7279"/>
              </a:lnSpc>
            </a:pPr>
            <a:r>
              <a:rPr lang="en-US" sz="3999">
                <a:solidFill>
                  <a:srgbClr val="FF914D"/>
                </a:solidFill>
                <a:latin typeface="Courier Prime"/>
              </a:rPr>
              <a:t>05</a:t>
            </a:r>
          </a:p>
          <a:p>
            <a:pPr algn="r">
              <a:lnSpc>
                <a:spcPts val="7279"/>
              </a:lnSpc>
            </a:pPr>
            <a:r>
              <a:rPr lang="en-US" sz="3999">
                <a:solidFill>
                  <a:srgbClr val="FF914D"/>
                </a:solidFill>
                <a:latin typeface="Courier Prime"/>
              </a:rPr>
              <a:t>06</a:t>
            </a:r>
          </a:p>
          <a:p>
            <a:pPr algn="r">
              <a:lnSpc>
                <a:spcPts val="727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18458578" cy="10389870"/>
            <a:chOff x="0" y="0"/>
            <a:chExt cx="6733739" cy="3790253"/>
          </a:xfrm>
        </p:grpSpPr>
        <p:sp>
          <p:nvSpPr>
            <p:cNvPr name="Freeform 3" id="3"/>
            <p:cNvSpPr/>
            <p:nvPr/>
          </p:nvSpPr>
          <p:spPr>
            <a:xfrm flipH="false" flipV="false" rot="0">
              <a:off x="0" y="0"/>
              <a:ext cx="6733739" cy="3790253"/>
            </a:xfrm>
            <a:custGeom>
              <a:avLst/>
              <a:gdLst/>
              <a:ahLst/>
              <a:cxnLst/>
              <a:rect r="r" b="b" t="t" l="l"/>
              <a:pathLst>
                <a:path h="3790253" w="6733739">
                  <a:moveTo>
                    <a:pt x="0" y="0"/>
                  </a:moveTo>
                  <a:lnTo>
                    <a:pt x="6733739" y="0"/>
                  </a:lnTo>
                  <a:lnTo>
                    <a:pt x="6733739"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rPr>
              <a:t>Planteamiento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6" id="6"/>
          <p:cNvSpPr txBox="true"/>
          <p:nvPr/>
        </p:nvSpPr>
        <p:spPr>
          <a:xfrm rot="0">
            <a:off x="1028700" y="2323680"/>
            <a:ext cx="16230600" cy="6332640"/>
          </a:xfrm>
          <a:prstGeom prst="rect">
            <a:avLst/>
          </a:prstGeom>
        </p:spPr>
        <p:txBody>
          <a:bodyPr anchor="t" rtlCol="false" tIns="0" lIns="0" bIns="0" rIns="0">
            <a:spAutoFit/>
          </a:bodyPr>
          <a:lstStyle/>
          <a:p>
            <a:pPr algn="just">
              <a:lnSpc>
                <a:spcPts val="2649"/>
              </a:lnSpc>
            </a:pPr>
            <a:r>
              <a:rPr lang="en-US" sz="1948">
                <a:solidFill>
                  <a:srgbClr val="FFFFFF"/>
                </a:solidFill>
                <a:latin typeface="Courier Prime"/>
              </a:rPr>
              <a:t>Desarrollar un sistema de gestión del CineMas-Loja con el objetivo de facturar boletos y snacks para las películas que se proyectan en sus salas. El sistema deberá manejar una cartelera de películas con horarios específicos, así como promociones especiales para determinadas funciones en ciertos días.</a:t>
            </a:r>
          </a:p>
          <a:p>
            <a:pPr algn="just">
              <a:lnSpc>
                <a:spcPts val="2649"/>
              </a:lnSpc>
            </a:pPr>
          </a:p>
          <a:p>
            <a:pPr algn="just">
              <a:lnSpc>
                <a:spcPts val="2649"/>
              </a:lnSpc>
            </a:pPr>
            <a:r>
              <a:rPr lang="en-US" sz="1948">
                <a:solidFill>
                  <a:srgbClr val="FFFFFF"/>
                </a:solidFill>
                <a:latin typeface="Courier Prime"/>
              </a:rPr>
              <a:t>Características para considerar:</a:t>
            </a:r>
          </a:p>
          <a:p>
            <a:pPr algn="just">
              <a:lnSpc>
                <a:spcPts val="2649"/>
              </a:lnSpc>
            </a:pPr>
          </a:p>
          <a:p>
            <a:pPr algn="just">
              <a:lnSpc>
                <a:spcPts val="2649"/>
              </a:lnSpc>
            </a:pPr>
            <a:r>
              <a:rPr lang="en-US" sz="1948">
                <a:solidFill>
                  <a:srgbClr val="FFFFFF"/>
                </a:solidFill>
                <a:latin typeface="Courier Prime Bold"/>
              </a:rPr>
              <a:t>· Gestión de cartelera:</a:t>
            </a:r>
            <a:r>
              <a:rPr lang="en-US" sz="1948">
                <a:solidFill>
                  <a:srgbClr val="FFFFFF"/>
                </a:solidFill>
                <a:latin typeface="Courier Prime"/>
              </a:rPr>
              <a:t> Crear una estructura de datos con las clases necesarias para gestionar la cartelera de películas con sus respectivos horarios y salas disponibles.</a:t>
            </a:r>
          </a:p>
          <a:p>
            <a:pPr algn="just">
              <a:lnSpc>
                <a:spcPts val="2649"/>
              </a:lnSpc>
            </a:pPr>
            <a:r>
              <a:rPr lang="en-US" sz="1948">
                <a:solidFill>
                  <a:srgbClr val="FFFFFF"/>
                </a:solidFill>
                <a:latin typeface="Courier Prime Bold"/>
              </a:rPr>
              <a:t>· Facturación de boletos:</a:t>
            </a:r>
            <a:r>
              <a:rPr lang="en-US" sz="1948">
                <a:solidFill>
                  <a:srgbClr val="FFFFFF"/>
                </a:solidFill>
                <a:latin typeface="Courier Prime"/>
              </a:rPr>
              <a:t> Desarrollar la funcionalidad con la que se permitan al usuario seleccionar la película, el horario y la cantidad de boletos a comprar. El sistema debe calcular el monto a pagar considerando precios estándar y descuentos por promociones.</a:t>
            </a:r>
          </a:p>
          <a:p>
            <a:pPr algn="just">
              <a:lnSpc>
                <a:spcPts val="2649"/>
              </a:lnSpc>
            </a:pPr>
            <a:r>
              <a:rPr lang="en-US" sz="1948">
                <a:solidFill>
                  <a:srgbClr val="FFFFFF"/>
                </a:solidFill>
                <a:latin typeface="Courier Prime Bold"/>
              </a:rPr>
              <a:t>· Venta de snacks:</a:t>
            </a:r>
            <a:r>
              <a:rPr lang="en-US" sz="1948">
                <a:solidFill>
                  <a:srgbClr val="FFFFFF"/>
                </a:solidFill>
                <a:latin typeface="Courier Prime"/>
              </a:rPr>
              <a:t> Implementar la funcionalidad para la venta de snacks, permitiendo al usuario seleccionar entre diferentes productos y cantidades, y calcular el total a pagar.</a:t>
            </a:r>
          </a:p>
          <a:p>
            <a:pPr algn="just">
              <a:lnSpc>
                <a:spcPts val="2649"/>
              </a:lnSpc>
            </a:pPr>
            <a:r>
              <a:rPr lang="en-US" sz="1948">
                <a:solidFill>
                  <a:srgbClr val="FFFFFF"/>
                </a:solidFill>
                <a:latin typeface="Courier Prime Bold"/>
              </a:rPr>
              <a:t>· Promociones especiales:</a:t>
            </a:r>
            <a:r>
              <a:rPr lang="en-US" sz="1948">
                <a:solidFill>
                  <a:srgbClr val="FFFFFF"/>
                </a:solidFill>
                <a:latin typeface="Courier Prime"/>
              </a:rPr>
              <a:t> Considerar promociones especiales para ciertas funciones en días específicos. El sistema debe aplicar automáticamente los descuentos correspondientes al calcular el monto total de la factura.</a:t>
            </a:r>
          </a:p>
          <a:p>
            <a:pPr algn="just">
              <a:lnSpc>
                <a:spcPts val="2649"/>
              </a:lnSpc>
            </a:pPr>
            <a:r>
              <a:rPr lang="en-US" sz="1948">
                <a:solidFill>
                  <a:srgbClr val="FFFFFF"/>
                </a:solidFill>
                <a:latin typeface="Courier Prime Bold"/>
              </a:rPr>
              <a:t>· Registro de ventas:</a:t>
            </a:r>
            <a:r>
              <a:rPr lang="en-US" sz="1948">
                <a:solidFill>
                  <a:srgbClr val="FFFFFF"/>
                </a:solidFill>
                <a:latin typeface="Courier Prime"/>
              </a:rPr>
              <a:t> Llevar un registro de todas las ventas realizadas, incluyendo la película, horario, cantidad de boletos vendidos, snacks vendidos y monto total.</a:t>
            </a:r>
          </a:p>
          <a:p>
            <a:pPr algn="just">
              <a:lnSpc>
                <a:spcPts val="264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Freeform 5" id="5"/>
          <p:cNvSpPr/>
          <p:nvPr/>
        </p:nvSpPr>
        <p:spPr>
          <a:xfrm flipH="false" flipV="false" rot="0">
            <a:off x="11257299" y="2582945"/>
            <a:ext cx="6002001" cy="5121110"/>
          </a:xfrm>
          <a:custGeom>
            <a:avLst/>
            <a:gdLst/>
            <a:ahLst/>
            <a:cxnLst/>
            <a:rect r="r" b="b" t="t" l="l"/>
            <a:pathLst>
              <a:path h="5121110" w="6002001">
                <a:moveTo>
                  <a:pt x="0" y="0"/>
                </a:moveTo>
                <a:lnTo>
                  <a:pt x="6002001" y="0"/>
                </a:lnTo>
                <a:lnTo>
                  <a:pt x="6002001" y="5121110"/>
                </a:lnTo>
                <a:lnTo>
                  <a:pt x="0" y="5121110"/>
                </a:lnTo>
                <a:lnTo>
                  <a:pt x="0" y="0"/>
                </a:lnTo>
                <a:close/>
              </a:path>
            </a:pathLst>
          </a:custGeom>
          <a:blipFill>
            <a:blip r:embed="rId2"/>
            <a:stretch>
              <a:fillRect l="-1619" t="-2295" r="-2436" b="-3083"/>
            </a:stretch>
          </a:blipFill>
        </p:spPr>
      </p:sp>
      <p:sp>
        <p:nvSpPr>
          <p:cNvPr name="Freeform 6" id="6"/>
          <p:cNvSpPr/>
          <p:nvPr/>
        </p:nvSpPr>
        <p:spPr>
          <a:xfrm flipH="false" flipV="false" rot="0">
            <a:off x="2838116" y="6273941"/>
            <a:ext cx="3412573" cy="3322991"/>
          </a:xfrm>
          <a:custGeom>
            <a:avLst/>
            <a:gdLst/>
            <a:ahLst/>
            <a:cxnLst/>
            <a:rect r="r" b="b" t="t" l="l"/>
            <a:pathLst>
              <a:path h="3322991" w="3412573">
                <a:moveTo>
                  <a:pt x="0" y="0"/>
                </a:moveTo>
                <a:lnTo>
                  <a:pt x="3412573" y="0"/>
                </a:lnTo>
                <a:lnTo>
                  <a:pt x="3412573" y="3322991"/>
                </a:lnTo>
                <a:lnTo>
                  <a:pt x="0" y="3322991"/>
                </a:lnTo>
                <a:lnTo>
                  <a:pt x="0" y="0"/>
                </a:lnTo>
                <a:close/>
              </a:path>
            </a:pathLst>
          </a:custGeom>
          <a:blipFill>
            <a:blip r:embed="rId3"/>
            <a:stretch>
              <a:fillRect l="0" t="-1347" r="0" b="-1347"/>
            </a:stretch>
          </a:blipFill>
        </p:spPr>
      </p:sp>
      <p:sp>
        <p:nvSpPr>
          <p:cNvPr name="TextBox 7" id="7"/>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rPr>
              <a:t> Análisis{</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9" id="9"/>
          <p:cNvSpPr txBox="true"/>
          <p:nvPr/>
        </p:nvSpPr>
        <p:spPr>
          <a:xfrm rot="0">
            <a:off x="1071427" y="1938010"/>
            <a:ext cx="6988679" cy="4094607"/>
          </a:xfrm>
          <a:prstGeom prst="rect">
            <a:avLst/>
          </a:prstGeom>
        </p:spPr>
        <p:txBody>
          <a:bodyPr anchor="t" rtlCol="false" tIns="0" lIns="0" bIns="0" rIns="0">
            <a:spAutoFit/>
          </a:bodyPr>
          <a:lstStyle/>
          <a:p>
            <a:pPr algn="l">
              <a:lnSpc>
                <a:spcPts val="3264"/>
              </a:lnSpc>
            </a:pPr>
            <a:r>
              <a:rPr lang="en-US" sz="2400">
                <a:solidFill>
                  <a:srgbClr val="FFFFFF"/>
                </a:solidFill>
                <a:latin typeface="Courier Prime"/>
              </a:rPr>
              <a:t>El objetivo es desarrollar un sistema de gestión para CineMas-Loja que permita la facturación de boletos y snacks para las películas proyectadas. El sistema deberá manejar la cartelera de películas con horarios específicos y aplicar promociones especiales en ciertos días. Además, deberá llevar un registro de todas las ventas realizadas.</a:t>
            </a:r>
          </a:p>
        </p:txBody>
      </p:sp>
      <p:sp>
        <p:nvSpPr>
          <p:cNvPr name="TextBox 10" id="10"/>
          <p:cNvSpPr txBox="true"/>
          <p:nvPr/>
        </p:nvSpPr>
        <p:spPr>
          <a:xfrm rot="0">
            <a:off x="11256594"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rPr>
              <a:t> Estructura{</a:t>
            </a:r>
          </a:p>
        </p:txBody>
      </p:sp>
      <p:sp>
        <p:nvSpPr>
          <p:cNvPr name="TextBox 11" id="11"/>
          <p:cNvSpPr txBox="true"/>
          <p:nvPr/>
        </p:nvSpPr>
        <p:spPr>
          <a:xfrm rot="0">
            <a:off x="8060106"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rPr>
              <a:t>Código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rPr>
              <a:t>}</a:t>
            </a:r>
          </a:p>
        </p:txBody>
      </p:sp>
      <p:sp>
        <p:nvSpPr>
          <p:cNvPr name="TextBox 5" id="5"/>
          <p:cNvSpPr txBox="true"/>
          <p:nvPr/>
        </p:nvSpPr>
        <p:spPr>
          <a:xfrm rot="0">
            <a:off x="2323703" y="5090092"/>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rPr>
              <a:t>&lt;En="NetBeans"/&gt;</a:t>
            </a:r>
          </a:p>
        </p:txBody>
      </p:sp>
      <p:grpSp>
        <p:nvGrpSpPr>
          <p:cNvPr name="Group 6" id="6"/>
          <p:cNvGrpSpPr/>
          <p:nvPr/>
        </p:nvGrpSpPr>
        <p:grpSpPr>
          <a:xfrm rot="0">
            <a:off x="14762002" y="-102870"/>
            <a:ext cx="4230823" cy="10389870"/>
            <a:chOff x="0" y="0"/>
            <a:chExt cx="1543416" cy="3790253"/>
          </a:xfrm>
        </p:grpSpPr>
        <p:sp>
          <p:nvSpPr>
            <p:cNvPr name="Freeform 7" id="7"/>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8" id="8"/>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rPr>
              <a:t>UML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rPr>
              <a:t>}</a:t>
            </a:r>
          </a:p>
        </p:txBody>
      </p:sp>
      <p:sp>
        <p:nvSpPr>
          <p:cNvPr name="TextBox 5" id="5"/>
          <p:cNvSpPr txBox="true"/>
          <p:nvPr/>
        </p:nvSpPr>
        <p:spPr>
          <a:xfrm rot="0">
            <a:off x="2415791" y="4996815"/>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rPr>
              <a:t>&lt;/&gt;</a:t>
            </a:r>
          </a:p>
        </p:txBody>
      </p:sp>
      <p:grpSp>
        <p:nvGrpSpPr>
          <p:cNvPr name="Group 6" id="6"/>
          <p:cNvGrpSpPr/>
          <p:nvPr/>
        </p:nvGrpSpPr>
        <p:grpSpPr>
          <a:xfrm rot="0">
            <a:off x="14762002" y="-102870"/>
            <a:ext cx="4230823" cy="10389870"/>
            <a:chOff x="0" y="0"/>
            <a:chExt cx="1543416" cy="3790253"/>
          </a:xfrm>
        </p:grpSpPr>
        <p:sp>
          <p:nvSpPr>
            <p:cNvPr name="Freeform 7" id="7"/>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8" id="8"/>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168769" y="0"/>
            <a:ext cx="13950462" cy="10287000"/>
          </a:xfrm>
          <a:custGeom>
            <a:avLst/>
            <a:gdLst/>
            <a:ahLst/>
            <a:cxnLst/>
            <a:rect r="r" b="b" t="t" l="l"/>
            <a:pathLst>
              <a:path h="10287000" w="13950462">
                <a:moveTo>
                  <a:pt x="0" y="0"/>
                </a:moveTo>
                <a:lnTo>
                  <a:pt x="13950462" y="0"/>
                </a:lnTo>
                <a:lnTo>
                  <a:pt x="13950462" y="10287000"/>
                </a:lnTo>
                <a:lnTo>
                  <a:pt x="0" y="1028700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rPr>
              <a:t>Conclusión {</a:t>
            </a:r>
          </a:p>
        </p:txBody>
      </p:sp>
      <p:sp>
        <p:nvSpPr>
          <p:cNvPr name="TextBox 5" id="5"/>
          <p:cNvSpPr txBox="true"/>
          <p:nvPr/>
        </p:nvSpPr>
        <p:spPr>
          <a:xfrm rot="0">
            <a:off x="8196139" y="897636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6" id="6"/>
          <p:cNvSpPr txBox="true"/>
          <p:nvPr/>
        </p:nvSpPr>
        <p:spPr>
          <a:xfrm rot="0">
            <a:off x="1050063" y="3686746"/>
            <a:ext cx="6988679" cy="2865882"/>
          </a:xfrm>
          <a:prstGeom prst="rect">
            <a:avLst/>
          </a:prstGeom>
        </p:spPr>
        <p:txBody>
          <a:bodyPr anchor="t" rtlCol="false" tIns="0" lIns="0" bIns="0" rIns="0">
            <a:spAutoFit/>
          </a:bodyPr>
          <a:lstStyle/>
          <a:p>
            <a:pPr algn="l">
              <a:lnSpc>
                <a:spcPts val="3264"/>
              </a:lnSpc>
            </a:pPr>
            <a:r>
              <a:rPr lang="en-US" sz="2400">
                <a:solidFill>
                  <a:srgbClr val="FFFFFF"/>
                </a:solidFill>
                <a:latin typeface="Courier Prime"/>
              </a:rPr>
              <a:t>Este es un diseño básico del sistema de gestión del CineMas-Loja. Incluye la creación y gestión de la cartelera de películas, la facturación de boletos y snacks, la aplicación de promociones especiales O Descuentos y el registro de ventas.</a:t>
            </a:r>
          </a:p>
        </p:txBody>
      </p:sp>
      <p:sp>
        <p:nvSpPr>
          <p:cNvPr name="TextBox 7" id="7"/>
          <p:cNvSpPr txBox="true"/>
          <p:nvPr/>
        </p:nvSpPr>
        <p:spPr>
          <a:xfrm rot="0">
            <a:off x="11672817" y="4566285"/>
            <a:ext cx="5235400" cy="525780"/>
          </a:xfrm>
          <a:prstGeom prst="rect">
            <a:avLst/>
          </a:prstGeom>
        </p:spPr>
        <p:txBody>
          <a:bodyPr anchor="t" rtlCol="false" tIns="0" lIns="0" bIns="0" rIns="0">
            <a:spAutoFit/>
          </a:bodyPr>
          <a:lstStyle/>
          <a:p>
            <a:pPr algn="l">
              <a:lnSpc>
                <a:spcPts val="4440"/>
              </a:lnSpc>
            </a:pPr>
            <a:r>
              <a:rPr lang="en-US" sz="2400">
                <a:solidFill>
                  <a:srgbClr val="FF914D"/>
                </a:solidFill>
                <a:latin typeface="Courier Prime"/>
              </a:rPr>
              <a:t>Gracias por su atención</a:t>
            </a:r>
          </a:p>
        </p:txBody>
      </p:sp>
      <p:sp>
        <p:nvSpPr>
          <p:cNvPr name="AutoShape 8" id="8"/>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TextBox 9" id="9"/>
          <p:cNvSpPr txBox="true"/>
          <p:nvPr/>
        </p:nvSpPr>
        <p:spPr>
          <a:xfrm rot="0">
            <a:off x="16908218"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10" id="10"/>
          <p:cNvSpPr txBox="true"/>
          <p:nvPr/>
        </p:nvSpPr>
        <p:spPr>
          <a:xfrm rot="0">
            <a:off x="11050061" y="1155359"/>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rPr>
              <a:t> Gracias{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DAGHOqnhK18</dc:identifier>
  <dcterms:modified xsi:type="dcterms:W3CDTF">2011-08-01T06:04:30Z</dcterms:modified>
  <cp:revision>1</cp:revision>
  <dc:title>Sistema CineMas Loja {</dc:title>
</cp:coreProperties>
</file>