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7" r:id="rId6"/>
    <p:sldId id="260" r:id="rId7"/>
    <p:sldId id="263" r:id="rId8"/>
    <p:sldId id="264" r:id="rId9"/>
    <p:sldId id="261" r:id="rId10"/>
    <p:sldId id="262"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napToObjects="1">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CA70F-7CE0-4E15-907D-B0DBD8AADF9C}" type="datetimeFigureOut">
              <a:rPr lang="es-EC" smtClean="0"/>
              <a:t>3/6/2025</a:t>
            </a:fld>
            <a:endParaRPr lang="es-EC"/>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AD44C-6782-4086-AA6D-E6B8DCB5401E}" type="slidenum">
              <a:rPr lang="es-EC" smtClean="0"/>
              <a:t>‹Nº›</a:t>
            </a:fld>
            <a:endParaRPr lang="es-EC"/>
          </a:p>
        </p:txBody>
      </p:sp>
    </p:spTree>
    <p:extLst>
      <p:ext uri="{BB962C8B-B14F-4D97-AF65-F5344CB8AC3E}">
        <p14:creationId xmlns:p14="http://schemas.microsoft.com/office/powerpoint/2010/main" val="293864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42AD44C-6782-4086-AA6D-E6B8DCB5401E}" type="slidenum">
              <a:rPr lang="es-EC" smtClean="0"/>
              <a:t>6</a:t>
            </a:fld>
            <a:endParaRPr lang="es-EC"/>
          </a:p>
        </p:txBody>
      </p:sp>
    </p:spTree>
    <p:extLst>
      <p:ext uri="{BB962C8B-B14F-4D97-AF65-F5344CB8AC3E}">
        <p14:creationId xmlns:p14="http://schemas.microsoft.com/office/powerpoint/2010/main" val="156590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lum/>
          </a:blip>
          <a:srcRect/>
          <a:stretch>
            <a:fillRect l="6000" t="31000" b="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Sistema de Gestión de Buses</a:t>
            </a:r>
          </a:p>
        </p:txBody>
      </p:sp>
      <p:sp>
        <p:nvSpPr>
          <p:cNvPr id="3" name="Subtitle 2"/>
          <p:cNvSpPr>
            <a:spLocks noGrp="1"/>
          </p:cNvSpPr>
          <p:nvPr>
            <p:ph type="subTitle" idx="1"/>
          </p:nvPr>
        </p:nvSpPr>
        <p:spPr/>
        <p:txBody>
          <a:bodyPr/>
          <a:lstStyle/>
          <a:p>
            <a:r>
              <a:t>Proyecto desarrollado en Java - UTPL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091" y="412422"/>
            <a:ext cx="8229600" cy="4525963"/>
          </a:xfrm>
        </p:spPr>
        <p:txBody>
          <a:bodyPr/>
          <a:lstStyle/>
          <a:p>
            <a:pPr marL="0" indent="0">
              <a:buNone/>
            </a:pPr>
            <a:r>
              <a:rPr lang="es-MX" b="1" dirty="0"/>
              <a:t>				   </a:t>
            </a:r>
            <a:r>
              <a:rPr lang="es-MX" sz="4800" b="1" dirty="0">
                <a:latin typeface="Times New Roman" panose="02020603050405020304" pitchFamily="18" charset="0"/>
                <a:cs typeface="Times New Roman" panose="02020603050405020304" pitchFamily="18" charset="0"/>
              </a:rPr>
              <a:t>Aprendizaje</a:t>
            </a:r>
          </a:p>
          <a:p>
            <a:pPr marL="0" indent="0">
              <a:buNone/>
            </a:pPr>
            <a:r>
              <a:rPr lang="es-MX" dirty="0"/>
              <a:t>Durante el desarrollo del proyecto logramos comprender mejor el uso de </a:t>
            </a:r>
            <a:r>
              <a:rPr lang="es-MX" dirty="0" err="1"/>
              <a:t>ArrayList</a:t>
            </a:r>
            <a:r>
              <a:rPr lang="es-MX" dirty="0"/>
              <a:t>, especialmente en la gestión de rutas. Pudimos almacenar y manipular dinámicamente cada parada de un bus, lo que facilitó la creación de rutas completas y flexibles según las necesidades del usuario.</a:t>
            </a:r>
          </a:p>
          <a:p>
            <a:pPr>
              <a:defRPr sz="2000"/>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2641C-D3FB-4E6E-19D1-8E611B1440B2}"/>
              </a:ext>
            </a:extLst>
          </p:cNvPr>
          <p:cNvSpPr>
            <a:spLocks noGrp="1"/>
          </p:cNvSpPr>
          <p:nvPr>
            <p:ph type="title"/>
          </p:nvPr>
        </p:nvSpPr>
        <p:spPr>
          <a:xfrm>
            <a:off x="843699" y="751951"/>
            <a:ext cx="6839146" cy="639762"/>
          </a:xfrm>
        </p:spPr>
        <p:txBody>
          <a:bodyPr>
            <a:normAutofit fontScale="90000"/>
          </a:bodyPr>
          <a:lstStyle/>
          <a:p>
            <a:r>
              <a:rPr lang="es-MX" b="1" dirty="0"/>
              <a:t>Sugerencia</a:t>
            </a:r>
            <a:br>
              <a:rPr lang="es-MX" b="1" dirty="0"/>
            </a:br>
            <a:endParaRPr lang="es-EC" dirty="0"/>
          </a:p>
        </p:txBody>
      </p:sp>
      <p:sp>
        <p:nvSpPr>
          <p:cNvPr id="3" name="Marcador de contenido 2">
            <a:extLst>
              <a:ext uri="{FF2B5EF4-FFF2-40B4-BE49-F238E27FC236}">
                <a16:creationId xmlns:a16="http://schemas.microsoft.com/office/drawing/2014/main" id="{12C2A4D3-2932-BEFF-06B7-FCECDF60BECB}"/>
              </a:ext>
            </a:extLst>
          </p:cNvPr>
          <p:cNvSpPr>
            <a:spLocks noGrp="1"/>
          </p:cNvSpPr>
          <p:nvPr>
            <p:ph idx="1"/>
          </p:nvPr>
        </p:nvSpPr>
        <p:spPr>
          <a:xfrm>
            <a:off x="358219" y="1852364"/>
            <a:ext cx="8493550" cy="4604997"/>
          </a:xfrm>
        </p:spPr>
        <p:txBody>
          <a:bodyPr>
            <a:normAutofit/>
          </a:bodyPr>
          <a:lstStyle/>
          <a:p>
            <a:pPr marL="0" indent="0">
              <a:buNone/>
            </a:pPr>
            <a:r>
              <a:rPr lang="es-MX" dirty="0"/>
              <a:t>Sería útil agregar una opción para que el moderador pueda editar o eliminar la información de los buses ya registrados. Esto permitiría corregir errores o actualizar horarios y rutas fácilmente.</a:t>
            </a:r>
            <a:endParaRPr lang="es-EC" dirty="0"/>
          </a:p>
        </p:txBody>
      </p:sp>
    </p:spTree>
    <p:extLst>
      <p:ext uri="{BB962C8B-B14F-4D97-AF65-F5344CB8AC3E}">
        <p14:creationId xmlns:p14="http://schemas.microsoft.com/office/powerpoint/2010/main" val="44159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27168-49C3-14B6-93B0-2CF104318FC5}"/>
              </a:ext>
            </a:extLst>
          </p:cNvPr>
          <p:cNvSpPr>
            <a:spLocks noGrp="1"/>
          </p:cNvSpPr>
          <p:nvPr>
            <p:ph type="title"/>
          </p:nvPr>
        </p:nvSpPr>
        <p:spPr>
          <a:xfrm>
            <a:off x="89554" y="731837"/>
            <a:ext cx="8229600" cy="1143000"/>
          </a:xfrm>
        </p:spPr>
        <p:txBody>
          <a:bodyPr>
            <a:normAutofit fontScale="90000"/>
          </a:bodyPr>
          <a:lstStyle/>
          <a:p>
            <a:r>
              <a:rPr lang="es-MX" b="1" dirty="0" err="1"/>
              <a:t>Conclusion</a:t>
            </a:r>
            <a:br>
              <a:rPr lang="es-MX" b="1" dirty="0"/>
            </a:br>
            <a:endParaRPr lang="es-EC" dirty="0"/>
          </a:p>
        </p:txBody>
      </p:sp>
      <p:sp>
        <p:nvSpPr>
          <p:cNvPr id="3" name="Marcador de contenido 2">
            <a:extLst>
              <a:ext uri="{FF2B5EF4-FFF2-40B4-BE49-F238E27FC236}">
                <a16:creationId xmlns:a16="http://schemas.microsoft.com/office/drawing/2014/main" id="{465168FD-EFEF-CFA1-FDB7-282007E36A11}"/>
              </a:ext>
            </a:extLst>
          </p:cNvPr>
          <p:cNvSpPr>
            <a:spLocks noGrp="1"/>
          </p:cNvSpPr>
          <p:nvPr>
            <p:ph idx="1"/>
          </p:nvPr>
        </p:nvSpPr>
        <p:spPr/>
        <p:txBody>
          <a:bodyPr>
            <a:normAutofit/>
          </a:bodyPr>
          <a:lstStyle/>
          <a:p>
            <a:pPr marL="0" indent="0">
              <a:buNone/>
            </a:pPr>
            <a:r>
              <a:rPr lang="es-MX" dirty="0"/>
              <a:t>Este proyecto nos ayudo a crear un sistema para gestionar rutas y horarios de buses. Aprendimos a trabajar con archivos y listas </a:t>
            </a:r>
            <a:r>
              <a:rPr lang="es-MX" dirty="0" err="1"/>
              <a:t>dinamicas</a:t>
            </a:r>
            <a:r>
              <a:rPr lang="es-MX" dirty="0"/>
              <a:t> para guardar la </a:t>
            </a:r>
            <a:r>
              <a:rPr lang="es-MX" dirty="0" err="1"/>
              <a:t>informacion</a:t>
            </a:r>
            <a:r>
              <a:rPr lang="es-MX" dirty="0"/>
              <a:t>. Tuvimos algunos retos, pero en general mejoramos nuestras habilidades de </a:t>
            </a:r>
            <a:r>
              <a:rPr lang="es-MX" dirty="0" err="1"/>
              <a:t>programacion</a:t>
            </a:r>
            <a:r>
              <a:rPr lang="es-MX" dirty="0"/>
              <a:t> y entendimos mejor el diseño de sistemas.</a:t>
            </a:r>
          </a:p>
          <a:p>
            <a:endParaRPr lang="es-EC" dirty="0"/>
          </a:p>
        </p:txBody>
      </p:sp>
    </p:spTree>
    <p:extLst>
      <p:ext uri="{BB962C8B-B14F-4D97-AF65-F5344CB8AC3E}">
        <p14:creationId xmlns:p14="http://schemas.microsoft.com/office/powerpoint/2010/main" val="83750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Introducción</a:t>
            </a:r>
          </a:p>
        </p:txBody>
      </p:sp>
      <p:sp>
        <p:nvSpPr>
          <p:cNvPr id="3" name="Content Placeholder 2"/>
          <p:cNvSpPr>
            <a:spLocks noGrp="1"/>
          </p:cNvSpPr>
          <p:nvPr>
            <p:ph idx="1"/>
          </p:nvPr>
        </p:nvSpPr>
        <p:spPr/>
        <p:txBody>
          <a:bodyPr/>
          <a:lstStyle/>
          <a:p>
            <a:pPr>
              <a:lnSpc>
                <a:spcPct val="150000"/>
              </a:lnSpc>
              <a:defRPr sz="2000"/>
            </a:pPr>
            <a:r>
              <a:rPr dirty="0">
                <a:latin typeface="Times New Roman" panose="02020603050405020304" pitchFamily="18" charset="0"/>
                <a:cs typeface="Times New Roman" panose="02020603050405020304" pitchFamily="18" charset="0"/>
              </a:rPr>
              <a:t>Este </a:t>
            </a:r>
            <a:r>
              <a:rPr dirty="0" err="1">
                <a:latin typeface="Times New Roman" panose="02020603050405020304" pitchFamily="18" charset="0"/>
                <a:cs typeface="Times New Roman" panose="02020603050405020304" pitchFamily="18" charset="0"/>
              </a:rPr>
              <a:t>proyecto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tiene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como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objetivo</a:t>
            </a:r>
            <a:r>
              <a:rPr dirty="0">
                <a:latin typeface="Times New Roman" panose="02020603050405020304" pitchFamily="18" charset="0"/>
                <a:cs typeface="Times New Roman" panose="02020603050405020304" pitchFamily="18" charset="0"/>
              </a:rPr>
              <a:t> principal </a:t>
            </a:r>
            <a:r>
              <a:rPr dirty="0" err="1">
                <a:latin typeface="Times New Roman" panose="02020603050405020304" pitchFamily="18" charset="0"/>
                <a:cs typeface="Times New Roman" panose="02020603050405020304" pitchFamily="18" charset="0"/>
              </a:rPr>
              <a:t>facilitar</a:t>
            </a:r>
            <a:r>
              <a:rPr dirty="0">
                <a:latin typeface="Times New Roman" panose="02020603050405020304" pitchFamily="18" charset="0"/>
                <a:cs typeface="Times New Roman" panose="02020603050405020304" pitchFamily="18" charset="0"/>
              </a:rPr>
              <a:t> la </a:t>
            </a:r>
            <a:r>
              <a:rPr dirty="0" err="1">
                <a:latin typeface="Times New Roman" panose="02020603050405020304" pitchFamily="18" charset="0"/>
                <a:cs typeface="Times New Roman" panose="02020603050405020304" pitchFamily="18" charset="0"/>
              </a:rPr>
              <a:t>gestión</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rutas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horarios</a:t>
            </a:r>
            <a:r>
              <a:rPr dirty="0">
                <a:latin typeface="Times New Roman" panose="02020603050405020304" pitchFamily="18" charset="0"/>
                <a:cs typeface="Times New Roman" panose="02020603050405020304" pitchFamily="18" charset="0"/>
              </a:rPr>
              <a:t> y </a:t>
            </a:r>
            <a:r>
              <a:rPr dirty="0" err="1">
                <a:latin typeface="Times New Roman" panose="02020603050405020304" pitchFamily="18" charset="0"/>
                <a:cs typeface="Times New Roman" panose="02020603050405020304" pitchFamily="18" charset="0"/>
              </a:rPr>
              <a:t>paradas</a:t>
            </a:r>
            <a:r>
              <a:rPr dirty="0">
                <a:latin typeface="Times New Roman" panose="02020603050405020304" pitchFamily="18" charset="0"/>
                <a:cs typeface="Times New Roman" panose="02020603050405020304" pitchFamily="18" charset="0"/>
              </a:rPr>
              <a:t> de buses </a:t>
            </a:r>
            <a:r>
              <a:rPr dirty="0" err="1">
                <a:latin typeface="Times New Roman" panose="02020603050405020304" pitchFamily="18" charset="0"/>
                <a:cs typeface="Times New Roman" panose="02020603050405020304" pitchFamily="18" charset="0"/>
              </a:rPr>
              <a:t>utilizando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una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aplicación</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consola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desarrollada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en</a:t>
            </a:r>
            <a:r>
              <a:rPr dirty="0">
                <a:latin typeface="Times New Roman" panose="02020603050405020304" pitchFamily="18" charset="0"/>
                <a:cs typeface="Times New Roman" panose="02020603050405020304" pitchFamily="18" charset="0"/>
              </a:rPr>
              <a:t> Java. </a:t>
            </a:r>
            <a:r>
              <a:rPr dirty="0" err="1">
                <a:latin typeface="Times New Roman" panose="02020603050405020304" pitchFamily="18" charset="0"/>
                <a:cs typeface="Times New Roman" panose="02020603050405020304" pitchFamily="18" charset="0"/>
              </a:rPr>
              <a:t>Está</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dividido</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en</a:t>
            </a:r>
            <a:r>
              <a:rPr dirty="0">
                <a:latin typeface="Times New Roman" panose="02020603050405020304" pitchFamily="18" charset="0"/>
                <a:cs typeface="Times New Roman" panose="02020603050405020304" pitchFamily="18" charset="0"/>
              </a:rPr>
              <a:t> dos </a:t>
            </a:r>
            <a:r>
              <a:rPr dirty="0" err="1">
                <a:latin typeface="Times New Roman" panose="02020603050405020304" pitchFamily="18" charset="0"/>
                <a:cs typeface="Times New Roman" panose="02020603050405020304" pitchFamily="18" charset="0"/>
              </a:rPr>
              <a:t>perfiles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principales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moderador</a:t>
            </a:r>
            <a:r>
              <a:rPr dirty="0">
                <a:latin typeface="Times New Roman" panose="02020603050405020304" pitchFamily="18" charset="0"/>
                <a:cs typeface="Times New Roman" panose="02020603050405020304" pitchFamily="18" charset="0"/>
              </a:rPr>
              <a:t> y </a:t>
            </a:r>
            <a:r>
              <a:rPr dirty="0" err="1">
                <a:latin typeface="Times New Roman" panose="02020603050405020304" pitchFamily="18" charset="0"/>
                <a:cs typeface="Times New Roman" panose="02020603050405020304" pitchFamily="18" charset="0"/>
              </a:rPr>
              <a:t>usuario</a:t>
            </a:r>
            <a:r>
              <a:rPr dirty="0">
                <a:latin typeface="Times New Roman" panose="02020603050405020304" pitchFamily="18" charset="0"/>
                <a:cs typeface="Times New Roman" panose="02020603050405020304" pitchFamily="18" charset="0"/>
              </a:rPr>
              <a:t>. El </a:t>
            </a:r>
            <a:r>
              <a:rPr dirty="0" err="1">
                <a:latin typeface="Times New Roman" panose="02020603050405020304" pitchFamily="18" charset="0"/>
                <a:cs typeface="Times New Roman" panose="02020603050405020304" pitchFamily="18" charset="0"/>
              </a:rPr>
              <a:t>moderador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puede</a:t>
            </a:r>
            <a:r>
              <a:rPr dirty="0">
                <a:latin typeface="Times New Roman" panose="02020603050405020304" pitchFamily="18" charset="0"/>
                <a:cs typeface="Times New Roman" panose="02020603050405020304" pitchFamily="18" charset="0"/>
              </a:rPr>
              <a:t> registrar </a:t>
            </a:r>
            <a:r>
              <a:rPr dirty="0" err="1">
                <a:latin typeface="Times New Roman" panose="02020603050405020304" pitchFamily="18" charset="0"/>
                <a:cs typeface="Times New Roman" panose="02020603050405020304" pitchFamily="18" charset="0"/>
              </a:rPr>
              <a:t>información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detallada</a:t>
            </a:r>
            <a:r>
              <a:rPr dirty="0">
                <a:latin typeface="Times New Roman" panose="02020603050405020304" pitchFamily="18" charset="0"/>
                <a:cs typeface="Times New Roman" panose="02020603050405020304" pitchFamily="18" charset="0"/>
              </a:rPr>
              <a:t> de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buses, </a:t>
            </a:r>
            <a:r>
              <a:rPr dirty="0" err="1">
                <a:latin typeface="Times New Roman" panose="02020603050405020304" pitchFamily="18" charset="0"/>
                <a:cs typeface="Times New Roman" panose="02020603050405020304" pitchFamily="18" charset="0"/>
              </a:rPr>
              <a:t>mientras</a:t>
            </a:r>
            <a:r>
              <a:rPr dirty="0">
                <a:latin typeface="Times New Roman" panose="02020603050405020304" pitchFamily="18" charset="0"/>
                <a:cs typeface="Times New Roman" panose="02020603050405020304" pitchFamily="18" charset="0"/>
              </a:rPr>
              <a:t> que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usuarios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pueden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consultar</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los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datos</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registrados</a:t>
            </a:r>
            <a:r>
              <a:rPr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Problemática</a:t>
            </a:r>
          </a:p>
        </p:txBody>
      </p:sp>
      <p:sp>
        <p:nvSpPr>
          <p:cNvPr id="3" name="Content Placeholder 2"/>
          <p:cNvSpPr>
            <a:spLocks noGrp="1"/>
          </p:cNvSpPr>
          <p:nvPr>
            <p:ph idx="1"/>
          </p:nvPr>
        </p:nvSpPr>
        <p:spPr/>
        <p:txBody>
          <a:bodyPr/>
          <a:lstStyle/>
          <a:p>
            <a:r>
              <a:rPr lang="es-MX" dirty="0"/>
              <a:t>Los estudiantes no conocen los horarios o rutas de los buses.</a:t>
            </a:r>
          </a:p>
          <a:p>
            <a:r>
              <a:rPr lang="es-MX" dirty="0"/>
              <a:t>No existe un sistema accesible para registrar y consultar dicha información.</a:t>
            </a:r>
          </a:p>
          <a:p>
            <a:r>
              <a:rPr lang="es-MX" dirty="0"/>
              <a:t>Se requiere una solución simple, mantenible y orientada a objetos.</a:t>
            </a:r>
          </a:p>
          <a:p>
            <a:pPr>
              <a:defRPr sz="20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Solución</a:t>
            </a:r>
          </a:p>
        </p:txBody>
      </p:sp>
      <p:sp>
        <p:nvSpPr>
          <p:cNvPr id="3" name="Content Placeholder 2"/>
          <p:cNvSpPr>
            <a:spLocks noGrp="1"/>
          </p:cNvSpPr>
          <p:nvPr>
            <p:ph idx="1"/>
          </p:nvPr>
        </p:nvSpPr>
        <p:spPr/>
        <p:txBody>
          <a:bodyPr/>
          <a:lstStyle/>
          <a:p>
            <a:r>
              <a:rPr lang="es-MX" dirty="0"/>
              <a:t>Clases principales: Moderador, Usuario, </a:t>
            </a:r>
            <a:r>
              <a:rPr lang="es-MX" dirty="0" err="1"/>
              <a:t>GestiionBuses</a:t>
            </a:r>
            <a:r>
              <a:rPr lang="es-MX" dirty="0"/>
              <a:t> (</a:t>
            </a:r>
            <a:r>
              <a:rPr lang="es-MX" dirty="0" err="1"/>
              <a:t>Main</a:t>
            </a:r>
            <a:r>
              <a:rPr lang="es-MX" dirty="0"/>
              <a:t>).</a:t>
            </a:r>
          </a:p>
          <a:p>
            <a:r>
              <a:rPr lang="es-MX" dirty="0"/>
              <a:t>Moderador: Registra paradas, rutas y horarios.</a:t>
            </a:r>
          </a:p>
          <a:p>
            <a:r>
              <a:rPr lang="es-MX" dirty="0"/>
              <a:t>Usuario: Consulta buses disponibles y muestra horarios.</a:t>
            </a:r>
          </a:p>
          <a:p>
            <a:r>
              <a:rPr lang="es-MX" dirty="0"/>
              <a:t>Persistencia en archivos de texto (.</a:t>
            </a:r>
            <a:r>
              <a:rPr lang="es-MX" dirty="0" err="1"/>
              <a:t>txt</a:t>
            </a:r>
            <a:r>
              <a:rPr lang="es-MX" dirty="0"/>
              <a:t>) por número de bus.</a:t>
            </a:r>
          </a:p>
          <a:p>
            <a:pPr>
              <a:defRPr sz="20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683A6-598C-5B2B-FF96-B6AC6394607F}"/>
              </a:ext>
            </a:extLst>
          </p:cNvPr>
          <p:cNvSpPr>
            <a:spLocks noGrp="1"/>
          </p:cNvSpPr>
          <p:nvPr>
            <p:ph type="title"/>
          </p:nvPr>
        </p:nvSpPr>
        <p:spPr/>
        <p:txBody>
          <a:bodyPr/>
          <a:lstStyle/>
          <a:p>
            <a:r>
              <a:rPr lang="es-MX" dirty="0"/>
              <a:t>UML</a:t>
            </a:r>
            <a:endParaRPr lang="es-EC" dirty="0"/>
          </a:p>
        </p:txBody>
      </p:sp>
      <p:pic>
        <p:nvPicPr>
          <p:cNvPr id="7" name="Imagen 6">
            <a:extLst>
              <a:ext uri="{FF2B5EF4-FFF2-40B4-BE49-F238E27FC236}">
                <a16:creationId xmlns:a16="http://schemas.microsoft.com/office/drawing/2014/main" id="{F83274FC-DCA1-A082-F756-655232099FEF}"/>
              </a:ext>
            </a:extLst>
          </p:cNvPr>
          <p:cNvPicPr>
            <a:picLocks noChangeAspect="1"/>
          </p:cNvPicPr>
          <p:nvPr/>
        </p:nvPicPr>
        <p:blipFill>
          <a:blip r:embed="rId2"/>
          <a:stretch>
            <a:fillRect/>
          </a:stretch>
        </p:blipFill>
        <p:spPr>
          <a:xfrm>
            <a:off x="1129302" y="1417638"/>
            <a:ext cx="6449849" cy="4759715"/>
          </a:xfrm>
          <a:prstGeom prst="rect">
            <a:avLst/>
          </a:prstGeom>
        </p:spPr>
      </p:pic>
    </p:spTree>
    <p:extLst>
      <p:ext uri="{BB962C8B-B14F-4D97-AF65-F5344CB8AC3E}">
        <p14:creationId xmlns:p14="http://schemas.microsoft.com/office/powerpoint/2010/main" val="88367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78" y="0"/>
            <a:ext cx="7998643" cy="536067"/>
          </a:xfrm>
        </p:spPr>
        <p:txBody>
          <a:bodyPr>
            <a:normAutofit fontScale="90000"/>
          </a:bodyPr>
          <a:lstStyle/>
          <a:p>
            <a:r>
              <a:rPr dirty="0"/>
              <a:t>Código </a:t>
            </a:r>
            <a:r>
              <a:rPr dirty="0" err="1"/>
              <a:t>Relevante</a:t>
            </a:r>
            <a:endParaRPr dirty="0"/>
          </a:p>
        </p:txBody>
      </p:sp>
      <p:sp>
        <p:nvSpPr>
          <p:cNvPr id="3" name="Content Placeholder 2"/>
          <p:cNvSpPr>
            <a:spLocks noGrp="1"/>
          </p:cNvSpPr>
          <p:nvPr>
            <p:ph idx="1"/>
          </p:nvPr>
        </p:nvSpPr>
        <p:spPr>
          <a:xfrm>
            <a:off x="341721" y="543138"/>
            <a:ext cx="2033834" cy="738908"/>
          </a:xfrm>
        </p:spPr>
        <p:txBody>
          <a:bodyPr>
            <a:normAutofit lnSpcReduction="10000"/>
          </a:bodyPr>
          <a:lstStyle/>
          <a:p>
            <a:pPr marL="0" indent="0">
              <a:buNone/>
              <a:defRPr sz="2000"/>
            </a:pPr>
            <a:r>
              <a:rPr lang="es-MX" dirty="0"/>
              <a:t>Clase: </a:t>
            </a:r>
            <a:r>
              <a:rPr dirty="0" err="1"/>
              <a:t>Moderador</a:t>
            </a:r>
            <a:endParaRPr lang="es-MX" dirty="0"/>
          </a:p>
          <a:p>
            <a:pPr marL="0" indent="0">
              <a:buNone/>
              <a:defRPr sz="2000"/>
            </a:pPr>
            <a:r>
              <a:rPr lang="es-EC" dirty="0" err="1"/>
              <a:t>RegistroParadas</a:t>
            </a:r>
            <a:r>
              <a:rPr lang="es-EC" dirty="0"/>
              <a:t>()</a:t>
            </a:r>
          </a:p>
          <a:p>
            <a:pPr marL="0" indent="0">
              <a:buNone/>
              <a:defRPr sz="2000"/>
            </a:pPr>
            <a:endParaRPr dirty="0"/>
          </a:p>
        </p:txBody>
      </p:sp>
      <p:sp>
        <p:nvSpPr>
          <p:cNvPr id="8" name="Content Placeholder 2">
            <a:extLst>
              <a:ext uri="{FF2B5EF4-FFF2-40B4-BE49-F238E27FC236}">
                <a16:creationId xmlns:a16="http://schemas.microsoft.com/office/drawing/2014/main" id="{BDD3094E-DCCC-34D1-AC9C-BCBB6C836ACC}"/>
              </a:ext>
            </a:extLst>
          </p:cNvPr>
          <p:cNvSpPr txBox="1">
            <a:spLocks/>
          </p:cNvSpPr>
          <p:nvPr/>
        </p:nvSpPr>
        <p:spPr>
          <a:xfrm>
            <a:off x="145329" y="1392024"/>
            <a:ext cx="4313549" cy="4922838"/>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s-MX" sz="2000" dirty="0" err="1"/>
              <a:t>public</a:t>
            </a:r>
            <a:r>
              <a:rPr lang="es-MX" sz="2000" dirty="0"/>
              <a:t> </a:t>
            </a:r>
            <a:r>
              <a:rPr lang="es-MX" sz="2000" dirty="0" err="1"/>
              <a:t>void</a:t>
            </a:r>
            <a:r>
              <a:rPr lang="es-MX" sz="2000" dirty="0"/>
              <a:t> </a:t>
            </a:r>
            <a:r>
              <a:rPr lang="es-MX" sz="2000" dirty="0" err="1"/>
              <a:t>RegistroParadas</a:t>
            </a:r>
            <a:r>
              <a:rPr lang="es-MX" sz="2000" dirty="0"/>
              <a:t>() {</a:t>
            </a:r>
          </a:p>
          <a:p>
            <a:pPr marL="0" indent="0">
              <a:buFont typeface="Arial"/>
              <a:buNone/>
              <a:defRPr sz="2000"/>
            </a:pPr>
            <a:r>
              <a:rPr lang="es-MX" sz="2000" dirty="0"/>
              <a:t>    </a:t>
            </a:r>
            <a:r>
              <a:rPr lang="es-MX" sz="2000" dirty="0" err="1"/>
              <a:t>sc.nextLine</a:t>
            </a:r>
            <a:r>
              <a:rPr lang="es-MX" sz="2000" dirty="0"/>
              <a:t>(); // buffer</a:t>
            </a:r>
          </a:p>
          <a:p>
            <a:pPr marL="0" indent="0">
              <a:buFont typeface="Arial"/>
              <a:buNone/>
              <a:defRPr sz="2000"/>
            </a:pPr>
            <a:endParaRPr lang="es-MX" sz="2000" dirty="0"/>
          </a:p>
          <a:p>
            <a:pPr marL="0" indent="0">
              <a:buFont typeface="Arial"/>
              <a:buNone/>
              <a:defRPr sz="2000"/>
            </a:pPr>
            <a:r>
              <a:rPr lang="es-MX" sz="2000" dirty="0"/>
              <a:t>    try {</a:t>
            </a:r>
          </a:p>
          <a:p>
            <a:pPr marL="0" indent="0">
              <a:buFont typeface="Arial"/>
              <a:buNone/>
              <a:defRPr sz="2000"/>
            </a:pPr>
            <a:r>
              <a:rPr lang="es-MX" sz="2000" dirty="0"/>
              <a:t>        </a:t>
            </a:r>
            <a:r>
              <a:rPr lang="es-MX" sz="2000" dirty="0" err="1"/>
              <a:t>System.out.println</a:t>
            </a:r>
            <a:r>
              <a:rPr lang="es-MX" sz="2000" dirty="0"/>
              <a:t>("Ingrese el numero de bus: ");</a:t>
            </a:r>
          </a:p>
          <a:p>
            <a:pPr marL="0" indent="0">
              <a:buFont typeface="Arial"/>
              <a:buNone/>
              <a:defRPr sz="2000"/>
            </a:pPr>
            <a:r>
              <a:rPr lang="es-MX" sz="2000" dirty="0"/>
              <a:t>        </a:t>
            </a:r>
            <a:r>
              <a:rPr lang="es-MX" sz="2000" dirty="0" err="1"/>
              <a:t>String</a:t>
            </a:r>
            <a:r>
              <a:rPr lang="es-MX" sz="2000" dirty="0"/>
              <a:t> </a:t>
            </a:r>
            <a:r>
              <a:rPr lang="es-MX" sz="2000" dirty="0" err="1"/>
              <a:t>nBus</a:t>
            </a:r>
            <a:r>
              <a:rPr lang="es-MX" sz="2000" dirty="0"/>
              <a:t> = </a:t>
            </a:r>
            <a:r>
              <a:rPr lang="es-MX" sz="2000" dirty="0" err="1"/>
              <a:t>sc.nextLine</a:t>
            </a:r>
            <a:r>
              <a:rPr lang="es-MX" sz="2000" dirty="0"/>
              <a:t>();</a:t>
            </a:r>
          </a:p>
          <a:p>
            <a:pPr marL="0" indent="0">
              <a:buFont typeface="Arial"/>
              <a:buNone/>
              <a:defRPr sz="2000"/>
            </a:pPr>
            <a:endParaRPr lang="es-MX" sz="2000" dirty="0"/>
          </a:p>
          <a:p>
            <a:pPr marL="0" indent="0">
              <a:buFont typeface="Arial"/>
              <a:buNone/>
              <a:defRPr sz="2000"/>
            </a:pPr>
            <a:r>
              <a:rPr lang="es-MX" sz="2000" dirty="0"/>
              <a:t>        File archivo = new File("bus " + </a:t>
            </a:r>
            <a:r>
              <a:rPr lang="es-MX" sz="2000" dirty="0" err="1"/>
              <a:t>nBus</a:t>
            </a:r>
            <a:r>
              <a:rPr lang="es-MX" sz="2000" dirty="0"/>
              <a:t> + ".</a:t>
            </a:r>
            <a:r>
              <a:rPr lang="es-MX" sz="2000" dirty="0" err="1"/>
              <a:t>txt</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if</a:t>
            </a:r>
            <a:r>
              <a:rPr lang="es-MX" sz="2000" dirty="0"/>
              <a:t> (</a:t>
            </a:r>
            <a:r>
              <a:rPr lang="es-MX" sz="2000" dirty="0" err="1"/>
              <a:t>archivo.exists</a:t>
            </a:r>
            <a:r>
              <a:rPr lang="es-MX" sz="2000" dirty="0"/>
              <a:t>()) {</a:t>
            </a:r>
          </a:p>
          <a:p>
            <a:pPr marL="0" indent="0">
              <a:buFont typeface="Arial"/>
              <a:buNone/>
              <a:defRPr sz="2000"/>
            </a:pPr>
            <a:r>
              <a:rPr lang="es-MX" sz="2000" dirty="0"/>
              <a:t>            </a:t>
            </a:r>
            <a:r>
              <a:rPr lang="es-MX" sz="2000" dirty="0" err="1"/>
              <a:t>System.out.println</a:t>
            </a:r>
            <a:r>
              <a:rPr lang="es-MX" sz="2000" dirty="0"/>
              <a:t>("El numero de bus " + </a:t>
            </a:r>
            <a:r>
              <a:rPr lang="es-MX" sz="2000" dirty="0" err="1"/>
              <a:t>nBus</a:t>
            </a:r>
            <a:r>
              <a:rPr lang="es-MX" sz="2000" dirty="0"/>
              <a:t> + " ya esta registrado.");</a:t>
            </a:r>
          </a:p>
          <a:p>
            <a:pPr marL="0" indent="0">
              <a:buFont typeface="Arial"/>
              <a:buNone/>
              <a:defRPr sz="2000"/>
            </a:pPr>
            <a:r>
              <a:rPr lang="es-MX" sz="2000" dirty="0"/>
              <a:t>            </a:t>
            </a:r>
            <a:r>
              <a:rPr lang="es-MX" sz="2000" dirty="0" err="1"/>
              <a:t>return</a:t>
            </a:r>
            <a:r>
              <a:rPr lang="es-MX" sz="2000" dirty="0"/>
              <a:t>;</a:t>
            </a:r>
          </a:p>
          <a:p>
            <a:pPr marL="0" indent="0">
              <a:buFont typeface="Arial"/>
              <a:buNone/>
              <a:defRPr sz="2000"/>
            </a:pPr>
            <a:r>
              <a:rPr lang="es-MX" sz="2000" dirty="0"/>
              <a:t>        }</a:t>
            </a:r>
          </a:p>
          <a:p>
            <a:pPr marL="0" indent="0">
              <a:buFont typeface="Arial"/>
              <a:buNone/>
              <a:defRPr sz="2000"/>
            </a:pPr>
            <a:endParaRPr lang="es-MX" sz="2000" dirty="0"/>
          </a:p>
          <a:p>
            <a:pPr marL="0" indent="0">
              <a:buFont typeface="Arial"/>
              <a:buNone/>
              <a:defRPr sz="2000"/>
            </a:pPr>
            <a:r>
              <a:rPr lang="es-MX" sz="2000" dirty="0"/>
              <a:t>        </a:t>
            </a:r>
            <a:r>
              <a:rPr lang="es-MX" sz="2000" dirty="0" err="1"/>
              <a:t>FileWriter</a:t>
            </a:r>
            <a:r>
              <a:rPr lang="es-MX" sz="2000" dirty="0"/>
              <a:t> escritor = new </a:t>
            </a:r>
            <a:r>
              <a:rPr lang="es-MX" sz="2000" dirty="0" err="1"/>
              <a:t>FileWriter</a:t>
            </a:r>
            <a:r>
              <a:rPr lang="es-MX" sz="2000" dirty="0"/>
              <a:t>(archivo, true);</a:t>
            </a:r>
          </a:p>
          <a:p>
            <a:pPr marL="0" indent="0">
              <a:buFont typeface="Arial"/>
              <a:buNone/>
              <a:defRPr sz="2000"/>
            </a:pPr>
            <a:endParaRPr lang="es-MX" sz="2000" dirty="0"/>
          </a:p>
          <a:p>
            <a:pPr marL="0" indent="0">
              <a:buFont typeface="Arial"/>
              <a:buNone/>
              <a:defRPr sz="2000"/>
            </a:pPr>
            <a:r>
              <a:rPr lang="es-MX" sz="2000" dirty="0"/>
              <a:t>        // Cabecera</a:t>
            </a:r>
          </a:p>
          <a:p>
            <a:pPr marL="0" indent="0">
              <a:buFont typeface="Arial"/>
              <a:buNone/>
              <a:defRPr sz="2000"/>
            </a:pPr>
            <a:r>
              <a:rPr lang="es-MX" sz="2000" dirty="0"/>
              <a:t>        </a:t>
            </a:r>
            <a:r>
              <a:rPr lang="es-MX" sz="2000" dirty="0" err="1"/>
              <a:t>escritor.write</a:t>
            </a:r>
            <a:r>
              <a:rPr lang="es-MX" sz="2000" dirty="0"/>
              <a:t>(</a:t>
            </a:r>
            <a:r>
              <a:rPr lang="es-MX" sz="2000" dirty="0" err="1"/>
              <a:t>String.format</a:t>
            </a:r>
            <a:r>
              <a:rPr lang="es-MX" sz="2000" dirty="0"/>
              <a:t>("%-10s %-20s %-20s %-25s %-10s\n", </a:t>
            </a:r>
          </a:p>
          <a:p>
            <a:pPr marL="0" indent="0">
              <a:buFont typeface="Arial"/>
              <a:buNone/>
              <a:defRPr sz="2000"/>
            </a:pPr>
            <a:r>
              <a:rPr lang="es-MX" sz="2000" dirty="0"/>
              <a:t>            "</a:t>
            </a:r>
            <a:r>
              <a:rPr lang="es-MX" sz="2000" dirty="0" err="1"/>
              <a:t>NrBus</a:t>
            </a:r>
            <a:r>
              <a:rPr lang="es-MX" sz="2000" dirty="0"/>
              <a:t>", "Desde/Hacia", "Nombre", "</a:t>
            </a:r>
            <a:r>
              <a:rPr lang="es-MX" sz="2000" dirty="0" err="1"/>
              <a:t>Ubicacion</a:t>
            </a:r>
            <a:r>
              <a:rPr lang="es-MX" sz="2000" dirty="0"/>
              <a:t>", "Horario"));</a:t>
            </a:r>
          </a:p>
          <a:p>
            <a:pPr marL="0" indent="0">
              <a:buFont typeface="Arial"/>
              <a:buNone/>
              <a:defRPr sz="2000"/>
            </a:pPr>
            <a:r>
              <a:rPr lang="es-MX" sz="2000" dirty="0"/>
              <a:t>        </a:t>
            </a:r>
            <a:r>
              <a:rPr lang="es-MX" sz="2000" dirty="0" err="1"/>
              <a:t>escritor.write</a:t>
            </a:r>
            <a:r>
              <a:rPr lang="es-MX" sz="2000" dirty="0"/>
              <a:t>("-------------------------------------------------------------------------------------------\n");</a:t>
            </a:r>
          </a:p>
          <a:p>
            <a:pPr marL="0" indent="0">
              <a:buFont typeface="Arial"/>
              <a:buNone/>
              <a:defRPr sz="2000"/>
            </a:pPr>
            <a:endParaRPr lang="es-MX" sz="2000" dirty="0"/>
          </a:p>
          <a:p>
            <a:pPr marL="0" indent="0">
              <a:buFont typeface="Arial"/>
              <a:buNone/>
              <a:defRPr sz="2000"/>
            </a:pPr>
            <a:r>
              <a:rPr lang="es-MX" sz="2000" dirty="0"/>
              <a:t>        </a:t>
            </a:r>
            <a:r>
              <a:rPr lang="es-MX" sz="2000" dirty="0" err="1"/>
              <a:t>System.out.println</a:t>
            </a:r>
            <a:r>
              <a:rPr lang="es-MX" sz="2000" dirty="0"/>
              <a:t>("Ingrese el nombre de la parada: ");</a:t>
            </a:r>
          </a:p>
          <a:p>
            <a:pPr marL="0" indent="0">
              <a:buFont typeface="Arial"/>
              <a:buNone/>
              <a:defRPr sz="2000"/>
            </a:pPr>
            <a:r>
              <a:rPr lang="es-MX" sz="2000" dirty="0"/>
              <a:t>        </a:t>
            </a:r>
            <a:r>
              <a:rPr lang="es-MX" sz="2000" dirty="0" err="1"/>
              <a:t>String</a:t>
            </a:r>
            <a:r>
              <a:rPr lang="es-MX" sz="2000" dirty="0"/>
              <a:t> </a:t>
            </a:r>
            <a:r>
              <a:rPr lang="es-MX" sz="2000" dirty="0" err="1"/>
              <a:t>nom</a:t>
            </a:r>
            <a:r>
              <a:rPr lang="es-MX" sz="2000" dirty="0"/>
              <a:t> = </a:t>
            </a:r>
            <a:r>
              <a:rPr lang="es-MX" sz="2000" dirty="0" err="1"/>
              <a:t>sc.nextLine</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System.out.println</a:t>
            </a:r>
            <a:r>
              <a:rPr lang="es-MX" sz="2000" dirty="0"/>
              <a:t>("Ingrese la </a:t>
            </a:r>
            <a:r>
              <a:rPr lang="es-MX" sz="2000" dirty="0" err="1"/>
              <a:t>ubicacion</a:t>
            </a:r>
            <a:r>
              <a:rPr lang="es-MX" sz="2000" dirty="0"/>
              <a:t>/calles: ");</a:t>
            </a:r>
          </a:p>
          <a:p>
            <a:pPr marL="0" indent="0">
              <a:buFont typeface="Arial"/>
              <a:buNone/>
              <a:defRPr sz="2000"/>
            </a:pPr>
            <a:r>
              <a:rPr lang="es-MX" sz="2000" dirty="0"/>
              <a:t>        </a:t>
            </a:r>
            <a:r>
              <a:rPr lang="es-MX" sz="2000" dirty="0" err="1"/>
              <a:t>String</a:t>
            </a:r>
            <a:r>
              <a:rPr lang="es-MX" sz="2000" dirty="0"/>
              <a:t> </a:t>
            </a:r>
            <a:r>
              <a:rPr lang="es-MX" sz="2000" dirty="0" err="1"/>
              <a:t>ubi</a:t>
            </a:r>
            <a:r>
              <a:rPr lang="es-MX" sz="2000" dirty="0"/>
              <a:t> = </a:t>
            </a:r>
            <a:r>
              <a:rPr lang="es-MX" sz="2000" dirty="0" err="1"/>
              <a:t>sc.nextLine</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System.out.println</a:t>
            </a:r>
            <a:r>
              <a:rPr lang="es-MX" sz="2000" dirty="0"/>
              <a:t>("Cuantos horarios va a ingresar?: ");</a:t>
            </a:r>
          </a:p>
          <a:p>
            <a:pPr marL="0" indent="0">
              <a:buFont typeface="Arial"/>
              <a:buNone/>
              <a:defRPr sz="2000"/>
            </a:pPr>
            <a:r>
              <a:rPr lang="es-MX" sz="2000" dirty="0"/>
              <a:t>        </a:t>
            </a:r>
            <a:r>
              <a:rPr lang="es-MX" sz="2000" dirty="0" err="1"/>
              <a:t>int</a:t>
            </a:r>
            <a:r>
              <a:rPr lang="es-MX" sz="2000" dirty="0"/>
              <a:t> </a:t>
            </a:r>
            <a:r>
              <a:rPr lang="es-MX" sz="2000" dirty="0" err="1"/>
              <a:t>nH</a:t>
            </a:r>
            <a:r>
              <a:rPr lang="es-MX" sz="2000" dirty="0"/>
              <a:t> = </a:t>
            </a:r>
            <a:r>
              <a:rPr lang="es-MX" sz="2000" dirty="0" err="1"/>
              <a:t>sc.nextInt</a:t>
            </a:r>
            <a:r>
              <a:rPr lang="es-MX" sz="2000" dirty="0"/>
              <a:t>();</a:t>
            </a:r>
          </a:p>
          <a:p>
            <a:pPr marL="0" indent="0">
              <a:buFont typeface="Arial"/>
              <a:buNone/>
              <a:defRPr sz="2000"/>
            </a:pPr>
            <a:r>
              <a:rPr lang="es-MX" sz="2000" dirty="0"/>
              <a:t>        </a:t>
            </a:r>
            <a:r>
              <a:rPr lang="es-MX" sz="2000" dirty="0" err="1"/>
              <a:t>sc.nextLine</a:t>
            </a:r>
            <a:r>
              <a:rPr lang="es-MX" sz="2000" dirty="0"/>
              <a:t>();</a:t>
            </a:r>
          </a:p>
        </p:txBody>
      </p:sp>
      <p:sp>
        <p:nvSpPr>
          <p:cNvPr id="9" name="Content Placeholder 2">
            <a:extLst>
              <a:ext uri="{FF2B5EF4-FFF2-40B4-BE49-F238E27FC236}">
                <a16:creationId xmlns:a16="http://schemas.microsoft.com/office/drawing/2014/main" id="{F4C24D44-1ADD-3A6A-C76A-E081900DA138}"/>
              </a:ext>
            </a:extLst>
          </p:cNvPr>
          <p:cNvSpPr txBox="1">
            <a:spLocks/>
          </p:cNvSpPr>
          <p:nvPr/>
        </p:nvSpPr>
        <p:spPr>
          <a:xfrm>
            <a:off x="4685124" y="1282046"/>
            <a:ext cx="4539793" cy="50859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s-MX" sz="2000" dirty="0" err="1"/>
              <a:t>for</a:t>
            </a:r>
            <a:r>
              <a:rPr lang="es-MX" sz="2000" dirty="0"/>
              <a:t> (</a:t>
            </a:r>
            <a:r>
              <a:rPr lang="es-MX" sz="2000" dirty="0" err="1"/>
              <a:t>int</a:t>
            </a:r>
            <a:r>
              <a:rPr lang="es-MX" sz="2000" dirty="0"/>
              <a:t> i = 0; i &lt; </a:t>
            </a:r>
            <a:r>
              <a:rPr lang="es-MX" sz="2000" dirty="0" err="1"/>
              <a:t>nH</a:t>
            </a:r>
            <a:r>
              <a:rPr lang="es-MX" sz="2000" dirty="0"/>
              <a:t>; i++) {</a:t>
            </a:r>
          </a:p>
          <a:p>
            <a:pPr marL="0" indent="0">
              <a:buFont typeface="Arial"/>
              <a:buNone/>
              <a:defRPr sz="2000"/>
            </a:pPr>
            <a:r>
              <a:rPr lang="es-MX" sz="2000" dirty="0"/>
              <a:t>            </a:t>
            </a:r>
            <a:r>
              <a:rPr lang="es-MX" sz="2000" dirty="0" err="1"/>
              <a:t>System.out.println</a:t>
            </a:r>
            <a:r>
              <a:rPr lang="es-MX" sz="2000" dirty="0"/>
              <a:t>("Ingrese el horario " + (i + 1) + ": ");</a:t>
            </a:r>
          </a:p>
          <a:p>
            <a:pPr marL="0" indent="0">
              <a:buFont typeface="Arial"/>
              <a:buNone/>
              <a:defRPr sz="2000"/>
            </a:pPr>
            <a:r>
              <a:rPr lang="es-MX" sz="2000" dirty="0"/>
              <a:t>            </a:t>
            </a:r>
            <a:r>
              <a:rPr lang="es-MX" sz="2000" dirty="0" err="1"/>
              <a:t>String</a:t>
            </a:r>
            <a:r>
              <a:rPr lang="es-MX" sz="2000" dirty="0"/>
              <a:t> horario = </a:t>
            </a:r>
            <a:r>
              <a:rPr lang="es-MX" sz="2000" dirty="0" err="1"/>
              <a:t>sc.nextLine</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System.out.println</a:t>
            </a:r>
            <a:r>
              <a:rPr lang="es-MX" sz="2000" dirty="0"/>
              <a:t>("Desde UTPL / Hacia UTPL?: ");</a:t>
            </a:r>
          </a:p>
          <a:p>
            <a:pPr marL="0" indent="0">
              <a:buFont typeface="Arial"/>
              <a:buNone/>
              <a:defRPr sz="2000"/>
            </a:pPr>
            <a:r>
              <a:rPr lang="es-MX" sz="2000" dirty="0"/>
              <a:t>            </a:t>
            </a:r>
            <a:r>
              <a:rPr lang="es-MX" sz="2000" dirty="0" err="1"/>
              <a:t>String</a:t>
            </a:r>
            <a:r>
              <a:rPr lang="es-MX" sz="2000" dirty="0"/>
              <a:t> salida = </a:t>
            </a:r>
            <a:r>
              <a:rPr lang="es-MX" sz="2000" dirty="0" err="1"/>
              <a:t>sc.nextLine</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String</a:t>
            </a:r>
            <a:r>
              <a:rPr lang="es-MX" sz="2000" dirty="0"/>
              <a:t> ruta = </a:t>
            </a:r>
            <a:r>
              <a:rPr lang="es-MX" sz="2000" dirty="0" err="1"/>
              <a:t>gestionRutas</a:t>
            </a:r>
            <a:r>
              <a:rPr lang="es-MX" sz="2000" dirty="0"/>
              <a:t>();</a:t>
            </a:r>
          </a:p>
          <a:p>
            <a:pPr marL="0" indent="0">
              <a:buFont typeface="Arial"/>
              <a:buNone/>
              <a:defRPr sz="2000"/>
            </a:pPr>
            <a:endParaRPr lang="es-MX" sz="2000" dirty="0"/>
          </a:p>
          <a:p>
            <a:pPr marL="0" indent="0">
              <a:buFont typeface="Arial"/>
              <a:buNone/>
              <a:defRPr sz="2000"/>
            </a:pPr>
            <a:r>
              <a:rPr lang="es-MX" sz="2000" dirty="0"/>
              <a:t>            </a:t>
            </a:r>
            <a:r>
              <a:rPr lang="es-MX" sz="2000" dirty="0" err="1"/>
              <a:t>String</a:t>
            </a:r>
            <a:r>
              <a:rPr lang="es-MX" sz="2000" dirty="0"/>
              <a:t> </a:t>
            </a:r>
            <a:r>
              <a:rPr lang="es-MX" sz="2000" dirty="0" err="1"/>
              <a:t>linea</a:t>
            </a:r>
            <a:r>
              <a:rPr lang="es-MX" sz="2000" dirty="0"/>
              <a:t> = </a:t>
            </a:r>
            <a:r>
              <a:rPr lang="es-MX" sz="2000" dirty="0" err="1"/>
              <a:t>String.format</a:t>
            </a:r>
            <a:r>
              <a:rPr lang="es-MX" sz="2000" dirty="0"/>
              <a:t>("\n%-10s %-20s %-20s %-20s %-10s", </a:t>
            </a:r>
          </a:p>
          <a:p>
            <a:pPr marL="0" indent="0">
              <a:buFont typeface="Arial"/>
              <a:buNone/>
              <a:defRPr sz="2000"/>
            </a:pPr>
            <a:r>
              <a:rPr lang="es-MX" sz="2000" dirty="0"/>
              <a:t>                </a:t>
            </a:r>
            <a:r>
              <a:rPr lang="es-MX" sz="2000" dirty="0" err="1"/>
              <a:t>nBus</a:t>
            </a:r>
            <a:r>
              <a:rPr lang="es-MX" sz="2000" dirty="0"/>
              <a:t>, salida, </a:t>
            </a:r>
            <a:r>
              <a:rPr lang="es-MX" sz="2000" dirty="0" err="1"/>
              <a:t>nom</a:t>
            </a:r>
            <a:r>
              <a:rPr lang="es-MX" sz="2000" dirty="0"/>
              <a:t>, </a:t>
            </a:r>
            <a:r>
              <a:rPr lang="es-MX" sz="2000" dirty="0" err="1"/>
              <a:t>ubi</a:t>
            </a:r>
            <a:r>
              <a:rPr lang="es-MX" sz="2000" dirty="0"/>
              <a:t>, horario);</a:t>
            </a:r>
          </a:p>
          <a:p>
            <a:pPr marL="0" indent="0">
              <a:buFont typeface="Arial"/>
              <a:buNone/>
              <a:defRPr sz="2000"/>
            </a:pPr>
            <a:r>
              <a:rPr lang="es-MX" sz="2000" dirty="0"/>
              <a:t>            </a:t>
            </a:r>
            <a:r>
              <a:rPr lang="es-MX" sz="2000" dirty="0" err="1"/>
              <a:t>escritor.write</a:t>
            </a:r>
            <a:r>
              <a:rPr lang="es-MX" sz="2000" dirty="0"/>
              <a:t>(</a:t>
            </a:r>
            <a:r>
              <a:rPr lang="es-MX" sz="2000" dirty="0" err="1"/>
              <a:t>linea</a:t>
            </a:r>
            <a:r>
              <a:rPr lang="es-MX" sz="2000" dirty="0"/>
              <a:t>);</a:t>
            </a:r>
          </a:p>
          <a:p>
            <a:pPr marL="0" indent="0">
              <a:buFont typeface="Arial"/>
              <a:buNone/>
              <a:defRPr sz="2000"/>
            </a:pPr>
            <a:r>
              <a:rPr lang="es-MX" sz="2000" dirty="0"/>
              <a:t>            </a:t>
            </a:r>
            <a:r>
              <a:rPr lang="es-MX" sz="2000" dirty="0" err="1"/>
              <a:t>escritor.write</a:t>
            </a:r>
            <a:r>
              <a:rPr lang="es-MX" sz="2000" dirty="0"/>
              <a:t>("\n" + ruta + "\n");</a:t>
            </a:r>
          </a:p>
          <a:p>
            <a:pPr marL="0" indent="0">
              <a:buFont typeface="Arial"/>
              <a:buNone/>
              <a:defRPr sz="2000"/>
            </a:pPr>
            <a:r>
              <a:rPr lang="es-MX" sz="2000" dirty="0"/>
              <a:t>        }</a:t>
            </a:r>
          </a:p>
          <a:p>
            <a:pPr marL="0" indent="0">
              <a:buFont typeface="Arial"/>
              <a:buNone/>
              <a:defRPr sz="2000"/>
            </a:pPr>
            <a:endParaRPr lang="es-MX" sz="2000" dirty="0"/>
          </a:p>
          <a:p>
            <a:pPr marL="0" indent="0">
              <a:buFont typeface="Arial"/>
              <a:buNone/>
              <a:defRPr sz="2000"/>
            </a:pPr>
            <a:r>
              <a:rPr lang="es-MX" sz="2000" dirty="0"/>
              <a:t>        </a:t>
            </a:r>
            <a:r>
              <a:rPr lang="es-MX" sz="2000" dirty="0" err="1"/>
              <a:t>escritor.close</a:t>
            </a:r>
            <a:r>
              <a:rPr lang="es-MX" sz="2000" dirty="0"/>
              <a:t>();</a:t>
            </a:r>
          </a:p>
          <a:p>
            <a:pPr marL="0" indent="0">
              <a:buFont typeface="Arial"/>
              <a:buNone/>
              <a:defRPr sz="2000"/>
            </a:pPr>
            <a:r>
              <a:rPr lang="es-MX" sz="2000" dirty="0"/>
              <a:t>        </a:t>
            </a:r>
            <a:r>
              <a:rPr lang="es-MX" sz="2000" dirty="0" err="1"/>
              <a:t>System.out.println</a:t>
            </a:r>
            <a:r>
              <a:rPr lang="es-MX" sz="2000" dirty="0"/>
              <a:t>("Archivo creado correctamente.");</a:t>
            </a:r>
          </a:p>
          <a:p>
            <a:pPr marL="0" indent="0">
              <a:buFont typeface="Arial"/>
              <a:buNone/>
              <a:defRPr sz="2000"/>
            </a:pPr>
            <a:endParaRPr lang="es-MX" sz="2000" dirty="0"/>
          </a:p>
          <a:p>
            <a:pPr marL="0" indent="0">
              <a:buFont typeface="Arial"/>
              <a:buNone/>
              <a:defRPr sz="2000"/>
            </a:pPr>
            <a:r>
              <a:rPr lang="es-MX" sz="2000" dirty="0"/>
              <a:t>    } catch (</a:t>
            </a:r>
            <a:r>
              <a:rPr lang="es-MX" sz="2000" dirty="0" err="1"/>
              <a:t>IOException</a:t>
            </a:r>
            <a:r>
              <a:rPr lang="es-MX" sz="2000" dirty="0"/>
              <a:t> e) {</a:t>
            </a:r>
          </a:p>
          <a:p>
            <a:pPr marL="0" indent="0">
              <a:buFont typeface="Arial"/>
              <a:buNone/>
              <a:defRPr sz="2000"/>
            </a:pPr>
            <a:r>
              <a:rPr lang="es-MX" sz="2000" dirty="0"/>
              <a:t>        </a:t>
            </a:r>
            <a:r>
              <a:rPr lang="es-MX" sz="2000" dirty="0" err="1"/>
              <a:t>System.out.println</a:t>
            </a:r>
            <a:r>
              <a:rPr lang="es-MX" sz="2000" dirty="0"/>
              <a:t>("</a:t>
            </a:r>
            <a:r>
              <a:rPr lang="es-MX" sz="2000" dirty="0" err="1"/>
              <a:t>Ocurrio</a:t>
            </a:r>
            <a:r>
              <a:rPr lang="es-MX" sz="2000" dirty="0"/>
              <a:t> un error.");</a:t>
            </a:r>
          </a:p>
          <a:p>
            <a:pPr marL="0" indent="0">
              <a:buFont typeface="Arial"/>
              <a:buNone/>
              <a:defRPr sz="2000"/>
            </a:pPr>
            <a:r>
              <a:rPr lang="es-MX" sz="2000" dirty="0"/>
              <a:t>        </a:t>
            </a:r>
            <a:r>
              <a:rPr lang="es-MX" sz="2000" dirty="0" err="1"/>
              <a:t>e.printStackTrace</a:t>
            </a:r>
            <a:r>
              <a:rPr lang="es-MX" sz="2000" dirty="0"/>
              <a:t>();</a:t>
            </a:r>
          </a:p>
          <a:p>
            <a:pPr marL="0" indent="0">
              <a:buFont typeface="Arial"/>
              <a:buNone/>
              <a:defRPr sz="2000"/>
            </a:pPr>
            <a:r>
              <a:rPr lang="es-MX" sz="2000" dirty="0"/>
              <a:t>    }</a:t>
            </a:r>
          </a:p>
          <a:p>
            <a:pPr marL="0" indent="0">
              <a:buFont typeface="Arial"/>
              <a:buNone/>
              <a:defRPr sz="2000"/>
            </a:pPr>
            <a:r>
              <a:rPr lang="es-MX" sz="2000" dirty="0"/>
              <a:t>}</a:t>
            </a:r>
          </a:p>
        </p:txBody>
      </p:sp>
      <p:cxnSp>
        <p:nvCxnSpPr>
          <p:cNvPr id="11" name="Conector recto 10">
            <a:extLst>
              <a:ext uri="{FF2B5EF4-FFF2-40B4-BE49-F238E27FC236}">
                <a16:creationId xmlns:a16="http://schemas.microsoft.com/office/drawing/2014/main" id="{AB8989B9-F402-A609-8E4F-A66E76D77847}"/>
              </a:ext>
            </a:extLst>
          </p:cNvPr>
          <p:cNvCxnSpPr>
            <a:cxnSpLocks/>
          </p:cNvCxnSpPr>
          <p:nvPr/>
        </p:nvCxnSpPr>
        <p:spPr>
          <a:xfrm>
            <a:off x="4571999" y="1282046"/>
            <a:ext cx="0" cy="5703216"/>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360253-B878-D09D-E1ED-AD688A52413C}"/>
              </a:ext>
            </a:extLst>
          </p:cNvPr>
          <p:cNvSpPr>
            <a:spLocks noGrp="1"/>
          </p:cNvSpPr>
          <p:nvPr>
            <p:ph idx="1"/>
          </p:nvPr>
        </p:nvSpPr>
        <p:spPr>
          <a:xfrm>
            <a:off x="457200" y="864910"/>
            <a:ext cx="8229600" cy="4525963"/>
          </a:xfrm>
        </p:spPr>
        <p:txBody>
          <a:bodyPr>
            <a:normAutofit fontScale="77500" lnSpcReduction="20000"/>
          </a:bodyPr>
          <a:lstStyle/>
          <a:p>
            <a:pPr marL="0" indent="0">
              <a:buNone/>
            </a:pPr>
            <a:r>
              <a:rPr lang="es-EC" dirty="0"/>
              <a:t>// Pedir numero de bus</a:t>
            </a:r>
          </a:p>
          <a:p>
            <a:pPr marL="0" indent="0">
              <a:buNone/>
            </a:pPr>
            <a:r>
              <a:rPr lang="es-EC" dirty="0"/>
              <a:t>        </a:t>
            </a:r>
            <a:r>
              <a:rPr lang="es-EC" dirty="0" err="1"/>
              <a:t>System.out.print</a:t>
            </a:r>
            <a:r>
              <a:rPr lang="es-EC" dirty="0"/>
              <a:t>("\</a:t>
            </a:r>
            <a:r>
              <a:rPr lang="es-EC" dirty="0" err="1"/>
              <a:t>nIngrese</a:t>
            </a:r>
            <a:r>
              <a:rPr lang="es-EC" dirty="0"/>
              <a:t> el numero de bus que desea consultar: ");</a:t>
            </a:r>
          </a:p>
          <a:p>
            <a:pPr marL="0" indent="0">
              <a:buNone/>
            </a:pPr>
            <a:r>
              <a:rPr lang="es-EC" dirty="0"/>
              <a:t>        </a:t>
            </a:r>
            <a:r>
              <a:rPr lang="es-EC" dirty="0" err="1"/>
              <a:t>String</a:t>
            </a:r>
            <a:r>
              <a:rPr lang="es-EC" dirty="0"/>
              <a:t> </a:t>
            </a:r>
            <a:r>
              <a:rPr lang="es-EC" dirty="0" err="1"/>
              <a:t>nBus</a:t>
            </a:r>
            <a:r>
              <a:rPr lang="es-EC" dirty="0"/>
              <a:t> = </a:t>
            </a:r>
            <a:r>
              <a:rPr lang="es-EC" dirty="0" err="1"/>
              <a:t>sc.nextLine</a:t>
            </a:r>
            <a:r>
              <a:rPr lang="es-EC" dirty="0"/>
              <a:t>();</a:t>
            </a:r>
          </a:p>
          <a:p>
            <a:endParaRPr lang="es-EC" dirty="0"/>
          </a:p>
          <a:p>
            <a:pPr marL="0" indent="0">
              <a:buNone/>
            </a:pPr>
            <a:r>
              <a:rPr lang="es-EC" dirty="0"/>
              <a:t>        File archivo = new File("bus " + </a:t>
            </a:r>
            <a:r>
              <a:rPr lang="es-EC" dirty="0" err="1"/>
              <a:t>nBus</a:t>
            </a:r>
            <a:r>
              <a:rPr lang="es-EC" dirty="0"/>
              <a:t> + ".</a:t>
            </a:r>
            <a:r>
              <a:rPr lang="es-EC" dirty="0" err="1"/>
              <a:t>txt</a:t>
            </a:r>
            <a:r>
              <a:rPr lang="es-EC" dirty="0"/>
              <a:t>");</a:t>
            </a:r>
          </a:p>
          <a:p>
            <a:endParaRPr lang="es-EC" dirty="0"/>
          </a:p>
          <a:p>
            <a:pPr marL="0" indent="0">
              <a:buNone/>
            </a:pPr>
            <a:r>
              <a:rPr lang="es-EC" dirty="0"/>
              <a:t>        </a:t>
            </a:r>
            <a:r>
              <a:rPr lang="es-EC" dirty="0" err="1"/>
              <a:t>if</a:t>
            </a:r>
            <a:r>
              <a:rPr lang="es-EC" dirty="0"/>
              <a:t> (!</a:t>
            </a:r>
            <a:r>
              <a:rPr lang="es-EC" dirty="0" err="1"/>
              <a:t>archivo.exists</a:t>
            </a:r>
            <a:r>
              <a:rPr lang="es-EC" dirty="0"/>
              <a:t>()) {</a:t>
            </a:r>
          </a:p>
          <a:p>
            <a:pPr marL="0" indent="0">
              <a:buNone/>
            </a:pPr>
            <a:r>
              <a:rPr lang="es-EC" dirty="0"/>
              <a:t>            </a:t>
            </a:r>
            <a:r>
              <a:rPr lang="es-EC" dirty="0" err="1"/>
              <a:t>System.out.println</a:t>
            </a:r>
            <a:r>
              <a:rPr lang="es-EC" dirty="0"/>
              <a:t>("No se </a:t>
            </a:r>
            <a:r>
              <a:rPr lang="es-EC" dirty="0" err="1"/>
              <a:t>encontro</a:t>
            </a:r>
            <a:r>
              <a:rPr lang="es-EC" dirty="0"/>
              <a:t> </a:t>
            </a:r>
            <a:r>
              <a:rPr lang="es-EC" dirty="0" err="1"/>
              <a:t>informacion</a:t>
            </a:r>
            <a:r>
              <a:rPr lang="es-EC" dirty="0"/>
              <a:t> para el bus numero " + </a:t>
            </a:r>
            <a:r>
              <a:rPr lang="es-EC" dirty="0" err="1"/>
              <a:t>nBus</a:t>
            </a:r>
            <a:r>
              <a:rPr lang="es-EC" dirty="0"/>
              <a:t>);</a:t>
            </a:r>
          </a:p>
          <a:p>
            <a:pPr marL="0" indent="0">
              <a:buNone/>
            </a:pPr>
            <a:r>
              <a:rPr lang="es-EC" dirty="0"/>
              <a:t>            </a:t>
            </a:r>
            <a:r>
              <a:rPr lang="es-EC" dirty="0" err="1"/>
              <a:t>return</a:t>
            </a:r>
            <a:r>
              <a:rPr lang="es-EC" dirty="0"/>
              <a:t>;</a:t>
            </a:r>
          </a:p>
          <a:p>
            <a:pPr marL="0" indent="0">
              <a:buNone/>
            </a:pPr>
            <a:r>
              <a:rPr lang="es-EC" dirty="0"/>
              <a:t>        }</a:t>
            </a:r>
          </a:p>
        </p:txBody>
      </p:sp>
    </p:spTree>
    <p:extLst>
      <p:ext uri="{BB962C8B-B14F-4D97-AF65-F5344CB8AC3E}">
        <p14:creationId xmlns:p14="http://schemas.microsoft.com/office/powerpoint/2010/main" val="262898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D55B5F-7B62-46F3-B3C0-313F7DBAD5EA}"/>
              </a:ext>
            </a:extLst>
          </p:cNvPr>
          <p:cNvSpPr>
            <a:spLocks noGrp="1"/>
          </p:cNvSpPr>
          <p:nvPr>
            <p:ph idx="1"/>
          </p:nvPr>
        </p:nvSpPr>
        <p:spPr>
          <a:xfrm>
            <a:off x="513762" y="84841"/>
            <a:ext cx="6858000" cy="3429000"/>
          </a:xfrm>
        </p:spPr>
        <p:txBody>
          <a:bodyPr>
            <a:normAutofit fontScale="55000" lnSpcReduction="20000"/>
          </a:bodyPr>
          <a:lstStyle/>
          <a:p>
            <a:pPr marL="0" indent="0">
              <a:buNone/>
            </a:pPr>
            <a:r>
              <a:rPr lang="es-EC" dirty="0" err="1"/>
              <a:t>System.out.println</a:t>
            </a:r>
            <a:r>
              <a:rPr lang="es-EC" dirty="0"/>
              <a:t>("\</a:t>
            </a:r>
            <a:r>
              <a:rPr lang="es-EC" dirty="0" err="1"/>
              <a:t>nInformacion</a:t>
            </a:r>
            <a:r>
              <a:rPr lang="es-EC" dirty="0"/>
              <a:t> del Bus " + </a:t>
            </a:r>
            <a:r>
              <a:rPr lang="es-EC" dirty="0" err="1"/>
              <a:t>nBus</a:t>
            </a:r>
            <a:r>
              <a:rPr lang="es-EC" dirty="0"/>
              <a:t> + ":");</a:t>
            </a:r>
          </a:p>
          <a:p>
            <a:pPr marL="0" indent="0">
              <a:buNone/>
            </a:pPr>
            <a:r>
              <a:rPr lang="es-EC" dirty="0"/>
              <a:t>        try (Scanner lector = new Scanner(archivo)) {</a:t>
            </a:r>
          </a:p>
          <a:p>
            <a:pPr marL="0" indent="0">
              <a:buNone/>
            </a:pPr>
            <a:r>
              <a:rPr lang="es-EC" dirty="0"/>
              <a:t>           </a:t>
            </a:r>
            <a:r>
              <a:rPr lang="es-EC" dirty="0" err="1"/>
              <a:t>while</a:t>
            </a:r>
            <a:r>
              <a:rPr lang="es-EC" dirty="0"/>
              <a:t> (</a:t>
            </a:r>
            <a:r>
              <a:rPr lang="es-EC" dirty="0" err="1"/>
              <a:t>lector.hasNextLine</a:t>
            </a:r>
            <a:r>
              <a:rPr lang="es-EC" dirty="0"/>
              <a:t>()) {</a:t>
            </a:r>
          </a:p>
          <a:p>
            <a:pPr marL="0" indent="0">
              <a:buNone/>
            </a:pPr>
            <a:r>
              <a:rPr lang="es-EC" dirty="0"/>
              <a:t>                </a:t>
            </a:r>
            <a:r>
              <a:rPr lang="es-EC" dirty="0" err="1"/>
              <a:t>String</a:t>
            </a:r>
            <a:r>
              <a:rPr lang="es-EC" dirty="0"/>
              <a:t> </a:t>
            </a:r>
            <a:r>
              <a:rPr lang="es-EC" dirty="0" err="1"/>
              <a:t>linea</a:t>
            </a:r>
            <a:r>
              <a:rPr lang="es-EC" dirty="0"/>
              <a:t> = </a:t>
            </a:r>
            <a:r>
              <a:rPr lang="es-EC" dirty="0" err="1"/>
              <a:t>lector.nextLine</a:t>
            </a:r>
            <a:r>
              <a:rPr lang="es-EC" dirty="0"/>
              <a:t>();</a:t>
            </a:r>
          </a:p>
          <a:p>
            <a:pPr marL="0" indent="0">
              <a:buNone/>
            </a:pPr>
            <a:r>
              <a:rPr lang="es-EC" dirty="0"/>
              <a:t>                </a:t>
            </a:r>
            <a:r>
              <a:rPr lang="es-EC" dirty="0" err="1"/>
              <a:t>System.out.println</a:t>
            </a:r>
            <a:r>
              <a:rPr lang="es-EC" dirty="0"/>
              <a:t>(</a:t>
            </a:r>
            <a:r>
              <a:rPr lang="es-EC" dirty="0" err="1"/>
              <a:t>linea</a:t>
            </a:r>
            <a:r>
              <a:rPr lang="es-EC" dirty="0"/>
              <a:t>);</a:t>
            </a:r>
          </a:p>
          <a:p>
            <a:pPr marL="0" indent="0">
              <a:buNone/>
            </a:pPr>
            <a:r>
              <a:rPr lang="es-EC" dirty="0"/>
              <a:t>            }</a:t>
            </a:r>
          </a:p>
          <a:p>
            <a:pPr marL="0" indent="0">
              <a:buNone/>
            </a:pPr>
            <a:r>
              <a:rPr lang="es-EC" dirty="0"/>
              <a:t>        } catch (</a:t>
            </a:r>
            <a:r>
              <a:rPr lang="es-EC" dirty="0" err="1"/>
              <a:t>IOException</a:t>
            </a:r>
            <a:r>
              <a:rPr lang="es-EC" dirty="0"/>
              <a:t> e) {</a:t>
            </a:r>
          </a:p>
          <a:p>
            <a:pPr marL="0" indent="0">
              <a:buNone/>
            </a:pPr>
            <a:r>
              <a:rPr lang="es-EC" dirty="0"/>
              <a:t>            </a:t>
            </a:r>
            <a:r>
              <a:rPr lang="es-EC" dirty="0" err="1"/>
              <a:t>System.out.println</a:t>
            </a:r>
            <a:r>
              <a:rPr lang="es-EC" dirty="0"/>
              <a:t>("</a:t>
            </a:r>
            <a:r>
              <a:rPr lang="es-EC" dirty="0" err="1"/>
              <a:t>Ocurrio</a:t>
            </a:r>
            <a:r>
              <a:rPr lang="es-EC" dirty="0"/>
              <a:t> un error al leer el archivo.");</a:t>
            </a:r>
          </a:p>
          <a:p>
            <a:pPr marL="0" indent="0">
              <a:buNone/>
            </a:pPr>
            <a:r>
              <a:rPr lang="es-EC" dirty="0"/>
              <a:t>            </a:t>
            </a:r>
            <a:r>
              <a:rPr lang="es-EC" dirty="0" err="1"/>
              <a:t>e.printStackTrace</a:t>
            </a:r>
            <a:r>
              <a:rPr lang="es-EC" dirty="0"/>
              <a:t>();</a:t>
            </a:r>
          </a:p>
          <a:p>
            <a:pPr marL="0" indent="0">
              <a:buNone/>
            </a:pPr>
            <a:r>
              <a:rPr lang="es-EC" dirty="0"/>
              <a:t>        }</a:t>
            </a:r>
          </a:p>
          <a:p>
            <a:pPr marL="0" indent="0">
              <a:buNone/>
            </a:pPr>
            <a:r>
              <a:rPr lang="es-EC" dirty="0"/>
              <a:t>    }</a:t>
            </a:r>
          </a:p>
          <a:p>
            <a:pPr marL="0" indent="0">
              <a:buNone/>
            </a:pPr>
            <a:r>
              <a:rPr lang="es-EC" dirty="0"/>
              <a:t>}</a:t>
            </a:r>
          </a:p>
        </p:txBody>
      </p:sp>
      <p:pic>
        <p:nvPicPr>
          <p:cNvPr id="5" name="Imagen 4">
            <a:extLst>
              <a:ext uri="{FF2B5EF4-FFF2-40B4-BE49-F238E27FC236}">
                <a16:creationId xmlns:a16="http://schemas.microsoft.com/office/drawing/2014/main" id="{C22428B0-7486-2042-9604-01EA24ACFCBE}"/>
              </a:ext>
            </a:extLst>
          </p:cNvPr>
          <p:cNvPicPr>
            <a:picLocks noChangeAspect="1"/>
          </p:cNvPicPr>
          <p:nvPr/>
        </p:nvPicPr>
        <p:blipFill>
          <a:blip r:embed="rId2"/>
          <a:stretch>
            <a:fillRect/>
          </a:stretch>
        </p:blipFill>
        <p:spPr>
          <a:xfrm>
            <a:off x="756693" y="3843779"/>
            <a:ext cx="7166711" cy="2662400"/>
          </a:xfrm>
          <a:prstGeom prst="rect">
            <a:avLst/>
          </a:prstGeom>
        </p:spPr>
      </p:pic>
    </p:spTree>
    <p:extLst>
      <p:ext uri="{BB962C8B-B14F-4D97-AF65-F5344CB8AC3E}">
        <p14:creationId xmlns:p14="http://schemas.microsoft.com/office/powerpoint/2010/main" val="361504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78511" cy="837725"/>
          </a:xfrm>
        </p:spPr>
        <p:txBody>
          <a:bodyPr/>
          <a:lstStyle/>
          <a:p>
            <a:r>
              <a:rPr lang="es-EC" b="0" i="0" dirty="0">
                <a:solidFill>
                  <a:srgbClr val="273540"/>
                </a:solidFill>
                <a:effectLst/>
                <a:latin typeface="LatoWeb"/>
              </a:rPr>
              <a:t>dificultades</a:t>
            </a:r>
            <a:endParaRPr dirty="0"/>
          </a:p>
        </p:txBody>
      </p:sp>
      <p:sp>
        <p:nvSpPr>
          <p:cNvPr id="3" name="Content Placeholder 2"/>
          <p:cNvSpPr>
            <a:spLocks noGrp="1"/>
          </p:cNvSpPr>
          <p:nvPr>
            <p:ph idx="1"/>
          </p:nvPr>
        </p:nvSpPr>
        <p:spPr>
          <a:xfrm>
            <a:off x="155542" y="1251409"/>
            <a:ext cx="8229600" cy="1746315"/>
          </a:xfrm>
        </p:spPr>
        <p:txBody>
          <a:bodyPr/>
          <a:lstStyle/>
          <a:p>
            <a:pPr>
              <a:defRPr sz="2000"/>
            </a:pPr>
            <a:r>
              <a:rPr lang="es-MX" dirty="0"/>
              <a:t>Uno de los principales retos que enfrentamos fue mostrar al usuario los números de bus existentes, porque cada bus está guardado en un archivo separado. Tuvimos que leer la carpeta de archivos, identificar cuáles eran buses y extraer solo el número para que el usuario pueda verlo fácilmente</a:t>
            </a:r>
            <a:r>
              <a:rPr dirty="0"/>
              <a:t>.</a:t>
            </a:r>
          </a:p>
        </p:txBody>
      </p:sp>
      <p:pic>
        <p:nvPicPr>
          <p:cNvPr id="5" name="Imagen 4">
            <a:extLst>
              <a:ext uri="{FF2B5EF4-FFF2-40B4-BE49-F238E27FC236}">
                <a16:creationId xmlns:a16="http://schemas.microsoft.com/office/drawing/2014/main" id="{96E44538-8CBD-C5E6-D168-2EE4A10EEA22}"/>
              </a:ext>
            </a:extLst>
          </p:cNvPr>
          <p:cNvPicPr>
            <a:picLocks noChangeAspect="1"/>
          </p:cNvPicPr>
          <p:nvPr/>
        </p:nvPicPr>
        <p:blipFill>
          <a:blip r:embed="rId2"/>
          <a:stretch>
            <a:fillRect/>
          </a:stretch>
        </p:blipFill>
        <p:spPr>
          <a:xfrm>
            <a:off x="1452255" y="3136770"/>
            <a:ext cx="5862945" cy="17474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895</Words>
  <Application>Microsoft Office PowerPoint</Application>
  <PresentationFormat>Presentación en pantalla (4:3)</PresentationFormat>
  <Paragraphs>101</Paragraphs>
  <Slides>12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LatoWeb</vt:lpstr>
      <vt:lpstr>Times New Roman</vt:lpstr>
      <vt:lpstr>Office Theme</vt:lpstr>
      <vt:lpstr>Sistema de Gestión de Buses</vt:lpstr>
      <vt:lpstr>Introducción</vt:lpstr>
      <vt:lpstr>Problemática</vt:lpstr>
      <vt:lpstr>Solución</vt:lpstr>
      <vt:lpstr>UML</vt:lpstr>
      <vt:lpstr>Código Relevante</vt:lpstr>
      <vt:lpstr>Presentación de PowerPoint</vt:lpstr>
      <vt:lpstr>Presentación de PowerPoint</vt:lpstr>
      <vt:lpstr>dificultades</vt:lpstr>
      <vt:lpstr>Presentación de PowerPoint</vt:lpstr>
      <vt:lpstr>Sugerencia </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Buses</dc:title>
  <dc:subject/>
  <dc:creator>Erre X</dc:creator>
  <cp:keywords/>
  <dc:description>generated using python-pptx</dc:description>
  <cp:lastModifiedBy>JAIRO STEVEN MACAS POMA</cp:lastModifiedBy>
  <cp:revision>3</cp:revision>
  <dcterms:created xsi:type="dcterms:W3CDTF">2013-01-27T09:14:16Z</dcterms:created>
  <dcterms:modified xsi:type="dcterms:W3CDTF">2025-06-03T18:24:53Z</dcterms:modified>
  <cp:category/>
</cp:coreProperties>
</file>