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Berlin Sans FB Demi" panose="020E0802020502020306" pitchFamily="34" charset="0"/>
      <p:bold r:id="rId13"/>
    </p:embeddedFont>
    <p:embeddedFont>
      <p:font typeface="Monterchi Serif" panose="020B0604020202020204" charset="0"/>
      <p:regular r:id="rId14"/>
    </p:embeddedFont>
    <p:embeddedFont>
      <p:font typeface="Monterchi Serif Bold" panose="020B0604020202020204" charset="0"/>
      <p:regular r:id="rId15"/>
    </p:embeddedFont>
    <p:embeddedFont>
      <p:font typeface="Roboto" panose="02000000000000000000" pitchFamily="2" charset="0"/>
      <p:regular r:id="rId16"/>
    </p:embeddedFont>
    <p:embeddedFont>
      <p:font typeface="Robo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1158" y="811245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PROYECTO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61158" y="2371670"/>
            <a:ext cx="12965683" cy="15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 dirty="0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BIMESTRAL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4" name="Group 3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43" name="Group 43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56" name="TextBox 56"/>
          <p:cNvSpPr txBox="1"/>
          <p:nvPr/>
        </p:nvSpPr>
        <p:spPr>
          <a:xfrm>
            <a:off x="5092922" y="4052799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Programacion</a:t>
            </a:r>
            <a:r>
              <a:rPr lang="en-US" sz="5484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 </a:t>
            </a: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Orientada</a:t>
            </a:r>
            <a:r>
              <a:rPr lang="en-US" sz="5484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 a </a:t>
            </a:r>
            <a:r>
              <a:rPr lang="en-US" sz="5484" b="1" dirty="0" err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Objetos</a:t>
            </a:r>
            <a:endParaRPr lang="en-US" sz="5484" b="1" dirty="0">
              <a:solidFill>
                <a:srgbClr val="365B6D"/>
              </a:solidFill>
              <a:latin typeface="Monterchi Serif Bold"/>
              <a:ea typeface="Monterchi Serif Bold"/>
              <a:cs typeface="Monterchi Serif Bold"/>
              <a:sym typeface="Monterchi Serif 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1783577" y="4069021"/>
            <a:ext cx="3199671" cy="1180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23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Alumnos</a:t>
            </a: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505070" lvl="1" indent="-252535" algn="ctr">
              <a:lnSpc>
                <a:spcPts val="3204"/>
              </a:lnSpc>
              <a:buFont typeface="Arial"/>
              <a:buChar char="•"/>
            </a:pP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Juan David Vargas</a:t>
            </a:r>
          </a:p>
          <a:p>
            <a:pPr marL="461891" lvl="1" indent="-230946" algn="ctr">
              <a:lnSpc>
                <a:spcPts val="2930"/>
              </a:lnSpc>
              <a:buFont typeface="Arial"/>
              <a:buChar char="•"/>
            </a:pPr>
            <a:r>
              <a:rPr lang="en-US" sz="2139" spc="-8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José Miguel Jiménez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3195078" y="4069021"/>
            <a:ext cx="3053378" cy="126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4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Docente</a:t>
            </a:r>
            <a:r>
              <a:rPr lang="en-US" sz="24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ctr">
              <a:lnSpc>
                <a:spcPts val="3341"/>
              </a:lnSpc>
            </a:pPr>
            <a:r>
              <a:rPr lang="en-US" sz="24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Wayner</a:t>
            </a:r>
            <a:r>
              <a:rPr lang="en-US" sz="24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 Xavier Bustamante</a:t>
            </a:r>
          </a:p>
        </p:txBody>
      </p:sp>
      <p:grpSp>
        <p:nvGrpSpPr>
          <p:cNvPr id="59" name="Group 59"/>
          <p:cNvGrpSpPr/>
          <p:nvPr/>
        </p:nvGrpSpPr>
        <p:grpSpPr>
          <a:xfrm rot="-10800000">
            <a:off x="6388878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 rot="-10800000">
            <a:off x="7317640" y="8504598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5140736" y="6073125"/>
            <a:ext cx="8102157" cy="129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81"/>
              </a:lnSpc>
              <a:spcBef>
                <a:spcPct val="0"/>
              </a:spcBef>
            </a:pPr>
            <a:r>
              <a:rPr lang="en-US" sz="5484" b="1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Declaración de Impuestos Anuales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941065" y="6581146"/>
            <a:ext cx="3199671" cy="806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4"/>
              </a:lnSpc>
            </a:pPr>
            <a:r>
              <a:rPr lang="en-US" sz="2339" spc="-9" dirty="0" err="1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Fecha</a:t>
            </a: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algn="ctr">
              <a:lnSpc>
                <a:spcPts val="3204"/>
              </a:lnSpc>
            </a:pPr>
            <a:r>
              <a:rPr lang="en-US" sz="2339" spc="-9" dirty="0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03/06/2025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4178" y="2770517"/>
            <a:ext cx="12975560" cy="469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interpretó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progresiva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pudo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gestión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coherente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sin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UML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orientación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permite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clara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ordenada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ayudando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a saber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cuánto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deben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626102" lvl="1" indent="-313051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simplificó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registrar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facilitando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8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normas</a:t>
            </a:r>
            <a:r>
              <a:rPr lang="en-US" sz="28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SRI.</a:t>
            </a:r>
          </a:p>
          <a:p>
            <a:pPr algn="ctr">
              <a:lnSpc>
                <a:spcPts val="4059"/>
              </a:lnSpc>
            </a:pPr>
            <a:endParaRPr lang="en-US" sz="28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58740" y="1916371"/>
            <a:ext cx="9570521" cy="92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sz="6399" b="1" spc="-166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CONCLUSIONES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4983248" y="1868746"/>
            <a:ext cx="974983" cy="709212"/>
          </a:xfrm>
          <a:custGeom>
            <a:avLst/>
            <a:gdLst/>
            <a:ahLst/>
            <a:cxnLst/>
            <a:rect l="l" t="t" r="r" b="b"/>
            <a:pathLst>
              <a:path w="974983" h="709212">
                <a:moveTo>
                  <a:pt x="0" y="0"/>
                </a:moveTo>
                <a:lnTo>
                  <a:pt x="974983" y="0"/>
                </a:lnTo>
                <a:lnTo>
                  <a:pt x="974983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8973" y="42624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MUCHAS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08973" y="5627347"/>
            <a:ext cx="12965683" cy="151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88"/>
              </a:lnSpc>
            </a:pPr>
            <a:r>
              <a:rPr lang="en-US" sz="12458" b="1" spc="398">
                <a:solidFill>
                  <a:srgbClr val="6C9286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GRACIAS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341064" y="991217"/>
            <a:ext cx="5605872" cy="235776"/>
            <a:chOff x="0" y="0"/>
            <a:chExt cx="1476444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36083" y="721474"/>
            <a:ext cx="3598580" cy="4114800"/>
            <a:chOff x="0" y="0"/>
            <a:chExt cx="4798106" cy="54864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 rot="-10800000">
            <a:off x="13605221" y="5319624"/>
            <a:ext cx="3598580" cy="4114800"/>
            <a:chOff x="0" y="0"/>
            <a:chExt cx="4798106" cy="5486400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21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-5400000">
            <a:off x="1126558" y="5307992"/>
            <a:ext cx="3598580" cy="4114800"/>
            <a:chOff x="0" y="0"/>
            <a:chExt cx="4798106" cy="5486400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0" name="Group 40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 rot="5400000">
            <a:off x="13614746" y="733106"/>
            <a:ext cx="3598580" cy="4114800"/>
            <a:chOff x="0" y="0"/>
            <a:chExt cx="4798106" cy="5486400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359656"/>
              <a:ext cx="4798106" cy="314368"/>
              <a:chOff x="0" y="0"/>
              <a:chExt cx="947774" cy="62097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947774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47774" h="62097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0" y="925401"/>
              <a:ext cx="3675307" cy="314368"/>
              <a:chOff x="0" y="0"/>
              <a:chExt cx="725987" cy="62097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725987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725987" h="6209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 rot="-5400000">
              <a:off x="-650594" y="1538808"/>
              <a:ext cx="3391984" cy="314368"/>
              <a:chOff x="0" y="0"/>
              <a:chExt cx="670022" cy="62097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670022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670022" h="62097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5" name="TextBox 55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 rot="-5400000">
              <a:off x="-2123316" y="3048717"/>
              <a:ext cx="4560999" cy="314368"/>
              <a:chOff x="0" y="0"/>
              <a:chExt cx="900938" cy="62097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900938" cy="62097"/>
              </a:xfrm>
              <a:custGeom>
                <a:avLst/>
                <a:gdLst/>
                <a:ahLst/>
                <a:cxnLst/>
                <a:rect l="l" t="t" r="r" b="b"/>
                <a:pathLst>
                  <a:path w="900938" h="62097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921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59" name="Group 59"/>
          <p:cNvGrpSpPr/>
          <p:nvPr/>
        </p:nvGrpSpPr>
        <p:grpSpPr>
          <a:xfrm rot="-10800000">
            <a:off x="6341064" y="8928906"/>
            <a:ext cx="5605872" cy="235776"/>
            <a:chOff x="0" y="0"/>
            <a:chExt cx="1476444" cy="620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476444" cy="62097"/>
            </a:xfrm>
            <a:custGeom>
              <a:avLst/>
              <a:gdLst/>
              <a:ahLst/>
              <a:cxnLst/>
              <a:rect l="l" t="t" r="r" b="b"/>
              <a:pathLst>
                <a:path w="1476444" h="62097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7269826" y="1415525"/>
            <a:ext cx="3748348" cy="235776"/>
            <a:chOff x="0" y="0"/>
            <a:chExt cx="987219" cy="6209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5" name="Group 65"/>
          <p:cNvGrpSpPr/>
          <p:nvPr/>
        </p:nvGrpSpPr>
        <p:grpSpPr>
          <a:xfrm rot="-10800000">
            <a:off x="7269826" y="8504598"/>
            <a:ext cx="3748348" cy="235776"/>
            <a:chOff x="0" y="0"/>
            <a:chExt cx="987219" cy="62097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4807" y="2656540"/>
            <a:ext cx="12834655" cy="6038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computacional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las personas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Ecuador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 Se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busca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automatizar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proceso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vigente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final.</a:t>
            </a:r>
          </a:p>
          <a:p>
            <a:pPr algn="just">
              <a:lnSpc>
                <a:spcPts val="5364"/>
              </a:lnSpc>
            </a:pP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representa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caso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práctico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MVC y del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orientado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integrando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030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r>
              <a:rPr lang="en-US" sz="3030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5364"/>
              </a:lnSpc>
            </a:pPr>
            <a:endParaRPr lang="en-US" sz="3030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08140" y="1238250"/>
            <a:ext cx="7271720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INTRODUCCIÓN</a:t>
            </a:r>
          </a:p>
        </p:txBody>
      </p:sp>
      <p:grpSp>
        <p:nvGrpSpPr>
          <p:cNvPr id="4" name="Group 4"/>
          <p:cNvGrpSpPr/>
          <p:nvPr/>
        </p:nvGrpSpPr>
        <p:grpSpPr>
          <a:xfrm rot="-5400000">
            <a:off x="-206005" y="835928"/>
            <a:ext cx="3748348" cy="235776"/>
            <a:chOff x="0" y="0"/>
            <a:chExt cx="98721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14572655" y="8364469"/>
            <a:ext cx="3748348" cy="235776"/>
            <a:chOff x="0" y="0"/>
            <a:chExt cx="98721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218303" y="1756286"/>
            <a:ext cx="3748348" cy="235776"/>
            <a:chOff x="0" y="0"/>
            <a:chExt cx="987219" cy="620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5400000">
            <a:off x="14996963" y="9284827"/>
            <a:ext cx="3748348" cy="235776"/>
            <a:chOff x="0" y="0"/>
            <a:chExt cx="987219" cy="620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712033" y="1028700"/>
            <a:ext cx="563003" cy="716787"/>
          </a:xfrm>
          <a:custGeom>
            <a:avLst/>
            <a:gdLst/>
            <a:ahLst/>
            <a:cxnLst/>
            <a:rect l="l" t="t" r="r" b="b"/>
            <a:pathLst>
              <a:path w="563003" h="716787">
                <a:moveTo>
                  <a:pt x="0" y="0"/>
                </a:moveTo>
                <a:lnTo>
                  <a:pt x="563004" y="0"/>
                </a:lnTo>
                <a:lnTo>
                  <a:pt x="563004" y="716787"/>
                </a:lnTo>
                <a:lnTo>
                  <a:pt x="0" y="71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1705"/>
            <a:ext cx="9291139" cy="88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08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PROBLEMATICA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7105"/>
            <a:ext cx="16230600" cy="702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proyecto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facilite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rebaja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Este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consultará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entrada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serán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año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conceptos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siguiendo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máximos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normativa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fiscal.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3079"/>
              </a:lnSpc>
            </a:pP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Características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por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2199" b="1" dirty="0" err="1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considerar</a:t>
            </a:r>
            <a:r>
              <a:rPr lang="en-US" sz="2199" b="1" dirty="0">
                <a:solidFill>
                  <a:srgbClr val="365B6D"/>
                </a:solidFill>
                <a:latin typeface="Roboto Bold"/>
                <a:ea typeface="Roboto Bold"/>
                <a:cs typeface="Roboto Bold"/>
                <a:sym typeface="Roboto Bold"/>
              </a:rPr>
              <a:t>:</a:t>
            </a:r>
          </a:p>
          <a:p>
            <a:pPr algn="l">
              <a:lnSpc>
                <a:spcPts val="3079"/>
              </a:lnSpc>
            </a:pPr>
            <a:endParaRPr lang="en-US" sz="2199" b="1" dirty="0">
              <a:solidFill>
                <a:srgbClr val="365B6D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Registro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información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Diseñe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modelado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clases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consulte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2023 para personas        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realice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considerando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Crear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una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muestre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o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devolución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correspondiente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base a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74976" lvl="1" indent="-237488" algn="l">
              <a:lnSpc>
                <a:spcPts val="3079"/>
              </a:lnSpc>
              <a:buFont typeface="Arial"/>
              <a:buChar char="•"/>
            </a:pP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Validación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datos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Implementar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garantizar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ingresadas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usuario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estén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dentro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establecidos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cumplan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las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reglas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1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fiscales</a:t>
            </a:r>
            <a:r>
              <a:rPr lang="en-US" sz="21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28700" y="1457357"/>
            <a:ext cx="3447749" cy="235776"/>
            <a:chOff x="0" y="0"/>
            <a:chExt cx="908049" cy="620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76449" y="1457357"/>
            <a:ext cx="3447749" cy="235776"/>
            <a:chOff x="0" y="0"/>
            <a:chExt cx="908049" cy="620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08049" cy="62097"/>
            </a:xfrm>
            <a:custGeom>
              <a:avLst/>
              <a:gdLst/>
              <a:ahLst/>
              <a:cxnLst/>
              <a:rect l="l" t="t" r="r" b="b"/>
              <a:pathLst>
                <a:path w="908049" h="62097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200454" y="482156"/>
            <a:ext cx="943546" cy="917813"/>
          </a:xfrm>
          <a:custGeom>
            <a:avLst/>
            <a:gdLst/>
            <a:ahLst/>
            <a:cxnLst/>
            <a:rect l="l" t="t" r="r" b="b"/>
            <a:pathLst>
              <a:path w="943546" h="917813">
                <a:moveTo>
                  <a:pt x="0" y="0"/>
                </a:moveTo>
                <a:lnTo>
                  <a:pt x="943546" y="0"/>
                </a:lnTo>
                <a:lnTo>
                  <a:pt x="943546" y="917813"/>
                </a:lnTo>
                <a:lnTo>
                  <a:pt x="0" y="91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5443" y="2859939"/>
            <a:ext cx="12417115" cy="502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Desarrollar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un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que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automáticamente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personas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naturales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con base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categorizadas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🔧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Funcionalidades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Principales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sueldos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mensuales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facturas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Vivienda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Educación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Alimentación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Vestimenta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Salud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Turismo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Validaciones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legales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por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Cálculo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automático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permitidas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Aplicación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renta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2023.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la </a:t>
            </a:r>
            <a:r>
              <a:rPr lang="en-US" sz="25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25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50281" y="8753938"/>
            <a:ext cx="3748348" cy="235776"/>
            <a:chOff x="0" y="0"/>
            <a:chExt cx="987219" cy="620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02874" y="1838097"/>
            <a:ext cx="6062640" cy="81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74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SOLUCIÓN </a:t>
            </a:r>
          </a:p>
        </p:txBody>
      </p:sp>
      <p:sp>
        <p:nvSpPr>
          <p:cNvPr id="10" name="Freeform 10"/>
          <p:cNvSpPr/>
          <p:nvPr/>
        </p:nvSpPr>
        <p:spPr>
          <a:xfrm>
            <a:off x="7244367" y="1647597"/>
            <a:ext cx="886413" cy="881578"/>
          </a:xfrm>
          <a:custGeom>
            <a:avLst/>
            <a:gdLst/>
            <a:ahLst/>
            <a:cxnLst/>
            <a:rect l="l" t="t" r="r" b="b"/>
            <a:pathLst>
              <a:path w="886413" h="881578">
                <a:moveTo>
                  <a:pt x="0" y="0"/>
                </a:moveTo>
                <a:lnTo>
                  <a:pt x="886413" y="0"/>
                </a:lnTo>
                <a:lnTo>
                  <a:pt x="886413" y="881578"/>
                </a:lnTo>
                <a:lnTo>
                  <a:pt x="0" y="88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1600" y="733493"/>
            <a:ext cx="6815327" cy="2397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8"/>
              </a:lnSpc>
            </a:pPr>
            <a:r>
              <a:rPr lang="en-US" sz="9099" dirty="0">
                <a:solidFill>
                  <a:srgbClr val="365B6D"/>
                </a:solidFill>
                <a:latin typeface="Monterchi Serif"/>
                <a:ea typeface="Monterchi Serif"/>
                <a:cs typeface="Monterchi Serif"/>
                <a:sym typeface="Monterchi Serif"/>
              </a:rPr>
              <a:t>SOLUCIÓN </a:t>
            </a:r>
          </a:p>
          <a:p>
            <a:pPr marL="0" lvl="0" indent="0" algn="ctr">
              <a:lnSpc>
                <a:spcPts val="12284"/>
              </a:lnSpc>
            </a:pPr>
            <a:r>
              <a:rPr lang="en-US" sz="9099" b="1" spc="3630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UML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8864" y="2996394"/>
            <a:ext cx="4845004" cy="49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0"/>
              </a:lnSpc>
            </a:pPr>
            <a:r>
              <a:rPr lang="en-US" sz="4000" b="1">
                <a:solidFill>
                  <a:srgbClr val="F2F1EC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Métodos empleados</a:t>
            </a:r>
          </a:p>
        </p:txBody>
      </p:sp>
      <p:sp>
        <p:nvSpPr>
          <p:cNvPr id="5" name="Freeform 5"/>
          <p:cNvSpPr/>
          <p:nvPr/>
        </p:nvSpPr>
        <p:spPr>
          <a:xfrm>
            <a:off x="4736720" y="838816"/>
            <a:ext cx="889760" cy="896278"/>
          </a:xfrm>
          <a:custGeom>
            <a:avLst/>
            <a:gdLst/>
            <a:ahLst/>
            <a:cxnLst/>
            <a:rect l="l" t="t" r="r" b="b"/>
            <a:pathLst>
              <a:path w="889760" h="896278">
                <a:moveTo>
                  <a:pt x="0" y="0"/>
                </a:moveTo>
                <a:lnTo>
                  <a:pt x="889760" y="0"/>
                </a:lnTo>
                <a:lnTo>
                  <a:pt x="889760" y="896278"/>
                </a:lnTo>
                <a:lnTo>
                  <a:pt x="0" y="896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BAE09E-BAA0-E1E0-7A7D-75B1D40E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65596"/>
            <a:ext cx="13984652" cy="61825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1818864" y="364489"/>
            <a:ext cx="14200905" cy="664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</a:pPr>
            <a:r>
              <a:rPr lang="en-US" sz="5500" b="1" dirty="0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FRAGMENTOS DE CODIGO MAS RELEVANTES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220200" y="5208853"/>
            <a:ext cx="871934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Pide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sueldo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mensual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(de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enero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diciembre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Valida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no sea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negativo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Llama al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método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agregarSueldo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() para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guardarlo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Permite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usuario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punto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partida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para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8DE21E-C02F-B2A9-E153-C9D15BA9F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588437"/>
            <a:ext cx="11714780" cy="23700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B3D00AD-3522-3787-B747-324F0A65E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56" y="4532503"/>
            <a:ext cx="8888385" cy="4166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Rectángulo 8"/>
          <p:cNvSpPr/>
          <p:nvPr/>
        </p:nvSpPr>
        <p:spPr>
          <a:xfrm>
            <a:off x="1028700" y="4305300"/>
            <a:ext cx="1554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¿Qué hace?</a:t>
            </a:r>
          </a:p>
          <a:p>
            <a:endParaRPr lang="es-ES" sz="2800" dirty="0">
              <a:latin typeface="Roboto" panose="020B0604020202020204" charset="0"/>
              <a:ea typeface="Roboto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Pide al usuario que ingrese una factura con su categoría (Vivienda, Educación, etc.) y monto.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Valida que la categoría sea válida y el monto no sea negativo.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Registra la factura en el arreglo correspondiente.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800" dirty="0"/>
          </a:p>
          <a:p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¿Para qué sirve?</a:t>
            </a:r>
          </a:p>
          <a:p>
            <a:br>
              <a:rPr lang="es-ES" sz="2800" dirty="0"/>
            </a:br>
            <a:r>
              <a:rPr lang="es-ES" sz="2800" dirty="0">
                <a:latin typeface="Roboto" panose="020B0604020202020204" charset="0"/>
                <a:ea typeface="Roboto" panose="020B0604020202020204" charset="0"/>
              </a:rPr>
              <a:t>Estas facturas representan deducciones permitidas por ley que disminuyen la base imponible sobre la cual se calcula el impuesto.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E5E604B-FCB5-C2F3-AE0E-641E123C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773874"/>
            <a:ext cx="16185112" cy="32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58300"/>
            <a:ext cx="3748348" cy="235776"/>
            <a:chOff x="0" y="0"/>
            <a:chExt cx="987219" cy="620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6070" y="9761862"/>
            <a:ext cx="3748348" cy="235776"/>
            <a:chOff x="0" y="0"/>
            <a:chExt cx="987219" cy="620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7219" cy="62097"/>
            </a:xfrm>
            <a:custGeom>
              <a:avLst/>
              <a:gdLst/>
              <a:ahLst/>
              <a:cxnLst/>
              <a:rect l="l" t="t" r="r" b="b"/>
              <a:pathLst>
                <a:path w="987219" h="62097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2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6070" y="85"/>
            <a:ext cx="1212685" cy="1221569"/>
          </a:xfrm>
          <a:custGeom>
            <a:avLst/>
            <a:gdLst/>
            <a:ahLst/>
            <a:cxnLst/>
            <a:rect l="l" t="t" r="r" b="b"/>
            <a:pathLst>
              <a:path w="1212685" h="1221569">
                <a:moveTo>
                  <a:pt x="0" y="0"/>
                </a:moveTo>
                <a:lnTo>
                  <a:pt x="1212685" y="0"/>
                </a:lnTo>
                <a:lnTo>
                  <a:pt x="1212685" y="1221569"/>
                </a:lnTo>
                <a:lnTo>
                  <a:pt x="0" y="122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18983" y="791946"/>
            <a:ext cx="88392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hace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anual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y las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Determina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base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imponible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base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deducciones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).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B0604020202020204" charset="0"/>
              <a:ea typeface="Robo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Aplica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tabla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oficial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SRI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según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rango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que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Calcula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pagar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redondeado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a dos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decimales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¿Para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qué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sirve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rlin Sans FB Demi" panose="020E0802020502020306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Este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corazón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sistema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convierte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la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información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ingresada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un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resultado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exacto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del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impuesto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usando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reglas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588E5E0-A5F3-4C90-0281-17027E9C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4" y="1485900"/>
            <a:ext cx="907873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82266" y="7680964"/>
            <a:ext cx="1577336" cy="157733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955416" y="8055625"/>
            <a:ext cx="831035" cy="828014"/>
          </a:xfrm>
          <a:custGeom>
            <a:avLst/>
            <a:gdLst/>
            <a:ahLst/>
            <a:cxnLst/>
            <a:rect l="l" t="t" r="r" b="b"/>
            <a:pathLst>
              <a:path w="831035" h="828014">
                <a:moveTo>
                  <a:pt x="0" y="0"/>
                </a:moveTo>
                <a:lnTo>
                  <a:pt x="831036" y="0"/>
                </a:lnTo>
                <a:lnTo>
                  <a:pt x="831036" y="828014"/>
                </a:lnTo>
                <a:lnTo>
                  <a:pt x="0" y="82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1414449" y="758133"/>
            <a:ext cx="1577336" cy="1577336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C9286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876326" y="1130747"/>
            <a:ext cx="653583" cy="832108"/>
          </a:xfrm>
          <a:custGeom>
            <a:avLst/>
            <a:gdLst/>
            <a:ahLst/>
            <a:cxnLst/>
            <a:rect l="l" t="t" r="r" b="b"/>
            <a:pathLst>
              <a:path w="653583" h="832108">
                <a:moveTo>
                  <a:pt x="0" y="0"/>
                </a:moveTo>
                <a:lnTo>
                  <a:pt x="653582" y="0"/>
                </a:lnTo>
                <a:lnTo>
                  <a:pt x="653582" y="832108"/>
                </a:lnTo>
                <a:lnTo>
                  <a:pt x="0" y="83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31576" y="1197422"/>
            <a:ext cx="8367485" cy="102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7200" b="1" spc="-187">
                <a:solidFill>
                  <a:srgbClr val="365B6D"/>
                </a:solidFill>
                <a:latin typeface="Monterchi Serif Bold"/>
                <a:ea typeface="Monterchi Serif Bold"/>
                <a:cs typeface="Monterchi Serif Bold"/>
                <a:sym typeface="Monterchi Serif Bold"/>
              </a:rPr>
              <a:t>RESULTADOS: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87259" y="3310255"/>
            <a:ext cx="14899193" cy="3590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sistema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genera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correctamente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resumen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Calcula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el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impuesto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pagar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según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tabla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del SRI 2023.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Genera un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archivo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.txt con la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declaración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detallada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Detecta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errores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montos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inválidos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forma simple.</a:t>
            </a:r>
          </a:p>
          <a:p>
            <a:pPr marL="734053" lvl="1" indent="-367026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Ofrece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recomendaciones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se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superan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límites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3399" dirty="0" err="1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deducción</a:t>
            </a:r>
            <a:r>
              <a:rPr lang="en-US" sz="3399" dirty="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797</Words>
  <Application>Microsoft Office PowerPoint</Application>
  <PresentationFormat>Personalizado</PresentationFormat>
  <Paragraphs>75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Monterchi Serif Bold</vt:lpstr>
      <vt:lpstr>Monterchi Serif</vt:lpstr>
      <vt:lpstr>Arial</vt:lpstr>
      <vt:lpstr>Roboto</vt:lpstr>
      <vt:lpstr>Calibri</vt:lpstr>
      <vt:lpstr>Berlin Sans FB Demi</vt:lpstr>
      <vt:lpstr>Roboto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Universitaria Trabajo de Fin de Grado Geométrico Minimalista Crema y Verde Claro</dc:title>
  <dc:creator>Jose Jimenez</dc:creator>
  <cp:lastModifiedBy>JUAN DAVID VARGAS MEJIA</cp:lastModifiedBy>
  <cp:revision>7</cp:revision>
  <dcterms:created xsi:type="dcterms:W3CDTF">2006-08-16T00:00:00Z</dcterms:created>
  <dcterms:modified xsi:type="dcterms:W3CDTF">2025-06-03T20:23:13Z</dcterms:modified>
  <dc:identifier>DAGpROnCqao</dc:identifier>
</cp:coreProperties>
</file>