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9" r:id="rId3"/>
    <p:sldId id="257" r:id="rId4"/>
    <p:sldId id="258" r:id="rId5"/>
    <p:sldId id="261" r:id="rId6"/>
    <p:sldId id="262" r:id="rId7"/>
    <p:sldId id="263" r:id="rId8"/>
    <p:sldId id="268" r:id="rId9"/>
    <p:sldId id="269" r:id="rId10"/>
    <p:sldId id="270" r:id="rId11"/>
    <p:sldId id="271" r:id="rId12"/>
    <p:sldId id="272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6/4/2025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762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26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716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6/4/2025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10338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679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301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5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6801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6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9138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866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6/4/2025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978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Patrones coloridos en el cielo">
            <a:extLst>
              <a:ext uri="{FF2B5EF4-FFF2-40B4-BE49-F238E27FC236}">
                <a16:creationId xmlns:a16="http://schemas.microsoft.com/office/drawing/2014/main" id="{DAAE9B03-39E5-62CD-53D9-A499EB0E95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5527" r="-1" b="10181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BB86A3-3089-9A12-E3DF-D24C7E13B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6857999"/>
          </a:xfrm>
        </p:spPr>
        <p:txBody>
          <a:bodyPr>
            <a:noAutofit/>
          </a:bodyPr>
          <a:lstStyle/>
          <a:p>
            <a:pPr algn="ctr"/>
            <a:r>
              <a:rPr lang="en-US" sz="4800" dirty="0"/>
              <a:t>Sistema de </a:t>
            </a:r>
            <a:r>
              <a:rPr lang="en-US" sz="4800" dirty="0" err="1"/>
              <a:t>Gestión</a:t>
            </a:r>
            <a:r>
              <a:rPr lang="en-US" sz="4800" dirty="0"/>
              <a:t> </a:t>
            </a:r>
            <a:r>
              <a:rPr lang="en-US" sz="4800" dirty="0" err="1"/>
              <a:t>CineMas</a:t>
            </a:r>
            <a:r>
              <a:rPr lang="en-US" sz="4800" dirty="0"/>
              <a:t>-Loja</a:t>
            </a:r>
            <a:br>
              <a:rPr lang="en-US" sz="2800" dirty="0"/>
            </a:br>
            <a:br>
              <a:rPr lang="en-US" sz="2800" dirty="0"/>
            </a:br>
            <a:r>
              <a:rPr lang="es-ES" sz="2800" b="1" dirty="0"/>
              <a:t>Asignatura:</a:t>
            </a:r>
            <a:r>
              <a:rPr lang="es-ES" sz="2800" dirty="0"/>
              <a:t> </a:t>
            </a:r>
            <a:r>
              <a:rPr lang="es-ES" sz="2800" b="1" dirty="0"/>
              <a:t>Programación Orientada a Objetos</a:t>
            </a:r>
            <a:br>
              <a:rPr lang="es-ES" sz="2800" dirty="0"/>
            </a:br>
            <a:br>
              <a:rPr lang="es-ES" sz="2800" dirty="0"/>
            </a:br>
            <a:r>
              <a:rPr lang="en-US" sz="2800" b="1" dirty="0" err="1"/>
              <a:t>Estudiantes</a:t>
            </a:r>
            <a:r>
              <a:rPr lang="en-US" sz="2800" b="1" dirty="0"/>
              <a:t>: Carlos Piedra / Cristian Granda</a:t>
            </a:r>
            <a:br>
              <a:rPr lang="en-US" sz="2800" b="1" dirty="0"/>
            </a:br>
            <a:br>
              <a:rPr lang="en-US" sz="2800" b="1" dirty="0"/>
            </a:br>
            <a:r>
              <a:rPr lang="es-ES" sz="2800" b="1" dirty="0" err="1"/>
              <a:t>Ing</a:t>
            </a:r>
            <a:r>
              <a:rPr lang="es-ES" sz="2800" b="1" dirty="0"/>
              <a:t>:</a:t>
            </a:r>
            <a:r>
              <a:rPr lang="es-ES" sz="2800" dirty="0"/>
              <a:t> Bustamante Granda </a:t>
            </a:r>
            <a:r>
              <a:rPr lang="es-ES" sz="2800" dirty="0" err="1"/>
              <a:t>Wayner</a:t>
            </a:r>
            <a:r>
              <a:rPr lang="es-ES" sz="2800" dirty="0"/>
              <a:t> Xavier</a:t>
            </a:r>
            <a:br>
              <a:rPr lang="es-ES" sz="2800" dirty="0"/>
            </a:br>
            <a:br>
              <a:rPr lang="es-ES" sz="2800" dirty="0"/>
            </a:br>
            <a:r>
              <a:rPr lang="es-ES" sz="2800" b="1" dirty="0"/>
              <a:t>Fecha:</a:t>
            </a:r>
            <a:r>
              <a:rPr lang="es-ES" sz="2800" dirty="0"/>
              <a:t> 4/6/2025</a:t>
            </a:r>
            <a:br>
              <a:rPr lang="es-ES" sz="2800" dirty="0"/>
            </a:br>
            <a:br>
              <a:rPr lang="es-ES" sz="2800" dirty="0"/>
            </a:br>
            <a:r>
              <a:rPr lang="es-ES" sz="2800" b="1" dirty="0"/>
              <a:t>Institución:</a:t>
            </a:r>
            <a:r>
              <a:rPr lang="es-ES" sz="2800" dirty="0"/>
              <a:t> Universidad Técnica Particular De Loja</a:t>
            </a:r>
            <a:br>
              <a:rPr lang="es-ES" sz="2800" dirty="0"/>
            </a:br>
            <a:br>
              <a:rPr lang="en-US" sz="2400" dirty="0"/>
            </a:br>
            <a:endParaRPr lang="en-US" sz="2800" dirty="0">
              <a:solidFill>
                <a:srgbClr val="FFFFFF"/>
              </a:solidFill>
            </a:endParaRPr>
          </a:p>
        </p:txBody>
      </p:sp>
      <p:grpSp>
        <p:nvGrpSpPr>
          <p:cNvPr id="11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2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D505D40-32E9-4C48-81F8-AD80433BE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507BF36-B92B-4CAC-BCA7-8364B51E1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776050" y="5204025"/>
            <a:ext cx="886141" cy="802496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276237E-3A6D-452F-879C-FB8C77A18D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8BC9243-F4BF-48A7-89AE-DFA5B37DE6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E414EC-F3DF-412E-9B22-5328DAA99C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5" name="Graphic 12">
              <a:extLst>
                <a:ext uri="{FF2B5EF4-FFF2-40B4-BE49-F238E27FC236}">
                  <a16:creationId xmlns:a16="http://schemas.microsoft.com/office/drawing/2014/main" id="{039C06B1-FDEA-47B1-8222-7D622CD72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B834C8C1-9BD1-4635-8E5B-65815F901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5">
              <a:extLst>
                <a:ext uri="{FF2B5EF4-FFF2-40B4-BE49-F238E27FC236}">
                  <a16:creationId xmlns:a16="http://schemas.microsoft.com/office/drawing/2014/main" id="{2963D456-B3F4-4EDC-827E-645741F64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3A58845-EFFB-4806-BC6D-47418C15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4511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AA7B5-483A-BAF3-3CAB-A776F6213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trones coloridos en el cielo">
            <a:extLst>
              <a:ext uri="{FF2B5EF4-FFF2-40B4-BE49-F238E27FC236}">
                <a16:creationId xmlns:a16="http://schemas.microsoft.com/office/drawing/2014/main" id="{DAECB608-EF78-255B-015E-5F63F63B991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5527" r="-1" b="10181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3075ADF-EDC1-50B9-6890-D3B76E850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6857999"/>
          </a:xfrm>
        </p:spPr>
        <p:txBody>
          <a:bodyPr>
            <a:noAutofit/>
          </a:bodyPr>
          <a:lstStyle/>
          <a:p>
            <a:br>
              <a:rPr lang="en-US" sz="2800" dirty="0"/>
            </a:br>
            <a:br>
              <a:rPr lang="en-US" sz="2800" dirty="0"/>
            </a:br>
            <a:r>
              <a:rPr lang="es-ES" sz="2000" b="1" dirty="0"/>
              <a:t>6. Venta.java</a:t>
            </a:r>
            <a:br>
              <a:rPr lang="es-ES" sz="2000" b="1" dirty="0"/>
            </a:br>
            <a:r>
              <a:rPr lang="es-ES" sz="2000" dirty="0"/>
              <a:t>Gestiona la venta de boletos y snacks y calcula el total de la venta.</a:t>
            </a:r>
            <a:br>
              <a:rPr lang="en-US" sz="2800" dirty="0"/>
            </a:br>
            <a:br>
              <a:rPr lang="es-ES" sz="2800" dirty="0"/>
            </a:br>
            <a:br>
              <a:rPr lang="es-ES" sz="2800" dirty="0"/>
            </a:br>
            <a:br>
              <a:rPr lang="es-ES" sz="2800" dirty="0"/>
            </a:br>
            <a:br>
              <a:rPr lang="es-ES" sz="2800" dirty="0"/>
            </a:br>
            <a:br>
              <a:rPr lang="es-ES" sz="2800" dirty="0"/>
            </a:br>
            <a:br>
              <a:rPr lang="es-ES" sz="2800" dirty="0"/>
            </a:br>
            <a:br>
              <a:rPr lang="es-ES" sz="2800" dirty="0"/>
            </a:br>
            <a:br>
              <a:rPr lang="es-ES" sz="2800" dirty="0"/>
            </a:br>
            <a:br>
              <a:rPr lang="es-ES" sz="2800" dirty="0"/>
            </a:br>
            <a:br>
              <a:rPr lang="es-ES" sz="2800" dirty="0"/>
            </a:br>
            <a:r>
              <a:rPr lang="es-ES" sz="2000" dirty="0"/>
              <a:t>Permiten agregar boletos o snacks a una venta y recalcular el total automáticamente.</a:t>
            </a:r>
            <a:br>
              <a:rPr lang="es-ES" sz="2800" dirty="0"/>
            </a:br>
            <a:br>
              <a:rPr lang="es-ES" sz="2800" dirty="0"/>
            </a:br>
            <a:br>
              <a:rPr lang="es-ES" sz="2800" dirty="0"/>
            </a:b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171DD79-0947-FD36-D09D-D0F52C048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499" y="1194253"/>
            <a:ext cx="6753729" cy="391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931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04207-C287-DFBE-D92C-1A1294731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trones coloridos en el cielo">
            <a:extLst>
              <a:ext uri="{FF2B5EF4-FFF2-40B4-BE49-F238E27FC236}">
                <a16:creationId xmlns:a16="http://schemas.microsoft.com/office/drawing/2014/main" id="{B03D9B50-54E4-D447-17A2-F8356AED17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5527" r="-1" b="10181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51CD07C-DDDA-1123-63CE-57C6A2AEB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6857999"/>
          </a:xfrm>
        </p:spPr>
        <p:txBody>
          <a:bodyPr>
            <a:noAutofit/>
          </a:bodyPr>
          <a:lstStyle/>
          <a:p>
            <a:br>
              <a:rPr lang="en-US" sz="2800" dirty="0"/>
            </a:br>
            <a:br>
              <a:rPr lang="en-US" sz="2800" dirty="0"/>
            </a:br>
            <a:r>
              <a:rPr lang="es-ES" sz="2800" dirty="0"/>
              <a:t>Suma el total de boletos y snacks para obtener el monto final a pagar por una venta.</a:t>
            </a:r>
            <a:br>
              <a:rPr lang="en-US" sz="2800" dirty="0"/>
            </a:br>
            <a:br>
              <a:rPr lang="es-ES" sz="2800" dirty="0"/>
            </a:br>
            <a:br>
              <a:rPr lang="es-ES" sz="2800" dirty="0"/>
            </a:br>
            <a:br>
              <a:rPr lang="es-ES" sz="2800" dirty="0"/>
            </a:br>
            <a:br>
              <a:rPr lang="es-ES" sz="2800" dirty="0"/>
            </a:br>
            <a:br>
              <a:rPr lang="es-ES" sz="2800" dirty="0"/>
            </a:br>
            <a:br>
              <a:rPr lang="es-ES" sz="2800" dirty="0"/>
            </a:br>
            <a:br>
              <a:rPr lang="es-ES" sz="2800" dirty="0"/>
            </a:br>
            <a:br>
              <a:rPr lang="es-ES" sz="2800" dirty="0"/>
            </a:br>
            <a:br>
              <a:rPr lang="es-ES" sz="2800" dirty="0"/>
            </a:br>
            <a:br>
              <a:rPr lang="es-ES" sz="2800" dirty="0"/>
            </a:br>
            <a:br>
              <a:rPr lang="es-ES" sz="2800" dirty="0"/>
            </a:br>
            <a:br>
              <a:rPr lang="es-ES" sz="2800" dirty="0"/>
            </a:br>
            <a:br>
              <a:rPr lang="en-US" sz="2400" dirty="0"/>
            </a:b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08786A1-0739-F589-02AF-7A300CC5A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427" y="1464782"/>
            <a:ext cx="7157882" cy="458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239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653E6-8D13-13AC-8058-5ABEF2DC8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trones coloridos en el cielo">
            <a:extLst>
              <a:ext uri="{FF2B5EF4-FFF2-40B4-BE49-F238E27FC236}">
                <a16:creationId xmlns:a16="http://schemas.microsoft.com/office/drawing/2014/main" id="{DEEBF435-CF03-D3EB-7CF7-0BDDB59079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5527" r="-1" b="10181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CF335D1-118E-64C2-4C6A-53DB277D9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9"/>
            <a:ext cx="12192000" cy="6857999"/>
          </a:xfrm>
        </p:spPr>
        <p:txBody>
          <a:bodyPr>
            <a:noAutofit/>
          </a:bodyPr>
          <a:lstStyle/>
          <a:p>
            <a:r>
              <a:rPr lang="es-ES" sz="2000" dirty="0">
                <a:solidFill>
                  <a:srgbClr val="C00000"/>
                </a:solidFill>
              </a:rPr>
              <a:t> </a:t>
            </a:r>
            <a:r>
              <a:rPr lang="es-ES" sz="2000" b="1" dirty="0">
                <a:solidFill>
                  <a:srgbClr val="C00000"/>
                </a:solidFill>
              </a:rPr>
              <a:t>Resultados</a:t>
            </a:r>
            <a:br>
              <a:rPr lang="es-ES" sz="1800" b="1" dirty="0"/>
            </a:br>
            <a:r>
              <a:rPr lang="es-ES" sz="1800" dirty="0"/>
              <a:t>Gestión completa de funciones de cine:</a:t>
            </a:r>
            <a:br>
              <a:rPr lang="es-ES" sz="1800" dirty="0"/>
            </a:br>
            <a:br>
              <a:rPr lang="es-ES" sz="1800" dirty="0"/>
            </a:br>
            <a:r>
              <a:rPr lang="es-ES" sz="1800" dirty="0"/>
              <a:t>Se logró implementar un sistema donde se pueden agregar y buscar funciones según el título de la película, la hora, la sala y el día.</a:t>
            </a:r>
            <a:br>
              <a:rPr lang="es-ES" sz="1800" dirty="0"/>
            </a:br>
            <a:br>
              <a:rPr lang="es-ES" sz="1800" dirty="0"/>
            </a:br>
            <a:r>
              <a:rPr lang="es-ES" sz="1800" b="1" dirty="0"/>
              <a:t>Registro y visualización de películas:</a:t>
            </a:r>
            <a:br>
              <a:rPr lang="es-ES" sz="1800" b="1" dirty="0"/>
            </a:br>
            <a:br>
              <a:rPr lang="es-ES" sz="1800" dirty="0"/>
            </a:br>
            <a:r>
              <a:rPr lang="es-ES" sz="1800" dirty="0"/>
              <a:t>Las películas pueden ser registradas con su título, género, duración y clasificación, y se muestran de forma clara para el usuario.</a:t>
            </a:r>
            <a:br>
              <a:rPr lang="es-ES" sz="1800" dirty="0"/>
            </a:br>
            <a:br>
              <a:rPr lang="es-ES" sz="1800" dirty="0"/>
            </a:br>
            <a:r>
              <a:rPr lang="es-ES" sz="1800" b="1" dirty="0"/>
              <a:t>Aplicación de promociones automáticas:</a:t>
            </a:r>
            <a:br>
              <a:rPr lang="es-ES" sz="1800" b="1" dirty="0"/>
            </a:br>
            <a:br>
              <a:rPr lang="es-ES" sz="1800" dirty="0"/>
            </a:br>
            <a:r>
              <a:rPr lang="es-ES" sz="1800" dirty="0"/>
              <a:t>Las promociones se aplican correctamente dependiendo del día, reduciendo el costo total según el porcentaje definido.</a:t>
            </a:r>
            <a:br>
              <a:rPr lang="es-ES" sz="1800" dirty="0"/>
            </a:br>
            <a:br>
              <a:rPr lang="es-ES" sz="1800" dirty="0"/>
            </a:br>
            <a:r>
              <a:rPr lang="es-ES" sz="1800" b="1" dirty="0"/>
              <a:t>Venta de boletos y snacks funcional:</a:t>
            </a:r>
            <a:br>
              <a:rPr lang="es-ES" sz="1800" b="1" dirty="0"/>
            </a:br>
            <a:br>
              <a:rPr lang="es-ES" sz="1800" dirty="0"/>
            </a:br>
            <a:r>
              <a:rPr lang="es-ES" sz="1800" dirty="0"/>
              <a:t>Se implementaron métodos para agregar boletos y snacks a una venta, con cálculo automático del total a pagar.</a:t>
            </a:r>
            <a:br>
              <a:rPr lang="es-ES" sz="1800" dirty="0"/>
            </a:br>
            <a:br>
              <a:rPr lang="es-ES" sz="1800" dirty="0"/>
            </a:br>
            <a:r>
              <a:rPr lang="es-ES" sz="1800" b="1" dirty="0"/>
              <a:t>Cálculo preciso del total:</a:t>
            </a:r>
            <a:br>
              <a:rPr lang="es-ES" sz="1800" b="1" dirty="0"/>
            </a:br>
            <a:br>
              <a:rPr lang="es-ES" sz="1800" dirty="0"/>
            </a:br>
            <a:r>
              <a:rPr lang="es-ES" sz="1800" dirty="0"/>
              <a:t>El sistema calcula correctamente el total de una venta sumando boletos y snacks, con o sin promoción.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07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656F5-192F-AF09-6CD0-B880A9DDB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trones coloridos en el cielo">
            <a:extLst>
              <a:ext uri="{FF2B5EF4-FFF2-40B4-BE49-F238E27FC236}">
                <a16:creationId xmlns:a16="http://schemas.microsoft.com/office/drawing/2014/main" id="{593F7534-4949-996A-6B31-8C39D3BE2D5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5527" r="-1" b="10181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8DCCAA1-328C-82DF-CA76-3300FD557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6857999"/>
          </a:xfrm>
        </p:spPr>
        <p:txBody>
          <a:bodyPr>
            <a:noAutofit/>
          </a:bodyPr>
          <a:lstStyle/>
          <a:p>
            <a:r>
              <a:rPr lang="es-ES" sz="2800" b="1" dirty="0">
                <a:solidFill>
                  <a:srgbClr val="C00000"/>
                </a:solidFill>
              </a:rPr>
              <a:t>Conclusiones</a:t>
            </a:r>
            <a:br>
              <a:rPr lang="en-US" sz="2800" dirty="0"/>
            </a:br>
            <a:br>
              <a:rPr lang="en-US" sz="2800" dirty="0"/>
            </a:br>
            <a:br>
              <a:rPr lang="es-ES" sz="2000" b="1" dirty="0"/>
            </a:br>
            <a:r>
              <a:rPr lang="es-ES" sz="2000" dirty="0"/>
              <a:t>El sistema </a:t>
            </a:r>
            <a:r>
              <a:rPr lang="es-ES" sz="2000" b="1" dirty="0"/>
              <a:t>cumple con los requerimientos funcionales principales</a:t>
            </a:r>
            <a:r>
              <a:rPr lang="es-ES" sz="2000" dirty="0"/>
              <a:t> de una boletería de cine, permitiendo gestionar funciones, promociones y ventas de forma ordenada y eficiente.</a:t>
            </a:r>
            <a:br>
              <a:rPr lang="es-ES" sz="2000" dirty="0"/>
            </a:br>
            <a:br>
              <a:rPr lang="es-ES" sz="2000" dirty="0"/>
            </a:br>
            <a:br>
              <a:rPr lang="es-ES" sz="2000" dirty="0"/>
            </a:br>
            <a:r>
              <a:rPr lang="es-ES" sz="2000" dirty="0"/>
              <a:t>La lógica implementada garantiza una </a:t>
            </a:r>
            <a:r>
              <a:rPr lang="es-ES" sz="2000" b="1" dirty="0"/>
              <a:t>experiencia clara y precisa para el usuario</a:t>
            </a:r>
            <a:r>
              <a:rPr lang="es-ES" sz="2000" dirty="0"/>
              <a:t>, automatizando tareas comunes como el cálculo de subtotales, descuentos y totales finales.</a:t>
            </a:r>
            <a:br>
              <a:rPr lang="es-ES" sz="2000" dirty="0"/>
            </a:br>
            <a:r>
              <a:rPr lang="es-ES" sz="2000" dirty="0"/>
              <a:t>	</a:t>
            </a:r>
            <a:br>
              <a:rPr lang="es-ES" sz="2000" dirty="0"/>
            </a:br>
            <a:r>
              <a:rPr lang="es-ES" sz="2000" dirty="0"/>
              <a:t>Este proyecto demuestra cómo aplicar los principios de la </a:t>
            </a:r>
            <a:r>
              <a:rPr lang="es-ES" sz="2000" b="1" dirty="0"/>
              <a:t>Programación Orientada a Objetos</a:t>
            </a:r>
            <a:r>
              <a:rPr lang="es-ES" sz="2000" dirty="0"/>
              <a:t> para resolver problemas reales mediante encapsulamiento, reutilización de código y claridad estructural.</a:t>
            </a:r>
            <a:br>
              <a:rPr lang="es-ES" sz="2000" dirty="0"/>
            </a:br>
            <a:br>
              <a:rPr lang="es-ES" sz="2800" dirty="0"/>
            </a:br>
            <a:br>
              <a:rPr lang="es-ES" sz="2800" dirty="0"/>
            </a:br>
            <a:br>
              <a:rPr lang="en-US" sz="2400" dirty="0"/>
            </a:b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08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AEB88-207E-1BF9-2548-0791723A7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trones coloridos en el cielo">
            <a:extLst>
              <a:ext uri="{FF2B5EF4-FFF2-40B4-BE49-F238E27FC236}">
                <a16:creationId xmlns:a16="http://schemas.microsoft.com/office/drawing/2014/main" id="{CC4C9162-DFEE-1DF6-8701-693D692F15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5527" r="-1" b="10181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C904D61-6880-AC3D-A27D-EBBEC6B5C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6857999"/>
          </a:xfrm>
        </p:spPr>
        <p:txBody>
          <a:bodyPr>
            <a:noAutofit/>
          </a:bodyPr>
          <a:lstStyle/>
          <a:p>
            <a:pPr algn="ctr"/>
            <a:r>
              <a:rPr lang="en-US" sz="4800" dirty="0" err="1"/>
              <a:t>CineMas</a:t>
            </a:r>
            <a:r>
              <a:rPr lang="en-US" sz="4800" dirty="0"/>
              <a:t>-Loja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s-ES" sz="2800" dirty="0"/>
              <a:t>El presente proyecto tiene como objetivo desarrollar un sistema de gestión para el cine </a:t>
            </a:r>
            <a:r>
              <a:rPr lang="es-ES" sz="2800" dirty="0" err="1"/>
              <a:t>CineMas</a:t>
            </a:r>
            <a:r>
              <a:rPr lang="es-ES" sz="2800" dirty="0"/>
              <a:t>-Loja, que permita automatizar la administración de la cartelera, la venta de boletos y snacks, y el manejo de promociones. Mediante un enfoque orientado a objetos, se busca representar de forma estructurada los elementos clave del sistema y sus relaciones, utilizando diagramas UML y una implementación modular en Java.</a:t>
            </a:r>
            <a:br>
              <a:rPr lang="es-ES" sz="2800" dirty="0"/>
            </a:br>
            <a:br>
              <a:rPr lang="es-ES" sz="2800" dirty="0"/>
            </a:br>
            <a:br>
              <a:rPr lang="en-US" sz="2400" dirty="0"/>
            </a:br>
            <a:endParaRPr lang="en-US" sz="2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73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B67482-3303-32A4-59D4-31F1B83FF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5" name="Rectangle 1054">
            <a:extLst>
              <a:ext uri="{FF2B5EF4-FFF2-40B4-BE49-F238E27FC236}">
                <a16:creationId xmlns:a16="http://schemas.microsoft.com/office/drawing/2014/main" id="{A5D0B0D3-D735-4619-AA45-B57B791E1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1026" name="Picture 2" descr="Imágenes de Cinema | Descarga imágenes gratuitas en Unsplash">
            <a:extLst>
              <a:ext uri="{FF2B5EF4-FFF2-40B4-BE49-F238E27FC236}">
                <a16:creationId xmlns:a16="http://schemas.microsoft.com/office/drawing/2014/main" id="{56EEEF68-BD67-A5DC-7F27-8A046ECD1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25"/>
          <a:stretch>
            <a:fillRect/>
          </a:stretch>
        </p:blipFill>
        <p:spPr bwMode="auto">
          <a:xfrm>
            <a:off x="20" y="10"/>
            <a:ext cx="1218515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7" name="Rectangle 1056">
            <a:extLst>
              <a:ext uri="{FF2B5EF4-FFF2-40B4-BE49-F238E27FC236}">
                <a16:creationId xmlns:a16="http://schemas.microsoft.com/office/drawing/2014/main" id="{948AEA76-67F2-4344-A189-9BFFE0076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8A7F7E-FD0F-80D1-2E36-071587569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799521"/>
            <a:ext cx="10673560" cy="54266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ES" sz="2800" b="1" dirty="0">
                <a:solidFill>
                  <a:srgbClr val="FFC000"/>
                </a:solidFill>
              </a:rPr>
              <a:t>Problemática</a:t>
            </a:r>
            <a:br>
              <a:rPr lang="es-ES" sz="2800" b="1" dirty="0">
                <a:solidFill>
                  <a:srgbClr val="FFFFFF"/>
                </a:solidFill>
              </a:rPr>
            </a:br>
            <a:br>
              <a:rPr lang="es-ES" sz="2800" b="1" dirty="0">
                <a:solidFill>
                  <a:srgbClr val="FFFFFF"/>
                </a:solidFill>
              </a:rPr>
            </a:br>
            <a:br>
              <a:rPr lang="es-ES" sz="2800" dirty="0">
                <a:solidFill>
                  <a:srgbClr val="FFFFFF"/>
                </a:solidFill>
              </a:rPr>
            </a:br>
            <a:r>
              <a:rPr lang="es-ES" sz="2800" dirty="0" err="1">
                <a:solidFill>
                  <a:schemeClr val="bg1"/>
                </a:solidFill>
              </a:rPr>
              <a:t>CineMas</a:t>
            </a:r>
            <a:r>
              <a:rPr lang="es-ES" sz="2800" dirty="0">
                <a:solidFill>
                  <a:schemeClr val="bg1"/>
                </a:solidFill>
              </a:rPr>
              <a:t>-Loja necesita un sistema que permita gestionar eficientemente sus operaciones diarias, como la programación de funciones, la venta de boletos y productos, la aplicación de promociones, y el registro de ventas. La falta de automatización puede generar errores humanos, demoras en la atención al cliente y una mala gestión de los recursos.</a:t>
            </a:r>
            <a:br>
              <a:rPr lang="es-ES" sz="2800" dirty="0">
                <a:solidFill>
                  <a:srgbClr val="FFFF00"/>
                </a:solidFill>
              </a:rPr>
            </a:br>
            <a:br>
              <a:rPr lang="es-ES" sz="2800" dirty="0">
                <a:solidFill>
                  <a:srgbClr val="FFFFFF"/>
                </a:solidFill>
              </a:rPr>
            </a:br>
            <a:br>
              <a:rPr lang="es-ES" sz="2800" dirty="0">
                <a:solidFill>
                  <a:srgbClr val="FFFFFF"/>
                </a:solidFill>
              </a:rPr>
            </a:br>
            <a:br>
              <a:rPr lang="es-ES" sz="1100" dirty="0">
                <a:solidFill>
                  <a:srgbClr val="FFFFFF"/>
                </a:solidFill>
              </a:rPr>
            </a:br>
            <a:br>
              <a:rPr lang="es-ES" sz="1100" dirty="0">
                <a:solidFill>
                  <a:srgbClr val="FFFFFF"/>
                </a:solidFill>
              </a:rPr>
            </a:br>
            <a:br>
              <a:rPr lang="en-US" sz="1100" dirty="0">
                <a:solidFill>
                  <a:srgbClr val="FFFFFF"/>
                </a:solidFill>
              </a:rPr>
            </a:br>
            <a:endParaRPr lang="en-US" sz="1100" dirty="0">
              <a:solidFill>
                <a:srgbClr val="FFFFFF"/>
              </a:solidFill>
            </a:endParaRPr>
          </a:p>
        </p:txBody>
      </p:sp>
      <p:grpSp>
        <p:nvGrpSpPr>
          <p:cNvPr id="1059" name="Graphic 78">
            <a:extLst>
              <a:ext uri="{FF2B5EF4-FFF2-40B4-BE49-F238E27FC236}">
                <a16:creationId xmlns:a16="http://schemas.microsoft.com/office/drawing/2014/main" id="{DBBA0A0D-8F6A-400A-9E49-8C008E2C7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0225" y="3267662"/>
            <a:ext cx="972241" cy="45718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1060" name="Graphic 78">
              <a:extLst>
                <a:ext uri="{FF2B5EF4-FFF2-40B4-BE49-F238E27FC236}">
                  <a16:creationId xmlns:a16="http://schemas.microsoft.com/office/drawing/2014/main" id="{A5DD701E-4BC9-48E3-AF4F-013B52D63D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61" name="Graphic 78">
              <a:extLst>
                <a:ext uri="{FF2B5EF4-FFF2-40B4-BE49-F238E27FC236}">
                  <a16:creationId xmlns:a16="http://schemas.microsoft.com/office/drawing/2014/main" id="{FB658B62-664D-4B3B-BBDA-235666290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62" name="Graphic 78">
                <a:extLst>
                  <a:ext uri="{FF2B5EF4-FFF2-40B4-BE49-F238E27FC236}">
                    <a16:creationId xmlns:a16="http://schemas.microsoft.com/office/drawing/2014/main" id="{B11F9D25-67B1-4BDB-A290-97B93A19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3" name="Graphic 78">
                <a:extLst>
                  <a:ext uri="{FF2B5EF4-FFF2-40B4-BE49-F238E27FC236}">
                    <a16:creationId xmlns:a16="http://schemas.microsoft.com/office/drawing/2014/main" id="{B9D5C40A-1B1B-4C25-9707-E8F1CF6EE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4" name="Graphic 78">
                <a:extLst>
                  <a:ext uri="{FF2B5EF4-FFF2-40B4-BE49-F238E27FC236}">
                    <a16:creationId xmlns:a16="http://schemas.microsoft.com/office/drawing/2014/main" id="{2DD0C1D6-FF64-45AB-8775-83AB3C470B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5" name="Graphic 78">
                <a:extLst>
                  <a:ext uri="{FF2B5EF4-FFF2-40B4-BE49-F238E27FC236}">
                    <a16:creationId xmlns:a16="http://schemas.microsoft.com/office/drawing/2014/main" id="{15AFBB84-8485-4329-89FC-04663D985B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372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96B7B-6B63-6030-7AFB-10998C0FF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trones coloridos en el cielo">
            <a:extLst>
              <a:ext uri="{FF2B5EF4-FFF2-40B4-BE49-F238E27FC236}">
                <a16:creationId xmlns:a16="http://schemas.microsoft.com/office/drawing/2014/main" id="{0C2F22F4-3CF5-D7DA-3802-D4A5E04D049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5527" r="-1" b="10181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92D06D4-49B8-6994-6E6E-CCC084D3D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6857999"/>
          </a:xfrm>
        </p:spPr>
        <p:txBody>
          <a:bodyPr>
            <a:noAutofit/>
          </a:bodyPr>
          <a:lstStyle/>
          <a:p>
            <a:pPr algn="ctr"/>
            <a:r>
              <a:rPr lang="es-EC" sz="2800" dirty="0">
                <a:solidFill>
                  <a:srgbClr val="FFFFFF"/>
                </a:solidFill>
              </a:rPr>
              <a:t>UML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5" name="Imagen 4" descr="Texto&#10;&#10;El contenido generado por IA puede ser incorrecto.">
            <a:extLst>
              <a:ext uri="{FF2B5EF4-FFF2-40B4-BE49-F238E27FC236}">
                <a16:creationId xmlns:a16="http://schemas.microsoft.com/office/drawing/2014/main" id="{20EB06CC-2A6A-1C1D-3619-985538C4E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" r="-513" b="62616"/>
          <a:stretch>
            <a:fillRect/>
          </a:stretch>
        </p:blipFill>
        <p:spPr>
          <a:xfrm>
            <a:off x="291187" y="0"/>
            <a:ext cx="11969639" cy="637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294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72A07-33AE-BEF7-738A-0D766A5DB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trones coloridos en el cielo">
            <a:extLst>
              <a:ext uri="{FF2B5EF4-FFF2-40B4-BE49-F238E27FC236}">
                <a16:creationId xmlns:a16="http://schemas.microsoft.com/office/drawing/2014/main" id="{97301BDD-8E3A-75C6-8F4D-42541677FE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5527" r="-1" b="10181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B69FFB-963B-1637-846C-D3C38450E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6857999"/>
          </a:xfrm>
        </p:spPr>
        <p:txBody>
          <a:bodyPr>
            <a:noAutofit/>
          </a:bodyPr>
          <a:lstStyle/>
          <a:p>
            <a:pPr algn="ctr"/>
            <a:br>
              <a:rPr lang="en-US" sz="2800" dirty="0"/>
            </a:br>
            <a:br>
              <a:rPr lang="en-US" sz="2800" dirty="0"/>
            </a:br>
            <a:br>
              <a:rPr lang="es-ES" sz="2800" dirty="0"/>
            </a:br>
            <a:br>
              <a:rPr lang="es-ES" sz="2800" dirty="0"/>
            </a:br>
            <a:br>
              <a:rPr lang="en-US" sz="2400" dirty="0"/>
            </a:b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5" name="Imagen 4" descr="Texto&#10;&#10;El contenido generado por IA puede ser incorrecto.">
            <a:extLst>
              <a:ext uri="{FF2B5EF4-FFF2-40B4-BE49-F238E27FC236}">
                <a16:creationId xmlns:a16="http://schemas.microsoft.com/office/drawing/2014/main" id="{0F2994B8-2D94-F773-297A-F85BBE153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36935" r="-572" b="37617"/>
          <a:stretch>
            <a:fillRect/>
          </a:stretch>
        </p:blipFill>
        <p:spPr>
          <a:xfrm>
            <a:off x="0" y="-1"/>
            <a:ext cx="12188932" cy="649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F1935-B842-759F-6438-AA3796E63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trones coloridos en el cielo">
            <a:extLst>
              <a:ext uri="{FF2B5EF4-FFF2-40B4-BE49-F238E27FC236}">
                <a16:creationId xmlns:a16="http://schemas.microsoft.com/office/drawing/2014/main" id="{11B41811-636C-068B-82C0-F41386DDD22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5527" r="-1" b="10181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A9F44AF-E89F-673B-162D-7256958E9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6857999"/>
          </a:xfrm>
        </p:spPr>
        <p:txBody>
          <a:bodyPr>
            <a:noAutofit/>
          </a:bodyPr>
          <a:lstStyle/>
          <a:p>
            <a:pPr algn="ctr"/>
            <a:br>
              <a:rPr lang="en-US" sz="2400" dirty="0"/>
            </a:b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5" name="Imagen 4" descr="Texto&#10;&#10;El contenido generado por IA puede ser incorrecto.">
            <a:extLst>
              <a:ext uri="{FF2B5EF4-FFF2-40B4-BE49-F238E27FC236}">
                <a16:creationId xmlns:a16="http://schemas.microsoft.com/office/drawing/2014/main" id="{D4B427CA-5851-5220-DC0B-E4906CDC35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74" t="64981" r="3964"/>
          <a:stretch>
            <a:fillRect/>
          </a:stretch>
        </p:blipFill>
        <p:spPr>
          <a:xfrm>
            <a:off x="3647091" y="195897"/>
            <a:ext cx="5160578" cy="666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4DFD8-DB92-A0E2-279C-15FEC8A07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trones coloridos en el cielo">
            <a:extLst>
              <a:ext uri="{FF2B5EF4-FFF2-40B4-BE49-F238E27FC236}">
                <a16:creationId xmlns:a16="http://schemas.microsoft.com/office/drawing/2014/main" id="{ACB5B1F9-BF6F-6E24-36E6-1A8639BF40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5527" r="-1" b="10181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9B0C14A-E603-9E9A-B1F0-F98A3DCB1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6857999"/>
          </a:xfrm>
        </p:spPr>
        <p:txBody>
          <a:bodyPr>
            <a:noAutofit/>
          </a:bodyPr>
          <a:lstStyle/>
          <a:p>
            <a:br>
              <a:rPr lang="en-US" sz="2800" dirty="0"/>
            </a:br>
            <a:br>
              <a:rPr lang="en-US" sz="2800" dirty="0"/>
            </a:br>
            <a:r>
              <a:rPr lang="es-ES" sz="2000" b="1" dirty="0"/>
              <a:t>1. Cartelera.java</a:t>
            </a:r>
            <a:br>
              <a:rPr lang="es-ES" sz="2000" b="1" dirty="0"/>
            </a:br>
            <a:r>
              <a:rPr lang="es-ES" sz="2000" dirty="0"/>
              <a:t> Permite agregar funciones y buscar una función específica por varios criterios.</a:t>
            </a:r>
            <a:br>
              <a:rPr lang="en-US" sz="2800" dirty="0"/>
            </a:br>
            <a:br>
              <a:rPr lang="es-ES" sz="2800" dirty="0"/>
            </a:br>
            <a:br>
              <a:rPr lang="es-ES" sz="2800" dirty="0"/>
            </a:br>
            <a:br>
              <a:rPr lang="es-ES" sz="2800" dirty="0"/>
            </a:br>
            <a:br>
              <a:rPr lang="es-ES" sz="2800" dirty="0"/>
            </a:br>
            <a:br>
              <a:rPr lang="es-ES" sz="2800" dirty="0"/>
            </a:br>
            <a:br>
              <a:rPr lang="es-ES" sz="2800" dirty="0"/>
            </a:br>
            <a:br>
              <a:rPr lang="es-ES" sz="2800" dirty="0"/>
            </a:br>
            <a:br>
              <a:rPr lang="es-ES" sz="2800" dirty="0"/>
            </a:br>
            <a:br>
              <a:rPr lang="es-ES" sz="2800" dirty="0"/>
            </a:br>
            <a:br>
              <a:rPr lang="es-ES" sz="2800" dirty="0"/>
            </a:br>
            <a:br>
              <a:rPr lang="es-ES" sz="2800" dirty="0"/>
            </a:br>
            <a:br>
              <a:rPr lang="es-ES" sz="2800" dirty="0"/>
            </a:br>
            <a:br>
              <a:rPr lang="en-US" sz="2400" dirty="0"/>
            </a:b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6C5E2F1-C36F-1AEE-0ED1-C1964383F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54" y="1110686"/>
            <a:ext cx="7049484" cy="74305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36F29DD-BCF7-1DE8-4163-48015CDB2E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235" y="1981350"/>
            <a:ext cx="10250330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42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399D7-CBDB-E1F8-7E2E-7B09666E2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trones coloridos en el cielo">
            <a:extLst>
              <a:ext uri="{FF2B5EF4-FFF2-40B4-BE49-F238E27FC236}">
                <a16:creationId xmlns:a16="http://schemas.microsoft.com/office/drawing/2014/main" id="{B953D16A-A063-1B33-3EC4-F3EBBF0E942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5527" r="-1" b="10181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819F0A5-4361-170E-C3B4-6F90D7EAA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6857999"/>
          </a:xfrm>
        </p:spPr>
        <p:txBody>
          <a:bodyPr>
            <a:noAutofit/>
          </a:bodyPr>
          <a:lstStyle/>
          <a:p>
            <a:br>
              <a:rPr lang="en-US" sz="2800" dirty="0"/>
            </a:br>
            <a:br>
              <a:rPr lang="en-US" sz="2800" dirty="0"/>
            </a:br>
            <a:r>
              <a:rPr lang="es-ES" sz="2000" b="1" dirty="0"/>
              <a:t>2. Funcion.java</a:t>
            </a:r>
            <a:br>
              <a:rPr lang="es-ES" sz="2000" b="1" dirty="0"/>
            </a:br>
            <a:r>
              <a:rPr lang="es-ES" sz="2000" dirty="0"/>
              <a:t> Representa una función de cine (película, horario, sala, día, asientos disponibles).</a:t>
            </a:r>
            <a:br>
              <a:rPr lang="en-US" sz="2800" dirty="0"/>
            </a:br>
            <a:br>
              <a:rPr lang="es-ES" sz="2800" dirty="0"/>
            </a:br>
            <a:br>
              <a:rPr lang="es-ES" sz="2800" dirty="0"/>
            </a:br>
            <a:br>
              <a:rPr lang="es-ES" sz="2800" dirty="0"/>
            </a:br>
            <a:br>
              <a:rPr lang="es-ES" sz="2800" dirty="0"/>
            </a:br>
            <a:br>
              <a:rPr lang="es-ES" sz="2800" dirty="0"/>
            </a:br>
            <a:br>
              <a:rPr lang="es-ES" sz="2800" dirty="0"/>
            </a:br>
            <a:br>
              <a:rPr lang="es-ES" sz="2800" dirty="0"/>
            </a:br>
            <a:br>
              <a:rPr lang="es-ES" sz="2800" dirty="0"/>
            </a:br>
            <a:br>
              <a:rPr lang="es-ES" sz="2800" dirty="0"/>
            </a:br>
            <a:br>
              <a:rPr lang="es-ES" sz="2800" dirty="0"/>
            </a:br>
            <a:br>
              <a:rPr lang="es-ES" sz="2800" dirty="0"/>
            </a:br>
            <a:br>
              <a:rPr lang="es-ES" sz="2800" dirty="0"/>
            </a:br>
            <a:br>
              <a:rPr lang="en-US" sz="2400" dirty="0"/>
            </a:b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6692882-28FD-B6C3-04B1-8B05393B8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35847"/>
            <a:ext cx="12192000" cy="175853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AD29AAB-660F-2085-2242-EF57742548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570" y="1414880"/>
            <a:ext cx="9888330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444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C23BA-9FC1-EC79-249A-EC60962F0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atrones coloridos en el cielo">
            <a:extLst>
              <a:ext uri="{FF2B5EF4-FFF2-40B4-BE49-F238E27FC236}">
                <a16:creationId xmlns:a16="http://schemas.microsoft.com/office/drawing/2014/main" id="{9422029B-A43C-6EF4-DB47-15B7856D37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5527" r="-1" b="10181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F85D3BD-00B5-F7A9-B8B9-2FDE3A951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0"/>
            <a:ext cx="12192000" cy="6857999"/>
          </a:xfrm>
        </p:spPr>
        <p:txBody>
          <a:bodyPr>
            <a:noAutofit/>
          </a:bodyPr>
          <a:lstStyle/>
          <a:p>
            <a:br>
              <a:rPr lang="en-US" sz="2800" dirty="0"/>
            </a:br>
            <a:br>
              <a:rPr lang="en-US" sz="2800" dirty="0"/>
            </a:br>
            <a:r>
              <a:rPr lang="es-ES" sz="2000" b="1" dirty="0"/>
              <a:t>4. Promocion.java</a:t>
            </a:r>
            <a:br>
              <a:rPr lang="es-ES" sz="2000" b="1" dirty="0"/>
            </a:br>
            <a:r>
              <a:rPr lang="es-ES" sz="2000" dirty="0"/>
              <a:t>Aplica descuentos según el día y el porcentaje.</a:t>
            </a:r>
            <a:br>
              <a:rPr lang="en-US" sz="2800" dirty="0"/>
            </a:br>
            <a:br>
              <a:rPr lang="es-ES" sz="2800" dirty="0"/>
            </a:br>
            <a:br>
              <a:rPr lang="es-ES" sz="2800" dirty="0"/>
            </a:br>
            <a:br>
              <a:rPr lang="es-ES" sz="2800" dirty="0"/>
            </a:br>
            <a:r>
              <a:rPr lang="es-ES" sz="2000" b="1" dirty="0"/>
              <a:t>5. Snack.java</a:t>
            </a:r>
            <a:br>
              <a:rPr lang="es-ES" sz="2000" b="1" dirty="0"/>
            </a:br>
            <a:r>
              <a:rPr lang="es-ES" sz="2000" dirty="0"/>
              <a:t>Representa un snack y calcula su costo.</a:t>
            </a:r>
            <a:br>
              <a:rPr lang="es-ES" sz="2000" dirty="0"/>
            </a:br>
            <a:br>
              <a:rPr lang="es-ES" sz="2000" dirty="0"/>
            </a:br>
            <a:br>
              <a:rPr lang="es-ES" sz="2000" dirty="0"/>
            </a:br>
            <a:br>
              <a:rPr lang="es-ES" sz="2800" dirty="0"/>
            </a:br>
            <a:br>
              <a:rPr lang="es-ES" sz="2800" dirty="0"/>
            </a:br>
            <a:br>
              <a:rPr lang="es-ES" sz="2800" dirty="0"/>
            </a:br>
            <a:br>
              <a:rPr lang="es-ES" sz="2800" dirty="0"/>
            </a:br>
            <a:br>
              <a:rPr lang="es-ES" sz="2800" dirty="0"/>
            </a:br>
            <a:br>
              <a:rPr lang="es-ES" sz="2800" dirty="0"/>
            </a:br>
            <a:br>
              <a:rPr lang="en-US" sz="2400" dirty="0"/>
            </a:b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D64891A-EF0F-C262-F607-C3932CF45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74" y="1248949"/>
            <a:ext cx="10850489" cy="78115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1144C6C-F8AE-D11A-23A9-E97666B8E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74" y="3043182"/>
            <a:ext cx="6620799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02275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Custom 101">
      <a:dk1>
        <a:sysClr val="windowText" lastClr="000000"/>
      </a:dk1>
      <a:lt1>
        <a:sysClr val="window" lastClr="FFFFFF"/>
      </a:lt1>
      <a:dk2>
        <a:srgbClr val="463443"/>
      </a:dk2>
      <a:lt2>
        <a:srgbClr val="F3F0E9"/>
      </a:lt2>
      <a:accent1>
        <a:srgbClr val="D45E5E"/>
      </a:accent1>
      <a:accent2>
        <a:srgbClr val="D49D8C"/>
      </a:accent2>
      <a:accent3>
        <a:srgbClr val="BF873A"/>
      </a:accent3>
      <a:accent4>
        <a:srgbClr val="C05050"/>
      </a:accent4>
      <a:accent5>
        <a:srgbClr val="A89F68"/>
      </a:accent5>
      <a:accent6>
        <a:srgbClr val="8F6B8A"/>
      </a:accent6>
      <a:hlink>
        <a:srgbClr val="D75681"/>
      </a:hlink>
      <a:folHlink>
        <a:srgbClr val="6C9D92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659</Words>
  <Application>Microsoft Office PowerPoint</Application>
  <PresentationFormat>Panorámica</PresentationFormat>
  <Paragraphs>13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Avenir Next LT Pro Light</vt:lpstr>
      <vt:lpstr>Georgia Pro Semibold</vt:lpstr>
      <vt:lpstr>RocaVTI</vt:lpstr>
      <vt:lpstr>Sistema de Gestión CineMas-Loja  Asignatura: Programación Orientada a Objetos  Estudiantes: Carlos Piedra / Cristian Granda  Ing: Bustamante Granda Wayner Xavier  Fecha: 4/6/2025  Institución: Universidad Técnica Particular De Loja  </vt:lpstr>
      <vt:lpstr>CineMas-Loja   El presente proyecto tiene como objetivo desarrollar un sistema de gestión para el cine CineMas-Loja, que permita automatizar la administración de la cartelera, la venta de boletos y snacks, y el manejo de promociones. Mediante un enfoque orientado a objetos, se busca representar de forma estructurada los elementos clave del sistema y sus relaciones, utilizando diagramas UML y una implementación modular en Java.   </vt:lpstr>
      <vt:lpstr>Problemática   CineMas-Loja necesita un sistema que permita gestionar eficientemente sus operaciones diarias, como la programación de funciones, la venta de boletos y productos, la aplicación de promociones, y el registro de ventas. La falta de automatización puede generar errores humanos, demoras en la atención al cliente y una mala gestión de los recursos.      </vt:lpstr>
      <vt:lpstr>UML</vt:lpstr>
      <vt:lpstr>     </vt:lpstr>
      <vt:lpstr> </vt:lpstr>
      <vt:lpstr>  1. Cartelera.java  Permite agregar funciones y buscar una función específica por varios criterios.              </vt:lpstr>
      <vt:lpstr>  2. Funcion.java  Representa una función de cine (película, horario, sala, día, asientos disponibles).              </vt:lpstr>
      <vt:lpstr>  4. Promocion.java Aplica descuentos según el día y el porcentaje.    5. Snack.java Representa un snack y calcula su costo.          </vt:lpstr>
      <vt:lpstr>  6. Venta.java Gestiona la venta de boletos y snacks y calcula el total de la venta.           Permiten agregar boletos o snacks a una venta y recalcular el total automáticamente.   </vt:lpstr>
      <vt:lpstr>  Suma el total de boletos y snacks para obtener el monto final a pagar por una venta.              </vt:lpstr>
      <vt:lpstr> Resultados Gestión completa de funciones de cine:  Se logró implementar un sistema donde se pueden agregar y buscar funciones según el título de la película, la hora, la sala y el día.  Registro y visualización de películas:  Las películas pueden ser registradas con su título, género, duración y clasificación, y se muestran de forma clara para el usuario.  Aplicación de promociones automáticas:  Las promociones se aplican correctamente dependiendo del día, reduciendo el costo total según el porcentaje definido.  Venta de boletos y snacks funcional:  Se implementaron métodos para agregar boletos y snacks a una venta, con cálculo automático del total a pagar.  Cálculo preciso del total:  El sistema calcula correctamente el total de una venta sumando boletos y snacks, con o sin promoción.</vt:lpstr>
      <vt:lpstr>Conclusiones   El sistema cumple con los requerimientos funcionales principales de una boletería de cine, permitiendo gestionar funciones, promociones y ventas de forma ordenada y eficiente.   La lógica implementada garantiza una experiencia clara y precisa para el usuario, automatizando tareas comunes como el cálculo de subtotales, descuentos y totales finales.   Este proyecto demuestra cómo aplicar los principios de la Programación Orientada a Objetos para resolver problemas reales mediante encapsulamiento, reutilización de código y claridad estructural.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DAVID PIEDRA GUACHIZACA</dc:creator>
  <cp:lastModifiedBy>CARLOS DAVID PIEDRA GUACHIZACA</cp:lastModifiedBy>
  <cp:revision>1</cp:revision>
  <dcterms:created xsi:type="dcterms:W3CDTF">2025-06-04T06:16:33Z</dcterms:created>
  <dcterms:modified xsi:type="dcterms:W3CDTF">2025-06-04T07:25:12Z</dcterms:modified>
</cp:coreProperties>
</file>