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Dumondi Condensed Heavy" charset="1" panose="00000000000000000000"/>
      <p:regular r:id="rId17"/>
    </p:embeddedFont>
    <p:embeddedFont>
      <p:font typeface="Open Sans Bold" charset="1" panose="020B0806030504020204"/>
      <p:regular r:id="rId18"/>
    </p:embeddedFont>
    <p:embeddedFont>
      <p:font typeface="Open Sans" charset="1" panose="020B0606030504020204"/>
      <p:regular r:id="rId19"/>
    </p:embeddedFont>
    <p:embeddedFont>
      <p:font typeface="Canva Sans Bold" charset="1" panose="020B0803030501040103"/>
      <p:regular r:id="rId20"/>
    </p:embeddedFont>
    <p:embeddedFont>
      <p:font typeface="Dumondi Condensed 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3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 Id="rId4" Target="../media/image3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40.png" Type="http://schemas.openxmlformats.org/officeDocument/2006/relationships/image"/><Relationship Id="rId9" Target="../media/image4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EFEFE"/>
        </a:solidFill>
      </p:bgPr>
    </p:bg>
    <p:spTree>
      <p:nvGrpSpPr>
        <p:cNvPr id="1" name=""/>
        <p:cNvGrpSpPr/>
        <p:nvPr/>
      </p:nvGrpSpPr>
      <p:grpSpPr>
        <a:xfrm>
          <a:off x="0" y="0"/>
          <a:ext cx="0" cy="0"/>
          <a:chOff x="0" y="0"/>
          <a:chExt cx="0" cy="0"/>
        </a:xfrm>
      </p:grpSpPr>
      <p:sp>
        <p:nvSpPr>
          <p:cNvPr name="TextBox 2" id="2"/>
          <p:cNvSpPr txBox="true"/>
          <p:nvPr/>
        </p:nvSpPr>
        <p:spPr>
          <a:xfrm rot="0">
            <a:off x="1675926" y="3381743"/>
            <a:ext cx="15324175" cy="3411472"/>
          </a:xfrm>
          <a:prstGeom prst="rect">
            <a:avLst/>
          </a:prstGeom>
        </p:spPr>
        <p:txBody>
          <a:bodyPr anchor="t" rtlCol="false" tIns="0" lIns="0" bIns="0" rIns="0">
            <a:spAutoFit/>
          </a:bodyPr>
          <a:lstStyle/>
          <a:p>
            <a:pPr algn="ctr" marL="0" indent="0" lvl="0">
              <a:lnSpc>
                <a:spcPts val="13331"/>
              </a:lnSpc>
              <a:spcBef>
                <a:spcPct val="0"/>
              </a:spcBef>
            </a:pPr>
            <a:r>
              <a:rPr lang="en-US" b="true" sz="12119">
                <a:solidFill>
                  <a:srgbClr val="05061C"/>
                </a:solidFill>
                <a:latin typeface="Dumondi Condensed Heavy"/>
                <a:ea typeface="Dumondi Condensed Heavy"/>
                <a:cs typeface="Dumondi Condensed Heavy"/>
                <a:sym typeface="Dumondi Condensed Heavy"/>
              </a:rPr>
              <a:t>SISTEMA DE GESTION DE ADMISIONES EN UTPL</a:t>
            </a:r>
          </a:p>
        </p:txBody>
      </p:sp>
      <p:sp>
        <p:nvSpPr>
          <p:cNvPr name="Freeform 3" id="3"/>
          <p:cNvSpPr/>
          <p:nvPr/>
        </p:nvSpPr>
        <p:spPr>
          <a:xfrm flipH="false" flipV="false" rot="-137772">
            <a:off x="7983782" y="245268"/>
            <a:ext cx="2320437" cy="1763532"/>
          </a:xfrm>
          <a:custGeom>
            <a:avLst/>
            <a:gdLst/>
            <a:ahLst/>
            <a:cxnLst/>
            <a:rect r="r" b="b" t="t" l="l"/>
            <a:pathLst>
              <a:path h="1763532" w="2320437">
                <a:moveTo>
                  <a:pt x="0" y="0"/>
                </a:moveTo>
                <a:lnTo>
                  <a:pt x="2320436" y="0"/>
                </a:lnTo>
                <a:lnTo>
                  <a:pt x="2320436" y="1763532"/>
                </a:lnTo>
                <a:lnTo>
                  <a:pt x="0" y="1763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48835">
            <a:off x="1590729" y="-877670"/>
            <a:ext cx="3244749" cy="2289023"/>
          </a:xfrm>
          <a:custGeom>
            <a:avLst/>
            <a:gdLst/>
            <a:ahLst/>
            <a:cxnLst/>
            <a:rect r="r" b="b" t="t" l="l"/>
            <a:pathLst>
              <a:path h="2289023" w="3244749">
                <a:moveTo>
                  <a:pt x="0" y="0"/>
                </a:moveTo>
                <a:lnTo>
                  <a:pt x="3244749" y="0"/>
                </a:lnTo>
                <a:lnTo>
                  <a:pt x="3244749" y="2289023"/>
                </a:lnTo>
                <a:lnTo>
                  <a:pt x="0" y="22890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882916">
            <a:off x="15260428" y="-1317761"/>
            <a:ext cx="1873617" cy="2635522"/>
          </a:xfrm>
          <a:custGeom>
            <a:avLst/>
            <a:gdLst/>
            <a:ahLst/>
            <a:cxnLst/>
            <a:rect r="r" b="b" t="t" l="l"/>
            <a:pathLst>
              <a:path h="2635522" w="1873617">
                <a:moveTo>
                  <a:pt x="0" y="0"/>
                </a:moveTo>
                <a:lnTo>
                  <a:pt x="1873617" y="0"/>
                </a:lnTo>
                <a:lnTo>
                  <a:pt x="1873617" y="2635522"/>
                </a:lnTo>
                <a:lnTo>
                  <a:pt x="0" y="26355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7259300" y="869538"/>
            <a:ext cx="1762476" cy="2370078"/>
          </a:xfrm>
          <a:custGeom>
            <a:avLst/>
            <a:gdLst/>
            <a:ahLst/>
            <a:cxnLst/>
            <a:rect r="r" b="b" t="t" l="l"/>
            <a:pathLst>
              <a:path h="2370078" w="1762476">
                <a:moveTo>
                  <a:pt x="0" y="0"/>
                </a:moveTo>
                <a:lnTo>
                  <a:pt x="1762476" y="0"/>
                </a:lnTo>
                <a:lnTo>
                  <a:pt x="1762476" y="2370078"/>
                </a:lnTo>
                <a:lnTo>
                  <a:pt x="0" y="2370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6599664">
            <a:off x="4625379" y="-1677477"/>
            <a:ext cx="2604665" cy="3354954"/>
          </a:xfrm>
          <a:custGeom>
            <a:avLst/>
            <a:gdLst/>
            <a:ahLst/>
            <a:cxnLst/>
            <a:rect r="r" b="b" t="t" l="l"/>
            <a:pathLst>
              <a:path h="3354954" w="2604665">
                <a:moveTo>
                  <a:pt x="0" y="0"/>
                </a:moveTo>
                <a:lnTo>
                  <a:pt x="2604665" y="0"/>
                </a:lnTo>
                <a:lnTo>
                  <a:pt x="2604665" y="3354954"/>
                </a:lnTo>
                <a:lnTo>
                  <a:pt x="0" y="33549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2323462">
            <a:off x="11864509" y="-1629901"/>
            <a:ext cx="1864849" cy="3195225"/>
          </a:xfrm>
          <a:custGeom>
            <a:avLst/>
            <a:gdLst/>
            <a:ahLst/>
            <a:cxnLst/>
            <a:rect r="r" b="b" t="t" l="l"/>
            <a:pathLst>
              <a:path h="3195225" w="1864849">
                <a:moveTo>
                  <a:pt x="0" y="0"/>
                </a:moveTo>
                <a:lnTo>
                  <a:pt x="1864849" y="0"/>
                </a:lnTo>
                <a:lnTo>
                  <a:pt x="1864849" y="3195225"/>
                </a:lnTo>
                <a:lnTo>
                  <a:pt x="0" y="31952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891562">
            <a:off x="171874" y="3673643"/>
            <a:ext cx="1713652" cy="3261275"/>
          </a:xfrm>
          <a:custGeom>
            <a:avLst/>
            <a:gdLst/>
            <a:ahLst/>
            <a:cxnLst/>
            <a:rect r="r" b="b" t="t" l="l"/>
            <a:pathLst>
              <a:path h="3261275" w="1713652">
                <a:moveTo>
                  <a:pt x="0" y="0"/>
                </a:moveTo>
                <a:lnTo>
                  <a:pt x="1713652" y="0"/>
                </a:lnTo>
                <a:lnTo>
                  <a:pt x="1713652" y="3261275"/>
                </a:lnTo>
                <a:lnTo>
                  <a:pt x="0" y="326127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767621">
            <a:off x="5979882" y="8712120"/>
            <a:ext cx="1348960" cy="1443440"/>
          </a:xfrm>
          <a:custGeom>
            <a:avLst/>
            <a:gdLst/>
            <a:ahLst/>
            <a:cxnLst/>
            <a:rect r="r" b="b" t="t" l="l"/>
            <a:pathLst>
              <a:path h="1443440" w="1348960">
                <a:moveTo>
                  <a:pt x="0" y="0"/>
                </a:moveTo>
                <a:lnTo>
                  <a:pt x="1348960" y="0"/>
                </a:lnTo>
                <a:lnTo>
                  <a:pt x="1348960" y="1443440"/>
                </a:lnTo>
                <a:lnTo>
                  <a:pt x="0" y="144344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0">
            <a:off x="15087336" y="8002683"/>
            <a:ext cx="3936411" cy="2555088"/>
          </a:xfrm>
          <a:custGeom>
            <a:avLst/>
            <a:gdLst/>
            <a:ahLst/>
            <a:cxnLst/>
            <a:rect r="r" b="b" t="t" l="l"/>
            <a:pathLst>
              <a:path h="2555088" w="3936411">
                <a:moveTo>
                  <a:pt x="0" y="0"/>
                </a:moveTo>
                <a:lnTo>
                  <a:pt x="3936410" y="0"/>
                </a:lnTo>
                <a:lnTo>
                  <a:pt x="3936410" y="2555088"/>
                </a:lnTo>
                <a:lnTo>
                  <a:pt x="0" y="255508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426402">
            <a:off x="-894040" y="7794813"/>
            <a:ext cx="2888339" cy="2594254"/>
          </a:xfrm>
          <a:custGeom>
            <a:avLst/>
            <a:gdLst/>
            <a:ahLst/>
            <a:cxnLst/>
            <a:rect r="r" b="b" t="t" l="l"/>
            <a:pathLst>
              <a:path h="2594254" w="2888339">
                <a:moveTo>
                  <a:pt x="0" y="0"/>
                </a:moveTo>
                <a:lnTo>
                  <a:pt x="2888339" y="0"/>
                </a:lnTo>
                <a:lnTo>
                  <a:pt x="2888339" y="2594254"/>
                </a:lnTo>
                <a:lnTo>
                  <a:pt x="0" y="259425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1043741">
            <a:off x="8329315" y="8650200"/>
            <a:ext cx="3360285" cy="2413296"/>
          </a:xfrm>
          <a:custGeom>
            <a:avLst/>
            <a:gdLst/>
            <a:ahLst/>
            <a:cxnLst/>
            <a:rect r="r" b="b" t="t" l="l"/>
            <a:pathLst>
              <a:path h="2413296" w="3360285">
                <a:moveTo>
                  <a:pt x="0" y="0"/>
                </a:moveTo>
                <a:lnTo>
                  <a:pt x="3360285" y="0"/>
                </a:lnTo>
                <a:lnTo>
                  <a:pt x="3360285" y="2413295"/>
                </a:lnTo>
                <a:lnTo>
                  <a:pt x="0" y="2413295"/>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929103">
            <a:off x="2472369" y="8651978"/>
            <a:ext cx="2527838" cy="2068231"/>
          </a:xfrm>
          <a:custGeom>
            <a:avLst/>
            <a:gdLst/>
            <a:ahLst/>
            <a:cxnLst/>
            <a:rect r="r" b="b" t="t" l="l"/>
            <a:pathLst>
              <a:path h="2068231" w="2527838">
                <a:moveTo>
                  <a:pt x="0" y="0"/>
                </a:moveTo>
                <a:lnTo>
                  <a:pt x="2527839" y="0"/>
                </a:lnTo>
                <a:lnTo>
                  <a:pt x="2527839" y="2068231"/>
                </a:lnTo>
                <a:lnTo>
                  <a:pt x="0" y="206823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2560577" y="8352066"/>
            <a:ext cx="1762476" cy="2370078"/>
          </a:xfrm>
          <a:custGeom>
            <a:avLst/>
            <a:gdLst/>
            <a:ahLst/>
            <a:cxnLst/>
            <a:rect r="r" b="b" t="t" l="l"/>
            <a:pathLst>
              <a:path h="2370078" w="1762476">
                <a:moveTo>
                  <a:pt x="0" y="0"/>
                </a:moveTo>
                <a:lnTo>
                  <a:pt x="1762476" y="0"/>
                </a:lnTo>
                <a:lnTo>
                  <a:pt x="1762476" y="2370078"/>
                </a:lnTo>
                <a:lnTo>
                  <a:pt x="0" y="2370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true" flipV="false" rot="-807361">
            <a:off x="16553163" y="3512862"/>
            <a:ext cx="1713652" cy="3261275"/>
          </a:xfrm>
          <a:custGeom>
            <a:avLst/>
            <a:gdLst/>
            <a:ahLst/>
            <a:cxnLst/>
            <a:rect r="r" b="b" t="t" l="l"/>
            <a:pathLst>
              <a:path h="3261275" w="1713652">
                <a:moveTo>
                  <a:pt x="1713652" y="0"/>
                </a:moveTo>
                <a:lnTo>
                  <a:pt x="0" y="0"/>
                </a:lnTo>
                <a:lnTo>
                  <a:pt x="0" y="3261276"/>
                </a:lnTo>
                <a:lnTo>
                  <a:pt x="1713652" y="3261276"/>
                </a:lnTo>
                <a:lnTo>
                  <a:pt x="1713652"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7" id="17"/>
          <p:cNvSpPr/>
          <p:nvPr/>
        </p:nvSpPr>
        <p:spPr>
          <a:xfrm flipH="false" flipV="false" rot="-1217368">
            <a:off x="-981827" y="973876"/>
            <a:ext cx="2689340" cy="1789633"/>
          </a:xfrm>
          <a:custGeom>
            <a:avLst/>
            <a:gdLst/>
            <a:ahLst/>
            <a:cxnLst/>
            <a:rect r="r" b="b" t="t" l="l"/>
            <a:pathLst>
              <a:path h="1789633" w="2689340">
                <a:moveTo>
                  <a:pt x="0" y="0"/>
                </a:moveTo>
                <a:lnTo>
                  <a:pt x="2689340" y="0"/>
                </a:lnTo>
                <a:lnTo>
                  <a:pt x="2689340" y="1789634"/>
                </a:lnTo>
                <a:lnTo>
                  <a:pt x="0" y="1789634"/>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8" id="18"/>
          <p:cNvSpPr txBox="true"/>
          <p:nvPr/>
        </p:nvSpPr>
        <p:spPr>
          <a:xfrm rot="0">
            <a:off x="1686630" y="7422293"/>
            <a:ext cx="9446121" cy="580390"/>
          </a:xfrm>
          <a:prstGeom prst="rect">
            <a:avLst/>
          </a:prstGeom>
        </p:spPr>
        <p:txBody>
          <a:bodyPr anchor="t" rtlCol="false" tIns="0" lIns="0" bIns="0" rIns="0">
            <a:spAutoFit/>
          </a:bodyPr>
          <a:lstStyle/>
          <a:p>
            <a:pPr algn="ctr">
              <a:lnSpc>
                <a:spcPts val="4759"/>
              </a:lnSpc>
            </a:pPr>
            <a:r>
              <a:rPr lang="en-US" sz="3399" b="true">
                <a:solidFill>
                  <a:srgbClr val="05061C"/>
                </a:solidFill>
                <a:latin typeface="Open Sans Bold"/>
                <a:ea typeface="Open Sans Bold"/>
                <a:cs typeface="Open Sans Bold"/>
                <a:sym typeface="Open Sans Bold"/>
              </a:rPr>
              <a:t>Integrantes :</a:t>
            </a:r>
            <a:r>
              <a:rPr lang="en-US" sz="3399">
                <a:solidFill>
                  <a:srgbClr val="05061C"/>
                </a:solidFill>
                <a:latin typeface="Open Sans"/>
                <a:ea typeface="Open Sans"/>
                <a:cs typeface="Open Sans"/>
                <a:sym typeface="Open Sans"/>
              </a:rPr>
              <a:t> Nicole Zapata y Valeria Chuncho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05522">
            <a:off x="-330486" y="3220447"/>
            <a:ext cx="6239384" cy="6057875"/>
          </a:xfrm>
          <a:custGeom>
            <a:avLst/>
            <a:gdLst/>
            <a:ahLst/>
            <a:cxnLst/>
            <a:rect r="r" b="b" t="t" l="l"/>
            <a:pathLst>
              <a:path h="6057875" w="6239384">
                <a:moveTo>
                  <a:pt x="0" y="0"/>
                </a:moveTo>
                <a:lnTo>
                  <a:pt x="6239384" y="0"/>
                </a:lnTo>
                <a:lnTo>
                  <a:pt x="6239384" y="6057876"/>
                </a:lnTo>
                <a:lnTo>
                  <a:pt x="0" y="60578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86660" y="583933"/>
            <a:ext cx="16138823" cy="1790700"/>
          </a:xfrm>
          <a:prstGeom prst="rect">
            <a:avLst/>
          </a:prstGeom>
        </p:spPr>
        <p:txBody>
          <a:bodyPr anchor="t" rtlCol="false" tIns="0" lIns="0" bIns="0" rIns="0">
            <a:spAutoFit/>
          </a:bodyPr>
          <a:lstStyle/>
          <a:p>
            <a:pPr algn="l" marL="0" indent="0" lvl="0">
              <a:lnSpc>
                <a:spcPts val="14195"/>
              </a:lnSpc>
              <a:spcBef>
                <a:spcPct val="0"/>
              </a:spcBef>
            </a:pPr>
            <a:r>
              <a:rPr lang="en-US" b="true" sz="11829">
                <a:solidFill>
                  <a:srgbClr val="05061C"/>
                </a:solidFill>
                <a:latin typeface="Dumondi Condensed Heavy"/>
                <a:ea typeface="Dumondi Condensed Heavy"/>
                <a:cs typeface="Dumondi Condensed Heavy"/>
                <a:sym typeface="Dumondi Condensed Heavy"/>
              </a:rPr>
              <a:t>Conclusiones </a:t>
            </a:r>
          </a:p>
        </p:txBody>
      </p:sp>
      <p:sp>
        <p:nvSpPr>
          <p:cNvPr name="Freeform 4" id="4"/>
          <p:cNvSpPr/>
          <p:nvPr/>
        </p:nvSpPr>
        <p:spPr>
          <a:xfrm flipH="false" flipV="false" rot="-161044">
            <a:off x="-34450" y="3784580"/>
            <a:ext cx="5757218" cy="5579268"/>
          </a:xfrm>
          <a:custGeom>
            <a:avLst/>
            <a:gdLst/>
            <a:ahLst/>
            <a:cxnLst/>
            <a:rect r="r" b="b" t="t" l="l"/>
            <a:pathLst>
              <a:path h="5579268" w="5757218">
                <a:moveTo>
                  <a:pt x="0" y="0"/>
                </a:moveTo>
                <a:lnTo>
                  <a:pt x="5757218" y="0"/>
                </a:lnTo>
                <a:lnTo>
                  <a:pt x="5757218" y="5579268"/>
                </a:lnTo>
                <a:lnTo>
                  <a:pt x="0" y="55792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775531">
            <a:off x="17113061" y="1508291"/>
            <a:ext cx="1827408" cy="2457395"/>
          </a:xfrm>
          <a:custGeom>
            <a:avLst/>
            <a:gdLst/>
            <a:ahLst/>
            <a:cxnLst/>
            <a:rect r="r" b="b" t="t" l="l"/>
            <a:pathLst>
              <a:path h="2457395" w="1827408">
                <a:moveTo>
                  <a:pt x="0" y="0"/>
                </a:moveTo>
                <a:lnTo>
                  <a:pt x="1827408" y="0"/>
                </a:lnTo>
                <a:lnTo>
                  <a:pt x="1827408" y="2457395"/>
                </a:lnTo>
                <a:lnTo>
                  <a:pt x="0" y="24573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425329">
            <a:off x="14837965" y="-701232"/>
            <a:ext cx="2016256" cy="3837166"/>
          </a:xfrm>
          <a:custGeom>
            <a:avLst/>
            <a:gdLst/>
            <a:ahLst/>
            <a:cxnLst/>
            <a:rect r="r" b="b" t="t" l="l"/>
            <a:pathLst>
              <a:path h="3837166" w="2016256">
                <a:moveTo>
                  <a:pt x="0" y="0"/>
                </a:moveTo>
                <a:lnTo>
                  <a:pt x="2016257" y="0"/>
                </a:lnTo>
                <a:lnTo>
                  <a:pt x="2016257" y="3837167"/>
                </a:lnTo>
                <a:lnTo>
                  <a:pt x="0" y="38371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6552313" y="3955474"/>
            <a:ext cx="11305293" cy="5189854"/>
          </a:xfrm>
          <a:prstGeom prst="rect">
            <a:avLst/>
          </a:prstGeom>
        </p:spPr>
        <p:txBody>
          <a:bodyPr anchor="t" rtlCol="false" tIns="0" lIns="0" bIns="0" rIns="0">
            <a:spAutoFit/>
          </a:bodyPr>
          <a:lstStyle/>
          <a:p>
            <a:pPr algn="just">
              <a:lnSpc>
                <a:spcPts val="3220"/>
              </a:lnSpc>
              <a:spcBef>
                <a:spcPct val="0"/>
              </a:spcBef>
            </a:pPr>
            <a:r>
              <a:rPr lang="en-US" b="true" sz="2300">
                <a:solidFill>
                  <a:srgbClr val="000000"/>
                </a:solidFill>
                <a:latin typeface="Canva Sans Bold"/>
                <a:ea typeface="Canva Sans Bold"/>
                <a:cs typeface="Canva Sans Bold"/>
                <a:sym typeface="Canva Sans Bold"/>
              </a:rPr>
              <a:t>Tras la implementación del sistema de gestión de admisiones en la UTPL para el periodo octubre 2024 – febrero 2025, se identificaron varias conclusiones clave. El proceso de inscripción y exámenes se realizó dentro de las fechas establecidas, aunque surgieron dificultades con la saturación del sistema en los últimos días, indicando la necesidad de mejorar la infraestructura tecnológica. El sistema de priorización de puntajes fue eficaz para carreras con alta demanda, pero algunas carreras no lograron llenar ni el 50% de sus cupos, sugiriendo una revisión en la oferta académica y estrategias de promoción. La asignación de cupos adicionales basados en méritos se realizó con éxito, aunque sería beneficioso clarificar y expandir los criterios de evaluación. En resumen, el sistema cumplió sus objetivos, pero se recomiendan mejoras en tecnología, marketing académico y evaluación continua para optimizar futuras admisiones.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5061C"/>
        </a:solidFill>
      </p:bgPr>
    </p:bg>
    <p:spTree>
      <p:nvGrpSpPr>
        <p:cNvPr id="1" name=""/>
        <p:cNvGrpSpPr/>
        <p:nvPr/>
      </p:nvGrpSpPr>
      <p:grpSpPr>
        <a:xfrm>
          <a:off x="0" y="0"/>
          <a:ext cx="0" cy="0"/>
          <a:chOff x="0" y="0"/>
          <a:chExt cx="0" cy="0"/>
        </a:xfrm>
      </p:grpSpPr>
      <p:sp>
        <p:nvSpPr>
          <p:cNvPr name="TextBox 2" id="2"/>
          <p:cNvSpPr txBox="true"/>
          <p:nvPr/>
        </p:nvSpPr>
        <p:spPr>
          <a:xfrm rot="0">
            <a:off x="826267" y="4085443"/>
            <a:ext cx="16635465" cy="2471285"/>
          </a:xfrm>
          <a:prstGeom prst="rect">
            <a:avLst/>
          </a:prstGeom>
        </p:spPr>
        <p:txBody>
          <a:bodyPr anchor="t" rtlCol="false" tIns="0" lIns="0" bIns="0" rIns="0">
            <a:spAutoFit/>
          </a:bodyPr>
          <a:lstStyle/>
          <a:p>
            <a:pPr algn="ctr" marL="0" indent="0" lvl="0">
              <a:lnSpc>
                <a:spcPts val="18127"/>
              </a:lnSpc>
            </a:pPr>
            <a:r>
              <a:rPr lang="en-US" b="true" sz="19920">
                <a:solidFill>
                  <a:srgbClr val="FEFEFE"/>
                </a:solidFill>
                <a:latin typeface="Dumondi Condensed Bold"/>
                <a:ea typeface="Dumondi Condensed Bold"/>
                <a:cs typeface="Dumondi Condensed Bold"/>
                <a:sym typeface="Dumondi Condensed Bold"/>
              </a:rPr>
              <a:t>MUCHAS GRACIAS</a:t>
            </a:r>
          </a:p>
        </p:txBody>
      </p:sp>
      <p:sp>
        <p:nvSpPr>
          <p:cNvPr name="Freeform 3" id="3"/>
          <p:cNvSpPr/>
          <p:nvPr/>
        </p:nvSpPr>
        <p:spPr>
          <a:xfrm flipH="false" flipV="false" rot="0">
            <a:off x="2833107" y="8297361"/>
            <a:ext cx="2617945" cy="1989639"/>
          </a:xfrm>
          <a:custGeom>
            <a:avLst/>
            <a:gdLst/>
            <a:ahLst/>
            <a:cxnLst/>
            <a:rect r="r" b="b" t="t" l="l"/>
            <a:pathLst>
              <a:path h="1989639" w="2617945">
                <a:moveTo>
                  <a:pt x="0" y="0"/>
                </a:moveTo>
                <a:lnTo>
                  <a:pt x="2617946" y="0"/>
                </a:lnTo>
                <a:lnTo>
                  <a:pt x="2617946" y="1989639"/>
                </a:lnTo>
                <a:lnTo>
                  <a:pt x="0" y="1989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206304" y="-200615"/>
            <a:ext cx="3244749" cy="2289023"/>
          </a:xfrm>
          <a:custGeom>
            <a:avLst/>
            <a:gdLst/>
            <a:ahLst/>
            <a:cxnLst/>
            <a:rect r="r" b="b" t="t" l="l"/>
            <a:pathLst>
              <a:path h="2289023" w="3244749">
                <a:moveTo>
                  <a:pt x="0" y="0"/>
                </a:moveTo>
                <a:lnTo>
                  <a:pt x="3244749" y="0"/>
                </a:lnTo>
                <a:lnTo>
                  <a:pt x="3244749" y="2289023"/>
                </a:lnTo>
                <a:lnTo>
                  <a:pt x="0" y="22890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484404">
            <a:off x="16113049" y="-652339"/>
            <a:ext cx="2056723" cy="2893088"/>
          </a:xfrm>
          <a:custGeom>
            <a:avLst/>
            <a:gdLst/>
            <a:ahLst/>
            <a:cxnLst/>
            <a:rect r="r" b="b" t="t" l="l"/>
            <a:pathLst>
              <a:path h="2893088" w="2056723">
                <a:moveTo>
                  <a:pt x="0" y="0"/>
                </a:moveTo>
                <a:lnTo>
                  <a:pt x="2056722" y="0"/>
                </a:lnTo>
                <a:lnTo>
                  <a:pt x="2056722" y="2893088"/>
                </a:lnTo>
                <a:lnTo>
                  <a:pt x="0" y="28930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1895" y="-133738"/>
            <a:ext cx="1762476" cy="2370078"/>
          </a:xfrm>
          <a:custGeom>
            <a:avLst/>
            <a:gdLst/>
            <a:ahLst/>
            <a:cxnLst/>
            <a:rect r="r" b="b" t="t" l="l"/>
            <a:pathLst>
              <a:path h="2370078" w="1762476">
                <a:moveTo>
                  <a:pt x="0" y="0"/>
                </a:moveTo>
                <a:lnTo>
                  <a:pt x="1762476" y="0"/>
                </a:lnTo>
                <a:lnTo>
                  <a:pt x="1762476" y="2370078"/>
                </a:lnTo>
                <a:lnTo>
                  <a:pt x="0" y="2370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6599664">
            <a:off x="5888814" y="-1386482"/>
            <a:ext cx="2604665" cy="3354954"/>
          </a:xfrm>
          <a:custGeom>
            <a:avLst/>
            <a:gdLst/>
            <a:ahLst/>
            <a:cxnLst/>
            <a:rect r="r" b="b" t="t" l="l"/>
            <a:pathLst>
              <a:path h="3354954" w="2604665">
                <a:moveTo>
                  <a:pt x="0" y="0"/>
                </a:moveTo>
                <a:lnTo>
                  <a:pt x="2604665" y="0"/>
                </a:lnTo>
                <a:lnTo>
                  <a:pt x="2604665" y="3354955"/>
                </a:lnTo>
                <a:lnTo>
                  <a:pt x="0" y="33549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035954">
            <a:off x="12915840" y="-1557050"/>
            <a:ext cx="1999490" cy="3425917"/>
          </a:xfrm>
          <a:custGeom>
            <a:avLst/>
            <a:gdLst/>
            <a:ahLst/>
            <a:cxnLst/>
            <a:rect r="r" b="b" t="t" l="l"/>
            <a:pathLst>
              <a:path h="3425917" w="1999490">
                <a:moveTo>
                  <a:pt x="0" y="0"/>
                </a:moveTo>
                <a:lnTo>
                  <a:pt x="1999490" y="0"/>
                </a:lnTo>
                <a:lnTo>
                  <a:pt x="1999490" y="3425917"/>
                </a:lnTo>
                <a:lnTo>
                  <a:pt x="0" y="342591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1791596">
            <a:off x="584944" y="7209817"/>
            <a:ext cx="1784158" cy="3395457"/>
          </a:xfrm>
          <a:custGeom>
            <a:avLst/>
            <a:gdLst/>
            <a:ahLst/>
            <a:cxnLst/>
            <a:rect r="r" b="b" t="t" l="l"/>
            <a:pathLst>
              <a:path h="3395457" w="1784158">
                <a:moveTo>
                  <a:pt x="0" y="0"/>
                </a:moveTo>
                <a:lnTo>
                  <a:pt x="1784159" y="0"/>
                </a:lnTo>
                <a:lnTo>
                  <a:pt x="1784159" y="3395457"/>
                </a:lnTo>
                <a:lnTo>
                  <a:pt x="0" y="339545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767621">
            <a:off x="10150362" y="8548225"/>
            <a:ext cx="1432877" cy="1533234"/>
          </a:xfrm>
          <a:custGeom>
            <a:avLst/>
            <a:gdLst/>
            <a:ahLst/>
            <a:cxnLst/>
            <a:rect r="r" b="b" t="t" l="l"/>
            <a:pathLst>
              <a:path h="1533234" w="1432877">
                <a:moveTo>
                  <a:pt x="0" y="0"/>
                </a:moveTo>
                <a:lnTo>
                  <a:pt x="1432877" y="0"/>
                </a:lnTo>
                <a:lnTo>
                  <a:pt x="1432877" y="1533234"/>
                </a:lnTo>
                <a:lnTo>
                  <a:pt x="0" y="153323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0">
            <a:off x="15443815" y="8001312"/>
            <a:ext cx="3936411" cy="2555088"/>
          </a:xfrm>
          <a:custGeom>
            <a:avLst/>
            <a:gdLst/>
            <a:ahLst/>
            <a:cxnLst/>
            <a:rect r="r" b="b" t="t" l="l"/>
            <a:pathLst>
              <a:path h="2555088" w="3936411">
                <a:moveTo>
                  <a:pt x="0" y="0"/>
                </a:moveTo>
                <a:lnTo>
                  <a:pt x="3936410" y="0"/>
                </a:lnTo>
                <a:lnTo>
                  <a:pt x="3936410" y="2555088"/>
                </a:lnTo>
                <a:lnTo>
                  <a:pt x="0" y="255508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9384550" y="-133738"/>
            <a:ext cx="2617945" cy="1989639"/>
          </a:xfrm>
          <a:custGeom>
            <a:avLst/>
            <a:gdLst/>
            <a:ahLst/>
            <a:cxnLst/>
            <a:rect r="r" b="b" t="t" l="l"/>
            <a:pathLst>
              <a:path h="1989639" w="2617945">
                <a:moveTo>
                  <a:pt x="0" y="0"/>
                </a:moveTo>
                <a:lnTo>
                  <a:pt x="2617945" y="0"/>
                </a:lnTo>
                <a:lnTo>
                  <a:pt x="2617945" y="1989639"/>
                </a:lnTo>
                <a:lnTo>
                  <a:pt x="0" y="1989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200210">
            <a:off x="12528147" y="8574041"/>
            <a:ext cx="1999490" cy="3425917"/>
          </a:xfrm>
          <a:custGeom>
            <a:avLst/>
            <a:gdLst/>
            <a:ahLst/>
            <a:cxnLst/>
            <a:rect r="r" b="b" t="t" l="l"/>
            <a:pathLst>
              <a:path h="3425917" w="1999490">
                <a:moveTo>
                  <a:pt x="0" y="0"/>
                </a:moveTo>
                <a:lnTo>
                  <a:pt x="1999490" y="0"/>
                </a:lnTo>
                <a:lnTo>
                  <a:pt x="1999490" y="3425918"/>
                </a:lnTo>
                <a:lnTo>
                  <a:pt x="0" y="342591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3484404">
            <a:off x="6584638" y="8192544"/>
            <a:ext cx="2056723" cy="2893088"/>
          </a:xfrm>
          <a:custGeom>
            <a:avLst/>
            <a:gdLst/>
            <a:ahLst/>
            <a:cxnLst/>
            <a:rect r="r" b="b" t="t" l="l"/>
            <a:pathLst>
              <a:path h="2893088" w="2056723">
                <a:moveTo>
                  <a:pt x="0" y="0"/>
                </a:moveTo>
                <a:lnTo>
                  <a:pt x="2056722" y="0"/>
                </a:lnTo>
                <a:lnTo>
                  <a:pt x="2056722" y="2893088"/>
                </a:lnTo>
                <a:lnTo>
                  <a:pt x="0" y="28930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9539694" y="2311154"/>
            <a:ext cx="7389970" cy="0"/>
          </a:xfrm>
          <a:prstGeom prst="line">
            <a:avLst/>
          </a:prstGeom>
          <a:ln cap="flat" w="38100">
            <a:solidFill>
              <a:srgbClr val="000000"/>
            </a:solidFill>
            <a:prstDash val="solid"/>
            <a:headEnd type="none" len="sm" w="sm"/>
            <a:tailEnd type="none" len="sm" w="sm"/>
          </a:ln>
        </p:spPr>
      </p:sp>
      <p:sp>
        <p:nvSpPr>
          <p:cNvPr name="AutoShape 3" id="3"/>
          <p:cNvSpPr/>
          <p:nvPr/>
        </p:nvSpPr>
        <p:spPr>
          <a:xfrm>
            <a:off x="9539694" y="3247563"/>
            <a:ext cx="7389970" cy="0"/>
          </a:xfrm>
          <a:prstGeom prst="line">
            <a:avLst/>
          </a:prstGeom>
          <a:ln cap="flat" w="38100">
            <a:solidFill>
              <a:srgbClr val="000000"/>
            </a:solidFill>
            <a:prstDash val="solid"/>
            <a:headEnd type="none" len="sm" w="sm"/>
            <a:tailEnd type="none" len="sm" w="sm"/>
          </a:ln>
        </p:spPr>
      </p:sp>
      <p:sp>
        <p:nvSpPr>
          <p:cNvPr name="AutoShape 4" id="4"/>
          <p:cNvSpPr/>
          <p:nvPr/>
        </p:nvSpPr>
        <p:spPr>
          <a:xfrm>
            <a:off x="9539694" y="4183972"/>
            <a:ext cx="7389970" cy="0"/>
          </a:xfrm>
          <a:prstGeom prst="line">
            <a:avLst/>
          </a:prstGeom>
          <a:ln cap="flat" w="38100">
            <a:solidFill>
              <a:srgbClr val="000000"/>
            </a:solidFill>
            <a:prstDash val="solid"/>
            <a:headEnd type="none" len="sm" w="sm"/>
            <a:tailEnd type="none" len="sm" w="sm"/>
          </a:ln>
        </p:spPr>
      </p:sp>
      <p:sp>
        <p:nvSpPr>
          <p:cNvPr name="AutoShape 5" id="5"/>
          <p:cNvSpPr/>
          <p:nvPr/>
        </p:nvSpPr>
        <p:spPr>
          <a:xfrm>
            <a:off x="9539694" y="5120381"/>
            <a:ext cx="7389970" cy="0"/>
          </a:xfrm>
          <a:prstGeom prst="line">
            <a:avLst/>
          </a:prstGeom>
          <a:ln cap="flat" w="38100">
            <a:solidFill>
              <a:srgbClr val="000000"/>
            </a:solidFill>
            <a:prstDash val="solid"/>
            <a:headEnd type="none" len="sm" w="sm"/>
            <a:tailEnd type="none" len="sm" w="sm"/>
          </a:ln>
        </p:spPr>
      </p:sp>
      <p:sp>
        <p:nvSpPr>
          <p:cNvPr name="AutoShape 6" id="6"/>
          <p:cNvSpPr/>
          <p:nvPr/>
        </p:nvSpPr>
        <p:spPr>
          <a:xfrm>
            <a:off x="9539694" y="6056791"/>
            <a:ext cx="7389970" cy="0"/>
          </a:xfrm>
          <a:prstGeom prst="line">
            <a:avLst/>
          </a:prstGeom>
          <a:ln cap="flat" w="38100">
            <a:solidFill>
              <a:srgbClr val="000000"/>
            </a:solidFill>
            <a:prstDash val="solid"/>
            <a:headEnd type="none" len="sm" w="sm"/>
            <a:tailEnd type="none" len="sm" w="sm"/>
          </a:ln>
        </p:spPr>
      </p:sp>
      <p:sp>
        <p:nvSpPr>
          <p:cNvPr name="AutoShape 7" id="7"/>
          <p:cNvSpPr/>
          <p:nvPr/>
        </p:nvSpPr>
        <p:spPr>
          <a:xfrm flipV="true">
            <a:off x="9539694" y="1374245"/>
            <a:ext cx="7389970" cy="0"/>
          </a:xfrm>
          <a:prstGeom prst="line">
            <a:avLst/>
          </a:prstGeom>
          <a:ln cap="flat" w="38100">
            <a:solidFill>
              <a:srgbClr val="000000"/>
            </a:solidFill>
            <a:prstDash val="solid"/>
            <a:headEnd type="none" len="sm" w="sm"/>
            <a:tailEnd type="none" len="sm" w="sm"/>
          </a:ln>
        </p:spPr>
      </p:sp>
      <p:sp>
        <p:nvSpPr>
          <p:cNvPr name="TextBox 8" id="8"/>
          <p:cNvSpPr txBox="true"/>
          <p:nvPr/>
        </p:nvSpPr>
        <p:spPr>
          <a:xfrm rot="0">
            <a:off x="9539694" y="1518546"/>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01. Introducción</a:t>
            </a:r>
          </a:p>
        </p:txBody>
      </p:sp>
      <p:sp>
        <p:nvSpPr>
          <p:cNvPr name="TextBox 9" id="9"/>
          <p:cNvSpPr txBox="true"/>
          <p:nvPr/>
        </p:nvSpPr>
        <p:spPr>
          <a:xfrm rot="0">
            <a:off x="9539694" y="2449202"/>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02.Problematica</a:t>
            </a:r>
          </a:p>
        </p:txBody>
      </p:sp>
      <p:sp>
        <p:nvSpPr>
          <p:cNvPr name="TextBox 10" id="10"/>
          <p:cNvSpPr txBox="true"/>
          <p:nvPr/>
        </p:nvSpPr>
        <p:spPr>
          <a:xfrm rot="0">
            <a:off x="9539694" y="3396908"/>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03. Solución</a:t>
            </a:r>
          </a:p>
        </p:txBody>
      </p:sp>
      <p:sp>
        <p:nvSpPr>
          <p:cNvPr name="TextBox 11" id="11"/>
          <p:cNvSpPr txBox="true"/>
          <p:nvPr/>
        </p:nvSpPr>
        <p:spPr>
          <a:xfrm rot="0">
            <a:off x="9539694" y="4331081"/>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04. Resultados </a:t>
            </a:r>
          </a:p>
        </p:txBody>
      </p:sp>
      <p:sp>
        <p:nvSpPr>
          <p:cNvPr name="TextBox 12" id="12"/>
          <p:cNvSpPr txBox="true"/>
          <p:nvPr/>
        </p:nvSpPr>
        <p:spPr>
          <a:xfrm rot="0">
            <a:off x="9539694" y="5267490"/>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05.Conclusiones </a:t>
            </a:r>
          </a:p>
        </p:txBody>
      </p:sp>
      <p:sp>
        <p:nvSpPr>
          <p:cNvPr name="TextBox 13" id="13"/>
          <p:cNvSpPr txBox="true"/>
          <p:nvPr/>
        </p:nvSpPr>
        <p:spPr>
          <a:xfrm rot="0">
            <a:off x="1977281" y="1315315"/>
            <a:ext cx="7166719" cy="3082446"/>
          </a:xfrm>
          <a:prstGeom prst="rect">
            <a:avLst/>
          </a:prstGeom>
        </p:spPr>
        <p:txBody>
          <a:bodyPr anchor="t" rtlCol="false" tIns="0" lIns="0" bIns="0" rIns="0">
            <a:spAutoFit/>
          </a:bodyPr>
          <a:lstStyle/>
          <a:p>
            <a:pPr algn="l" marL="0" indent="0" lvl="0">
              <a:lnSpc>
                <a:spcPts val="23738"/>
              </a:lnSpc>
              <a:spcBef>
                <a:spcPct val="0"/>
              </a:spcBef>
            </a:pPr>
            <a:r>
              <a:rPr lang="en-US" b="true" sz="21580">
                <a:solidFill>
                  <a:srgbClr val="05061C"/>
                </a:solidFill>
                <a:latin typeface="Dumondi Condensed Heavy"/>
                <a:ea typeface="Dumondi Condensed Heavy"/>
                <a:cs typeface="Dumondi Condensed Heavy"/>
                <a:sym typeface="Dumondi Condensed Heavy"/>
              </a:rPr>
              <a:t>ÍNDICE</a:t>
            </a:r>
          </a:p>
        </p:txBody>
      </p:sp>
      <p:sp>
        <p:nvSpPr>
          <p:cNvPr name="Freeform 14" id="14"/>
          <p:cNvSpPr/>
          <p:nvPr/>
        </p:nvSpPr>
        <p:spPr>
          <a:xfrm flipH="false" flipV="false" rot="0">
            <a:off x="562318" y="3905952"/>
            <a:ext cx="1693100" cy="2276785"/>
          </a:xfrm>
          <a:custGeom>
            <a:avLst/>
            <a:gdLst/>
            <a:ahLst/>
            <a:cxnLst/>
            <a:rect r="r" b="b" t="t" l="l"/>
            <a:pathLst>
              <a:path h="2276785" w="1693100">
                <a:moveTo>
                  <a:pt x="0" y="0"/>
                </a:moveTo>
                <a:lnTo>
                  <a:pt x="1693100" y="0"/>
                </a:lnTo>
                <a:lnTo>
                  <a:pt x="1693100" y="2276785"/>
                </a:lnTo>
                <a:lnTo>
                  <a:pt x="0" y="22767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570556">
            <a:off x="-524005" y="6650052"/>
            <a:ext cx="4235526" cy="2818550"/>
          </a:xfrm>
          <a:custGeom>
            <a:avLst/>
            <a:gdLst/>
            <a:ahLst/>
            <a:cxnLst/>
            <a:rect r="r" b="b" t="t" l="l"/>
            <a:pathLst>
              <a:path h="2818550" w="4235526">
                <a:moveTo>
                  <a:pt x="0" y="0"/>
                </a:moveTo>
                <a:lnTo>
                  <a:pt x="4235527" y="0"/>
                </a:lnTo>
                <a:lnTo>
                  <a:pt x="4235527" y="2818550"/>
                </a:lnTo>
                <a:lnTo>
                  <a:pt x="0" y="2818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4104945">
            <a:off x="4141905" y="3624898"/>
            <a:ext cx="2342995" cy="4458986"/>
          </a:xfrm>
          <a:custGeom>
            <a:avLst/>
            <a:gdLst/>
            <a:ahLst/>
            <a:cxnLst/>
            <a:rect r="r" b="b" t="t" l="l"/>
            <a:pathLst>
              <a:path h="4458986" w="2342995">
                <a:moveTo>
                  <a:pt x="0" y="0"/>
                </a:moveTo>
                <a:lnTo>
                  <a:pt x="2342995" y="0"/>
                </a:lnTo>
                <a:lnTo>
                  <a:pt x="2342995" y="4458986"/>
                </a:lnTo>
                <a:lnTo>
                  <a:pt x="0" y="44589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4481395" y="7327065"/>
            <a:ext cx="3808468" cy="2472042"/>
          </a:xfrm>
          <a:custGeom>
            <a:avLst/>
            <a:gdLst/>
            <a:ahLst/>
            <a:cxnLst/>
            <a:rect r="r" b="b" t="t" l="l"/>
            <a:pathLst>
              <a:path h="2472042" w="3808468">
                <a:moveTo>
                  <a:pt x="0" y="0"/>
                </a:moveTo>
                <a:lnTo>
                  <a:pt x="3808467" y="0"/>
                </a:lnTo>
                <a:lnTo>
                  <a:pt x="3808467" y="2472041"/>
                </a:lnTo>
                <a:lnTo>
                  <a:pt x="0" y="24720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9268" y="628041"/>
            <a:ext cx="14993253" cy="8521518"/>
            <a:chOff x="0" y="0"/>
            <a:chExt cx="3948840" cy="2244350"/>
          </a:xfrm>
        </p:grpSpPr>
        <p:sp>
          <p:nvSpPr>
            <p:cNvPr name="Freeform 3" id="3"/>
            <p:cNvSpPr/>
            <p:nvPr/>
          </p:nvSpPr>
          <p:spPr>
            <a:xfrm flipH="false" flipV="false" rot="0">
              <a:off x="0" y="0"/>
              <a:ext cx="3948840" cy="2244350"/>
            </a:xfrm>
            <a:custGeom>
              <a:avLst/>
              <a:gdLst/>
              <a:ahLst/>
              <a:cxnLst/>
              <a:rect r="r" b="b" t="t" l="l"/>
              <a:pathLst>
                <a:path h="2244350" w="3948840">
                  <a:moveTo>
                    <a:pt x="7229" y="0"/>
                  </a:moveTo>
                  <a:lnTo>
                    <a:pt x="3941611" y="0"/>
                  </a:lnTo>
                  <a:cubicBezTo>
                    <a:pt x="3945604" y="0"/>
                    <a:pt x="3948840" y="3237"/>
                    <a:pt x="3948840" y="7229"/>
                  </a:cubicBezTo>
                  <a:lnTo>
                    <a:pt x="3948840" y="2237121"/>
                  </a:lnTo>
                  <a:cubicBezTo>
                    <a:pt x="3948840" y="2241114"/>
                    <a:pt x="3945604" y="2244350"/>
                    <a:pt x="3941611" y="2244350"/>
                  </a:cubicBezTo>
                  <a:lnTo>
                    <a:pt x="7229" y="2244350"/>
                  </a:lnTo>
                  <a:cubicBezTo>
                    <a:pt x="3237" y="2244350"/>
                    <a:pt x="0" y="2241114"/>
                    <a:pt x="0" y="2237121"/>
                  </a:cubicBezTo>
                  <a:lnTo>
                    <a:pt x="0" y="7229"/>
                  </a:lnTo>
                  <a:cubicBezTo>
                    <a:pt x="0" y="3237"/>
                    <a:pt x="3237" y="0"/>
                    <a:pt x="7229" y="0"/>
                  </a:cubicBezTo>
                  <a:close/>
                </a:path>
              </a:pathLst>
            </a:custGeom>
            <a:solidFill>
              <a:srgbClr val="05061C"/>
            </a:solidFill>
          </p:spPr>
        </p:sp>
        <p:sp>
          <p:nvSpPr>
            <p:cNvPr name="TextBox 4" id="4"/>
            <p:cNvSpPr txBox="true"/>
            <p:nvPr/>
          </p:nvSpPr>
          <p:spPr>
            <a:xfrm>
              <a:off x="0" y="-38100"/>
              <a:ext cx="3948840" cy="2282450"/>
            </a:xfrm>
            <a:prstGeom prst="rect">
              <a:avLst/>
            </a:prstGeom>
          </p:spPr>
          <p:txBody>
            <a:bodyPr anchor="ctr" rtlCol="false" tIns="50800" lIns="50800" bIns="50800" rIns="50800"/>
            <a:lstStyle/>
            <a:p>
              <a:pPr algn="ctr">
                <a:lnSpc>
                  <a:spcPts val="4809"/>
                </a:lnSpc>
              </a:pPr>
            </a:p>
            <a:p>
              <a:pPr algn="ctr">
                <a:lnSpc>
                  <a:spcPts val="4809"/>
                </a:lnSpc>
              </a:pPr>
            </a:p>
            <a:p>
              <a:pPr algn="ctr">
                <a:lnSpc>
                  <a:spcPts val="4809"/>
                </a:lnSpc>
              </a:pPr>
            </a:p>
            <a:p>
              <a:pPr algn="ctr">
                <a:lnSpc>
                  <a:spcPts val="2859"/>
                </a:lnSpc>
              </a:pPr>
            </a:p>
            <a:p>
              <a:pPr algn="ctr">
                <a:lnSpc>
                  <a:spcPts val="2859"/>
                </a:lnSpc>
              </a:pPr>
            </a:p>
            <a:p>
              <a:pPr algn="ctr">
                <a:lnSpc>
                  <a:spcPts val="2859"/>
                </a:lnSpc>
              </a:pPr>
            </a:p>
          </p:txBody>
        </p:sp>
      </p:grpSp>
      <p:sp>
        <p:nvSpPr>
          <p:cNvPr name="TextBox 5" id="5"/>
          <p:cNvSpPr txBox="true"/>
          <p:nvPr/>
        </p:nvSpPr>
        <p:spPr>
          <a:xfrm rot="0">
            <a:off x="9525" y="1607852"/>
            <a:ext cx="13793442" cy="7541708"/>
          </a:xfrm>
          <a:prstGeom prst="rect">
            <a:avLst/>
          </a:prstGeom>
        </p:spPr>
        <p:txBody>
          <a:bodyPr anchor="t" rtlCol="false" tIns="0" lIns="0" bIns="0" rIns="0">
            <a:spAutoFit/>
          </a:bodyPr>
          <a:lstStyle/>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La Universidad Técnica Particular de Loja (UTPL) ofrece 28 carreras para el periodo académico octubre 2024 – febrero 2025, y requiere gestionar correctamente el proceso de admisiones.</a:t>
            </a:r>
          </a:p>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Este proyecto tiene como objetivo desarrollar una simulación de un sistema de gestión de admisiones, que permita organizar, evaluar y asignar cupos a los postulantes de manera justa y ordenada, siguiendo las reglas establecidas por la universidad.</a:t>
            </a:r>
          </a:p>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El sistema considera lo siguiente:</a:t>
            </a:r>
          </a:p>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Todos los postulantes deben inscribirse dentro del tiempo establecido.</a:t>
            </a:r>
          </a:p>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Se rinde un examen sobre 100 puntos.</a:t>
            </a:r>
          </a:p>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Las carreras se clasifican en:</a:t>
            </a:r>
          </a:p>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Alta demanda: requieren un puntaje mínimo para ser admitido.</a:t>
            </a:r>
          </a:p>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Baja demanda: no tienen puntaje mínimo, pero se debe aprobar un examen diagnóstico.</a:t>
            </a:r>
          </a:p>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También se pueden asignar cupos adicionales (2 a 5 por carrera) para estudiantes que cumplan criterios de mérito, como:</a:t>
            </a:r>
          </a:p>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Ser abanderado del bachillerato.</a:t>
            </a:r>
          </a:p>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Tener un bachillerato afín a la carrera.</a:t>
            </a:r>
          </a:p>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Tener una discapacidad igual o mayor al 35%.</a:t>
            </a:r>
          </a:p>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Finalmente, el sistema genera reportes importantes como:</a:t>
            </a:r>
          </a:p>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Carreras que no llenaron al menos el 50% de cupos.</a:t>
            </a:r>
          </a:p>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Carreras que rechazaron postulantes por falta de espacio.</a:t>
            </a:r>
          </a:p>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Carreras que usaron cupos adicionales por mérito.</a:t>
            </a:r>
          </a:p>
          <a:p>
            <a:pPr algn="l" marL="422593" indent="-211297" lvl="1">
              <a:lnSpc>
                <a:spcPts val="2740"/>
              </a:lnSpc>
              <a:buFont typeface="Arial"/>
              <a:buChar char="•"/>
            </a:pPr>
            <a:r>
              <a:rPr lang="en-US" b="true" sz="1957">
                <a:solidFill>
                  <a:srgbClr val="FFFFFF"/>
                </a:solidFill>
                <a:latin typeface="Canva Sans Bold"/>
                <a:ea typeface="Canva Sans Bold"/>
                <a:cs typeface="Canva Sans Bold"/>
                <a:sym typeface="Canva Sans Bold"/>
              </a:rPr>
              <a:t>Este proyecto permite entender mejor cómo funciona el proceso de admisión y facilita la toma de decisiones académicas, simulando un escenario real que puede adaptarse a futuras necesidades de la UTPL.</a:t>
            </a:r>
          </a:p>
        </p:txBody>
      </p:sp>
      <p:sp>
        <p:nvSpPr>
          <p:cNvPr name="TextBox 6" id="6"/>
          <p:cNvSpPr txBox="true"/>
          <p:nvPr/>
        </p:nvSpPr>
        <p:spPr>
          <a:xfrm rot="0">
            <a:off x="855121" y="297904"/>
            <a:ext cx="6527603" cy="1476375"/>
          </a:xfrm>
          <a:prstGeom prst="rect">
            <a:avLst/>
          </a:prstGeom>
        </p:spPr>
        <p:txBody>
          <a:bodyPr anchor="t" rtlCol="false" tIns="0" lIns="0" bIns="0" rIns="0">
            <a:spAutoFit/>
          </a:bodyPr>
          <a:lstStyle/>
          <a:p>
            <a:pPr algn="l" marL="0" indent="0" lvl="0">
              <a:lnSpc>
                <a:spcPts val="11641"/>
              </a:lnSpc>
              <a:spcBef>
                <a:spcPct val="0"/>
              </a:spcBef>
            </a:pPr>
            <a:r>
              <a:rPr lang="en-US" b="true" sz="9701">
                <a:solidFill>
                  <a:srgbClr val="8C55A2"/>
                </a:solidFill>
                <a:latin typeface="Dumondi Condensed Heavy"/>
                <a:ea typeface="Dumondi Condensed Heavy"/>
                <a:cs typeface="Dumondi Condensed Heavy"/>
                <a:sym typeface="Dumondi Condensed Heavy"/>
              </a:rPr>
              <a:t>Introducción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061C"/>
        </a:solidFill>
      </p:bgPr>
    </p:bg>
    <p:spTree>
      <p:nvGrpSpPr>
        <p:cNvPr id="1" name=""/>
        <p:cNvGrpSpPr/>
        <p:nvPr/>
      </p:nvGrpSpPr>
      <p:grpSpPr>
        <a:xfrm>
          <a:off x="0" y="0"/>
          <a:ext cx="0" cy="0"/>
          <a:chOff x="0" y="0"/>
          <a:chExt cx="0" cy="0"/>
        </a:xfrm>
      </p:grpSpPr>
      <p:sp>
        <p:nvSpPr>
          <p:cNvPr name="TextBox 2" id="2"/>
          <p:cNvSpPr txBox="true"/>
          <p:nvPr/>
        </p:nvSpPr>
        <p:spPr>
          <a:xfrm rot="0">
            <a:off x="798624" y="2179751"/>
            <a:ext cx="16690753" cy="1416318"/>
          </a:xfrm>
          <a:prstGeom prst="rect">
            <a:avLst/>
          </a:prstGeom>
        </p:spPr>
        <p:txBody>
          <a:bodyPr anchor="t" rtlCol="false" tIns="0" lIns="0" bIns="0" rIns="0">
            <a:spAutoFit/>
          </a:bodyPr>
          <a:lstStyle/>
          <a:p>
            <a:pPr algn="ctr" marL="0" indent="0" lvl="0">
              <a:lnSpc>
                <a:spcPts val="10432"/>
              </a:lnSpc>
            </a:pPr>
            <a:r>
              <a:rPr lang="en-US" b="true" sz="11464">
                <a:solidFill>
                  <a:srgbClr val="BC6CC0"/>
                </a:solidFill>
                <a:latin typeface="Dumondi Condensed Heavy"/>
                <a:ea typeface="Dumondi Condensed Heavy"/>
                <a:cs typeface="Dumondi Condensed Heavy"/>
                <a:sym typeface="Dumondi Condensed Heavy"/>
              </a:rPr>
              <a:t>PROBLEMATICA </a:t>
            </a:r>
          </a:p>
        </p:txBody>
      </p:sp>
      <p:sp>
        <p:nvSpPr>
          <p:cNvPr name="TextBox 3" id="3"/>
          <p:cNvSpPr txBox="true"/>
          <p:nvPr/>
        </p:nvSpPr>
        <p:spPr>
          <a:xfrm rot="0">
            <a:off x="2202323" y="3205512"/>
            <a:ext cx="14939087" cy="4795799"/>
          </a:xfrm>
          <a:prstGeom prst="rect">
            <a:avLst/>
          </a:prstGeom>
        </p:spPr>
        <p:txBody>
          <a:bodyPr anchor="t" rtlCol="false" tIns="0" lIns="0" bIns="0" rIns="0">
            <a:spAutoFit/>
          </a:bodyPr>
          <a:lstStyle/>
          <a:p>
            <a:pPr algn="just">
              <a:lnSpc>
                <a:spcPts val="4223"/>
              </a:lnSpc>
            </a:pPr>
            <a:r>
              <a:rPr lang="en-US" sz="3175" b="true">
                <a:solidFill>
                  <a:srgbClr val="FEFEFE"/>
                </a:solidFill>
                <a:latin typeface="Canva Sans Bold"/>
                <a:ea typeface="Canva Sans Bold"/>
                <a:cs typeface="Canva Sans Bold"/>
                <a:sym typeface="Canva Sans Bold"/>
              </a:rPr>
              <a:t>La UTPL necesita gestionar de forma eficiente el proceso de admisión para 28 carreras, considerando inscripciones, exámenes y asignación de cupos. Actualmente, no se cuenta con un sistema que automatice estas tareas, lo que puede generar errores, demoras y decisiones poco precisas. Además, es necesario aplicar correctamente criterios de mérito para cupos adicionales, como ser abanderado o tener discapacidad. Sin una herramienta adecuada, se dificulta también la generación de reportes confiables. Esto limita la capacidad de evaluar resultados y mejorar el proceso de admisión.</a:t>
            </a:r>
          </a:p>
          <a:p>
            <a:pPr algn="just" marL="0" indent="0" lvl="0">
              <a:lnSpc>
                <a:spcPts val="4223"/>
              </a:lnSpc>
            </a:pPr>
          </a:p>
        </p:txBody>
      </p:sp>
      <p:sp>
        <p:nvSpPr>
          <p:cNvPr name="Freeform 4" id="4"/>
          <p:cNvSpPr/>
          <p:nvPr/>
        </p:nvSpPr>
        <p:spPr>
          <a:xfrm flipH="false" flipV="false" rot="0">
            <a:off x="2833107" y="8297361"/>
            <a:ext cx="2617945" cy="1989639"/>
          </a:xfrm>
          <a:custGeom>
            <a:avLst/>
            <a:gdLst/>
            <a:ahLst/>
            <a:cxnLst/>
            <a:rect r="r" b="b" t="t" l="l"/>
            <a:pathLst>
              <a:path h="1989639" w="2617945">
                <a:moveTo>
                  <a:pt x="0" y="0"/>
                </a:moveTo>
                <a:lnTo>
                  <a:pt x="2617946" y="0"/>
                </a:lnTo>
                <a:lnTo>
                  <a:pt x="2617946" y="1989639"/>
                </a:lnTo>
                <a:lnTo>
                  <a:pt x="0" y="1989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206304" y="-200615"/>
            <a:ext cx="3244749" cy="2289023"/>
          </a:xfrm>
          <a:custGeom>
            <a:avLst/>
            <a:gdLst/>
            <a:ahLst/>
            <a:cxnLst/>
            <a:rect r="r" b="b" t="t" l="l"/>
            <a:pathLst>
              <a:path h="2289023" w="3244749">
                <a:moveTo>
                  <a:pt x="0" y="0"/>
                </a:moveTo>
                <a:lnTo>
                  <a:pt x="3244749" y="0"/>
                </a:lnTo>
                <a:lnTo>
                  <a:pt x="3244749" y="2289023"/>
                </a:lnTo>
                <a:lnTo>
                  <a:pt x="0" y="22890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3484404">
            <a:off x="16113049" y="-652339"/>
            <a:ext cx="2056723" cy="2893088"/>
          </a:xfrm>
          <a:custGeom>
            <a:avLst/>
            <a:gdLst/>
            <a:ahLst/>
            <a:cxnLst/>
            <a:rect r="r" b="b" t="t" l="l"/>
            <a:pathLst>
              <a:path h="2893088" w="2056723">
                <a:moveTo>
                  <a:pt x="0" y="0"/>
                </a:moveTo>
                <a:lnTo>
                  <a:pt x="2056722" y="0"/>
                </a:lnTo>
                <a:lnTo>
                  <a:pt x="2056722" y="2893088"/>
                </a:lnTo>
                <a:lnTo>
                  <a:pt x="0" y="28930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1895" y="-133738"/>
            <a:ext cx="1762476" cy="2370078"/>
          </a:xfrm>
          <a:custGeom>
            <a:avLst/>
            <a:gdLst/>
            <a:ahLst/>
            <a:cxnLst/>
            <a:rect r="r" b="b" t="t" l="l"/>
            <a:pathLst>
              <a:path h="2370078" w="1762476">
                <a:moveTo>
                  <a:pt x="0" y="0"/>
                </a:moveTo>
                <a:lnTo>
                  <a:pt x="1762476" y="0"/>
                </a:lnTo>
                <a:lnTo>
                  <a:pt x="1762476" y="2370078"/>
                </a:lnTo>
                <a:lnTo>
                  <a:pt x="0" y="2370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6599664">
            <a:off x="5888814" y="-1386482"/>
            <a:ext cx="2604665" cy="3354954"/>
          </a:xfrm>
          <a:custGeom>
            <a:avLst/>
            <a:gdLst/>
            <a:ahLst/>
            <a:cxnLst/>
            <a:rect r="r" b="b" t="t" l="l"/>
            <a:pathLst>
              <a:path h="3354954" w="2604665">
                <a:moveTo>
                  <a:pt x="0" y="0"/>
                </a:moveTo>
                <a:lnTo>
                  <a:pt x="2604665" y="0"/>
                </a:lnTo>
                <a:lnTo>
                  <a:pt x="2604665" y="3354955"/>
                </a:lnTo>
                <a:lnTo>
                  <a:pt x="0" y="33549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1035954">
            <a:off x="12915840" y="-1557050"/>
            <a:ext cx="1999490" cy="3425917"/>
          </a:xfrm>
          <a:custGeom>
            <a:avLst/>
            <a:gdLst/>
            <a:ahLst/>
            <a:cxnLst/>
            <a:rect r="r" b="b" t="t" l="l"/>
            <a:pathLst>
              <a:path h="3425917" w="1999490">
                <a:moveTo>
                  <a:pt x="0" y="0"/>
                </a:moveTo>
                <a:lnTo>
                  <a:pt x="1999490" y="0"/>
                </a:lnTo>
                <a:lnTo>
                  <a:pt x="1999490" y="3425917"/>
                </a:lnTo>
                <a:lnTo>
                  <a:pt x="0" y="342591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791596">
            <a:off x="584944" y="7209817"/>
            <a:ext cx="1784158" cy="3395457"/>
          </a:xfrm>
          <a:custGeom>
            <a:avLst/>
            <a:gdLst/>
            <a:ahLst/>
            <a:cxnLst/>
            <a:rect r="r" b="b" t="t" l="l"/>
            <a:pathLst>
              <a:path h="3395457" w="1784158">
                <a:moveTo>
                  <a:pt x="0" y="0"/>
                </a:moveTo>
                <a:lnTo>
                  <a:pt x="1784159" y="0"/>
                </a:lnTo>
                <a:lnTo>
                  <a:pt x="1784159" y="3395457"/>
                </a:lnTo>
                <a:lnTo>
                  <a:pt x="0" y="339545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767621">
            <a:off x="10150362" y="8548225"/>
            <a:ext cx="1432877" cy="1533234"/>
          </a:xfrm>
          <a:custGeom>
            <a:avLst/>
            <a:gdLst/>
            <a:ahLst/>
            <a:cxnLst/>
            <a:rect r="r" b="b" t="t" l="l"/>
            <a:pathLst>
              <a:path h="1533234" w="1432877">
                <a:moveTo>
                  <a:pt x="0" y="0"/>
                </a:moveTo>
                <a:lnTo>
                  <a:pt x="1432877" y="0"/>
                </a:lnTo>
                <a:lnTo>
                  <a:pt x="1432877" y="1533234"/>
                </a:lnTo>
                <a:lnTo>
                  <a:pt x="0" y="153323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5443815" y="8001312"/>
            <a:ext cx="3936411" cy="2555088"/>
          </a:xfrm>
          <a:custGeom>
            <a:avLst/>
            <a:gdLst/>
            <a:ahLst/>
            <a:cxnLst/>
            <a:rect r="r" b="b" t="t" l="l"/>
            <a:pathLst>
              <a:path h="2555088" w="3936411">
                <a:moveTo>
                  <a:pt x="0" y="0"/>
                </a:moveTo>
                <a:lnTo>
                  <a:pt x="3936410" y="0"/>
                </a:lnTo>
                <a:lnTo>
                  <a:pt x="3936410" y="2555088"/>
                </a:lnTo>
                <a:lnTo>
                  <a:pt x="0" y="255508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false" flipV="false" rot="0">
            <a:off x="9384550" y="-133738"/>
            <a:ext cx="2617945" cy="1989639"/>
          </a:xfrm>
          <a:custGeom>
            <a:avLst/>
            <a:gdLst/>
            <a:ahLst/>
            <a:cxnLst/>
            <a:rect r="r" b="b" t="t" l="l"/>
            <a:pathLst>
              <a:path h="1989639" w="2617945">
                <a:moveTo>
                  <a:pt x="0" y="0"/>
                </a:moveTo>
                <a:lnTo>
                  <a:pt x="2617945" y="0"/>
                </a:lnTo>
                <a:lnTo>
                  <a:pt x="2617945" y="1989639"/>
                </a:lnTo>
                <a:lnTo>
                  <a:pt x="0" y="1989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1200210">
            <a:off x="12528147" y="8574041"/>
            <a:ext cx="1999490" cy="3425917"/>
          </a:xfrm>
          <a:custGeom>
            <a:avLst/>
            <a:gdLst/>
            <a:ahLst/>
            <a:cxnLst/>
            <a:rect r="r" b="b" t="t" l="l"/>
            <a:pathLst>
              <a:path h="3425917" w="1999490">
                <a:moveTo>
                  <a:pt x="0" y="0"/>
                </a:moveTo>
                <a:lnTo>
                  <a:pt x="1999490" y="0"/>
                </a:lnTo>
                <a:lnTo>
                  <a:pt x="1999490" y="3425918"/>
                </a:lnTo>
                <a:lnTo>
                  <a:pt x="0" y="342591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3484404">
            <a:off x="6584638" y="8192544"/>
            <a:ext cx="2056723" cy="2893088"/>
          </a:xfrm>
          <a:custGeom>
            <a:avLst/>
            <a:gdLst/>
            <a:ahLst/>
            <a:cxnLst/>
            <a:rect r="r" b="b" t="t" l="l"/>
            <a:pathLst>
              <a:path h="2893088" w="2056723">
                <a:moveTo>
                  <a:pt x="0" y="0"/>
                </a:moveTo>
                <a:lnTo>
                  <a:pt x="2056722" y="0"/>
                </a:lnTo>
                <a:lnTo>
                  <a:pt x="2056722" y="2893088"/>
                </a:lnTo>
                <a:lnTo>
                  <a:pt x="0" y="28930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5328" y="1724796"/>
            <a:ext cx="16618224" cy="7703414"/>
            <a:chOff x="0" y="0"/>
            <a:chExt cx="4376816" cy="2028883"/>
          </a:xfrm>
        </p:grpSpPr>
        <p:sp>
          <p:nvSpPr>
            <p:cNvPr name="Freeform 3" id="3"/>
            <p:cNvSpPr/>
            <p:nvPr/>
          </p:nvSpPr>
          <p:spPr>
            <a:xfrm flipH="false" flipV="false" rot="0">
              <a:off x="0" y="0"/>
              <a:ext cx="4376816" cy="2028883"/>
            </a:xfrm>
            <a:custGeom>
              <a:avLst/>
              <a:gdLst/>
              <a:ahLst/>
              <a:cxnLst/>
              <a:rect r="r" b="b" t="t" l="l"/>
              <a:pathLst>
                <a:path h="2028883" w="4376816">
                  <a:moveTo>
                    <a:pt x="4659" y="0"/>
                  </a:moveTo>
                  <a:lnTo>
                    <a:pt x="4372158" y="0"/>
                  </a:lnTo>
                  <a:cubicBezTo>
                    <a:pt x="4373393" y="0"/>
                    <a:pt x="4374578" y="491"/>
                    <a:pt x="4375452" y="1364"/>
                  </a:cubicBezTo>
                  <a:cubicBezTo>
                    <a:pt x="4376326" y="2238"/>
                    <a:pt x="4376816" y="3423"/>
                    <a:pt x="4376816" y="4659"/>
                  </a:cubicBezTo>
                  <a:lnTo>
                    <a:pt x="4376816" y="2024224"/>
                  </a:lnTo>
                  <a:cubicBezTo>
                    <a:pt x="4376816" y="2026797"/>
                    <a:pt x="4374730" y="2028883"/>
                    <a:pt x="4372158" y="2028883"/>
                  </a:cubicBezTo>
                  <a:lnTo>
                    <a:pt x="4659" y="2028883"/>
                  </a:lnTo>
                  <a:cubicBezTo>
                    <a:pt x="3423" y="2028883"/>
                    <a:pt x="2238" y="2028392"/>
                    <a:pt x="1364" y="2027518"/>
                  </a:cubicBezTo>
                  <a:cubicBezTo>
                    <a:pt x="491" y="2026644"/>
                    <a:pt x="0" y="2025460"/>
                    <a:pt x="0" y="2024224"/>
                  </a:cubicBezTo>
                  <a:lnTo>
                    <a:pt x="0" y="4659"/>
                  </a:lnTo>
                  <a:cubicBezTo>
                    <a:pt x="0" y="3423"/>
                    <a:pt x="491" y="2238"/>
                    <a:pt x="1364" y="1364"/>
                  </a:cubicBezTo>
                  <a:cubicBezTo>
                    <a:pt x="2238" y="491"/>
                    <a:pt x="3423" y="0"/>
                    <a:pt x="4659" y="0"/>
                  </a:cubicBezTo>
                  <a:close/>
                </a:path>
              </a:pathLst>
            </a:custGeom>
            <a:solidFill>
              <a:srgbClr val="05061C"/>
            </a:solidFill>
          </p:spPr>
        </p:sp>
        <p:sp>
          <p:nvSpPr>
            <p:cNvPr name="TextBox 4" id="4"/>
            <p:cNvSpPr txBox="true"/>
            <p:nvPr/>
          </p:nvSpPr>
          <p:spPr>
            <a:xfrm>
              <a:off x="0" y="-28575"/>
              <a:ext cx="4376816" cy="2057458"/>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556668">
            <a:off x="15199956" y="3608137"/>
            <a:ext cx="3368701" cy="5771918"/>
          </a:xfrm>
          <a:custGeom>
            <a:avLst/>
            <a:gdLst/>
            <a:ahLst/>
            <a:cxnLst/>
            <a:rect r="r" b="b" t="t" l="l"/>
            <a:pathLst>
              <a:path h="5771918" w="3368701">
                <a:moveTo>
                  <a:pt x="0" y="0"/>
                </a:moveTo>
                <a:lnTo>
                  <a:pt x="3368702" y="0"/>
                </a:lnTo>
                <a:lnTo>
                  <a:pt x="3368702" y="5771918"/>
                </a:lnTo>
                <a:lnTo>
                  <a:pt x="0" y="57719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690132" y="1958541"/>
            <a:ext cx="9989892" cy="6971537"/>
          </a:xfrm>
          <a:custGeom>
            <a:avLst/>
            <a:gdLst/>
            <a:ahLst/>
            <a:cxnLst/>
            <a:rect r="r" b="b" t="t" l="l"/>
            <a:pathLst>
              <a:path h="6971537" w="9989892">
                <a:moveTo>
                  <a:pt x="0" y="0"/>
                </a:moveTo>
                <a:lnTo>
                  <a:pt x="9989892" y="0"/>
                </a:lnTo>
                <a:lnTo>
                  <a:pt x="9989892" y="6971537"/>
                </a:lnTo>
                <a:lnTo>
                  <a:pt x="0" y="6971537"/>
                </a:lnTo>
                <a:lnTo>
                  <a:pt x="0" y="0"/>
                </a:lnTo>
                <a:close/>
              </a:path>
            </a:pathLst>
          </a:custGeom>
          <a:blipFill>
            <a:blip r:embed="rId4"/>
            <a:stretch>
              <a:fillRect l="0" t="-332" r="0" b="-332"/>
            </a:stretch>
          </a:blipFill>
        </p:spPr>
      </p:sp>
      <p:sp>
        <p:nvSpPr>
          <p:cNvPr name="TextBox 7" id="7"/>
          <p:cNvSpPr txBox="true"/>
          <p:nvPr/>
        </p:nvSpPr>
        <p:spPr>
          <a:xfrm rot="0">
            <a:off x="3408046" y="487431"/>
            <a:ext cx="13215791" cy="1237365"/>
          </a:xfrm>
          <a:prstGeom prst="rect">
            <a:avLst/>
          </a:prstGeom>
        </p:spPr>
        <p:txBody>
          <a:bodyPr anchor="t" rtlCol="false" tIns="0" lIns="0" bIns="0" rIns="0">
            <a:spAutoFit/>
          </a:bodyPr>
          <a:lstStyle/>
          <a:p>
            <a:pPr algn="ctr">
              <a:lnSpc>
                <a:spcPts val="9310"/>
              </a:lnSpc>
            </a:pPr>
            <a:r>
              <a:rPr lang="en-US" b="true" sz="9127">
                <a:solidFill>
                  <a:srgbClr val="BC6CC0"/>
                </a:solidFill>
                <a:latin typeface="Dumondi Condensed Heavy"/>
                <a:ea typeface="Dumondi Condensed Heavy"/>
                <a:cs typeface="Dumondi Condensed Heavy"/>
                <a:sym typeface="Dumondi Condensed Heavy"/>
              </a:rPr>
              <a:t>SOLUCIÓN UML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11799"/>
            <a:ext cx="18288000" cy="8853190"/>
            <a:chOff x="0" y="0"/>
            <a:chExt cx="4816593" cy="2331704"/>
          </a:xfrm>
        </p:grpSpPr>
        <p:sp>
          <p:nvSpPr>
            <p:cNvPr name="Freeform 3" id="3"/>
            <p:cNvSpPr/>
            <p:nvPr/>
          </p:nvSpPr>
          <p:spPr>
            <a:xfrm flipH="false" flipV="false" rot="0">
              <a:off x="0" y="0"/>
              <a:ext cx="4816592" cy="2331704"/>
            </a:xfrm>
            <a:custGeom>
              <a:avLst/>
              <a:gdLst/>
              <a:ahLst/>
              <a:cxnLst/>
              <a:rect r="r" b="b" t="t" l="l"/>
              <a:pathLst>
                <a:path h="2331704" w="4816592">
                  <a:moveTo>
                    <a:pt x="4233" y="0"/>
                  </a:moveTo>
                  <a:lnTo>
                    <a:pt x="4812359" y="0"/>
                  </a:lnTo>
                  <a:cubicBezTo>
                    <a:pt x="4813482" y="0"/>
                    <a:pt x="4814558" y="446"/>
                    <a:pt x="4815353" y="1240"/>
                  </a:cubicBezTo>
                  <a:cubicBezTo>
                    <a:pt x="4816146" y="2034"/>
                    <a:pt x="4816592" y="3111"/>
                    <a:pt x="4816592" y="4233"/>
                  </a:cubicBezTo>
                  <a:lnTo>
                    <a:pt x="4816592" y="2327471"/>
                  </a:lnTo>
                  <a:cubicBezTo>
                    <a:pt x="4816592" y="2328594"/>
                    <a:pt x="4816146" y="2329671"/>
                    <a:pt x="4815353" y="2330465"/>
                  </a:cubicBezTo>
                  <a:cubicBezTo>
                    <a:pt x="4814558" y="2331258"/>
                    <a:pt x="4813482" y="2331704"/>
                    <a:pt x="4812359" y="2331704"/>
                  </a:cubicBezTo>
                  <a:lnTo>
                    <a:pt x="4233" y="2331704"/>
                  </a:lnTo>
                  <a:cubicBezTo>
                    <a:pt x="3111" y="2331704"/>
                    <a:pt x="2034" y="2331258"/>
                    <a:pt x="1240" y="2330465"/>
                  </a:cubicBezTo>
                  <a:cubicBezTo>
                    <a:pt x="446" y="2329671"/>
                    <a:pt x="0" y="2328594"/>
                    <a:pt x="0" y="2327471"/>
                  </a:cubicBezTo>
                  <a:lnTo>
                    <a:pt x="0" y="4233"/>
                  </a:lnTo>
                  <a:cubicBezTo>
                    <a:pt x="0" y="3111"/>
                    <a:pt x="446" y="2034"/>
                    <a:pt x="1240" y="1240"/>
                  </a:cubicBezTo>
                  <a:cubicBezTo>
                    <a:pt x="2034" y="446"/>
                    <a:pt x="3111" y="0"/>
                    <a:pt x="4233" y="0"/>
                  </a:cubicBezTo>
                  <a:close/>
                </a:path>
              </a:pathLst>
            </a:custGeom>
            <a:solidFill>
              <a:srgbClr val="05061C"/>
            </a:solidFill>
          </p:spPr>
        </p:sp>
        <p:sp>
          <p:nvSpPr>
            <p:cNvPr name="TextBox 4" id="4"/>
            <p:cNvSpPr txBox="true"/>
            <p:nvPr/>
          </p:nvSpPr>
          <p:spPr>
            <a:xfrm>
              <a:off x="0" y="-28575"/>
              <a:ext cx="4816593" cy="2360279"/>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417099" y="5338394"/>
            <a:ext cx="8440818" cy="2048353"/>
          </a:xfrm>
          <a:custGeom>
            <a:avLst/>
            <a:gdLst/>
            <a:ahLst/>
            <a:cxnLst/>
            <a:rect r="r" b="b" t="t" l="l"/>
            <a:pathLst>
              <a:path h="2048353" w="8440818">
                <a:moveTo>
                  <a:pt x="0" y="0"/>
                </a:moveTo>
                <a:lnTo>
                  <a:pt x="8440818" y="0"/>
                </a:lnTo>
                <a:lnTo>
                  <a:pt x="8440818" y="2048353"/>
                </a:lnTo>
                <a:lnTo>
                  <a:pt x="0" y="2048353"/>
                </a:lnTo>
                <a:lnTo>
                  <a:pt x="0" y="0"/>
                </a:lnTo>
                <a:close/>
              </a:path>
            </a:pathLst>
          </a:custGeom>
          <a:blipFill>
            <a:blip r:embed="rId2"/>
            <a:stretch>
              <a:fillRect l="-7150" t="0" r="-26737" b="0"/>
            </a:stretch>
          </a:blipFill>
        </p:spPr>
      </p:sp>
      <p:sp>
        <p:nvSpPr>
          <p:cNvPr name="Freeform 6" id="6"/>
          <p:cNvSpPr/>
          <p:nvPr/>
        </p:nvSpPr>
        <p:spPr>
          <a:xfrm flipH="false" flipV="false" rot="0">
            <a:off x="10821258" y="2011393"/>
            <a:ext cx="6595498" cy="6264213"/>
          </a:xfrm>
          <a:custGeom>
            <a:avLst/>
            <a:gdLst/>
            <a:ahLst/>
            <a:cxnLst/>
            <a:rect r="r" b="b" t="t" l="l"/>
            <a:pathLst>
              <a:path h="6264213" w="6595498">
                <a:moveTo>
                  <a:pt x="0" y="0"/>
                </a:moveTo>
                <a:lnTo>
                  <a:pt x="6595497" y="0"/>
                </a:lnTo>
                <a:lnTo>
                  <a:pt x="6595497" y="6264214"/>
                </a:lnTo>
                <a:lnTo>
                  <a:pt x="0" y="6264214"/>
                </a:lnTo>
                <a:lnTo>
                  <a:pt x="0" y="0"/>
                </a:lnTo>
                <a:close/>
              </a:path>
            </a:pathLst>
          </a:custGeom>
          <a:blipFill>
            <a:blip r:embed="rId3"/>
            <a:stretch>
              <a:fillRect l="0" t="0" r="0" b="-418"/>
            </a:stretch>
          </a:blipFill>
        </p:spPr>
      </p:sp>
      <p:sp>
        <p:nvSpPr>
          <p:cNvPr name="Freeform 7" id="7"/>
          <p:cNvSpPr/>
          <p:nvPr/>
        </p:nvSpPr>
        <p:spPr>
          <a:xfrm flipH="false" flipV="false" rot="0">
            <a:off x="2466802" y="1775096"/>
            <a:ext cx="4961489" cy="2887424"/>
          </a:xfrm>
          <a:custGeom>
            <a:avLst/>
            <a:gdLst/>
            <a:ahLst/>
            <a:cxnLst/>
            <a:rect r="r" b="b" t="t" l="l"/>
            <a:pathLst>
              <a:path h="2887424" w="4961489">
                <a:moveTo>
                  <a:pt x="0" y="0"/>
                </a:moveTo>
                <a:lnTo>
                  <a:pt x="4961489" y="0"/>
                </a:lnTo>
                <a:lnTo>
                  <a:pt x="4961489" y="2887423"/>
                </a:lnTo>
                <a:lnTo>
                  <a:pt x="0" y="2887423"/>
                </a:lnTo>
                <a:lnTo>
                  <a:pt x="0" y="0"/>
                </a:lnTo>
                <a:close/>
              </a:path>
            </a:pathLst>
          </a:custGeom>
          <a:blipFill>
            <a:blip r:embed="rId4"/>
            <a:stretch>
              <a:fillRect l="0" t="0" r="0" b="0"/>
            </a:stretch>
          </a:blipFill>
        </p:spPr>
      </p:sp>
      <p:sp>
        <p:nvSpPr>
          <p:cNvPr name="TextBox 8" id="8"/>
          <p:cNvSpPr txBox="true"/>
          <p:nvPr/>
        </p:nvSpPr>
        <p:spPr>
          <a:xfrm rot="0">
            <a:off x="4019092" y="123825"/>
            <a:ext cx="10499066" cy="975396"/>
          </a:xfrm>
          <a:prstGeom prst="rect">
            <a:avLst/>
          </a:prstGeom>
        </p:spPr>
        <p:txBody>
          <a:bodyPr anchor="t" rtlCol="false" tIns="0" lIns="0" bIns="0" rIns="0">
            <a:spAutoFit/>
          </a:bodyPr>
          <a:lstStyle/>
          <a:p>
            <a:pPr algn="ctr">
              <a:lnSpc>
                <a:spcPts val="7396"/>
              </a:lnSpc>
            </a:pPr>
            <a:r>
              <a:rPr lang="en-US" b="true" sz="7251">
                <a:solidFill>
                  <a:srgbClr val="BC6CC0"/>
                </a:solidFill>
                <a:latin typeface="Dumondi Condensed Heavy"/>
                <a:ea typeface="Dumondi Condensed Heavy"/>
                <a:cs typeface="Dumondi Condensed Heavy"/>
                <a:sym typeface="Dumondi Condensed Heavy"/>
              </a:rPr>
              <a:t> CODIGO  MÁS RELEVANTE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8288000" cy="8853190"/>
            <a:chOff x="0" y="0"/>
            <a:chExt cx="4816593" cy="2331704"/>
          </a:xfrm>
        </p:grpSpPr>
        <p:sp>
          <p:nvSpPr>
            <p:cNvPr name="Freeform 3" id="3"/>
            <p:cNvSpPr/>
            <p:nvPr/>
          </p:nvSpPr>
          <p:spPr>
            <a:xfrm flipH="false" flipV="false" rot="0">
              <a:off x="0" y="0"/>
              <a:ext cx="4816592" cy="2331704"/>
            </a:xfrm>
            <a:custGeom>
              <a:avLst/>
              <a:gdLst/>
              <a:ahLst/>
              <a:cxnLst/>
              <a:rect r="r" b="b" t="t" l="l"/>
              <a:pathLst>
                <a:path h="2331704" w="4816592">
                  <a:moveTo>
                    <a:pt x="4233" y="0"/>
                  </a:moveTo>
                  <a:lnTo>
                    <a:pt x="4812359" y="0"/>
                  </a:lnTo>
                  <a:cubicBezTo>
                    <a:pt x="4813482" y="0"/>
                    <a:pt x="4814558" y="446"/>
                    <a:pt x="4815353" y="1240"/>
                  </a:cubicBezTo>
                  <a:cubicBezTo>
                    <a:pt x="4816146" y="2034"/>
                    <a:pt x="4816592" y="3111"/>
                    <a:pt x="4816592" y="4233"/>
                  </a:cubicBezTo>
                  <a:lnTo>
                    <a:pt x="4816592" y="2327471"/>
                  </a:lnTo>
                  <a:cubicBezTo>
                    <a:pt x="4816592" y="2328594"/>
                    <a:pt x="4816146" y="2329671"/>
                    <a:pt x="4815353" y="2330465"/>
                  </a:cubicBezTo>
                  <a:cubicBezTo>
                    <a:pt x="4814558" y="2331258"/>
                    <a:pt x="4813482" y="2331704"/>
                    <a:pt x="4812359" y="2331704"/>
                  </a:cubicBezTo>
                  <a:lnTo>
                    <a:pt x="4233" y="2331704"/>
                  </a:lnTo>
                  <a:cubicBezTo>
                    <a:pt x="3111" y="2331704"/>
                    <a:pt x="2034" y="2331258"/>
                    <a:pt x="1240" y="2330465"/>
                  </a:cubicBezTo>
                  <a:cubicBezTo>
                    <a:pt x="446" y="2329671"/>
                    <a:pt x="0" y="2328594"/>
                    <a:pt x="0" y="2327471"/>
                  </a:cubicBezTo>
                  <a:lnTo>
                    <a:pt x="0" y="4233"/>
                  </a:lnTo>
                  <a:cubicBezTo>
                    <a:pt x="0" y="3111"/>
                    <a:pt x="446" y="2034"/>
                    <a:pt x="1240" y="1240"/>
                  </a:cubicBezTo>
                  <a:cubicBezTo>
                    <a:pt x="2034" y="446"/>
                    <a:pt x="3111" y="0"/>
                    <a:pt x="4233" y="0"/>
                  </a:cubicBezTo>
                  <a:close/>
                </a:path>
              </a:pathLst>
            </a:custGeom>
            <a:solidFill>
              <a:srgbClr val="05061C"/>
            </a:solidFill>
          </p:spPr>
        </p:sp>
        <p:sp>
          <p:nvSpPr>
            <p:cNvPr name="TextBox 4" id="4"/>
            <p:cNvSpPr txBox="true"/>
            <p:nvPr/>
          </p:nvSpPr>
          <p:spPr>
            <a:xfrm>
              <a:off x="0" y="-28575"/>
              <a:ext cx="4816593" cy="2360279"/>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999675" y="1824765"/>
            <a:ext cx="10855135" cy="3630529"/>
          </a:xfrm>
          <a:custGeom>
            <a:avLst/>
            <a:gdLst/>
            <a:ahLst/>
            <a:cxnLst/>
            <a:rect r="r" b="b" t="t" l="l"/>
            <a:pathLst>
              <a:path h="3630529" w="10855135">
                <a:moveTo>
                  <a:pt x="0" y="0"/>
                </a:moveTo>
                <a:lnTo>
                  <a:pt x="10855135" y="0"/>
                </a:lnTo>
                <a:lnTo>
                  <a:pt x="10855135" y="3630530"/>
                </a:lnTo>
                <a:lnTo>
                  <a:pt x="0" y="3630530"/>
                </a:lnTo>
                <a:lnTo>
                  <a:pt x="0" y="0"/>
                </a:lnTo>
                <a:close/>
              </a:path>
            </a:pathLst>
          </a:custGeom>
          <a:blipFill>
            <a:blip r:embed="rId2"/>
            <a:stretch>
              <a:fillRect l="-725" t="0" r="-3384" b="0"/>
            </a:stretch>
          </a:blipFill>
        </p:spPr>
      </p:sp>
      <p:sp>
        <p:nvSpPr>
          <p:cNvPr name="Freeform 6" id="6"/>
          <p:cNvSpPr/>
          <p:nvPr/>
        </p:nvSpPr>
        <p:spPr>
          <a:xfrm flipH="false" flipV="false" rot="0">
            <a:off x="5958041" y="5700725"/>
            <a:ext cx="11301259" cy="3079593"/>
          </a:xfrm>
          <a:custGeom>
            <a:avLst/>
            <a:gdLst/>
            <a:ahLst/>
            <a:cxnLst/>
            <a:rect r="r" b="b" t="t" l="l"/>
            <a:pathLst>
              <a:path h="3079593" w="11301259">
                <a:moveTo>
                  <a:pt x="0" y="0"/>
                </a:moveTo>
                <a:lnTo>
                  <a:pt x="11301259" y="0"/>
                </a:lnTo>
                <a:lnTo>
                  <a:pt x="11301259" y="3079594"/>
                </a:lnTo>
                <a:lnTo>
                  <a:pt x="0" y="3079594"/>
                </a:lnTo>
                <a:lnTo>
                  <a:pt x="0" y="0"/>
                </a:lnTo>
                <a:close/>
              </a:path>
            </a:pathLst>
          </a:custGeom>
          <a:blipFill>
            <a:blip r:embed="rId3"/>
            <a:stretch>
              <a:fillRect l="0" t="0" r="0" b="0"/>
            </a:stretch>
          </a:blipFill>
        </p:spPr>
      </p:sp>
      <p:sp>
        <p:nvSpPr>
          <p:cNvPr name="TextBox 7" id="7"/>
          <p:cNvSpPr txBox="true"/>
          <p:nvPr/>
        </p:nvSpPr>
        <p:spPr>
          <a:xfrm rot="0">
            <a:off x="4019092" y="123825"/>
            <a:ext cx="10499066" cy="975396"/>
          </a:xfrm>
          <a:prstGeom prst="rect">
            <a:avLst/>
          </a:prstGeom>
        </p:spPr>
        <p:txBody>
          <a:bodyPr anchor="t" rtlCol="false" tIns="0" lIns="0" bIns="0" rIns="0">
            <a:spAutoFit/>
          </a:bodyPr>
          <a:lstStyle/>
          <a:p>
            <a:pPr algn="ctr">
              <a:lnSpc>
                <a:spcPts val="7396"/>
              </a:lnSpc>
            </a:pPr>
            <a:r>
              <a:rPr lang="en-US" b="true" sz="7251">
                <a:solidFill>
                  <a:srgbClr val="BC6CC0"/>
                </a:solidFill>
                <a:latin typeface="Dumondi Condensed Heavy"/>
                <a:ea typeface="Dumondi Condensed Heavy"/>
                <a:cs typeface="Dumondi Condensed Heavy"/>
                <a:sym typeface="Dumondi Condensed Heavy"/>
              </a:rPr>
              <a:t> CODIGO  MÁS RELEVANTE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8288000" cy="8853190"/>
            <a:chOff x="0" y="0"/>
            <a:chExt cx="4816593" cy="2331704"/>
          </a:xfrm>
        </p:grpSpPr>
        <p:sp>
          <p:nvSpPr>
            <p:cNvPr name="Freeform 3" id="3"/>
            <p:cNvSpPr/>
            <p:nvPr/>
          </p:nvSpPr>
          <p:spPr>
            <a:xfrm flipH="false" flipV="false" rot="0">
              <a:off x="0" y="0"/>
              <a:ext cx="4816592" cy="2331704"/>
            </a:xfrm>
            <a:custGeom>
              <a:avLst/>
              <a:gdLst/>
              <a:ahLst/>
              <a:cxnLst/>
              <a:rect r="r" b="b" t="t" l="l"/>
              <a:pathLst>
                <a:path h="2331704" w="4816592">
                  <a:moveTo>
                    <a:pt x="4233" y="0"/>
                  </a:moveTo>
                  <a:lnTo>
                    <a:pt x="4812359" y="0"/>
                  </a:lnTo>
                  <a:cubicBezTo>
                    <a:pt x="4813482" y="0"/>
                    <a:pt x="4814558" y="446"/>
                    <a:pt x="4815353" y="1240"/>
                  </a:cubicBezTo>
                  <a:cubicBezTo>
                    <a:pt x="4816146" y="2034"/>
                    <a:pt x="4816592" y="3111"/>
                    <a:pt x="4816592" y="4233"/>
                  </a:cubicBezTo>
                  <a:lnTo>
                    <a:pt x="4816592" y="2327471"/>
                  </a:lnTo>
                  <a:cubicBezTo>
                    <a:pt x="4816592" y="2328594"/>
                    <a:pt x="4816146" y="2329671"/>
                    <a:pt x="4815353" y="2330465"/>
                  </a:cubicBezTo>
                  <a:cubicBezTo>
                    <a:pt x="4814558" y="2331258"/>
                    <a:pt x="4813482" y="2331704"/>
                    <a:pt x="4812359" y="2331704"/>
                  </a:cubicBezTo>
                  <a:lnTo>
                    <a:pt x="4233" y="2331704"/>
                  </a:lnTo>
                  <a:cubicBezTo>
                    <a:pt x="3111" y="2331704"/>
                    <a:pt x="2034" y="2331258"/>
                    <a:pt x="1240" y="2330465"/>
                  </a:cubicBezTo>
                  <a:cubicBezTo>
                    <a:pt x="446" y="2329671"/>
                    <a:pt x="0" y="2328594"/>
                    <a:pt x="0" y="2327471"/>
                  </a:cubicBezTo>
                  <a:lnTo>
                    <a:pt x="0" y="4233"/>
                  </a:lnTo>
                  <a:cubicBezTo>
                    <a:pt x="0" y="3111"/>
                    <a:pt x="446" y="2034"/>
                    <a:pt x="1240" y="1240"/>
                  </a:cubicBezTo>
                  <a:cubicBezTo>
                    <a:pt x="2034" y="446"/>
                    <a:pt x="3111" y="0"/>
                    <a:pt x="4233" y="0"/>
                  </a:cubicBezTo>
                  <a:close/>
                </a:path>
              </a:pathLst>
            </a:custGeom>
            <a:solidFill>
              <a:srgbClr val="05061C"/>
            </a:solidFill>
          </p:spPr>
        </p:sp>
        <p:sp>
          <p:nvSpPr>
            <p:cNvPr name="TextBox 4" id="4"/>
            <p:cNvSpPr txBox="true"/>
            <p:nvPr/>
          </p:nvSpPr>
          <p:spPr>
            <a:xfrm>
              <a:off x="0" y="-28575"/>
              <a:ext cx="4816593" cy="2360279"/>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3083080" y="2316128"/>
            <a:ext cx="13708470" cy="5654744"/>
          </a:xfrm>
          <a:custGeom>
            <a:avLst/>
            <a:gdLst/>
            <a:ahLst/>
            <a:cxnLst/>
            <a:rect r="r" b="b" t="t" l="l"/>
            <a:pathLst>
              <a:path h="5654744" w="13708470">
                <a:moveTo>
                  <a:pt x="0" y="0"/>
                </a:moveTo>
                <a:lnTo>
                  <a:pt x="13708470" y="0"/>
                </a:lnTo>
                <a:lnTo>
                  <a:pt x="13708470" y="5654744"/>
                </a:lnTo>
                <a:lnTo>
                  <a:pt x="0" y="5654744"/>
                </a:lnTo>
                <a:lnTo>
                  <a:pt x="0" y="0"/>
                </a:lnTo>
                <a:close/>
              </a:path>
            </a:pathLst>
          </a:custGeom>
          <a:blipFill>
            <a:blip r:embed="rId2"/>
            <a:stretch>
              <a:fillRect l="0" t="0" r="0" b="0"/>
            </a:stretch>
          </a:blipFill>
        </p:spPr>
      </p:sp>
      <p:sp>
        <p:nvSpPr>
          <p:cNvPr name="TextBox 6" id="6"/>
          <p:cNvSpPr txBox="true"/>
          <p:nvPr/>
        </p:nvSpPr>
        <p:spPr>
          <a:xfrm rot="0">
            <a:off x="4019092" y="123825"/>
            <a:ext cx="10499066" cy="975396"/>
          </a:xfrm>
          <a:prstGeom prst="rect">
            <a:avLst/>
          </a:prstGeom>
        </p:spPr>
        <p:txBody>
          <a:bodyPr anchor="t" rtlCol="false" tIns="0" lIns="0" bIns="0" rIns="0">
            <a:spAutoFit/>
          </a:bodyPr>
          <a:lstStyle/>
          <a:p>
            <a:pPr algn="ctr">
              <a:lnSpc>
                <a:spcPts val="7396"/>
              </a:lnSpc>
            </a:pPr>
            <a:r>
              <a:rPr lang="en-US" b="true" sz="7251">
                <a:solidFill>
                  <a:srgbClr val="BC6CC0"/>
                </a:solidFill>
                <a:latin typeface="Dumondi Condensed Heavy"/>
                <a:ea typeface="Dumondi Condensed Heavy"/>
                <a:cs typeface="Dumondi Condensed Heavy"/>
                <a:sym typeface="Dumondi Condensed Heavy"/>
              </a:rPr>
              <a:t> CODIGO  MÁS RELEVANTE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62623" y="584479"/>
            <a:ext cx="15664387" cy="825794"/>
          </a:xfrm>
          <a:prstGeom prst="rect">
            <a:avLst/>
          </a:prstGeom>
        </p:spPr>
        <p:txBody>
          <a:bodyPr anchor="t" rtlCol="false" tIns="0" lIns="0" bIns="0" rIns="0">
            <a:spAutoFit/>
          </a:bodyPr>
          <a:lstStyle/>
          <a:p>
            <a:pPr algn="ctr" marL="0" indent="0" lvl="0">
              <a:lnSpc>
                <a:spcPts val="6047"/>
              </a:lnSpc>
            </a:pPr>
            <a:r>
              <a:rPr lang="en-US" b="true" sz="6645">
                <a:solidFill>
                  <a:srgbClr val="BC6CC0"/>
                </a:solidFill>
                <a:latin typeface="Dumondi Condensed Heavy"/>
                <a:ea typeface="Dumondi Condensed Heavy"/>
                <a:cs typeface="Dumondi Condensed Heavy"/>
                <a:sym typeface="Dumondi Condensed Heavy"/>
              </a:rPr>
              <a:t>RESULTADOS </a:t>
            </a:r>
          </a:p>
        </p:txBody>
      </p:sp>
      <p:sp>
        <p:nvSpPr>
          <p:cNvPr name="Freeform 3" id="3"/>
          <p:cNvSpPr/>
          <p:nvPr/>
        </p:nvSpPr>
        <p:spPr>
          <a:xfrm flipH="false" flipV="false" rot="-3484404">
            <a:off x="16113049" y="-652339"/>
            <a:ext cx="2056723" cy="2893088"/>
          </a:xfrm>
          <a:custGeom>
            <a:avLst/>
            <a:gdLst/>
            <a:ahLst/>
            <a:cxnLst/>
            <a:rect r="r" b="b" t="t" l="l"/>
            <a:pathLst>
              <a:path h="2893088" w="2056723">
                <a:moveTo>
                  <a:pt x="0" y="0"/>
                </a:moveTo>
                <a:lnTo>
                  <a:pt x="2056722" y="0"/>
                </a:lnTo>
                <a:lnTo>
                  <a:pt x="2056722" y="2893088"/>
                </a:lnTo>
                <a:lnTo>
                  <a:pt x="0" y="28930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35954">
            <a:off x="12915840" y="-1557050"/>
            <a:ext cx="1999490" cy="3425917"/>
          </a:xfrm>
          <a:custGeom>
            <a:avLst/>
            <a:gdLst/>
            <a:ahLst/>
            <a:cxnLst/>
            <a:rect r="r" b="b" t="t" l="l"/>
            <a:pathLst>
              <a:path h="3425917" w="1999490">
                <a:moveTo>
                  <a:pt x="0" y="0"/>
                </a:moveTo>
                <a:lnTo>
                  <a:pt x="1999490" y="0"/>
                </a:lnTo>
                <a:lnTo>
                  <a:pt x="1999490" y="3425917"/>
                </a:lnTo>
                <a:lnTo>
                  <a:pt x="0" y="34259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443815" y="8001312"/>
            <a:ext cx="3936411" cy="2555088"/>
          </a:xfrm>
          <a:custGeom>
            <a:avLst/>
            <a:gdLst/>
            <a:ahLst/>
            <a:cxnLst/>
            <a:rect r="r" b="b" t="t" l="l"/>
            <a:pathLst>
              <a:path h="2555088" w="3936411">
                <a:moveTo>
                  <a:pt x="0" y="0"/>
                </a:moveTo>
                <a:lnTo>
                  <a:pt x="3936410" y="0"/>
                </a:lnTo>
                <a:lnTo>
                  <a:pt x="3936410" y="2555088"/>
                </a:lnTo>
                <a:lnTo>
                  <a:pt x="0" y="25550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200210">
            <a:off x="12528147" y="8574041"/>
            <a:ext cx="1999490" cy="3425917"/>
          </a:xfrm>
          <a:custGeom>
            <a:avLst/>
            <a:gdLst/>
            <a:ahLst/>
            <a:cxnLst/>
            <a:rect r="r" b="b" t="t" l="l"/>
            <a:pathLst>
              <a:path h="3425917" w="1999490">
                <a:moveTo>
                  <a:pt x="0" y="0"/>
                </a:moveTo>
                <a:lnTo>
                  <a:pt x="1999490" y="0"/>
                </a:lnTo>
                <a:lnTo>
                  <a:pt x="1999490" y="3425918"/>
                </a:lnTo>
                <a:lnTo>
                  <a:pt x="0" y="34259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90819" y="1410273"/>
            <a:ext cx="7005845" cy="3529194"/>
          </a:xfrm>
          <a:custGeom>
            <a:avLst/>
            <a:gdLst/>
            <a:ahLst/>
            <a:cxnLst/>
            <a:rect r="r" b="b" t="t" l="l"/>
            <a:pathLst>
              <a:path h="3529194" w="7005845">
                <a:moveTo>
                  <a:pt x="0" y="0"/>
                </a:moveTo>
                <a:lnTo>
                  <a:pt x="7005845" y="0"/>
                </a:lnTo>
                <a:lnTo>
                  <a:pt x="7005845" y="3529194"/>
                </a:lnTo>
                <a:lnTo>
                  <a:pt x="0" y="3529194"/>
                </a:lnTo>
                <a:lnTo>
                  <a:pt x="0" y="0"/>
                </a:lnTo>
                <a:close/>
              </a:path>
            </a:pathLst>
          </a:custGeom>
          <a:blipFill>
            <a:blip r:embed="rId8"/>
            <a:stretch>
              <a:fillRect l="0" t="0" r="0" b="0"/>
            </a:stretch>
          </a:blipFill>
        </p:spPr>
      </p:sp>
      <p:sp>
        <p:nvSpPr>
          <p:cNvPr name="Freeform 8" id="8"/>
          <p:cNvSpPr/>
          <p:nvPr/>
        </p:nvSpPr>
        <p:spPr>
          <a:xfrm flipH="false" flipV="false" rot="0">
            <a:off x="0" y="5359349"/>
            <a:ext cx="8147691" cy="3665414"/>
          </a:xfrm>
          <a:custGeom>
            <a:avLst/>
            <a:gdLst/>
            <a:ahLst/>
            <a:cxnLst/>
            <a:rect r="r" b="b" t="t" l="l"/>
            <a:pathLst>
              <a:path h="3665414" w="8147691">
                <a:moveTo>
                  <a:pt x="0" y="0"/>
                </a:moveTo>
                <a:lnTo>
                  <a:pt x="8147691" y="0"/>
                </a:lnTo>
                <a:lnTo>
                  <a:pt x="8147691" y="3665413"/>
                </a:lnTo>
                <a:lnTo>
                  <a:pt x="0" y="3665413"/>
                </a:lnTo>
                <a:lnTo>
                  <a:pt x="0" y="0"/>
                </a:lnTo>
                <a:close/>
              </a:path>
            </a:pathLst>
          </a:custGeom>
          <a:blipFill>
            <a:blip r:embed="rId9"/>
            <a:stretch>
              <a:fillRect l="0" t="0" r="0" b="0"/>
            </a:stretch>
          </a:blipFill>
        </p:spPr>
      </p:sp>
      <p:sp>
        <p:nvSpPr>
          <p:cNvPr name="Freeform 9" id="9"/>
          <p:cNvSpPr/>
          <p:nvPr/>
        </p:nvSpPr>
        <p:spPr>
          <a:xfrm flipH="false" flipV="false" rot="0">
            <a:off x="7529476" y="2806053"/>
            <a:ext cx="10777574" cy="6237521"/>
          </a:xfrm>
          <a:custGeom>
            <a:avLst/>
            <a:gdLst/>
            <a:ahLst/>
            <a:cxnLst/>
            <a:rect r="r" b="b" t="t" l="l"/>
            <a:pathLst>
              <a:path h="6237521" w="10777574">
                <a:moveTo>
                  <a:pt x="0" y="0"/>
                </a:moveTo>
                <a:lnTo>
                  <a:pt x="10777574" y="0"/>
                </a:lnTo>
                <a:lnTo>
                  <a:pt x="10777574" y="6237521"/>
                </a:lnTo>
                <a:lnTo>
                  <a:pt x="0" y="6237521"/>
                </a:lnTo>
                <a:lnTo>
                  <a:pt x="0" y="0"/>
                </a:lnTo>
                <a:close/>
              </a:path>
            </a:pathLst>
          </a:custGeom>
          <a:blipFill>
            <a:blip r:embed="rId10"/>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DAGG2pWwFnY</dc:identifier>
  <dcterms:modified xsi:type="dcterms:W3CDTF">2011-08-01T06:04:30Z</dcterms:modified>
  <cp:revision>1</cp:revision>
  <dc:title>Presentación Diapositivas Tecnología y Digitalización Ilustrado Azul y Morado</dc:title>
</cp:coreProperties>
</file>