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7" r:id="rId2"/>
    <p:sldId id="258" r:id="rId3"/>
    <p:sldId id="261" r:id="rId4"/>
    <p:sldId id="262" r:id="rId5"/>
    <p:sldId id="266" r:id="rId6"/>
    <p:sldId id="268" r:id="rId7"/>
    <p:sldId id="273" r:id="rId8"/>
    <p:sldId id="270" r:id="rId9"/>
    <p:sldId id="267" r:id="rId10"/>
    <p:sldId id="269" r:id="rId11"/>
    <p:sldId id="272"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08ACF-4D01-4CDB-C492-65236D415BBD}" v="301" dt="2025-09-28T19:29:05.819"/>
    <p1510:client id="{988C8610-A469-71D8-EC81-0CFC04F162B3}" v="85" dt="2025-09-28T20:34:07.444"/>
    <p1510:client id="{C79AA8EF-83E4-B315-4603-95578BCC79A4}" v="109" dt="2025-09-28T18:14:11.714"/>
    <p1510:client id="{DDDBEB78-D2AF-FE78-96EC-E6D4957791BD}" v="446" dt="2025-09-28T15:27:14.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10/6/2025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65507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4665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10/6/2025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35240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9181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10/6/2025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54788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0486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1897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8674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6190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10/6/2025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5956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7241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10/6/2025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184041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1F-3226-86EF-20F9-ABD4EC300047}"/>
              </a:ext>
            </a:extLst>
          </p:cNvPr>
          <p:cNvSpPr>
            <a:spLocks noGrp="1"/>
          </p:cNvSpPr>
          <p:nvPr>
            <p:ph type="title"/>
          </p:nvPr>
        </p:nvSpPr>
        <p:spPr>
          <a:xfrm>
            <a:off x="685800" y="556746"/>
            <a:ext cx="10515600" cy="1024404"/>
          </a:xfrm>
        </p:spPr>
        <p:txBody>
          <a:bodyPr vert="horz" lIns="91440" tIns="45720" rIns="91440" bIns="45720" rtlCol="0" anchor="t">
            <a:normAutofit fontScale="90000"/>
          </a:bodyPr>
          <a:lstStyle/>
          <a:p>
            <a:pPr algn="ctr">
              <a:lnSpc>
                <a:spcPct val="100000"/>
              </a:lnSpc>
              <a:spcBef>
                <a:spcPts val="0"/>
              </a:spcBef>
            </a:pPr>
            <a:r>
              <a:rPr lang="en-US" sz="4000" b="1" dirty="0">
                <a:latin typeface="Times New Roman"/>
                <a:cs typeface="Times New Roman"/>
              </a:rPr>
              <a:t>TITLE: </a:t>
            </a:r>
            <a:r>
              <a:rPr lang="en-US" sz="4000" b="1" dirty="0">
                <a:latin typeface="Times New Roman"/>
                <a:ea typeface="+mj-lt"/>
                <a:cs typeface="Times New Roman"/>
              </a:rPr>
              <a:t>Collaborative Learning Portal</a:t>
            </a:r>
            <a:br>
              <a:rPr lang="en-US" sz="4900" dirty="0">
                <a:latin typeface="Times New Roman"/>
                <a:cs typeface="Times New Roman"/>
              </a:rPr>
            </a:br>
            <a:r>
              <a:rPr lang="en-US" sz="2700" b="1" dirty="0">
                <a:latin typeface="Times New Roman"/>
                <a:cs typeface="Times New Roman"/>
              </a:rPr>
              <a:t>TEAM NAME: TEAM ILISH</a:t>
            </a:r>
            <a:r>
              <a:rPr lang="en-US" sz="4900" dirty="0">
                <a:latin typeface="Times New Roman"/>
              </a:rPr>
              <a:t> </a:t>
            </a:r>
            <a:br>
              <a:rPr lang="en-US" sz="4900" dirty="0">
                <a:latin typeface="Times New Roman"/>
              </a:rPr>
            </a:br>
            <a:br>
              <a:rPr lang="en-US" dirty="0">
                <a:latin typeface="Times New Roman"/>
              </a:rPr>
            </a:br>
            <a:endParaRPr lang="en-US" dirty="0"/>
          </a:p>
        </p:txBody>
      </p:sp>
      <p:graphicFrame>
        <p:nvGraphicFramePr>
          <p:cNvPr id="4" name="Table 3">
            <a:extLst>
              <a:ext uri="{FF2B5EF4-FFF2-40B4-BE49-F238E27FC236}">
                <a16:creationId xmlns:a16="http://schemas.microsoft.com/office/drawing/2014/main" id="{A764B096-1EC5-BF79-7E00-A4FDC77E09A3}"/>
              </a:ext>
            </a:extLst>
          </p:cNvPr>
          <p:cNvGraphicFramePr>
            <a:graphicFrameLocks noGrp="1"/>
          </p:cNvGraphicFramePr>
          <p:nvPr>
            <p:extLst>
              <p:ext uri="{D42A27DB-BD31-4B8C-83A1-F6EECF244321}">
                <p14:modId xmlns:p14="http://schemas.microsoft.com/office/powerpoint/2010/main" val="2135673914"/>
              </p:ext>
            </p:extLst>
          </p:nvPr>
        </p:nvGraphicFramePr>
        <p:xfrm>
          <a:off x="409575" y="5037802"/>
          <a:ext cx="11455400" cy="1559560"/>
        </p:xfrm>
        <a:graphic>
          <a:graphicData uri="http://schemas.openxmlformats.org/drawingml/2006/table">
            <a:tbl>
              <a:tblPr firstRow="1" bandRow="1">
                <a:tableStyleId>{5C22544A-7EE6-4342-B048-85BDC9FD1C3A}</a:tableStyleId>
              </a:tblPr>
              <a:tblGrid>
                <a:gridCol w="5727700">
                  <a:extLst>
                    <a:ext uri="{9D8B030D-6E8A-4147-A177-3AD203B41FA5}">
                      <a16:colId xmlns:a16="http://schemas.microsoft.com/office/drawing/2014/main" val="2622128285"/>
                    </a:ext>
                  </a:extLst>
                </a:gridCol>
                <a:gridCol w="5727700">
                  <a:extLst>
                    <a:ext uri="{9D8B030D-6E8A-4147-A177-3AD203B41FA5}">
                      <a16:colId xmlns:a16="http://schemas.microsoft.com/office/drawing/2014/main" val="1404546017"/>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Name</a:t>
                      </a:r>
                    </a:p>
                  </a:txBody>
                  <a:tcPr/>
                </a:tc>
                <a:tc>
                  <a:txBody>
                    <a:bodyPr/>
                    <a:lstStyle/>
                    <a:p>
                      <a:pPr algn="ctr"/>
                      <a:r>
                        <a:rPr lang="en-US" dirty="0">
                          <a:latin typeface="Times New Roman" panose="02020603050405020304" pitchFamily="18" charset="0"/>
                          <a:cs typeface="Times New Roman" panose="02020603050405020304" pitchFamily="18" charset="0"/>
                        </a:rPr>
                        <a:t>Entry No</a:t>
                      </a:r>
                    </a:p>
                  </a:txBody>
                  <a:tcPr/>
                </a:tc>
                <a:extLst>
                  <a:ext uri="{0D108BD9-81ED-4DB2-BD59-A6C34878D82A}">
                    <a16:rowId xmlns:a16="http://schemas.microsoft.com/office/drawing/2014/main" val="2757851353"/>
                  </a:ext>
                </a:extLst>
              </a:tr>
              <a:tr h="370840">
                <a:tc>
                  <a:txBody>
                    <a:bodyPr/>
                    <a:lstStyle/>
                    <a:p>
                      <a:pPr algn="ctr"/>
                      <a:r>
                        <a:rPr lang="en-US" sz="1800" dirty="0">
                          <a:latin typeface="Times New Roman" panose="02020603050405020304" pitchFamily="18" charset="0"/>
                          <a:cs typeface="Times New Roman" panose="02020603050405020304" pitchFamily="18" charset="0"/>
                        </a:rPr>
                        <a:t>USHNEESH CHATTOPADHYAY</a:t>
                      </a:r>
                    </a:p>
                    <a:p>
                      <a:pPr algn="ctr"/>
                      <a:r>
                        <a:rPr lang="en-US" sz="1800" dirty="0">
                          <a:latin typeface="Times New Roman" panose="02020603050405020304" pitchFamily="18" charset="0"/>
                          <a:cs typeface="Times New Roman" panose="02020603050405020304" pitchFamily="18" charset="0"/>
                        </a:rPr>
                        <a:t>MOU SAHA</a:t>
                      </a:r>
                    </a:p>
                    <a:p>
                      <a:pPr algn="ctr"/>
                      <a:r>
                        <a:rPr lang="en-US" sz="1800" dirty="0">
                          <a:latin typeface="Times New Roman" panose="02020603050405020304" pitchFamily="18" charset="0"/>
                          <a:cs typeface="Times New Roman" panose="02020603050405020304" pitchFamily="18" charset="0"/>
                        </a:rPr>
                        <a:t>SOUMYADEEP DAS</a:t>
                      </a:r>
                    </a:p>
                    <a:p>
                      <a:pPr algn="ctr"/>
                      <a:r>
                        <a:rPr lang="en-US" sz="1800" dirty="0">
                          <a:latin typeface="Times New Roman" panose="02020603050405020304" pitchFamily="18" charset="0"/>
                          <a:cs typeface="Times New Roman" panose="02020603050405020304" pitchFamily="18" charset="0"/>
                        </a:rPr>
                        <a:t>PRASANTA PAUL</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2025CSM1016</a:t>
                      </a:r>
                    </a:p>
                    <a:p>
                      <a:pPr algn="ctr"/>
                      <a:r>
                        <a:rPr lang="en-US" dirty="0">
                          <a:latin typeface="Times New Roman" panose="02020603050405020304" pitchFamily="18" charset="0"/>
                          <a:cs typeface="Times New Roman" panose="02020603050405020304" pitchFamily="18" charset="0"/>
                        </a:rPr>
                        <a:t>2025CSM1017</a:t>
                      </a:r>
                    </a:p>
                    <a:p>
                      <a:pPr algn="ctr"/>
                      <a:r>
                        <a:rPr lang="en-US" dirty="0">
                          <a:latin typeface="Times New Roman" panose="02020603050405020304" pitchFamily="18" charset="0"/>
                          <a:cs typeface="Times New Roman" panose="02020603050405020304" pitchFamily="18" charset="0"/>
                        </a:rPr>
                        <a:t>2025CSM1014</a:t>
                      </a:r>
                    </a:p>
                    <a:p>
                      <a:pPr algn="ctr"/>
                      <a:r>
                        <a:rPr lang="en-US" dirty="0">
                          <a:latin typeface="Times New Roman" panose="02020603050405020304" pitchFamily="18" charset="0"/>
                          <a:cs typeface="Times New Roman" panose="02020603050405020304" pitchFamily="18" charset="0"/>
                        </a:rPr>
                        <a:t>2025CSM1019</a:t>
                      </a:r>
                    </a:p>
                  </a:txBody>
                  <a:tcPr/>
                </a:tc>
                <a:extLst>
                  <a:ext uri="{0D108BD9-81ED-4DB2-BD59-A6C34878D82A}">
                    <a16:rowId xmlns:a16="http://schemas.microsoft.com/office/drawing/2014/main" val="3569037664"/>
                  </a:ext>
                </a:extLst>
              </a:tr>
            </a:tbl>
          </a:graphicData>
        </a:graphic>
      </p:graphicFrame>
    </p:spTree>
    <p:extLst>
      <p:ext uri="{BB962C8B-B14F-4D97-AF65-F5344CB8AC3E}">
        <p14:creationId xmlns:p14="http://schemas.microsoft.com/office/powerpoint/2010/main" val="428793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AFEC9-2329-5756-931E-81712FE8E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4CE15E-5196-2913-91CD-24EB1F7C1E39}"/>
              </a:ext>
            </a:extLst>
          </p:cNvPr>
          <p:cNvSpPr>
            <a:spLocks noGrp="1"/>
          </p:cNvSpPr>
          <p:nvPr>
            <p:ph type="title"/>
          </p:nvPr>
        </p:nvSpPr>
        <p:spPr>
          <a:xfrm>
            <a:off x="690418" y="134504"/>
            <a:ext cx="10515600" cy="1325563"/>
          </a:xfrm>
        </p:spPr>
        <p:txBody>
          <a:bodyPr/>
          <a:lstStyle/>
          <a:p>
            <a:r>
              <a:rPr lang="en-US" dirty="0"/>
              <a:t>UI-User Interface Design cont.</a:t>
            </a:r>
          </a:p>
        </p:txBody>
      </p:sp>
      <p:sp>
        <p:nvSpPr>
          <p:cNvPr id="12" name="Title 1">
            <a:extLst>
              <a:ext uri="{FF2B5EF4-FFF2-40B4-BE49-F238E27FC236}">
                <a16:creationId xmlns:a16="http://schemas.microsoft.com/office/drawing/2014/main" id="{083D51F5-D25A-76FD-6056-7967F7059EFB}"/>
              </a:ext>
            </a:extLst>
          </p:cNvPr>
          <p:cNvSpPr txBox="1">
            <a:spLocks/>
          </p:cNvSpPr>
          <p:nvPr/>
        </p:nvSpPr>
        <p:spPr>
          <a:xfrm>
            <a:off x="1489364" y="-36945"/>
            <a:ext cx="10515600" cy="5318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200" dirty="0">
                <a:solidFill>
                  <a:schemeClr val="tx1"/>
                </a:solidFill>
              </a:rPr>
              <a:t>Tool used- Figma</a:t>
            </a:r>
          </a:p>
        </p:txBody>
      </p:sp>
      <p:pic>
        <p:nvPicPr>
          <p:cNvPr id="4" name="Picture 3">
            <a:extLst>
              <a:ext uri="{FF2B5EF4-FFF2-40B4-BE49-F238E27FC236}">
                <a16:creationId xmlns:a16="http://schemas.microsoft.com/office/drawing/2014/main" id="{EB83B7B7-C912-57DB-0C7D-434F2A1C2E42}"/>
              </a:ext>
            </a:extLst>
          </p:cNvPr>
          <p:cNvPicPr>
            <a:picLocks noChangeAspect="1"/>
          </p:cNvPicPr>
          <p:nvPr/>
        </p:nvPicPr>
        <p:blipFill>
          <a:blip r:embed="rId2"/>
          <a:stretch>
            <a:fillRect/>
          </a:stretch>
        </p:blipFill>
        <p:spPr>
          <a:xfrm>
            <a:off x="6237838" y="2109389"/>
            <a:ext cx="2599145" cy="4310464"/>
          </a:xfrm>
          <a:prstGeom prst="rect">
            <a:avLst/>
          </a:prstGeom>
        </p:spPr>
      </p:pic>
      <p:pic>
        <p:nvPicPr>
          <p:cNvPr id="17" name="Picture 16">
            <a:extLst>
              <a:ext uri="{FF2B5EF4-FFF2-40B4-BE49-F238E27FC236}">
                <a16:creationId xmlns:a16="http://schemas.microsoft.com/office/drawing/2014/main" id="{FE02C23D-E2BD-4BEC-71D5-53EB739560B6}"/>
              </a:ext>
            </a:extLst>
          </p:cNvPr>
          <p:cNvPicPr>
            <a:picLocks noChangeAspect="1"/>
          </p:cNvPicPr>
          <p:nvPr/>
        </p:nvPicPr>
        <p:blipFill>
          <a:blip r:embed="rId3"/>
          <a:stretch>
            <a:fillRect/>
          </a:stretch>
        </p:blipFill>
        <p:spPr>
          <a:xfrm>
            <a:off x="3343375" y="2109389"/>
            <a:ext cx="2576283" cy="4364831"/>
          </a:xfrm>
          <a:prstGeom prst="rect">
            <a:avLst/>
          </a:prstGeom>
        </p:spPr>
      </p:pic>
      <p:pic>
        <p:nvPicPr>
          <p:cNvPr id="21" name="Picture 20">
            <a:extLst>
              <a:ext uri="{FF2B5EF4-FFF2-40B4-BE49-F238E27FC236}">
                <a16:creationId xmlns:a16="http://schemas.microsoft.com/office/drawing/2014/main" id="{2CC7665C-4E49-52F3-2ABF-33305FD25726}"/>
              </a:ext>
            </a:extLst>
          </p:cNvPr>
          <p:cNvPicPr>
            <a:picLocks noChangeAspect="1"/>
          </p:cNvPicPr>
          <p:nvPr/>
        </p:nvPicPr>
        <p:blipFill>
          <a:blip r:embed="rId4"/>
          <a:stretch>
            <a:fillRect/>
          </a:stretch>
        </p:blipFill>
        <p:spPr>
          <a:xfrm>
            <a:off x="444623" y="2109389"/>
            <a:ext cx="2620710" cy="4310463"/>
          </a:xfrm>
          <a:prstGeom prst="rect">
            <a:avLst/>
          </a:prstGeom>
        </p:spPr>
      </p:pic>
      <p:grpSp>
        <p:nvGrpSpPr>
          <p:cNvPr id="23" name="Group 22">
            <a:extLst>
              <a:ext uri="{FF2B5EF4-FFF2-40B4-BE49-F238E27FC236}">
                <a16:creationId xmlns:a16="http://schemas.microsoft.com/office/drawing/2014/main" id="{3E6BE256-7C1E-B2D7-23FD-7CD4CF208A12}"/>
              </a:ext>
            </a:extLst>
          </p:cNvPr>
          <p:cNvGrpSpPr/>
          <p:nvPr/>
        </p:nvGrpSpPr>
        <p:grpSpPr>
          <a:xfrm>
            <a:off x="9155163" y="2109389"/>
            <a:ext cx="2592214" cy="4337646"/>
            <a:chOff x="3363042" y="2109393"/>
            <a:chExt cx="2592214" cy="4337646"/>
          </a:xfrm>
        </p:grpSpPr>
        <p:pic>
          <p:nvPicPr>
            <p:cNvPr id="24" name="Picture 23">
              <a:extLst>
                <a:ext uri="{FF2B5EF4-FFF2-40B4-BE49-F238E27FC236}">
                  <a16:creationId xmlns:a16="http://schemas.microsoft.com/office/drawing/2014/main" id="{2B303AFF-E81A-B8F6-864C-8E4F4212FB5C}"/>
                </a:ext>
              </a:extLst>
            </p:cNvPr>
            <p:cNvPicPr>
              <a:picLocks noChangeAspect="1"/>
            </p:cNvPicPr>
            <p:nvPr/>
          </p:nvPicPr>
          <p:blipFill>
            <a:blip r:embed="rId5"/>
            <a:srcRect l="1099" r="-1099" b="624"/>
            <a:stretch>
              <a:fillRect/>
            </a:stretch>
          </p:blipFill>
          <p:spPr>
            <a:xfrm>
              <a:off x="3363042" y="2109393"/>
              <a:ext cx="2592214" cy="4337646"/>
            </a:xfrm>
            <a:prstGeom prst="rect">
              <a:avLst/>
            </a:prstGeom>
          </p:spPr>
        </p:pic>
        <p:pic>
          <p:nvPicPr>
            <p:cNvPr id="25" name="Picture 24">
              <a:extLst>
                <a:ext uri="{FF2B5EF4-FFF2-40B4-BE49-F238E27FC236}">
                  <a16:creationId xmlns:a16="http://schemas.microsoft.com/office/drawing/2014/main" id="{D3B9001E-AD01-06E5-6822-0AB5781DBC6E}"/>
                </a:ext>
              </a:extLst>
            </p:cNvPr>
            <p:cNvPicPr>
              <a:picLocks noChangeAspect="1"/>
            </p:cNvPicPr>
            <p:nvPr/>
          </p:nvPicPr>
          <p:blipFill>
            <a:blip r:embed="rId6"/>
            <a:srcRect l="2147" t="2744" r="2651" b="1278"/>
            <a:stretch>
              <a:fillRect/>
            </a:stretch>
          </p:blipFill>
          <p:spPr>
            <a:xfrm>
              <a:off x="3478094" y="2237242"/>
              <a:ext cx="2300724" cy="4117375"/>
            </a:xfrm>
            <a:prstGeom prst="rect">
              <a:avLst/>
            </a:prstGeom>
          </p:spPr>
        </p:pic>
      </p:grpSp>
    </p:spTree>
    <p:extLst>
      <p:ext uri="{BB962C8B-B14F-4D97-AF65-F5344CB8AC3E}">
        <p14:creationId xmlns:p14="http://schemas.microsoft.com/office/powerpoint/2010/main" val="2679599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B6ED6-6D77-8D6C-855D-075969326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1E548B-3F0E-1C13-2961-F6F8E06E8198}"/>
              </a:ext>
            </a:extLst>
          </p:cNvPr>
          <p:cNvSpPr>
            <a:spLocks noGrp="1"/>
          </p:cNvSpPr>
          <p:nvPr>
            <p:ph type="title"/>
          </p:nvPr>
        </p:nvSpPr>
        <p:spPr>
          <a:xfrm>
            <a:off x="690418" y="134504"/>
            <a:ext cx="10515600" cy="1325563"/>
          </a:xfrm>
        </p:spPr>
        <p:txBody>
          <a:bodyPr/>
          <a:lstStyle/>
          <a:p>
            <a:r>
              <a:rPr lang="en-US" dirty="0"/>
              <a:t>UI-User Interface Design cont.</a:t>
            </a:r>
          </a:p>
        </p:txBody>
      </p:sp>
      <p:sp>
        <p:nvSpPr>
          <p:cNvPr id="12" name="Title 1">
            <a:extLst>
              <a:ext uri="{FF2B5EF4-FFF2-40B4-BE49-F238E27FC236}">
                <a16:creationId xmlns:a16="http://schemas.microsoft.com/office/drawing/2014/main" id="{0D6E1868-1949-8B13-2F15-F12EB2C3D094}"/>
              </a:ext>
            </a:extLst>
          </p:cNvPr>
          <p:cNvSpPr txBox="1">
            <a:spLocks/>
          </p:cNvSpPr>
          <p:nvPr/>
        </p:nvSpPr>
        <p:spPr>
          <a:xfrm>
            <a:off x="-8956964" y="-131402"/>
            <a:ext cx="10515600" cy="5318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200" dirty="0">
                <a:solidFill>
                  <a:schemeClr val="tx1"/>
                </a:solidFill>
              </a:rPr>
              <a:t>Tool used- Figma</a:t>
            </a:r>
          </a:p>
        </p:txBody>
      </p:sp>
      <p:pic>
        <p:nvPicPr>
          <p:cNvPr id="9" name="Picture 8">
            <a:extLst>
              <a:ext uri="{FF2B5EF4-FFF2-40B4-BE49-F238E27FC236}">
                <a16:creationId xmlns:a16="http://schemas.microsoft.com/office/drawing/2014/main" id="{9C51495E-9659-7EAF-DE26-B316FDCAC290}"/>
              </a:ext>
            </a:extLst>
          </p:cNvPr>
          <p:cNvPicPr>
            <a:picLocks noChangeAspect="1"/>
          </p:cNvPicPr>
          <p:nvPr/>
        </p:nvPicPr>
        <p:blipFill>
          <a:blip r:embed="rId2"/>
          <a:stretch>
            <a:fillRect/>
          </a:stretch>
        </p:blipFill>
        <p:spPr>
          <a:xfrm>
            <a:off x="9359424" y="125339"/>
            <a:ext cx="2581635" cy="6535062"/>
          </a:xfrm>
          <a:prstGeom prst="rect">
            <a:avLst/>
          </a:prstGeom>
        </p:spPr>
      </p:pic>
      <p:pic>
        <p:nvPicPr>
          <p:cNvPr id="11" name="Picture 10">
            <a:extLst>
              <a:ext uri="{FF2B5EF4-FFF2-40B4-BE49-F238E27FC236}">
                <a16:creationId xmlns:a16="http://schemas.microsoft.com/office/drawing/2014/main" id="{FA83A312-D27C-1D3C-844C-6973BC97354A}"/>
              </a:ext>
            </a:extLst>
          </p:cNvPr>
          <p:cNvPicPr>
            <a:picLocks noChangeAspect="1"/>
          </p:cNvPicPr>
          <p:nvPr/>
        </p:nvPicPr>
        <p:blipFill>
          <a:blip r:embed="rId3"/>
          <a:stretch>
            <a:fillRect/>
          </a:stretch>
        </p:blipFill>
        <p:spPr>
          <a:xfrm>
            <a:off x="842722" y="1912417"/>
            <a:ext cx="2872849" cy="4747984"/>
          </a:xfrm>
          <a:prstGeom prst="rect">
            <a:avLst/>
          </a:prstGeom>
        </p:spPr>
      </p:pic>
      <p:pic>
        <p:nvPicPr>
          <p:cNvPr id="14" name="Picture 13">
            <a:extLst>
              <a:ext uri="{FF2B5EF4-FFF2-40B4-BE49-F238E27FC236}">
                <a16:creationId xmlns:a16="http://schemas.microsoft.com/office/drawing/2014/main" id="{8F4D30D9-8488-FE07-842B-4B6060266412}"/>
              </a:ext>
            </a:extLst>
          </p:cNvPr>
          <p:cNvPicPr>
            <a:picLocks noChangeAspect="1"/>
          </p:cNvPicPr>
          <p:nvPr/>
        </p:nvPicPr>
        <p:blipFill>
          <a:blip r:embed="rId4"/>
          <a:stretch>
            <a:fillRect/>
          </a:stretch>
        </p:blipFill>
        <p:spPr>
          <a:xfrm>
            <a:off x="4942755" y="1995369"/>
            <a:ext cx="2906390" cy="4645982"/>
          </a:xfrm>
          <a:prstGeom prst="rect">
            <a:avLst/>
          </a:prstGeom>
        </p:spPr>
      </p:pic>
    </p:spTree>
    <p:extLst>
      <p:ext uri="{BB962C8B-B14F-4D97-AF65-F5344CB8AC3E}">
        <p14:creationId xmlns:p14="http://schemas.microsoft.com/office/powerpoint/2010/main" val="1753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D9670-1DAA-7927-DD45-4735D66B9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FB8AE-1F37-E7FE-24B3-55A6EEEDA7C2}"/>
              </a:ext>
            </a:extLst>
          </p:cNvPr>
          <p:cNvSpPr>
            <a:spLocks noGrp="1"/>
          </p:cNvSpPr>
          <p:nvPr>
            <p:ph type="title"/>
          </p:nvPr>
        </p:nvSpPr>
        <p:spPr>
          <a:xfrm>
            <a:off x="690418" y="134504"/>
            <a:ext cx="10515600" cy="1325563"/>
          </a:xfrm>
        </p:spPr>
        <p:txBody>
          <a:bodyPr/>
          <a:lstStyle/>
          <a:p>
            <a:r>
              <a:rPr lang="en-US" dirty="0"/>
              <a:t>Backend-database schema overview(intended)</a:t>
            </a:r>
          </a:p>
        </p:txBody>
      </p:sp>
      <p:graphicFrame>
        <p:nvGraphicFramePr>
          <p:cNvPr id="3" name="Table 2">
            <a:extLst>
              <a:ext uri="{FF2B5EF4-FFF2-40B4-BE49-F238E27FC236}">
                <a16:creationId xmlns:a16="http://schemas.microsoft.com/office/drawing/2014/main" id="{613BDEF3-9835-ECA5-6169-9ED4DF3AC828}"/>
              </a:ext>
            </a:extLst>
          </p:cNvPr>
          <p:cNvGraphicFramePr>
            <a:graphicFrameLocks noGrp="1"/>
          </p:cNvGraphicFramePr>
          <p:nvPr>
            <p:extLst>
              <p:ext uri="{D42A27DB-BD31-4B8C-83A1-F6EECF244321}">
                <p14:modId xmlns:p14="http://schemas.microsoft.com/office/powerpoint/2010/main" val="1833138443"/>
              </p:ext>
            </p:extLst>
          </p:nvPr>
        </p:nvGraphicFramePr>
        <p:xfrm>
          <a:off x="2283460" y="1948390"/>
          <a:ext cx="1511473" cy="2102457"/>
        </p:xfrm>
        <a:graphic>
          <a:graphicData uri="http://schemas.openxmlformats.org/drawingml/2006/table">
            <a:tbl>
              <a:tblPr firstRow="1" bandRow="1">
                <a:tableStyleId>{93296810-A885-4BE3-A3E7-6D5BEEA58F35}</a:tableStyleId>
              </a:tblPr>
              <a:tblGrid>
                <a:gridCol w="1511473">
                  <a:extLst>
                    <a:ext uri="{9D8B030D-6E8A-4147-A177-3AD203B41FA5}">
                      <a16:colId xmlns:a16="http://schemas.microsoft.com/office/drawing/2014/main" val="4061358298"/>
                    </a:ext>
                  </a:extLst>
                </a:gridCol>
              </a:tblGrid>
              <a:tr h="300351">
                <a:tc>
                  <a:txBody>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Users</a:t>
                      </a:r>
                    </a:p>
                  </a:txBody>
                  <a:tcPr/>
                </a:tc>
                <a:extLst>
                  <a:ext uri="{0D108BD9-81ED-4DB2-BD59-A6C34878D82A}">
                    <a16:rowId xmlns:a16="http://schemas.microsoft.com/office/drawing/2014/main" val="2251334898"/>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user_id</a:t>
                      </a:r>
                      <a:r>
                        <a:rPr lang="en-US" sz="1200" dirty="0">
                          <a:latin typeface="Calibri" panose="020F0502020204030204" pitchFamily="34" charset="0"/>
                          <a:ea typeface="Calibri" panose="020F0502020204030204" pitchFamily="34" charset="0"/>
                          <a:cs typeface="Calibri" panose="020F0502020204030204" pitchFamily="34" charset="0"/>
                        </a:rPr>
                        <a:t> (pk)</a:t>
                      </a:r>
                    </a:p>
                  </a:txBody>
                  <a:tcPr/>
                </a:tc>
                <a:extLst>
                  <a:ext uri="{0D108BD9-81ED-4DB2-BD59-A6C34878D82A}">
                    <a16:rowId xmlns:a16="http://schemas.microsoft.com/office/drawing/2014/main" val="1902730683"/>
                  </a:ext>
                </a:extLst>
              </a:tr>
              <a:tr h="300351">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name</a:t>
                      </a:r>
                    </a:p>
                  </a:txBody>
                  <a:tcPr/>
                </a:tc>
                <a:extLst>
                  <a:ext uri="{0D108BD9-81ED-4DB2-BD59-A6C34878D82A}">
                    <a16:rowId xmlns:a16="http://schemas.microsoft.com/office/drawing/2014/main" val="1634579751"/>
                  </a:ext>
                </a:extLst>
              </a:tr>
              <a:tr h="300351">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email</a:t>
                      </a:r>
                    </a:p>
                  </a:txBody>
                  <a:tcPr/>
                </a:tc>
                <a:extLst>
                  <a:ext uri="{0D108BD9-81ED-4DB2-BD59-A6C34878D82A}">
                    <a16:rowId xmlns:a16="http://schemas.microsoft.com/office/drawing/2014/main" val="2359705290"/>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password_hash</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00108359"/>
                  </a:ext>
                </a:extLst>
              </a:tr>
              <a:tr h="300351">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role-(std/tech)</a:t>
                      </a:r>
                    </a:p>
                  </a:txBody>
                  <a:tcPr/>
                </a:tc>
                <a:extLst>
                  <a:ext uri="{0D108BD9-81ED-4DB2-BD59-A6C34878D82A}">
                    <a16:rowId xmlns:a16="http://schemas.microsoft.com/office/drawing/2014/main" val="1532813701"/>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joined_on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96158799"/>
                  </a:ext>
                </a:extLst>
              </a:tr>
            </a:tbl>
          </a:graphicData>
        </a:graphic>
      </p:graphicFrame>
      <p:graphicFrame>
        <p:nvGraphicFramePr>
          <p:cNvPr id="5" name="Table 4">
            <a:extLst>
              <a:ext uri="{FF2B5EF4-FFF2-40B4-BE49-F238E27FC236}">
                <a16:creationId xmlns:a16="http://schemas.microsoft.com/office/drawing/2014/main" id="{243113A2-A09A-4856-55BA-74B0C5AD0A95}"/>
              </a:ext>
            </a:extLst>
          </p:cNvPr>
          <p:cNvGraphicFramePr>
            <a:graphicFrameLocks noGrp="1"/>
          </p:cNvGraphicFramePr>
          <p:nvPr>
            <p:extLst>
              <p:ext uri="{D42A27DB-BD31-4B8C-83A1-F6EECF244321}">
                <p14:modId xmlns:p14="http://schemas.microsoft.com/office/powerpoint/2010/main" val="3073527945"/>
              </p:ext>
            </p:extLst>
          </p:nvPr>
        </p:nvGraphicFramePr>
        <p:xfrm>
          <a:off x="4031378" y="3782165"/>
          <a:ext cx="1511473" cy="1802106"/>
        </p:xfrm>
        <a:graphic>
          <a:graphicData uri="http://schemas.openxmlformats.org/drawingml/2006/table">
            <a:tbl>
              <a:tblPr firstRow="1" bandRow="1">
                <a:tableStyleId>{93296810-A885-4BE3-A3E7-6D5BEEA58F35}</a:tableStyleId>
              </a:tblPr>
              <a:tblGrid>
                <a:gridCol w="1511473">
                  <a:extLst>
                    <a:ext uri="{9D8B030D-6E8A-4147-A177-3AD203B41FA5}">
                      <a16:colId xmlns:a16="http://schemas.microsoft.com/office/drawing/2014/main" val="4061358298"/>
                    </a:ext>
                  </a:extLst>
                </a:gridCol>
              </a:tblGrid>
              <a:tr h="300351">
                <a:tc>
                  <a:txBody>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Courses</a:t>
                      </a:r>
                    </a:p>
                  </a:txBody>
                  <a:tcPr/>
                </a:tc>
                <a:extLst>
                  <a:ext uri="{0D108BD9-81ED-4DB2-BD59-A6C34878D82A}">
                    <a16:rowId xmlns:a16="http://schemas.microsoft.com/office/drawing/2014/main" val="2251334898"/>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course_id</a:t>
                      </a:r>
                      <a:r>
                        <a:rPr lang="en-US" sz="1200" dirty="0">
                          <a:latin typeface="Calibri" panose="020F0502020204030204" pitchFamily="34" charset="0"/>
                          <a:ea typeface="Calibri" panose="020F0502020204030204" pitchFamily="34" charset="0"/>
                          <a:cs typeface="Calibri" panose="020F0502020204030204" pitchFamily="34" charset="0"/>
                        </a:rPr>
                        <a:t>  (PK)</a:t>
                      </a:r>
                    </a:p>
                  </a:txBody>
                  <a:tcPr/>
                </a:tc>
                <a:extLst>
                  <a:ext uri="{0D108BD9-81ED-4DB2-BD59-A6C34878D82A}">
                    <a16:rowId xmlns:a16="http://schemas.microsoft.com/office/drawing/2014/main" val="1902730683"/>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Instructor_id</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1634579751"/>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course_name</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59705290"/>
                  </a:ext>
                </a:extLst>
              </a:tr>
              <a:tr h="300351">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3000108359"/>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created_on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32813701"/>
                  </a:ext>
                </a:extLst>
              </a:tr>
            </a:tbl>
          </a:graphicData>
        </a:graphic>
      </p:graphicFrame>
      <p:cxnSp>
        <p:nvCxnSpPr>
          <p:cNvPr id="9" name="Straight Arrow Connector 8" descr="dasda&#10;">
            <a:extLst>
              <a:ext uri="{FF2B5EF4-FFF2-40B4-BE49-F238E27FC236}">
                <a16:creationId xmlns:a16="http://schemas.microsoft.com/office/drawing/2014/main" id="{3C6BF718-A997-3A8D-92AB-F1F3C2D5368A}"/>
              </a:ext>
            </a:extLst>
          </p:cNvPr>
          <p:cNvCxnSpPr>
            <a:cxnSpLocks/>
            <a:endCxn id="5" idx="1"/>
          </p:cNvCxnSpPr>
          <p:nvPr/>
        </p:nvCxnSpPr>
        <p:spPr>
          <a:xfrm>
            <a:off x="3238500" y="2385060"/>
            <a:ext cx="792878" cy="2298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D69C9BB2-EF17-D2FC-3496-20A652BA1FEC}"/>
              </a:ext>
            </a:extLst>
          </p:cNvPr>
          <p:cNvGraphicFramePr>
            <a:graphicFrameLocks noGrp="1"/>
          </p:cNvGraphicFramePr>
          <p:nvPr>
            <p:extLst>
              <p:ext uri="{D42A27DB-BD31-4B8C-83A1-F6EECF244321}">
                <p14:modId xmlns:p14="http://schemas.microsoft.com/office/powerpoint/2010/main" val="1566401836"/>
              </p:ext>
            </p:extLst>
          </p:nvPr>
        </p:nvGraphicFramePr>
        <p:xfrm>
          <a:off x="5735320" y="1948391"/>
          <a:ext cx="1511473" cy="2002340"/>
        </p:xfrm>
        <a:graphic>
          <a:graphicData uri="http://schemas.openxmlformats.org/drawingml/2006/table">
            <a:tbl>
              <a:tblPr firstRow="1" bandRow="1">
                <a:tableStyleId>{93296810-A885-4BE3-A3E7-6D5BEEA58F35}</a:tableStyleId>
              </a:tblPr>
              <a:tblGrid>
                <a:gridCol w="1511473">
                  <a:extLst>
                    <a:ext uri="{9D8B030D-6E8A-4147-A177-3AD203B41FA5}">
                      <a16:colId xmlns:a16="http://schemas.microsoft.com/office/drawing/2014/main" val="4061358298"/>
                    </a:ext>
                  </a:extLst>
                </a:gridCol>
              </a:tblGrid>
              <a:tr h="300351">
                <a:tc>
                  <a:txBody>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Study Materials</a:t>
                      </a:r>
                    </a:p>
                  </a:txBody>
                  <a:tcPr/>
                </a:tc>
                <a:extLst>
                  <a:ext uri="{0D108BD9-81ED-4DB2-BD59-A6C34878D82A}">
                    <a16:rowId xmlns:a16="http://schemas.microsoft.com/office/drawing/2014/main" val="2251334898"/>
                  </a:ext>
                </a:extLst>
              </a:tr>
              <a:tr h="500585">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material_id</a:t>
                      </a:r>
                      <a:r>
                        <a:rPr lang="en-US" sz="1200" dirty="0">
                          <a:latin typeface="Calibri" panose="020F0502020204030204" pitchFamily="34" charset="0"/>
                          <a:ea typeface="Calibri" panose="020F0502020204030204" pitchFamily="34" charset="0"/>
                          <a:cs typeface="Calibri" panose="020F0502020204030204" pitchFamily="34" charset="0"/>
                        </a:rPr>
                        <a:t>  (PK)</a:t>
                      </a:r>
                    </a:p>
                    <a:p>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02730683"/>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course_id</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1634579751"/>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uploader_id</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2359705290"/>
                  </a:ext>
                </a:extLst>
              </a:tr>
              <a:tr h="300351">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3000108359"/>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created_on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32813701"/>
                  </a:ext>
                </a:extLst>
              </a:tr>
            </a:tbl>
          </a:graphicData>
        </a:graphic>
      </p:graphicFrame>
      <p:graphicFrame>
        <p:nvGraphicFramePr>
          <p:cNvPr id="15" name="Table 14">
            <a:extLst>
              <a:ext uri="{FF2B5EF4-FFF2-40B4-BE49-F238E27FC236}">
                <a16:creationId xmlns:a16="http://schemas.microsoft.com/office/drawing/2014/main" id="{0DACB60C-A078-113D-537F-93881F101F4F}"/>
              </a:ext>
            </a:extLst>
          </p:cNvPr>
          <p:cNvGraphicFramePr>
            <a:graphicFrameLocks noGrp="1"/>
          </p:cNvGraphicFramePr>
          <p:nvPr>
            <p:extLst>
              <p:ext uri="{D42A27DB-BD31-4B8C-83A1-F6EECF244321}">
                <p14:modId xmlns:p14="http://schemas.microsoft.com/office/powerpoint/2010/main" val="1253633870"/>
              </p:ext>
            </p:extLst>
          </p:nvPr>
        </p:nvGraphicFramePr>
        <p:xfrm>
          <a:off x="2307907" y="4305300"/>
          <a:ext cx="1511473" cy="1802106"/>
        </p:xfrm>
        <a:graphic>
          <a:graphicData uri="http://schemas.openxmlformats.org/drawingml/2006/table">
            <a:tbl>
              <a:tblPr firstRow="1" bandRow="1">
                <a:tableStyleId>{93296810-A885-4BE3-A3E7-6D5BEEA58F35}</a:tableStyleId>
              </a:tblPr>
              <a:tblGrid>
                <a:gridCol w="1511473">
                  <a:extLst>
                    <a:ext uri="{9D8B030D-6E8A-4147-A177-3AD203B41FA5}">
                      <a16:colId xmlns:a16="http://schemas.microsoft.com/office/drawing/2014/main" val="4061358298"/>
                    </a:ext>
                  </a:extLst>
                </a:gridCol>
              </a:tblGrid>
              <a:tr h="300351">
                <a:tc>
                  <a:txBody>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Doubt Polls</a:t>
                      </a:r>
                    </a:p>
                  </a:txBody>
                  <a:tcPr/>
                </a:tc>
                <a:extLst>
                  <a:ext uri="{0D108BD9-81ED-4DB2-BD59-A6C34878D82A}">
                    <a16:rowId xmlns:a16="http://schemas.microsoft.com/office/drawing/2014/main" val="2251334898"/>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poll_id</a:t>
                      </a:r>
                      <a:r>
                        <a:rPr lang="en-US" sz="1200" dirty="0">
                          <a:latin typeface="Calibri" panose="020F0502020204030204" pitchFamily="34" charset="0"/>
                          <a:ea typeface="Calibri" panose="020F0502020204030204" pitchFamily="34" charset="0"/>
                          <a:cs typeface="Calibri" panose="020F0502020204030204" pitchFamily="34" charset="0"/>
                        </a:rPr>
                        <a:t>  (PK)</a:t>
                      </a:r>
                    </a:p>
                  </a:txBody>
                  <a:tcPr/>
                </a:tc>
                <a:extLst>
                  <a:ext uri="{0D108BD9-81ED-4DB2-BD59-A6C34878D82A}">
                    <a16:rowId xmlns:a16="http://schemas.microsoft.com/office/drawing/2014/main" val="1902730683"/>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course_id</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1634579751"/>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posted_by</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2359705290"/>
                  </a:ext>
                </a:extLst>
              </a:tr>
              <a:tr h="300351">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question</a:t>
                      </a:r>
                    </a:p>
                  </a:txBody>
                  <a:tcPr/>
                </a:tc>
                <a:extLst>
                  <a:ext uri="{0D108BD9-81ED-4DB2-BD59-A6C34878D82A}">
                    <a16:rowId xmlns:a16="http://schemas.microsoft.com/office/drawing/2014/main" val="3000108359"/>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created_on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32813701"/>
                  </a:ext>
                </a:extLst>
              </a:tr>
            </a:tbl>
          </a:graphicData>
        </a:graphic>
      </p:graphicFrame>
      <p:cxnSp>
        <p:nvCxnSpPr>
          <p:cNvPr id="16" name="Straight Arrow Connector 15">
            <a:extLst>
              <a:ext uri="{FF2B5EF4-FFF2-40B4-BE49-F238E27FC236}">
                <a16:creationId xmlns:a16="http://schemas.microsoft.com/office/drawing/2014/main" id="{74209B2E-9443-9F7C-5870-172CC40E84F7}"/>
              </a:ext>
            </a:extLst>
          </p:cNvPr>
          <p:cNvCxnSpPr>
            <a:cxnSpLocks/>
          </p:cNvCxnSpPr>
          <p:nvPr/>
        </p:nvCxnSpPr>
        <p:spPr>
          <a:xfrm>
            <a:off x="5100956" y="4240106"/>
            <a:ext cx="213836" cy="822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a:extLst>
              <a:ext uri="{FF2B5EF4-FFF2-40B4-BE49-F238E27FC236}">
                <a16:creationId xmlns:a16="http://schemas.microsoft.com/office/drawing/2014/main" id="{85254339-79C7-CA5F-EBD3-9386B39EE9D1}"/>
              </a:ext>
            </a:extLst>
          </p:cNvPr>
          <p:cNvGraphicFramePr>
            <a:graphicFrameLocks noGrp="1"/>
          </p:cNvGraphicFramePr>
          <p:nvPr>
            <p:extLst>
              <p:ext uri="{D42A27DB-BD31-4B8C-83A1-F6EECF244321}">
                <p14:modId xmlns:p14="http://schemas.microsoft.com/office/powerpoint/2010/main" val="3183089681"/>
              </p:ext>
            </p:extLst>
          </p:nvPr>
        </p:nvGraphicFramePr>
        <p:xfrm>
          <a:off x="6081633" y="4240106"/>
          <a:ext cx="1511473" cy="1802106"/>
        </p:xfrm>
        <a:graphic>
          <a:graphicData uri="http://schemas.openxmlformats.org/drawingml/2006/table">
            <a:tbl>
              <a:tblPr firstRow="1" bandRow="1">
                <a:tableStyleId>{93296810-A885-4BE3-A3E7-6D5BEEA58F35}</a:tableStyleId>
              </a:tblPr>
              <a:tblGrid>
                <a:gridCol w="1511473">
                  <a:extLst>
                    <a:ext uri="{9D8B030D-6E8A-4147-A177-3AD203B41FA5}">
                      <a16:colId xmlns:a16="http://schemas.microsoft.com/office/drawing/2014/main" val="4061358298"/>
                    </a:ext>
                  </a:extLst>
                </a:gridCol>
              </a:tblGrid>
              <a:tr h="300351">
                <a:tc>
                  <a:txBody>
                    <a:bodyPr/>
                    <a:lstStyle/>
                    <a:p>
                      <a:pPr algn="ctr"/>
                      <a:r>
                        <a:rPr lang="en-US" sz="1200" dirty="0" err="1">
                          <a:latin typeface="Calibri" panose="020F0502020204030204" pitchFamily="34" charset="0"/>
                          <a:ea typeface="Calibri" panose="020F0502020204030204" pitchFamily="34" charset="0"/>
                          <a:cs typeface="Calibri" panose="020F0502020204030204" pitchFamily="34" charset="0"/>
                        </a:rPr>
                        <a:t>Quizes</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51334898"/>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quiz_id</a:t>
                      </a:r>
                      <a:r>
                        <a:rPr lang="en-US" sz="1200" dirty="0">
                          <a:latin typeface="Calibri" panose="020F0502020204030204" pitchFamily="34" charset="0"/>
                          <a:ea typeface="Calibri" panose="020F0502020204030204" pitchFamily="34" charset="0"/>
                          <a:cs typeface="Calibri" panose="020F0502020204030204" pitchFamily="34" charset="0"/>
                        </a:rPr>
                        <a:t>  (PK)</a:t>
                      </a:r>
                    </a:p>
                  </a:txBody>
                  <a:tcPr/>
                </a:tc>
                <a:extLst>
                  <a:ext uri="{0D108BD9-81ED-4DB2-BD59-A6C34878D82A}">
                    <a16:rowId xmlns:a16="http://schemas.microsoft.com/office/drawing/2014/main" val="1902730683"/>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course_id</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1634579751"/>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created_by</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2359705290"/>
                  </a:ext>
                </a:extLst>
              </a:tr>
              <a:tr h="300351">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title</a:t>
                      </a:r>
                    </a:p>
                  </a:txBody>
                  <a:tcPr/>
                </a:tc>
                <a:extLst>
                  <a:ext uri="{0D108BD9-81ED-4DB2-BD59-A6C34878D82A}">
                    <a16:rowId xmlns:a16="http://schemas.microsoft.com/office/drawing/2014/main" val="3000108359"/>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total_marks</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32813701"/>
                  </a:ext>
                </a:extLst>
              </a:tr>
            </a:tbl>
          </a:graphicData>
        </a:graphic>
      </p:graphicFrame>
      <p:cxnSp>
        <p:nvCxnSpPr>
          <p:cNvPr id="28" name="Straight Arrow Connector 27">
            <a:extLst>
              <a:ext uri="{FF2B5EF4-FFF2-40B4-BE49-F238E27FC236}">
                <a16:creationId xmlns:a16="http://schemas.microsoft.com/office/drawing/2014/main" id="{4C109D4E-10DC-C433-7B8C-503859B36B58}"/>
              </a:ext>
            </a:extLst>
          </p:cNvPr>
          <p:cNvCxnSpPr>
            <a:cxnSpLocks/>
          </p:cNvCxnSpPr>
          <p:nvPr/>
        </p:nvCxnSpPr>
        <p:spPr>
          <a:xfrm>
            <a:off x="5100956" y="4240106"/>
            <a:ext cx="1098484" cy="73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48EFCE29-1B79-C781-E47D-1BE6D42A40E0}"/>
              </a:ext>
            </a:extLst>
          </p:cNvPr>
          <p:cNvGraphicFramePr>
            <a:graphicFrameLocks noGrp="1"/>
          </p:cNvGraphicFramePr>
          <p:nvPr>
            <p:extLst>
              <p:ext uri="{D42A27DB-BD31-4B8C-83A1-F6EECF244321}">
                <p14:modId xmlns:p14="http://schemas.microsoft.com/office/powerpoint/2010/main" val="3638664758"/>
              </p:ext>
            </p:extLst>
          </p:nvPr>
        </p:nvGraphicFramePr>
        <p:xfrm>
          <a:off x="4027725" y="1948391"/>
          <a:ext cx="1511473" cy="1802106"/>
        </p:xfrm>
        <a:graphic>
          <a:graphicData uri="http://schemas.openxmlformats.org/drawingml/2006/table">
            <a:tbl>
              <a:tblPr firstRow="1" bandRow="1">
                <a:tableStyleId>{93296810-A885-4BE3-A3E7-6D5BEEA58F35}</a:tableStyleId>
              </a:tblPr>
              <a:tblGrid>
                <a:gridCol w="1511473">
                  <a:extLst>
                    <a:ext uri="{9D8B030D-6E8A-4147-A177-3AD203B41FA5}">
                      <a16:colId xmlns:a16="http://schemas.microsoft.com/office/drawing/2014/main" val="4061358298"/>
                    </a:ext>
                  </a:extLst>
                </a:gridCol>
              </a:tblGrid>
              <a:tr h="300351">
                <a:tc>
                  <a:txBody>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Progress Tracker</a:t>
                      </a:r>
                    </a:p>
                  </a:txBody>
                  <a:tcPr/>
                </a:tc>
                <a:extLst>
                  <a:ext uri="{0D108BD9-81ED-4DB2-BD59-A6C34878D82A}">
                    <a16:rowId xmlns:a16="http://schemas.microsoft.com/office/drawing/2014/main" val="2251334898"/>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progress_id</a:t>
                      </a:r>
                      <a:r>
                        <a:rPr lang="en-US" sz="1200" dirty="0">
                          <a:latin typeface="Calibri" panose="020F0502020204030204" pitchFamily="34" charset="0"/>
                          <a:ea typeface="Calibri" panose="020F0502020204030204" pitchFamily="34" charset="0"/>
                          <a:cs typeface="Calibri" panose="020F0502020204030204" pitchFamily="34" charset="0"/>
                        </a:rPr>
                        <a:t>  (PK)</a:t>
                      </a:r>
                    </a:p>
                  </a:txBody>
                  <a:tcPr/>
                </a:tc>
                <a:extLst>
                  <a:ext uri="{0D108BD9-81ED-4DB2-BD59-A6C34878D82A}">
                    <a16:rowId xmlns:a16="http://schemas.microsoft.com/office/drawing/2014/main" val="1902730683"/>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student_id</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1634579751"/>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course_id</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2359705290"/>
                  </a:ext>
                </a:extLst>
              </a:tr>
              <a:tr h="300351">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milestone</a:t>
                      </a:r>
                    </a:p>
                  </a:txBody>
                  <a:tcPr/>
                </a:tc>
                <a:extLst>
                  <a:ext uri="{0D108BD9-81ED-4DB2-BD59-A6C34878D82A}">
                    <a16:rowId xmlns:a16="http://schemas.microsoft.com/office/drawing/2014/main" val="3000108359"/>
                  </a:ext>
                </a:extLst>
              </a:tr>
              <a:tr h="300351">
                <a:tc>
                  <a:txBody>
                    <a:bodyPr/>
                    <a:lstStyle/>
                    <a:p>
                      <a:r>
                        <a:rPr lang="en-US" sz="1200" dirty="0">
                          <a:latin typeface="Calibri" panose="020F0502020204030204" pitchFamily="34" charset="0"/>
                          <a:ea typeface="Calibri" panose="020F0502020204030204" pitchFamily="34" charset="0"/>
                          <a:cs typeface="Calibri" panose="020F0502020204030204" pitchFamily="34" charset="0"/>
                        </a:rPr>
                        <a:t>percentage</a:t>
                      </a:r>
                    </a:p>
                  </a:txBody>
                  <a:tcPr/>
                </a:tc>
                <a:extLst>
                  <a:ext uri="{0D108BD9-81ED-4DB2-BD59-A6C34878D82A}">
                    <a16:rowId xmlns:a16="http://schemas.microsoft.com/office/drawing/2014/main" val="1532813701"/>
                  </a:ext>
                </a:extLst>
              </a:tr>
            </a:tbl>
          </a:graphicData>
        </a:graphic>
      </p:graphicFrame>
      <p:cxnSp>
        <p:nvCxnSpPr>
          <p:cNvPr id="42" name="Straight Arrow Connector 41" descr="dasda&#10;">
            <a:extLst>
              <a:ext uri="{FF2B5EF4-FFF2-40B4-BE49-F238E27FC236}">
                <a16:creationId xmlns:a16="http://schemas.microsoft.com/office/drawing/2014/main" id="{357212D4-3F6E-9824-B04E-84C6155EEC68}"/>
              </a:ext>
            </a:extLst>
          </p:cNvPr>
          <p:cNvCxnSpPr>
            <a:cxnSpLocks/>
          </p:cNvCxnSpPr>
          <p:nvPr/>
        </p:nvCxnSpPr>
        <p:spPr>
          <a:xfrm>
            <a:off x="3260607" y="2402945"/>
            <a:ext cx="832133" cy="235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EDF5D1-F1FA-5EF6-B8B3-A4116AC12365}"/>
              </a:ext>
            </a:extLst>
          </p:cNvPr>
          <p:cNvCxnSpPr>
            <a:cxnSpLocks/>
          </p:cNvCxnSpPr>
          <p:nvPr/>
        </p:nvCxnSpPr>
        <p:spPr>
          <a:xfrm>
            <a:off x="5100956" y="4240106"/>
            <a:ext cx="0" cy="122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8" name="Table 57">
            <a:extLst>
              <a:ext uri="{FF2B5EF4-FFF2-40B4-BE49-F238E27FC236}">
                <a16:creationId xmlns:a16="http://schemas.microsoft.com/office/drawing/2014/main" id="{DA532BD0-8496-7446-77E0-F4805BF7108B}"/>
              </a:ext>
            </a:extLst>
          </p:cNvPr>
          <p:cNvGraphicFramePr>
            <a:graphicFrameLocks noGrp="1"/>
          </p:cNvGraphicFramePr>
          <p:nvPr>
            <p:extLst>
              <p:ext uri="{D42A27DB-BD31-4B8C-83A1-F6EECF244321}">
                <p14:modId xmlns:p14="http://schemas.microsoft.com/office/powerpoint/2010/main" val="4099999067"/>
              </p:ext>
            </p:extLst>
          </p:nvPr>
        </p:nvGraphicFramePr>
        <p:xfrm>
          <a:off x="7533640" y="2076026"/>
          <a:ext cx="1511473" cy="1802106"/>
        </p:xfrm>
        <a:graphic>
          <a:graphicData uri="http://schemas.openxmlformats.org/drawingml/2006/table">
            <a:tbl>
              <a:tblPr firstRow="1" bandRow="1">
                <a:tableStyleId>{93296810-A885-4BE3-A3E7-6D5BEEA58F35}</a:tableStyleId>
              </a:tblPr>
              <a:tblGrid>
                <a:gridCol w="1511473">
                  <a:extLst>
                    <a:ext uri="{9D8B030D-6E8A-4147-A177-3AD203B41FA5}">
                      <a16:colId xmlns:a16="http://schemas.microsoft.com/office/drawing/2014/main" val="4061358298"/>
                    </a:ext>
                  </a:extLst>
                </a:gridCol>
              </a:tblGrid>
              <a:tr h="300351">
                <a:tc>
                  <a:txBody>
                    <a:bodyPr/>
                    <a:lstStyle/>
                    <a:p>
                      <a:pPr algn="ctr"/>
                      <a:r>
                        <a:rPr lang="en-US" sz="1200" dirty="0" err="1">
                          <a:latin typeface="Calibri" panose="020F0502020204030204" pitchFamily="34" charset="0"/>
                          <a:ea typeface="Calibri" panose="020F0502020204030204" pitchFamily="34" charset="0"/>
                          <a:cs typeface="Calibri" panose="020F0502020204030204" pitchFamily="34" charset="0"/>
                        </a:rPr>
                        <a:t>ActivityLog</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51334898"/>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log_id</a:t>
                      </a:r>
                      <a:r>
                        <a:rPr lang="en-US" sz="1200" dirty="0">
                          <a:latin typeface="Calibri" panose="020F0502020204030204" pitchFamily="34" charset="0"/>
                          <a:ea typeface="Calibri" panose="020F0502020204030204" pitchFamily="34" charset="0"/>
                          <a:cs typeface="Calibri" panose="020F0502020204030204" pitchFamily="34" charset="0"/>
                        </a:rPr>
                        <a:t>  (PK)</a:t>
                      </a:r>
                    </a:p>
                  </a:txBody>
                  <a:tcPr/>
                </a:tc>
                <a:extLst>
                  <a:ext uri="{0D108BD9-81ED-4DB2-BD59-A6C34878D82A}">
                    <a16:rowId xmlns:a16="http://schemas.microsoft.com/office/drawing/2014/main" val="1902730683"/>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user_id</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1634579751"/>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course_id</a:t>
                      </a:r>
                      <a:r>
                        <a:rPr lang="en-US" sz="1200" dirty="0">
                          <a:latin typeface="Calibri" panose="020F0502020204030204" pitchFamily="34" charset="0"/>
                          <a:ea typeface="Calibri" panose="020F0502020204030204" pitchFamily="34" charset="0"/>
                          <a:cs typeface="Calibri" panose="020F0502020204030204" pitchFamily="34" charset="0"/>
                        </a:rPr>
                        <a:t> (FK)</a:t>
                      </a:r>
                    </a:p>
                  </a:txBody>
                  <a:tcPr/>
                </a:tc>
                <a:extLst>
                  <a:ext uri="{0D108BD9-81ED-4DB2-BD59-A6C34878D82A}">
                    <a16:rowId xmlns:a16="http://schemas.microsoft.com/office/drawing/2014/main" val="2359705290"/>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activity_type</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00108359"/>
                  </a:ext>
                </a:extLst>
              </a:tr>
              <a:tr h="300351">
                <a:tc>
                  <a:txBody>
                    <a:bodyPr/>
                    <a:lstStyle/>
                    <a:p>
                      <a:r>
                        <a:rPr lang="en-US" sz="1200" dirty="0" err="1">
                          <a:latin typeface="Calibri" panose="020F0502020204030204" pitchFamily="34" charset="0"/>
                          <a:ea typeface="Calibri" panose="020F0502020204030204" pitchFamily="34" charset="0"/>
                          <a:cs typeface="Calibri" panose="020F0502020204030204" pitchFamily="34" charset="0"/>
                        </a:rPr>
                        <a:t>activity_time</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32813701"/>
                  </a:ext>
                </a:extLst>
              </a:tr>
            </a:tbl>
          </a:graphicData>
        </a:graphic>
      </p:graphicFrame>
      <p:cxnSp>
        <p:nvCxnSpPr>
          <p:cNvPr id="60" name="Straight Arrow Connector 59">
            <a:extLst>
              <a:ext uri="{FF2B5EF4-FFF2-40B4-BE49-F238E27FC236}">
                <a16:creationId xmlns:a16="http://schemas.microsoft.com/office/drawing/2014/main" id="{4224320E-F313-9FAB-096B-79D3D8D490DE}"/>
              </a:ext>
            </a:extLst>
          </p:cNvPr>
          <p:cNvCxnSpPr>
            <a:cxnSpLocks/>
          </p:cNvCxnSpPr>
          <p:nvPr/>
        </p:nvCxnSpPr>
        <p:spPr>
          <a:xfrm>
            <a:off x="5100956" y="4240106"/>
            <a:ext cx="2724918" cy="11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descr="dasda&#10;">
            <a:extLst>
              <a:ext uri="{FF2B5EF4-FFF2-40B4-BE49-F238E27FC236}">
                <a16:creationId xmlns:a16="http://schemas.microsoft.com/office/drawing/2014/main" id="{23ACCBD6-49BD-30A5-C5EA-23FC2F6BD460}"/>
              </a:ext>
            </a:extLst>
          </p:cNvPr>
          <p:cNvCxnSpPr>
            <a:cxnSpLocks/>
          </p:cNvCxnSpPr>
          <p:nvPr/>
        </p:nvCxnSpPr>
        <p:spPr>
          <a:xfrm>
            <a:off x="3238500" y="2385060"/>
            <a:ext cx="4907842" cy="37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678FFC-DF01-83EB-0229-29A3E7EE401B}"/>
              </a:ext>
            </a:extLst>
          </p:cNvPr>
          <p:cNvCxnSpPr>
            <a:cxnSpLocks/>
            <a:endCxn id="10" idx="1"/>
          </p:cNvCxnSpPr>
          <p:nvPr/>
        </p:nvCxnSpPr>
        <p:spPr>
          <a:xfrm flipV="1">
            <a:off x="5100956" y="2949561"/>
            <a:ext cx="634364" cy="1290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06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5B1C-D245-0F93-1727-B8E2658E06A6}"/>
              </a:ext>
            </a:extLst>
          </p:cNvPr>
          <p:cNvSpPr>
            <a:spLocks noGrp="1"/>
          </p:cNvSpPr>
          <p:nvPr>
            <p:ph type="title"/>
          </p:nvPr>
        </p:nvSpPr>
        <p:spPr>
          <a:xfrm>
            <a:off x="640416" y="962957"/>
            <a:ext cx="10515600" cy="350652"/>
          </a:xfrm>
        </p:spPr>
        <p:txBody>
          <a:bodyPr vert="horz" lIns="91440" tIns="45720" rIns="91440" bIns="45720" rtlCol="0" anchor="ctr">
            <a:noAutofit/>
          </a:bodyPr>
          <a:lstStyle/>
          <a:p>
            <a:r>
              <a:rPr lang="en-US" sz="2800" b="1" dirty="0">
                <a:latin typeface="Times New Roman"/>
                <a:cs typeface="Times New Roman"/>
              </a:rPr>
              <a:t>Project Overview</a:t>
            </a:r>
          </a:p>
        </p:txBody>
      </p:sp>
      <p:sp>
        <p:nvSpPr>
          <p:cNvPr id="3" name="Content Placeholder 2">
            <a:extLst>
              <a:ext uri="{FF2B5EF4-FFF2-40B4-BE49-F238E27FC236}">
                <a16:creationId xmlns:a16="http://schemas.microsoft.com/office/drawing/2014/main" id="{1DA48A69-79AB-F90F-58A6-F3AC1B3E11D4}"/>
              </a:ext>
            </a:extLst>
          </p:cNvPr>
          <p:cNvSpPr>
            <a:spLocks noGrp="1"/>
          </p:cNvSpPr>
          <p:nvPr>
            <p:ph idx="1"/>
          </p:nvPr>
        </p:nvSpPr>
        <p:spPr>
          <a:xfrm>
            <a:off x="526116" y="1834310"/>
            <a:ext cx="11468098" cy="5023690"/>
          </a:xfrm>
        </p:spPr>
        <p:txBody>
          <a:bodyPr vert="horz" lIns="91440" tIns="45720" rIns="91440" bIns="45720" rtlCol="0" anchor="t">
            <a:normAutofit fontScale="55000" lnSpcReduction="20000"/>
          </a:bodyPr>
          <a:lstStyle/>
          <a:p>
            <a:pPr marL="0" indent="0">
              <a:lnSpc>
                <a:spcPct val="120000"/>
              </a:lnSpc>
              <a:buNone/>
            </a:pPr>
            <a:r>
              <a:rPr lang="en-US" sz="2900" dirty="0">
                <a:latin typeface="Times New Roman"/>
                <a:ea typeface="+mn-lt"/>
                <a:cs typeface="+mn-lt"/>
              </a:rPr>
              <a:t>It’s going to be an online platform designed to support interactive and group-based learning. It will allow students and instructors to share study materials, participate in discussions, work on projects together, and track learning progress also additional features like Heatmaps, Learning path, Study Group/resource sharing, and Real-time Doubt Polls – post a doubt, and peers can upvote the best explanation. It can have features like taking and giving quizzes, attendance system and as well as a progress tracker of a defined subject .Built for reliability, collaboration, and extensibility. Modular, containerized deployment using Docker.</a:t>
            </a:r>
            <a:endParaRPr lang="en-US" sz="2900" dirty="0">
              <a:latin typeface="Times New Roman"/>
              <a:cs typeface="Times New Roman"/>
            </a:endParaRPr>
          </a:p>
          <a:p>
            <a:pPr marL="0" indent="0">
              <a:lnSpc>
                <a:spcPct val="120000"/>
              </a:lnSpc>
              <a:buNone/>
            </a:pPr>
            <a:endParaRPr lang="en-US" sz="2900" dirty="0">
              <a:latin typeface="Times New Roman"/>
              <a:cs typeface="Times New Roman"/>
            </a:endParaRPr>
          </a:p>
          <a:p>
            <a:pPr marL="0" indent="0">
              <a:buNone/>
            </a:pPr>
            <a:r>
              <a:rPr lang="en-US" sz="3600" b="1" dirty="0">
                <a:latin typeface="Times New Roman"/>
                <a:cs typeface="Times New Roman"/>
              </a:rPr>
              <a:t>Problem Statement &amp; Goals</a:t>
            </a:r>
          </a:p>
          <a:p>
            <a:pPr>
              <a:buFont typeface="Arial"/>
              <a:buChar char="•"/>
            </a:pPr>
            <a:r>
              <a:rPr lang="en-US" sz="2900" dirty="0">
                <a:latin typeface="Times New Roman"/>
                <a:cs typeface="Times New Roman"/>
              </a:rPr>
              <a:t>Need for a robust, extensible platform for group learning</a:t>
            </a:r>
          </a:p>
          <a:p>
            <a:pPr>
              <a:buFont typeface="Arial"/>
              <a:buChar char="•"/>
            </a:pPr>
            <a:r>
              <a:rPr lang="en-US" sz="2900" dirty="0">
                <a:latin typeface="Times New Roman"/>
                <a:cs typeface="Times New Roman"/>
              </a:rPr>
              <a:t>Key goals:</a:t>
            </a:r>
          </a:p>
          <a:p>
            <a:pPr marL="971550" lvl="1" indent="-285750">
              <a:buFont typeface="Arial"/>
              <a:buChar char="•"/>
            </a:pPr>
            <a:r>
              <a:rPr lang="en-US" sz="2900" dirty="0">
                <a:latin typeface="Times New Roman"/>
                <a:cs typeface="Times New Roman"/>
              </a:rPr>
              <a:t>Enhance collaboration</a:t>
            </a:r>
          </a:p>
          <a:p>
            <a:pPr marL="971550" lvl="1" indent="-285750">
              <a:buFont typeface="Arial"/>
              <a:buChar char="•"/>
            </a:pPr>
            <a:r>
              <a:rPr lang="en-US" sz="2900" dirty="0">
                <a:latin typeface="Times New Roman"/>
                <a:cs typeface="Times New Roman"/>
              </a:rPr>
              <a:t>Easy resource sharing</a:t>
            </a:r>
          </a:p>
          <a:p>
            <a:pPr marL="971550" lvl="1" indent="-285750">
              <a:buFont typeface="Arial"/>
              <a:buChar char="•"/>
            </a:pPr>
            <a:r>
              <a:rPr lang="en-US" sz="2900" dirty="0">
                <a:latin typeface="Times New Roman"/>
                <a:cs typeface="Times New Roman"/>
              </a:rPr>
              <a:t>Real-time communication</a:t>
            </a:r>
          </a:p>
          <a:p>
            <a:pPr marL="971550" lvl="1" indent="-285750">
              <a:buFont typeface="Arial"/>
              <a:buChar char="•"/>
            </a:pPr>
            <a:r>
              <a:rPr lang="en-US" sz="2900" dirty="0">
                <a:latin typeface="Times New Roman"/>
                <a:cs typeface="Times New Roman"/>
              </a:rPr>
              <a:t>Transparent manual analytics</a:t>
            </a:r>
          </a:p>
          <a:p>
            <a:pPr marL="971550" lvl="1" indent="-285750">
              <a:buFont typeface="Arial"/>
              <a:buChar char="•"/>
            </a:pPr>
            <a:r>
              <a:rPr lang="en-US" sz="2900" dirty="0">
                <a:latin typeface="Times New Roman"/>
                <a:cs typeface="Times New Roman"/>
              </a:rPr>
              <a:t>Simple deployment and scaling</a:t>
            </a:r>
            <a:endParaRPr lang="en-US" sz="2900" dirty="0"/>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89225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332A-C4B6-259C-D7B3-6291DD59AE8C}"/>
              </a:ext>
            </a:extLst>
          </p:cNvPr>
          <p:cNvSpPr>
            <a:spLocks noGrp="1"/>
          </p:cNvSpPr>
          <p:nvPr>
            <p:ph type="title"/>
          </p:nvPr>
        </p:nvSpPr>
        <p:spPr>
          <a:xfrm>
            <a:off x="595592" y="904875"/>
            <a:ext cx="10515600" cy="504546"/>
          </a:xfrm>
        </p:spPr>
        <p:txBody>
          <a:bodyPr/>
          <a:lstStyle/>
          <a:p>
            <a:r>
              <a:rPr lang="en-US" sz="2000" dirty="0">
                <a:latin typeface="Times New Roman"/>
                <a:cs typeface="Times New Roman"/>
              </a:rPr>
              <a:t> </a:t>
            </a:r>
            <a:r>
              <a:rPr lang="en-US" sz="2000" b="1" dirty="0">
                <a:latin typeface="Times New Roman"/>
                <a:cs typeface="Times New Roman"/>
              </a:rPr>
              <a:t>Key Features/</a:t>
            </a:r>
            <a:r>
              <a:rPr lang="en-US" sz="2000" b="1" dirty="0" err="1">
                <a:latin typeface="Times New Roman"/>
                <a:cs typeface="Times New Roman"/>
              </a:rPr>
              <a:t>tOOLS</a:t>
            </a:r>
            <a:endParaRPr lang="en-US" sz="2000" b="1" dirty="0">
              <a:latin typeface="Times New Roman"/>
              <a:cs typeface="Times New Roman"/>
            </a:endParaRPr>
          </a:p>
        </p:txBody>
      </p:sp>
      <p:graphicFrame>
        <p:nvGraphicFramePr>
          <p:cNvPr id="4" name="Content Placeholder 3">
            <a:extLst>
              <a:ext uri="{FF2B5EF4-FFF2-40B4-BE49-F238E27FC236}">
                <a16:creationId xmlns:a16="http://schemas.microsoft.com/office/drawing/2014/main" id="{84963D18-D586-89E2-799A-A947B980ECB2}"/>
              </a:ext>
            </a:extLst>
          </p:cNvPr>
          <p:cNvGraphicFramePr>
            <a:graphicFrameLocks noGrp="1"/>
          </p:cNvGraphicFramePr>
          <p:nvPr>
            <p:ph idx="1"/>
            <p:extLst>
              <p:ext uri="{D42A27DB-BD31-4B8C-83A1-F6EECF244321}">
                <p14:modId xmlns:p14="http://schemas.microsoft.com/office/powerpoint/2010/main" val="121643911"/>
              </p:ext>
            </p:extLst>
          </p:nvPr>
        </p:nvGraphicFramePr>
        <p:xfrm>
          <a:off x="581025" y="2181225"/>
          <a:ext cx="11029950" cy="3328416"/>
        </p:xfrm>
        <a:graphic>
          <a:graphicData uri="http://schemas.openxmlformats.org/drawingml/2006/table">
            <a:tbl>
              <a:tblPr firstRow="1" bandRow="1">
                <a:tableStyleId>{5940675A-B579-460E-94D1-54222C63F5DA}</a:tableStyleId>
              </a:tblPr>
              <a:tblGrid>
                <a:gridCol w="5514975">
                  <a:extLst>
                    <a:ext uri="{9D8B030D-6E8A-4147-A177-3AD203B41FA5}">
                      <a16:colId xmlns:a16="http://schemas.microsoft.com/office/drawing/2014/main" val="4229992372"/>
                    </a:ext>
                  </a:extLst>
                </a:gridCol>
                <a:gridCol w="5514975">
                  <a:extLst>
                    <a:ext uri="{9D8B030D-6E8A-4147-A177-3AD203B41FA5}">
                      <a16:colId xmlns:a16="http://schemas.microsoft.com/office/drawing/2014/main" val="997151927"/>
                    </a:ext>
                  </a:extLst>
                </a:gridCol>
              </a:tblGrid>
              <a:tr h="370840">
                <a:tc>
                  <a:txBody>
                    <a:bodyPr/>
                    <a:lstStyle/>
                    <a:p>
                      <a:pPr marL="182880" marR="0" lvl="0" indent="-182880" algn="l" defTabSz="457200" rtl="0" eaLnBrk="1" fontAlgn="auto" latinLnBrk="0" hangingPunct="1">
                        <a:lnSpc>
                          <a:spcPct val="120000"/>
                        </a:lnSpc>
                        <a:spcBef>
                          <a:spcPts val="0"/>
                        </a:spcBef>
                        <a:spcAft>
                          <a:spcPts val="0"/>
                        </a:spcAft>
                        <a:buClrTx/>
                        <a:buSzTx/>
                        <a:buFontTx/>
                        <a:buNone/>
                        <a:tabLst/>
                        <a:defRPr/>
                      </a:pPr>
                      <a:r>
                        <a:rPr lang="en-US" sz="1800" b="1" dirty="0">
                          <a:latin typeface="Times New Roman"/>
                          <a:ea typeface="+mn-lt"/>
                          <a:cs typeface="Times New Roman"/>
                        </a:rPr>
                        <a:t>FEATURES</a:t>
                      </a:r>
                      <a:endParaRPr lang="en-US" sz="1800" dirty="0">
                        <a:latin typeface="Times New Roman"/>
                        <a:ea typeface="+mn-lt"/>
                        <a:cs typeface="+mn-lt"/>
                      </a:endParaRPr>
                    </a:p>
                    <a:p>
                      <a:pPr marL="182880" indent="-182880">
                        <a:lnSpc>
                          <a:spcPct val="120000"/>
                        </a:lnSpc>
                      </a:pPr>
                      <a:r>
                        <a:rPr lang="en-US" sz="1800" dirty="0">
                          <a:latin typeface="Times New Roman"/>
                          <a:ea typeface="+mn-lt"/>
                          <a:cs typeface="+mn-lt"/>
                        </a:rPr>
                        <a:t>Study material sharing</a:t>
                      </a:r>
                      <a:endParaRPr lang="en-US" sz="1800" dirty="0">
                        <a:latin typeface="Times New Roman"/>
                        <a:cs typeface="Times New Roman"/>
                      </a:endParaRPr>
                    </a:p>
                    <a:p>
                      <a:pPr marL="182880" indent="-182880">
                        <a:lnSpc>
                          <a:spcPct val="120000"/>
                        </a:lnSpc>
                      </a:pPr>
                      <a:r>
                        <a:rPr lang="en-US" sz="1800" dirty="0">
                          <a:latin typeface="Times New Roman"/>
                          <a:cs typeface="Times New Roman"/>
                        </a:rPr>
                        <a:t>Study Room</a:t>
                      </a:r>
                    </a:p>
                    <a:p>
                      <a:pPr marL="182880" indent="-182880">
                        <a:lnSpc>
                          <a:spcPct val="120000"/>
                        </a:lnSpc>
                      </a:pPr>
                      <a:r>
                        <a:rPr lang="en-US" sz="1800" dirty="0">
                          <a:latin typeface="Times New Roman"/>
                          <a:cs typeface="Times New Roman"/>
                        </a:rPr>
                        <a:t>Doubt Polls- Upvote and final answer</a:t>
                      </a:r>
                    </a:p>
                    <a:p>
                      <a:pPr marL="182880" indent="-182880">
                        <a:lnSpc>
                          <a:spcPct val="120000"/>
                        </a:lnSpc>
                      </a:pPr>
                      <a:r>
                        <a:rPr lang="en-US" sz="1800" dirty="0">
                          <a:latin typeface="Times New Roman"/>
                          <a:ea typeface="+mn-lt"/>
                          <a:cs typeface="+mn-lt"/>
                        </a:rPr>
                        <a:t>Collaborative project spaces</a:t>
                      </a:r>
                      <a:endParaRPr lang="en-US" sz="1800" dirty="0">
                        <a:latin typeface="Times New Roman"/>
                        <a:cs typeface="Times New Roman"/>
                      </a:endParaRPr>
                    </a:p>
                    <a:p>
                      <a:pPr marL="182880" indent="-182880">
                        <a:lnSpc>
                          <a:spcPct val="120000"/>
                        </a:lnSpc>
                      </a:pPr>
                      <a:r>
                        <a:rPr lang="en-US" sz="1800" dirty="0">
                          <a:latin typeface="Times New Roman"/>
                          <a:ea typeface="+mn-lt"/>
                          <a:cs typeface="+mn-lt"/>
                        </a:rPr>
                        <a:t>Quiz management (creation, grading)</a:t>
                      </a:r>
                      <a:endParaRPr lang="en-US" sz="1800" dirty="0">
                        <a:latin typeface="Times New Roman"/>
                        <a:cs typeface="Times New Roman"/>
                      </a:endParaRPr>
                    </a:p>
                    <a:p>
                      <a:pPr marL="182880" indent="-182880">
                        <a:lnSpc>
                          <a:spcPct val="120000"/>
                        </a:lnSpc>
                      </a:pPr>
                      <a:r>
                        <a:rPr lang="en-US" sz="1800" dirty="0">
                          <a:latin typeface="Times New Roman"/>
                          <a:ea typeface="+mn-lt"/>
                          <a:cs typeface="+mn-lt"/>
                        </a:rPr>
                        <a:t>Attendance system (QR/manual)</a:t>
                      </a:r>
                      <a:endParaRPr lang="en-US" sz="1800" dirty="0">
                        <a:latin typeface="Times New Roman"/>
                        <a:cs typeface="Times New Roman"/>
                      </a:endParaRPr>
                    </a:p>
                    <a:p>
                      <a:pPr marL="182880" indent="-182880">
                        <a:lnSpc>
                          <a:spcPct val="120000"/>
                        </a:lnSpc>
                      </a:pPr>
                      <a:r>
                        <a:rPr lang="en-US" sz="1800" dirty="0">
                          <a:latin typeface="Times New Roman"/>
                          <a:ea typeface="+mn-lt"/>
                          <a:cs typeface="+mn-lt"/>
                        </a:rPr>
                        <a:t>Progress tracker (manual milestone/subject tracking)</a:t>
                      </a:r>
                      <a:endParaRPr lang="en-US" sz="1800" dirty="0">
                        <a:latin typeface="Times New Roman"/>
                        <a:ea typeface="+mn-lt"/>
                        <a:cs typeface="Times New Roman"/>
                      </a:endParaRPr>
                    </a:p>
                    <a:p>
                      <a:pPr marL="182880" indent="-182880">
                        <a:lnSpc>
                          <a:spcPct val="120000"/>
                        </a:lnSpc>
                      </a:pPr>
                      <a:r>
                        <a:rPr lang="en-US" sz="1800" dirty="0">
                          <a:latin typeface="Times New Roman"/>
                          <a:ea typeface="+mn-lt"/>
                          <a:cs typeface="Times New Roman"/>
                        </a:rPr>
                        <a:t>Visual heatmaps</a:t>
                      </a:r>
                      <a:endParaRPr lang="en-US" sz="1800" dirty="0">
                        <a:latin typeface="Times New Roman"/>
                        <a:cs typeface="Times New Roman"/>
                      </a:endParaRPr>
                    </a:p>
                    <a:p>
                      <a:endParaRPr lang="en-US" dirty="0"/>
                    </a:p>
                  </a:txBody>
                  <a:tcPr/>
                </a:tc>
                <a:tc>
                  <a:txBody>
                    <a:bodyPr/>
                    <a:lstStyle/>
                    <a:p>
                      <a:pPr marL="0" indent="0">
                        <a:lnSpc>
                          <a:spcPct val="120000"/>
                        </a:lnSpc>
                        <a:buNone/>
                      </a:pPr>
                      <a:r>
                        <a:rPr lang="en-US" sz="1800" b="1" dirty="0">
                          <a:latin typeface="Times New Roman"/>
                          <a:cs typeface="Times New Roman"/>
                        </a:rPr>
                        <a:t>Technical Stack &amp; Tools</a:t>
                      </a:r>
                    </a:p>
                    <a:p>
                      <a:pPr marL="0" indent="0">
                        <a:lnSpc>
                          <a:spcPct val="120000"/>
                        </a:lnSpc>
                        <a:buNone/>
                      </a:pPr>
                      <a:r>
                        <a:rPr lang="en-US" sz="1800" b="0" dirty="0">
                          <a:latin typeface="Times New Roman"/>
                          <a:cs typeface="Times New Roman"/>
                        </a:rPr>
                        <a:t>Design: Figma</a:t>
                      </a:r>
                    </a:p>
                    <a:p>
                      <a:pPr>
                        <a:lnSpc>
                          <a:spcPct val="120000"/>
                        </a:lnSpc>
                      </a:pPr>
                      <a:r>
                        <a:rPr lang="en-US" sz="1800" dirty="0">
                          <a:latin typeface="Times New Roman"/>
                          <a:cs typeface="Times New Roman"/>
                        </a:rPr>
                        <a:t>Frontend: HTML/CSS/JS, Flutter</a:t>
                      </a:r>
                    </a:p>
                    <a:p>
                      <a:pPr>
                        <a:lnSpc>
                          <a:spcPct val="120000"/>
                        </a:lnSpc>
                      </a:pPr>
                      <a:r>
                        <a:rPr lang="en-US" sz="1800" dirty="0">
                          <a:latin typeface="Times New Roman"/>
                          <a:cs typeface="Times New Roman"/>
                        </a:rPr>
                        <a:t>Backend: Node.js</a:t>
                      </a:r>
                    </a:p>
                    <a:p>
                      <a:pPr>
                        <a:lnSpc>
                          <a:spcPct val="120000"/>
                        </a:lnSpc>
                      </a:pPr>
                      <a:r>
                        <a:rPr lang="en-US" sz="1800" dirty="0">
                          <a:latin typeface="Times New Roman"/>
                          <a:cs typeface="Times New Roman"/>
                        </a:rPr>
                        <a:t>Database: MySQL </a:t>
                      </a:r>
                    </a:p>
                    <a:p>
                      <a:pPr>
                        <a:lnSpc>
                          <a:spcPct val="120000"/>
                        </a:lnSpc>
                      </a:pPr>
                      <a:r>
                        <a:rPr lang="en-US" sz="1800" dirty="0">
                          <a:latin typeface="Times New Roman"/>
                          <a:cs typeface="Times New Roman"/>
                        </a:rPr>
                        <a:t>Containerization: Docker for all components</a:t>
                      </a:r>
                      <a:endParaRPr lang="en-US" sz="1800" dirty="0"/>
                    </a:p>
                    <a:p>
                      <a:endParaRPr lang="en-US" dirty="0"/>
                    </a:p>
                  </a:txBody>
                  <a:tcPr/>
                </a:tc>
                <a:extLst>
                  <a:ext uri="{0D108BD9-81ED-4DB2-BD59-A6C34878D82A}">
                    <a16:rowId xmlns:a16="http://schemas.microsoft.com/office/drawing/2014/main" val="3831106624"/>
                  </a:ext>
                </a:extLst>
              </a:tr>
            </a:tbl>
          </a:graphicData>
        </a:graphic>
      </p:graphicFrame>
    </p:spTree>
    <p:extLst>
      <p:ext uri="{BB962C8B-B14F-4D97-AF65-F5344CB8AC3E}">
        <p14:creationId xmlns:p14="http://schemas.microsoft.com/office/powerpoint/2010/main" val="383067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B34B-F635-D97B-2969-3EC02D726B11}"/>
              </a:ext>
            </a:extLst>
          </p:cNvPr>
          <p:cNvSpPr>
            <a:spLocks noGrp="1"/>
          </p:cNvSpPr>
          <p:nvPr>
            <p:ph type="title"/>
          </p:nvPr>
        </p:nvSpPr>
        <p:spPr>
          <a:xfrm>
            <a:off x="713815" y="804956"/>
            <a:ext cx="10515600" cy="653211"/>
          </a:xfrm>
        </p:spPr>
        <p:txBody>
          <a:bodyPr>
            <a:normAutofit/>
          </a:bodyPr>
          <a:lstStyle/>
          <a:p>
            <a:r>
              <a:rPr lang="en-US" sz="2400" b="1" dirty="0">
                <a:latin typeface="Times New Roman"/>
                <a:cs typeface="Times New Roman"/>
              </a:rPr>
              <a:t>Workflow</a:t>
            </a:r>
          </a:p>
        </p:txBody>
      </p:sp>
      <p:sp>
        <p:nvSpPr>
          <p:cNvPr id="3" name="Content Placeholder 2">
            <a:extLst>
              <a:ext uri="{FF2B5EF4-FFF2-40B4-BE49-F238E27FC236}">
                <a16:creationId xmlns:a16="http://schemas.microsoft.com/office/drawing/2014/main" id="{C301AF88-6652-FFD9-9CDB-0892471DC452}"/>
              </a:ext>
            </a:extLst>
          </p:cNvPr>
          <p:cNvSpPr>
            <a:spLocks noGrp="1"/>
          </p:cNvSpPr>
          <p:nvPr>
            <p:ph idx="1"/>
          </p:nvPr>
        </p:nvSpPr>
        <p:spPr>
          <a:xfrm>
            <a:off x="552450" y="1976905"/>
            <a:ext cx="9921689" cy="7264864"/>
          </a:xfrm>
        </p:spPr>
        <p:txBody>
          <a:bodyPr vert="horz" lIns="91440" tIns="45720" rIns="91440" bIns="45720" rtlCol="0" anchor="t">
            <a:normAutofit/>
          </a:bodyPr>
          <a:lstStyle/>
          <a:p>
            <a:r>
              <a:rPr lang="en-US" sz="2000" dirty="0">
                <a:latin typeface="Times New Roman"/>
                <a:ea typeface="+mn-lt"/>
                <a:cs typeface="+mn-lt"/>
              </a:rPr>
              <a:t>Requirement gathering (user roles &amp; features)</a:t>
            </a:r>
            <a:endParaRPr lang="en-US" sz="2000" dirty="0">
              <a:latin typeface="Times New Roman"/>
              <a:cs typeface="Times New Roman"/>
            </a:endParaRPr>
          </a:p>
          <a:p>
            <a:r>
              <a:rPr lang="en-US" sz="2000" dirty="0">
                <a:latin typeface="Times New Roman"/>
                <a:ea typeface="+mn-lt"/>
                <a:cs typeface="+mn-lt"/>
              </a:rPr>
              <a:t>UI/UX design and prototyping</a:t>
            </a:r>
            <a:endParaRPr lang="en-US" sz="2000" dirty="0">
              <a:latin typeface="Times New Roman"/>
              <a:cs typeface="Times New Roman"/>
            </a:endParaRPr>
          </a:p>
          <a:p>
            <a:r>
              <a:rPr lang="en-US" sz="2000" dirty="0">
                <a:latin typeface="Times New Roman"/>
                <a:ea typeface="+mn-lt"/>
                <a:cs typeface="+mn-lt"/>
              </a:rPr>
              <a:t>Develop backend, frontend, and real-time modules</a:t>
            </a:r>
            <a:endParaRPr lang="en-US" sz="2000" dirty="0">
              <a:latin typeface="Times New Roman"/>
              <a:cs typeface="Times New Roman"/>
            </a:endParaRPr>
          </a:p>
          <a:p>
            <a:r>
              <a:rPr lang="en-US" sz="2000" dirty="0">
                <a:latin typeface="Times New Roman"/>
                <a:ea typeface="+mn-lt"/>
                <a:cs typeface="+mn-lt"/>
              </a:rPr>
              <a:t>Write Docker file for each component</a:t>
            </a:r>
            <a:endParaRPr lang="en-US" sz="2000" dirty="0">
              <a:latin typeface="Times New Roman"/>
              <a:cs typeface="Times New Roman"/>
            </a:endParaRPr>
          </a:p>
          <a:p>
            <a:r>
              <a:rPr lang="en-US" sz="2000" dirty="0">
                <a:latin typeface="Times New Roman"/>
                <a:ea typeface="+mn-lt"/>
                <a:cs typeface="+mn-lt"/>
              </a:rPr>
              <a:t>Link services with docker-</a:t>
            </a:r>
            <a:r>
              <a:rPr lang="en-US" sz="2000" dirty="0" err="1">
                <a:latin typeface="Times New Roman"/>
                <a:ea typeface="+mn-lt"/>
                <a:cs typeface="+mn-lt"/>
              </a:rPr>
              <a:t>compose.yml</a:t>
            </a:r>
            <a:endParaRPr lang="en-US" sz="2000" dirty="0">
              <a:latin typeface="Times New Roman"/>
              <a:cs typeface="Times New Roman"/>
            </a:endParaRPr>
          </a:p>
          <a:p>
            <a:r>
              <a:rPr lang="en-US" sz="2000" dirty="0">
                <a:latin typeface="Times New Roman"/>
                <a:ea typeface="+mn-lt"/>
                <a:cs typeface="+mn-lt"/>
              </a:rPr>
              <a:t>Local dev using containers (rapid onboarding)</a:t>
            </a:r>
            <a:endParaRPr lang="en-US" sz="2000" dirty="0">
              <a:latin typeface="Times New Roman"/>
              <a:cs typeface="Times New Roman"/>
            </a:endParaRPr>
          </a:p>
          <a:p>
            <a:r>
              <a:rPr lang="en-US" sz="2000" dirty="0">
                <a:latin typeface="Times New Roman"/>
                <a:ea typeface="+mn-lt"/>
                <a:cs typeface="+mn-lt"/>
              </a:rPr>
              <a:t>CI/CD pipelines for building, testing, and deployment</a:t>
            </a:r>
            <a:endParaRPr lang="en-US" sz="2000" dirty="0">
              <a:latin typeface="Times New Roman"/>
              <a:cs typeface="Times New Roman"/>
            </a:endParaRPr>
          </a:p>
          <a:p>
            <a:r>
              <a:rPr lang="en-US" sz="2000" dirty="0">
                <a:latin typeface="Times New Roman"/>
                <a:ea typeface="+mn-lt"/>
                <a:cs typeface="+mn-lt"/>
              </a:rPr>
              <a:t>Production: scale, update, or rollback containers as needed</a:t>
            </a:r>
            <a:endParaRPr lang="en-US" sz="2000" dirty="0">
              <a:latin typeface="Times New Roman"/>
            </a:endParaRPr>
          </a:p>
          <a:p>
            <a:pPr>
              <a:buFont typeface="Arial"/>
              <a:buChar char="•"/>
            </a:pPr>
            <a:endParaRPr lang="en-US" sz="3000" dirty="0">
              <a:latin typeface="Aptos"/>
              <a:cs typeface="Times New Roman"/>
            </a:endParaRPr>
          </a:p>
          <a:p>
            <a:pPr marL="0" indent="0">
              <a:buNone/>
            </a:pPr>
            <a:endParaRPr lang="en-US" dirty="0">
              <a:latin typeface="Times New Roman"/>
              <a:cs typeface="Times New Roman"/>
            </a:endParaRPr>
          </a:p>
          <a:p>
            <a:endParaRPr lang="en-US" dirty="0">
              <a:latin typeface="Aptos" panose="02110004020202020204"/>
              <a:cs typeface="Times New Roman"/>
            </a:endParaRPr>
          </a:p>
        </p:txBody>
      </p:sp>
    </p:spTree>
    <p:extLst>
      <p:ext uri="{BB962C8B-B14F-4D97-AF65-F5344CB8AC3E}">
        <p14:creationId xmlns:p14="http://schemas.microsoft.com/office/powerpoint/2010/main" val="164823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698E-FA16-096C-FB7F-6692F2402D3B}"/>
              </a:ext>
            </a:extLst>
          </p:cNvPr>
          <p:cNvSpPr>
            <a:spLocks noGrp="1"/>
          </p:cNvSpPr>
          <p:nvPr>
            <p:ph type="title"/>
          </p:nvPr>
        </p:nvSpPr>
        <p:spPr>
          <a:xfrm>
            <a:off x="672352" y="670779"/>
            <a:ext cx="10392336" cy="1069883"/>
          </a:xfrm>
        </p:spPr>
        <p:txBody>
          <a:bodyPr>
            <a:normAutofit/>
          </a:bodyPr>
          <a:lstStyle/>
          <a:p>
            <a:r>
              <a:rPr lang="en-US" sz="2400" b="1" dirty="0">
                <a:latin typeface="Times New Roman"/>
                <a:cs typeface="Times New Roman"/>
              </a:rPr>
              <a:t>Existing Collaborative Learning Apps</a:t>
            </a:r>
            <a:br>
              <a:rPr lang="en-US" sz="2400" dirty="0">
                <a:latin typeface="Times New Roman"/>
                <a:cs typeface="Times New Roman"/>
              </a:rPr>
            </a:br>
            <a:endParaRPr lang="en-US" sz="2400" dirty="0"/>
          </a:p>
        </p:txBody>
      </p:sp>
      <p:graphicFrame>
        <p:nvGraphicFramePr>
          <p:cNvPr id="3" name="Table 2">
            <a:extLst>
              <a:ext uri="{FF2B5EF4-FFF2-40B4-BE49-F238E27FC236}">
                <a16:creationId xmlns:a16="http://schemas.microsoft.com/office/drawing/2014/main" id="{E607F43C-94F2-6F06-2D12-E08424CC885E}"/>
              </a:ext>
            </a:extLst>
          </p:cNvPr>
          <p:cNvGraphicFramePr>
            <a:graphicFrameLocks noGrp="1"/>
          </p:cNvGraphicFramePr>
          <p:nvPr>
            <p:extLst>
              <p:ext uri="{D42A27DB-BD31-4B8C-83A1-F6EECF244321}">
                <p14:modId xmlns:p14="http://schemas.microsoft.com/office/powerpoint/2010/main" val="1500860305"/>
              </p:ext>
            </p:extLst>
          </p:nvPr>
        </p:nvGraphicFramePr>
        <p:xfrm>
          <a:off x="469151" y="2192677"/>
          <a:ext cx="11297975" cy="1640609"/>
        </p:xfrm>
        <a:graphic>
          <a:graphicData uri="http://schemas.openxmlformats.org/drawingml/2006/table">
            <a:tbl>
              <a:tblPr firstRow="1" bandRow="1">
                <a:tableStyleId>{5C22544A-7EE6-4342-B048-85BDC9FD1C3A}</a:tableStyleId>
              </a:tblPr>
              <a:tblGrid>
                <a:gridCol w="1944769">
                  <a:extLst>
                    <a:ext uri="{9D8B030D-6E8A-4147-A177-3AD203B41FA5}">
                      <a16:colId xmlns:a16="http://schemas.microsoft.com/office/drawing/2014/main" val="1702175051"/>
                    </a:ext>
                  </a:extLst>
                </a:gridCol>
                <a:gridCol w="9353206">
                  <a:extLst>
                    <a:ext uri="{9D8B030D-6E8A-4147-A177-3AD203B41FA5}">
                      <a16:colId xmlns:a16="http://schemas.microsoft.com/office/drawing/2014/main" val="4284770025"/>
                    </a:ext>
                  </a:extLst>
                </a:gridCol>
              </a:tblGrid>
              <a:tr h="360842">
                <a:tc>
                  <a:txBody>
                    <a:bodyPr/>
                    <a:lstStyle/>
                    <a:p>
                      <a:pPr lvl="0">
                        <a:buNone/>
                      </a:pPr>
                      <a:r>
                        <a:rPr lang="en-US" sz="1600" b="1" i="0" u="none" strike="noStrike" noProof="0" dirty="0">
                          <a:solidFill>
                            <a:srgbClr val="FFFFFF"/>
                          </a:solidFill>
                          <a:latin typeface="Times New Roman"/>
                        </a:rPr>
                        <a:t>App Name</a:t>
                      </a:r>
                      <a:endParaRPr lang="en-US" sz="1600" dirty="0">
                        <a:latin typeface="Times New Roman"/>
                      </a:endParaRPr>
                    </a:p>
                  </a:txBody>
                  <a:tcPr/>
                </a:tc>
                <a:tc>
                  <a:txBody>
                    <a:bodyPr/>
                    <a:lstStyle/>
                    <a:p>
                      <a:pPr lvl="0">
                        <a:buNone/>
                      </a:pPr>
                      <a:r>
                        <a:rPr lang="en-US" sz="1600" b="1" i="0" u="none" strike="noStrike" noProof="0" dirty="0">
                          <a:solidFill>
                            <a:srgbClr val="FFFFFF"/>
                          </a:solidFill>
                          <a:latin typeface="Times New Roman"/>
                        </a:rPr>
                        <a:t>Key Features</a:t>
                      </a:r>
                      <a:endParaRPr lang="en-US" sz="1600" dirty="0">
                        <a:latin typeface="Times New Roman"/>
                      </a:endParaRPr>
                    </a:p>
                  </a:txBody>
                  <a:tcPr/>
                </a:tc>
                <a:extLst>
                  <a:ext uri="{0D108BD9-81ED-4DB2-BD59-A6C34878D82A}">
                    <a16:rowId xmlns:a16="http://schemas.microsoft.com/office/drawing/2014/main" val="2553900041"/>
                  </a:ext>
                </a:extLst>
              </a:tr>
              <a:tr h="415509">
                <a:tc>
                  <a:txBody>
                    <a:bodyPr/>
                    <a:lstStyle/>
                    <a:p>
                      <a:pPr lvl="0">
                        <a:buNone/>
                      </a:pPr>
                      <a:r>
                        <a:rPr lang="en-US" sz="1600" b="0" i="0" u="none" strike="noStrike" noProof="0" dirty="0">
                          <a:solidFill>
                            <a:srgbClr val="000000"/>
                          </a:solidFill>
                          <a:latin typeface="Times New Roman"/>
                        </a:rPr>
                        <a:t>Learn Together</a:t>
                      </a:r>
                      <a:endParaRPr lang="en-US" sz="1600" dirty="0">
                        <a:latin typeface="Times New Roman"/>
                      </a:endParaRPr>
                    </a:p>
                  </a:txBody>
                  <a:tcPr/>
                </a:tc>
                <a:tc>
                  <a:txBody>
                    <a:bodyPr/>
                    <a:lstStyle/>
                    <a:p>
                      <a:pPr lvl="0">
                        <a:buNone/>
                      </a:pPr>
                      <a:r>
                        <a:rPr lang="en-US" sz="1600" b="0" i="0" u="none" strike="noStrike" noProof="0" dirty="0">
                          <a:solidFill>
                            <a:srgbClr val="000000"/>
                          </a:solidFill>
                          <a:latin typeface="Times New Roman"/>
                        </a:rPr>
                        <a:t>Virtual classrooms, group discussions, real-time project work</a:t>
                      </a:r>
                      <a:endParaRPr lang="en-US" sz="1600" dirty="0">
                        <a:latin typeface="Times New Roman"/>
                      </a:endParaRPr>
                    </a:p>
                  </a:txBody>
                  <a:tcPr/>
                </a:tc>
                <a:extLst>
                  <a:ext uri="{0D108BD9-81ED-4DB2-BD59-A6C34878D82A}">
                    <a16:rowId xmlns:a16="http://schemas.microsoft.com/office/drawing/2014/main" val="3465821799"/>
                  </a:ext>
                </a:extLst>
              </a:tr>
              <a:tr h="415509">
                <a:tc>
                  <a:txBody>
                    <a:bodyPr/>
                    <a:lstStyle/>
                    <a:p>
                      <a:pPr lvl="0">
                        <a:buNone/>
                      </a:pPr>
                      <a:r>
                        <a:rPr lang="en-US" sz="1600" b="0" i="0" u="none" strike="noStrike" noProof="0" dirty="0">
                          <a:solidFill>
                            <a:srgbClr val="000000"/>
                          </a:solidFill>
                          <a:latin typeface="Times New Roman"/>
                        </a:rPr>
                        <a:t>Google Classroom</a:t>
                      </a:r>
                      <a:endParaRPr lang="en-US" sz="1600" dirty="0">
                        <a:latin typeface="Times New Roman"/>
                      </a:endParaRPr>
                    </a:p>
                  </a:txBody>
                  <a:tcPr/>
                </a:tc>
                <a:tc>
                  <a:txBody>
                    <a:bodyPr/>
                    <a:lstStyle/>
                    <a:p>
                      <a:pPr lvl="0">
                        <a:buNone/>
                      </a:pPr>
                      <a:r>
                        <a:rPr lang="en-US" sz="1600" b="0" i="0" u="none" strike="noStrike" noProof="0" dirty="0">
                          <a:solidFill>
                            <a:srgbClr val="000000"/>
                          </a:solidFill>
                          <a:latin typeface="Times New Roman"/>
                        </a:rPr>
                        <a:t>Assignment management, announcements, class discussions</a:t>
                      </a:r>
                      <a:endParaRPr lang="en-US" sz="1600" dirty="0">
                        <a:latin typeface="Times New Roman"/>
                      </a:endParaRPr>
                    </a:p>
                  </a:txBody>
                  <a:tcPr/>
                </a:tc>
                <a:extLst>
                  <a:ext uri="{0D108BD9-81ED-4DB2-BD59-A6C34878D82A}">
                    <a16:rowId xmlns:a16="http://schemas.microsoft.com/office/drawing/2014/main" val="1161412400"/>
                  </a:ext>
                </a:extLst>
              </a:tr>
              <a:tr h="448749">
                <a:tc>
                  <a:txBody>
                    <a:bodyPr/>
                    <a:lstStyle/>
                    <a:p>
                      <a:pPr lvl="0">
                        <a:buNone/>
                      </a:pPr>
                      <a:r>
                        <a:rPr lang="en-US" sz="1600" b="0" i="0" u="none" strike="noStrike" noProof="0" dirty="0">
                          <a:solidFill>
                            <a:srgbClr val="000000"/>
                          </a:solidFill>
                          <a:latin typeface="Times New Roman"/>
                        </a:rPr>
                        <a:t>Formative</a:t>
                      </a:r>
                      <a:endParaRPr lang="en-US" sz="1600" dirty="0">
                        <a:latin typeface="Times New Roman"/>
                      </a:endParaRPr>
                    </a:p>
                  </a:txBody>
                  <a:tcPr/>
                </a:tc>
                <a:tc>
                  <a:txBody>
                    <a:bodyPr/>
                    <a:lstStyle/>
                    <a:p>
                      <a:pPr lvl="0">
                        <a:buNone/>
                      </a:pPr>
                      <a:r>
                        <a:rPr lang="en-US" sz="1600" b="0" i="0" u="none" strike="noStrike" noProof="0" dirty="0">
                          <a:solidFill>
                            <a:srgbClr val="000000"/>
                          </a:solidFill>
                          <a:latin typeface="Times New Roman"/>
                        </a:rPr>
                        <a:t>Custom quizzes/assessments, real-time feedback, integration with Google</a:t>
                      </a:r>
                      <a:endParaRPr lang="en-US" sz="1600" dirty="0">
                        <a:latin typeface="Times New Roman"/>
                      </a:endParaRPr>
                    </a:p>
                  </a:txBody>
                  <a:tcPr/>
                </a:tc>
                <a:extLst>
                  <a:ext uri="{0D108BD9-81ED-4DB2-BD59-A6C34878D82A}">
                    <a16:rowId xmlns:a16="http://schemas.microsoft.com/office/drawing/2014/main" val="1988808392"/>
                  </a:ext>
                </a:extLst>
              </a:tr>
            </a:tbl>
          </a:graphicData>
        </a:graphic>
      </p:graphicFrame>
    </p:spTree>
    <p:extLst>
      <p:ext uri="{BB962C8B-B14F-4D97-AF65-F5344CB8AC3E}">
        <p14:creationId xmlns:p14="http://schemas.microsoft.com/office/powerpoint/2010/main" val="131189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D695F-2E8B-73AC-E11F-FE123F902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8B992-32E9-39FC-5B6C-71A5B698F2F3}"/>
              </a:ext>
            </a:extLst>
          </p:cNvPr>
          <p:cNvSpPr>
            <a:spLocks noGrp="1"/>
          </p:cNvSpPr>
          <p:nvPr>
            <p:ph type="title"/>
          </p:nvPr>
        </p:nvSpPr>
        <p:spPr>
          <a:xfrm>
            <a:off x="672352" y="591128"/>
            <a:ext cx="10392336" cy="853971"/>
          </a:xfrm>
        </p:spPr>
        <p:txBody>
          <a:bodyPr>
            <a:normAutofit/>
          </a:bodyPr>
          <a:lstStyle/>
          <a:p>
            <a:r>
              <a:rPr lang="en-US" sz="2400" b="1" dirty="0">
                <a:latin typeface="Times New Roman"/>
                <a:cs typeface="Times New Roman"/>
              </a:rPr>
              <a:t>Key Differences: Existing Model vs Approached Model</a:t>
            </a:r>
            <a:endParaRPr lang="en-US" sz="2400" dirty="0"/>
          </a:p>
        </p:txBody>
      </p:sp>
      <p:graphicFrame>
        <p:nvGraphicFramePr>
          <p:cNvPr id="4" name="Content Placeholder 3">
            <a:extLst>
              <a:ext uri="{FF2B5EF4-FFF2-40B4-BE49-F238E27FC236}">
                <a16:creationId xmlns:a16="http://schemas.microsoft.com/office/drawing/2014/main" id="{698E2AE7-2582-BF1E-2ECB-3E443CFF804D}"/>
              </a:ext>
            </a:extLst>
          </p:cNvPr>
          <p:cNvGraphicFramePr>
            <a:graphicFrameLocks noGrp="1"/>
          </p:cNvGraphicFramePr>
          <p:nvPr>
            <p:ph idx="1"/>
            <p:extLst>
              <p:ext uri="{D42A27DB-BD31-4B8C-83A1-F6EECF244321}">
                <p14:modId xmlns:p14="http://schemas.microsoft.com/office/powerpoint/2010/main" val="2202132984"/>
              </p:ext>
            </p:extLst>
          </p:nvPr>
        </p:nvGraphicFramePr>
        <p:xfrm>
          <a:off x="479720" y="2210581"/>
          <a:ext cx="11213516" cy="4056291"/>
        </p:xfrm>
        <a:graphic>
          <a:graphicData uri="http://schemas.openxmlformats.org/drawingml/2006/table">
            <a:tbl>
              <a:tblPr firstRow="1" bandRow="1">
                <a:tableStyleId>{5C22544A-7EE6-4342-B048-85BDC9FD1C3A}</a:tableStyleId>
              </a:tblPr>
              <a:tblGrid>
                <a:gridCol w="1877112">
                  <a:extLst>
                    <a:ext uri="{9D8B030D-6E8A-4147-A177-3AD203B41FA5}">
                      <a16:colId xmlns:a16="http://schemas.microsoft.com/office/drawing/2014/main" val="87260720"/>
                    </a:ext>
                  </a:extLst>
                </a:gridCol>
                <a:gridCol w="3966152">
                  <a:extLst>
                    <a:ext uri="{9D8B030D-6E8A-4147-A177-3AD203B41FA5}">
                      <a16:colId xmlns:a16="http://schemas.microsoft.com/office/drawing/2014/main" val="3500128915"/>
                    </a:ext>
                  </a:extLst>
                </a:gridCol>
                <a:gridCol w="5370252">
                  <a:extLst>
                    <a:ext uri="{9D8B030D-6E8A-4147-A177-3AD203B41FA5}">
                      <a16:colId xmlns:a16="http://schemas.microsoft.com/office/drawing/2014/main" val="2493271134"/>
                    </a:ext>
                  </a:extLst>
                </a:gridCol>
              </a:tblGrid>
              <a:tr h="588847">
                <a:tc>
                  <a:txBody>
                    <a:bodyPr/>
                    <a:lstStyle/>
                    <a:p>
                      <a:r>
                        <a:rPr lang="en-US" sz="1400" dirty="0">
                          <a:latin typeface="Times New Roman"/>
                        </a:rPr>
                        <a:t>Criteria</a:t>
                      </a:r>
                    </a:p>
                  </a:txBody>
                  <a:tcPr/>
                </a:tc>
                <a:tc>
                  <a:txBody>
                    <a:bodyPr/>
                    <a:lstStyle/>
                    <a:p>
                      <a:pPr lvl="0">
                        <a:buNone/>
                      </a:pPr>
                      <a:r>
                        <a:rPr lang="en-US" sz="1400" b="0" i="0" u="none" strike="noStrike" noProof="0" dirty="0">
                          <a:latin typeface="Times New Roman"/>
                        </a:rPr>
                        <a:t>Existing Collaborative Apps</a:t>
                      </a:r>
                      <a:endParaRPr lang="en-US" sz="1400" dirty="0">
                        <a:latin typeface="Times New Roman"/>
                      </a:endParaRPr>
                    </a:p>
                  </a:txBody>
                  <a:tcPr/>
                </a:tc>
                <a:tc>
                  <a:txBody>
                    <a:bodyPr/>
                    <a:lstStyle/>
                    <a:p>
                      <a:pPr lvl="0">
                        <a:buNone/>
                      </a:pPr>
                      <a:r>
                        <a:rPr lang="en-US" sz="1400" b="0" i="0" u="none" strike="noStrike" noProof="0" dirty="0">
                          <a:latin typeface="Times New Roman"/>
                        </a:rPr>
                        <a:t>Approached Model (Your Portal)</a:t>
                      </a:r>
                      <a:endParaRPr lang="en-US" sz="1400" dirty="0">
                        <a:latin typeface="Times New Roman"/>
                      </a:endParaRPr>
                    </a:p>
                  </a:txBody>
                  <a:tcPr/>
                </a:tc>
                <a:extLst>
                  <a:ext uri="{0D108BD9-81ED-4DB2-BD59-A6C34878D82A}">
                    <a16:rowId xmlns:a16="http://schemas.microsoft.com/office/drawing/2014/main" val="3669449528"/>
                  </a:ext>
                </a:extLst>
              </a:tr>
              <a:tr h="792679">
                <a:tc>
                  <a:txBody>
                    <a:bodyPr/>
                    <a:lstStyle/>
                    <a:p>
                      <a:pPr lvl="0">
                        <a:buNone/>
                      </a:pPr>
                      <a:r>
                        <a:rPr lang="en-US" sz="1400" b="0" i="0" u="none" strike="noStrike" noProof="0" dirty="0">
                          <a:latin typeface="Times New Roman"/>
                        </a:rPr>
                        <a:t>Analytics &amp; Tracking</a:t>
                      </a:r>
                      <a:endParaRPr lang="en-US" sz="1400" dirty="0">
                        <a:latin typeface="Times New Roman"/>
                      </a:endParaRPr>
                    </a:p>
                  </a:txBody>
                  <a:tcPr/>
                </a:tc>
                <a:tc>
                  <a:txBody>
                    <a:bodyPr/>
                    <a:lstStyle/>
                    <a:p>
                      <a:pPr lvl="0">
                        <a:buNone/>
                      </a:pPr>
                      <a:r>
                        <a:rPr lang="en-US" sz="1400" b="0" i="0" u="none" strike="noStrike" noProof="0" dirty="0">
                          <a:latin typeface="Times New Roman"/>
                        </a:rPr>
                        <a:t>Often automated, AI/ML-powered dashboards and insights.</a:t>
                      </a:r>
                      <a:endParaRPr lang="en-US" sz="1400" dirty="0">
                        <a:latin typeface="Times New Roman"/>
                      </a:endParaRPr>
                    </a:p>
                  </a:txBody>
                  <a:tcPr/>
                </a:tc>
                <a:tc>
                  <a:txBody>
                    <a:bodyPr/>
                    <a:lstStyle/>
                    <a:p>
                      <a:pPr lvl="0">
                        <a:buNone/>
                      </a:pPr>
                      <a:r>
                        <a:rPr lang="en-US" sz="1400" b="0" i="0" u="none" strike="noStrike" noProof="0" dirty="0">
                          <a:latin typeface="Times New Roman"/>
                        </a:rPr>
                        <a:t>100% manual, rule-based analytics and dashboards—no ML/AI is used; explicit logic and visible progress tracking</a:t>
                      </a:r>
                      <a:endParaRPr lang="en-US" sz="1400" dirty="0">
                        <a:latin typeface="Times New Roman"/>
                      </a:endParaRPr>
                    </a:p>
                  </a:txBody>
                  <a:tcPr/>
                </a:tc>
                <a:extLst>
                  <a:ext uri="{0D108BD9-81ED-4DB2-BD59-A6C34878D82A}">
                    <a16:rowId xmlns:a16="http://schemas.microsoft.com/office/drawing/2014/main" val="1753719196"/>
                  </a:ext>
                </a:extLst>
              </a:tr>
              <a:tr h="1089407">
                <a:tc>
                  <a:txBody>
                    <a:bodyPr/>
                    <a:lstStyle/>
                    <a:p>
                      <a:pPr lvl="0">
                        <a:buNone/>
                      </a:pPr>
                      <a:r>
                        <a:rPr lang="en-US" sz="1400" b="0" i="0" u="none" strike="noStrike" noProof="0">
                          <a:latin typeface="Times New Roman"/>
                        </a:rPr>
                        <a:t>Collaboration Tools</a:t>
                      </a:r>
                      <a:endParaRPr lang="en-US" sz="1400">
                        <a:latin typeface="Times New Roman"/>
                      </a:endParaRPr>
                    </a:p>
                  </a:txBody>
                  <a:tcPr/>
                </a:tc>
                <a:tc>
                  <a:txBody>
                    <a:bodyPr/>
                    <a:lstStyle/>
                    <a:p>
                      <a:pPr lvl="0">
                        <a:buNone/>
                      </a:pPr>
                      <a:r>
                        <a:rPr lang="en-US" sz="1400" b="0" i="0" u="none" strike="noStrike" noProof="0">
                          <a:latin typeface="Times New Roman"/>
                        </a:rPr>
                        <a:t>Standard features: real-time chat, group file sharing, peer review; some platforms add automated project matchmaking</a:t>
                      </a:r>
                      <a:endParaRPr lang="en-US" sz="1400">
                        <a:latin typeface="Times New Roman"/>
                      </a:endParaRPr>
                    </a:p>
                  </a:txBody>
                  <a:tcPr/>
                </a:tc>
                <a:tc>
                  <a:txBody>
                    <a:bodyPr/>
                    <a:lstStyle/>
                    <a:p>
                      <a:pPr lvl="0">
                        <a:buNone/>
                      </a:pPr>
                      <a:r>
                        <a:rPr lang="en-US" sz="1400" b="0" i="0" u="none" strike="noStrike" noProof="0">
                          <a:latin typeface="Times New Roman"/>
                        </a:rPr>
                        <a:t>Feature-rich: chat forums, Visual heatmaps, Learning path, Study Group/resource sharing, and Real-time Doubt Polls, collaborative projects, attendance, manual peer review, modular group management; all based on user actions—not algorithmic matching</a:t>
                      </a:r>
                      <a:endParaRPr lang="en-US" sz="1400">
                        <a:latin typeface="Times New Roman"/>
                      </a:endParaRPr>
                    </a:p>
                  </a:txBody>
                  <a:tcPr/>
                </a:tc>
                <a:extLst>
                  <a:ext uri="{0D108BD9-81ED-4DB2-BD59-A6C34878D82A}">
                    <a16:rowId xmlns:a16="http://schemas.microsoft.com/office/drawing/2014/main" val="3439659116"/>
                  </a:ext>
                </a:extLst>
              </a:tr>
              <a:tr h="792679">
                <a:tc>
                  <a:txBody>
                    <a:bodyPr/>
                    <a:lstStyle/>
                    <a:p>
                      <a:pPr lvl="0">
                        <a:buNone/>
                      </a:pPr>
                      <a:r>
                        <a:rPr lang="en-US" sz="1400" b="0" i="0" u="none" strike="noStrike" noProof="0">
                          <a:latin typeface="Times New Roman"/>
                        </a:rPr>
                        <a:t>Deployment &amp; Setup</a:t>
                      </a:r>
                      <a:endParaRPr lang="en-US" sz="1400">
                        <a:latin typeface="Times New Roman"/>
                      </a:endParaRPr>
                    </a:p>
                  </a:txBody>
                  <a:tcPr/>
                </a:tc>
                <a:tc>
                  <a:txBody>
                    <a:bodyPr/>
                    <a:lstStyle/>
                    <a:p>
                      <a:pPr lvl="0">
                        <a:buNone/>
                      </a:pPr>
                      <a:r>
                        <a:rPr lang="en-US" sz="1400" b="0" i="0" u="none" strike="noStrike" noProof="0">
                          <a:latin typeface="Times New Roman"/>
                        </a:rPr>
                        <a:t>Deployed via web or app stores; setup process can vary or be complex</a:t>
                      </a:r>
                      <a:endParaRPr lang="en-US" sz="1400">
                        <a:latin typeface="Times New Roman"/>
                      </a:endParaRPr>
                    </a:p>
                  </a:txBody>
                  <a:tcPr/>
                </a:tc>
                <a:tc>
                  <a:txBody>
                    <a:bodyPr/>
                    <a:lstStyle/>
                    <a:p>
                      <a:pPr lvl="0">
                        <a:buNone/>
                      </a:pPr>
                      <a:r>
                        <a:rPr lang="en-US" sz="1400" b="0" i="0" u="none" strike="noStrike" noProof="0">
                          <a:latin typeface="Times New Roman"/>
                        </a:rPr>
                        <a:t>Fully </a:t>
                      </a:r>
                      <a:r>
                        <a:rPr lang="en-US" sz="1400" b="0" i="0" u="none" strike="noStrike" noProof="0" err="1">
                          <a:latin typeface="Times New Roman"/>
                        </a:rPr>
                        <a:t>Dockerized</a:t>
                      </a:r>
                      <a:r>
                        <a:rPr lang="en-US" sz="1400" b="0" i="0" u="none" strike="noStrike" noProof="0">
                          <a:latin typeface="Times New Roman"/>
                        </a:rPr>
                        <a:t>: one-click developer onboarding, modular cloud/on-prem deployment; easier scaling, maintenance, and upgrades</a:t>
                      </a:r>
                      <a:endParaRPr lang="en-US" sz="1400">
                        <a:latin typeface="Times New Roman"/>
                      </a:endParaRPr>
                    </a:p>
                  </a:txBody>
                  <a:tcPr/>
                </a:tc>
                <a:extLst>
                  <a:ext uri="{0D108BD9-81ED-4DB2-BD59-A6C34878D82A}">
                    <a16:rowId xmlns:a16="http://schemas.microsoft.com/office/drawing/2014/main" val="3546325938"/>
                  </a:ext>
                </a:extLst>
              </a:tr>
              <a:tr h="792679">
                <a:tc>
                  <a:txBody>
                    <a:bodyPr/>
                    <a:lstStyle/>
                    <a:p>
                      <a:pPr lvl="0">
                        <a:buNone/>
                      </a:pPr>
                      <a:r>
                        <a:rPr lang="en-US" sz="1400" b="0" i="0" u="none" strike="noStrike" noProof="0">
                          <a:latin typeface="Times New Roman"/>
                        </a:rPr>
                        <a:t>Reliability/Consistency</a:t>
                      </a:r>
                      <a:endParaRPr lang="en-US" sz="1400">
                        <a:latin typeface="Times New Roman"/>
                      </a:endParaRPr>
                    </a:p>
                  </a:txBody>
                  <a:tcPr/>
                </a:tc>
                <a:tc>
                  <a:txBody>
                    <a:bodyPr/>
                    <a:lstStyle/>
                    <a:p>
                      <a:pPr lvl="0">
                        <a:buNone/>
                      </a:pPr>
                      <a:r>
                        <a:rPr lang="en-US" sz="1400" b="0" i="0" u="none" strike="noStrike" noProof="0">
                          <a:latin typeface="Times New Roman"/>
                        </a:rPr>
                        <a:t>Dependent on underlying device setups, sometimes inconsistent across platforms</a:t>
                      </a:r>
                      <a:endParaRPr lang="en-US" sz="1400">
                        <a:latin typeface="Times New Roman"/>
                      </a:endParaRPr>
                    </a:p>
                  </a:txBody>
                  <a:tcPr/>
                </a:tc>
                <a:tc>
                  <a:txBody>
                    <a:bodyPr/>
                    <a:lstStyle/>
                    <a:p>
                      <a:pPr lvl="0">
                        <a:buNone/>
                      </a:pPr>
                      <a:r>
                        <a:rPr lang="en-US" sz="1400" b="0" i="0" u="none" strike="noStrike" noProof="0" dirty="0">
                          <a:latin typeface="Times New Roman"/>
                        </a:rPr>
                        <a:t>Guaranteed consistency and isolation via Docker containers; identical environments for all users, simple troubleshooting</a:t>
                      </a:r>
                      <a:endParaRPr lang="en-US" sz="1400" dirty="0">
                        <a:latin typeface="Times New Roman"/>
                      </a:endParaRPr>
                    </a:p>
                  </a:txBody>
                  <a:tcPr/>
                </a:tc>
                <a:extLst>
                  <a:ext uri="{0D108BD9-81ED-4DB2-BD59-A6C34878D82A}">
                    <a16:rowId xmlns:a16="http://schemas.microsoft.com/office/drawing/2014/main" val="1864726549"/>
                  </a:ext>
                </a:extLst>
              </a:tr>
            </a:tbl>
          </a:graphicData>
        </a:graphic>
      </p:graphicFrame>
    </p:spTree>
    <p:extLst>
      <p:ext uri="{BB962C8B-B14F-4D97-AF65-F5344CB8AC3E}">
        <p14:creationId xmlns:p14="http://schemas.microsoft.com/office/powerpoint/2010/main" val="185361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A3D6-5FD5-50ED-733C-0F5B26DCFA81}"/>
              </a:ext>
            </a:extLst>
          </p:cNvPr>
          <p:cNvSpPr>
            <a:spLocks noGrp="1"/>
          </p:cNvSpPr>
          <p:nvPr>
            <p:ph type="title"/>
          </p:nvPr>
        </p:nvSpPr>
        <p:spPr/>
        <p:txBody>
          <a:bodyPr/>
          <a:lstStyle/>
          <a:p>
            <a:r>
              <a:rPr lang="en-US" dirty="0"/>
              <a:t>Targets</a:t>
            </a:r>
          </a:p>
        </p:txBody>
      </p:sp>
      <p:sp>
        <p:nvSpPr>
          <p:cNvPr id="8" name="TextBox 7">
            <a:extLst>
              <a:ext uri="{FF2B5EF4-FFF2-40B4-BE49-F238E27FC236}">
                <a16:creationId xmlns:a16="http://schemas.microsoft.com/office/drawing/2014/main" id="{F21A41F3-E07E-968A-B1EC-F3204DF064C9}"/>
              </a:ext>
            </a:extLst>
          </p:cNvPr>
          <p:cNvSpPr txBox="1"/>
          <p:nvPr/>
        </p:nvSpPr>
        <p:spPr>
          <a:xfrm>
            <a:off x="581192" y="2179782"/>
            <a:ext cx="5708772" cy="1477328"/>
          </a:xfrm>
          <a:prstGeom prst="rect">
            <a:avLst/>
          </a:prstGeom>
          <a:noFill/>
        </p:spPr>
        <p:txBody>
          <a:bodyPr wrap="square" rtlCol="0">
            <a:spAutoFit/>
          </a:bodyPr>
          <a:lstStyle/>
          <a:p>
            <a:r>
              <a:rPr lang="en-US" b="1" dirty="0"/>
              <a:t>Week-01</a:t>
            </a:r>
          </a:p>
          <a:p>
            <a:pPr marL="285750" indent="-285750">
              <a:buFont typeface="Arial" panose="020B0604020202020204" pitchFamily="34" charset="0"/>
              <a:buChar char="•"/>
            </a:pPr>
            <a:r>
              <a:rPr lang="en-US" dirty="0"/>
              <a:t>UI/UX Design</a:t>
            </a:r>
          </a:p>
          <a:p>
            <a:pPr marL="285750" indent="-285750">
              <a:buFont typeface="Arial" panose="020B0604020202020204" pitchFamily="34" charset="0"/>
              <a:buChar char="•"/>
            </a:pPr>
            <a:r>
              <a:rPr lang="en-US" dirty="0"/>
              <a:t>Logo Design</a:t>
            </a:r>
          </a:p>
          <a:p>
            <a:pPr marL="285750" indent="-285750">
              <a:buFont typeface="Arial" panose="020B0604020202020204" pitchFamily="34" charset="0"/>
              <a:buChar char="•"/>
            </a:pPr>
            <a:r>
              <a:rPr lang="en-US" dirty="0"/>
              <a:t>Schema Design</a:t>
            </a:r>
          </a:p>
          <a:p>
            <a:endParaRPr lang="en-US" dirty="0"/>
          </a:p>
        </p:txBody>
      </p:sp>
      <p:sp>
        <p:nvSpPr>
          <p:cNvPr id="9" name="TextBox 8">
            <a:extLst>
              <a:ext uri="{FF2B5EF4-FFF2-40B4-BE49-F238E27FC236}">
                <a16:creationId xmlns:a16="http://schemas.microsoft.com/office/drawing/2014/main" id="{A3CC803C-B13E-F305-6EDD-C9E3863411AD}"/>
              </a:ext>
            </a:extLst>
          </p:cNvPr>
          <p:cNvSpPr txBox="1"/>
          <p:nvPr/>
        </p:nvSpPr>
        <p:spPr>
          <a:xfrm>
            <a:off x="6096000" y="2179782"/>
            <a:ext cx="5708772" cy="1754326"/>
          </a:xfrm>
          <a:prstGeom prst="rect">
            <a:avLst/>
          </a:prstGeom>
          <a:noFill/>
        </p:spPr>
        <p:txBody>
          <a:bodyPr wrap="square" rtlCol="0">
            <a:spAutoFit/>
          </a:bodyPr>
          <a:lstStyle/>
          <a:p>
            <a:r>
              <a:rPr lang="en-US" b="1" dirty="0"/>
              <a:t>Week-02 &amp; 03</a:t>
            </a:r>
          </a:p>
          <a:p>
            <a:pPr marL="285750" indent="-285750">
              <a:buFont typeface="Arial" panose="020B0604020202020204" pitchFamily="34" charset="0"/>
              <a:buChar char="•"/>
            </a:pPr>
            <a:r>
              <a:rPr lang="en-US" dirty="0"/>
              <a:t>Task Division </a:t>
            </a:r>
          </a:p>
          <a:p>
            <a:pPr marL="285750" indent="-285750">
              <a:buFont typeface="Arial" panose="020B0604020202020204" pitchFamily="34" charset="0"/>
              <a:buChar char="•"/>
            </a:pPr>
            <a:r>
              <a:rPr lang="en-US" dirty="0"/>
              <a:t>Backend Development</a:t>
            </a:r>
          </a:p>
          <a:p>
            <a:pPr marL="285750" indent="-285750">
              <a:buFont typeface="Arial" panose="020B0604020202020204" pitchFamily="34" charset="0"/>
              <a:buChar char="•"/>
            </a:pPr>
            <a:r>
              <a:rPr lang="en-US" dirty="0"/>
              <a:t>Database building using MySQL</a:t>
            </a:r>
          </a:p>
          <a:p>
            <a:pPr marL="285750" indent="-285750">
              <a:buFont typeface="Arial" panose="020B0604020202020204" pitchFamily="34" charset="0"/>
              <a:buChar char="•"/>
            </a:pPr>
            <a:r>
              <a:rPr lang="en-US" dirty="0"/>
              <a:t>Connection with database</a:t>
            </a:r>
          </a:p>
          <a:p>
            <a:endParaRPr lang="en-US" dirty="0"/>
          </a:p>
        </p:txBody>
      </p:sp>
      <p:sp>
        <p:nvSpPr>
          <p:cNvPr id="11" name="TextBox 10">
            <a:extLst>
              <a:ext uri="{FF2B5EF4-FFF2-40B4-BE49-F238E27FC236}">
                <a16:creationId xmlns:a16="http://schemas.microsoft.com/office/drawing/2014/main" id="{C15AC677-03B8-2AF6-DBB9-7F553AC97FE5}"/>
              </a:ext>
            </a:extLst>
          </p:cNvPr>
          <p:cNvSpPr txBox="1"/>
          <p:nvPr/>
        </p:nvSpPr>
        <p:spPr>
          <a:xfrm>
            <a:off x="581192" y="4397934"/>
            <a:ext cx="5708772" cy="1477328"/>
          </a:xfrm>
          <a:prstGeom prst="rect">
            <a:avLst/>
          </a:prstGeom>
          <a:noFill/>
        </p:spPr>
        <p:txBody>
          <a:bodyPr wrap="square" rtlCol="0">
            <a:spAutoFit/>
          </a:bodyPr>
          <a:lstStyle/>
          <a:p>
            <a:r>
              <a:rPr lang="en-US" b="1" dirty="0"/>
              <a:t>Week-03 &amp; 04</a:t>
            </a:r>
          </a:p>
          <a:p>
            <a:pPr marL="285750" indent="-285750">
              <a:buFont typeface="Arial" panose="020B0604020202020204" pitchFamily="34" charset="0"/>
              <a:buChar char="•"/>
            </a:pPr>
            <a:r>
              <a:rPr lang="en-US" dirty="0"/>
              <a:t>Frontend Development </a:t>
            </a:r>
          </a:p>
          <a:p>
            <a:pPr marL="285750" indent="-285750">
              <a:buFont typeface="Arial" panose="020B0604020202020204" pitchFamily="34" charset="0"/>
              <a:buChar char="•"/>
            </a:pPr>
            <a:r>
              <a:rPr lang="en-US" dirty="0"/>
              <a:t>Integrate login, dashboard and course module</a:t>
            </a:r>
          </a:p>
          <a:p>
            <a:pPr marL="285750" indent="-285750">
              <a:buFont typeface="Arial" panose="020B0604020202020204" pitchFamily="34" charset="0"/>
              <a:buChar char="•"/>
            </a:pPr>
            <a:r>
              <a:rPr lang="en-US" dirty="0"/>
              <a:t>Connect backend</a:t>
            </a:r>
          </a:p>
          <a:p>
            <a:endParaRPr lang="en-US" dirty="0"/>
          </a:p>
        </p:txBody>
      </p:sp>
      <p:sp>
        <p:nvSpPr>
          <p:cNvPr id="12" name="TextBox 11">
            <a:extLst>
              <a:ext uri="{FF2B5EF4-FFF2-40B4-BE49-F238E27FC236}">
                <a16:creationId xmlns:a16="http://schemas.microsoft.com/office/drawing/2014/main" id="{B98DF1D5-802E-8BB1-3F24-44BC5F35FC2C}"/>
              </a:ext>
            </a:extLst>
          </p:cNvPr>
          <p:cNvSpPr txBox="1"/>
          <p:nvPr/>
        </p:nvSpPr>
        <p:spPr>
          <a:xfrm>
            <a:off x="6096000" y="4397934"/>
            <a:ext cx="5708772" cy="1200329"/>
          </a:xfrm>
          <a:prstGeom prst="rect">
            <a:avLst/>
          </a:prstGeom>
          <a:noFill/>
        </p:spPr>
        <p:txBody>
          <a:bodyPr wrap="square" rtlCol="0">
            <a:spAutoFit/>
          </a:bodyPr>
          <a:lstStyle/>
          <a:p>
            <a:r>
              <a:rPr lang="en-US" b="1" dirty="0"/>
              <a:t>Week-05</a:t>
            </a:r>
          </a:p>
          <a:p>
            <a:pPr marL="285750" indent="-285750">
              <a:buFont typeface="Arial" panose="020B0604020202020204" pitchFamily="34" charset="0"/>
              <a:buChar char="•"/>
            </a:pPr>
            <a:r>
              <a:rPr lang="en-US" dirty="0" err="1"/>
              <a:t>Dockerization</a:t>
            </a:r>
            <a:endParaRPr lang="en-US" dirty="0"/>
          </a:p>
          <a:p>
            <a:pPr marL="285750" indent="-285750">
              <a:buFont typeface="Arial" panose="020B0604020202020204" pitchFamily="34" charset="0"/>
              <a:buChar char="•"/>
            </a:pPr>
            <a:r>
              <a:rPr lang="en-US" dirty="0"/>
              <a:t>Debugging/Testing</a:t>
            </a:r>
          </a:p>
          <a:p>
            <a:endParaRPr lang="en-US" dirty="0"/>
          </a:p>
        </p:txBody>
      </p:sp>
    </p:spTree>
    <p:extLst>
      <p:ext uri="{BB962C8B-B14F-4D97-AF65-F5344CB8AC3E}">
        <p14:creationId xmlns:p14="http://schemas.microsoft.com/office/powerpoint/2010/main" val="324246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34059-A983-04E5-09FF-EBC5F92993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84092-7161-206D-D491-FA125DF14620}"/>
              </a:ext>
            </a:extLst>
          </p:cNvPr>
          <p:cNvSpPr>
            <a:spLocks noGrp="1"/>
          </p:cNvSpPr>
          <p:nvPr>
            <p:ph type="title"/>
          </p:nvPr>
        </p:nvSpPr>
        <p:spPr>
          <a:xfrm>
            <a:off x="690418" y="134504"/>
            <a:ext cx="10515600" cy="1325563"/>
          </a:xfrm>
        </p:spPr>
        <p:txBody>
          <a:bodyPr/>
          <a:lstStyle/>
          <a:p>
            <a:r>
              <a:rPr lang="en-US" dirty="0"/>
              <a:t>Logo Design</a:t>
            </a:r>
          </a:p>
        </p:txBody>
      </p:sp>
      <p:sp>
        <p:nvSpPr>
          <p:cNvPr id="12" name="Title 1">
            <a:extLst>
              <a:ext uri="{FF2B5EF4-FFF2-40B4-BE49-F238E27FC236}">
                <a16:creationId xmlns:a16="http://schemas.microsoft.com/office/drawing/2014/main" id="{55430971-1857-49C8-C325-A6BF64F35F13}"/>
              </a:ext>
            </a:extLst>
          </p:cNvPr>
          <p:cNvSpPr txBox="1">
            <a:spLocks/>
          </p:cNvSpPr>
          <p:nvPr/>
        </p:nvSpPr>
        <p:spPr>
          <a:xfrm>
            <a:off x="1489364" y="-36945"/>
            <a:ext cx="10515600" cy="5318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1200" dirty="0">
              <a:solidFill>
                <a:schemeClr val="tx1"/>
              </a:solidFill>
            </a:endParaRPr>
          </a:p>
        </p:txBody>
      </p:sp>
      <p:pic>
        <p:nvPicPr>
          <p:cNvPr id="8" name="Picture 7">
            <a:extLst>
              <a:ext uri="{FF2B5EF4-FFF2-40B4-BE49-F238E27FC236}">
                <a16:creationId xmlns:a16="http://schemas.microsoft.com/office/drawing/2014/main" id="{D0711174-2BA9-0F72-F642-C0BB49223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18" y="494867"/>
            <a:ext cx="10287000" cy="6858000"/>
          </a:xfrm>
          <a:prstGeom prst="rect">
            <a:avLst/>
          </a:prstGeom>
        </p:spPr>
      </p:pic>
    </p:spTree>
    <p:extLst>
      <p:ext uri="{BB962C8B-B14F-4D97-AF65-F5344CB8AC3E}">
        <p14:creationId xmlns:p14="http://schemas.microsoft.com/office/powerpoint/2010/main" val="44193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9F58-DA1E-FDD2-9C7E-89391B026723}"/>
              </a:ext>
            </a:extLst>
          </p:cNvPr>
          <p:cNvSpPr>
            <a:spLocks noGrp="1"/>
          </p:cNvSpPr>
          <p:nvPr>
            <p:ph type="title"/>
          </p:nvPr>
        </p:nvSpPr>
        <p:spPr>
          <a:xfrm>
            <a:off x="690418" y="134504"/>
            <a:ext cx="10515600" cy="1325563"/>
          </a:xfrm>
        </p:spPr>
        <p:txBody>
          <a:bodyPr/>
          <a:lstStyle/>
          <a:p>
            <a:r>
              <a:rPr lang="en-US" dirty="0"/>
              <a:t>UI-User Interface Design</a:t>
            </a:r>
          </a:p>
        </p:txBody>
      </p:sp>
      <p:pic>
        <p:nvPicPr>
          <p:cNvPr id="5" name="Content Placeholder 4">
            <a:extLst>
              <a:ext uri="{FF2B5EF4-FFF2-40B4-BE49-F238E27FC236}">
                <a16:creationId xmlns:a16="http://schemas.microsoft.com/office/drawing/2014/main" id="{A29186D6-9C70-3F30-E69F-F8E0673A2C52}"/>
              </a:ext>
            </a:extLst>
          </p:cNvPr>
          <p:cNvPicPr>
            <a:picLocks noGrp="1" noChangeAspect="1"/>
          </p:cNvPicPr>
          <p:nvPr>
            <p:ph idx="1"/>
          </p:nvPr>
        </p:nvPicPr>
        <p:blipFill>
          <a:blip r:embed="rId2"/>
          <a:srcRect l="1821" t="1250" r="4328" b="1727"/>
          <a:stretch>
            <a:fillRect/>
          </a:stretch>
        </p:blipFill>
        <p:spPr>
          <a:xfrm>
            <a:off x="524272" y="2163761"/>
            <a:ext cx="2503538" cy="4221800"/>
          </a:xfrm>
          <a:prstGeom prst="rect">
            <a:avLst/>
          </a:prstGeom>
        </p:spPr>
      </p:pic>
      <p:pic>
        <p:nvPicPr>
          <p:cNvPr id="7" name="Picture 6">
            <a:extLst>
              <a:ext uri="{FF2B5EF4-FFF2-40B4-BE49-F238E27FC236}">
                <a16:creationId xmlns:a16="http://schemas.microsoft.com/office/drawing/2014/main" id="{54AAF659-BBA4-FA45-D62C-B7B3312FF4BF}"/>
              </a:ext>
            </a:extLst>
          </p:cNvPr>
          <p:cNvPicPr>
            <a:picLocks noChangeAspect="1"/>
          </p:cNvPicPr>
          <p:nvPr/>
        </p:nvPicPr>
        <p:blipFill>
          <a:blip r:embed="rId3"/>
          <a:stretch>
            <a:fillRect/>
          </a:stretch>
        </p:blipFill>
        <p:spPr>
          <a:xfrm>
            <a:off x="3446638" y="2109392"/>
            <a:ext cx="2552105" cy="4351338"/>
          </a:xfrm>
          <a:prstGeom prst="rect">
            <a:avLst/>
          </a:prstGeom>
        </p:spPr>
      </p:pic>
      <p:pic>
        <p:nvPicPr>
          <p:cNvPr id="9" name="Picture 8">
            <a:extLst>
              <a:ext uri="{FF2B5EF4-FFF2-40B4-BE49-F238E27FC236}">
                <a16:creationId xmlns:a16="http://schemas.microsoft.com/office/drawing/2014/main" id="{08487122-E812-5F05-E81E-776515F3835C}"/>
              </a:ext>
            </a:extLst>
          </p:cNvPr>
          <p:cNvPicPr>
            <a:picLocks noChangeAspect="1"/>
          </p:cNvPicPr>
          <p:nvPr/>
        </p:nvPicPr>
        <p:blipFill>
          <a:blip r:embed="rId4"/>
          <a:stretch>
            <a:fillRect/>
          </a:stretch>
        </p:blipFill>
        <p:spPr>
          <a:xfrm>
            <a:off x="6312224" y="2163761"/>
            <a:ext cx="2549674" cy="4310463"/>
          </a:xfrm>
          <a:prstGeom prst="rect">
            <a:avLst/>
          </a:prstGeom>
        </p:spPr>
      </p:pic>
      <p:sp>
        <p:nvSpPr>
          <p:cNvPr id="12" name="Title 1">
            <a:extLst>
              <a:ext uri="{FF2B5EF4-FFF2-40B4-BE49-F238E27FC236}">
                <a16:creationId xmlns:a16="http://schemas.microsoft.com/office/drawing/2014/main" id="{7CBA7012-D94A-8363-16E1-50DC7FD8B8BC}"/>
              </a:ext>
            </a:extLst>
          </p:cNvPr>
          <p:cNvSpPr txBox="1">
            <a:spLocks/>
          </p:cNvSpPr>
          <p:nvPr/>
        </p:nvSpPr>
        <p:spPr>
          <a:xfrm>
            <a:off x="1489364" y="-36945"/>
            <a:ext cx="10515600" cy="5318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200" dirty="0">
                <a:solidFill>
                  <a:schemeClr val="tx1"/>
                </a:solidFill>
              </a:rPr>
              <a:t>Tool used- Figma</a:t>
            </a:r>
          </a:p>
        </p:txBody>
      </p:sp>
      <p:pic>
        <p:nvPicPr>
          <p:cNvPr id="16" name="Picture 15">
            <a:extLst>
              <a:ext uri="{FF2B5EF4-FFF2-40B4-BE49-F238E27FC236}">
                <a16:creationId xmlns:a16="http://schemas.microsoft.com/office/drawing/2014/main" id="{0B4EF4A9-AEDF-9D98-7BE3-A21633BB706A}"/>
              </a:ext>
            </a:extLst>
          </p:cNvPr>
          <p:cNvPicPr>
            <a:picLocks noChangeAspect="1"/>
          </p:cNvPicPr>
          <p:nvPr/>
        </p:nvPicPr>
        <p:blipFill>
          <a:blip r:embed="rId5"/>
          <a:stretch>
            <a:fillRect/>
          </a:stretch>
        </p:blipFill>
        <p:spPr>
          <a:xfrm>
            <a:off x="9098606" y="2163761"/>
            <a:ext cx="2569122" cy="4296969"/>
          </a:xfrm>
          <a:prstGeom prst="rect">
            <a:avLst/>
          </a:prstGeom>
        </p:spPr>
      </p:pic>
    </p:spTree>
    <p:extLst>
      <p:ext uri="{BB962C8B-B14F-4D97-AF65-F5344CB8AC3E}">
        <p14:creationId xmlns:p14="http://schemas.microsoft.com/office/powerpoint/2010/main" val="315082399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345</TotalTime>
  <Words>769</Words>
  <Application>Microsoft Office PowerPoint</Application>
  <PresentationFormat>Widescreen</PresentationFormat>
  <Paragraphs>141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Gill Sans MT</vt:lpstr>
      <vt:lpstr>Times New Roman</vt:lpstr>
      <vt:lpstr>Wingdings 2</vt:lpstr>
      <vt:lpstr>Dividend</vt:lpstr>
      <vt:lpstr>TITLE: Collaborative Learning Portal TEAM NAME: TEAM ILISH   </vt:lpstr>
      <vt:lpstr>Project Overview</vt:lpstr>
      <vt:lpstr> Key Features/tOOLS</vt:lpstr>
      <vt:lpstr>Workflow</vt:lpstr>
      <vt:lpstr>Existing Collaborative Learning Apps </vt:lpstr>
      <vt:lpstr>Key Differences: Existing Model vs Approached Model</vt:lpstr>
      <vt:lpstr>Targets</vt:lpstr>
      <vt:lpstr>Logo Design</vt:lpstr>
      <vt:lpstr>UI-User Interface Design</vt:lpstr>
      <vt:lpstr>UI-User Interface Design cont.</vt:lpstr>
      <vt:lpstr>UI-User Interface Design cont.</vt:lpstr>
      <vt:lpstr>Backend-database schema overview(intended)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Prasanta Paul</cp:lastModifiedBy>
  <cp:revision>49</cp:revision>
  <dcterms:created xsi:type="dcterms:W3CDTF">2025-09-25T14:26:33Z</dcterms:created>
  <dcterms:modified xsi:type="dcterms:W3CDTF">2025-10-06T12:14:33Z</dcterms:modified>
</cp:coreProperties>
</file>