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58" r:id="rId4"/>
    <p:sldId id="259" r:id="rId5"/>
    <p:sldId id="260" r:id="rId6"/>
    <p:sldId id="261" r:id="rId7"/>
    <p:sldId id="263" r:id="rId8"/>
    <p:sldId id="264" r:id="rId9"/>
    <p:sldId id="265" r:id="rId10"/>
    <p:sldId id="266"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F8F35E-D2F9-46F8-AB29-744F0C41FF12}"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030A7C-005C-43E6-B704-93AF02CD7D7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643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F8F35E-D2F9-46F8-AB29-744F0C41FF12}"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030A7C-005C-43E6-B704-93AF02CD7D74}" type="slidenum">
              <a:rPr lang="en-IN" smtClean="0"/>
              <a:t>‹#›</a:t>
            </a:fld>
            <a:endParaRPr lang="en-IN"/>
          </a:p>
        </p:txBody>
      </p:sp>
    </p:spTree>
    <p:extLst>
      <p:ext uri="{BB962C8B-B14F-4D97-AF65-F5344CB8AC3E}">
        <p14:creationId xmlns:p14="http://schemas.microsoft.com/office/powerpoint/2010/main" val="19619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F8F35E-D2F9-46F8-AB29-744F0C41FF12}"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030A7C-005C-43E6-B704-93AF02CD7D74}" type="slidenum">
              <a:rPr lang="en-IN" smtClean="0"/>
              <a:t>‹#›</a:t>
            </a:fld>
            <a:endParaRPr lang="en-IN"/>
          </a:p>
        </p:txBody>
      </p:sp>
    </p:spTree>
    <p:extLst>
      <p:ext uri="{BB962C8B-B14F-4D97-AF65-F5344CB8AC3E}">
        <p14:creationId xmlns:p14="http://schemas.microsoft.com/office/powerpoint/2010/main" val="2400544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F8F35E-D2F9-46F8-AB29-744F0C41FF12}"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030A7C-005C-43E6-B704-93AF02CD7D74}" type="slidenum">
              <a:rPr lang="en-IN" smtClean="0"/>
              <a:t>‹#›</a:t>
            </a:fld>
            <a:endParaRPr lang="en-IN"/>
          </a:p>
        </p:txBody>
      </p:sp>
    </p:spTree>
    <p:extLst>
      <p:ext uri="{BB962C8B-B14F-4D97-AF65-F5344CB8AC3E}">
        <p14:creationId xmlns:p14="http://schemas.microsoft.com/office/powerpoint/2010/main" val="210059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F8F35E-D2F9-46F8-AB29-744F0C41FF12}"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030A7C-005C-43E6-B704-93AF02CD7D7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51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F8F35E-D2F9-46F8-AB29-744F0C41FF12}" type="datetimeFigureOut">
              <a:rPr lang="en-IN" smtClean="0"/>
              <a:t>03-06-2022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030A7C-005C-43E6-B704-93AF02CD7D74}" type="slidenum">
              <a:rPr lang="en-IN" smtClean="0"/>
              <a:t>‹#›</a:t>
            </a:fld>
            <a:endParaRPr lang="en-IN"/>
          </a:p>
        </p:txBody>
      </p:sp>
    </p:spTree>
    <p:extLst>
      <p:ext uri="{BB962C8B-B14F-4D97-AF65-F5344CB8AC3E}">
        <p14:creationId xmlns:p14="http://schemas.microsoft.com/office/powerpoint/2010/main" val="1693241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F8F35E-D2F9-46F8-AB29-744F0C41FF12}" type="datetimeFigureOut">
              <a:rPr lang="en-IN" smtClean="0"/>
              <a:t>03-06-2022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030A7C-005C-43E6-B704-93AF02CD7D74}" type="slidenum">
              <a:rPr lang="en-IN" smtClean="0"/>
              <a:t>‹#›</a:t>
            </a:fld>
            <a:endParaRPr lang="en-IN"/>
          </a:p>
        </p:txBody>
      </p:sp>
    </p:spTree>
    <p:extLst>
      <p:ext uri="{BB962C8B-B14F-4D97-AF65-F5344CB8AC3E}">
        <p14:creationId xmlns:p14="http://schemas.microsoft.com/office/powerpoint/2010/main" val="1292630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F8F35E-D2F9-46F8-AB29-744F0C41FF12}" type="datetimeFigureOut">
              <a:rPr lang="en-IN" smtClean="0"/>
              <a:t>03-06-2022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030A7C-005C-43E6-B704-93AF02CD7D74}" type="slidenum">
              <a:rPr lang="en-IN" smtClean="0"/>
              <a:t>‹#›</a:t>
            </a:fld>
            <a:endParaRPr lang="en-IN"/>
          </a:p>
        </p:txBody>
      </p:sp>
    </p:spTree>
    <p:extLst>
      <p:ext uri="{BB962C8B-B14F-4D97-AF65-F5344CB8AC3E}">
        <p14:creationId xmlns:p14="http://schemas.microsoft.com/office/powerpoint/2010/main" val="530018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F8F35E-D2F9-46F8-AB29-744F0C41FF12}" type="datetimeFigureOut">
              <a:rPr lang="en-IN" smtClean="0"/>
              <a:t>03-06-2022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F030A7C-005C-43E6-B704-93AF02CD7D74}" type="slidenum">
              <a:rPr lang="en-IN" smtClean="0"/>
              <a:t>‹#›</a:t>
            </a:fld>
            <a:endParaRPr lang="en-IN"/>
          </a:p>
        </p:txBody>
      </p:sp>
    </p:spTree>
    <p:extLst>
      <p:ext uri="{BB962C8B-B14F-4D97-AF65-F5344CB8AC3E}">
        <p14:creationId xmlns:p14="http://schemas.microsoft.com/office/powerpoint/2010/main" val="3735507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3F8F35E-D2F9-46F8-AB29-744F0C41FF12}" type="datetimeFigureOut">
              <a:rPr lang="en-IN" smtClean="0"/>
              <a:t>03-06-2022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F030A7C-005C-43E6-B704-93AF02CD7D74}" type="slidenum">
              <a:rPr lang="en-IN" smtClean="0"/>
              <a:t>‹#›</a:t>
            </a:fld>
            <a:endParaRPr lang="en-IN"/>
          </a:p>
        </p:txBody>
      </p:sp>
    </p:spTree>
    <p:extLst>
      <p:ext uri="{BB962C8B-B14F-4D97-AF65-F5344CB8AC3E}">
        <p14:creationId xmlns:p14="http://schemas.microsoft.com/office/powerpoint/2010/main" val="1332195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F8F35E-D2F9-46F8-AB29-744F0C41FF12}" type="datetimeFigureOut">
              <a:rPr lang="en-IN" smtClean="0"/>
              <a:t>03-06-2022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030A7C-005C-43E6-B704-93AF02CD7D74}" type="slidenum">
              <a:rPr lang="en-IN" smtClean="0"/>
              <a:t>‹#›</a:t>
            </a:fld>
            <a:endParaRPr lang="en-IN"/>
          </a:p>
        </p:txBody>
      </p:sp>
    </p:spTree>
    <p:extLst>
      <p:ext uri="{BB962C8B-B14F-4D97-AF65-F5344CB8AC3E}">
        <p14:creationId xmlns:p14="http://schemas.microsoft.com/office/powerpoint/2010/main" val="1411339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3F8F35E-D2F9-46F8-AB29-744F0C41FF12}" type="datetimeFigureOut">
              <a:rPr lang="en-IN" smtClean="0"/>
              <a:t>03-06-2022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F030A7C-005C-43E6-B704-93AF02CD7D7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565169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om-tec.com/industry-solutions/multi-unit-residential-security/" TargetMode="External"/><Relationship Id="rId2" Type="http://schemas.openxmlformats.org/officeDocument/2006/relationships/hyperlink" Target="https://www.quora.com/What-are-the-security-facilities-a-luxury-apartmentmust-provide" TargetMode="External"/><Relationship Id="rId1" Type="http://schemas.openxmlformats.org/officeDocument/2006/relationships/slideLayout" Target="../slideLayouts/slideLayout2.xml"/><Relationship Id="rId5" Type="http://schemas.openxmlformats.org/officeDocument/2006/relationships/hyperlink" Target="https://www.researchgate.net/profile/FinsaNurpandi/publication/329298350/figure/fig3/AS:698937744822272@15436511%2052879/Use-Case-Diagram-2-Class-Diagram-Residence-Monitoring-andAutomation-System-has-four.pp" TargetMode="External"/><Relationship Id="rId4" Type="http://schemas.openxmlformats.org/officeDocument/2006/relationships/hyperlink" Target="https://popcenter.asu.edu/sites/default/files/library/crisp/security-tallbuildings.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29AF8-ACC6-94CD-BAD5-20CA236242DE}"/>
              </a:ext>
            </a:extLst>
          </p:cNvPr>
          <p:cNvSpPr>
            <a:spLocks noGrp="1"/>
          </p:cNvSpPr>
          <p:nvPr>
            <p:ph type="ctrTitle"/>
          </p:nvPr>
        </p:nvSpPr>
        <p:spPr>
          <a:xfrm>
            <a:off x="1574334" y="1866843"/>
            <a:ext cx="9043332" cy="867431"/>
          </a:xfrm>
        </p:spPr>
        <p:txBody>
          <a:bodyPr>
            <a:noAutofit/>
          </a:bodyPr>
          <a:lstStyle/>
          <a:p>
            <a:pPr algn="ctr"/>
            <a:r>
              <a:rPr lang="en-IN" sz="3000" b="1" dirty="0" err="1">
                <a:latin typeface="Times New Roman" panose="02020603050405020304" pitchFamily="18" charset="0"/>
                <a:cs typeface="Times New Roman" panose="02020603050405020304" pitchFamily="18" charset="0"/>
              </a:rPr>
              <a:t>Walchand</a:t>
            </a:r>
            <a:r>
              <a:rPr lang="en-IN" sz="3000" b="1" dirty="0">
                <a:latin typeface="Times New Roman" panose="02020603050405020304" pitchFamily="18" charset="0"/>
                <a:cs typeface="Times New Roman" panose="02020603050405020304" pitchFamily="18" charset="0"/>
              </a:rPr>
              <a:t> College of Engineering, </a:t>
            </a:r>
            <a:r>
              <a:rPr lang="en-IN" sz="3000" b="1" dirty="0" err="1">
                <a:latin typeface="Times New Roman" panose="02020603050405020304" pitchFamily="18" charset="0"/>
                <a:cs typeface="Times New Roman" panose="02020603050405020304" pitchFamily="18" charset="0"/>
              </a:rPr>
              <a:t>Sangli</a:t>
            </a:r>
            <a:r>
              <a:rPr lang="en-IN" sz="3000" b="1" dirty="0">
                <a:latin typeface="Times New Roman" panose="02020603050405020304" pitchFamily="18" charset="0"/>
                <a:cs typeface="Times New Roman" panose="02020603050405020304" pitchFamily="18" charset="0"/>
              </a:rPr>
              <a:t> </a:t>
            </a:r>
            <a:br>
              <a:rPr lang="en-IN" sz="3000" b="1" dirty="0">
                <a:latin typeface="Times New Roman" panose="02020603050405020304" pitchFamily="18" charset="0"/>
                <a:cs typeface="Times New Roman" panose="02020603050405020304" pitchFamily="18" charset="0"/>
              </a:rPr>
            </a:br>
            <a:r>
              <a:rPr lang="en-IN" sz="3000" b="1" dirty="0">
                <a:latin typeface="Times New Roman" panose="02020603050405020304" pitchFamily="18" charset="0"/>
                <a:cs typeface="Times New Roman" panose="02020603050405020304" pitchFamily="18" charset="0"/>
              </a:rPr>
              <a:t>(Government Aided Autonomous Institute)</a:t>
            </a:r>
          </a:p>
        </p:txBody>
      </p:sp>
      <p:sp>
        <p:nvSpPr>
          <p:cNvPr id="3" name="Subtitle 2">
            <a:extLst>
              <a:ext uri="{FF2B5EF4-FFF2-40B4-BE49-F238E27FC236}">
                <a16:creationId xmlns:a16="http://schemas.microsoft.com/office/drawing/2014/main" id="{418B8119-9BEC-9DFC-6777-58EDB54B53BE}"/>
              </a:ext>
            </a:extLst>
          </p:cNvPr>
          <p:cNvSpPr>
            <a:spLocks noGrp="1"/>
          </p:cNvSpPr>
          <p:nvPr>
            <p:ph type="subTitle" idx="1"/>
          </p:nvPr>
        </p:nvSpPr>
        <p:spPr>
          <a:xfrm>
            <a:off x="286729" y="3682768"/>
            <a:ext cx="11618542" cy="1098958"/>
          </a:xfrm>
        </p:spPr>
        <p:txBody>
          <a:bodyPr>
            <a:normAutofit fontScale="77500" lnSpcReduction="20000"/>
          </a:bodyPr>
          <a:lstStyle/>
          <a:p>
            <a:pPr algn="ctr"/>
            <a:r>
              <a:rPr lang="en-IN" dirty="0">
                <a:latin typeface="Aparajita" panose="02020603050405020304" pitchFamily="18" charset="0"/>
                <a:cs typeface="Aparajita" panose="02020603050405020304" pitchFamily="18" charset="0"/>
              </a:rPr>
              <a:t>Report on </a:t>
            </a:r>
            <a:r>
              <a:rPr lang="en-IN" b="1" dirty="0">
                <a:latin typeface="Aparajita" panose="02020603050405020304" pitchFamily="18" charset="0"/>
                <a:cs typeface="Aparajita" panose="02020603050405020304" pitchFamily="18" charset="0"/>
              </a:rPr>
              <a:t>Security System for Luxurious Apartments </a:t>
            </a:r>
          </a:p>
          <a:p>
            <a:pPr algn="ctr"/>
            <a:r>
              <a:rPr lang="en-IN" dirty="0">
                <a:latin typeface="Aparajita" panose="02020603050405020304" pitchFamily="18" charset="0"/>
                <a:cs typeface="Aparajita" panose="02020603050405020304" pitchFamily="18" charset="0"/>
              </a:rPr>
              <a:t>Under the guidance of </a:t>
            </a:r>
          </a:p>
          <a:p>
            <a:pPr algn="ctr"/>
            <a:r>
              <a:rPr lang="en-IN" b="1" dirty="0">
                <a:latin typeface="Aparajita" panose="02020603050405020304" pitchFamily="18" charset="0"/>
                <a:cs typeface="Aparajita" panose="02020603050405020304" pitchFamily="18" charset="0"/>
              </a:rPr>
              <a:t>Ravindra Rathod </a:t>
            </a:r>
            <a:r>
              <a:rPr lang="en-IN" dirty="0">
                <a:latin typeface="Aparajita" panose="02020603050405020304" pitchFamily="18" charset="0"/>
                <a:cs typeface="Aparajita" panose="02020603050405020304" pitchFamily="18" charset="0"/>
              </a:rPr>
              <a:t>Assistance Professor Information Technology, WCE-</a:t>
            </a:r>
            <a:r>
              <a:rPr lang="en-IN" dirty="0" err="1">
                <a:latin typeface="Aparajita" panose="02020603050405020304" pitchFamily="18" charset="0"/>
                <a:cs typeface="Aparajita" panose="02020603050405020304" pitchFamily="18" charset="0"/>
              </a:rPr>
              <a:t>Sangli</a:t>
            </a:r>
            <a:endParaRPr lang="en-IN" dirty="0">
              <a:latin typeface="Aparajita" panose="02020603050405020304" pitchFamily="18" charset="0"/>
              <a:cs typeface="Aparajita" panose="02020603050405020304" pitchFamily="18" charset="0"/>
            </a:endParaRPr>
          </a:p>
        </p:txBody>
      </p:sp>
      <p:pic>
        <p:nvPicPr>
          <p:cNvPr id="7" name="Picture 6">
            <a:extLst>
              <a:ext uri="{FF2B5EF4-FFF2-40B4-BE49-F238E27FC236}">
                <a16:creationId xmlns:a16="http://schemas.microsoft.com/office/drawing/2014/main" id="{6018E7DB-6F32-3D33-60C9-9985BF38B1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046" y="331472"/>
            <a:ext cx="721243" cy="790891"/>
          </a:xfrm>
          <a:prstGeom prst="rect">
            <a:avLst/>
          </a:prstGeom>
        </p:spPr>
      </p:pic>
      <p:pic>
        <p:nvPicPr>
          <p:cNvPr id="9" name="Picture 8">
            <a:extLst>
              <a:ext uri="{FF2B5EF4-FFF2-40B4-BE49-F238E27FC236}">
                <a16:creationId xmlns:a16="http://schemas.microsoft.com/office/drawing/2014/main" id="{7EC7E3D2-CC9A-D646-0BFF-CD255380FD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1981" y="81881"/>
            <a:ext cx="1468038" cy="1478630"/>
          </a:xfrm>
          <a:prstGeom prst="rect">
            <a:avLst/>
          </a:prstGeom>
        </p:spPr>
      </p:pic>
      <p:pic>
        <p:nvPicPr>
          <p:cNvPr id="13" name="Picture 12">
            <a:extLst>
              <a:ext uri="{FF2B5EF4-FFF2-40B4-BE49-F238E27FC236}">
                <a16:creationId xmlns:a16="http://schemas.microsoft.com/office/drawing/2014/main" id="{3BD120EE-ADE4-2E20-79D9-240F2494B5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5925" y="118593"/>
            <a:ext cx="1414901" cy="1216648"/>
          </a:xfrm>
          <a:prstGeom prst="rect">
            <a:avLst/>
          </a:prstGeom>
        </p:spPr>
      </p:pic>
    </p:spTree>
    <p:extLst>
      <p:ext uri="{BB962C8B-B14F-4D97-AF65-F5344CB8AC3E}">
        <p14:creationId xmlns:p14="http://schemas.microsoft.com/office/powerpoint/2010/main" val="3547444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92199-F6E5-E066-DA3D-D4AD06CD0679}"/>
              </a:ext>
            </a:extLst>
          </p:cNvPr>
          <p:cNvSpPr>
            <a:spLocks noGrp="1"/>
          </p:cNvSpPr>
          <p:nvPr>
            <p:ph type="title"/>
          </p:nvPr>
        </p:nvSpPr>
        <p:spPr/>
        <p:txBody>
          <a:bodyPr/>
          <a:lstStyle/>
          <a:p>
            <a:r>
              <a:rPr lang="en-IN" dirty="0"/>
              <a:t>Preliminary Schedule and Budget</a:t>
            </a:r>
          </a:p>
        </p:txBody>
      </p:sp>
      <p:sp>
        <p:nvSpPr>
          <p:cNvPr id="3" name="Content Placeholder 2">
            <a:extLst>
              <a:ext uri="{FF2B5EF4-FFF2-40B4-BE49-F238E27FC236}">
                <a16:creationId xmlns:a16="http://schemas.microsoft.com/office/drawing/2014/main" id="{3B2DC8E5-2AF1-1D50-5C08-A45BF1EF34B3}"/>
              </a:ext>
            </a:extLst>
          </p:cNvPr>
          <p:cNvSpPr>
            <a:spLocks noGrp="1"/>
          </p:cNvSpPr>
          <p:nvPr>
            <p:ph idx="1"/>
          </p:nvPr>
        </p:nvSpPr>
        <p:spPr>
          <a:xfrm>
            <a:off x="1088891" y="1845734"/>
            <a:ext cx="10058400" cy="4023360"/>
          </a:xfrm>
        </p:spPr>
        <p:txBody>
          <a:bodyPr>
            <a:normAutofit/>
          </a:bodyPr>
          <a:lstStyle/>
          <a:p>
            <a:pPr>
              <a:buFont typeface="Arial" panose="020B0604020202020204" pitchFamily="34" charset="0"/>
              <a:buChar char="•"/>
            </a:pPr>
            <a:r>
              <a:rPr lang="en-IN" dirty="0"/>
              <a:t> Based on the services chosen budget will vary.</a:t>
            </a:r>
          </a:p>
          <a:p>
            <a:pPr>
              <a:buFont typeface="Arial" panose="020B0604020202020204" pitchFamily="34" charset="0"/>
              <a:buChar char="•"/>
            </a:pPr>
            <a:r>
              <a:rPr lang="en-IN" dirty="0"/>
              <a:t> Budget will vary for DIY system and professionally installed system.</a:t>
            </a:r>
          </a:p>
          <a:p>
            <a:pPr>
              <a:buFont typeface="Arial" panose="020B0604020202020204" pitchFamily="34" charset="0"/>
              <a:buChar char="•"/>
            </a:pPr>
            <a:r>
              <a:rPr lang="en-IN" dirty="0"/>
              <a:t> With most DIY systems, you purchase the hardware outright and can avoid any monthly fees.</a:t>
            </a:r>
          </a:p>
          <a:p>
            <a:pPr>
              <a:buFont typeface="Arial" panose="020B0604020202020204" pitchFamily="34" charset="0"/>
              <a:buChar char="•"/>
            </a:pPr>
            <a:r>
              <a:rPr lang="en-IN" dirty="0"/>
              <a:t> Different services such as monitoring will add to the budget.</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2708834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95787-2CCA-F83E-3B6F-3B61263F25BC}"/>
              </a:ext>
            </a:extLst>
          </p:cNvPr>
          <p:cNvSpPr>
            <a:spLocks noGrp="1"/>
          </p:cNvSpPr>
          <p:nvPr>
            <p:ph type="title"/>
          </p:nvPr>
        </p:nvSpPr>
        <p:spPr/>
        <p:txBody>
          <a:bodyPr/>
          <a:lstStyle/>
          <a:p>
            <a:r>
              <a:rPr lang="en-US" dirty="0"/>
              <a:t>References		</a:t>
            </a:r>
            <a:endParaRPr lang="en-IN" dirty="0"/>
          </a:p>
        </p:txBody>
      </p:sp>
      <p:sp>
        <p:nvSpPr>
          <p:cNvPr id="3" name="Content Placeholder 2">
            <a:extLst>
              <a:ext uri="{FF2B5EF4-FFF2-40B4-BE49-F238E27FC236}">
                <a16:creationId xmlns:a16="http://schemas.microsoft.com/office/drawing/2014/main" id="{58DAB593-9792-BAE6-336C-97DA7855923B}"/>
              </a:ext>
            </a:extLst>
          </p:cNvPr>
          <p:cNvSpPr>
            <a:spLocks noGrp="1"/>
          </p:cNvSpPr>
          <p:nvPr>
            <p:ph idx="1"/>
          </p:nvPr>
        </p:nvSpPr>
        <p:spPr/>
        <p:txBody>
          <a:bodyPr/>
          <a:lstStyle/>
          <a:p>
            <a:pPr marL="457200" indent="-457200">
              <a:buFont typeface="+mj-lt"/>
              <a:buAutoNum type="arabicPeriod"/>
            </a:pPr>
            <a:r>
              <a:rPr lang="en-IN" dirty="0"/>
              <a:t>Information regarding Security systems available for apartments </a:t>
            </a:r>
            <a:r>
              <a:rPr lang="en-IN" dirty="0">
                <a:hlinkClick r:id="rId2"/>
              </a:rPr>
              <a:t>https://www.quora.com/What-are-the-security-facilities-a-luxury-apartmentmust-provide </a:t>
            </a:r>
            <a:endParaRPr lang="en-IN" dirty="0"/>
          </a:p>
          <a:p>
            <a:pPr marL="457200" indent="-457200">
              <a:buFont typeface="+mj-lt"/>
              <a:buAutoNum type="arabicPeriod"/>
            </a:pPr>
            <a:r>
              <a:rPr lang="en-IN" dirty="0"/>
              <a:t>Industry Solutions present </a:t>
            </a:r>
            <a:br>
              <a:rPr lang="en-IN" dirty="0"/>
            </a:br>
            <a:r>
              <a:rPr lang="en-IN" dirty="0">
                <a:hlinkClick r:id="rId3"/>
              </a:rPr>
              <a:t>https://pom-tec.com/industry-solutions/multi-unit-residential-security/ </a:t>
            </a:r>
            <a:endParaRPr lang="en-IN" dirty="0"/>
          </a:p>
          <a:p>
            <a:pPr marL="457200" indent="-457200">
              <a:buFont typeface="+mj-lt"/>
              <a:buAutoNum type="arabicPeriod"/>
            </a:pPr>
            <a:r>
              <a:rPr lang="en-IN" dirty="0"/>
              <a:t>Security Systems for tall buildings: </a:t>
            </a:r>
            <a:r>
              <a:rPr lang="en-IN" dirty="0">
                <a:hlinkClick r:id="rId4"/>
              </a:rPr>
              <a:t>https://popcenter.asu.edu/sites/default/files/library/crisp/security-tallbuildings.pdf </a:t>
            </a:r>
            <a:endParaRPr lang="en-IN" dirty="0"/>
          </a:p>
          <a:p>
            <a:pPr marL="457200" indent="-457200">
              <a:buFont typeface="+mj-lt"/>
              <a:buAutoNum type="arabicPeriod"/>
            </a:pPr>
            <a:r>
              <a:rPr lang="en-IN" dirty="0"/>
              <a:t>Use Case diagram: </a:t>
            </a:r>
            <a:r>
              <a:rPr lang="en-IN" dirty="0">
                <a:hlinkClick r:id="rId5"/>
              </a:rPr>
              <a:t>https://www.researchgate.net/profile/FinsaNurpandi/publication/329298350/figure/fig3/AS:698937744822272@15436511 52879/Use-Case-Diagram-2-Class-Diagram-Residence-Monitoring-andAutomation-System-has-four.pp</a:t>
            </a:r>
            <a:endParaRPr lang="en-IN" dirty="0"/>
          </a:p>
        </p:txBody>
      </p:sp>
    </p:spTree>
    <p:extLst>
      <p:ext uri="{BB962C8B-B14F-4D97-AF65-F5344CB8AC3E}">
        <p14:creationId xmlns:p14="http://schemas.microsoft.com/office/powerpoint/2010/main" val="3955947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01F5C-780D-82B6-8947-66F4446F15A7}"/>
              </a:ext>
            </a:extLst>
          </p:cNvPr>
          <p:cNvSpPr>
            <a:spLocks noGrp="1"/>
          </p:cNvSpPr>
          <p:nvPr>
            <p:ph type="title"/>
          </p:nvPr>
        </p:nvSpPr>
        <p:spPr/>
        <p:txBody>
          <a:bodyPr>
            <a:normAutofit/>
          </a:bodyPr>
          <a:lstStyle/>
          <a:p>
            <a:r>
              <a:rPr lang="en-US" sz="3000" b="1" dirty="0"/>
              <a:t>Submitted by</a:t>
            </a:r>
            <a:endParaRPr lang="en-IN" sz="3000" b="1" dirty="0"/>
          </a:p>
        </p:txBody>
      </p:sp>
      <p:sp>
        <p:nvSpPr>
          <p:cNvPr id="3" name="Content Placeholder 2">
            <a:extLst>
              <a:ext uri="{FF2B5EF4-FFF2-40B4-BE49-F238E27FC236}">
                <a16:creationId xmlns:a16="http://schemas.microsoft.com/office/drawing/2014/main" id="{52B48212-2821-D2AE-5823-920023FD5070}"/>
              </a:ext>
            </a:extLst>
          </p:cNvPr>
          <p:cNvSpPr>
            <a:spLocks noGrp="1"/>
          </p:cNvSpPr>
          <p:nvPr>
            <p:ph idx="1"/>
          </p:nvPr>
        </p:nvSpPr>
        <p:spPr/>
        <p:txBody>
          <a:bodyPr/>
          <a:lstStyle/>
          <a:p>
            <a:pPr marL="0" indent="0">
              <a:buNone/>
            </a:pPr>
            <a:r>
              <a:rPr lang="en-IN" dirty="0"/>
              <a:t>Name: Om Gharge </a:t>
            </a:r>
          </a:p>
          <a:p>
            <a:pPr marL="0" indent="0">
              <a:buNone/>
            </a:pPr>
            <a:r>
              <a:rPr lang="en-IN" dirty="0"/>
              <a:t>PRN: 2020BTEIT00041 </a:t>
            </a:r>
          </a:p>
          <a:p>
            <a:pPr marL="0" indent="0">
              <a:buNone/>
            </a:pPr>
            <a:r>
              <a:rPr lang="en-IN" dirty="0"/>
              <a:t>Contact Number: 9730369761 </a:t>
            </a:r>
          </a:p>
        </p:txBody>
      </p:sp>
    </p:spTree>
    <p:extLst>
      <p:ext uri="{BB962C8B-B14F-4D97-AF65-F5344CB8AC3E}">
        <p14:creationId xmlns:p14="http://schemas.microsoft.com/office/powerpoint/2010/main" val="1271003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AF59-C8A8-8F7D-15EE-0271525D4E14}"/>
              </a:ext>
            </a:extLst>
          </p:cNvPr>
          <p:cNvSpPr>
            <a:spLocks noGrp="1"/>
          </p:cNvSpPr>
          <p:nvPr>
            <p:ph type="title"/>
          </p:nvPr>
        </p:nvSpPr>
        <p:spPr/>
        <p:txBody>
          <a:bodyPr/>
          <a:lstStyle/>
          <a:p>
            <a:r>
              <a:rPr lang="en-US" dirty="0"/>
              <a:t>Introduction:	</a:t>
            </a:r>
            <a:endParaRPr lang="en-IN" dirty="0"/>
          </a:p>
        </p:txBody>
      </p:sp>
      <p:sp>
        <p:nvSpPr>
          <p:cNvPr id="3" name="Content Placeholder 2">
            <a:extLst>
              <a:ext uri="{FF2B5EF4-FFF2-40B4-BE49-F238E27FC236}">
                <a16:creationId xmlns:a16="http://schemas.microsoft.com/office/drawing/2014/main" id="{FF54DB64-A4A5-847D-B35B-1665BBEDA295}"/>
              </a:ext>
            </a:extLst>
          </p:cNvPr>
          <p:cNvSpPr>
            <a:spLocks noGrp="1"/>
          </p:cNvSpPr>
          <p:nvPr>
            <p:ph idx="1"/>
          </p:nvPr>
        </p:nvSpPr>
        <p:spPr/>
        <p:txBody>
          <a:bodyPr/>
          <a:lstStyle/>
          <a:p>
            <a:pPr marL="457200" indent="-457200">
              <a:buFont typeface="+mj-lt"/>
              <a:buAutoNum type="arabicPeriod"/>
            </a:pPr>
            <a:r>
              <a:rPr lang="en-IN" dirty="0"/>
              <a:t>In today’s world, it is not just about the aesthetics and amenities that you look for in an apartment. You should also consider security. </a:t>
            </a:r>
          </a:p>
          <a:p>
            <a:pPr marL="457200" indent="-457200">
              <a:buFont typeface="+mj-lt"/>
              <a:buAutoNum type="arabicPeriod"/>
            </a:pPr>
            <a:r>
              <a:rPr lang="en-IN" dirty="0"/>
              <a:t>We all know that with the growing number of crimes in urban areas, it is mandatory to have the highest quality security features in the apartment. We must be ready for an unwanted occurrence.</a:t>
            </a:r>
          </a:p>
          <a:p>
            <a:pPr marL="457200" indent="-457200">
              <a:buFont typeface="+mj-lt"/>
              <a:buAutoNum type="arabicPeriod"/>
            </a:pPr>
            <a:r>
              <a:rPr lang="en-IN" dirty="0"/>
              <a:t>Making sure that residents feel safe when they are at home is one of the most effective ways that a building manager can retain good tenants. </a:t>
            </a:r>
          </a:p>
        </p:txBody>
      </p:sp>
    </p:spTree>
    <p:extLst>
      <p:ext uri="{BB962C8B-B14F-4D97-AF65-F5344CB8AC3E}">
        <p14:creationId xmlns:p14="http://schemas.microsoft.com/office/powerpoint/2010/main" val="2370424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F247F-9495-F8D0-D079-ABA9255E6D2A}"/>
              </a:ext>
            </a:extLst>
          </p:cNvPr>
          <p:cNvSpPr>
            <a:spLocks noGrp="1"/>
          </p:cNvSpPr>
          <p:nvPr>
            <p:ph type="title"/>
          </p:nvPr>
        </p:nvSpPr>
        <p:spPr/>
        <p:txBody>
          <a:bodyPr/>
          <a:lstStyle/>
          <a:p>
            <a:r>
              <a:rPr lang="en-US" dirty="0"/>
              <a:t>Functional Requirements</a:t>
            </a:r>
            <a:endParaRPr lang="en-IN" dirty="0"/>
          </a:p>
        </p:txBody>
      </p:sp>
      <p:sp>
        <p:nvSpPr>
          <p:cNvPr id="3" name="Content Placeholder 2">
            <a:extLst>
              <a:ext uri="{FF2B5EF4-FFF2-40B4-BE49-F238E27FC236}">
                <a16:creationId xmlns:a16="http://schemas.microsoft.com/office/drawing/2014/main" id="{4BDCDF96-B0B1-7A20-5FDA-80088EE5C1CC}"/>
              </a:ext>
            </a:extLst>
          </p:cNvPr>
          <p:cNvSpPr>
            <a:spLocks noGrp="1"/>
          </p:cNvSpPr>
          <p:nvPr>
            <p:ph idx="1"/>
          </p:nvPr>
        </p:nvSpPr>
        <p:spPr/>
        <p:txBody>
          <a:bodyPr/>
          <a:lstStyle/>
          <a:p>
            <a:pPr>
              <a:buFont typeface="Arial" panose="020B0604020202020204" pitchFamily="34" charset="0"/>
              <a:buChar char="•"/>
            </a:pPr>
            <a:r>
              <a:rPr lang="en-IN" dirty="0"/>
              <a:t> Authenticate User ID and Password</a:t>
            </a:r>
          </a:p>
          <a:p>
            <a:pPr>
              <a:buFont typeface="Arial" panose="020B0604020202020204" pitchFamily="34" charset="0"/>
              <a:buChar char="•"/>
            </a:pPr>
            <a:r>
              <a:rPr lang="en-IN" dirty="0"/>
              <a:t> Arm and Disarm the system</a:t>
            </a:r>
          </a:p>
          <a:p>
            <a:pPr>
              <a:buFont typeface="Arial" panose="020B0604020202020204" pitchFamily="34" charset="0"/>
              <a:buChar char="•"/>
            </a:pPr>
            <a:r>
              <a:rPr lang="en-IN" dirty="0"/>
              <a:t> Alarming Upon detection of intrusion</a:t>
            </a:r>
          </a:p>
          <a:p>
            <a:pPr>
              <a:buFont typeface="Arial" panose="020B0604020202020204" pitchFamily="34" charset="0"/>
              <a:buChar char="•"/>
            </a:pPr>
            <a:r>
              <a:rPr lang="en-IN" dirty="0"/>
              <a:t> Contact with Home Owner, Fire, and Police department</a:t>
            </a:r>
          </a:p>
          <a:p>
            <a:pPr>
              <a:buFont typeface="Arial" panose="020B0604020202020204" pitchFamily="34" charset="0"/>
              <a:buChar char="•"/>
            </a:pPr>
            <a:r>
              <a:rPr lang="en-IN" dirty="0"/>
              <a:t> Monitoring and Cloud Services</a:t>
            </a:r>
          </a:p>
          <a:p>
            <a:pPr>
              <a:buFont typeface="Arial" panose="020B0604020202020204" pitchFamily="34" charset="0"/>
              <a:buChar char="•"/>
            </a:pPr>
            <a:r>
              <a:rPr lang="en-IN" dirty="0"/>
              <a:t> Reports Generation</a:t>
            </a:r>
          </a:p>
          <a:p>
            <a:pPr>
              <a:buFont typeface="Arial" panose="020B0604020202020204" pitchFamily="34" charset="0"/>
              <a:buChar char="•"/>
            </a:pPr>
            <a:r>
              <a:rPr lang="en-IN" dirty="0"/>
              <a:t> Disarming the Alarm</a:t>
            </a:r>
          </a:p>
        </p:txBody>
      </p:sp>
    </p:spTree>
    <p:extLst>
      <p:ext uri="{BB962C8B-B14F-4D97-AF65-F5344CB8AC3E}">
        <p14:creationId xmlns:p14="http://schemas.microsoft.com/office/powerpoint/2010/main" val="145304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38B52-C629-2CE3-6915-8CA37CC8A20A}"/>
              </a:ext>
            </a:extLst>
          </p:cNvPr>
          <p:cNvSpPr>
            <a:spLocks noGrp="1"/>
          </p:cNvSpPr>
          <p:nvPr>
            <p:ph type="title"/>
          </p:nvPr>
        </p:nvSpPr>
        <p:spPr/>
        <p:txBody>
          <a:bodyPr/>
          <a:lstStyle/>
          <a:p>
            <a:r>
              <a:rPr lang="en-US" dirty="0"/>
              <a:t>Interface Requirements</a:t>
            </a:r>
            <a:endParaRPr lang="en-IN" dirty="0"/>
          </a:p>
        </p:txBody>
      </p:sp>
      <p:sp>
        <p:nvSpPr>
          <p:cNvPr id="3" name="Content Placeholder 2">
            <a:extLst>
              <a:ext uri="{FF2B5EF4-FFF2-40B4-BE49-F238E27FC236}">
                <a16:creationId xmlns:a16="http://schemas.microsoft.com/office/drawing/2014/main" id="{ACBEB185-3ACE-25FD-ABB3-DD0EAA858120}"/>
              </a:ext>
            </a:extLst>
          </p:cNvPr>
          <p:cNvSpPr>
            <a:spLocks noGrp="1"/>
          </p:cNvSpPr>
          <p:nvPr>
            <p:ph idx="1"/>
          </p:nvPr>
        </p:nvSpPr>
        <p:spPr/>
        <p:txBody>
          <a:bodyPr/>
          <a:lstStyle/>
          <a:p>
            <a:r>
              <a:rPr lang="en-IN" dirty="0"/>
              <a:t>Communications Interfaces: </a:t>
            </a:r>
          </a:p>
          <a:p>
            <a:pPr>
              <a:buFont typeface="Arial" panose="020B0604020202020204" pitchFamily="34" charset="0"/>
              <a:buChar char="•"/>
            </a:pPr>
            <a:r>
              <a:rPr lang="en-IN" dirty="0"/>
              <a:t> The customer workstation shall be connected to the local development network. </a:t>
            </a:r>
          </a:p>
          <a:p>
            <a:pPr>
              <a:buFont typeface="Arial" panose="020B0604020202020204" pitchFamily="34" charset="0"/>
              <a:buChar char="•"/>
            </a:pPr>
            <a:r>
              <a:rPr lang="en-IN" dirty="0"/>
              <a:t> Customer workstation shall be internet capable. </a:t>
            </a:r>
          </a:p>
          <a:p>
            <a:pPr>
              <a:buFont typeface="Arial" panose="020B0604020202020204" pitchFamily="34" charset="0"/>
              <a:buChar char="•"/>
            </a:pPr>
            <a:r>
              <a:rPr lang="en-IN" dirty="0"/>
              <a:t> Customer workstations shall have USB connection slots available. </a:t>
            </a:r>
          </a:p>
          <a:p>
            <a:pPr>
              <a:buFont typeface="Arial" panose="020B0604020202020204" pitchFamily="34" charset="0"/>
              <a:buChar char="•"/>
            </a:pPr>
            <a:r>
              <a:rPr lang="en-IN" dirty="0"/>
              <a:t> The system shall connect with the telephone line.</a:t>
            </a:r>
          </a:p>
        </p:txBody>
      </p:sp>
    </p:spTree>
    <p:extLst>
      <p:ext uri="{BB962C8B-B14F-4D97-AF65-F5344CB8AC3E}">
        <p14:creationId xmlns:p14="http://schemas.microsoft.com/office/powerpoint/2010/main" val="3471119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CA636C-332E-7625-F321-BCABCD5E9AC6}"/>
              </a:ext>
            </a:extLst>
          </p:cNvPr>
          <p:cNvSpPr>
            <a:spLocks noGrp="1"/>
          </p:cNvSpPr>
          <p:nvPr>
            <p:ph idx="1"/>
          </p:nvPr>
        </p:nvSpPr>
        <p:spPr>
          <a:xfrm>
            <a:off x="1066800" y="1828956"/>
            <a:ext cx="10058400" cy="4023360"/>
          </a:xfrm>
        </p:spPr>
        <p:txBody>
          <a:bodyPr/>
          <a:lstStyle/>
          <a:p>
            <a:r>
              <a:rPr lang="en-IN" dirty="0"/>
              <a:t>Hardware Interfaces: </a:t>
            </a:r>
          </a:p>
          <a:p>
            <a:pPr>
              <a:buFont typeface="Arial" panose="020B0604020202020204" pitchFamily="34" charset="0"/>
              <a:buChar char="•"/>
            </a:pPr>
            <a:r>
              <a:rPr lang="en-IN" dirty="0"/>
              <a:t> Customer workstation shall have keyboard input. </a:t>
            </a:r>
          </a:p>
          <a:p>
            <a:pPr>
              <a:buFont typeface="Arial" panose="020B0604020202020204" pitchFamily="34" charset="0"/>
              <a:buChar char="•"/>
            </a:pPr>
            <a:r>
              <a:rPr lang="en-IN" dirty="0"/>
              <a:t> Customer workstation shall have roller ball mouse input. </a:t>
            </a:r>
          </a:p>
          <a:p>
            <a:pPr>
              <a:buFont typeface="Arial" panose="020B0604020202020204" pitchFamily="34" charset="0"/>
              <a:buChar char="•"/>
            </a:pPr>
            <a:r>
              <a:rPr lang="en-IN" dirty="0"/>
              <a:t> The customer workstation shall have minimally a 19-inch monitor. </a:t>
            </a:r>
          </a:p>
          <a:p>
            <a:pPr>
              <a:buFont typeface="Arial" panose="020B0604020202020204" pitchFamily="34" charset="0"/>
              <a:buChar char="•"/>
            </a:pPr>
            <a:r>
              <a:rPr lang="en-IN" dirty="0"/>
              <a:t> All interfaces on the customer workstations shall be scale able in information display size. </a:t>
            </a:r>
          </a:p>
          <a:p>
            <a:pPr>
              <a:buFont typeface="Arial" panose="020B0604020202020204" pitchFamily="34" charset="0"/>
              <a:buChar char="•"/>
            </a:pPr>
            <a:r>
              <a:rPr lang="en-IN" dirty="0"/>
              <a:t> Customer workstation shall have appropriate hardware for network connection. </a:t>
            </a:r>
          </a:p>
        </p:txBody>
      </p:sp>
    </p:spTree>
    <p:extLst>
      <p:ext uri="{BB962C8B-B14F-4D97-AF65-F5344CB8AC3E}">
        <p14:creationId xmlns:p14="http://schemas.microsoft.com/office/powerpoint/2010/main" val="3487942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814E-1E85-0F48-6325-F1F93336FFC7}"/>
              </a:ext>
            </a:extLst>
          </p:cNvPr>
          <p:cNvSpPr>
            <a:spLocks noGrp="1"/>
          </p:cNvSpPr>
          <p:nvPr>
            <p:ph type="title"/>
          </p:nvPr>
        </p:nvSpPr>
        <p:spPr/>
        <p:txBody>
          <a:bodyPr/>
          <a:lstStyle/>
          <a:p>
            <a:r>
              <a:rPr lang="en-IN" dirty="0"/>
              <a:t>Performance Requirement</a:t>
            </a:r>
          </a:p>
        </p:txBody>
      </p:sp>
      <p:sp>
        <p:nvSpPr>
          <p:cNvPr id="3" name="Content Placeholder 2">
            <a:extLst>
              <a:ext uri="{FF2B5EF4-FFF2-40B4-BE49-F238E27FC236}">
                <a16:creationId xmlns:a16="http://schemas.microsoft.com/office/drawing/2014/main" id="{35B47862-E3D3-842A-3B9F-0F1321CB6899}"/>
              </a:ext>
            </a:extLst>
          </p:cNvPr>
          <p:cNvSpPr>
            <a:spLocks noGrp="1"/>
          </p:cNvSpPr>
          <p:nvPr>
            <p:ph idx="1"/>
          </p:nvPr>
        </p:nvSpPr>
        <p:spPr/>
        <p:txBody>
          <a:bodyPr>
            <a:normAutofit lnSpcReduction="10000"/>
          </a:bodyPr>
          <a:lstStyle/>
          <a:p>
            <a:r>
              <a:rPr lang="en-IN" dirty="0"/>
              <a:t>Static requirements: </a:t>
            </a:r>
          </a:p>
          <a:p>
            <a:pPr marL="457200" indent="-457200">
              <a:buFont typeface="+mj-lt"/>
              <a:buAutoNum type="arabicPeriod"/>
            </a:pPr>
            <a:r>
              <a:rPr lang="en-IN" dirty="0"/>
              <a:t>The Smart Home security software requires only 30 MB of memory on the run time. </a:t>
            </a:r>
          </a:p>
          <a:p>
            <a:pPr marL="457200" indent="-457200">
              <a:buFont typeface="+mj-lt"/>
              <a:buAutoNum type="arabicPeriod"/>
            </a:pPr>
            <a:r>
              <a:rPr lang="en-IN" dirty="0"/>
              <a:t>The control software for smart homes is limited to 200MB of hard disk space of the main processor for installation. </a:t>
            </a:r>
          </a:p>
          <a:p>
            <a:pPr marL="457200" indent="-457200">
              <a:buFont typeface="+mj-lt"/>
              <a:buAutoNum type="arabicPeriod"/>
            </a:pPr>
            <a:r>
              <a:rPr lang="en-IN" dirty="0"/>
              <a:t>The hard disk for the recorded video files requires only 20 GB. </a:t>
            </a:r>
          </a:p>
          <a:p>
            <a:r>
              <a:rPr lang="en-IN" dirty="0"/>
              <a:t>Dynamic Performance: </a:t>
            </a:r>
          </a:p>
          <a:p>
            <a:pPr marL="457200" indent="-457200">
              <a:buFont typeface="+mj-lt"/>
              <a:buAutoNum type="arabicPeriod"/>
            </a:pPr>
            <a:r>
              <a:rPr lang="en-IN" dirty="0"/>
              <a:t>In User Mode when the sensors of heat. Motion, water, CO2, and others are active and detect intruder, the system report to the user in just 1000 milliseconds. </a:t>
            </a:r>
          </a:p>
          <a:p>
            <a:pPr marL="457200" indent="-457200">
              <a:buFont typeface="+mj-lt"/>
              <a:buAutoNum type="arabicPeriod"/>
            </a:pPr>
            <a:r>
              <a:rPr lang="en-IN" dirty="0"/>
              <a:t>When the user watches camera monitoring procedures the 6 delay between image and displaying an image is less than 500 milliseconds. The video codec is MPEG-5 requiring 0.7 GB for 7 hours of recording with 7 frames.</a:t>
            </a:r>
          </a:p>
        </p:txBody>
      </p:sp>
    </p:spTree>
    <p:extLst>
      <p:ext uri="{BB962C8B-B14F-4D97-AF65-F5344CB8AC3E}">
        <p14:creationId xmlns:p14="http://schemas.microsoft.com/office/powerpoint/2010/main" val="3905227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0F0EB-C951-ED89-3FDF-AEF6A6E8F32A}"/>
              </a:ext>
            </a:extLst>
          </p:cNvPr>
          <p:cNvSpPr>
            <a:spLocks noGrp="1"/>
          </p:cNvSpPr>
          <p:nvPr>
            <p:ph type="title"/>
          </p:nvPr>
        </p:nvSpPr>
        <p:spPr/>
        <p:txBody>
          <a:bodyPr/>
          <a:lstStyle/>
          <a:p>
            <a:r>
              <a:rPr lang="en-IN" dirty="0"/>
              <a:t>Design Requirement</a:t>
            </a:r>
          </a:p>
        </p:txBody>
      </p:sp>
      <p:sp>
        <p:nvSpPr>
          <p:cNvPr id="3" name="Content Placeholder 2">
            <a:extLst>
              <a:ext uri="{FF2B5EF4-FFF2-40B4-BE49-F238E27FC236}">
                <a16:creationId xmlns:a16="http://schemas.microsoft.com/office/drawing/2014/main" id="{CC846D6D-07AF-98AF-2619-48900A3E3A14}"/>
              </a:ext>
            </a:extLst>
          </p:cNvPr>
          <p:cNvSpPr>
            <a:spLocks noGrp="1"/>
          </p:cNvSpPr>
          <p:nvPr>
            <p:ph idx="1"/>
          </p:nvPr>
        </p:nvSpPr>
        <p:spPr>
          <a:xfrm>
            <a:off x="1097280" y="2072237"/>
            <a:ext cx="10058400" cy="4023360"/>
          </a:xfrm>
        </p:spPr>
        <p:txBody>
          <a:bodyPr/>
          <a:lstStyle/>
          <a:p>
            <a:pPr>
              <a:buFont typeface="Arial" panose="020B0604020202020204" pitchFamily="34" charset="0"/>
              <a:buChar char="•"/>
            </a:pPr>
            <a:r>
              <a:rPr lang="en-IN" dirty="0"/>
              <a:t> All communication between devices and the central processor must be via the wireless 802. 11b protocol and these are encrypted</a:t>
            </a:r>
          </a:p>
        </p:txBody>
      </p:sp>
    </p:spTree>
    <p:extLst>
      <p:ext uri="{BB962C8B-B14F-4D97-AF65-F5344CB8AC3E}">
        <p14:creationId xmlns:p14="http://schemas.microsoft.com/office/powerpoint/2010/main" val="1008984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8C831-778A-9B45-52F9-DD38589A6ED0}"/>
              </a:ext>
            </a:extLst>
          </p:cNvPr>
          <p:cNvSpPr>
            <a:spLocks noGrp="1"/>
          </p:cNvSpPr>
          <p:nvPr>
            <p:ph type="title"/>
          </p:nvPr>
        </p:nvSpPr>
        <p:spPr/>
        <p:txBody>
          <a:bodyPr/>
          <a:lstStyle/>
          <a:p>
            <a:r>
              <a:rPr lang="en-IN" dirty="0"/>
              <a:t>Non-Functional Attributes</a:t>
            </a:r>
          </a:p>
        </p:txBody>
      </p:sp>
      <p:sp>
        <p:nvSpPr>
          <p:cNvPr id="3" name="Content Placeholder 2">
            <a:extLst>
              <a:ext uri="{FF2B5EF4-FFF2-40B4-BE49-F238E27FC236}">
                <a16:creationId xmlns:a16="http://schemas.microsoft.com/office/drawing/2014/main" id="{F17CB522-7FC9-3DC1-377C-B62C41DDD19C}"/>
              </a:ext>
            </a:extLst>
          </p:cNvPr>
          <p:cNvSpPr>
            <a:spLocks noGrp="1"/>
          </p:cNvSpPr>
          <p:nvPr>
            <p:ph idx="1"/>
          </p:nvPr>
        </p:nvSpPr>
        <p:spPr>
          <a:xfrm>
            <a:off x="1097280" y="2298739"/>
            <a:ext cx="10058400" cy="4023360"/>
          </a:xfrm>
        </p:spPr>
        <p:txBody>
          <a:bodyPr/>
          <a:lstStyle/>
          <a:p>
            <a:pPr marL="457200" indent="-457200">
              <a:buFont typeface="+mj-lt"/>
              <a:buAutoNum type="arabicPeriod"/>
            </a:pPr>
            <a:r>
              <a:rPr lang="en-IN" dirty="0"/>
              <a:t>Security: All the data will be on the admin device no other application will have access to the application data </a:t>
            </a:r>
          </a:p>
          <a:p>
            <a:pPr marL="457200" indent="-457200">
              <a:buFont typeface="+mj-lt"/>
              <a:buAutoNum type="arabicPeriod"/>
            </a:pPr>
            <a:r>
              <a:rPr lang="en-IN" dirty="0"/>
              <a:t>Maintainability: The development team will follow best practices for clean code and software modularity in order to make the application as maintainable as possible. </a:t>
            </a:r>
          </a:p>
        </p:txBody>
      </p:sp>
    </p:spTree>
    <p:extLst>
      <p:ext uri="{BB962C8B-B14F-4D97-AF65-F5344CB8AC3E}">
        <p14:creationId xmlns:p14="http://schemas.microsoft.com/office/powerpoint/2010/main" val="394048486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25</TotalTime>
  <Words>639</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Aparajita</vt:lpstr>
      <vt:lpstr>Arial</vt:lpstr>
      <vt:lpstr>Calibri</vt:lpstr>
      <vt:lpstr>Calibri Light</vt:lpstr>
      <vt:lpstr>Times New Roman</vt:lpstr>
      <vt:lpstr>Retrospect</vt:lpstr>
      <vt:lpstr>Walchand College of Engineering, Sangli  (Government Aided Autonomous Institute)</vt:lpstr>
      <vt:lpstr>Submitted by</vt:lpstr>
      <vt:lpstr>Introduction: </vt:lpstr>
      <vt:lpstr>Functional Requirements</vt:lpstr>
      <vt:lpstr>Interface Requirements</vt:lpstr>
      <vt:lpstr>PowerPoint Presentation</vt:lpstr>
      <vt:lpstr>Performance Requirement</vt:lpstr>
      <vt:lpstr>Design Requirement</vt:lpstr>
      <vt:lpstr>Non-Functional Attributes</vt:lpstr>
      <vt:lpstr>Preliminary Schedule and Budget</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Walchand College of Engineering, Sangli  (Government Aided Autonomous Institute)</dc:title>
  <dc:creator>Om Gharge</dc:creator>
  <cp:lastModifiedBy>Om Gharge</cp:lastModifiedBy>
  <cp:revision>1</cp:revision>
  <dcterms:created xsi:type="dcterms:W3CDTF">2022-06-03T14:29:38Z</dcterms:created>
  <dcterms:modified xsi:type="dcterms:W3CDTF">2022-06-03T14:55:03Z</dcterms:modified>
</cp:coreProperties>
</file>