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6" r:id="rId8"/>
    <p:sldId id="265" r:id="rId9"/>
    <p:sldId id="264" r:id="rId10"/>
    <p:sldId id="269" r:id="rId11"/>
    <p:sldId id="268" r:id="rId12"/>
    <p:sldId id="267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40DC0-6445-47B6-9400-D6E8773E987F}" v="1144" dt="2021-12-06T22:17:36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3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4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7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3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2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1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8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1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3847" y="1079177"/>
            <a:ext cx="10514778" cy="3542045"/>
          </a:xfrm>
        </p:spPr>
        <p:txBody>
          <a:bodyPr anchor="b">
            <a:normAutofit/>
          </a:bodyPr>
          <a:lstStyle/>
          <a:p>
            <a:r>
              <a:rPr lang="ru-RU" sz="4800" dirty="0">
                <a:latin typeface="Calibri"/>
                <a:ea typeface="+mj-lt"/>
                <a:cs typeface="+mj-lt"/>
              </a:rPr>
              <a:t>База данных конструктора легких таков в игре</a:t>
            </a:r>
            <a:br>
              <a:rPr lang="ru-RU" sz="4800" dirty="0">
                <a:latin typeface="Calibri"/>
                <a:ea typeface="+mj-lt"/>
                <a:cs typeface="+mj-lt"/>
              </a:rPr>
            </a:br>
            <a:r>
              <a:rPr lang="ru-RU" sz="4800" dirty="0">
                <a:latin typeface="Calibri"/>
                <a:ea typeface="+mj-lt"/>
                <a:cs typeface="+mj-lt"/>
              </a:rPr>
              <a:t> </a:t>
            </a:r>
            <a:r>
              <a:rPr lang="ru-RU" sz="4800" dirty="0" err="1">
                <a:latin typeface="Calibri"/>
                <a:ea typeface="+mj-lt"/>
                <a:cs typeface="+mj-lt"/>
              </a:rPr>
              <a:t>Hearts</a:t>
            </a:r>
            <a:r>
              <a:rPr lang="ru-RU" sz="4800" dirty="0">
                <a:latin typeface="Calibri"/>
                <a:ea typeface="+mj-lt"/>
                <a:cs typeface="+mj-lt"/>
              </a:rPr>
              <a:t> </a:t>
            </a:r>
            <a:r>
              <a:rPr lang="ru-RU" sz="4800" dirty="0" err="1">
                <a:latin typeface="Calibri"/>
                <a:ea typeface="+mj-lt"/>
                <a:cs typeface="+mj-lt"/>
              </a:rPr>
              <a:t>of</a:t>
            </a:r>
            <a:r>
              <a:rPr lang="ru-RU" sz="4800" dirty="0">
                <a:latin typeface="Calibri"/>
                <a:ea typeface="+mj-lt"/>
                <a:cs typeface="+mj-lt"/>
              </a:rPr>
              <a:t> Iron 4</a:t>
            </a:r>
            <a:endParaRPr lang="ru-RU" sz="4800">
              <a:latin typeface="Calibri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9673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9025" y="619889"/>
            <a:ext cx="10514778" cy="671498"/>
          </a:xfrm>
        </p:spPr>
        <p:txBody>
          <a:bodyPr anchor="b">
            <a:normAutofit fontScale="90000"/>
          </a:bodyPr>
          <a:lstStyle/>
          <a:p>
            <a:r>
              <a:rPr lang="ru-RU" sz="4800" dirty="0">
                <a:latin typeface="Calibri"/>
                <a:cs typeface="Calibri Light" panose="020F0302020204030204"/>
              </a:rPr>
              <a:t>Запрос №7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995373BB-9D2D-4926-BA1A-3DE24E54F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50" y="3185200"/>
            <a:ext cx="1989159" cy="1145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FD066C-7FA4-45DD-B9AD-21814EB631CC}"/>
              </a:ext>
            </a:extLst>
          </p:cNvPr>
          <p:cNvSpPr txBox="1"/>
          <p:nvPr/>
        </p:nvSpPr>
        <p:spPr>
          <a:xfrm>
            <a:off x="841332" y="1363249"/>
            <a:ext cx="102588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SELECT COUNT(value) AS result FROM </a:t>
            </a:r>
            <a:r>
              <a:rPr lang="en-US" sz="2400" dirty="0" err="1">
                <a:solidFill>
                  <a:srgbClr val="7030A0"/>
                </a:solidFill>
              </a:rPr>
              <a:t>modules_characteristics</a:t>
            </a:r>
            <a:r>
              <a:rPr lang="en-US" sz="2400" dirty="0">
                <a:solidFill>
                  <a:srgbClr val="7030A0"/>
                </a:solidFill>
              </a:rPr>
              <a:t> WHERE type = 2</a:t>
            </a:r>
          </a:p>
        </p:txBody>
      </p:sp>
    </p:spTree>
    <p:extLst>
      <p:ext uri="{BB962C8B-B14F-4D97-AF65-F5344CB8AC3E}">
        <p14:creationId xmlns:p14="http://schemas.microsoft.com/office/powerpoint/2010/main" val="272220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9025" y="619889"/>
            <a:ext cx="10514778" cy="671498"/>
          </a:xfrm>
        </p:spPr>
        <p:txBody>
          <a:bodyPr anchor="b">
            <a:normAutofit fontScale="90000"/>
          </a:bodyPr>
          <a:lstStyle/>
          <a:p>
            <a:r>
              <a:rPr lang="ru-RU" sz="4800" dirty="0">
                <a:latin typeface="Calibri"/>
                <a:cs typeface="Calibri Light" panose="020F0302020204030204"/>
              </a:rPr>
              <a:t>Запрос №8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105DC0E0-94A0-4CEF-9D5C-30B02FA47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70" y="2887249"/>
            <a:ext cx="2401604" cy="1114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8A778-5748-45D0-9B9B-6F7FB1122EC6}"/>
              </a:ext>
            </a:extLst>
          </p:cNvPr>
          <p:cNvSpPr txBox="1"/>
          <p:nvPr/>
        </p:nvSpPr>
        <p:spPr>
          <a:xfrm>
            <a:off x="935277" y="1300619"/>
            <a:ext cx="844254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SELECT SUM(value) FROM </a:t>
            </a:r>
            <a:r>
              <a:rPr lang="en-US" sz="2400" dirty="0" err="1">
                <a:solidFill>
                  <a:srgbClr val="7030A0"/>
                </a:solidFill>
              </a:rPr>
              <a:t>modules_characteristics</a:t>
            </a:r>
            <a:r>
              <a:rPr lang="en-US" sz="2400" dirty="0">
                <a:solidFill>
                  <a:srgbClr val="7030A0"/>
                </a:solidFill>
              </a:rPr>
              <a:t> WHERE type = (SELECT id FROM </a:t>
            </a:r>
            <a:r>
              <a:rPr lang="en-US" sz="2400" dirty="0" err="1">
                <a:solidFill>
                  <a:srgbClr val="7030A0"/>
                </a:solidFill>
              </a:rPr>
              <a:t>characteristic_type</a:t>
            </a:r>
            <a:r>
              <a:rPr lang="en-US" sz="2400" dirty="0">
                <a:solidFill>
                  <a:srgbClr val="7030A0"/>
                </a:solidFill>
              </a:rPr>
              <a:t> WHERE name = 'speed')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8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9025" y="619889"/>
            <a:ext cx="10514778" cy="671498"/>
          </a:xfrm>
        </p:spPr>
        <p:txBody>
          <a:bodyPr anchor="b">
            <a:normAutofit fontScale="90000"/>
          </a:bodyPr>
          <a:lstStyle/>
          <a:p>
            <a:r>
              <a:rPr lang="ru-RU" sz="4800" dirty="0">
                <a:latin typeface="Calibri"/>
                <a:cs typeface="Calibri Light" panose="020F0302020204030204"/>
              </a:rPr>
              <a:t>Запрос №9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C3D4D-C6C8-4FC1-AE7C-34BB9DDAF462}"/>
              </a:ext>
            </a:extLst>
          </p:cNvPr>
          <p:cNvSpPr txBox="1"/>
          <p:nvPr/>
        </p:nvSpPr>
        <p:spPr>
          <a:xfrm>
            <a:off x="1039661" y="1446757"/>
            <a:ext cx="48308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DELETE FROM templates</a:t>
            </a:r>
          </a:p>
        </p:txBody>
      </p:sp>
    </p:spTree>
    <p:extLst>
      <p:ext uri="{BB962C8B-B14F-4D97-AF65-F5344CB8AC3E}">
        <p14:creationId xmlns:p14="http://schemas.microsoft.com/office/powerpoint/2010/main" val="105964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9025" y="619889"/>
            <a:ext cx="10514778" cy="671498"/>
          </a:xfrm>
        </p:spPr>
        <p:txBody>
          <a:bodyPr anchor="b">
            <a:normAutofit fontScale="90000"/>
          </a:bodyPr>
          <a:lstStyle/>
          <a:p>
            <a:r>
              <a:rPr lang="ru-RU" sz="4800" dirty="0">
                <a:latin typeface="Calibri"/>
                <a:cs typeface="Calibri Light" panose="020F0302020204030204"/>
              </a:rPr>
              <a:t>Запрос №10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7B060-2E06-4ECA-A604-1ADFA2F6C2E4}"/>
              </a:ext>
            </a:extLst>
          </p:cNvPr>
          <p:cNvSpPr txBox="1"/>
          <p:nvPr/>
        </p:nvSpPr>
        <p:spPr>
          <a:xfrm>
            <a:off x="1050099" y="1394564"/>
            <a:ext cx="74091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INSERT INTO roles(role) VALUES ('</a:t>
            </a:r>
            <a:r>
              <a:rPr lang="en-US" sz="2400" dirty="0" err="1">
                <a:solidFill>
                  <a:srgbClr val="7030A0"/>
                </a:solidFill>
              </a:rPr>
              <a:t>Turbocoffin</a:t>
            </a:r>
            <a:r>
              <a:rPr lang="en-US" sz="2400" dirty="0">
                <a:solidFill>
                  <a:srgbClr val="7030A0"/>
                </a:solidFill>
              </a:rPr>
              <a:t>')</a:t>
            </a:r>
            <a:endParaRPr lang="ru-RU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6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3558" y="627993"/>
            <a:ext cx="10514778" cy="804861"/>
          </a:xfrm>
        </p:spPr>
        <p:txBody>
          <a:bodyPr anchor="b">
            <a:normAutofit/>
          </a:bodyPr>
          <a:lstStyle/>
          <a:p>
            <a:r>
              <a:rPr lang="ru-RU" sz="4800" dirty="0">
                <a:latin typeface="Calibri"/>
                <a:cs typeface="Calibri Light" panose="020F0302020204030204"/>
              </a:rPr>
              <a:t>Актуальность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5C7B2AA4-D1B9-493A-A8B9-F02DEF6B9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03" y="1435856"/>
            <a:ext cx="10999938" cy="5134506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015A4BE7-616B-4770-828D-B183738F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549" y="2400301"/>
            <a:ext cx="7743171" cy="4750495"/>
          </a:xfrm>
          <a:prstGeom prst="rect">
            <a:avLst/>
          </a:prstGeom>
        </p:spPr>
      </p:pic>
      <p:pic>
        <p:nvPicPr>
          <p:cNvPr id="7" name="Рисунок 7" descr="Изображение выглядит как моллюск&#10;&#10;Автоматически созданное описание">
            <a:extLst>
              <a:ext uri="{FF2B5EF4-FFF2-40B4-BE49-F238E27FC236}">
                <a16:creationId xmlns:a16="http://schemas.microsoft.com/office/drawing/2014/main" id="{2E6C4924-02EC-4574-8AB9-4812D2D4C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031" y="2163217"/>
            <a:ext cx="394571" cy="36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0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A08C9A2-CF98-4DA7-B803-8AD64024C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44210"/>
              </p:ext>
            </p:extLst>
          </p:nvPr>
        </p:nvGraphicFramePr>
        <p:xfrm>
          <a:off x="866384" y="1951972"/>
          <a:ext cx="1549120" cy="140325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49120">
                  <a:extLst>
                    <a:ext uri="{9D8B030D-6E8A-4147-A177-3AD203B41FA5}">
                      <a16:colId xmlns:a16="http://schemas.microsoft.com/office/drawing/2014/main" val="2222130065"/>
                    </a:ext>
                  </a:extLst>
                </a:gridCol>
              </a:tblGrid>
              <a:tr h="48885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>
                          <a:solidFill>
                            <a:srgbClr val="7030A0"/>
                          </a:solidFill>
                        </a:rPr>
                        <a:t>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128071"/>
                  </a:ext>
                </a:extLst>
              </a:tr>
              <a:tr h="444415">
                <a:tc>
                  <a:txBody>
                    <a:bodyPr/>
                    <a:lstStyle/>
                    <a:p>
                      <a:pPr algn="ctr"/>
                      <a:r>
                        <a:rPr lang="ru-RU" sz="2400" err="1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68379"/>
                  </a:ext>
                </a:extLst>
              </a:tr>
              <a:tr h="433305">
                <a:tc>
                  <a:txBody>
                    <a:bodyPr/>
                    <a:lstStyle/>
                    <a:p>
                      <a:pPr algn="ctr"/>
                      <a:r>
                        <a:rPr lang="ru-RU" sz="2400" err="1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25737"/>
                  </a:ext>
                </a:extLst>
              </a:tr>
            </a:tbl>
          </a:graphicData>
        </a:graphic>
      </p:graphicFrame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15CD563-1380-40ED-9FDD-BAFD45F98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08678"/>
              </p:ext>
            </p:extLst>
          </p:nvPr>
        </p:nvGraphicFramePr>
        <p:xfrm>
          <a:off x="2745287" y="960329"/>
          <a:ext cx="2066269" cy="184330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66269">
                  <a:extLst>
                    <a:ext uri="{9D8B030D-6E8A-4147-A177-3AD203B41FA5}">
                      <a16:colId xmlns:a16="http://schemas.microsoft.com/office/drawing/2014/main" val="253437118"/>
                    </a:ext>
                  </a:extLst>
                </a:gridCol>
              </a:tblGrid>
              <a:tr h="471707">
                <a:tc>
                  <a:txBody>
                    <a:bodyPr/>
                    <a:lstStyle/>
                    <a:p>
                      <a:pPr algn="ctr"/>
                      <a:r>
                        <a:rPr lang="ru-RU" sz="2400" err="1">
                          <a:solidFill>
                            <a:srgbClr val="7030A0"/>
                          </a:solidFill>
                        </a:rPr>
                        <a:t>tank_sample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00060"/>
                  </a:ext>
                </a:extLst>
              </a:tr>
              <a:tr h="439546">
                <a:tc>
                  <a:txBody>
                    <a:bodyPr/>
                    <a:lstStyle/>
                    <a:p>
                      <a:pPr algn="ctr"/>
                      <a:r>
                        <a:rPr lang="ru-RU" sz="2400" err="1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28847"/>
                  </a:ext>
                </a:extLst>
              </a:tr>
              <a:tr h="428825">
                <a:tc>
                  <a:txBody>
                    <a:bodyPr/>
                    <a:lstStyle/>
                    <a:p>
                      <a:pPr algn="ctr"/>
                      <a:r>
                        <a:rPr lang="ru-RU" sz="2400" err="1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90937"/>
                  </a:ext>
                </a:extLst>
              </a:tr>
              <a:tr h="439546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>
                          <a:solidFill>
                            <a:schemeClr val="tx1"/>
                          </a:solidFill>
                        </a:rPr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91057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EE99F51F-FA39-4595-84E9-BEF7788F2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13952"/>
              </p:ext>
            </p:extLst>
          </p:nvPr>
        </p:nvGraphicFramePr>
        <p:xfrm>
          <a:off x="5229616" y="939451"/>
          <a:ext cx="2392227" cy="20065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92227">
                  <a:extLst>
                    <a:ext uri="{9D8B030D-6E8A-4147-A177-3AD203B41FA5}">
                      <a16:colId xmlns:a16="http://schemas.microsoft.com/office/drawing/2014/main" val="3746631080"/>
                    </a:ext>
                  </a:extLst>
                </a:gridCol>
              </a:tblGrid>
              <a:tr h="516698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>
                          <a:solidFill>
                            <a:srgbClr val="7030A0"/>
                          </a:solidFill>
                        </a:rPr>
                        <a:t>templates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56233"/>
                  </a:ext>
                </a:extLst>
              </a:tr>
              <a:tr h="49662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595696"/>
                  </a:ext>
                </a:extLst>
              </a:tr>
              <a:tr h="49662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/>
                        <a:t>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41115"/>
                  </a:ext>
                </a:extLst>
              </a:tr>
              <a:tr h="49662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60808"/>
                  </a:ext>
                </a:extLst>
              </a:tr>
            </a:tbl>
          </a:graphicData>
        </a:graphic>
      </p:graphicFrame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953594A5-EBE8-4362-88DD-636B211D4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43881"/>
              </p:ext>
            </p:extLst>
          </p:nvPr>
        </p:nvGraphicFramePr>
        <p:xfrm>
          <a:off x="8389516" y="1515692"/>
          <a:ext cx="2381534" cy="19816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81534">
                  <a:extLst>
                    <a:ext uri="{9D8B030D-6E8A-4147-A177-3AD203B41FA5}">
                      <a16:colId xmlns:a16="http://schemas.microsoft.com/office/drawing/2014/main" val="2656499292"/>
                    </a:ext>
                  </a:extLst>
                </a:gridCol>
              </a:tblGrid>
              <a:tr h="49920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>
                          <a:solidFill>
                            <a:srgbClr val="7030A0"/>
                          </a:solidFill>
                        </a:rPr>
                        <a:t>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88025"/>
                  </a:ext>
                </a:extLst>
              </a:tr>
              <a:tr h="484076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24059"/>
                  </a:ext>
                </a:extLst>
              </a:tr>
              <a:tr h="49920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61830"/>
                  </a:ext>
                </a:extLst>
              </a:tr>
              <a:tr h="49920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/>
                        <a:t>slot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75366"/>
                  </a:ext>
                </a:extLst>
              </a:tr>
            </a:tbl>
          </a:graphicData>
        </a:graphic>
      </p:graphicFrame>
      <p:graphicFrame>
        <p:nvGraphicFramePr>
          <p:cNvPr id="14" name="Таблица 9">
            <a:extLst>
              <a:ext uri="{FF2B5EF4-FFF2-40B4-BE49-F238E27FC236}">
                <a16:creationId xmlns:a16="http://schemas.microsoft.com/office/drawing/2014/main" id="{916E4F1D-39DE-40D4-9643-1A41D0FC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33614"/>
              </p:ext>
            </p:extLst>
          </p:nvPr>
        </p:nvGraphicFramePr>
        <p:xfrm>
          <a:off x="4217095" y="3736931"/>
          <a:ext cx="3329830" cy="19816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29830">
                  <a:extLst>
                    <a:ext uri="{9D8B030D-6E8A-4147-A177-3AD203B41FA5}">
                      <a16:colId xmlns:a16="http://schemas.microsoft.com/office/drawing/2014/main" val="2656499292"/>
                    </a:ext>
                  </a:extLst>
                </a:gridCol>
              </a:tblGrid>
              <a:tr h="49920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>
                          <a:solidFill>
                            <a:srgbClr val="7030A0"/>
                          </a:solidFill>
                        </a:rPr>
                        <a:t>modules_characteristics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88025"/>
                  </a:ext>
                </a:extLst>
              </a:tr>
              <a:tr h="484076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24059"/>
                  </a:ext>
                </a:extLst>
              </a:tr>
              <a:tr h="49920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61830"/>
                  </a:ext>
                </a:extLst>
              </a:tr>
              <a:tr h="49920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75366"/>
                  </a:ext>
                </a:extLst>
              </a:tr>
            </a:tbl>
          </a:graphicData>
        </a:graphic>
      </p:graphicFrame>
      <p:graphicFrame>
        <p:nvGraphicFramePr>
          <p:cNvPr id="15" name="Таблица 5">
            <a:extLst>
              <a:ext uri="{FF2B5EF4-FFF2-40B4-BE49-F238E27FC236}">
                <a16:creationId xmlns:a16="http://schemas.microsoft.com/office/drawing/2014/main" id="{F846CE19-B506-4A97-B8B2-E88665D27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9630"/>
              </p:ext>
            </p:extLst>
          </p:nvPr>
        </p:nvGraphicFramePr>
        <p:xfrm>
          <a:off x="8924107" y="3956547"/>
          <a:ext cx="1767282" cy="13736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67282">
                  <a:extLst>
                    <a:ext uri="{9D8B030D-6E8A-4147-A177-3AD203B41FA5}">
                      <a16:colId xmlns:a16="http://schemas.microsoft.com/office/drawing/2014/main" val="2222130065"/>
                    </a:ext>
                  </a:extLst>
                </a:gridCol>
              </a:tblGrid>
              <a:tr h="45928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>
                          <a:solidFill>
                            <a:srgbClr val="7030A0"/>
                          </a:solidFill>
                        </a:rPr>
                        <a:t>slot_types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128071"/>
                  </a:ext>
                </a:extLst>
              </a:tr>
              <a:tr h="386210">
                <a:tc>
                  <a:txBody>
                    <a:bodyPr/>
                    <a:lstStyle/>
                    <a:p>
                      <a:pPr algn="ctr"/>
                      <a:r>
                        <a:rPr lang="ru-RU" sz="2400" err="1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68379"/>
                  </a:ext>
                </a:extLst>
              </a:tr>
              <a:tr h="3862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4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slot_type</a:t>
                      </a:r>
                      <a:endParaRPr lang="ru-RU" b="0" dirty="0" err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25737"/>
                  </a:ext>
                </a:extLst>
              </a:tr>
            </a:tbl>
          </a:graphicData>
        </a:graphic>
      </p:graphicFrame>
      <p:graphicFrame>
        <p:nvGraphicFramePr>
          <p:cNvPr id="17" name="Таблица 5">
            <a:extLst>
              <a:ext uri="{FF2B5EF4-FFF2-40B4-BE49-F238E27FC236}">
                <a16:creationId xmlns:a16="http://schemas.microsoft.com/office/drawing/2014/main" id="{73AE96F2-C9D6-46F1-B489-15E00B0A5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12459"/>
              </p:ext>
            </p:extLst>
          </p:nvPr>
        </p:nvGraphicFramePr>
        <p:xfrm>
          <a:off x="917887" y="4342766"/>
          <a:ext cx="2823708" cy="13736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23708">
                  <a:extLst>
                    <a:ext uri="{9D8B030D-6E8A-4147-A177-3AD203B41FA5}">
                      <a16:colId xmlns:a16="http://schemas.microsoft.com/office/drawing/2014/main" val="2222130065"/>
                    </a:ext>
                  </a:extLst>
                </a:gridCol>
              </a:tblGrid>
              <a:tr h="4592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400" b="1" i="0" u="none" strike="noStrike" noProof="0" dirty="0" err="1">
                          <a:solidFill>
                            <a:srgbClr val="7030A0"/>
                          </a:solidFill>
                          <a:latin typeface="Calibri"/>
                        </a:rPr>
                        <a:t>Characteristics_type</a:t>
                      </a:r>
                      <a:endParaRPr lang="ru-RU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128071"/>
                  </a:ext>
                </a:extLst>
              </a:tr>
              <a:tr h="386210">
                <a:tc>
                  <a:txBody>
                    <a:bodyPr/>
                    <a:lstStyle/>
                    <a:p>
                      <a:pPr algn="ctr"/>
                      <a:r>
                        <a:rPr lang="ru-RU" sz="2400" err="1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68379"/>
                  </a:ext>
                </a:extLst>
              </a:tr>
              <a:tr h="3862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4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25737"/>
                  </a:ext>
                </a:extLst>
              </a:tr>
            </a:tbl>
          </a:graphicData>
        </a:graphic>
      </p:graphicFrame>
      <p:pic>
        <p:nvPicPr>
          <p:cNvPr id="13" name="Рисунок 15">
            <a:extLst>
              <a:ext uri="{FF2B5EF4-FFF2-40B4-BE49-F238E27FC236}">
                <a16:creationId xmlns:a16="http://schemas.microsoft.com/office/drawing/2014/main" id="{0782F5E5-B999-4F2D-A760-217DF3D7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 flipH="1" flipV="1">
            <a:off x="2556354" y="2470656"/>
            <a:ext cx="54278" cy="298741"/>
          </a:xfrm>
          <a:prstGeom prst="rect">
            <a:avLst/>
          </a:prstGeom>
        </p:spPr>
      </p:pic>
      <p:pic>
        <p:nvPicPr>
          <p:cNvPr id="21" name="Рисунок 15">
            <a:extLst>
              <a:ext uri="{FF2B5EF4-FFF2-40B4-BE49-F238E27FC236}">
                <a16:creationId xmlns:a16="http://schemas.microsoft.com/office/drawing/2014/main" id="{A184B2C4-07E6-43D8-A659-994DD346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 flipH="1" flipV="1">
            <a:off x="4972833" y="1432039"/>
            <a:ext cx="75154" cy="413562"/>
          </a:xfrm>
          <a:prstGeom prst="rect">
            <a:avLst/>
          </a:prstGeom>
        </p:spPr>
      </p:pic>
      <p:pic>
        <p:nvPicPr>
          <p:cNvPr id="23" name="Рисунок 15">
            <a:extLst>
              <a:ext uri="{FF2B5EF4-FFF2-40B4-BE49-F238E27FC236}">
                <a16:creationId xmlns:a16="http://schemas.microsoft.com/office/drawing/2014/main" id="{C36A8ED6-AE7D-41AC-B3F6-529ED645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 flipH="1" flipV="1">
            <a:off x="3944654" y="4777532"/>
            <a:ext cx="54278" cy="486631"/>
          </a:xfrm>
          <a:prstGeom prst="rect">
            <a:avLst/>
          </a:prstGeom>
        </p:spPr>
      </p:pic>
      <p:pic>
        <p:nvPicPr>
          <p:cNvPr id="25" name="Рисунок 15">
            <a:extLst>
              <a:ext uri="{FF2B5EF4-FFF2-40B4-BE49-F238E27FC236}">
                <a16:creationId xmlns:a16="http://schemas.microsoft.com/office/drawing/2014/main" id="{CDEAD8E0-D9B9-454C-AF30-29A3CEDA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11105365" y="3117832"/>
            <a:ext cx="64716" cy="1426082"/>
          </a:xfrm>
          <a:prstGeom prst="rect">
            <a:avLst/>
          </a:prstGeom>
        </p:spPr>
      </p:pic>
      <p:pic>
        <p:nvPicPr>
          <p:cNvPr id="26" name="Рисунок 15">
            <a:extLst>
              <a:ext uri="{FF2B5EF4-FFF2-40B4-BE49-F238E27FC236}">
                <a16:creationId xmlns:a16="http://schemas.microsoft.com/office/drawing/2014/main" id="{CB7BB08D-99A1-482D-B2E3-7886FCFA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 flipH="1" flipV="1">
            <a:off x="10886160" y="4266051"/>
            <a:ext cx="54278" cy="486631"/>
          </a:xfrm>
          <a:prstGeom prst="rect">
            <a:avLst/>
          </a:prstGeom>
        </p:spPr>
      </p:pic>
      <p:pic>
        <p:nvPicPr>
          <p:cNvPr id="27" name="Рисунок 15">
            <a:extLst>
              <a:ext uri="{FF2B5EF4-FFF2-40B4-BE49-F238E27FC236}">
                <a16:creationId xmlns:a16="http://schemas.microsoft.com/office/drawing/2014/main" id="{8C52F1AD-A9DE-4AE7-8A96-180090A3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7871559" y="1541641"/>
            <a:ext cx="81421" cy="2939643"/>
          </a:xfrm>
          <a:prstGeom prst="rect">
            <a:avLst/>
          </a:prstGeom>
        </p:spPr>
      </p:pic>
      <p:pic>
        <p:nvPicPr>
          <p:cNvPr id="28" name="Рисунок 15">
            <a:extLst>
              <a:ext uri="{FF2B5EF4-FFF2-40B4-BE49-F238E27FC236}">
                <a16:creationId xmlns:a16="http://schemas.microsoft.com/office/drawing/2014/main" id="{0F1232DB-C979-47BE-AF7F-98F59C3F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 flipH="1" flipV="1">
            <a:off x="8119994" y="2000928"/>
            <a:ext cx="54278" cy="486631"/>
          </a:xfrm>
          <a:prstGeom prst="rect">
            <a:avLst/>
          </a:prstGeom>
        </p:spPr>
      </p:pic>
      <p:pic>
        <p:nvPicPr>
          <p:cNvPr id="29" name="Рисунок 15">
            <a:extLst>
              <a:ext uri="{FF2B5EF4-FFF2-40B4-BE49-F238E27FC236}">
                <a16:creationId xmlns:a16="http://schemas.microsoft.com/office/drawing/2014/main" id="{E7BD910F-4D7C-48F0-889D-8C04686C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 flipH="1" flipV="1">
            <a:off x="7723339" y="1426819"/>
            <a:ext cx="54278" cy="298741"/>
          </a:xfrm>
          <a:prstGeom prst="rect">
            <a:avLst/>
          </a:prstGeom>
        </p:spPr>
      </p:pic>
      <p:pic>
        <p:nvPicPr>
          <p:cNvPr id="30" name="Рисунок 15">
            <a:extLst>
              <a:ext uri="{FF2B5EF4-FFF2-40B4-BE49-F238E27FC236}">
                <a16:creationId xmlns:a16="http://schemas.microsoft.com/office/drawing/2014/main" id="{87554C67-13A5-4D4B-B3E8-5A686218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 flipH="1" flipV="1">
            <a:off x="7723340" y="4276491"/>
            <a:ext cx="54278" cy="403124"/>
          </a:xfrm>
          <a:prstGeom prst="rect">
            <a:avLst/>
          </a:prstGeom>
        </p:spPr>
      </p:pic>
      <p:pic>
        <p:nvPicPr>
          <p:cNvPr id="31" name="Рисунок 15">
            <a:extLst>
              <a:ext uri="{FF2B5EF4-FFF2-40B4-BE49-F238E27FC236}">
                <a16:creationId xmlns:a16="http://schemas.microsoft.com/office/drawing/2014/main" id="{F613858D-9CA5-4E5D-B4F4-586B761E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 flipH="1" flipV="1">
            <a:off x="10912257" y="2966477"/>
            <a:ext cx="64716" cy="361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76541C-A4ED-43FD-8BD1-905FFA27E51A}"/>
              </a:ext>
            </a:extLst>
          </p:cNvPr>
          <p:cNvSpPr txBox="1"/>
          <p:nvPr/>
        </p:nvSpPr>
        <p:spPr>
          <a:xfrm>
            <a:off x="4630455" y="-77243"/>
            <a:ext cx="46429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800" dirty="0"/>
              <a:t>Структура</a:t>
            </a:r>
            <a:endParaRPr lang="ru-RU" sz="4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4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9025" y="619889"/>
            <a:ext cx="10514778" cy="671498"/>
          </a:xfrm>
        </p:spPr>
        <p:txBody>
          <a:bodyPr anchor="b">
            <a:normAutofit fontScale="90000"/>
          </a:bodyPr>
          <a:lstStyle/>
          <a:p>
            <a:r>
              <a:rPr lang="ru-RU" sz="4800" dirty="0">
                <a:latin typeface="Calibri"/>
                <a:cs typeface="Calibri Light" panose="020F0302020204030204"/>
              </a:rPr>
              <a:t>Запрос №1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A5C50-D9A1-4BF8-B5F0-B1996281A6D3}"/>
              </a:ext>
            </a:extLst>
          </p:cNvPr>
          <p:cNvSpPr txBox="1"/>
          <p:nvPr/>
        </p:nvSpPr>
        <p:spPr>
          <a:xfrm>
            <a:off x="830894" y="1258866"/>
            <a:ext cx="101544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SELECT id, value FROM </a:t>
            </a:r>
            <a:r>
              <a:rPr lang="en-US" sz="2400" dirty="0" err="1">
                <a:solidFill>
                  <a:srgbClr val="7030A0"/>
                </a:solidFill>
              </a:rPr>
              <a:t>modules_characteristics</a:t>
            </a:r>
            <a:r>
              <a:rPr lang="en-US" sz="2400" dirty="0">
                <a:solidFill>
                  <a:srgbClr val="7030A0"/>
                </a:solidFill>
              </a:rPr>
              <a:t> WHERE type = 11 AND value &gt; 0</a:t>
            </a:r>
            <a:endParaRPr lang="en-US" sz="2400">
              <a:solidFill>
                <a:srgbClr val="7030A0"/>
              </a:solidFill>
              <a:cs typeface="Calibri"/>
            </a:endParaRPr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0FBE1CF1-6746-4B36-81CA-8FB71ED1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60" y="2455951"/>
            <a:ext cx="2629682" cy="14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7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9025" y="619889"/>
            <a:ext cx="10514778" cy="671498"/>
          </a:xfrm>
        </p:spPr>
        <p:txBody>
          <a:bodyPr anchor="b">
            <a:normAutofit fontScale="90000"/>
          </a:bodyPr>
          <a:lstStyle/>
          <a:p>
            <a:r>
              <a:rPr lang="ru-RU" sz="4800" dirty="0">
                <a:latin typeface="Calibri"/>
                <a:cs typeface="Calibri Light" panose="020F0302020204030204"/>
              </a:rPr>
              <a:t>Запрос №2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ED319-558A-43DE-8A06-3758634694E1}"/>
              </a:ext>
            </a:extLst>
          </p:cNvPr>
          <p:cNvSpPr txBox="1"/>
          <p:nvPr/>
        </p:nvSpPr>
        <p:spPr>
          <a:xfrm>
            <a:off x="830893" y="1384126"/>
            <a:ext cx="106554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SELECT name FROM modules WHERE id IN (SELECT id from </a:t>
            </a:r>
            <a:r>
              <a:rPr lang="en-US" sz="2400" dirty="0" err="1">
                <a:solidFill>
                  <a:srgbClr val="7030A0"/>
                </a:solidFill>
              </a:rPr>
              <a:t>modules_characteristics</a:t>
            </a:r>
            <a:r>
              <a:rPr lang="en-US" sz="2400" dirty="0">
                <a:solidFill>
                  <a:srgbClr val="7030A0"/>
                </a:solidFill>
              </a:rPr>
              <a:t> WHERE value &gt; 0 EXCEPT SELECT id from </a:t>
            </a:r>
            <a:r>
              <a:rPr lang="en-US" sz="2400" dirty="0" err="1">
                <a:solidFill>
                  <a:srgbClr val="7030A0"/>
                </a:solidFill>
              </a:rPr>
              <a:t>modules_characteristics</a:t>
            </a:r>
            <a:r>
              <a:rPr lang="en-US" sz="2400" dirty="0">
                <a:solidFill>
                  <a:srgbClr val="7030A0"/>
                </a:solidFill>
              </a:rPr>
              <a:t> WHERE value &lt; 0) LIMIT 10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B7FFF44-1C74-4012-AABA-EE5CA4AF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0" y="2588581"/>
            <a:ext cx="3060656" cy="35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5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9025" y="619889"/>
            <a:ext cx="10514778" cy="671498"/>
          </a:xfrm>
        </p:spPr>
        <p:txBody>
          <a:bodyPr anchor="b">
            <a:normAutofit fontScale="90000"/>
          </a:bodyPr>
          <a:lstStyle/>
          <a:p>
            <a:r>
              <a:rPr lang="ru-RU" sz="4800" dirty="0">
                <a:latin typeface="Calibri"/>
                <a:cs typeface="Calibri Light" panose="020F0302020204030204"/>
              </a:rPr>
              <a:t>Запрос №3</a:t>
            </a: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FB03F34-EC3A-4F1D-BF43-84D7E703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02" y="2523252"/>
            <a:ext cx="4632542" cy="1498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58B270-B114-4E9D-A322-330C29FEE62A}"/>
              </a:ext>
            </a:extLst>
          </p:cNvPr>
          <p:cNvSpPr txBox="1"/>
          <p:nvPr/>
        </p:nvSpPr>
        <p:spPr>
          <a:xfrm>
            <a:off x="747386" y="1373688"/>
            <a:ext cx="83172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SELECT * FROM modules WHERE name LIKE '%chassis%'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9953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9025" y="619889"/>
            <a:ext cx="10514778" cy="671498"/>
          </a:xfrm>
        </p:spPr>
        <p:txBody>
          <a:bodyPr anchor="b">
            <a:normAutofit fontScale="90000"/>
          </a:bodyPr>
          <a:lstStyle/>
          <a:p>
            <a:r>
              <a:rPr lang="ru-RU" sz="4800" dirty="0">
                <a:latin typeface="Calibri"/>
                <a:cs typeface="Calibri Light" panose="020F0302020204030204"/>
              </a:rPr>
              <a:t>Запрос №4</a:t>
            </a:r>
          </a:p>
        </p:txBody>
      </p:sp>
      <p:pic>
        <p:nvPicPr>
          <p:cNvPr id="3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B48DE2D-93F1-4C63-9C7A-8A0187EAF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92" y="2789651"/>
            <a:ext cx="2917651" cy="32933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45FC99-8804-41A5-951B-9C335792F928}"/>
              </a:ext>
            </a:extLst>
          </p:cNvPr>
          <p:cNvSpPr txBox="1"/>
          <p:nvPr/>
        </p:nvSpPr>
        <p:spPr>
          <a:xfrm>
            <a:off x="643003" y="1415441"/>
            <a:ext cx="87765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SELECT * FROM </a:t>
            </a:r>
            <a:r>
              <a:rPr lang="en-US" sz="2400" dirty="0" err="1">
                <a:solidFill>
                  <a:srgbClr val="7030A0"/>
                </a:solidFill>
              </a:rPr>
              <a:t>characteristic_type</a:t>
            </a:r>
            <a:r>
              <a:rPr lang="en-US" sz="2400" dirty="0">
                <a:solidFill>
                  <a:srgbClr val="7030A0"/>
                </a:solidFill>
              </a:rPr>
              <a:t> ORDER BY name LIMIT 10</a:t>
            </a:r>
          </a:p>
        </p:txBody>
      </p:sp>
    </p:spTree>
    <p:extLst>
      <p:ext uri="{BB962C8B-B14F-4D97-AF65-F5344CB8AC3E}">
        <p14:creationId xmlns:p14="http://schemas.microsoft.com/office/powerpoint/2010/main" val="124580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9025" y="619889"/>
            <a:ext cx="10514778" cy="671498"/>
          </a:xfrm>
        </p:spPr>
        <p:txBody>
          <a:bodyPr anchor="b">
            <a:normAutofit fontScale="90000"/>
          </a:bodyPr>
          <a:lstStyle/>
          <a:p>
            <a:r>
              <a:rPr lang="ru-RU" sz="4800" dirty="0">
                <a:latin typeface="Calibri"/>
                <a:cs typeface="Calibri Light" panose="020F0302020204030204"/>
              </a:rPr>
              <a:t>Запрос №5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BF0C6-B730-45B1-B7F6-64B3B28912D8}"/>
              </a:ext>
            </a:extLst>
          </p:cNvPr>
          <p:cNvSpPr txBox="1"/>
          <p:nvPr/>
        </p:nvSpPr>
        <p:spPr>
          <a:xfrm>
            <a:off x="914400" y="1394564"/>
            <a:ext cx="85991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UPDATE </a:t>
            </a:r>
            <a:r>
              <a:rPr lang="en-US" sz="2400" dirty="0" err="1">
                <a:solidFill>
                  <a:srgbClr val="7030A0"/>
                </a:solidFill>
              </a:rPr>
              <a:t>modules_characteristics</a:t>
            </a:r>
            <a:r>
              <a:rPr lang="en-US" sz="2400" dirty="0">
                <a:solidFill>
                  <a:srgbClr val="7030A0"/>
                </a:solidFill>
              </a:rPr>
              <a:t> SET value = 0 WHERE value &lt; 0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2993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9025" y="619889"/>
            <a:ext cx="10514778" cy="671498"/>
          </a:xfrm>
        </p:spPr>
        <p:txBody>
          <a:bodyPr anchor="b">
            <a:normAutofit fontScale="90000"/>
          </a:bodyPr>
          <a:lstStyle/>
          <a:p>
            <a:r>
              <a:rPr lang="ru-RU" sz="4800" dirty="0">
                <a:latin typeface="Calibri"/>
                <a:cs typeface="Calibri Light" panose="020F0302020204030204"/>
              </a:rPr>
              <a:t>Запрос №6</a:t>
            </a:r>
          </a:p>
        </p:txBody>
      </p:sp>
      <p:pic>
        <p:nvPicPr>
          <p:cNvPr id="3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8BB28A0-C048-4780-85D8-7D0F140FF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20" y="2707775"/>
            <a:ext cx="2833230" cy="3425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CD0F86-3A44-480F-8840-BB5D67CD251B}"/>
              </a:ext>
            </a:extLst>
          </p:cNvPr>
          <p:cNvSpPr txBox="1"/>
          <p:nvPr/>
        </p:nvSpPr>
        <p:spPr>
          <a:xfrm>
            <a:off x="768263" y="1509386"/>
            <a:ext cx="100291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SELECT * FROM </a:t>
            </a:r>
            <a:r>
              <a:rPr lang="en-US" sz="2400" dirty="0" err="1">
                <a:solidFill>
                  <a:srgbClr val="7030A0"/>
                </a:solidFill>
              </a:rPr>
              <a:t>characteristic_type</a:t>
            </a:r>
            <a:r>
              <a:rPr lang="en-US" sz="2400" dirty="0">
                <a:solidFill>
                  <a:srgbClr val="7030A0"/>
                </a:solidFill>
              </a:rPr>
              <a:t> WHERE id BETWEEN 5 AND 15</a:t>
            </a:r>
            <a:endParaRPr lang="en-US" sz="2400" dirty="0">
              <a:solidFill>
                <a:srgbClr val="7030A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897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База данных конструктора легких таков в игре  Hearts of Iron 4</vt:lpstr>
      <vt:lpstr>Актуальность</vt:lpstr>
      <vt:lpstr>Презентация PowerPoint</vt:lpstr>
      <vt:lpstr>Запрос №1</vt:lpstr>
      <vt:lpstr>Запрос №2</vt:lpstr>
      <vt:lpstr>Запрос №3</vt:lpstr>
      <vt:lpstr>Запрос №4</vt:lpstr>
      <vt:lpstr>Запрос №5</vt:lpstr>
      <vt:lpstr>Запрос №6</vt:lpstr>
      <vt:lpstr>Запрос №7</vt:lpstr>
      <vt:lpstr>Запрос №8</vt:lpstr>
      <vt:lpstr>Запрос №9</vt:lpstr>
      <vt:lpstr>Запрос №10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301</cp:revision>
  <dcterms:created xsi:type="dcterms:W3CDTF">2021-12-06T20:03:23Z</dcterms:created>
  <dcterms:modified xsi:type="dcterms:W3CDTF">2021-12-06T22:18:45Z</dcterms:modified>
</cp:coreProperties>
</file>