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76" r:id="rId4"/>
    <p:sldId id="279" r:id="rId5"/>
    <p:sldId id="288" r:id="rId6"/>
    <p:sldId id="295" r:id="rId7"/>
    <p:sldId id="298" r:id="rId8"/>
    <p:sldId id="299" r:id="rId9"/>
    <p:sldId id="312" r:id="rId10"/>
    <p:sldId id="322" r:id="rId11"/>
    <p:sldId id="323" r:id="rId12"/>
    <p:sldId id="296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6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CA800"/>
    <a:srgbClr val="FCAB1F"/>
    <a:srgbClr val="E57E22"/>
    <a:srgbClr val="FBC969"/>
    <a:srgbClr val="FCCA69"/>
    <a:srgbClr val="FFBF00"/>
    <a:srgbClr val="DF961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934"/>
  </p:normalViewPr>
  <p:slideViewPr>
    <p:cSldViewPr snapToGrid="0" snapToObjects="1">
      <p:cViewPr varScale="1">
        <p:scale>
          <a:sx n="97" d="100"/>
          <a:sy n="97" d="100"/>
        </p:scale>
        <p:origin x="58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2FE4-C45E-CC49-9713-4748D2C2EE60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6E8EE-09D5-4042-91E1-A46F89677B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1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9F5F-EDB5-9F44-9E46-0AF21B87109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1039-76F5-E749-A787-5F8EFD128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78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4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92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88"/>
          <a:stretch/>
        </p:blipFill>
        <p:spPr>
          <a:xfrm>
            <a:off x="3554698" y="1109209"/>
            <a:ext cx="5112161" cy="512044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844"/>
          <a:stretch/>
        </p:blipFill>
        <p:spPr>
          <a:xfrm>
            <a:off x="9635919" y="1109209"/>
            <a:ext cx="2556081" cy="512044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622" r="7688"/>
          <a:stretch/>
        </p:blipFill>
        <p:spPr>
          <a:xfrm>
            <a:off x="0" y="1109209"/>
            <a:ext cx="2585640" cy="51204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3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783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4724" y="6368817"/>
            <a:ext cx="1810058" cy="3382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6360" y="1183963"/>
            <a:ext cx="1810058" cy="338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0304" y="1183963"/>
            <a:ext cx="1810058" cy="338215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14778" y="0"/>
            <a:ext cx="12192000" cy="68580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900" y="-691377"/>
            <a:ext cx="8444241" cy="7807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3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783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4" name="矩形 33"/>
          <p:cNvSpPr/>
          <p:nvPr userDrawn="1"/>
        </p:nvSpPr>
        <p:spPr>
          <a:xfrm>
            <a:off x="0" y="0"/>
            <a:ext cx="12192000" cy="6968466"/>
          </a:xfrm>
          <a:prstGeom prst="rect">
            <a:avLst/>
          </a:prstGeom>
          <a:solidFill>
            <a:srgbClr val="FFFFFF">
              <a:alpha val="7451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4302" rtl="0" eaLnBrk="1" latinLnBrk="0" hangingPunct="1">
        <a:spcBef>
          <a:spcPct val="0"/>
        </a:spcBef>
        <a:buNone/>
        <a:defRPr sz="6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610" indent="-511610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495" indent="-426335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3" kern="1200">
          <a:solidFill>
            <a:schemeClr val="tx1"/>
          </a:solidFill>
          <a:latin typeface="+mn-lt"/>
          <a:ea typeface="+mn-ea"/>
          <a:cs typeface="+mn-cs"/>
        </a:defRPr>
      </a:lvl2pPr>
      <a:lvl3pPr marL="170537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5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7" kern="1200">
          <a:solidFill>
            <a:schemeClr val="tx1"/>
          </a:solidFill>
          <a:latin typeface="+mn-lt"/>
          <a:ea typeface="+mn-ea"/>
          <a:cs typeface="+mn-cs"/>
        </a:defRPr>
      </a:lvl4pPr>
      <a:lvl5pPr marL="3069679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»"/>
        <a:defRPr sz="3067" kern="1200">
          <a:solidFill>
            <a:schemeClr val="tx1"/>
          </a:solidFill>
          <a:latin typeface="+mn-lt"/>
          <a:ea typeface="+mn-ea"/>
          <a:cs typeface="+mn-cs"/>
        </a:defRPr>
      </a:lvl5pPr>
      <a:lvl6pPr marL="3751826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6pPr>
      <a:lvl7pPr marL="4433974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7pPr>
      <a:lvl8pPr marL="51161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8pPr>
      <a:lvl9pPr marL="5798280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82151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364302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046454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28601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410752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92900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775049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457201" algn="l" defTabSz="1364302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03704" y="5360334"/>
            <a:ext cx="4512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33" dirty="0">
                <a:solidFill>
                  <a:srgbClr val="FD801E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布</a:t>
            </a:r>
            <a:r>
              <a:rPr kumimoji="1" lang="zh-CN" altLang="en-US" sz="2133">
                <a:solidFill>
                  <a:srgbClr val="FD801E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比（北京）网络技术有限公司</a:t>
            </a:r>
            <a:endParaRPr kumimoji="1" lang="zh-CN" altLang="en-US" sz="2133" dirty="0">
              <a:solidFill>
                <a:srgbClr val="FD801E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271798" y="2238552"/>
            <a:ext cx="8936111" cy="2062282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ctr"/>
            <a:r>
              <a:rPr lang="zh-CN" altLang="en-US" sz="4267" b="1" dirty="0">
                <a:solidFill>
                  <a:srgbClr val="51A890"/>
                </a:solidFill>
                <a:latin typeface="微软雅黑"/>
                <a:sym typeface="Arial" panose="020B0604020202020204" pitchFamily="34" charset="0"/>
              </a:rPr>
              <a:t>区 块 链 关 键 技 术 辨 析</a:t>
            </a:r>
            <a:endParaRPr lang="en-US" altLang="zh-CN" sz="4267" b="1" dirty="0">
              <a:solidFill>
                <a:srgbClr val="51A890"/>
              </a:solidFill>
              <a:latin typeface="微软雅黑"/>
              <a:sym typeface="Arial" panose="020B0604020202020204" pitchFamily="34" charset="0"/>
            </a:endParaRPr>
          </a:p>
          <a:p>
            <a:pPr algn="ctr"/>
            <a:endParaRPr lang="en-US" altLang="zh-CN" sz="4267" b="1" dirty="0">
              <a:solidFill>
                <a:srgbClr val="51A890"/>
              </a:solidFill>
              <a:latin typeface="微软雅黑"/>
              <a:sym typeface="Arial" panose="020B0604020202020204" pitchFamily="34" charset="0"/>
            </a:endParaRPr>
          </a:p>
          <a:p>
            <a:pPr algn="ctr"/>
            <a:r>
              <a:rPr lang="zh-CN" altLang="en-US" sz="4267" b="1" dirty="0">
                <a:solidFill>
                  <a:srgbClr val="51A890"/>
                </a:solidFill>
                <a:latin typeface="微软雅黑"/>
                <a:sym typeface="Arial" panose="020B0604020202020204" pitchFamily="34" charset="0"/>
              </a:rPr>
              <a:t>与 金 融 应 用 实 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4048" y="4492664"/>
            <a:ext cx="5292539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李军</a:t>
            </a:r>
            <a:endParaRPr kumimoji="1" lang="en-US" altLang="zh-CN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pPr algn="ctr"/>
            <a:endParaRPr kumimoji="1" lang="en-US" altLang="zh-CN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pPr algn="ctr"/>
            <a:r>
              <a:rPr kumimoji="1" lang="zh-CN" altLang="en-US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中科院博士</a:t>
            </a:r>
            <a:endParaRPr kumimoji="1" lang="en-US" altLang="zh-CN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pPr algn="ctr"/>
            <a:r>
              <a:rPr kumimoji="1" lang="zh-CN" altLang="en-US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布比（北京）网络技术有限公司  联合创始人</a:t>
            </a:r>
            <a:r>
              <a:rPr kumimoji="1" lang="en-US" altLang="zh-CN" sz="1867" dirty="0">
                <a:solidFill>
                  <a:srgbClr val="51A89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&amp;COO</a:t>
            </a:r>
            <a:endParaRPr kumimoji="1" lang="zh-CN" altLang="en-US" sz="1867" dirty="0">
              <a:solidFill>
                <a:srgbClr val="51A890"/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3" y="8709"/>
            <a:ext cx="12192000" cy="70200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43642" y="1892830"/>
            <a:ext cx="8848359" cy="339114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434999" y="2411258"/>
            <a:ext cx="8757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48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密码学</a:t>
            </a:r>
            <a:r>
              <a:rPr lang="zh-CN" altLang="en-US" sz="48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与安全技术</a:t>
            </a:r>
            <a:endParaRPr lang="en-US" altLang="zh-CN" sz="48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400" b="1" dirty="0" smtClean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                           </a:t>
            </a:r>
            <a:r>
              <a:rPr lang="en-US" altLang="zh-CN" sz="2400" b="1" dirty="0" err="1" smtClean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zuesgooogle</a:t>
            </a:r>
            <a:endParaRPr lang="en-US" altLang="zh-CN" sz="2400" b="1" dirty="0">
              <a:solidFill>
                <a:prstClr val="white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4346602" y="4432404"/>
            <a:ext cx="6842437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67" spc="400" dirty="0" smtClean="0">
                <a:solidFill>
                  <a:srgbClr val="FD5A1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2018.10.06</a:t>
            </a:r>
            <a:endParaRPr lang="en-US" altLang="zh-CN" sz="1867" spc="400" dirty="0">
              <a:solidFill>
                <a:srgbClr val="FD5A1E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" y="1892830"/>
            <a:ext cx="3358353" cy="3391149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>
              <a:solidFill>
                <a:srgbClr val="FCA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混合密码系统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5167" y="970011"/>
            <a:ext cx="7665907" cy="450332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09303" y="1179362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9213" y="1301425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电动机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9826" y="1301425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由电池驱动，能安静的低速行驶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09303" y="2002171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9213" y="2124234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发动机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826" y="2124234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由汽油驱动，能高速行驶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混合密码系统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354" y="968012"/>
            <a:ext cx="4680881" cy="57868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063" y="1046157"/>
            <a:ext cx="4588132" cy="56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15304" y="1410953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5304" y="2372437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5304" y="3333921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1008" y="1534394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1008" y="2505841"/>
            <a:ext cx="40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消息认证码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1008" y="3510820"/>
            <a:ext cx="25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数字签名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6258" y="1580217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获取消息的指纹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06259" y="252123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消息被正确传送了吗？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6258" y="351082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消息到底是谁写的？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15303" y="4295405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1007" y="4472304"/>
            <a:ext cx="25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证书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06257" y="4472304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给公钥加上数字签名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9606" y="1038176"/>
            <a:ext cx="5932789" cy="55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518" y="968567"/>
            <a:ext cx="4856964" cy="588943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445007" y="1125617"/>
            <a:ext cx="400893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00257" y="1318959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完整性（一致性）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09302" y="1149695"/>
            <a:ext cx="9667703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18630" y="1302535"/>
            <a:ext cx="674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有一个输入和一个输出，其中输入为消息，输出为：散列值（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hash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value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201" y="2056512"/>
            <a:ext cx="1538804" cy="4454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9300" y="2160328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、根据任意长度的消息计算出固定长度的散列值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9300" y="2827470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、能够快速的计算出散列值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0770" y="3459713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、消息不同散列值也不同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0770" y="4091956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弱抗碰撞性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：要找到和该条消息具有相同散列值的另外一条消息是非常困难的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2756" y="4728417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5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强抗碰撞性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：要找到散列值相同的两条消息是非常困难的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9300" y="5281565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6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、保证消息的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完整性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（一致性），具备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单向性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单向散列函数的应用实例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923" y="1219802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、软件是否被篡改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、消息验证码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2393" y="2519187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、数字签名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2393" y="3151430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、基于口令的加密（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Password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Based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Encryption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379" y="3787891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5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、伪随机数生成器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0923" y="4341039"/>
            <a:ext cx="680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6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MD4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MD5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SHA-1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SHA-2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256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384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512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SHA-3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069" y="1605805"/>
            <a:ext cx="6153332" cy="1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单向散列函数无法解决的问题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209302" y="1149695"/>
            <a:ext cx="10590811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单向散列函数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00257" y="1318959"/>
            <a:ext cx="319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能够辨别出篡改，但无法识别出伪装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184" y="1094022"/>
            <a:ext cx="4712258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512" y="1216085"/>
            <a:ext cx="1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消息认证码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9612" y="1231474"/>
            <a:ext cx="353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是一种与秘钥相关联的单向散列函数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62" y="2091256"/>
            <a:ext cx="6641236" cy="454152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39184" y="2034964"/>
            <a:ext cx="4662528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4" y="2157027"/>
            <a:ext cx="1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消息的认证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3794" y="2172416"/>
            <a:ext cx="353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消息来至于正确的发送者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消息认证码使用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893" y="981824"/>
            <a:ext cx="8830215" cy="55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10"/>
          <p:cNvGrpSpPr/>
          <p:nvPr/>
        </p:nvGrpSpPr>
        <p:grpSpPr>
          <a:xfrm flipV="1">
            <a:off x="11753570" y="8134360"/>
            <a:ext cx="4502431" cy="1009640"/>
            <a:chOff x="761653" y="-7443"/>
            <a:chExt cx="7623597" cy="1709540"/>
          </a:xfrm>
          <a:solidFill>
            <a:srgbClr val="BFBFBF">
              <a:alpha val="27000"/>
            </a:srgbClr>
          </a:solidFill>
        </p:grpSpPr>
        <p:sp>
          <p:nvSpPr>
            <p:cNvPr id="43" name="Shape 9546"/>
            <p:cNvSpPr/>
            <p:nvPr/>
          </p:nvSpPr>
          <p:spPr>
            <a:xfrm>
              <a:off x="4962177" y="-7443"/>
              <a:ext cx="1965747" cy="17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35" y="0"/>
                  </a:lnTo>
                  <a:lnTo>
                    <a:pt x="21600" y="18356"/>
                  </a:lnTo>
                  <a:lnTo>
                    <a:pt x="18803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5" name="Shape 9547"/>
            <p:cNvSpPr/>
            <p:nvPr/>
          </p:nvSpPr>
          <p:spPr>
            <a:xfrm>
              <a:off x="6418337" y="-2878"/>
              <a:ext cx="1966913" cy="170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65" y="0"/>
                  </a:lnTo>
                  <a:lnTo>
                    <a:pt x="0" y="18356"/>
                  </a:lnTo>
                  <a:lnTo>
                    <a:pt x="27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6" name="Shape 9548"/>
            <p:cNvSpPr/>
            <p:nvPr/>
          </p:nvSpPr>
          <p:spPr>
            <a:xfrm>
              <a:off x="2861915" y="-7443"/>
              <a:ext cx="1965747" cy="17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35" y="0"/>
                  </a:lnTo>
                  <a:lnTo>
                    <a:pt x="21600" y="18356"/>
                  </a:lnTo>
                  <a:lnTo>
                    <a:pt x="18803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8" name="Shape 9549"/>
            <p:cNvSpPr/>
            <p:nvPr/>
          </p:nvSpPr>
          <p:spPr>
            <a:xfrm>
              <a:off x="4318075" y="-2878"/>
              <a:ext cx="1966913" cy="170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65" y="0"/>
                  </a:lnTo>
                  <a:lnTo>
                    <a:pt x="0" y="18356"/>
                  </a:lnTo>
                  <a:lnTo>
                    <a:pt x="27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49" name="Shape 9580"/>
            <p:cNvSpPr/>
            <p:nvPr/>
          </p:nvSpPr>
          <p:spPr>
            <a:xfrm>
              <a:off x="761653" y="-7443"/>
              <a:ext cx="1965747" cy="17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35" y="0"/>
                  </a:lnTo>
                  <a:lnTo>
                    <a:pt x="21600" y="18356"/>
                  </a:lnTo>
                  <a:lnTo>
                    <a:pt x="18803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  <p:sp>
          <p:nvSpPr>
            <p:cNvPr id="50" name="Shape 9581"/>
            <p:cNvSpPr/>
            <p:nvPr/>
          </p:nvSpPr>
          <p:spPr>
            <a:xfrm>
              <a:off x="2217812" y="-2878"/>
              <a:ext cx="1966913" cy="170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65" y="0"/>
                  </a:lnTo>
                  <a:lnTo>
                    <a:pt x="0" y="18356"/>
                  </a:lnTo>
                  <a:lnTo>
                    <a:pt x="27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sz="4267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组合 2"/>
          <p:cNvGrpSpPr/>
          <p:nvPr/>
        </p:nvGrpSpPr>
        <p:grpSpPr>
          <a:xfrm>
            <a:off x="309335" y="1527286"/>
            <a:ext cx="5009317" cy="4164941"/>
            <a:chOff x="5810228" y="1289058"/>
            <a:chExt cx="5457702" cy="4537746"/>
          </a:xfrm>
          <a:solidFill>
            <a:srgbClr val="FCAB1F"/>
          </a:solidFill>
        </p:grpSpPr>
        <p:grpSp>
          <p:nvGrpSpPr>
            <p:cNvPr id="52" name="Group 3"/>
            <p:cNvGrpSpPr/>
            <p:nvPr/>
          </p:nvGrpSpPr>
          <p:grpSpPr>
            <a:xfrm>
              <a:off x="5810228" y="1703048"/>
              <a:ext cx="2710979" cy="2111058"/>
              <a:chOff x="4814101" y="1314952"/>
              <a:chExt cx="3614505" cy="2814638"/>
            </a:xfrm>
            <a:grpFill/>
          </p:grpSpPr>
          <p:sp>
            <p:nvSpPr>
              <p:cNvPr id="200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11003681" y="3774469"/>
              <a:ext cx="256909" cy="239292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0826047" y="3905125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>
              <a:spLocks noEditPoints="1"/>
            </p:cNvSpPr>
            <p:nvPr/>
          </p:nvSpPr>
          <p:spPr bwMode="auto">
            <a:xfrm>
              <a:off x="11102040" y="3464710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1078552" y="3635004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0878897" y="3657024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11085891" y="3260651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10937619" y="3483794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7" name="Freeform 62"/>
            <p:cNvSpPr>
              <a:spLocks noEditPoints="1"/>
            </p:cNvSpPr>
            <p:nvPr/>
          </p:nvSpPr>
          <p:spPr bwMode="auto">
            <a:xfrm>
              <a:off x="10632264" y="3726023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8" name="Freeform 33"/>
            <p:cNvSpPr>
              <a:spLocks noEditPoints="1"/>
            </p:cNvSpPr>
            <p:nvPr/>
          </p:nvSpPr>
          <p:spPr bwMode="auto">
            <a:xfrm>
              <a:off x="11025702" y="3416263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Freeform 34"/>
            <p:cNvSpPr>
              <a:spLocks noEditPoints="1"/>
            </p:cNvSpPr>
            <p:nvPr/>
          </p:nvSpPr>
          <p:spPr bwMode="auto">
            <a:xfrm>
              <a:off x="11138741" y="2900978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0" name="Freeform 35"/>
            <p:cNvSpPr>
              <a:spLocks noEditPoints="1"/>
            </p:cNvSpPr>
            <p:nvPr/>
          </p:nvSpPr>
          <p:spPr bwMode="auto">
            <a:xfrm>
              <a:off x="11121125" y="3041911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10930278" y="3219545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2" name="Freeform 37"/>
            <p:cNvSpPr>
              <a:spLocks/>
            </p:cNvSpPr>
            <p:nvPr/>
          </p:nvSpPr>
          <p:spPr bwMode="auto">
            <a:xfrm>
              <a:off x="10439950" y="3430945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3" name="Freeform 38"/>
            <p:cNvSpPr>
              <a:spLocks/>
            </p:cNvSpPr>
            <p:nvPr/>
          </p:nvSpPr>
          <p:spPr bwMode="auto">
            <a:xfrm>
              <a:off x="10924406" y="2758577"/>
              <a:ext cx="218740" cy="23782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4" name="Freeform 39"/>
            <p:cNvSpPr>
              <a:spLocks noEditPoints="1"/>
            </p:cNvSpPr>
            <p:nvPr/>
          </p:nvSpPr>
          <p:spPr bwMode="auto">
            <a:xfrm>
              <a:off x="10795217" y="3329649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10889173" y="3025762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6" name="Freeform 41"/>
            <p:cNvSpPr>
              <a:spLocks noEditPoints="1"/>
            </p:cNvSpPr>
            <p:nvPr/>
          </p:nvSpPr>
          <p:spPr bwMode="auto">
            <a:xfrm>
              <a:off x="11094700" y="3135866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7" name="Freeform 42"/>
            <p:cNvSpPr>
              <a:spLocks/>
            </p:cNvSpPr>
            <p:nvPr/>
          </p:nvSpPr>
          <p:spPr bwMode="auto">
            <a:xfrm>
              <a:off x="10639604" y="3106506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>
              <a:off x="10817239" y="2622048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>
              <a:off x="10759984" y="2856937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0" name="Freeform 45"/>
            <p:cNvSpPr>
              <a:spLocks noEditPoints="1"/>
            </p:cNvSpPr>
            <p:nvPr/>
          </p:nvSpPr>
          <p:spPr bwMode="auto">
            <a:xfrm>
              <a:off x="10564734" y="3941826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1" name="Freeform 46"/>
            <p:cNvSpPr>
              <a:spLocks/>
            </p:cNvSpPr>
            <p:nvPr/>
          </p:nvSpPr>
          <p:spPr bwMode="auto">
            <a:xfrm>
              <a:off x="10655754" y="2423861"/>
              <a:ext cx="221676" cy="229016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2" name="Freeform 47"/>
            <p:cNvSpPr>
              <a:spLocks noEditPoints="1"/>
            </p:cNvSpPr>
            <p:nvPr/>
          </p:nvSpPr>
          <p:spPr bwMode="auto">
            <a:xfrm>
              <a:off x="10591159" y="2598560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3" name="Freeform 48"/>
            <p:cNvSpPr>
              <a:spLocks noEditPoints="1"/>
            </p:cNvSpPr>
            <p:nvPr/>
          </p:nvSpPr>
          <p:spPr bwMode="auto">
            <a:xfrm>
              <a:off x="10447290" y="3814106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4" name="Freeform 49"/>
            <p:cNvSpPr>
              <a:spLocks noEditPoints="1"/>
            </p:cNvSpPr>
            <p:nvPr/>
          </p:nvSpPr>
          <p:spPr bwMode="auto">
            <a:xfrm>
              <a:off x="10677774" y="2219802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5" name="Freeform 50"/>
            <p:cNvSpPr>
              <a:spLocks noEditPoints="1"/>
            </p:cNvSpPr>
            <p:nvPr/>
          </p:nvSpPr>
          <p:spPr bwMode="auto">
            <a:xfrm>
              <a:off x="10530968" y="2084742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6" name="Freeform 51"/>
            <p:cNvSpPr>
              <a:spLocks noEditPoints="1"/>
            </p:cNvSpPr>
            <p:nvPr/>
          </p:nvSpPr>
          <p:spPr bwMode="auto">
            <a:xfrm>
              <a:off x="10447290" y="1967298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7" name="Freeform 52"/>
            <p:cNvSpPr>
              <a:spLocks noEditPoints="1"/>
            </p:cNvSpPr>
            <p:nvPr/>
          </p:nvSpPr>
          <p:spPr bwMode="auto">
            <a:xfrm>
              <a:off x="10522160" y="2318162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8" name="Freeform 53"/>
            <p:cNvSpPr>
              <a:spLocks noEditPoints="1"/>
            </p:cNvSpPr>
            <p:nvPr/>
          </p:nvSpPr>
          <p:spPr bwMode="auto">
            <a:xfrm>
              <a:off x="10511884" y="2764449"/>
              <a:ext cx="209932" cy="22314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9" name="Freeform 54"/>
            <p:cNvSpPr>
              <a:spLocks noEditPoints="1"/>
            </p:cNvSpPr>
            <p:nvPr/>
          </p:nvSpPr>
          <p:spPr bwMode="auto">
            <a:xfrm>
              <a:off x="10473715" y="3030167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0" name="Freeform 55"/>
            <p:cNvSpPr>
              <a:spLocks noEditPoints="1"/>
            </p:cNvSpPr>
            <p:nvPr/>
          </p:nvSpPr>
          <p:spPr bwMode="auto">
            <a:xfrm>
              <a:off x="10699794" y="2987592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1" name="Freeform 56"/>
            <p:cNvSpPr>
              <a:spLocks noEditPoints="1"/>
            </p:cNvSpPr>
            <p:nvPr/>
          </p:nvSpPr>
          <p:spPr bwMode="auto">
            <a:xfrm>
              <a:off x="10313697" y="1861598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>
              <a:off x="10131659" y="1785259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>
              <a:off x="10432610" y="3212205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4" name="Freeform 59"/>
            <p:cNvSpPr>
              <a:spLocks noEditPoints="1"/>
            </p:cNvSpPr>
            <p:nvPr/>
          </p:nvSpPr>
          <p:spPr bwMode="auto">
            <a:xfrm>
              <a:off x="10379760" y="411212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5" name="Freeform 60"/>
            <p:cNvSpPr>
              <a:spLocks noEditPoints="1"/>
            </p:cNvSpPr>
            <p:nvPr/>
          </p:nvSpPr>
          <p:spPr bwMode="auto">
            <a:xfrm>
              <a:off x="10190381" y="2141995"/>
              <a:ext cx="300951" cy="300950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>
              <a:off x="10133127" y="1984914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>
              <a:off x="10294613" y="2015743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8" name="Freeform 93"/>
            <p:cNvSpPr>
              <a:spLocks noEditPoints="1"/>
            </p:cNvSpPr>
            <p:nvPr/>
          </p:nvSpPr>
          <p:spPr bwMode="auto">
            <a:xfrm>
              <a:off x="10291677" y="427067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9" name="Freeform 94"/>
            <p:cNvSpPr>
              <a:spLocks noEditPoints="1"/>
            </p:cNvSpPr>
            <p:nvPr/>
          </p:nvSpPr>
          <p:spPr bwMode="auto">
            <a:xfrm>
              <a:off x="10431141" y="3982931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0" name="Freeform 95"/>
            <p:cNvSpPr>
              <a:spLocks noEditPoints="1"/>
            </p:cNvSpPr>
            <p:nvPr/>
          </p:nvSpPr>
          <p:spPr bwMode="auto">
            <a:xfrm>
              <a:off x="10181572" y="3596834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1" name="Freeform 96"/>
            <p:cNvSpPr>
              <a:spLocks noEditPoints="1"/>
            </p:cNvSpPr>
            <p:nvPr/>
          </p:nvSpPr>
          <p:spPr bwMode="auto">
            <a:xfrm>
              <a:off x="10071469" y="3888976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2" name="Freeform 97"/>
            <p:cNvSpPr>
              <a:spLocks noEditPoints="1"/>
            </p:cNvSpPr>
            <p:nvPr/>
          </p:nvSpPr>
          <p:spPr bwMode="auto">
            <a:xfrm>
              <a:off x="10118446" y="421488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3" name="Freeform 98"/>
            <p:cNvSpPr>
              <a:spLocks noEditPoints="1"/>
            </p:cNvSpPr>
            <p:nvPr/>
          </p:nvSpPr>
          <p:spPr bwMode="auto">
            <a:xfrm>
              <a:off x="10155147" y="4460049"/>
              <a:ext cx="224612" cy="226080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10294613" y="3438285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5" name="Freeform 100"/>
            <p:cNvSpPr>
              <a:spLocks noEditPoints="1"/>
            </p:cNvSpPr>
            <p:nvPr/>
          </p:nvSpPr>
          <p:spPr bwMode="auto">
            <a:xfrm>
              <a:off x="10184509" y="3263586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6" name="Freeform 101"/>
            <p:cNvSpPr>
              <a:spLocks noEditPoints="1"/>
            </p:cNvSpPr>
            <p:nvPr/>
          </p:nvSpPr>
          <p:spPr bwMode="auto">
            <a:xfrm>
              <a:off x="10382695" y="2492860"/>
              <a:ext cx="240760" cy="242228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0136063" y="2463499"/>
              <a:ext cx="296546" cy="28773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8" name="Freeform 103"/>
            <p:cNvSpPr>
              <a:spLocks noEditPoints="1"/>
            </p:cNvSpPr>
            <p:nvPr/>
          </p:nvSpPr>
          <p:spPr bwMode="auto">
            <a:xfrm>
              <a:off x="10193316" y="4694937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9" name="Freeform 104"/>
            <p:cNvSpPr>
              <a:spLocks noEditPoints="1"/>
            </p:cNvSpPr>
            <p:nvPr/>
          </p:nvSpPr>
          <p:spPr bwMode="auto">
            <a:xfrm>
              <a:off x="10086149" y="4862295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0" name="Freeform 105"/>
            <p:cNvSpPr>
              <a:spLocks noEditPoints="1"/>
            </p:cNvSpPr>
            <p:nvPr/>
          </p:nvSpPr>
          <p:spPr bwMode="auto">
            <a:xfrm>
              <a:off x="10052384" y="3445625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1" name="Freeform 106"/>
            <p:cNvSpPr>
              <a:spLocks noEditPoints="1"/>
            </p:cNvSpPr>
            <p:nvPr/>
          </p:nvSpPr>
          <p:spPr bwMode="auto">
            <a:xfrm>
              <a:off x="10272591" y="2792342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2" name="Freeform 107"/>
            <p:cNvSpPr>
              <a:spLocks noEditPoints="1"/>
            </p:cNvSpPr>
            <p:nvPr/>
          </p:nvSpPr>
          <p:spPr bwMode="auto">
            <a:xfrm>
              <a:off x="10234422" y="3027231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3" name="Freeform 108"/>
            <p:cNvSpPr>
              <a:spLocks noEditPoints="1"/>
            </p:cNvSpPr>
            <p:nvPr/>
          </p:nvSpPr>
          <p:spPr bwMode="auto">
            <a:xfrm>
              <a:off x="10049448" y="2785002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4" name="Freeform 109"/>
            <p:cNvSpPr>
              <a:spLocks noEditPoints="1"/>
            </p:cNvSpPr>
            <p:nvPr/>
          </p:nvSpPr>
          <p:spPr bwMode="auto">
            <a:xfrm>
              <a:off x="10046512" y="3003742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5" name="Freeform 110"/>
            <p:cNvSpPr>
              <a:spLocks noEditPoints="1"/>
            </p:cNvSpPr>
            <p:nvPr/>
          </p:nvSpPr>
          <p:spPr bwMode="auto">
            <a:xfrm>
              <a:off x="9977514" y="3196056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6" name="Freeform 111"/>
            <p:cNvSpPr>
              <a:spLocks noEditPoints="1"/>
            </p:cNvSpPr>
            <p:nvPr/>
          </p:nvSpPr>
          <p:spPr bwMode="auto">
            <a:xfrm>
              <a:off x="9927600" y="2476711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7" name="Freeform 112"/>
            <p:cNvSpPr>
              <a:spLocks noEditPoints="1"/>
            </p:cNvSpPr>
            <p:nvPr/>
          </p:nvSpPr>
          <p:spPr bwMode="auto">
            <a:xfrm>
              <a:off x="9908515" y="3662897"/>
              <a:ext cx="275994" cy="275994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8" name="Freeform 113"/>
            <p:cNvSpPr>
              <a:spLocks noEditPoints="1"/>
            </p:cNvSpPr>
            <p:nvPr/>
          </p:nvSpPr>
          <p:spPr bwMode="auto">
            <a:xfrm>
              <a:off x="9863006" y="3999081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9886494" y="3447093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0" name="Freeform 115"/>
            <p:cNvSpPr>
              <a:spLocks noEditPoints="1"/>
            </p:cNvSpPr>
            <p:nvPr/>
          </p:nvSpPr>
          <p:spPr bwMode="auto">
            <a:xfrm>
              <a:off x="9817495" y="2705727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1" name="Freeform 116"/>
            <p:cNvSpPr>
              <a:spLocks noEditPoints="1"/>
            </p:cNvSpPr>
            <p:nvPr/>
          </p:nvSpPr>
          <p:spPr bwMode="auto">
            <a:xfrm>
              <a:off x="9823368" y="2931807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2" name="Freeform 117"/>
            <p:cNvSpPr>
              <a:spLocks noEditPoints="1"/>
            </p:cNvSpPr>
            <p:nvPr/>
          </p:nvSpPr>
          <p:spPr bwMode="auto">
            <a:xfrm>
              <a:off x="9987790" y="2257972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9905579" y="1742685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9860070" y="2053913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9921728" y="1883618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9738221" y="3176972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7" name="Freeform 122"/>
            <p:cNvSpPr>
              <a:spLocks noEditPoints="1"/>
            </p:cNvSpPr>
            <p:nvPr/>
          </p:nvSpPr>
          <p:spPr bwMode="auto">
            <a:xfrm>
              <a:off x="9633990" y="2425329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8" name="Freeform 123"/>
            <p:cNvSpPr>
              <a:spLocks noEditPoints="1"/>
            </p:cNvSpPr>
            <p:nvPr/>
          </p:nvSpPr>
          <p:spPr bwMode="auto">
            <a:xfrm>
              <a:off x="9613437" y="3401583"/>
              <a:ext cx="230484" cy="242228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9522418" y="2726280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9606096" y="2122911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>
              <a:spLocks noEditPoints="1"/>
            </p:cNvSpPr>
            <p:nvPr/>
          </p:nvSpPr>
          <p:spPr bwMode="auto">
            <a:xfrm>
              <a:off x="9673627" y="1917384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>
              <a:spLocks noEditPoints="1"/>
            </p:cNvSpPr>
            <p:nvPr/>
          </p:nvSpPr>
          <p:spPr bwMode="auto">
            <a:xfrm>
              <a:off x="9761710" y="1742685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>
              <a:spLocks noEditPoints="1"/>
            </p:cNvSpPr>
            <p:nvPr/>
          </p:nvSpPr>
          <p:spPr bwMode="auto">
            <a:xfrm>
              <a:off x="9425526" y="2968509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>
              <a:spLocks noEditPoints="1"/>
            </p:cNvSpPr>
            <p:nvPr/>
          </p:nvSpPr>
          <p:spPr bwMode="auto">
            <a:xfrm>
              <a:off x="9197978" y="1656071"/>
              <a:ext cx="518223" cy="224612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/>
            </p:cNvSpPr>
            <p:nvPr/>
          </p:nvSpPr>
          <p:spPr bwMode="auto">
            <a:xfrm>
              <a:off x="9296338" y="1924724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EditPoints="1"/>
            </p:cNvSpPr>
            <p:nvPr/>
          </p:nvSpPr>
          <p:spPr bwMode="auto">
            <a:xfrm>
              <a:off x="9325699" y="2209525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9341847" y="2514881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EditPoints="1"/>
            </p:cNvSpPr>
            <p:nvPr/>
          </p:nvSpPr>
          <p:spPr bwMode="auto">
            <a:xfrm>
              <a:off x="9719137" y="3676109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EditPoints="1"/>
            </p:cNvSpPr>
            <p:nvPr/>
          </p:nvSpPr>
          <p:spPr bwMode="auto">
            <a:xfrm>
              <a:off x="9425526" y="3646749"/>
              <a:ext cx="350865" cy="350864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9886494" y="427507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EditPoints="1"/>
            </p:cNvSpPr>
            <p:nvPr/>
          </p:nvSpPr>
          <p:spPr bwMode="auto">
            <a:xfrm>
              <a:off x="9576736" y="4024037"/>
              <a:ext cx="249569" cy="248100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9651607" y="4324988"/>
              <a:ext cx="287738" cy="290674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>
              <a:spLocks noEditPoints="1"/>
            </p:cNvSpPr>
            <p:nvPr/>
          </p:nvSpPr>
          <p:spPr bwMode="auto">
            <a:xfrm>
              <a:off x="9269913" y="3375158"/>
              <a:ext cx="299482" cy="248100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>
              <a:spLocks noEditPoints="1"/>
            </p:cNvSpPr>
            <p:nvPr/>
          </p:nvSpPr>
          <p:spPr bwMode="auto">
            <a:xfrm>
              <a:off x="9137789" y="3087420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9155405" y="2798215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>
              <a:spLocks noEditPoints="1"/>
            </p:cNvSpPr>
            <p:nvPr/>
          </p:nvSpPr>
          <p:spPr bwMode="auto">
            <a:xfrm>
              <a:off x="9299274" y="4135609"/>
              <a:ext cx="311227" cy="293610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>
              <a:spLocks noEditPoints="1"/>
            </p:cNvSpPr>
            <p:nvPr/>
          </p:nvSpPr>
          <p:spPr bwMode="auto">
            <a:xfrm>
              <a:off x="9284594" y="4452708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/>
          </p:nvSpPr>
          <p:spPr bwMode="auto">
            <a:xfrm>
              <a:off x="9228808" y="3866956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9149533" y="3642344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>
              <a:spLocks noEditPoints="1"/>
            </p:cNvSpPr>
            <p:nvPr/>
          </p:nvSpPr>
          <p:spPr bwMode="auto">
            <a:xfrm>
              <a:off x="8939601" y="3375158"/>
              <a:ext cx="277462" cy="245164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>
              <a:spLocks noEditPoints="1"/>
            </p:cNvSpPr>
            <p:nvPr/>
          </p:nvSpPr>
          <p:spPr bwMode="auto">
            <a:xfrm>
              <a:off x="9008600" y="2459094"/>
              <a:ext cx="303887" cy="306822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9893834" y="4608321"/>
              <a:ext cx="230484" cy="230484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>
              <a:spLocks noEditPoints="1"/>
            </p:cNvSpPr>
            <p:nvPr/>
          </p:nvSpPr>
          <p:spPr bwMode="auto">
            <a:xfrm>
              <a:off x="9641330" y="4558408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>
              <a:spLocks/>
            </p:cNvSpPr>
            <p:nvPr/>
          </p:nvSpPr>
          <p:spPr bwMode="auto">
            <a:xfrm>
              <a:off x="9893834" y="4932762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9070259" y="4672916"/>
              <a:ext cx="268654" cy="412522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>
              <a:spLocks noEditPoints="1"/>
            </p:cNvSpPr>
            <p:nvPr/>
          </p:nvSpPr>
          <p:spPr bwMode="auto">
            <a:xfrm>
              <a:off x="9391761" y="4687596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>
              <a:spLocks noEditPoints="1"/>
            </p:cNvSpPr>
            <p:nvPr/>
          </p:nvSpPr>
          <p:spPr bwMode="auto">
            <a:xfrm>
              <a:off x="8971898" y="2175761"/>
              <a:ext cx="300951" cy="22314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>
              <a:spLocks noEditPoints="1"/>
            </p:cNvSpPr>
            <p:nvPr/>
          </p:nvSpPr>
          <p:spPr bwMode="auto">
            <a:xfrm>
              <a:off x="8600482" y="3987336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8894092" y="3758839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8229065" y="415322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/>
          </p:nvSpPr>
          <p:spPr bwMode="auto">
            <a:xfrm>
              <a:off x="8814818" y="2915659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>
              <a:spLocks noEditPoints="1"/>
            </p:cNvSpPr>
            <p:nvPr/>
          </p:nvSpPr>
          <p:spPr bwMode="auto">
            <a:xfrm>
              <a:off x="8948410" y="186893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3" name="Freeform 158"/>
            <p:cNvSpPr>
              <a:spLocks noEditPoints="1"/>
            </p:cNvSpPr>
            <p:nvPr/>
          </p:nvSpPr>
          <p:spPr bwMode="auto">
            <a:xfrm>
              <a:off x="8713521" y="3241566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4" name="Freeform 159"/>
            <p:cNvSpPr>
              <a:spLocks noEditPoints="1"/>
            </p:cNvSpPr>
            <p:nvPr/>
          </p:nvSpPr>
          <p:spPr bwMode="auto">
            <a:xfrm>
              <a:off x="8394955" y="3740704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5" name="Freeform 160"/>
            <p:cNvSpPr>
              <a:spLocks noEditPoints="1"/>
            </p:cNvSpPr>
            <p:nvPr/>
          </p:nvSpPr>
          <p:spPr bwMode="auto">
            <a:xfrm>
              <a:off x="8657736" y="3598302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6" name="Freeform 161"/>
            <p:cNvSpPr>
              <a:spLocks noEditPoints="1"/>
            </p:cNvSpPr>
            <p:nvPr/>
          </p:nvSpPr>
          <p:spPr bwMode="auto">
            <a:xfrm>
              <a:off x="9008600" y="1528350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8456613" y="3033103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8" name="Freeform 163"/>
            <p:cNvSpPr>
              <a:spLocks noEditPoints="1"/>
            </p:cNvSpPr>
            <p:nvPr/>
          </p:nvSpPr>
          <p:spPr bwMode="auto">
            <a:xfrm>
              <a:off x="8631311" y="2371011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9" name="Freeform 164"/>
            <p:cNvSpPr>
              <a:spLocks noEditPoints="1"/>
            </p:cNvSpPr>
            <p:nvPr/>
          </p:nvSpPr>
          <p:spPr bwMode="auto">
            <a:xfrm>
              <a:off x="8716458" y="2693983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0" name="Freeform 166"/>
            <p:cNvSpPr>
              <a:spLocks noEditPoints="1"/>
            </p:cNvSpPr>
            <p:nvPr/>
          </p:nvSpPr>
          <p:spPr bwMode="auto">
            <a:xfrm>
              <a:off x="8478634" y="3392775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8535888" y="1898299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2" name="Freeform 168"/>
            <p:cNvSpPr>
              <a:spLocks noEditPoints="1"/>
            </p:cNvSpPr>
            <p:nvPr/>
          </p:nvSpPr>
          <p:spPr bwMode="auto">
            <a:xfrm>
              <a:off x="8022070" y="3797957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8160067" y="3476455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4" name="Freeform 171"/>
            <p:cNvSpPr>
              <a:spLocks noEditPoints="1"/>
            </p:cNvSpPr>
            <p:nvPr/>
          </p:nvSpPr>
          <p:spPr bwMode="auto">
            <a:xfrm>
              <a:off x="8728202" y="1600285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/>
          </p:nvSpPr>
          <p:spPr bwMode="auto">
            <a:xfrm>
              <a:off x="7816543" y="3336989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7768097" y="413414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7" name="Freeform 177"/>
            <p:cNvSpPr>
              <a:spLocks noEditPoints="1"/>
            </p:cNvSpPr>
            <p:nvPr/>
          </p:nvSpPr>
          <p:spPr bwMode="auto">
            <a:xfrm>
              <a:off x="7994176" y="4445368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8" name="Freeform 178"/>
            <p:cNvSpPr>
              <a:spLocks noEditPoints="1"/>
            </p:cNvSpPr>
            <p:nvPr/>
          </p:nvSpPr>
          <p:spPr bwMode="auto">
            <a:xfrm>
              <a:off x="7365851" y="441160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9" name="Freeform 179"/>
            <p:cNvSpPr>
              <a:spLocks noEditPoints="1"/>
            </p:cNvSpPr>
            <p:nvPr/>
          </p:nvSpPr>
          <p:spPr bwMode="auto">
            <a:xfrm>
              <a:off x="7351170" y="3982931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0" name="Freeform 185"/>
            <p:cNvSpPr>
              <a:spLocks noEditPoints="1"/>
            </p:cNvSpPr>
            <p:nvPr/>
          </p:nvSpPr>
          <p:spPr bwMode="auto">
            <a:xfrm>
              <a:off x="7418701" y="3162291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1" name="Freeform 186"/>
            <p:cNvSpPr>
              <a:spLocks noEditPoints="1"/>
            </p:cNvSpPr>
            <p:nvPr/>
          </p:nvSpPr>
          <p:spPr bwMode="auto">
            <a:xfrm>
              <a:off x="7972156" y="1343375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2" name="Freeform 194"/>
            <p:cNvSpPr>
              <a:spLocks noEditPoints="1"/>
            </p:cNvSpPr>
            <p:nvPr/>
          </p:nvSpPr>
          <p:spPr bwMode="auto">
            <a:xfrm>
              <a:off x="8362658" y="4502622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3" name="Freeform 196"/>
            <p:cNvSpPr>
              <a:spLocks noEditPoints="1"/>
            </p:cNvSpPr>
            <p:nvPr/>
          </p:nvSpPr>
          <p:spPr bwMode="auto">
            <a:xfrm>
              <a:off x="7514125" y="4822657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4" name="Freeform 206"/>
            <p:cNvSpPr>
              <a:spLocks noEditPoints="1"/>
            </p:cNvSpPr>
            <p:nvPr/>
          </p:nvSpPr>
          <p:spPr bwMode="auto">
            <a:xfrm>
              <a:off x="9849793" y="5205819"/>
              <a:ext cx="286271" cy="253972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5" name="Freeform 207"/>
            <p:cNvSpPr>
              <a:spLocks noEditPoints="1"/>
            </p:cNvSpPr>
            <p:nvPr/>
          </p:nvSpPr>
          <p:spPr bwMode="auto">
            <a:xfrm>
              <a:off x="9682435" y="4835870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6" name="Freeform 208"/>
            <p:cNvSpPr>
              <a:spLocks noEditPoints="1"/>
            </p:cNvSpPr>
            <p:nvPr/>
          </p:nvSpPr>
          <p:spPr bwMode="auto">
            <a:xfrm>
              <a:off x="8869135" y="5114799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7" name="Freeform 209"/>
            <p:cNvSpPr>
              <a:spLocks/>
            </p:cNvSpPr>
            <p:nvPr/>
          </p:nvSpPr>
          <p:spPr bwMode="auto">
            <a:xfrm>
              <a:off x="8612226" y="5357028"/>
              <a:ext cx="278929" cy="233420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8" name="Freeform 210"/>
            <p:cNvSpPr>
              <a:spLocks noEditPoints="1"/>
            </p:cNvSpPr>
            <p:nvPr/>
          </p:nvSpPr>
          <p:spPr bwMode="auto">
            <a:xfrm>
              <a:off x="9234680" y="5013504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9" name="Freeform 211"/>
            <p:cNvSpPr>
              <a:spLocks/>
            </p:cNvSpPr>
            <p:nvPr/>
          </p:nvSpPr>
          <p:spPr bwMode="auto">
            <a:xfrm>
              <a:off x="9535630" y="5045801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0" name="Freeform 212"/>
            <p:cNvSpPr>
              <a:spLocks/>
            </p:cNvSpPr>
            <p:nvPr/>
          </p:nvSpPr>
          <p:spPr bwMode="auto">
            <a:xfrm>
              <a:off x="9553246" y="5383453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1" name="Freeform 213"/>
            <p:cNvSpPr>
              <a:spLocks/>
            </p:cNvSpPr>
            <p:nvPr/>
          </p:nvSpPr>
          <p:spPr bwMode="auto">
            <a:xfrm>
              <a:off x="9936409" y="5515577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2" name="Freeform 214"/>
            <p:cNvSpPr>
              <a:spLocks noEditPoints="1"/>
            </p:cNvSpPr>
            <p:nvPr/>
          </p:nvSpPr>
          <p:spPr bwMode="auto">
            <a:xfrm>
              <a:off x="9607565" y="5553747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3" name="Freeform 215"/>
            <p:cNvSpPr>
              <a:spLocks noEditPoints="1"/>
            </p:cNvSpPr>
            <p:nvPr/>
          </p:nvSpPr>
          <p:spPr bwMode="auto">
            <a:xfrm>
              <a:off x="8939601" y="5327666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4" name="Freeform 216"/>
            <p:cNvSpPr>
              <a:spLocks noEditPoints="1"/>
            </p:cNvSpPr>
            <p:nvPr/>
          </p:nvSpPr>
          <p:spPr bwMode="auto">
            <a:xfrm>
              <a:off x="9265509" y="5335008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5" name="Freeform 217"/>
            <p:cNvSpPr>
              <a:spLocks/>
            </p:cNvSpPr>
            <p:nvPr/>
          </p:nvSpPr>
          <p:spPr bwMode="auto">
            <a:xfrm>
              <a:off x="9228808" y="5637426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6" name="Freeform 218"/>
            <p:cNvSpPr>
              <a:spLocks noEditPoints="1"/>
            </p:cNvSpPr>
            <p:nvPr/>
          </p:nvSpPr>
          <p:spPr bwMode="auto">
            <a:xfrm>
              <a:off x="8944006" y="5637426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7" name="Freeform 219"/>
            <p:cNvSpPr>
              <a:spLocks noEditPoints="1"/>
            </p:cNvSpPr>
            <p:nvPr/>
          </p:nvSpPr>
          <p:spPr bwMode="auto">
            <a:xfrm>
              <a:off x="8637183" y="5596320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8" name="Freeform 227"/>
            <p:cNvSpPr>
              <a:spLocks noEditPoints="1"/>
            </p:cNvSpPr>
            <p:nvPr/>
          </p:nvSpPr>
          <p:spPr bwMode="auto">
            <a:xfrm>
              <a:off x="8036359" y="3018418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9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20" name="文本框 219"/>
          <p:cNvSpPr txBox="1"/>
          <p:nvPr/>
        </p:nvSpPr>
        <p:spPr>
          <a:xfrm>
            <a:off x="6532375" y="1820188"/>
            <a:ext cx="414665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>
                    <a:lumMod val="50000"/>
                  </a:prstClr>
                </a:solidFill>
                <a:latin typeface="微软雅黑"/>
              </a:rPr>
              <a:t>密码</a:t>
            </a:r>
            <a:endParaRPr lang="zh-CN" altLang="en-US" sz="3200" b="1" dirty="0">
              <a:solidFill>
                <a:prstClr val="white">
                  <a:lumMod val="50000"/>
                </a:prstClr>
              </a:solidFill>
              <a:latin typeface="微软雅黑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188778" y="1623047"/>
            <a:ext cx="161203" cy="1039472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6563571" y="3026388"/>
            <a:ext cx="476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>
                    <a:lumMod val="50000"/>
                  </a:prstClr>
                </a:solidFill>
                <a:latin typeface="微软雅黑"/>
              </a:rPr>
              <a:t>认证</a:t>
            </a:r>
            <a:endParaRPr lang="zh-CN" altLang="en-US" sz="3200" b="1" dirty="0">
              <a:solidFill>
                <a:prstClr val="white">
                  <a:lumMod val="50000"/>
                </a:prstClr>
              </a:solidFill>
              <a:latin typeface="微软雅黑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6188777" y="2808172"/>
            <a:ext cx="161203" cy="1039472"/>
          </a:xfrm>
          <a:prstGeom prst="rect">
            <a:avLst/>
          </a:prstGeom>
          <a:solidFill>
            <a:srgbClr val="FCA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188182" y="3993297"/>
            <a:ext cx="161203" cy="1039472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6563835" y="4187392"/>
            <a:ext cx="436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>
                    <a:lumMod val="50000"/>
                  </a:prstClr>
                </a:solidFill>
                <a:latin typeface="微软雅黑"/>
              </a:rPr>
              <a:t>应用</a:t>
            </a:r>
            <a:endParaRPr lang="zh-CN" altLang="en-US" sz="3200" b="1" dirty="0">
              <a:solidFill>
                <a:prstClr val="white">
                  <a:lumMod val="50000"/>
                </a:prst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28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对消息认证码的攻击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287" y="1024732"/>
            <a:ext cx="9521427" cy="54544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77090" y="1214117"/>
            <a:ext cx="11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重放攻击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4906" y="1608080"/>
            <a:ext cx="199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序号、时间戳、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nonce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7811" y="2788870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暴力破解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00257" y="2481093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消息认证码的应用案例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923" y="1219802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SWIFT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（环球银行金融电信协会）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协议，对通信内容的认证和完整性校验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93" y="2519187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SSL/TLS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消息认证码无法解决的问题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923" y="1224198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、第三方证明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、防止否则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5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09302" y="1154090"/>
            <a:ext cx="6227817" cy="1532545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007" y="1273136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的借条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0257" y="1318959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“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Bob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，我向你借款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100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万元。”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18477" y="1796001"/>
            <a:ext cx="344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写的邮件可以能被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篡改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，也可能是有人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伪装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成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或者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Alice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事成之后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否认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9302" y="3341219"/>
            <a:ext cx="6227817" cy="621181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5007" y="3464661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数字签名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0257" y="3510484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通过将公钥密码 “反过来用” 而实现的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数字签名与公钥密码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426" y="1049817"/>
            <a:ext cx="8655148" cy="58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103796" y="180748"/>
            <a:ext cx="3406658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数字签名流程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955" y="273067"/>
            <a:ext cx="6055726" cy="65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对数字签名的疑问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5007" y="127313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、数字签名不能保证机密性吗？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6617" y="1726901"/>
            <a:ext cx="460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的确如此，数字签名的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作用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本来就不是保证机密性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5007" y="2119111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、这种签名可以随意复制吗？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6617" y="2572876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签名可以被复制，“是谁对这条消息进行了签名” 这一事实不会有任何改变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007" y="296508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、签名会不会被重复使用？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6617" y="3418851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签名可以被提取出来附加到别的消息后面，但是验证签名会失败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5007" y="387261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4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、如何防止否认？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6617" y="4326381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防止否认与 “谁持有秘钥”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6617" y="4687812"/>
            <a:ext cx="637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“我的私钥被别人窃取了” 也可能进行否认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数字签名应用实例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0923" y="1219802"/>
            <a:ext cx="413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、安全信息公告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0923" y="1886944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、公钥证书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2393" y="2519187"/>
            <a:ext cx="39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、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SSL/TLS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消息认证码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VS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数字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签名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58328"/>
              </p:ext>
            </p:extLst>
          </p:nvPr>
        </p:nvGraphicFramePr>
        <p:xfrm>
          <a:off x="1638663" y="1262744"/>
          <a:ext cx="8914674" cy="276334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消息认证码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数字签名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发送者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用共享秘钥加密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用公钥加密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接收者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用共享秘钥加密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用私钥解密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密码配送问题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不存在，但是公钥需要另外认证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完整性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✔️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认证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✔️（通信双方）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✔️（可适用于任何第三方）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防止否认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数字签名无法解决的问题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5007" y="1273136"/>
            <a:ext cx="43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公钥必须属于真正的发送者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6617" y="1726901"/>
            <a:ext cx="460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我们需要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证书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15304" y="1410953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15304" y="2372437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15304" y="3333921"/>
            <a:ext cx="5111622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51008" y="1534394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加密与解密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51008" y="2505841"/>
            <a:ext cx="40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对称密码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51008" y="3510820"/>
            <a:ext cx="25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公钥密码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54" name="标题 26"/>
          <p:cNvSpPr>
            <a:spLocks noGrp="1"/>
          </p:cNvSpPr>
          <p:nvPr>
            <p:ph type="title"/>
          </p:nvPr>
        </p:nvSpPr>
        <p:spPr>
          <a:xfrm>
            <a:off x="1209303" y="297656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69864" y="1580217"/>
            <a:ext cx="2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密码保证了消息的机密性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6259" y="252123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加密与解密使用</a:t>
            </a:r>
            <a:r>
              <a:rPr kumimoji="1" lang="zh-CN" altLang="en-US" sz="1400" b="1" dirty="0" smtClean="0">
                <a:solidFill>
                  <a:srgbClr val="FFC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相同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秘钥的方式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6258" y="3510820"/>
            <a:ext cx="292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加密与解密使用</a:t>
            </a:r>
            <a:r>
              <a:rPr kumimoji="1" lang="zh-CN" altLang="en-US" sz="1400" b="1" dirty="0" smtClean="0">
                <a:solidFill>
                  <a:srgbClr val="FFC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不同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秘钥的方式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证书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09303" y="1179362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9213" y="1301425"/>
            <a:ext cx="143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什么是证书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099" y="1179362"/>
            <a:ext cx="5166286" cy="3485787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209303" y="2115846"/>
            <a:ext cx="4780695" cy="2377777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9212" y="2237909"/>
            <a:ext cx="4502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   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公钥证书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Public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Key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Certificate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）和驾照很相似，里面有姓名、组织、邮箱等信息，属于此人的公钥，并且有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认证机构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CA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）施加数字签名。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   只要看公钥证书，就可以知道认证机构认定该公钥的确属于此人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  公钥证书也简称为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证书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Certificate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217" y="-465735"/>
            <a:ext cx="4231332" cy="67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证书的应用场景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315" y="984450"/>
            <a:ext cx="10537371" cy="50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认证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公钥基础设施（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PKI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）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09303" y="1495001"/>
            <a:ext cx="10407931" cy="621181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007" y="1618443"/>
            <a:ext cx="313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Public-Key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Infrastructure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6214" y="1649220"/>
            <a:ext cx="68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是为了能够更有效地运转用公钥而制定的一系列规范和规格的总称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09303" y="2621442"/>
            <a:ext cx="10407931" cy="1532545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5008" y="2727467"/>
            <a:ext cx="18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组成要素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00258" y="2773290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用户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使用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PKI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的人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8478" y="3229429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认证机构（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CA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颁发证书的人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8478" y="3691708"/>
            <a:ext cx="344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仓库 </a:t>
            </a:r>
            <a:r>
              <a:rPr kumimoji="1" lang="mr-I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–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 保存证书的数据库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壹诺金融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1274" y="913682"/>
            <a:ext cx="4589453" cy="59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8995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加密与解密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862" y="929327"/>
            <a:ext cx="9086276" cy="5832878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5417693" y="1387254"/>
            <a:ext cx="1356614" cy="440817"/>
          </a:xfrm>
          <a:prstGeom prst="roundRect">
            <a:avLst>
              <a:gd name="adj" fmla="val 8448"/>
            </a:avLst>
          </a:prstGeom>
          <a:solidFill>
            <a:schemeClr val="bg1"/>
          </a:solidFill>
          <a:ln>
            <a:solidFill>
              <a:srgbClr val="E57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密码算法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3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对称密码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266" y="957850"/>
            <a:ext cx="6497468" cy="576081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95960" y="1193180"/>
            <a:ext cx="3053126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960" y="1345347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6066" y="1376125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密码算法中需要秘钥（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key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）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97657"/>
            <a:ext cx="7863029" cy="55867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秘钥配置问题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209" y="883068"/>
            <a:ext cx="6703582" cy="59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公钥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-</a:t>
            </a:r>
            <a:r>
              <a:rPr lang="zh-CN" altLang="en-US" sz="2800" b="1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公钥加密，私钥解密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5" y="1877882"/>
            <a:ext cx="11756571" cy="299144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09303" y="1179362"/>
            <a:ext cx="4780695" cy="613458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3175">
            <a:solidFill>
              <a:srgbClr val="E57E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9213" y="1301425"/>
            <a:ext cx="11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公钥秘钥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9826" y="1301425"/>
            <a:ext cx="30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Arial" panose="020B0604020202020204" pitchFamily="34" charset="0"/>
              </a:rPr>
              <a:t>秘钥分为加密秘钥和解密秘钥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公钥通信流程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104" y="909387"/>
            <a:ext cx="5853793" cy="59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26"/>
          <p:cNvSpPr>
            <a:spLocks noGrp="1"/>
          </p:cNvSpPr>
          <p:nvPr>
            <p:ph type="title"/>
          </p:nvPr>
        </p:nvSpPr>
        <p:spPr>
          <a:xfrm>
            <a:off x="1209303" y="273067"/>
            <a:ext cx="7863029" cy="607859"/>
          </a:xfrm>
        </p:spPr>
        <p:txBody>
          <a:bodyPr wrap="square">
            <a:spAutoFit/>
          </a:bodyPr>
          <a:lstStyle/>
          <a:p>
            <a:pPr defTabSz="725385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密码 </a:t>
            </a:r>
            <a:r>
              <a:rPr lang="mr-IN" altLang="zh-CN" sz="28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–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对称密码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VS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 公钥密码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6848"/>
              </p:ext>
            </p:extLst>
          </p:nvPr>
        </p:nvGraphicFramePr>
        <p:xfrm>
          <a:off x="1638663" y="1262744"/>
          <a:ext cx="8914674" cy="23925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对称密码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公钥密码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发送者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用共享秘钥加密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用公钥加密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接收者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用共享秘钥加密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用私钥解密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密码配送问题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不存在，但是公钥需要另外认证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机密性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✔️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加密效率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6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rgbClr val="FD801E"/>
            </a:solidFill>
            <a:latin typeface="Microsoft YaHei Light" charset="-122"/>
            <a:ea typeface="Microsoft YaHei Light" charset="-122"/>
            <a:cs typeface="Microsoft YaHei Light" charset="-122"/>
            <a:sym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20279</TotalTime>
  <Words>998</Words>
  <Application>Microsoft Office PowerPoint</Application>
  <PresentationFormat>宽屏</PresentationFormat>
  <Paragraphs>166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Microsoft YaHei Light</vt:lpstr>
      <vt:lpstr>DengXian</vt:lpstr>
      <vt:lpstr>宋体</vt:lpstr>
      <vt:lpstr>微软雅黑</vt:lpstr>
      <vt:lpstr>微软雅黑</vt:lpstr>
      <vt:lpstr>Arial</vt:lpstr>
      <vt:lpstr>Calibri</vt:lpstr>
      <vt:lpstr>Impact</vt:lpstr>
      <vt:lpstr>1_Office 主题​​</vt:lpstr>
      <vt:lpstr>PowerPoint 演示文稿</vt:lpstr>
      <vt:lpstr>PowerPoint 演示文稿</vt:lpstr>
      <vt:lpstr>密码</vt:lpstr>
      <vt:lpstr>密码 – 加密与解密</vt:lpstr>
      <vt:lpstr>密码 – 对称密码</vt:lpstr>
      <vt:lpstr>密码-秘钥配置问题</vt:lpstr>
      <vt:lpstr>密码 – 公钥密码-公钥加密，私钥解密</vt:lpstr>
      <vt:lpstr>密码 – 公钥通信流程</vt:lpstr>
      <vt:lpstr>密码 – 对称密码 VS 公钥密码</vt:lpstr>
      <vt:lpstr>密码 – 混合密码系统</vt:lpstr>
      <vt:lpstr>密码 – 混合密码系统</vt:lpstr>
      <vt:lpstr>认证</vt:lpstr>
      <vt:lpstr>认证 – 单向散列函数</vt:lpstr>
      <vt:lpstr>认证 – 单向散列函数</vt:lpstr>
      <vt:lpstr>认证 – 单向散列函数</vt:lpstr>
      <vt:lpstr>认证 – 单向散列函数的应用实例</vt:lpstr>
      <vt:lpstr>认证 – 单向散列函数无法解决的问题</vt:lpstr>
      <vt:lpstr>认证 – 消息认证码</vt:lpstr>
      <vt:lpstr>认证 – 消息认证码使用</vt:lpstr>
      <vt:lpstr>认证 – 对消息认证码的攻击</vt:lpstr>
      <vt:lpstr>认证 – 消息认证码的应用案例</vt:lpstr>
      <vt:lpstr>认证 – 消息认证码无法解决的问题</vt:lpstr>
      <vt:lpstr>认证 – 数字签名</vt:lpstr>
      <vt:lpstr>认证 – 数字签名与公钥密码</vt:lpstr>
      <vt:lpstr>认证 – 数字签名流程</vt:lpstr>
      <vt:lpstr>认证 – 对数字签名的疑问</vt:lpstr>
      <vt:lpstr>认证 – 数字签名应用实例</vt:lpstr>
      <vt:lpstr>认证 –消息认证码VS数字签名</vt:lpstr>
      <vt:lpstr>认证 – 数字签名无法解决的问题</vt:lpstr>
      <vt:lpstr>认证 – 证书</vt:lpstr>
      <vt:lpstr>认证 – 证书的应用场景</vt:lpstr>
      <vt:lpstr>认证 – 公钥基础设施（PKI）</vt:lpstr>
      <vt:lpstr>壹诺金融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商洪武</dc:creator>
  <cp:lastModifiedBy>yang jian</cp:lastModifiedBy>
  <cp:revision>539</cp:revision>
  <dcterms:created xsi:type="dcterms:W3CDTF">2017-12-16T06:37:08Z</dcterms:created>
  <dcterms:modified xsi:type="dcterms:W3CDTF">2019-10-27T03:26:40Z</dcterms:modified>
</cp:coreProperties>
</file>