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7" r:id="rId3"/>
    <p:sldId id="433" r:id="rId5"/>
    <p:sldId id="412" r:id="rId6"/>
    <p:sldId id="495" r:id="rId7"/>
    <p:sldId id="496" r:id="rId8"/>
    <p:sldId id="479" r:id="rId9"/>
    <p:sldId id="480" r:id="rId10"/>
    <p:sldId id="481" r:id="rId11"/>
    <p:sldId id="482" r:id="rId12"/>
    <p:sldId id="483" r:id="rId13"/>
    <p:sldId id="453" r:id="rId14"/>
    <p:sldId id="458" r:id="rId15"/>
    <p:sldId id="459" r:id="rId16"/>
    <p:sldId id="460" r:id="rId17"/>
    <p:sldId id="478" r:id="rId18"/>
    <p:sldId id="454" r:id="rId19"/>
    <p:sldId id="455" r:id="rId20"/>
    <p:sldId id="456" r:id="rId21"/>
    <p:sldId id="457" r:id="rId22"/>
    <p:sldId id="497" r:id="rId23"/>
  </p:sldIdLst>
  <p:sldSz cx="12192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A1E"/>
    <a:srgbClr val="FCAB1F"/>
    <a:srgbClr val="E0421D"/>
    <a:srgbClr val="FEA541"/>
    <a:srgbClr val="FEA57F"/>
    <a:srgbClr val="FECF7F"/>
    <a:srgbClr val="FEB47F"/>
    <a:srgbClr val="FEC37F"/>
    <a:srgbClr val="FEBA7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87" autoAdjust="0"/>
    <p:restoredTop sz="95280" autoAdjust="0"/>
  </p:normalViewPr>
  <p:slideViewPr>
    <p:cSldViewPr snapToGrid="0" snapToObjects="1">
      <p:cViewPr varScale="1">
        <p:scale>
          <a:sx n="66" d="100"/>
          <a:sy n="66" d="100"/>
        </p:scale>
        <p:origin x="-464" y="-56"/>
      </p:cViewPr>
      <p:guideLst>
        <p:guide orient="horz" pos="219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42FE4-C45E-CC49-9713-4748D2C2EE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6E8EE-09D5-4042-91E1-A46F89677BB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59F5F-EDB5-9F44-9E46-0AF21B87109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41039-76F5-E749-A787-5F8EFD1288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银行大概风衣分为</a:t>
            </a:r>
            <a:r>
              <a:rPr lang="en-US" altLang="zh-CN"/>
              <a:t>X</a:t>
            </a:r>
            <a:r>
              <a:rPr lang="zh-CN" altLang="en-US"/>
              <a:t>类，第一类：中央银行，央行；第二类：政策性银行，如：国家开发银行、中国进出口银行、中国农业发展银行；第三类：商业银行，如：中、农、工、建、交、招商、华夏、民生等、城商行、农村商业银行、农村合作银行、农村信用社、邮储银行、村镇银行等</a:t>
            </a:r>
            <a:r>
              <a:rPr lang="zh-CN" altLang="en-US"/>
              <a:t>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产品定价、利率定价遵从的原则，盈利。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国内银行还是以利差为盈利点，银行一般放贷利率与成本关系。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供应链金融产品定价孰高孰低？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63344"/>
            <a:ext cx="2844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15587" y="6363344"/>
            <a:ext cx="3860800" cy="365125"/>
          </a:xfrm>
        </p:spPr>
        <p:txBody>
          <a:bodyPr vert="horz" lIns="76618" tIns="38309" rIns="76618" bIns="38309" rtlCol="0" anchor="ctr"/>
          <a:lstStyle>
            <a:lvl1pPr>
              <a:defRPr lang="en-US" altLang="zh-CN" smtClean="0">
                <a:solidFill>
                  <a:prstClr val="white">
                    <a:lumMod val="65000"/>
                  </a:prstClr>
                </a:solidFill>
                <a:latin typeface="Calibri" panose="020F0502020204030204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64764" y="6351789"/>
            <a:ext cx="1850728" cy="376667"/>
          </a:xfrm>
        </p:spPr>
        <p:txBody>
          <a:bodyPr vert="horz" lIns="102156" tIns="51076" rIns="102156" bIns="51076" rtlCol="0" anchor="ctr"/>
          <a:lstStyle>
            <a:lvl1pPr algn="r">
              <a:defRPr lang="zh-CN" altLang="en-US" smtClean="0"/>
            </a:lvl1pPr>
          </a:lstStyle>
          <a:p>
            <a:fld id="{0C913308-F349-4B6D-A68A-DD1791B4A57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935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685165">
              <a:lnSpc>
                <a:spcPct val="9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4" name="矩形 33"/>
          <p:cNvSpPr/>
          <p:nvPr userDrawn="1"/>
        </p:nvSpPr>
        <p:spPr>
          <a:xfrm>
            <a:off x="14778" y="0"/>
            <a:ext cx="12192000" cy="6858000"/>
          </a:xfrm>
          <a:prstGeom prst="rect">
            <a:avLst/>
          </a:prstGeom>
          <a:solidFill>
            <a:srgbClr val="FFFFFF">
              <a:alpha val="9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209303" y="872088"/>
            <a:ext cx="10631598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FD5A1E"/>
                </a:gs>
                <a:gs pos="100000">
                  <a:srgbClr val="FCAB1F"/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715890" y="6451767"/>
            <a:ext cx="490888" cy="406233"/>
          </a:xfrm>
        </p:spPr>
        <p:txBody>
          <a:bodyPr/>
          <a:lstStyle>
            <a:lvl1pPr algn="ctr">
              <a:defRPr sz="1865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54494" y="320752"/>
            <a:ext cx="2026526" cy="529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2" y="338427"/>
            <a:ext cx="571655" cy="528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-691377"/>
            <a:ext cx="8444241" cy="7807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935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685165">
              <a:lnSpc>
                <a:spcPct val="9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4" name="矩形 33"/>
          <p:cNvSpPr/>
          <p:nvPr userDrawn="1"/>
        </p:nvSpPr>
        <p:spPr>
          <a:xfrm>
            <a:off x="0" y="0"/>
            <a:ext cx="12192000" cy="6968466"/>
          </a:xfrm>
          <a:prstGeom prst="rect">
            <a:avLst/>
          </a:prstGeom>
          <a:solidFill>
            <a:srgbClr val="FFFFFF">
              <a:alpha val="7451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209303" y="872088"/>
            <a:ext cx="10631598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rgbClr val="FD5A1E"/>
                </a:gs>
                <a:gs pos="100000">
                  <a:srgbClr val="FCAB1F"/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2" y="338427"/>
            <a:ext cx="571655" cy="52856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54494" y="320752"/>
            <a:ext cx="2026526" cy="5292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88020"/>
            <a:ext cx="3860800" cy="365125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5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2156" tIns="51076" rIns="102156" bIns="5107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17"/>
            <a:ext cx="10972800" cy="4525963"/>
          </a:xfrm>
          <a:prstGeom prst="rect">
            <a:avLst/>
          </a:prstGeom>
        </p:spPr>
        <p:txBody>
          <a:bodyPr vert="horz" lIns="102156" tIns="51076" rIns="102156" bIns="51076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l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ctr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r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  <p:txStyles>
    <p:titleStyle>
      <a:lvl1pPr algn="ctr" defTabSz="1363980" rtl="0" eaLnBrk="1" latinLnBrk="0" hangingPunct="1">
        <a:spcBef>
          <a:spcPct val="0"/>
        </a:spcBef>
        <a:buNone/>
        <a:defRPr sz="6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1810" indent="-511810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8710" indent="-426085" algn="l" defTabSz="1363980" rtl="0" eaLnBrk="1" latinLnBrk="0" hangingPunct="1">
        <a:spcBef>
          <a:spcPct val="20000"/>
        </a:spcBef>
        <a:buFont typeface="Arial" panose="020B0604020202020204" pitchFamily="34" charset="0"/>
        <a:buChar char="–"/>
        <a:defRPr sz="4135" kern="1200">
          <a:solidFill>
            <a:schemeClr val="tx1"/>
          </a:solidFill>
          <a:latin typeface="+mn-lt"/>
          <a:ea typeface="+mn-ea"/>
          <a:cs typeface="+mn-cs"/>
        </a:defRPr>
      </a:lvl2pPr>
      <a:lvl3pPr marL="170561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8760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65" kern="1200">
          <a:solidFill>
            <a:schemeClr val="tx1"/>
          </a:solidFill>
          <a:latin typeface="+mn-lt"/>
          <a:ea typeface="+mn-ea"/>
          <a:cs typeface="+mn-cs"/>
        </a:defRPr>
      </a:lvl4pPr>
      <a:lvl5pPr marL="306959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»"/>
        <a:defRPr sz="3065" kern="1200">
          <a:solidFill>
            <a:schemeClr val="tx1"/>
          </a:solidFill>
          <a:latin typeface="+mn-lt"/>
          <a:ea typeface="+mn-ea"/>
          <a:cs typeface="+mn-cs"/>
        </a:defRPr>
      </a:lvl5pPr>
      <a:lvl6pPr marL="375158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6pPr>
      <a:lvl7pPr marL="4434205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7pPr>
      <a:lvl8pPr marL="5116195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8pPr>
      <a:lvl9pPr marL="5798185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1pPr>
      <a:lvl2pPr marL="68199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36461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04660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2859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41058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409321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77520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45719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03704" y="5360334"/>
            <a:ext cx="451250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135" dirty="0">
                <a:solidFill>
                  <a:srgbClr val="FD801E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rial" panose="020B0604020202020204" pitchFamily="34" charset="0"/>
              </a:rPr>
              <a:t>布</a:t>
            </a:r>
            <a:r>
              <a:rPr kumimoji="1" lang="zh-CN" altLang="en-US" sz="2135">
                <a:solidFill>
                  <a:srgbClr val="FD801E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rial" panose="020B0604020202020204" pitchFamily="34" charset="0"/>
              </a:rPr>
              <a:t>比（北京）网络技术有限公司</a:t>
            </a:r>
            <a:endParaRPr kumimoji="1" lang="zh-CN" altLang="en-US" sz="2135" dirty="0">
              <a:solidFill>
                <a:srgbClr val="FD801E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rial" panose="020B0604020202020204" pitchFamily="34" charset="0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4271798" y="2238552"/>
            <a:ext cx="8936111" cy="2062282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pPr algn="ctr"/>
            <a:r>
              <a:rPr lang="zh-CN" altLang="en-US" sz="4265" b="1" dirty="0">
                <a:solidFill>
                  <a:srgbClr val="51A89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区 块 链 关 键 技 术 辨 析</a:t>
            </a:r>
            <a:endParaRPr lang="en-US" altLang="zh-CN" sz="4265" b="1" dirty="0">
              <a:solidFill>
                <a:srgbClr val="51A89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en-US" altLang="zh-CN" sz="4265" b="1" dirty="0">
              <a:solidFill>
                <a:srgbClr val="51A89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265" b="1" dirty="0">
                <a:solidFill>
                  <a:srgbClr val="51A89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与 金 融 应 用 实 践</a:t>
            </a:r>
            <a:endParaRPr lang="zh-CN" altLang="en-US" sz="4265" b="1" dirty="0">
              <a:solidFill>
                <a:srgbClr val="51A89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4048" y="4492664"/>
            <a:ext cx="5292539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5" dirty="0">
                <a:solidFill>
                  <a:srgbClr val="51A89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rial" panose="020B0604020202020204" pitchFamily="34" charset="0"/>
              </a:rPr>
              <a:t>李军</a:t>
            </a:r>
            <a:endParaRPr kumimoji="1" lang="en-US" altLang="zh-CN" sz="1865" dirty="0">
              <a:solidFill>
                <a:srgbClr val="51A89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rial" panose="020B0604020202020204" pitchFamily="34" charset="0"/>
            </a:endParaRPr>
          </a:p>
          <a:p>
            <a:pPr algn="ctr"/>
            <a:endParaRPr kumimoji="1" lang="en-US" altLang="zh-CN" sz="1865" dirty="0">
              <a:solidFill>
                <a:srgbClr val="51A89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rial" panose="020B0604020202020204" pitchFamily="34" charset="0"/>
            </a:endParaRPr>
          </a:p>
          <a:p>
            <a:pPr algn="ctr"/>
            <a:r>
              <a:rPr kumimoji="1" lang="zh-CN" altLang="en-US" sz="1865" dirty="0">
                <a:solidFill>
                  <a:srgbClr val="51A89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rial" panose="020B0604020202020204" pitchFamily="34" charset="0"/>
              </a:rPr>
              <a:t>中科院博士</a:t>
            </a:r>
            <a:endParaRPr kumimoji="1" lang="en-US" altLang="zh-CN" sz="1865" dirty="0">
              <a:solidFill>
                <a:srgbClr val="51A89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rial" panose="020B0604020202020204" pitchFamily="34" charset="0"/>
            </a:endParaRPr>
          </a:p>
          <a:p>
            <a:pPr algn="ctr"/>
            <a:r>
              <a:rPr kumimoji="1" lang="zh-CN" altLang="en-US" sz="1865" dirty="0">
                <a:solidFill>
                  <a:srgbClr val="51A89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rial" panose="020B0604020202020204" pitchFamily="34" charset="0"/>
              </a:rPr>
              <a:t>布比（北京）网络技术有限公司  联合创始人</a:t>
            </a:r>
            <a:r>
              <a:rPr kumimoji="1" lang="en-US" altLang="zh-CN" sz="1865" dirty="0">
                <a:solidFill>
                  <a:srgbClr val="51A89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rial" panose="020B0604020202020204" pitchFamily="34" charset="0"/>
              </a:rPr>
              <a:t>&amp;COO</a:t>
            </a:r>
            <a:endParaRPr kumimoji="1" lang="zh-CN" altLang="en-US" sz="1865" dirty="0">
              <a:solidFill>
                <a:srgbClr val="51A89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" b="10334"/>
          <a:stretch>
            <a:fillRect/>
          </a:stretch>
        </p:blipFill>
        <p:spPr>
          <a:xfrm>
            <a:off x="-11952" y="0"/>
            <a:ext cx="12192000" cy="702007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343642" y="1892830"/>
            <a:ext cx="8848359" cy="353906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" y="1892830"/>
            <a:ext cx="3358353" cy="3539069"/>
          </a:xfrm>
          <a:prstGeom prst="rect">
            <a:avLst/>
          </a:prstGeom>
          <a:solidFill>
            <a:srgbClr val="FD5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0">
              <a:solidFill>
                <a:srgbClr val="FCAB1F"/>
              </a:solidFill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3867785" y="2713355"/>
            <a:ext cx="7508875" cy="2206625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dirty="0">
                <a:solidFill>
                  <a:srgbClr val="FD801E"/>
                </a:solidFill>
                <a:latin typeface="+mn-ea"/>
                <a:sym typeface="Arial" panose="020B0604020202020204" pitchFamily="34" charset="0"/>
              </a:rPr>
              <a:t>银行供应链金融业务流程与风控体系</a:t>
            </a:r>
            <a:endParaRPr lang="zh-CN" altLang="en-US" sz="3600" dirty="0">
              <a:solidFill>
                <a:srgbClr val="FD801E"/>
              </a:solidFill>
              <a:latin typeface="+mn-ea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3600" dirty="0">
                <a:solidFill>
                  <a:srgbClr val="FD801E"/>
                </a:solidFill>
                <a:latin typeface="+mn-ea"/>
                <a:sym typeface="Arial" panose="020B0604020202020204" pitchFamily="34" charset="0"/>
              </a:rPr>
              <a:t>——上游融资业务</a:t>
            </a:r>
            <a:endParaRPr lang="zh-CN" altLang="en-US" sz="3600" dirty="0">
              <a:solidFill>
                <a:srgbClr val="FD801E"/>
              </a:solidFill>
              <a:latin typeface="+mn-ea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3600" dirty="0">
                <a:solidFill>
                  <a:srgbClr val="FD801E"/>
                </a:solidFill>
                <a:latin typeface="+mn-ea"/>
                <a:sym typeface="Arial" panose="020B0604020202020204" pitchFamily="34" charset="0"/>
              </a:rPr>
              <a:t> </a:t>
            </a:r>
            <a:endParaRPr lang="zh-CN" altLang="en-US" sz="3600" dirty="0">
              <a:solidFill>
                <a:srgbClr val="FD801E"/>
              </a:solidFill>
              <a:latin typeface="+mn-ea"/>
              <a:sym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330" y="3357880"/>
            <a:ext cx="3157855" cy="612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国内保理</a:t>
            </a:r>
            <a:endParaRPr lang="zh-CN" altLang="en-US"/>
          </a:p>
        </p:txBody>
      </p:sp>
      <p:pic>
        <p:nvPicPr>
          <p:cNvPr id="3" name="图片 2" descr="bf99a3f49dee7a1a8ff031990f187a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115" y="1155065"/>
            <a:ext cx="9308465" cy="5215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行楷" pitchFamily="2" charset="-122"/>
                <a:ea typeface="华文行楷" pitchFamily="2" charset="-122"/>
                <a:sym typeface="+mn-ea"/>
              </a:rPr>
              <a:t>应收账款质押融资/应收账款</a:t>
            </a:r>
            <a:r>
              <a:rPr>
                <a:latin typeface="华文行楷" pitchFamily="2" charset="-122"/>
                <a:ea typeface="华文行楷" pitchFamily="2" charset="-122"/>
                <a:sym typeface="+mn-ea"/>
              </a:rPr>
              <a:t>池融资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8160" y="1207770"/>
            <a:ext cx="1108138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  <a:buNone/>
            </a:pP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  <a:sym typeface="+mn-ea"/>
              </a:rPr>
              <a:t>产品定义：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  <a:sym typeface="+mn-ea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chemeClr val="accent6"/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应收账款质押融资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：是指借款人（或称为卖方）将符合中国人民银行《应收账款质押登记办法》中规定的应收账款权利质押给银行，由银行提供资金融通的一种授信业务形式。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chemeClr val="accent6"/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应收账款池融资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：是银行根据借款人对应的买方较多、交易较频繁、业务笔数较多的具体情况，将日常分散的应收账款集合起来，形成相对稳定的应收账款余额“池”，银行与卖方签订应收账款池融资合同,卖方将其现有的和未来一段时间（半年或一年）内多笔应收账款质押或转让给银行,银行根据应收账款池中余额的一定比例给予融资。应收账款池融资主要适用于卖方与特定买方有长期、稳定、连续的供应关系而产生的融资需求。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行楷" pitchFamily="2" charset="-122"/>
                <a:ea typeface="华文行楷" pitchFamily="2" charset="-122"/>
                <a:sym typeface="+mn-ea"/>
              </a:rPr>
              <a:t>应收账款质押融资/应收账款</a:t>
            </a:r>
            <a:r>
              <a:rPr>
                <a:latin typeface="华文行楷" pitchFamily="2" charset="-122"/>
                <a:ea typeface="华文行楷" pitchFamily="2" charset="-122"/>
                <a:sym typeface="+mn-ea"/>
              </a:rPr>
              <a:t>池融资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8160" y="984250"/>
            <a:ext cx="11081385" cy="5307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  <a:buNone/>
            </a:pP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  <a:sym typeface="+mn-ea"/>
              </a:rPr>
              <a:t>产品特点：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  <a:sym typeface="+mn-ea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对卖方（供应商</a:t>
            </a:r>
            <a:r>
              <a: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/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借款人）：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（1）由银行提供融资，加快企业资金周转；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（2）有效调整企业财务结构，降低资产负债率；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（3）充分利用银行网络、技术和人员优势，加强对买方资信的调查，有效增加销售；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（4）银行有效地协助企业加强应收账款管理；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（5）有效应收账款及时入池，及时获得融资。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（6）不必因应收账款池中部分应收账款到期而归还融资。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对买方（核心企业）：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（1）使企业在贸易中获得良好的商业地位；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（2）获得优惠的远期付款条件，使企业充分提高资金使用效率，提升价值；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（3）为企业培育忠实的供应商群，有助于企业长远稳健成长。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行楷" pitchFamily="2" charset="-122"/>
                <a:ea typeface="华文行楷" pitchFamily="2" charset="-122"/>
                <a:sym typeface="+mn-ea"/>
              </a:rPr>
              <a:t>应收账款质押融资/应收账款</a:t>
            </a:r>
            <a:r>
              <a:rPr>
                <a:latin typeface="华文行楷" pitchFamily="2" charset="-122"/>
                <a:ea typeface="华文行楷" pitchFamily="2" charset="-122"/>
                <a:sym typeface="+mn-ea"/>
              </a:rPr>
              <a:t>池融资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8160" y="1207770"/>
            <a:ext cx="1108138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  <a:buNone/>
            </a:pP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  <a:sym typeface="+mn-ea"/>
              </a:rPr>
              <a:t>产品要求：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  <a:sym typeface="+mn-ea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1.与有追索权国内保理业务相同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。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2.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池融资模式下，借款人与一个或多个买方建立了长期、稳定、连续的供应关系，产品有相对固定的销售渠道和销售群体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  <a:sym typeface="+mn-ea"/>
              </a:rPr>
              <a:t>风控重点：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  <a:sym typeface="+mn-ea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1.与有追索权国内保理业务相同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。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应收账款单笔融资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89145" y="4602480"/>
            <a:ext cx="24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4" name="图片 3" descr="6859fbe6a79855cbe1381ccb5c2afb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0" y="1356360"/>
            <a:ext cx="8202295" cy="4619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应收账款池融资</a:t>
            </a:r>
            <a:endParaRPr lang="zh-CN" altLang="en-US"/>
          </a:p>
        </p:txBody>
      </p:sp>
      <p:pic>
        <p:nvPicPr>
          <p:cNvPr id="4" name="图片 3" descr="f0180352fb19e57ae78a8ce1a7a5fc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8630" y="1292860"/>
            <a:ext cx="8714105" cy="471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小组讨论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9470" y="1296670"/>
            <a:ext cx="10512425" cy="51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3600" dirty="0">
                <a:solidFill>
                  <a:schemeClr val="accent6"/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问题来了 </a:t>
            </a:r>
            <a:r>
              <a:rPr kumimoji="1" lang="zh-CN" altLang="en-US" sz="4000" dirty="0">
                <a:solidFill>
                  <a:schemeClr val="accent6"/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？</a:t>
            </a:r>
            <a:r>
              <a:rPr kumimoji="1" lang="zh-CN" altLang="en-US" sz="5400" dirty="0">
                <a:solidFill>
                  <a:schemeClr val="accent6"/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？</a:t>
            </a:r>
            <a:r>
              <a:rPr kumimoji="1" lang="zh-CN" altLang="en-US" sz="7200" dirty="0">
                <a:solidFill>
                  <a:schemeClr val="accent6"/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？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                   应收账款质押融资与国内保理业务有啥区别？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一、产品本质不同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       应收账款质押融资是基于以应收账款为担保物，需要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签署《质押合同》；保理是以应收账款转让为基础的，签署的是《保理协议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》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。一个是担保物，一个为转让。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二、提供服务不同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       应收账款融资，银行只提供融资；而保理业务，银行则还提供存款、收款、坏账担保等服务。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三、法律依据不同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       应收账款质押依据《担保法》相关规定；保理依据《民法通则》《合同法》中关于债权转让的相关约定。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26760" y="1010650"/>
            <a:ext cx="10937714" cy="576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产品定义：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</a:rPr>
              <a:t>是指以核心客户（以下称为“核心客户”或“买方”）的商品采购为依托，在核心客户与卖方（以下称为“卖方”、“申请人”或“借款人”）签订有效订单或贸易合同、协议（以下统称“订单”）后，由银行向卖方提供短期融资服务，用于采购订单项下产品生产的所需原材料（贸易型企业为用于采购订单项下商品），并以产品销售回笼款项归还银行融资款项的短期融资业务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产品特点：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（1）无须传统担保方式，卖方仅凭核心客户的订单即可获得融资；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（2）有利于卖方迅速组织货源，顺利完成订单合同；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（3）大幅提高卖方接收订单能力；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（4）先货后款，提高卖方谈判地位。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订单融资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26760" y="981440"/>
            <a:ext cx="10937714" cy="641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  <a:sym typeface="+mn-ea"/>
              </a:rPr>
              <a:t>产品要求：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  <a:sym typeface="+mn-ea"/>
              </a:rPr>
              <a:t>1.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  <a:sym typeface="+mn-ea"/>
              </a:rPr>
              <a:t>融资发放前，通知核心客户其购货款项应直接汇到银行回款专户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2.融资款项仅限于订单项下原材料采购，不得挪作他用。融资款项支付采用受托支付的方式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  <a:sym typeface="+mn-ea"/>
              </a:rPr>
              <a:t>风控重点：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1.对银行而言，订单能否最终成交存在较大的不确定性，风险高于传统融资业务（抵押、质押、保证担保等）及其它供应链金融产品，因此订单融资业务仅是针对核心客户市场地位高、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银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行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传统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产品无法介入时的一种补充融资手段，需审慎办理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2.长期稳定供货关系的企业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3.与核心客户不存在关联关系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4.货物为买卖双方的主要原材料或产品，产品质量稳定、标准化程度高、市场需求量较大、销售渠道畅通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5.借款人是否获得核心客户的推荐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订单融资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1323975"/>
            <a:ext cx="8942705" cy="511556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订单融资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27395" y="1942195"/>
            <a:ext cx="10937714" cy="221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知己知彼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                           银行是怎么样的一个机构？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课题作业</a:t>
            </a:r>
            <a:endParaRPr lang="zh-CN" altLang="en-US"/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99175" y="1466580"/>
            <a:ext cx="10937714" cy="443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在壹诺金融平台下，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不同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资方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会给业务带来影响吗？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          影响了哪些方面？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？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                     如何解决这些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影响？？？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提示：可从融资流程、合同协议、账户体系着手</a:t>
            </a:r>
            <a:endParaRPr lang="zh-CN" altLang="en-US" sz="2000" dirty="0">
              <a:solidFill>
                <a:srgbClr val="FF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27395" y="1462770"/>
            <a:ext cx="10937714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银行是以盈利为目的的机构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所有一切商业行为、所有一切的业务方案均需要以参与方共同获益为基础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屁股决定脑袋      换位思考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/>
              <a:t>产业链</a:t>
            </a:r>
            <a:r>
              <a:rPr lang="en-US" altLang="zh-CN" sz="2400" b="1" dirty="0"/>
              <a:t>&amp;</a:t>
            </a:r>
            <a:r>
              <a:rPr sz="2400" b="1" dirty="0"/>
              <a:t>金融产品</a:t>
            </a:r>
            <a:r>
              <a:rPr lang="zh-CN" altLang="en-US" sz="2400" b="1" dirty="0"/>
              <a:t> 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338862" y="2022438"/>
            <a:ext cx="849854" cy="462578"/>
          </a:xfrm>
          <a:prstGeom prst="rect">
            <a:avLst/>
          </a:prstGeom>
          <a:ln>
            <a:solidFill>
              <a:srgbClr val="FCAB1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供应商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798309" y="2022438"/>
            <a:ext cx="849854" cy="462578"/>
          </a:xfrm>
          <a:prstGeom prst="rect">
            <a:avLst/>
          </a:prstGeom>
          <a:ln>
            <a:solidFill>
              <a:srgbClr val="FCAB1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供应商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257756" y="2022438"/>
            <a:ext cx="849854" cy="462578"/>
          </a:xfrm>
          <a:prstGeom prst="rect">
            <a:avLst/>
          </a:prstGeom>
          <a:ln>
            <a:solidFill>
              <a:srgbClr val="FCAB1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供应商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4717203" y="2022438"/>
            <a:ext cx="1188720" cy="462578"/>
          </a:xfrm>
          <a:prstGeom prst="rect">
            <a:avLst/>
          </a:prstGeom>
          <a:solidFill>
            <a:srgbClr val="FC9A1F"/>
          </a:solidFill>
          <a:ln>
            <a:solidFill>
              <a:srgbClr val="FCAB1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核心厂家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6515516" y="2022438"/>
            <a:ext cx="849854" cy="462578"/>
          </a:xfrm>
          <a:prstGeom prst="rect">
            <a:avLst/>
          </a:prstGeom>
          <a:ln>
            <a:solidFill>
              <a:srgbClr val="FCAB1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经销商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7974963" y="2022438"/>
            <a:ext cx="849854" cy="462578"/>
          </a:xfrm>
          <a:prstGeom prst="rect">
            <a:avLst/>
          </a:prstGeom>
          <a:ln>
            <a:solidFill>
              <a:srgbClr val="FCAB1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经销商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9434410" y="2022438"/>
            <a:ext cx="1047127" cy="462578"/>
          </a:xfrm>
          <a:prstGeom prst="rect">
            <a:avLst/>
          </a:prstGeom>
          <a:ln>
            <a:solidFill>
              <a:srgbClr val="FCAB1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终端零售</a:t>
            </a:r>
            <a:endParaRPr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11091131" y="1737361"/>
            <a:ext cx="849854" cy="462578"/>
          </a:xfrm>
          <a:prstGeom prst="rect">
            <a:avLst/>
          </a:prstGeom>
          <a:ln>
            <a:solidFill>
              <a:srgbClr val="FCAB1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个人</a:t>
            </a:r>
            <a:endParaRPr lang="en-US" altLang="zh-CN" sz="1600" dirty="0"/>
          </a:p>
        </p:txBody>
      </p:sp>
      <p:cxnSp>
        <p:nvCxnSpPr>
          <p:cNvPr id="27" name="直接连接符 26"/>
          <p:cNvCxnSpPr>
            <a:stCxn id="6" idx="3"/>
            <a:endCxn id="7" idx="1"/>
          </p:cNvCxnSpPr>
          <p:nvPr/>
        </p:nvCxnSpPr>
        <p:spPr>
          <a:xfrm>
            <a:off x="5905923" y="2253727"/>
            <a:ext cx="609593" cy="0"/>
          </a:xfrm>
          <a:prstGeom prst="line">
            <a:avLst/>
          </a:prstGeom>
          <a:ln>
            <a:solidFill>
              <a:srgbClr val="FC9A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7" idx="3"/>
            <a:endCxn id="8" idx="1"/>
          </p:cNvCxnSpPr>
          <p:nvPr/>
        </p:nvCxnSpPr>
        <p:spPr>
          <a:xfrm>
            <a:off x="7365370" y="2253727"/>
            <a:ext cx="609593" cy="0"/>
          </a:xfrm>
          <a:prstGeom prst="line">
            <a:avLst/>
          </a:prstGeom>
          <a:ln>
            <a:solidFill>
              <a:srgbClr val="FC9A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8" idx="3"/>
            <a:endCxn id="9" idx="1"/>
          </p:cNvCxnSpPr>
          <p:nvPr/>
        </p:nvCxnSpPr>
        <p:spPr>
          <a:xfrm>
            <a:off x="8824817" y="2253727"/>
            <a:ext cx="609593" cy="0"/>
          </a:xfrm>
          <a:prstGeom prst="line">
            <a:avLst/>
          </a:prstGeom>
          <a:ln>
            <a:solidFill>
              <a:srgbClr val="FC9A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9" idx="3"/>
            <a:endCxn id="24" idx="1"/>
          </p:cNvCxnSpPr>
          <p:nvPr/>
        </p:nvCxnSpPr>
        <p:spPr>
          <a:xfrm flipV="1">
            <a:off x="10481537" y="1968650"/>
            <a:ext cx="609594" cy="285077"/>
          </a:xfrm>
          <a:prstGeom prst="line">
            <a:avLst/>
          </a:prstGeom>
          <a:ln>
            <a:solidFill>
              <a:srgbClr val="FC9A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" idx="3"/>
            <a:endCxn id="6" idx="1"/>
          </p:cNvCxnSpPr>
          <p:nvPr/>
        </p:nvCxnSpPr>
        <p:spPr>
          <a:xfrm>
            <a:off x="4107610" y="2253727"/>
            <a:ext cx="609593" cy="0"/>
          </a:xfrm>
          <a:prstGeom prst="line">
            <a:avLst/>
          </a:prstGeom>
          <a:ln>
            <a:solidFill>
              <a:srgbClr val="FC9A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4" idx="3"/>
            <a:endCxn id="5" idx="1"/>
          </p:cNvCxnSpPr>
          <p:nvPr/>
        </p:nvCxnSpPr>
        <p:spPr>
          <a:xfrm>
            <a:off x="2648163" y="2253727"/>
            <a:ext cx="609593" cy="0"/>
          </a:xfrm>
          <a:prstGeom prst="line">
            <a:avLst/>
          </a:prstGeom>
          <a:ln>
            <a:solidFill>
              <a:srgbClr val="FC9A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" idx="3"/>
            <a:endCxn id="4" idx="1"/>
          </p:cNvCxnSpPr>
          <p:nvPr/>
        </p:nvCxnSpPr>
        <p:spPr>
          <a:xfrm>
            <a:off x="1188716" y="2253727"/>
            <a:ext cx="609593" cy="0"/>
          </a:xfrm>
          <a:prstGeom prst="line">
            <a:avLst/>
          </a:prstGeom>
          <a:ln>
            <a:solidFill>
              <a:srgbClr val="FC9A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3785" y="2765983"/>
            <a:ext cx="849854" cy="4625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产业链</a:t>
            </a:r>
            <a:endParaRPr lang="zh-CN" altLang="en-US" sz="1600" dirty="0"/>
          </a:p>
        </p:txBody>
      </p:sp>
      <p:sp>
        <p:nvSpPr>
          <p:cNvPr id="82" name="矩形 81"/>
          <p:cNvSpPr/>
          <p:nvPr/>
        </p:nvSpPr>
        <p:spPr>
          <a:xfrm>
            <a:off x="11091131" y="2415091"/>
            <a:ext cx="849854" cy="462578"/>
          </a:xfrm>
          <a:prstGeom prst="rect">
            <a:avLst/>
          </a:prstGeom>
          <a:ln>
            <a:solidFill>
              <a:srgbClr val="FCAB1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企业</a:t>
            </a:r>
            <a:endParaRPr lang="en-US" altLang="zh-CN" sz="1600" dirty="0"/>
          </a:p>
        </p:txBody>
      </p:sp>
      <p:cxnSp>
        <p:nvCxnSpPr>
          <p:cNvPr id="83" name="直接连接符 82"/>
          <p:cNvCxnSpPr>
            <a:stCxn id="9" idx="3"/>
            <a:endCxn id="82" idx="1"/>
          </p:cNvCxnSpPr>
          <p:nvPr/>
        </p:nvCxnSpPr>
        <p:spPr>
          <a:xfrm>
            <a:off x="10481537" y="2253727"/>
            <a:ext cx="609594" cy="392653"/>
          </a:xfrm>
          <a:prstGeom prst="line">
            <a:avLst/>
          </a:prstGeom>
          <a:ln>
            <a:solidFill>
              <a:srgbClr val="FC9A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3785" y="1968650"/>
            <a:ext cx="12091599" cy="2689412"/>
            <a:chOff x="53785" y="1968650"/>
            <a:chExt cx="12091599" cy="2689412"/>
          </a:xfrm>
        </p:grpSpPr>
        <p:cxnSp>
          <p:nvCxnSpPr>
            <p:cNvPr id="123" name="连接符: 肘形 122"/>
            <p:cNvCxnSpPr>
              <a:stCxn id="24" idx="3"/>
            </p:cNvCxnSpPr>
            <p:nvPr/>
          </p:nvCxnSpPr>
          <p:spPr>
            <a:xfrm flipH="1">
              <a:off x="11512520" y="1968650"/>
              <a:ext cx="428465" cy="2689412"/>
            </a:xfrm>
            <a:prstGeom prst="bentConnector4">
              <a:avLst>
                <a:gd name="adj1" fmla="val -53353"/>
                <a:gd name="adj2" fmla="val 54300"/>
              </a:avLst>
            </a:prstGeom>
            <a:ln>
              <a:solidFill>
                <a:srgbClr val="FC9A1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53785" y="2485016"/>
              <a:ext cx="12091599" cy="2144257"/>
              <a:chOff x="53785" y="2485016"/>
              <a:chExt cx="12091599" cy="2144257"/>
            </a:xfrm>
          </p:grpSpPr>
          <p:cxnSp>
            <p:nvCxnSpPr>
              <p:cNvPr id="76" name="直接连接符 75"/>
              <p:cNvCxnSpPr>
                <a:endCxn id="82" idx="2"/>
              </p:cNvCxnSpPr>
              <p:nvPr/>
            </p:nvCxnSpPr>
            <p:spPr>
              <a:xfrm flipV="1">
                <a:off x="11516058" y="2877669"/>
                <a:ext cx="0" cy="1091906"/>
              </a:xfrm>
              <a:prstGeom prst="line">
                <a:avLst/>
              </a:prstGeom>
              <a:ln>
                <a:solidFill>
                  <a:srgbClr val="FC9A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组合 15"/>
              <p:cNvGrpSpPr/>
              <p:nvPr/>
            </p:nvGrpSpPr>
            <p:grpSpPr>
              <a:xfrm>
                <a:off x="53785" y="2485016"/>
                <a:ext cx="12091599" cy="2144257"/>
                <a:chOff x="53785" y="2485016"/>
                <a:chExt cx="12091599" cy="2144257"/>
              </a:xfrm>
            </p:grpSpPr>
            <p:cxnSp>
              <p:nvCxnSpPr>
                <p:cNvPr id="67" name="直接连接符 66"/>
                <p:cNvCxnSpPr/>
                <p:nvPr/>
              </p:nvCxnSpPr>
              <p:spPr>
                <a:xfrm flipV="1">
                  <a:off x="3659919" y="2513736"/>
                  <a:ext cx="0" cy="2076351"/>
                </a:xfrm>
                <a:prstGeom prst="line">
                  <a:avLst/>
                </a:prstGeom>
                <a:ln>
                  <a:solidFill>
                    <a:srgbClr val="FC9A1F"/>
                  </a:solidFill>
                  <a:prstDash val="solid"/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/>
                <p:nvPr/>
              </p:nvCxnSpPr>
              <p:spPr>
                <a:xfrm flipV="1">
                  <a:off x="6940443" y="2513736"/>
                  <a:ext cx="0" cy="2076351"/>
                </a:xfrm>
                <a:prstGeom prst="line">
                  <a:avLst/>
                </a:prstGeom>
                <a:ln>
                  <a:solidFill>
                    <a:srgbClr val="FC9A1F"/>
                  </a:solidFill>
                  <a:prstDash val="solid"/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>
                  <a:endCxn id="6" idx="2"/>
                </p:cNvCxnSpPr>
                <p:nvPr/>
              </p:nvCxnSpPr>
              <p:spPr>
                <a:xfrm flipV="1">
                  <a:off x="5311563" y="2485016"/>
                  <a:ext cx="0" cy="2105071"/>
                </a:xfrm>
                <a:prstGeom prst="line">
                  <a:avLst/>
                </a:prstGeom>
                <a:ln>
                  <a:solidFill>
                    <a:srgbClr val="FC9A1F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 flipV="1">
                  <a:off x="5286397" y="4599369"/>
                  <a:ext cx="6242150" cy="5378"/>
                </a:xfrm>
                <a:prstGeom prst="line">
                  <a:avLst/>
                </a:prstGeom>
                <a:ln w="9525" cap="flat" cmpd="sng" algn="ctr">
                  <a:solidFill>
                    <a:srgbClr val="FC9A1F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86" name="矩形 85"/>
                <p:cNvSpPr/>
                <p:nvPr/>
              </p:nvSpPr>
              <p:spPr>
                <a:xfrm>
                  <a:off x="10176402" y="4039524"/>
                  <a:ext cx="1360842" cy="46257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/>
                    <a:t>消 费 金 融</a:t>
                  </a:r>
                  <a:endParaRPr lang="en-US" altLang="zh-CN" sz="1400" b="1" dirty="0"/>
                </a:p>
                <a:p>
                  <a:pPr algn="ctr"/>
                  <a:r>
                    <a:rPr lang="zh-CN" altLang="en-US" sz="1400" b="1" dirty="0"/>
                    <a:t>融 资 租 赁</a:t>
                  </a:r>
                  <a:endParaRPr lang="zh-CN" altLang="en-US" sz="1400" b="1" dirty="0"/>
                </a:p>
              </p:txBody>
            </p:sp>
            <p:cxnSp>
              <p:nvCxnSpPr>
                <p:cNvPr id="90" name="直接连接符 89"/>
                <p:cNvCxnSpPr/>
                <p:nvPr/>
              </p:nvCxnSpPr>
              <p:spPr>
                <a:xfrm>
                  <a:off x="89651" y="4595843"/>
                  <a:ext cx="5173289" cy="0"/>
                </a:xfrm>
                <a:prstGeom prst="line">
                  <a:avLst/>
                </a:prstGeom>
                <a:ln w="9525" cap="flat" cmpd="sng" algn="ctr">
                  <a:solidFill>
                    <a:srgbClr val="FC9A1F"/>
                  </a:solidFill>
                  <a:prstDash val="solid"/>
                  <a:round/>
                  <a:headEnd type="arrow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92" name="矩形 91"/>
                <p:cNvSpPr/>
                <p:nvPr/>
              </p:nvSpPr>
              <p:spPr>
                <a:xfrm>
                  <a:off x="162786" y="4166695"/>
                  <a:ext cx="1317285" cy="46257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/>
                    <a:t>产 业 链 金 融</a:t>
                  </a:r>
                  <a:endParaRPr lang="zh-CN" altLang="en-US" sz="1400" b="1" dirty="0"/>
                </a:p>
              </p:txBody>
            </p:sp>
            <p:cxnSp>
              <p:nvCxnSpPr>
                <p:cNvPr id="125" name="直接连接符 124"/>
                <p:cNvCxnSpPr/>
                <p:nvPr/>
              </p:nvCxnSpPr>
              <p:spPr>
                <a:xfrm>
                  <a:off x="59167" y="3226027"/>
                  <a:ext cx="12086217" cy="0"/>
                </a:xfrm>
                <a:prstGeom prst="line">
                  <a:avLst/>
                </a:prstGeom>
                <a:ln w="9525" cap="flat" cmpd="sng" algn="ctr">
                  <a:solidFill>
                    <a:srgbClr val="FC9A1F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29" name="矩形 128"/>
                <p:cNvSpPr/>
                <p:nvPr/>
              </p:nvSpPr>
              <p:spPr>
                <a:xfrm>
                  <a:off x="53785" y="3219389"/>
                  <a:ext cx="849854" cy="46257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/>
                    <a:t>金融链</a:t>
                  </a:r>
                  <a:endParaRPr lang="zh-CN" altLang="en-US" sz="1600" dirty="0"/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>
                  <a:off x="4548040" y="3221601"/>
                  <a:ext cx="1504283" cy="46257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b="1" dirty="0"/>
                    <a:t>供 应 链 金 融</a:t>
                  </a:r>
                  <a:endParaRPr lang="zh-CN" altLang="en-US" sz="1600" b="1" dirty="0"/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>
                  <a:off x="4700964" y="4020827"/>
                  <a:ext cx="1232678" cy="46257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/>
                    <a:t>存 货 质 押</a:t>
                  </a:r>
                  <a:endParaRPr lang="zh-CN" altLang="en-US" sz="1400" b="1" dirty="0"/>
                </a:p>
              </p:txBody>
            </p: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3659919" y="3891667"/>
                  <a:ext cx="1640262" cy="0"/>
                </a:xfrm>
                <a:prstGeom prst="straightConnector1">
                  <a:avLst/>
                </a:prstGeom>
                <a:ln>
                  <a:solidFill>
                    <a:srgbClr val="FC9A1F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箭头连接符 68"/>
                <p:cNvCxnSpPr/>
                <p:nvPr/>
              </p:nvCxnSpPr>
              <p:spPr>
                <a:xfrm>
                  <a:off x="5311563" y="3891667"/>
                  <a:ext cx="1640262" cy="0"/>
                </a:xfrm>
                <a:prstGeom prst="straightConnector1">
                  <a:avLst/>
                </a:prstGeom>
                <a:ln>
                  <a:solidFill>
                    <a:srgbClr val="FC9A1F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矩形 71"/>
                <p:cNvSpPr/>
                <p:nvPr/>
              </p:nvSpPr>
              <p:spPr>
                <a:xfrm>
                  <a:off x="4114800" y="3757956"/>
                  <a:ext cx="719797" cy="2824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/>
                    <a:t>保</a:t>
                  </a:r>
                  <a:r>
                    <a:rPr lang="en-US" altLang="zh-CN" sz="1400" b="1" dirty="0"/>
                    <a:t> </a:t>
                  </a:r>
                  <a:r>
                    <a:rPr lang="zh-CN" altLang="en-US" sz="1400" b="1" dirty="0"/>
                    <a:t>理</a:t>
                  </a:r>
                  <a:endParaRPr lang="zh-CN" altLang="en-US" sz="1400" b="1" dirty="0"/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>
                  <a:off x="5795098" y="3646931"/>
                  <a:ext cx="641680" cy="4625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/>
                    <a:t>预 付</a:t>
                  </a:r>
                  <a:endParaRPr lang="zh-CN" altLang="en-US" sz="1400" b="1" dirty="0"/>
                </a:p>
              </p:txBody>
            </p:sp>
          </p:grpSp>
        </p:grpSp>
      </p:grpSp>
      <p:grpSp>
        <p:nvGrpSpPr>
          <p:cNvPr id="15" name="组合 14"/>
          <p:cNvGrpSpPr/>
          <p:nvPr/>
        </p:nvGrpSpPr>
        <p:grpSpPr>
          <a:xfrm>
            <a:off x="53785" y="1178597"/>
            <a:ext cx="12091599" cy="843842"/>
            <a:chOff x="53785" y="1178597"/>
            <a:chExt cx="12091599" cy="843842"/>
          </a:xfrm>
        </p:grpSpPr>
        <p:cxnSp>
          <p:nvCxnSpPr>
            <p:cNvPr id="11" name="直接连接符 10"/>
            <p:cNvCxnSpPr>
              <a:endCxn id="14" idx="1"/>
            </p:cNvCxnSpPr>
            <p:nvPr/>
          </p:nvCxnSpPr>
          <p:spPr>
            <a:xfrm>
              <a:off x="2223236" y="1409886"/>
              <a:ext cx="337956" cy="0"/>
            </a:xfrm>
            <a:prstGeom prst="line">
              <a:avLst/>
            </a:prstGeom>
            <a:ln>
              <a:solidFill>
                <a:srgbClr val="FC9A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0"/>
            </p:cNvCxnSpPr>
            <p:nvPr/>
          </p:nvCxnSpPr>
          <p:spPr>
            <a:xfrm flipV="1">
              <a:off x="2223236" y="1409886"/>
              <a:ext cx="0" cy="612552"/>
            </a:xfrm>
            <a:prstGeom prst="line">
              <a:avLst/>
            </a:prstGeom>
            <a:ln>
              <a:solidFill>
                <a:srgbClr val="FC9A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0"/>
            </p:cNvCxnSpPr>
            <p:nvPr/>
          </p:nvCxnSpPr>
          <p:spPr>
            <a:xfrm flipV="1">
              <a:off x="3682683" y="1409886"/>
              <a:ext cx="0" cy="612552"/>
            </a:xfrm>
            <a:prstGeom prst="line">
              <a:avLst/>
            </a:prstGeom>
            <a:ln>
              <a:solidFill>
                <a:srgbClr val="FC9A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2561192" y="1178597"/>
              <a:ext cx="849854" cy="462578"/>
            </a:xfrm>
            <a:prstGeom prst="rect">
              <a:avLst/>
            </a:prstGeom>
            <a:ln>
              <a:solidFill>
                <a:srgbClr val="FCAB1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B2B</a:t>
              </a:r>
              <a:endParaRPr lang="zh-CN" altLang="en-US" sz="1600" dirty="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414681" y="1409886"/>
              <a:ext cx="302086" cy="0"/>
            </a:xfrm>
            <a:prstGeom prst="line">
              <a:avLst/>
            </a:prstGeom>
            <a:ln>
              <a:solidFill>
                <a:srgbClr val="FC9A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endCxn id="55" idx="1"/>
            </p:cNvCxnSpPr>
            <p:nvPr/>
          </p:nvCxnSpPr>
          <p:spPr>
            <a:xfrm>
              <a:off x="5311563" y="1409886"/>
              <a:ext cx="375191" cy="0"/>
            </a:xfrm>
            <a:prstGeom prst="line">
              <a:avLst/>
            </a:prstGeom>
            <a:ln>
              <a:solidFill>
                <a:srgbClr val="FC9A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6" idx="0"/>
            </p:cNvCxnSpPr>
            <p:nvPr/>
          </p:nvCxnSpPr>
          <p:spPr>
            <a:xfrm flipV="1">
              <a:off x="5311563" y="1409886"/>
              <a:ext cx="0" cy="612552"/>
            </a:xfrm>
            <a:prstGeom prst="line">
              <a:avLst/>
            </a:prstGeom>
            <a:ln>
              <a:solidFill>
                <a:srgbClr val="FC9A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7" idx="0"/>
            </p:cNvCxnSpPr>
            <p:nvPr/>
          </p:nvCxnSpPr>
          <p:spPr>
            <a:xfrm flipV="1">
              <a:off x="6940443" y="1409886"/>
              <a:ext cx="0" cy="612552"/>
            </a:xfrm>
            <a:prstGeom prst="line">
              <a:avLst/>
            </a:prstGeom>
            <a:ln>
              <a:solidFill>
                <a:srgbClr val="FC9A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5686754" y="1178597"/>
              <a:ext cx="849854" cy="462578"/>
            </a:xfrm>
            <a:prstGeom prst="rect">
              <a:avLst/>
            </a:prstGeom>
            <a:ln>
              <a:solidFill>
                <a:srgbClr val="FCAB1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B2B</a:t>
              </a:r>
              <a:endParaRPr lang="zh-CN" altLang="en-US" sz="1600" dirty="0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6540243" y="1409886"/>
              <a:ext cx="4972277" cy="0"/>
            </a:xfrm>
            <a:prstGeom prst="line">
              <a:avLst/>
            </a:prstGeom>
            <a:ln>
              <a:solidFill>
                <a:srgbClr val="FC9A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24" idx="0"/>
            </p:cNvCxnSpPr>
            <p:nvPr/>
          </p:nvCxnSpPr>
          <p:spPr>
            <a:xfrm flipV="1">
              <a:off x="11516058" y="1409887"/>
              <a:ext cx="0" cy="327474"/>
            </a:xfrm>
            <a:prstGeom prst="line">
              <a:avLst/>
            </a:prstGeom>
            <a:ln>
              <a:solidFill>
                <a:srgbClr val="FC9A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10337147" y="1178597"/>
              <a:ext cx="849854" cy="462578"/>
            </a:xfrm>
            <a:prstGeom prst="rect">
              <a:avLst/>
            </a:prstGeom>
            <a:ln>
              <a:solidFill>
                <a:srgbClr val="FCAB1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B2BC</a:t>
              </a:r>
              <a:endParaRPr lang="zh-CN" altLang="en-US" sz="1600" dirty="0"/>
            </a:p>
          </p:txBody>
        </p:sp>
        <p:cxnSp>
          <p:nvCxnSpPr>
            <p:cNvPr id="62" name="直接连接符 61"/>
            <p:cNvCxnSpPr>
              <a:endCxn id="65" idx="1"/>
            </p:cNvCxnSpPr>
            <p:nvPr/>
          </p:nvCxnSpPr>
          <p:spPr>
            <a:xfrm>
              <a:off x="8415054" y="1409886"/>
              <a:ext cx="337956" cy="0"/>
            </a:xfrm>
            <a:prstGeom prst="line">
              <a:avLst/>
            </a:prstGeom>
            <a:ln>
              <a:solidFill>
                <a:srgbClr val="FC9A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8" idx="0"/>
            </p:cNvCxnSpPr>
            <p:nvPr/>
          </p:nvCxnSpPr>
          <p:spPr>
            <a:xfrm flipV="1">
              <a:off x="8399890" y="1409886"/>
              <a:ext cx="15164" cy="612552"/>
            </a:xfrm>
            <a:prstGeom prst="line">
              <a:avLst/>
            </a:prstGeom>
            <a:ln>
              <a:solidFill>
                <a:srgbClr val="FC9A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9908585" y="1409886"/>
              <a:ext cx="11668" cy="612553"/>
            </a:xfrm>
            <a:prstGeom prst="line">
              <a:avLst/>
            </a:prstGeom>
            <a:ln>
              <a:solidFill>
                <a:srgbClr val="FC9A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8753010" y="1178597"/>
              <a:ext cx="849854" cy="462578"/>
            </a:xfrm>
            <a:prstGeom prst="rect">
              <a:avLst/>
            </a:prstGeom>
            <a:ln>
              <a:solidFill>
                <a:srgbClr val="FCAB1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B2B</a:t>
              </a:r>
              <a:endParaRPr lang="zh-CN" altLang="en-US" sz="1600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7281175" y="1178597"/>
              <a:ext cx="849854" cy="462578"/>
            </a:xfrm>
            <a:prstGeom prst="rect">
              <a:avLst/>
            </a:prstGeom>
            <a:ln>
              <a:solidFill>
                <a:srgbClr val="FCAB1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B2B</a:t>
              </a:r>
              <a:endParaRPr lang="zh-CN" altLang="en-US" sz="1600" dirty="0"/>
            </a:p>
          </p:txBody>
        </p:sp>
        <p:cxnSp>
          <p:nvCxnSpPr>
            <p:cNvPr id="58" name="直接连接符 57"/>
            <p:cNvCxnSpPr>
              <a:endCxn id="61" idx="1"/>
            </p:cNvCxnSpPr>
            <p:nvPr/>
          </p:nvCxnSpPr>
          <p:spPr>
            <a:xfrm>
              <a:off x="3414681" y="1409886"/>
              <a:ext cx="622102" cy="0"/>
            </a:xfrm>
            <a:prstGeom prst="line">
              <a:avLst/>
            </a:prstGeom>
            <a:ln>
              <a:solidFill>
                <a:srgbClr val="FC9A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5158274" y="1409886"/>
              <a:ext cx="0" cy="612552"/>
            </a:xfrm>
            <a:prstGeom prst="line">
              <a:avLst/>
            </a:prstGeom>
            <a:ln>
              <a:solidFill>
                <a:srgbClr val="FC9A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4036783" y="1178597"/>
              <a:ext cx="849854" cy="462578"/>
            </a:xfrm>
            <a:prstGeom prst="rect">
              <a:avLst/>
            </a:prstGeom>
            <a:ln>
              <a:solidFill>
                <a:srgbClr val="FCAB1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B2B</a:t>
              </a:r>
              <a:endParaRPr lang="zh-CN" altLang="en-US" sz="1600" dirty="0"/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4890272" y="1409886"/>
              <a:ext cx="302086" cy="0"/>
            </a:xfrm>
            <a:prstGeom prst="line">
              <a:avLst/>
            </a:prstGeom>
            <a:ln>
              <a:solidFill>
                <a:srgbClr val="FC9A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3785" y="1178597"/>
              <a:ext cx="849854" cy="4625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在线</a:t>
              </a:r>
              <a:endParaRPr lang="zh-CN" altLang="en-US" sz="1600" dirty="0"/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59167" y="1693380"/>
              <a:ext cx="12086217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华文行楷" pitchFamily="2" charset="-122"/>
                <a:ea typeface="华文行楷" pitchFamily="2" charset="-122"/>
                <a:sym typeface="+mn-ea"/>
              </a:rPr>
              <a:t>银行供应链金融上游业务体系</a:t>
            </a:r>
            <a:endParaRPr lang="zh-CN" altLang="en-US"/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27395" y="1051290"/>
            <a:ext cx="10937714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1.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  <a:sym typeface="+mn-ea"/>
              </a:rPr>
              <a:t>国内保理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</a:rPr>
              <a:t>2.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  <a:sym typeface="+mn-ea"/>
              </a:rPr>
              <a:t>应收账款质押融资/应收账款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  <a:sym typeface="+mn-ea"/>
              </a:rPr>
              <a:t>池融资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  <a:sym typeface="+mn-ea"/>
              </a:rPr>
              <a:t>3.订单融资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华文行楷" pitchFamily="2" charset="-122"/>
                <a:ea typeface="华文行楷" pitchFamily="2" charset="-122"/>
                <a:sym typeface="+mn-ea"/>
              </a:rPr>
              <a:t>国内保理</a:t>
            </a:r>
            <a:endParaRPr>
              <a:latin typeface="华文行楷" pitchFamily="2" charset="-122"/>
              <a:ea typeface="华文行楷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8160" y="1207770"/>
            <a:ext cx="11081385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  <a:buNone/>
            </a:pP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  <a:sym typeface="+mn-ea"/>
              </a:rPr>
              <a:t>产品定义：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  <a:sym typeface="+mn-ea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是指银行与卖方签署合同，卖方将在国内采用赊销方式进行商品交易、提供服务、出租动产或不动产所形成的应收账款转让给银行，由银行对其提供综合性金融服务的行为，包括融资、应收账款管理、应收账款催收和坏账担保等。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  <a:sym typeface="Arial" panose="020B0604020202020204" pitchFamily="34" charset="0"/>
              </a:rPr>
              <a:t>明保理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  <a:sym typeface="Arial" panose="020B0604020202020204" pitchFamily="34" charset="0"/>
              </a:rPr>
              <a:t>&amp;</a:t>
            </a: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  <a:sym typeface="Arial" panose="020B0604020202020204" pitchFamily="34" charset="0"/>
              </a:rPr>
              <a:t>暗保理：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chemeClr val="accent6"/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明保理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是指债权转让一经发生，卖方须以书面形式将应收账款转让通知买方，并取得买方回执，指示买方将货款直接给付我行；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chemeClr val="accent6"/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暗保理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是指卖方暂不将应收账款转让事宜通知买方，仅在到期买方不付款时补充通知应收账款转让事宜。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华文行楷" pitchFamily="2" charset="-122"/>
                <a:ea typeface="华文行楷" pitchFamily="2" charset="-122"/>
                <a:sym typeface="+mn-ea"/>
              </a:rPr>
              <a:t>国内保理</a:t>
            </a:r>
            <a:endParaRPr>
              <a:latin typeface="华文行楷" pitchFamily="2" charset="-122"/>
              <a:ea typeface="华文行楷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8160" y="1207770"/>
            <a:ext cx="1108138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  <a:buNone/>
            </a:pP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  <a:sym typeface="+mn-ea"/>
              </a:rPr>
              <a:t>有追索权保理业务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  <a:sym typeface="+mn-ea"/>
              </a:rPr>
              <a:t>&amp;</a:t>
            </a: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  <a:sym typeface="+mn-ea"/>
              </a:rPr>
              <a:t>无追索权保理业务：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+mn-ea"/>
            </a:endParaRPr>
          </a:p>
          <a:p>
            <a:pPr algn="just">
              <a:lnSpc>
                <a:spcPct val="150000"/>
              </a:lnSpc>
              <a:buNone/>
            </a:pPr>
            <a:endParaRPr kumimoji="1" lang="zh-CN" altLang="en-US" sz="1800" dirty="0">
              <a:solidFill>
                <a:schemeClr val="accent6"/>
              </a:solidFill>
              <a:uFillTx/>
              <a:latin typeface="华文行楷" charset="0"/>
              <a:ea typeface="华文行楷" pitchFamily="2" charset="-122"/>
              <a:sym typeface="+mn-ea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chemeClr val="accent6"/>
                </a:solidFill>
                <a:uFillTx/>
                <a:latin typeface="华文行楷" charset="0"/>
                <a:ea typeface="华文行楷" pitchFamily="2" charset="-122"/>
                <a:sym typeface="+mn-ea"/>
              </a:rPr>
              <a:t>有追索权保理业务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+mn-ea"/>
              </a:rPr>
              <a:t>是指卖方申请，我行受让其对买方的应收账款，买方到期不付款时（不论何种原因），卖方承担应收账款到期回购的责任；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+mn-ea"/>
            </a:endParaRPr>
          </a:p>
          <a:p>
            <a:pPr algn="just">
              <a:lnSpc>
                <a:spcPct val="150000"/>
              </a:lnSpc>
              <a:buNone/>
            </a:pPr>
            <a:endParaRPr kumimoji="1" lang="zh-CN" altLang="en-US" sz="1800" dirty="0">
              <a:solidFill>
                <a:schemeClr val="accent6"/>
              </a:solidFill>
              <a:uFillTx/>
              <a:latin typeface="华文行楷" charset="0"/>
              <a:ea typeface="华文行楷" pitchFamily="2" charset="-122"/>
              <a:sym typeface="+mn-ea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chemeClr val="accent6"/>
                </a:solidFill>
                <a:uFillTx/>
                <a:latin typeface="华文行楷" charset="0"/>
                <a:ea typeface="华文行楷" pitchFamily="2" charset="-122"/>
                <a:sym typeface="+mn-ea"/>
              </a:rPr>
              <a:t>无追索权保理业务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+mn-ea"/>
              </a:rPr>
              <a:t>是指卖方申请，我行受让其对买方的应收账款，如买方因信用问题而到期不付款时，华夏银行免除对卖方追索的权利。无追索权保理业务只能采取明保理的业务形式。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+mn-ea"/>
            </a:endParaRPr>
          </a:p>
          <a:p>
            <a:pPr algn="just">
              <a:lnSpc>
                <a:spcPct val="150000"/>
              </a:lnSpc>
              <a:buNone/>
            </a:pP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华文行楷" pitchFamily="2" charset="-122"/>
                <a:ea typeface="华文行楷" pitchFamily="2" charset="-122"/>
                <a:sym typeface="+mn-ea"/>
              </a:rPr>
              <a:t>国内保理</a:t>
            </a:r>
            <a:endParaRPr>
              <a:latin typeface="华文行楷" pitchFamily="2" charset="-122"/>
              <a:ea typeface="华文行楷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8160" y="953770"/>
            <a:ext cx="1108138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  <a:buNone/>
            </a:pP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  <a:sym typeface="+mn-ea"/>
              </a:rPr>
              <a:t>产品特点：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  <a:sym typeface="+mn-ea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对卖方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（借款人</a:t>
            </a:r>
            <a:r>
              <a: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/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供应商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）</a:t>
            </a:r>
            <a:r>
              <a:rPr kumimoji="1" 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：</a:t>
            </a:r>
            <a:endParaRPr kumimoji="1" 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（1）保理银行以即付现金的方式提供融资，加快企业资金周转；</a:t>
            </a:r>
            <a:endParaRPr kumimoji="1" 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（2）有效调整企业财务结构，降低资产负债率，达到增值化效果；</a:t>
            </a:r>
            <a:endParaRPr kumimoji="1" 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（3）保理银行担保买方的信用风险，使卖方免除后顾之忧；</a:t>
            </a:r>
            <a:endParaRPr kumimoji="1" 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（4）充分利用银行网络、技术和人员优势，加强对买方资信的调查，有效增加销售；</a:t>
            </a:r>
            <a:endParaRPr kumimoji="1" 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（5）企业销售现金立即回笼，可以确认收入和利润；</a:t>
            </a:r>
            <a:endParaRPr kumimoji="1" 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（6）为买方提供更长的付款时间，以此提高卖方产品竞争力。</a:t>
            </a:r>
            <a:endParaRPr kumimoji="1" 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对买方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（核心企业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）</a:t>
            </a:r>
            <a:r>
              <a:rPr kumimoji="1" 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：</a:t>
            </a:r>
            <a:endParaRPr kumimoji="1" 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（1）获得优惠的远期付款条件，使企业充分提高资金使用效率，提升价值；</a:t>
            </a:r>
            <a:endParaRPr kumimoji="1" 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（2）为企业培育忠实的供应商群，有助于企业长远稳健成长。</a:t>
            </a:r>
            <a:endParaRPr kumimoji="1" 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国内保理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0400" y="923290"/>
            <a:ext cx="10871200" cy="5539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  <a:sym typeface="Arial" panose="020B0604020202020204" pitchFamily="34" charset="0"/>
              </a:rPr>
              <a:t>产品要求：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1.保理业务以真实的交易为基础，该业务项下融资应深入调查保证基础交易的真实性，并与经买方核实（或其他银行认可方式）的交易信息相配套。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2.保理业务应严格遵守自偿性原则。融资发放前，通知买方其销售回款应直接回到银行指定账户，不得随意挪用。融资发放后，银行应对其销售回款进行有效监控。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itchFamily="2" charset="-122"/>
                <a:ea typeface="华文行楷" pitchFamily="2" charset="-122"/>
                <a:sym typeface="Arial" panose="020B0604020202020204" pitchFamily="34" charset="0"/>
              </a:rPr>
              <a:t>风控重点：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itchFamily="2" charset="-122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1.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所处行业是否为朝阳或成熟行业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。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2.买方是否处于行业龙头地位、拥有核心竞争力，是否具有良好的经营状况、资信状况和还款意愿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。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3.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卖方与买方合作关系稳定，合作时间较长。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4.基础交易真实性及合法性，交易合同等单据是否存在权利瑕疵，交易流程是否能清晰掌控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行楷" charset="0"/>
                <a:ea typeface="华文行楷" pitchFamily="2" charset="-122"/>
                <a:sym typeface="Arial" panose="020B0604020202020204" pitchFamily="34" charset="0"/>
              </a:rPr>
              <a:t>。</a:t>
            </a:r>
            <a:endParaRPr kumimoji="1"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行楷" charset="0"/>
              <a:ea typeface="华文行楷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000"/>
    </mc:Choice>
    <mc:Fallback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自定义 4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65B0"/>
      </a:accent1>
      <a:accent2>
        <a:srgbClr val="00B0F0"/>
      </a:accent2>
      <a:accent3>
        <a:srgbClr val="0084B4"/>
      </a:accent3>
      <a:accent4>
        <a:srgbClr val="92D050"/>
      </a:accent4>
      <a:accent5>
        <a:srgbClr val="FFC000"/>
      </a:accent5>
      <a:accent6>
        <a:srgbClr val="FF0000"/>
      </a:accent6>
      <a:hlink>
        <a:srgbClr val="0000FF"/>
      </a:hlink>
      <a:folHlink>
        <a:srgbClr val="595959"/>
      </a:folHlink>
    </a:clrScheme>
    <a:fontScheme name="微软雅黑和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50" dirty="0" smtClean="0">
            <a:solidFill>
              <a:srgbClr val="FD801E"/>
            </a:solidFill>
            <a:latin typeface="微软雅黑 Light" panose="020B0502040204020203" charset="-122"/>
            <a:ea typeface="微软雅黑 Light" panose="020B0502040204020203" charset="-122"/>
            <a:cs typeface="微软雅黑 Light" panose="020B0502040204020203" charset="-122"/>
            <a:sym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2904</Words>
  <Application>WPS 演示</Application>
  <PresentationFormat>自定义</PresentationFormat>
  <Paragraphs>223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微软雅黑 Light</vt:lpstr>
      <vt:lpstr>Calibri</vt:lpstr>
      <vt:lpstr>微软雅黑</vt:lpstr>
      <vt:lpstr>Impact</vt:lpstr>
      <vt:lpstr>华文行楷</vt:lpstr>
      <vt:lpstr>华文行楷</vt:lpstr>
      <vt:lpstr>Arial Unicode MS</vt:lpstr>
      <vt:lpstr>等线</vt:lpstr>
      <vt:lpstr>1_Office 主题​​</vt:lpstr>
      <vt:lpstr>PowerPoint 演示文稿</vt:lpstr>
      <vt:lpstr>PowerPoint 演示文稿</vt:lpstr>
      <vt:lpstr>PowerPoint 演示文稿</vt:lpstr>
      <vt:lpstr>产 融 结 合 点 分 析 </vt:lpstr>
      <vt:lpstr>PowerPoint 演示文稿</vt:lpstr>
      <vt:lpstr>国内保理</vt:lpstr>
      <vt:lpstr>国内保理</vt:lpstr>
      <vt:lpstr>国内保理</vt:lpstr>
      <vt:lpstr>国内保理</vt:lpstr>
      <vt:lpstr>国内保理</vt:lpstr>
      <vt:lpstr>应收账款质押融资/应收账款池融资</vt:lpstr>
      <vt:lpstr>应收账款质押融资/应收账款池融资</vt:lpstr>
      <vt:lpstr>应收账款质押融资/应收账款池融资</vt:lpstr>
      <vt:lpstr>应收账款单笔融资</vt:lpstr>
      <vt:lpstr>应收账款池融资</vt:lpstr>
      <vt:lpstr>PowerPoint 演示文稿</vt:lpstr>
      <vt:lpstr>订单融资</vt:lpstr>
      <vt:lpstr>订单融资</vt:lpstr>
      <vt:lpstr>订单融资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商洪武</dc:creator>
  <cp:lastModifiedBy>毅</cp:lastModifiedBy>
  <cp:revision>343</cp:revision>
  <cp:lastPrinted>1900-01-01T00:00:00Z</cp:lastPrinted>
  <dcterms:created xsi:type="dcterms:W3CDTF">1900-01-01T00:00:00Z</dcterms:created>
  <dcterms:modified xsi:type="dcterms:W3CDTF">2019-04-18T02:33:00Z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