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585858"/>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sz="1800" b="0" i="0">
                <a:solidFill>
                  <a:srgbClr val="585858"/>
                </a:solidFill>
                <a:latin typeface="Arial Unicode MS"/>
                <a:cs typeface="Arial Unicode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585858"/>
                </a:solidFill>
                <a:latin typeface="微软雅黑"/>
                <a:cs typeface="微软雅黑"/>
              </a:defRPr>
            </a:lvl1pPr>
          </a:lstStyle>
          <a:p>
            <a:endParaRPr/>
          </a:p>
        </p:txBody>
      </p:sp>
      <p:sp>
        <p:nvSpPr>
          <p:cNvPr id="3" name="Holder 3"/>
          <p:cNvSpPr>
            <a:spLocks noGrp="1"/>
          </p:cNvSpPr>
          <p:nvPr>
            <p:ph sz="half" idx="2"/>
          </p:nvPr>
        </p:nvSpPr>
        <p:spPr>
          <a:xfrm>
            <a:off x="1072997" y="2142084"/>
            <a:ext cx="2869565" cy="3547110"/>
          </a:xfrm>
          <a:prstGeom prst="rect">
            <a:avLst/>
          </a:prstGeom>
        </p:spPr>
        <p:txBody>
          <a:bodyPr wrap="square" lIns="0" tIns="0" rIns="0" bIns="0">
            <a:spAutoFit/>
          </a:bodyPr>
          <a:lstStyle>
            <a:lvl1pPr>
              <a:defRPr sz="1800" b="0" i="0">
                <a:solidFill>
                  <a:srgbClr val="585858"/>
                </a:solidFill>
                <a:latin typeface="Arial Unicode MS"/>
                <a:cs typeface="Arial Unicode MS"/>
              </a:defRPr>
            </a:lvl1pPr>
          </a:lstStyle>
          <a:p>
            <a:endParaRPr/>
          </a:p>
        </p:txBody>
      </p:sp>
      <p:sp>
        <p:nvSpPr>
          <p:cNvPr id="4" name="Holder 4"/>
          <p:cNvSpPr>
            <a:spLocks noGrp="1"/>
          </p:cNvSpPr>
          <p:nvPr>
            <p:ph sz="half" idx="3"/>
          </p:nvPr>
        </p:nvSpPr>
        <p:spPr>
          <a:xfrm>
            <a:off x="6287261" y="2135734"/>
            <a:ext cx="4398645" cy="3958590"/>
          </a:xfrm>
          <a:prstGeom prst="rect">
            <a:avLst/>
          </a:prstGeom>
        </p:spPr>
        <p:txBody>
          <a:bodyPr wrap="square" lIns="0" tIns="0" rIns="0" bIns="0">
            <a:spAutoFit/>
          </a:bodyPr>
          <a:lstStyle>
            <a:lvl1pPr>
              <a:defRPr sz="1800" b="0" i="0">
                <a:solidFill>
                  <a:srgbClr val="585858"/>
                </a:solidFill>
                <a:latin typeface="Arial Unicode MS"/>
                <a:cs typeface="Arial Unicode MS"/>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585858"/>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10817" y="862583"/>
            <a:ext cx="10631551" cy="19812"/>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9755123" y="320040"/>
            <a:ext cx="2025396" cy="530352"/>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492251" y="338327"/>
            <a:ext cx="573024" cy="528827"/>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1265300" y="399668"/>
            <a:ext cx="9661398" cy="398780"/>
          </a:xfrm>
          <a:prstGeom prst="rect">
            <a:avLst/>
          </a:prstGeom>
        </p:spPr>
        <p:txBody>
          <a:bodyPr wrap="square" lIns="0" tIns="0" rIns="0" bIns="0">
            <a:spAutoFit/>
          </a:bodyPr>
          <a:lstStyle>
            <a:lvl1pPr>
              <a:defRPr sz="2950" b="0" i="0">
                <a:solidFill>
                  <a:srgbClr val="585858"/>
                </a:solidFill>
                <a:latin typeface="微软雅黑"/>
                <a:cs typeface="微软雅黑"/>
              </a:defRPr>
            </a:lvl1pPr>
          </a:lstStyle>
          <a:p>
            <a:endParaRPr/>
          </a:p>
        </p:txBody>
      </p:sp>
      <p:sp>
        <p:nvSpPr>
          <p:cNvPr id="3" name="Holder 3"/>
          <p:cNvSpPr>
            <a:spLocks noGrp="1"/>
          </p:cNvSpPr>
          <p:nvPr>
            <p:ph type="body" idx="1"/>
          </p:nvPr>
        </p:nvSpPr>
        <p:spPr>
          <a:xfrm>
            <a:off x="626084" y="2149196"/>
            <a:ext cx="10939830" cy="3546475"/>
          </a:xfrm>
          <a:prstGeom prst="rect">
            <a:avLst/>
          </a:prstGeom>
        </p:spPr>
        <p:txBody>
          <a:bodyPr wrap="square" lIns="0" tIns="0" rIns="0" bIns="0">
            <a:spAutoFit/>
          </a:bodyPr>
          <a:lstStyle>
            <a:lvl1pPr>
              <a:defRPr sz="1800" b="0" i="0">
                <a:solidFill>
                  <a:srgbClr val="585858"/>
                </a:solidFill>
                <a:latin typeface="Arial Unicode MS"/>
                <a:cs typeface="Arial Unicode MS"/>
              </a:defRPr>
            </a:lvl1pPr>
          </a:lstStyle>
          <a:p>
            <a:endParaRPr/>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02070" y="5414336"/>
            <a:ext cx="4658995" cy="545465"/>
          </a:xfrm>
          <a:prstGeom prst="rect">
            <a:avLst/>
          </a:prstGeom>
        </p:spPr>
        <p:txBody>
          <a:bodyPr vert="horz" wrap="square" lIns="0" tIns="0" rIns="0" bIns="0" rtlCol="0">
            <a:spAutoFit/>
          </a:bodyPr>
          <a:lstStyle/>
          <a:p>
            <a:pPr algn="ctr">
              <a:lnSpc>
                <a:spcPts val="2500"/>
              </a:lnSpc>
            </a:pPr>
            <a:r>
              <a:rPr sz="1850" spc="10" dirty="0">
                <a:solidFill>
                  <a:srgbClr val="51A890"/>
                </a:solidFill>
                <a:latin typeface="Arial Unicode MS"/>
                <a:cs typeface="Arial Unicode MS"/>
              </a:rPr>
              <a:t>布</a:t>
            </a:r>
            <a:r>
              <a:rPr sz="1850" spc="-195" dirty="0">
                <a:solidFill>
                  <a:srgbClr val="51A890"/>
                </a:solidFill>
                <a:latin typeface="Arial Unicode MS"/>
                <a:cs typeface="Arial Unicode MS"/>
              </a:rPr>
              <a:t>比</a:t>
            </a:r>
            <a:r>
              <a:rPr sz="3150" spc="-2850" baseline="-9259" dirty="0">
                <a:solidFill>
                  <a:srgbClr val="FC801E"/>
                </a:solidFill>
                <a:latin typeface="Arial Unicode MS"/>
                <a:cs typeface="Arial Unicode MS"/>
              </a:rPr>
              <a:t>布</a:t>
            </a:r>
            <a:r>
              <a:rPr sz="1850" spc="10" dirty="0">
                <a:solidFill>
                  <a:srgbClr val="51A890"/>
                </a:solidFill>
                <a:latin typeface="Arial Unicode MS"/>
                <a:cs typeface="Arial Unicode MS"/>
              </a:rPr>
              <a:t>（</a:t>
            </a:r>
            <a:r>
              <a:rPr sz="1850" spc="-1775" dirty="0">
                <a:solidFill>
                  <a:srgbClr val="51A890"/>
                </a:solidFill>
                <a:latin typeface="Arial Unicode MS"/>
                <a:cs typeface="Arial Unicode MS"/>
              </a:rPr>
              <a:t>北</a:t>
            </a:r>
            <a:r>
              <a:rPr sz="3150" spc="-480" baseline="-9259" dirty="0">
                <a:solidFill>
                  <a:srgbClr val="FC801E"/>
                </a:solidFill>
                <a:latin typeface="Arial Unicode MS"/>
                <a:cs typeface="Arial Unicode MS"/>
              </a:rPr>
              <a:t>比</a:t>
            </a:r>
            <a:r>
              <a:rPr sz="1850" spc="-1500" dirty="0">
                <a:solidFill>
                  <a:srgbClr val="51A890"/>
                </a:solidFill>
                <a:latin typeface="Arial Unicode MS"/>
                <a:cs typeface="Arial Unicode MS"/>
              </a:rPr>
              <a:t>京</a:t>
            </a:r>
            <a:r>
              <a:rPr sz="3150" spc="-892" baseline="-9259" dirty="0">
                <a:solidFill>
                  <a:srgbClr val="FC801E"/>
                </a:solidFill>
                <a:latin typeface="Arial Unicode MS"/>
                <a:cs typeface="Arial Unicode MS"/>
              </a:rPr>
              <a:t>（</a:t>
            </a:r>
            <a:r>
              <a:rPr sz="1850" spc="-1225" dirty="0">
                <a:solidFill>
                  <a:srgbClr val="51A890"/>
                </a:solidFill>
                <a:latin typeface="Arial Unicode MS"/>
                <a:cs typeface="Arial Unicode MS"/>
              </a:rPr>
              <a:t>）</a:t>
            </a:r>
            <a:r>
              <a:rPr sz="3150" spc="-1305" baseline="-9259" dirty="0">
                <a:solidFill>
                  <a:srgbClr val="FC801E"/>
                </a:solidFill>
                <a:latin typeface="Arial Unicode MS"/>
                <a:cs typeface="Arial Unicode MS"/>
              </a:rPr>
              <a:t>北</a:t>
            </a:r>
            <a:r>
              <a:rPr sz="1850" spc="-950" dirty="0">
                <a:solidFill>
                  <a:srgbClr val="51A890"/>
                </a:solidFill>
                <a:latin typeface="Arial Unicode MS"/>
                <a:cs typeface="Arial Unicode MS"/>
              </a:rPr>
              <a:t>网</a:t>
            </a:r>
            <a:r>
              <a:rPr sz="3150" spc="-1717" baseline="-9259" dirty="0">
                <a:solidFill>
                  <a:srgbClr val="FC801E"/>
                </a:solidFill>
                <a:latin typeface="Arial Unicode MS"/>
                <a:cs typeface="Arial Unicode MS"/>
              </a:rPr>
              <a:t>京</a:t>
            </a:r>
            <a:r>
              <a:rPr sz="1850" spc="-675" dirty="0">
                <a:solidFill>
                  <a:srgbClr val="51A890"/>
                </a:solidFill>
                <a:latin typeface="Arial Unicode MS"/>
                <a:cs typeface="Arial Unicode MS"/>
              </a:rPr>
              <a:t>络</a:t>
            </a:r>
            <a:r>
              <a:rPr sz="3150" spc="-2129" baseline="-9259" dirty="0">
                <a:solidFill>
                  <a:srgbClr val="FC801E"/>
                </a:solidFill>
                <a:latin typeface="Arial Unicode MS"/>
                <a:cs typeface="Arial Unicode MS"/>
              </a:rPr>
              <a:t>）</a:t>
            </a:r>
            <a:r>
              <a:rPr sz="1850" spc="-395" dirty="0">
                <a:solidFill>
                  <a:srgbClr val="51A890"/>
                </a:solidFill>
                <a:latin typeface="Arial Unicode MS"/>
                <a:cs typeface="Arial Unicode MS"/>
              </a:rPr>
              <a:t>技</a:t>
            </a:r>
            <a:r>
              <a:rPr sz="3150" spc="-2550" baseline="-9259" dirty="0">
                <a:solidFill>
                  <a:srgbClr val="FC801E"/>
                </a:solidFill>
                <a:latin typeface="Arial Unicode MS"/>
                <a:cs typeface="Arial Unicode MS"/>
              </a:rPr>
              <a:t>网</a:t>
            </a:r>
            <a:r>
              <a:rPr sz="1850" spc="-120" dirty="0">
                <a:solidFill>
                  <a:srgbClr val="51A890"/>
                </a:solidFill>
                <a:latin typeface="Arial Unicode MS"/>
                <a:cs typeface="Arial Unicode MS"/>
              </a:rPr>
              <a:t>术</a:t>
            </a:r>
            <a:r>
              <a:rPr sz="3150" spc="-2962" baseline="-9259" dirty="0">
                <a:solidFill>
                  <a:srgbClr val="FC801E"/>
                </a:solidFill>
                <a:latin typeface="Arial Unicode MS"/>
                <a:cs typeface="Arial Unicode MS"/>
              </a:rPr>
              <a:t>络</a:t>
            </a:r>
            <a:r>
              <a:rPr sz="1850" spc="10" dirty="0">
                <a:solidFill>
                  <a:srgbClr val="51A890"/>
                </a:solidFill>
                <a:latin typeface="Arial Unicode MS"/>
                <a:cs typeface="Arial Unicode MS"/>
              </a:rPr>
              <a:t>有</a:t>
            </a:r>
            <a:r>
              <a:rPr sz="1850" spc="-1705" dirty="0">
                <a:solidFill>
                  <a:srgbClr val="51A890"/>
                </a:solidFill>
                <a:latin typeface="Arial Unicode MS"/>
                <a:cs typeface="Arial Unicode MS"/>
              </a:rPr>
              <a:t>限</a:t>
            </a:r>
            <a:r>
              <a:rPr sz="3150" spc="-585" baseline="-9259" dirty="0">
                <a:solidFill>
                  <a:srgbClr val="FC801E"/>
                </a:solidFill>
                <a:latin typeface="Arial Unicode MS"/>
                <a:cs typeface="Arial Unicode MS"/>
              </a:rPr>
              <a:t>技</a:t>
            </a:r>
            <a:r>
              <a:rPr sz="1850" spc="-1430" dirty="0">
                <a:solidFill>
                  <a:srgbClr val="51A890"/>
                </a:solidFill>
                <a:latin typeface="Arial Unicode MS"/>
                <a:cs typeface="Arial Unicode MS"/>
              </a:rPr>
              <a:t>公</a:t>
            </a:r>
            <a:r>
              <a:rPr sz="3150" spc="-997" baseline="-9259" dirty="0">
                <a:solidFill>
                  <a:srgbClr val="FC801E"/>
                </a:solidFill>
                <a:latin typeface="Arial Unicode MS"/>
                <a:cs typeface="Arial Unicode MS"/>
              </a:rPr>
              <a:t>术</a:t>
            </a:r>
            <a:r>
              <a:rPr sz="1850" spc="-1155" dirty="0">
                <a:solidFill>
                  <a:srgbClr val="51A890"/>
                </a:solidFill>
                <a:latin typeface="Arial Unicode MS"/>
                <a:cs typeface="Arial Unicode MS"/>
              </a:rPr>
              <a:t>司</a:t>
            </a:r>
            <a:r>
              <a:rPr sz="3150" spc="52" baseline="-9259" dirty="0">
                <a:solidFill>
                  <a:srgbClr val="FC801E"/>
                </a:solidFill>
                <a:latin typeface="Arial Unicode MS"/>
                <a:cs typeface="Arial Unicode MS"/>
              </a:rPr>
              <a:t>有</a:t>
            </a:r>
            <a:r>
              <a:rPr sz="3150" spc="-2902" baseline="-9259" dirty="0">
                <a:solidFill>
                  <a:srgbClr val="FC801E"/>
                </a:solidFill>
                <a:latin typeface="Arial Unicode MS"/>
                <a:cs typeface="Arial Unicode MS"/>
              </a:rPr>
              <a:t>限</a:t>
            </a:r>
            <a:r>
              <a:rPr sz="1850" spc="10" dirty="0">
                <a:solidFill>
                  <a:srgbClr val="51A890"/>
                </a:solidFill>
                <a:latin typeface="Arial Unicode MS"/>
                <a:cs typeface="Arial Unicode MS"/>
              </a:rPr>
              <a:t>联</a:t>
            </a:r>
            <a:r>
              <a:rPr sz="1850" spc="-1745" dirty="0">
                <a:solidFill>
                  <a:srgbClr val="51A890"/>
                </a:solidFill>
                <a:latin typeface="Arial Unicode MS"/>
                <a:cs typeface="Arial Unicode MS"/>
              </a:rPr>
              <a:t>合</a:t>
            </a:r>
            <a:r>
              <a:rPr sz="3150" spc="-525" baseline="-9259" dirty="0">
                <a:solidFill>
                  <a:srgbClr val="FC801E"/>
                </a:solidFill>
                <a:latin typeface="Arial Unicode MS"/>
                <a:cs typeface="Arial Unicode MS"/>
              </a:rPr>
              <a:t>公</a:t>
            </a:r>
            <a:r>
              <a:rPr sz="1850" spc="-1470" dirty="0">
                <a:solidFill>
                  <a:srgbClr val="51A890"/>
                </a:solidFill>
                <a:latin typeface="Arial Unicode MS"/>
                <a:cs typeface="Arial Unicode MS"/>
              </a:rPr>
              <a:t>创</a:t>
            </a:r>
            <a:r>
              <a:rPr sz="3150" spc="-937" baseline="-9259" dirty="0">
                <a:solidFill>
                  <a:srgbClr val="FC801E"/>
                </a:solidFill>
                <a:latin typeface="Arial Unicode MS"/>
                <a:cs typeface="Arial Unicode MS"/>
              </a:rPr>
              <a:t>司</a:t>
            </a:r>
            <a:r>
              <a:rPr sz="1850" spc="10" dirty="0">
                <a:solidFill>
                  <a:srgbClr val="51A890"/>
                </a:solidFill>
                <a:latin typeface="Arial Unicode MS"/>
                <a:cs typeface="Arial Unicode MS"/>
              </a:rPr>
              <a:t>始人</a:t>
            </a:r>
            <a:endParaRPr sz="1850">
              <a:latin typeface="Arial Unicode MS"/>
              <a:cs typeface="Arial Unicode MS"/>
            </a:endParaRPr>
          </a:p>
          <a:p>
            <a:pPr marL="635" algn="ctr">
              <a:lnSpc>
                <a:spcPts val="2200"/>
              </a:lnSpc>
            </a:pPr>
            <a:r>
              <a:rPr sz="1850" b="0" spc="105" dirty="0">
                <a:solidFill>
                  <a:srgbClr val="51A890"/>
                </a:solidFill>
                <a:latin typeface="Segoe UI Light"/>
                <a:cs typeface="Segoe UI Light"/>
              </a:rPr>
              <a:t>&amp;</a:t>
            </a:r>
            <a:r>
              <a:rPr sz="1850" b="0" spc="60" dirty="0">
                <a:solidFill>
                  <a:srgbClr val="51A890"/>
                </a:solidFill>
                <a:latin typeface="Segoe UI Light"/>
                <a:cs typeface="Segoe UI Light"/>
              </a:rPr>
              <a:t>C</a:t>
            </a:r>
            <a:r>
              <a:rPr sz="1850" b="0" spc="114" dirty="0">
                <a:solidFill>
                  <a:srgbClr val="51A890"/>
                </a:solidFill>
                <a:latin typeface="Segoe UI Light"/>
                <a:cs typeface="Segoe UI Light"/>
              </a:rPr>
              <a:t>OO</a:t>
            </a:r>
            <a:endParaRPr sz="1850">
              <a:latin typeface="Segoe UI Light"/>
              <a:cs typeface="Segoe UI Light"/>
            </a:endParaRPr>
          </a:p>
        </p:txBody>
      </p:sp>
      <p:sp>
        <p:nvSpPr>
          <p:cNvPr id="3" name="object 3"/>
          <p:cNvSpPr txBox="1"/>
          <p:nvPr/>
        </p:nvSpPr>
        <p:spPr>
          <a:xfrm>
            <a:off x="3343655" y="1892807"/>
            <a:ext cx="8848725" cy="3538854"/>
          </a:xfrm>
          <a:prstGeom prst="rect">
            <a:avLst/>
          </a:prstGeom>
        </p:spPr>
        <p:txBody>
          <a:bodyPr vert="horz" wrap="square" lIns="0" tIns="0" rIns="0" bIns="0" rtlCol="0">
            <a:spAutoFit/>
          </a:bodyPr>
          <a:lstStyle/>
          <a:p>
            <a:pPr marL="1946910" algn="ctr">
              <a:lnSpc>
                <a:spcPct val="100000"/>
              </a:lnSpc>
            </a:pPr>
            <a:r>
              <a:rPr sz="4250" b="1" spc="10" dirty="0">
                <a:solidFill>
                  <a:srgbClr val="51A890"/>
                </a:solidFill>
                <a:latin typeface="微软雅黑"/>
                <a:cs typeface="微软雅黑"/>
              </a:rPr>
              <a:t>区 块</a:t>
            </a:r>
            <a:r>
              <a:rPr sz="4250" b="1" spc="15" dirty="0">
                <a:solidFill>
                  <a:srgbClr val="51A890"/>
                </a:solidFill>
                <a:latin typeface="微软雅黑"/>
                <a:cs typeface="微软雅黑"/>
              </a:rPr>
              <a:t> </a:t>
            </a:r>
            <a:r>
              <a:rPr sz="4250" b="1" spc="10" dirty="0">
                <a:solidFill>
                  <a:srgbClr val="51A890"/>
                </a:solidFill>
                <a:latin typeface="微软雅黑"/>
                <a:cs typeface="微软雅黑"/>
              </a:rPr>
              <a:t>链</a:t>
            </a:r>
            <a:r>
              <a:rPr sz="4250" b="1" spc="5" dirty="0">
                <a:solidFill>
                  <a:srgbClr val="51A890"/>
                </a:solidFill>
                <a:latin typeface="微软雅黑"/>
                <a:cs typeface="微软雅黑"/>
              </a:rPr>
              <a:t> </a:t>
            </a:r>
            <a:r>
              <a:rPr sz="4250" b="1" spc="10" dirty="0">
                <a:solidFill>
                  <a:srgbClr val="51A890"/>
                </a:solidFill>
                <a:latin typeface="微软雅黑"/>
                <a:cs typeface="微软雅黑"/>
              </a:rPr>
              <a:t>关</a:t>
            </a:r>
            <a:r>
              <a:rPr sz="4250" b="1" spc="15" dirty="0">
                <a:solidFill>
                  <a:srgbClr val="51A890"/>
                </a:solidFill>
                <a:latin typeface="微软雅黑"/>
                <a:cs typeface="微软雅黑"/>
              </a:rPr>
              <a:t> </a:t>
            </a:r>
            <a:r>
              <a:rPr sz="4250" b="1" spc="10" dirty="0">
                <a:solidFill>
                  <a:srgbClr val="51A890"/>
                </a:solidFill>
                <a:latin typeface="微软雅黑"/>
                <a:cs typeface="微软雅黑"/>
              </a:rPr>
              <a:t>键</a:t>
            </a:r>
            <a:r>
              <a:rPr sz="4250" b="1" dirty="0">
                <a:solidFill>
                  <a:srgbClr val="51A890"/>
                </a:solidFill>
                <a:latin typeface="微软雅黑"/>
                <a:cs typeface="微软雅黑"/>
              </a:rPr>
              <a:t> </a:t>
            </a:r>
            <a:r>
              <a:rPr sz="4250" b="1" spc="10" dirty="0">
                <a:solidFill>
                  <a:srgbClr val="51A890"/>
                </a:solidFill>
                <a:latin typeface="微软雅黑"/>
                <a:cs typeface="微软雅黑"/>
              </a:rPr>
              <a:t>技</a:t>
            </a:r>
            <a:r>
              <a:rPr sz="4250" b="1" spc="15" dirty="0">
                <a:solidFill>
                  <a:srgbClr val="51A890"/>
                </a:solidFill>
                <a:latin typeface="微软雅黑"/>
                <a:cs typeface="微软雅黑"/>
              </a:rPr>
              <a:t> </a:t>
            </a:r>
            <a:r>
              <a:rPr sz="4250" b="1" spc="10" dirty="0">
                <a:solidFill>
                  <a:srgbClr val="51A890"/>
                </a:solidFill>
                <a:latin typeface="微软雅黑"/>
                <a:cs typeface="微软雅黑"/>
              </a:rPr>
              <a:t>术</a:t>
            </a:r>
            <a:r>
              <a:rPr sz="4250" b="1" dirty="0">
                <a:solidFill>
                  <a:srgbClr val="51A890"/>
                </a:solidFill>
                <a:latin typeface="微软雅黑"/>
                <a:cs typeface="微软雅黑"/>
              </a:rPr>
              <a:t> </a:t>
            </a:r>
            <a:r>
              <a:rPr sz="4250" b="1" spc="10" dirty="0">
                <a:solidFill>
                  <a:srgbClr val="51A890"/>
                </a:solidFill>
                <a:latin typeface="微软雅黑"/>
                <a:cs typeface="微软雅黑"/>
              </a:rPr>
              <a:t>辨</a:t>
            </a:r>
            <a:r>
              <a:rPr sz="4250" b="1" spc="15" dirty="0">
                <a:solidFill>
                  <a:srgbClr val="51A890"/>
                </a:solidFill>
                <a:latin typeface="微软雅黑"/>
                <a:cs typeface="微软雅黑"/>
              </a:rPr>
              <a:t> </a:t>
            </a:r>
            <a:r>
              <a:rPr sz="4250" b="1" spc="10" dirty="0">
                <a:solidFill>
                  <a:srgbClr val="51A890"/>
                </a:solidFill>
                <a:latin typeface="微软雅黑"/>
                <a:cs typeface="微软雅黑"/>
              </a:rPr>
              <a:t>析</a:t>
            </a:r>
            <a:endParaRPr sz="4250">
              <a:latin typeface="微软雅黑"/>
              <a:cs typeface="微软雅黑"/>
            </a:endParaRPr>
          </a:p>
          <a:p>
            <a:pPr>
              <a:lnSpc>
                <a:spcPct val="100000"/>
              </a:lnSpc>
              <a:spcBef>
                <a:spcPts val="21"/>
              </a:spcBef>
            </a:pPr>
            <a:endParaRPr sz="4450">
              <a:latin typeface="Times New Roman"/>
              <a:cs typeface="Times New Roman"/>
            </a:endParaRPr>
          </a:p>
          <a:p>
            <a:pPr marL="1945005" algn="ctr">
              <a:lnSpc>
                <a:spcPct val="100000"/>
              </a:lnSpc>
            </a:pPr>
            <a:r>
              <a:rPr sz="4250" b="1" spc="10" dirty="0">
                <a:solidFill>
                  <a:srgbClr val="51A890"/>
                </a:solidFill>
                <a:latin typeface="微软雅黑"/>
                <a:cs typeface="微软雅黑"/>
              </a:rPr>
              <a:t>与</a:t>
            </a:r>
            <a:r>
              <a:rPr sz="4250" b="1" spc="5" dirty="0">
                <a:solidFill>
                  <a:srgbClr val="51A890"/>
                </a:solidFill>
                <a:latin typeface="微软雅黑"/>
                <a:cs typeface="微软雅黑"/>
              </a:rPr>
              <a:t> </a:t>
            </a:r>
            <a:r>
              <a:rPr sz="4250" b="1" spc="10" dirty="0">
                <a:solidFill>
                  <a:srgbClr val="51A890"/>
                </a:solidFill>
                <a:latin typeface="微软雅黑"/>
                <a:cs typeface="微软雅黑"/>
              </a:rPr>
              <a:t>金</a:t>
            </a:r>
            <a:r>
              <a:rPr sz="4250" b="1" spc="15" dirty="0">
                <a:solidFill>
                  <a:srgbClr val="51A890"/>
                </a:solidFill>
                <a:latin typeface="微软雅黑"/>
                <a:cs typeface="微软雅黑"/>
              </a:rPr>
              <a:t> </a:t>
            </a:r>
            <a:r>
              <a:rPr sz="4250" b="1" spc="10" dirty="0">
                <a:solidFill>
                  <a:srgbClr val="51A890"/>
                </a:solidFill>
                <a:latin typeface="微软雅黑"/>
                <a:cs typeface="微软雅黑"/>
              </a:rPr>
              <a:t>融</a:t>
            </a:r>
            <a:r>
              <a:rPr sz="4250" b="1" spc="5" dirty="0">
                <a:solidFill>
                  <a:srgbClr val="51A890"/>
                </a:solidFill>
                <a:latin typeface="微软雅黑"/>
                <a:cs typeface="微软雅黑"/>
              </a:rPr>
              <a:t> </a:t>
            </a:r>
            <a:r>
              <a:rPr sz="4250" b="1" spc="10" dirty="0">
                <a:solidFill>
                  <a:srgbClr val="51A890"/>
                </a:solidFill>
                <a:latin typeface="微软雅黑"/>
                <a:cs typeface="微软雅黑"/>
              </a:rPr>
              <a:t>应</a:t>
            </a:r>
            <a:r>
              <a:rPr sz="4250" b="1" spc="15" dirty="0">
                <a:solidFill>
                  <a:srgbClr val="51A890"/>
                </a:solidFill>
                <a:latin typeface="微软雅黑"/>
                <a:cs typeface="微软雅黑"/>
              </a:rPr>
              <a:t> </a:t>
            </a:r>
            <a:r>
              <a:rPr sz="4250" b="1" spc="10" dirty="0">
                <a:solidFill>
                  <a:srgbClr val="51A890"/>
                </a:solidFill>
                <a:latin typeface="微软雅黑"/>
                <a:cs typeface="微软雅黑"/>
              </a:rPr>
              <a:t>用</a:t>
            </a:r>
            <a:r>
              <a:rPr sz="4250" b="1" spc="5" dirty="0">
                <a:solidFill>
                  <a:srgbClr val="51A890"/>
                </a:solidFill>
                <a:latin typeface="微软雅黑"/>
                <a:cs typeface="微软雅黑"/>
              </a:rPr>
              <a:t> </a:t>
            </a:r>
            <a:r>
              <a:rPr sz="4250" b="1" spc="10" dirty="0">
                <a:solidFill>
                  <a:srgbClr val="51A890"/>
                </a:solidFill>
                <a:latin typeface="微软雅黑"/>
                <a:cs typeface="微软雅黑"/>
              </a:rPr>
              <a:t>实</a:t>
            </a:r>
            <a:r>
              <a:rPr sz="4250" b="1" spc="15" dirty="0">
                <a:solidFill>
                  <a:srgbClr val="51A890"/>
                </a:solidFill>
                <a:latin typeface="微软雅黑"/>
                <a:cs typeface="微软雅黑"/>
              </a:rPr>
              <a:t> </a:t>
            </a:r>
            <a:r>
              <a:rPr sz="4250" b="1" spc="10" dirty="0">
                <a:solidFill>
                  <a:srgbClr val="51A890"/>
                </a:solidFill>
                <a:latin typeface="微软雅黑"/>
                <a:cs typeface="微软雅黑"/>
              </a:rPr>
              <a:t>践</a:t>
            </a:r>
            <a:endParaRPr sz="4250">
              <a:latin typeface="微软雅黑"/>
              <a:cs typeface="微软雅黑"/>
            </a:endParaRPr>
          </a:p>
          <a:p>
            <a:pPr marL="1927225" algn="ctr">
              <a:lnSpc>
                <a:spcPct val="100000"/>
              </a:lnSpc>
              <a:spcBef>
                <a:spcPts val="2485"/>
              </a:spcBef>
            </a:pPr>
            <a:r>
              <a:rPr sz="1850" spc="10" dirty="0">
                <a:solidFill>
                  <a:srgbClr val="51A890"/>
                </a:solidFill>
                <a:latin typeface="Arial Unicode MS"/>
                <a:cs typeface="Arial Unicode MS"/>
              </a:rPr>
              <a:t>李军</a:t>
            </a:r>
            <a:endParaRPr sz="1850">
              <a:latin typeface="Arial Unicode MS"/>
              <a:cs typeface="Arial Unicode MS"/>
            </a:endParaRPr>
          </a:p>
          <a:p>
            <a:pPr>
              <a:lnSpc>
                <a:spcPct val="100000"/>
              </a:lnSpc>
              <a:spcBef>
                <a:spcPts val="13"/>
              </a:spcBef>
            </a:pPr>
            <a:endParaRPr sz="1950">
              <a:latin typeface="Times New Roman"/>
              <a:cs typeface="Times New Roman"/>
            </a:endParaRPr>
          </a:p>
          <a:p>
            <a:pPr marL="1925320" algn="ctr">
              <a:lnSpc>
                <a:spcPct val="100000"/>
              </a:lnSpc>
            </a:pPr>
            <a:r>
              <a:rPr sz="1850" spc="5" dirty="0">
                <a:solidFill>
                  <a:srgbClr val="51A890"/>
                </a:solidFill>
                <a:latin typeface="Arial Unicode MS"/>
                <a:cs typeface="Arial Unicode MS"/>
              </a:rPr>
              <a:t>中科院博士</a:t>
            </a:r>
            <a:endParaRPr sz="1850">
              <a:latin typeface="Arial Unicode MS"/>
              <a:cs typeface="Arial Unicode MS"/>
            </a:endParaRPr>
          </a:p>
        </p:txBody>
      </p:sp>
      <p:sp>
        <p:nvSpPr>
          <p:cNvPr id="4" name="object 4"/>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343655" y="1892807"/>
            <a:ext cx="8848725" cy="3538854"/>
          </a:xfrm>
          <a:custGeom>
            <a:avLst/>
            <a:gdLst/>
            <a:ahLst/>
            <a:cxnLst/>
            <a:rect l="l" t="t" r="r" b="b"/>
            <a:pathLst>
              <a:path w="8848725" h="3538854">
                <a:moveTo>
                  <a:pt x="0" y="3538728"/>
                </a:moveTo>
                <a:lnTo>
                  <a:pt x="8848344" y="3538728"/>
                </a:lnTo>
                <a:lnTo>
                  <a:pt x="8848344" y="0"/>
                </a:lnTo>
                <a:lnTo>
                  <a:pt x="0" y="0"/>
                </a:lnTo>
                <a:lnTo>
                  <a:pt x="0" y="3538728"/>
                </a:lnTo>
                <a:close/>
              </a:path>
            </a:pathLst>
          </a:custGeom>
          <a:solidFill>
            <a:srgbClr val="000000"/>
          </a:solidFill>
        </p:spPr>
        <p:txBody>
          <a:bodyPr wrap="square" lIns="0" tIns="0" rIns="0" bIns="0" rtlCol="0"/>
          <a:lstStyle/>
          <a:p>
            <a:endParaRPr/>
          </a:p>
        </p:txBody>
      </p:sp>
      <p:sp>
        <p:nvSpPr>
          <p:cNvPr id="6" name="object 6"/>
          <p:cNvSpPr/>
          <p:nvPr/>
        </p:nvSpPr>
        <p:spPr>
          <a:xfrm>
            <a:off x="0" y="1892807"/>
            <a:ext cx="3359150" cy="3538854"/>
          </a:xfrm>
          <a:custGeom>
            <a:avLst/>
            <a:gdLst/>
            <a:ahLst/>
            <a:cxnLst/>
            <a:rect l="l" t="t" r="r" b="b"/>
            <a:pathLst>
              <a:path w="3359150" h="3538854">
                <a:moveTo>
                  <a:pt x="0" y="3538728"/>
                </a:moveTo>
                <a:lnTo>
                  <a:pt x="3358896" y="3538728"/>
                </a:lnTo>
                <a:lnTo>
                  <a:pt x="3358896" y="0"/>
                </a:lnTo>
                <a:lnTo>
                  <a:pt x="0" y="0"/>
                </a:lnTo>
                <a:lnTo>
                  <a:pt x="0" y="3538728"/>
                </a:lnTo>
                <a:close/>
              </a:path>
            </a:pathLst>
          </a:custGeom>
          <a:solidFill>
            <a:srgbClr val="FC5A1E"/>
          </a:solidFill>
        </p:spPr>
        <p:txBody>
          <a:bodyPr wrap="square" lIns="0" tIns="0" rIns="0" bIns="0" rtlCol="0"/>
          <a:lstStyle/>
          <a:p>
            <a:endParaRPr/>
          </a:p>
        </p:txBody>
      </p:sp>
      <p:sp>
        <p:nvSpPr>
          <p:cNvPr id="7" name="object 7"/>
          <p:cNvSpPr txBox="1">
            <a:spLocks noGrp="1"/>
          </p:cNvSpPr>
          <p:nvPr>
            <p:ph type="title"/>
          </p:nvPr>
        </p:nvSpPr>
        <p:spPr>
          <a:xfrm>
            <a:off x="3952113" y="2916792"/>
            <a:ext cx="7340600" cy="457200"/>
          </a:xfrm>
          <a:prstGeom prst="rect">
            <a:avLst/>
          </a:prstGeom>
        </p:spPr>
        <p:txBody>
          <a:bodyPr vert="horz" wrap="square" lIns="0" tIns="0" rIns="0" bIns="0" rtlCol="0">
            <a:spAutoFit/>
          </a:bodyPr>
          <a:lstStyle/>
          <a:p>
            <a:pPr marL="12700">
              <a:lnSpc>
                <a:spcPts val="4315"/>
              </a:lnSpc>
            </a:pPr>
            <a:r>
              <a:rPr sz="3600" dirty="0">
                <a:solidFill>
                  <a:srgbClr val="FC801E"/>
                </a:solidFill>
              </a:rPr>
              <a:t>银行供应链金融业务流程与风控体系</a:t>
            </a:r>
            <a:endParaRPr sz="3600"/>
          </a:p>
        </p:txBody>
      </p:sp>
      <p:sp>
        <p:nvSpPr>
          <p:cNvPr id="8" name="object 8"/>
          <p:cNvSpPr txBox="1"/>
          <p:nvPr/>
        </p:nvSpPr>
        <p:spPr>
          <a:xfrm>
            <a:off x="5744717" y="3629780"/>
            <a:ext cx="3756660" cy="457834"/>
          </a:xfrm>
          <a:prstGeom prst="rect">
            <a:avLst/>
          </a:prstGeom>
        </p:spPr>
        <p:txBody>
          <a:bodyPr vert="horz" wrap="square" lIns="0" tIns="0" rIns="0" bIns="0" rtlCol="0">
            <a:spAutoFit/>
          </a:bodyPr>
          <a:lstStyle/>
          <a:p>
            <a:pPr marL="12700">
              <a:lnSpc>
                <a:spcPts val="4315"/>
              </a:lnSpc>
            </a:pPr>
            <a:r>
              <a:rPr sz="3600" spc="-5" dirty="0">
                <a:solidFill>
                  <a:srgbClr val="FC801E"/>
                </a:solidFill>
                <a:latin typeface="微软雅黑"/>
                <a:cs typeface="微软雅黑"/>
              </a:rPr>
              <a:t>——下游融资业务</a:t>
            </a:r>
            <a:endParaRPr sz="3600">
              <a:latin typeface="微软雅黑"/>
              <a:cs typeface="微软雅黑"/>
            </a:endParaRPr>
          </a:p>
        </p:txBody>
      </p:sp>
      <p:sp>
        <p:nvSpPr>
          <p:cNvPr id="9" name="object 9"/>
          <p:cNvSpPr/>
          <p:nvPr/>
        </p:nvSpPr>
        <p:spPr>
          <a:xfrm>
            <a:off x="100584" y="3357371"/>
            <a:ext cx="3157728" cy="61264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46276"/>
          </a:xfrm>
          <a:prstGeom prst="rect">
            <a:avLst/>
          </a:prstGeom>
        </p:spPr>
        <p:txBody>
          <a:bodyPr vert="horz" wrap="square" lIns="0" tIns="0" rIns="0" bIns="0" rtlCol="0">
            <a:spAutoFit/>
          </a:bodyPr>
          <a:lstStyle/>
          <a:p>
            <a:pPr marL="12700">
              <a:lnSpc>
                <a:spcPct val="100000"/>
              </a:lnSpc>
            </a:pPr>
            <a:r>
              <a:rPr sz="2900" spc="40" dirty="0">
                <a:latin typeface="华文行楷" panose="02010800040101010101" pitchFamily="2" charset="-122"/>
                <a:ea typeface="华文行楷" panose="02010800040101010101" pitchFamily="2" charset="-122"/>
                <a:cs typeface="Arial Unicode MS"/>
              </a:rPr>
              <a:t>未来提货权融资业务</a:t>
            </a:r>
            <a:endParaRPr sz="2900">
              <a:latin typeface="华文行楷" panose="02010800040101010101" pitchFamily="2" charset="-122"/>
              <a:ea typeface="华文行楷" panose="02010800040101010101" pitchFamily="2" charset="-122"/>
              <a:cs typeface="Arial Unicode MS"/>
            </a:endParaRPr>
          </a:p>
        </p:txBody>
      </p:sp>
      <p:sp>
        <p:nvSpPr>
          <p:cNvPr id="3" name="object 3"/>
          <p:cNvSpPr txBox="1"/>
          <p:nvPr/>
        </p:nvSpPr>
        <p:spPr>
          <a:xfrm>
            <a:off x="739241" y="1164925"/>
            <a:ext cx="1800860" cy="430887"/>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风控重点：</a:t>
            </a:r>
            <a:endParaRPr sz="2800">
              <a:latin typeface="华文行楷" panose="02010800040101010101" pitchFamily="2" charset="-122"/>
              <a:ea typeface="华文行楷" panose="02010800040101010101" pitchFamily="2" charset="-122"/>
              <a:cs typeface="Arial Unicode MS"/>
            </a:endParaRPr>
          </a:p>
        </p:txBody>
      </p:sp>
      <p:sp>
        <p:nvSpPr>
          <p:cNvPr id="4" name="object 4"/>
          <p:cNvSpPr txBox="1"/>
          <p:nvPr/>
        </p:nvSpPr>
        <p:spPr>
          <a:xfrm>
            <a:off x="739241" y="2244192"/>
            <a:ext cx="10033635" cy="3085460"/>
          </a:xfrm>
          <a:prstGeom prst="rect">
            <a:avLst/>
          </a:prstGeom>
        </p:spPr>
        <p:txBody>
          <a:bodyPr vert="horz" wrap="square" lIns="0" tIns="0" rIns="0" bIns="0" rtlCol="0">
            <a:spAutoFit/>
          </a:bodyPr>
          <a:lstStyle/>
          <a:p>
            <a:pPr marL="12700">
              <a:lnSpc>
                <a:spcPct val="100000"/>
              </a:lnSpc>
            </a:pPr>
            <a:r>
              <a:rPr sz="1800" i="1" dirty="0">
                <a:solidFill>
                  <a:srgbClr val="585858"/>
                </a:solidFill>
                <a:latin typeface="华文行楷" panose="02010800040101010101" pitchFamily="2" charset="-122"/>
                <a:ea typeface="华文行楷" panose="02010800040101010101" pitchFamily="2" charset="-122"/>
                <a:cs typeface="Brush Script MT"/>
              </a:rPr>
              <a:t>1.</a:t>
            </a:r>
            <a:r>
              <a:rPr sz="1800" dirty="0">
                <a:solidFill>
                  <a:srgbClr val="585858"/>
                </a:solidFill>
                <a:latin typeface="华文行楷" panose="02010800040101010101" pitchFamily="2" charset="-122"/>
                <a:ea typeface="华文行楷" panose="02010800040101010101" pitchFamily="2" charset="-122"/>
                <a:cs typeface="Arial Unicode MS"/>
              </a:rPr>
              <a:t>客户使用银行融资从事投机性炒</a:t>
            </a:r>
            <a:r>
              <a:rPr sz="1800" spc="5" dirty="0">
                <a:solidFill>
                  <a:srgbClr val="585858"/>
                </a:solidFill>
                <a:latin typeface="华文行楷" panose="02010800040101010101" pitchFamily="2" charset="-122"/>
                <a:ea typeface="华文行楷" panose="02010800040101010101" pitchFamily="2" charset="-122"/>
                <a:cs typeface="Arial Unicode MS"/>
              </a:rPr>
              <a:t>作</a:t>
            </a:r>
            <a:r>
              <a:rPr sz="1800" dirty="0">
                <a:solidFill>
                  <a:srgbClr val="585858"/>
                </a:solidFill>
                <a:latin typeface="华文行楷" panose="02010800040101010101" pitchFamily="2" charset="-122"/>
                <a:ea typeface="华文行楷" panose="02010800040101010101" pitchFamily="2" charset="-122"/>
                <a:cs typeface="Arial Unicode MS"/>
              </a:rPr>
              <a:t>。</a:t>
            </a:r>
            <a:endParaRPr sz="1800">
              <a:latin typeface="华文行楷" panose="02010800040101010101" pitchFamily="2" charset="-122"/>
              <a:ea typeface="华文行楷" panose="02010800040101010101" pitchFamily="2" charset="-122"/>
              <a:cs typeface="Arial Unicode MS"/>
            </a:endParaRPr>
          </a:p>
          <a:p>
            <a:pPr>
              <a:lnSpc>
                <a:spcPct val="100000"/>
              </a:lnSpc>
              <a:spcBef>
                <a:spcPts val="32"/>
              </a:spcBef>
            </a:pPr>
            <a:endParaRPr sz="1850">
              <a:latin typeface="华文行楷" panose="02010800040101010101" pitchFamily="2" charset="-122"/>
              <a:ea typeface="华文行楷" panose="02010800040101010101" pitchFamily="2" charset="-122"/>
              <a:cs typeface="Times New Roman"/>
            </a:endParaRPr>
          </a:p>
          <a:p>
            <a:pPr marL="12700">
              <a:lnSpc>
                <a:spcPct val="100000"/>
              </a:lnSpc>
            </a:pPr>
            <a:r>
              <a:rPr sz="1800" i="1" dirty="0">
                <a:solidFill>
                  <a:srgbClr val="585858"/>
                </a:solidFill>
                <a:latin typeface="华文行楷" panose="02010800040101010101" pitchFamily="2" charset="-122"/>
                <a:ea typeface="华文行楷" panose="02010800040101010101" pitchFamily="2" charset="-122"/>
                <a:cs typeface="Brush Script MT"/>
              </a:rPr>
              <a:t>2.</a:t>
            </a:r>
            <a:r>
              <a:rPr sz="1800" dirty="0">
                <a:solidFill>
                  <a:srgbClr val="585858"/>
                </a:solidFill>
                <a:latin typeface="华文行楷" panose="02010800040101010101" pitchFamily="2" charset="-122"/>
                <a:ea typeface="华文行楷" panose="02010800040101010101" pitchFamily="2" charset="-122"/>
                <a:cs typeface="Arial Unicode MS"/>
              </a:rPr>
              <a:t>供货商和购货商之间，因货物质量、规格及交货手续等方面产生的纠纷导致任何一方出现不履约。</a:t>
            </a:r>
            <a:endParaRPr sz="1800">
              <a:latin typeface="华文行楷" panose="02010800040101010101" pitchFamily="2" charset="-122"/>
              <a:ea typeface="华文行楷" panose="02010800040101010101" pitchFamily="2" charset="-122"/>
              <a:cs typeface="Arial Unicode MS"/>
            </a:endParaRPr>
          </a:p>
          <a:p>
            <a:pPr>
              <a:lnSpc>
                <a:spcPct val="100000"/>
              </a:lnSpc>
              <a:spcBef>
                <a:spcPts val="35"/>
              </a:spcBef>
            </a:pPr>
            <a:endParaRPr sz="1850">
              <a:latin typeface="华文行楷" panose="02010800040101010101" pitchFamily="2" charset="-122"/>
              <a:ea typeface="华文行楷" panose="02010800040101010101" pitchFamily="2" charset="-122"/>
              <a:cs typeface="Times New Roman"/>
            </a:endParaRPr>
          </a:p>
          <a:p>
            <a:pPr marL="12700">
              <a:lnSpc>
                <a:spcPct val="100000"/>
              </a:lnSpc>
            </a:pPr>
            <a:r>
              <a:rPr sz="1800" i="1" spc="-10" dirty="0">
                <a:solidFill>
                  <a:srgbClr val="585858"/>
                </a:solidFill>
                <a:latin typeface="华文行楷" panose="02010800040101010101" pitchFamily="2" charset="-122"/>
                <a:ea typeface="华文行楷" panose="02010800040101010101" pitchFamily="2" charset="-122"/>
                <a:cs typeface="Brush Script MT"/>
              </a:rPr>
              <a:t>3</a:t>
            </a:r>
            <a:r>
              <a:rPr sz="1800" i="1" dirty="0">
                <a:solidFill>
                  <a:srgbClr val="585858"/>
                </a:solidFill>
                <a:latin typeface="华文行楷" panose="02010800040101010101" pitchFamily="2" charset="-122"/>
                <a:ea typeface="华文行楷" panose="02010800040101010101" pitchFamily="2" charset="-122"/>
                <a:cs typeface="Brush Script MT"/>
              </a:rPr>
              <a:t>.</a:t>
            </a:r>
            <a:r>
              <a:rPr sz="1800" dirty="0">
                <a:solidFill>
                  <a:srgbClr val="585858"/>
                </a:solidFill>
                <a:latin typeface="华文行楷" panose="02010800040101010101" pitchFamily="2" charset="-122"/>
                <a:ea typeface="华文行楷" panose="02010800040101010101" pitchFamily="2" charset="-122"/>
                <a:cs typeface="Arial Unicode MS"/>
              </a:rPr>
              <a:t>借款人在授信使用期间，与上下游关系破裂或受损，严重影响授信偿还</a:t>
            </a:r>
            <a:r>
              <a:rPr sz="1800" spc="-20" dirty="0">
                <a:solidFill>
                  <a:srgbClr val="585858"/>
                </a:solidFill>
                <a:latin typeface="华文行楷" panose="02010800040101010101" pitchFamily="2" charset="-122"/>
                <a:ea typeface="华文行楷" panose="02010800040101010101" pitchFamily="2" charset="-122"/>
                <a:cs typeface="Arial Unicode MS"/>
              </a:rPr>
              <a:t>的</a:t>
            </a:r>
            <a:r>
              <a:rPr sz="1800" dirty="0">
                <a:solidFill>
                  <a:srgbClr val="585858"/>
                </a:solidFill>
                <a:latin typeface="华文行楷" panose="02010800040101010101" pitchFamily="2" charset="-122"/>
                <a:ea typeface="华文行楷" panose="02010800040101010101" pitchFamily="2" charset="-122"/>
                <a:cs typeface="Arial Unicode MS"/>
              </a:rPr>
              <a:t>。</a:t>
            </a:r>
            <a:endParaRPr sz="1800">
              <a:latin typeface="华文行楷" panose="02010800040101010101" pitchFamily="2" charset="-122"/>
              <a:ea typeface="华文行楷" panose="02010800040101010101" pitchFamily="2" charset="-122"/>
              <a:cs typeface="Arial Unicode MS"/>
            </a:endParaRPr>
          </a:p>
          <a:p>
            <a:pPr>
              <a:lnSpc>
                <a:spcPct val="100000"/>
              </a:lnSpc>
              <a:spcBef>
                <a:spcPts val="32"/>
              </a:spcBef>
            </a:pPr>
            <a:endParaRPr sz="1850">
              <a:latin typeface="华文行楷" panose="02010800040101010101" pitchFamily="2" charset="-122"/>
              <a:ea typeface="华文行楷" panose="02010800040101010101" pitchFamily="2" charset="-122"/>
              <a:cs typeface="Times New Roman"/>
            </a:endParaRPr>
          </a:p>
          <a:p>
            <a:pPr marL="12700">
              <a:lnSpc>
                <a:spcPct val="100000"/>
              </a:lnSpc>
            </a:pPr>
            <a:r>
              <a:rPr sz="1800" i="1" spc="-5" dirty="0">
                <a:solidFill>
                  <a:srgbClr val="585858"/>
                </a:solidFill>
                <a:latin typeface="华文行楷" panose="02010800040101010101" pitchFamily="2" charset="-122"/>
                <a:ea typeface="华文行楷" panose="02010800040101010101" pitchFamily="2" charset="-122"/>
                <a:cs typeface="Brush Script MT"/>
              </a:rPr>
              <a:t>4</a:t>
            </a:r>
            <a:r>
              <a:rPr sz="1800" i="1" dirty="0">
                <a:solidFill>
                  <a:srgbClr val="585858"/>
                </a:solidFill>
                <a:latin typeface="华文行楷" panose="02010800040101010101" pitchFamily="2" charset="-122"/>
                <a:ea typeface="华文行楷" panose="02010800040101010101" pitchFamily="2" charset="-122"/>
                <a:cs typeface="Brush Script MT"/>
              </a:rPr>
              <a:t>.</a:t>
            </a:r>
            <a:r>
              <a:rPr sz="1800" dirty="0">
                <a:solidFill>
                  <a:srgbClr val="585858"/>
                </a:solidFill>
                <a:latin typeface="华文行楷" panose="02010800040101010101" pitchFamily="2" charset="-122"/>
                <a:ea typeface="华文行楷" panose="02010800040101010101" pitchFamily="2" charset="-122"/>
                <a:cs typeface="Arial Unicode MS"/>
              </a:rPr>
              <a:t>保兑仓模式中，购货商超过约定提货期限</a:t>
            </a:r>
            <a:r>
              <a:rPr sz="1800" i="1" dirty="0">
                <a:solidFill>
                  <a:srgbClr val="585858"/>
                </a:solidFill>
                <a:latin typeface="华文行楷" panose="02010800040101010101" pitchFamily="2" charset="-122"/>
                <a:ea typeface="华文行楷" panose="02010800040101010101" pitchFamily="2" charset="-122"/>
                <a:cs typeface="Brush Script MT"/>
              </a:rPr>
              <a:t>1</a:t>
            </a:r>
            <a:r>
              <a:rPr sz="1800" dirty="0">
                <a:solidFill>
                  <a:srgbClr val="585858"/>
                </a:solidFill>
                <a:latin typeface="华文行楷" panose="02010800040101010101" pitchFamily="2" charset="-122"/>
                <a:ea typeface="华文行楷" panose="02010800040101010101" pitchFamily="2" charset="-122"/>
                <a:cs typeface="Arial Unicode MS"/>
              </a:rPr>
              <a:t>个月仍未发出提货申请的。</a:t>
            </a:r>
            <a:endParaRPr sz="1800">
              <a:latin typeface="华文行楷" panose="02010800040101010101" pitchFamily="2" charset="-122"/>
              <a:ea typeface="华文行楷" panose="02010800040101010101" pitchFamily="2" charset="-122"/>
              <a:cs typeface="Arial Unicode MS"/>
            </a:endParaRPr>
          </a:p>
          <a:p>
            <a:pPr>
              <a:lnSpc>
                <a:spcPct val="100000"/>
              </a:lnSpc>
              <a:spcBef>
                <a:spcPts val="32"/>
              </a:spcBef>
            </a:pPr>
            <a:endParaRPr sz="1850">
              <a:latin typeface="华文行楷" panose="02010800040101010101" pitchFamily="2" charset="-122"/>
              <a:ea typeface="华文行楷" panose="02010800040101010101" pitchFamily="2" charset="-122"/>
              <a:cs typeface="Times New Roman"/>
            </a:endParaRPr>
          </a:p>
          <a:p>
            <a:pPr marL="12700">
              <a:lnSpc>
                <a:spcPct val="100000"/>
              </a:lnSpc>
            </a:pPr>
            <a:r>
              <a:rPr sz="1800" i="1" spc="-5" dirty="0">
                <a:solidFill>
                  <a:srgbClr val="585858"/>
                </a:solidFill>
                <a:latin typeface="华文行楷" panose="02010800040101010101" pitchFamily="2" charset="-122"/>
                <a:ea typeface="华文行楷" panose="02010800040101010101" pitchFamily="2" charset="-122"/>
                <a:cs typeface="Brush Script MT"/>
              </a:rPr>
              <a:t>5</a:t>
            </a:r>
            <a:r>
              <a:rPr sz="1800" i="1" dirty="0">
                <a:solidFill>
                  <a:srgbClr val="585858"/>
                </a:solidFill>
                <a:latin typeface="华文行楷" panose="02010800040101010101" pitchFamily="2" charset="-122"/>
                <a:ea typeface="华文行楷" panose="02010800040101010101" pitchFamily="2" charset="-122"/>
                <a:cs typeface="Brush Script MT"/>
              </a:rPr>
              <a:t>.</a:t>
            </a:r>
            <a:r>
              <a:rPr sz="1800" dirty="0">
                <a:solidFill>
                  <a:srgbClr val="585858"/>
                </a:solidFill>
                <a:latin typeface="华文行楷" panose="02010800040101010101" pitchFamily="2" charset="-122"/>
                <a:ea typeface="华文行楷" panose="02010800040101010101" pitchFamily="2" charset="-122"/>
                <a:cs typeface="Arial Unicode MS"/>
              </a:rPr>
              <a:t>仓储监管模式中供货商超过约定发货时</a:t>
            </a:r>
            <a:r>
              <a:rPr sz="1800" spc="5" dirty="0">
                <a:solidFill>
                  <a:srgbClr val="585858"/>
                </a:solidFill>
                <a:latin typeface="华文行楷" panose="02010800040101010101" pitchFamily="2" charset="-122"/>
                <a:ea typeface="华文行楷" panose="02010800040101010101" pitchFamily="2" charset="-122"/>
                <a:cs typeface="Arial Unicode MS"/>
              </a:rPr>
              <a:t>间</a:t>
            </a:r>
            <a:r>
              <a:rPr sz="1800" i="1" dirty="0">
                <a:solidFill>
                  <a:srgbClr val="585858"/>
                </a:solidFill>
                <a:latin typeface="华文行楷" panose="02010800040101010101" pitchFamily="2" charset="-122"/>
                <a:ea typeface="华文行楷" panose="02010800040101010101" pitchFamily="2" charset="-122"/>
                <a:cs typeface="Brush Script MT"/>
              </a:rPr>
              <a:t>1</a:t>
            </a:r>
            <a:r>
              <a:rPr sz="1800" dirty="0">
                <a:solidFill>
                  <a:srgbClr val="585858"/>
                </a:solidFill>
                <a:latin typeface="华文行楷" panose="02010800040101010101" pitchFamily="2" charset="-122"/>
                <a:ea typeface="华文行楷" panose="02010800040101010101" pitchFamily="2" charset="-122"/>
                <a:cs typeface="Arial Unicode MS"/>
              </a:rPr>
              <a:t>个月仍未发货的。</a:t>
            </a:r>
            <a:endParaRPr sz="1800">
              <a:latin typeface="华文行楷" panose="02010800040101010101" pitchFamily="2" charset="-122"/>
              <a:ea typeface="华文行楷" panose="02010800040101010101" pitchFamily="2" charset="-122"/>
              <a:cs typeface="Arial Unicode MS"/>
            </a:endParaRPr>
          </a:p>
          <a:p>
            <a:pPr>
              <a:lnSpc>
                <a:spcPct val="100000"/>
              </a:lnSpc>
              <a:spcBef>
                <a:spcPts val="34"/>
              </a:spcBef>
            </a:pPr>
            <a:endParaRPr sz="1850">
              <a:latin typeface="华文行楷" panose="02010800040101010101" pitchFamily="2" charset="-122"/>
              <a:ea typeface="华文行楷" panose="02010800040101010101" pitchFamily="2" charset="-122"/>
              <a:cs typeface="Times New Roman"/>
            </a:endParaRPr>
          </a:p>
          <a:p>
            <a:pPr marL="12700">
              <a:lnSpc>
                <a:spcPct val="100000"/>
              </a:lnSpc>
            </a:pPr>
            <a:r>
              <a:rPr sz="1800" i="1" spc="5" dirty="0">
                <a:solidFill>
                  <a:srgbClr val="585858"/>
                </a:solidFill>
                <a:latin typeface="华文行楷" panose="02010800040101010101" pitchFamily="2" charset="-122"/>
                <a:ea typeface="华文行楷" panose="02010800040101010101" pitchFamily="2" charset="-122"/>
                <a:cs typeface="Brush Script MT"/>
              </a:rPr>
              <a:t>6</a:t>
            </a:r>
            <a:r>
              <a:rPr sz="1800" i="1" dirty="0">
                <a:solidFill>
                  <a:srgbClr val="585858"/>
                </a:solidFill>
                <a:latin typeface="华文行楷" panose="02010800040101010101" pitchFamily="2" charset="-122"/>
                <a:ea typeface="华文行楷" panose="02010800040101010101" pitchFamily="2" charset="-122"/>
                <a:cs typeface="Brush Script MT"/>
              </a:rPr>
              <a:t>.</a:t>
            </a:r>
            <a:r>
              <a:rPr sz="1800" dirty="0">
                <a:solidFill>
                  <a:srgbClr val="585858"/>
                </a:solidFill>
                <a:latin typeface="华文行楷" panose="02010800040101010101" pitchFamily="2" charset="-122"/>
                <a:ea typeface="华文行楷" panose="02010800040101010101" pitchFamily="2" charset="-122"/>
                <a:cs typeface="Arial Unicode MS"/>
              </a:rPr>
              <a:t>仓储监管模式中质物发生不利变</a:t>
            </a:r>
            <a:r>
              <a:rPr sz="1800" spc="5" dirty="0">
                <a:solidFill>
                  <a:srgbClr val="585858"/>
                </a:solidFill>
                <a:latin typeface="华文行楷" panose="02010800040101010101" pitchFamily="2" charset="-122"/>
                <a:ea typeface="华文行楷" panose="02010800040101010101" pitchFamily="2" charset="-122"/>
                <a:cs typeface="Arial Unicode MS"/>
              </a:rPr>
              <a:t>化</a:t>
            </a:r>
            <a:r>
              <a:rPr sz="1800" dirty="0">
                <a:solidFill>
                  <a:srgbClr val="585858"/>
                </a:solidFill>
                <a:latin typeface="华文行楷" panose="02010800040101010101" pitchFamily="2" charset="-122"/>
                <a:ea typeface="华文行楷" panose="02010800040101010101" pitchFamily="2" charset="-122"/>
                <a:cs typeface="Arial Unicode MS"/>
              </a:rPr>
              <a:t>，对银行权益产生严重威胁的。</a:t>
            </a:r>
            <a:endParaRPr sz="1800">
              <a:latin typeface="华文行楷" panose="02010800040101010101" pitchFamily="2" charset="-122"/>
              <a:ea typeface="华文行楷" panose="02010800040101010101" pitchFamily="2" charset="-122"/>
              <a:cs typeface="Arial Unicode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46276"/>
          </a:xfrm>
          <a:prstGeom prst="rect">
            <a:avLst/>
          </a:prstGeom>
        </p:spPr>
        <p:txBody>
          <a:bodyPr vert="horz" wrap="square" lIns="0" tIns="0" rIns="0" bIns="0" rtlCol="0">
            <a:spAutoFit/>
          </a:bodyPr>
          <a:lstStyle/>
          <a:p>
            <a:pPr marL="12700">
              <a:lnSpc>
                <a:spcPct val="100000"/>
              </a:lnSpc>
            </a:pPr>
            <a:r>
              <a:rPr sz="2900" spc="40" dirty="0">
                <a:latin typeface="华文行楷" panose="02010800040101010101" pitchFamily="2" charset="-122"/>
                <a:ea typeface="华文行楷" panose="02010800040101010101" pitchFamily="2" charset="-122"/>
                <a:cs typeface="Arial Unicode MS"/>
              </a:rPr>
              <a:t>未来提货权融资业务</a:t>
            </a:r>
            <a:endParaRPr sz="2900">
              <a:latin typeface="华文行楷" panose="02010800040101010101" pitchFamily="2" charset="-122"/>
              <a:ea typeface="华文行楷" panose="02010800040101010101" pitchFamily="2" charset="-122"/>
              <a:cs typeface="Arial Unicode MS"/>
            </a:endParaRPr>
          </a:p>
        </p:txBody>
      </p:sp>
      <p:sp>
        <p:nvSpPr>
          <p:cNvPr id="3" name="object 3"/>
          <p:cNvSpPr txBox="1"/>
          <p:nvPr/>
        </p:nvSpPr>
        <p:spPr>
          <a:xfrm>
            <a:off x="739241" y="1164925"/>
            <a:ext cx="2511425" cy="430887"/>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曾出现的问题：</a:t>
            </a:r>
            <a:endParaRPr sz="2800">
              <a:latin typeface="华文行楷" panose="02010800040101010101" pitchFamily="2" charset="-122"/>
              <a:ea typeface="华文行楷" panose="02010800040101010101" pitchFamily="2" charset="-122"/>
              <a:cs typeface="Arial Unicode MS"/>
            </a:endParaRPr>
          </a:p>
        </p:txBody>
      </p:sp>
      <p:sp>
        <p:nvSpPr>
          <p:cNvPr id="4" name="object 4"/>
          <p:cNvSpPr txBox="1"/>
          <p:nvPr/>
        </p:nvSpPr>
        <p:spPr>
          <a:xfrm>
            <a:off x="739241" y="2244192"/>
            <a:ext cx="3629025" cy="2523768"/>
          </a:xfrm>
          <a:prstGeom prst="rect">
            <a:avLst/>
          </a:prstGeom>
        </p:spPr>
        <p:txBody>
          <a:bodyPr vert="horz" wrap="square" lIns="0" tIns="0" rIns="0" bIns="0" rtlCol="0">
            <a:spAutoFit/>
          </a:bodyPr>
          <a:lstStyle/>
          <a:p>
            <a:pPr marL="12700">
              <a:lnSpc>
                <a:spcPct val="100000"/>
              </a:lnSpc>
            </a:pPr>
            <a:r>
              <a:rPr sz="1800" i="1" dirty="0">
                <a:solidFill>
                  <a:srgbClr val="585858"/>
                </a:solidFill>
                <a:latin typeface="华文行楷" panose="02010800040101010101" pitchFamily="2" charset="-122"/>
                <a:ea typeface="华文行楷" panose="02010800040101010101" pitchFamily="2" charset="-122"/>
                <a:cs typeface="Brush Script MT"/>
              </a:rPr>
              <a:t>1.</a:t>
            </a:r>
            <a:r>
              <a:rPr sz="1800" dirty="0">
                <a:solidFill>
                  <a:srgbClr val="585858"/>
                </a:solidFill>
                <a:latin typeface="华文行楷" panose="02010800040101010101" pitchFamily="2" charset="-122"/>
                <a:ea typeface="华文行楷" panose="02010800040101010101" pitchFamily="2" charset="-122"/>
                <a:cs typeface="Arial Unicode MS"/>
              </a:rPr>
              <a:t>核心企业借壳融资、虚假交易</a:t>
            </a:r>
            <a:endParaRPr sz="1800">
              <a:latin typeface="华文行楷" panose="02010800040101010101" pitchFamily="2" charset="-122"/>
              <a:ea typeface="华文行楷" panose="02010800040101010101" pitchFamily="2" charset="-122"/>
              <a:cs typeface="Arial Unicode MS"/>
            </a:endParaRPr>
          </a:p>
          <a:p>
            <a:pPr>
              <a:lnSpc>
                <a:spcPct val="100000"/>
              </a:lnSpc>
              <a:spcBef>
                <a:spcPts val="32"/>
              </a:spcBef>
            </a:pPr>
            <a:endParaRPr sz="1850">
              <a:latin typeface="华文行楷" panose="02010800040101010101" pitchFamily="2" charset="-122"/>
              <a:ea typeface="华文行楷" panose="02010800040101010101" pitchFamily="2" charset="-122"/>
              <a:cs typeface="Times New Roman"/>
            </a:endParaRPr>
          </a:p>
          <a:p>
            <a:pPr marL="12700">
              <a:lnSpc>
                <a:spcPct val="100000"/>
              </a:lnSpc>
            </a:pPr>
            <a:r>
              <a:rPr sz="1800" i="1" dirty="0">
                <a:solidFill>
                  <a:srgbClr val="585858"/>
                </a:solidFill>
                <a:latin typeface="华文行楷" panose="02010800040101010101" pitchFamily="2" charset="-122"/>
                <a:ea typeface="华文行楷" panose="02010800040101010101" pitchFamily="2" charset="-122"/>
                <a:cs typeface="Brush Script MT"/>
              </a:rPr>
              <a:t>2.</a:t>
            </a:r>
            <a:r>
              <a:rPr sz="1800" dirty="0">
                <a:solidFill>
                  <a:srgbClr val="585858"/>
                </a:solidFill>
                <a:latin typeface="华文行楷" panose="02010800040101010101" pitchFamily="2" charset="-122"/>
                <a:ea typeface="华文行楷" panose="02010800040101010101" pitchFamily="2" charset="-122"/>
                <a:cs typeface="Arial Unicode MS"/>
              </a:rPr>
              <a:t>核心企业未按指令提前发货</a:t>
            </a:r>
            <a:endParaRPr sz="1800">
              <a:latin typeface="华文行楷" panose="02010800040101010101" pitchFamily="2" charset="-122"/>
              <a:ea typeface="华文行楷" panose="02010800040101010101" pitchFamily="2" charset="-122"/>
              <a:cs typeface="Arial Unicode MS"/>
            </a:endParaRPr>
          </a:p>
          <a:p>
            <a:pPr>
              <a:lnSpc>
                <a:spcPct val="100000"/>
              </a:lnSpc>
              <a:spcBef>
                <a:spcPts val="35"/>
              </a:spcBef>
            </a:pPr>
            <a:endParaRPr sz="1850">
              <a:latin typeface="华文行楷" panose="02010800040101010101" pitchFamily="2" charset="-122"/>
              <a:ea typeface="华文行楷" panose="02010800040101010101" pitchFamily="2" charset="-122"/>
              <a:cs typeface="Times New Roman"/>
            </a:endParaRPr>
          </a:p>
          <a:p>
            <a:pPr marL="12700">
              <a:lnSpc>
                <a:spcPct val="100000"/>
              </a:lnSpc>
            </a:pPr>
            <a:r>
              <a:rPr sz="1800" i="1" spc="-10" dirty="0">
                <a:solidFill>
                  <a:srgbClr val="585858"/>
                </a:solidFill>
                <a:latin typeface="华文行楷" panose="02010800040101010101" pitchFamily="2" charset="-122"/>
                <a:ea typeface="华文行楷" panose="02010800040101010101" pitchFamily="2" charset="-122"/>
                <a:cs typeface="Brush Script MT"/>
              </a:rPr>
              <a:t>3</a:t>
            </a:r>
            <a:r>
              <a:rPr sz="1800" i="1" dirty="0">
                <a:solidFill>
                  <a:srgbClr val="585858"/>
                </a:solidFill>
                <a:latin typeface="华文行楷" panose="02010800040101010101" pitchFamily="2" charset="-122"/>
                <a:ea typeface="华文行楷" panose="02010800040101010101" pitchFamily="2" charset="-122"/>
                <a:cs typeface="Brush Script MT"/>
              </a:rPr>
              <a:t>.</a:t>
            </a:r>
            <a:r>
              <a:rPr sz="1800" dirty="0">
                <a:solidFill>
                  <a:srgbClr val="585858"/>
                </a:solidFill>
                <a:latin typeface="华文行楷" panose="02010800040101010101" pitchFamily="2" charset="-122"/>
                <a:ea typeface="华文行楷" panose="02010800040101010101" pitchFamily="2" charset="-122"/>
                <a:cs typeface="Arial Unicode MS"/>
              </a:rPr>
              <a:t>仓储监管方私自发货</a:t>
            </a:r>
            <a:endParaRPr sz="1800">
              <a:latin typeface="华文行楷" panose="02010800040101010101" pitchFamily="2" charset="-122"/>
              <a:ea typeface="华文行楷" panose="02010800040101010101" pitchFamily="2" charset="-122"/>
              <a:cs typeface="Arial Unicode MS"/>
            </a:endParaRPr>
          </a:p>
          <a:p>
            <a:pPr>
              <a:lnSpc>
                <a:spcPct val="100000"/>
              </a:lnSpc>
              <a:spcBef>
                <a:spcPts val="32"/>
              </a:spcBef>
            </a:pPr>
            <a:endParaRPr sz="1850">
              <a:latin typeface="华文行楷" panose="02010800040101010101" pitchFamily="2" charset="-122"/>
              <a:ea typeface="华文行楷" panose="02010800040101010101" pitchFamily="2" charset="-122"/>
              <a:cs typeface="Times New Roman"/>
            </a:endParaRPr>
          </a:p>
          <a:p>
            <a:pPr marL="12700">
              <a:lnSpc>
                <a:spcPct val="100000"/>
              </a:lnSpc>
            </a:pPr>
            <a:r>
              <a:rPr sz="1800" i="1" spc="-5" dirty="0">
                <a:solidFill>
                  <a:srgbClr val="585858"/>
                </a:solidFill>
                <a:latin typeface="华文行楷" panose="02010800040101010101" pitchFamily="2" charset="-122"/>
                <a:ea typeface="华文行楷" panose="02010800040101010101" pitchFamily="2" charset="-122"/>
                <a:cs typeface="Brush Script MT"/>
              </a:rPr>
              <a:t>4</a:t>
            </a:r>
            <a:r>
              <a:rPr sz="1800" i="1" dirty="0">
                <a:solidFill>
                  <a:srgbClr val="585858"/>
                </a:solidFill>
                <a:latin typeface="华文行楷" panose="02010800040101010101" pitchFamily="2" charset="-122"/>
                <a:ea typeface="华文行楷" panose="02010800040101010101" pitchFamily="2" charset="-122"/>
                <a:cs typeface="Brush Script MT"/>
              </a:rPr>
              <a:t>.</a:t>
            </a:r>
            <a:r>
              <a:rPr sz="1800" dirty="0">
                <a:solidFill>
                  <a:srgbClr val="585858"/>
                </a:solidFill>
                <a:latin typeface="华文行楷" panose="02010800040101010101" pitchFamily="2" charset="-122"/>
                <a:ea typeface="华文行楷" panose="02010800040101010101" pitchFamily="2" charset="-122"/>
                <a:cs typeface="Arial Unicode MS"/>
              </a:rPr>
              <a:t>货权标识不清，处置时被他人抢货</a:t>
            </a:r>
            <a:endParaRPr sz="1800">
              <a:latin typeface="华文行楷" panose="02010800040101010101" pitchFamily="2" charset="-122"/>
              <a:ea typeface="华文行楷" panose="02010800040101010101" pitchFamily="2" charset="-122"/>
              <a:cs typeface="Arial Unicode MS"/>
            </a:endParaRPr>
          </a:p>
          <a:p>
            <a:pPr>
              <a:lnSpc>
                <a:spcPct val="100000"/>
              </a:lnSpc>
              <a:spcBef>
                <a:spcPts val="32"/>
              </a:spcBef>
            </a:pPr>
            <a:endParaRPr sz="1850">
              <a:latin typeface="华文行楷" panose="02010800040101010101" pitchFamily="2" charset="-122"/>
              <a:ea typeface="华文行楷" panose="02010800040101010101" pitchFamily="2" charset="-122"/>
              <a:cs typeface="Times New Roman"/>
            </a:endParaRPr>
          </a:p>
          <a:p>
            <a:pPr marL="12700">
              <a:lnSpc>
                <a:spcPct val="100000"/>
              </a:lnSpc>
            </a:pPr>
            <a:r>
              <a:rPr sz="1800" i="1" spc="-5" dirty="0">
                <a:solidFill>
                  <a:srgbClr val="585858"/>
                </a:solidFill>
                <a:latin typeface="华文行楷" panose="02010800040101010101" pitchFamily="2" charset="-122"/>
                <a:ea typeface="华文行楷" panose="02010800040101010101" pitchFamily="2" charset="-122"/>
                <a:cs typeface="Brush Script MT"/>
              </a:rPr>
              <a:t>5</a:t>
            </a:r>
            <a:r>
              <a:rPr sz="1800" i="1" dirty="0">
                <a:solidFill>
                  <a:srgbClr val="585858"/>
                </a:solidFill>
                <a:latin typeface="华文行楷" panose="02010800040101010101" pitchFamily="2" charset="-122"/>
                <a:ea typeface="华文行楷" panose="02010800040101010101" pitchFamily="2" charset="-122"/>
                <a:cs typeface="Brush Script MT"/>
              </a:rPr>
              <a:t>.</a:t>
            </a:r>
            <a:r>
              <a:rPr sz="1800" dirty="0">
                <a:solidFill>
                  <a:srgbClr val="585858"/>
                </a:solidFill>
                <a:latin typeface="华文行楷" panose="02010800040101010101" pitchFamily="2" charset="-122"/>
                <a:ea typeface="华文行楷" panose="02010800040101010101" pitchFamily="2" charset="-122"/>
                <a:cs typeface="Arial Unicode MS"/>
              </a:rPr>
              <a:t>变现后资金回笼受限</a:t>
            </a:r>
            <a:endParaRPr sz="1800">
              <a:latin typeface="华文行楷" panose="02010800040101010101" pitchFamily="2" charset="-122"/>
              <a:ea typeface="华文行楷" panose="02010800040101010101" pitchFamily="2" charset="-122"/>
              <a:cs typeface="Arial Unicode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46276"/>
          </a:xfrm>
          <a:prstGeom prst="rect">
            <a:avLst/>
          </a:prstGeom>
        </p:spPr>
        <p:txBody>
          <a:bodyPr vert="horz" wrap="square" lIns="0" tIns="0" rIns="0" bIns="0" rtlCol="0">
            <a:spAutoFit/>
          </a:bodyPr>
          <a:lstStyle/>
          <a:p>
            <a:pPr marL="12700">
              <a:lnSpc>
                <a:spcPct val="100000"/>
              </a:lnSpc>
            </a:pPr>
            <a:r>
              <a:rPr sz="2900" spc="40" dirty="0">
                <a:latin typeface="华文行楷" panose="02010800040101010101" pitchFamily="2" charset="-122"/>
                <a:ea typeface="华文行楷" panose="02010800040101010101" pitchFamily="2" charset="-122"/>
                <a:cs typeface="Arial Unicode MS"/>
              </a:rPr>
              <a:t>未来提货权融资业务</a:t>
            </a:r>
            <a:endParaRPr sz="2900">
              <a:latin typeface="华文行楷" panose="02010800040101010101" pitchFamily="2" charset="-122"/>
              <a:ea typeface="华文行楷" panose="02010800040101010101" pitchFamily="2" charset="-122"/>
              <a:cs typeface="Arial Unicode MS"/>
            </a:endParaRPr>
          </a:p>
        </p:txBody>
      </p:sp>
      <p:sp>
        <p:nvSpPr>
          <p:cNvPr id="3" name="object 3"/>
          <p:cNvSpPr txBox="1"/>
          <p:nvPr/>
        </p:nvSpPr>
        <p:spPr>
          <a:xfrm>
            <a:off x="739241" y="1164925"/>
            <a:ext cx="2866390" cy="430887"/>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需要用到的文本：</a:t>
            </a:r>
            <a:endParaRPr sz="2800">
              <a:latin typeface="华文行楷" panose="02010800040101010101" pitchFamily="2" charset="-122"/>
              <a:ea typeface="华文行楷" panose="02010800040101010101" pitchFamily="2" charset="-122"/>
              <a:cs typeface="Arial Unicode MS"/>
            </a:endParaRPr>
          </a:p>
        </p:txBody>
      </p:sp>
      <p:sp>
        <p:nvSpPr>
          <p:cNvPr id="4" name="object 4"/>
          <p:cNvSpPr txBox="1">
            <a:spLocks noGrp="1"/>
          </p:cNvSpPr>
          <p:nvPr>
            <p:ph sz="half" idx="2"/>
          </p:nvPr>
        </p:nvSpPr>
        <p:spPr>
          <a:xfrm>
            <a:off x="1072997" y="2142084"/>
            <a:ext cx="2869565" cy="3621504"/>
          </a:xfrm>
          <a:prstGeom prst="rect">
            <a:avLst/>
          </a:prstGeom>
        </p:spPr>
        <p:txBody>
          <a:bodyPr vert="horz" wrap="square" lIns="0" tIns="0" rIns="0" bIns="0" rtlCol="0">
            <a:spAutoFit/>
          </a:bodyPr>
          <a:lstStyle/>
          <a:p>
            <a:pPr marL="12700">
              <a:lnSpc>
                <a:spcPct val="100000"/>
              </a:lnSpc>
            </a:pPr>
            <a:r>
              <a:rPr i="1" dirty="0">
                <a:latin typeface="华文行楷" panose="02010800040101010101" pitchFamily="2" charset="-122"/>
                <a:ea typeface="华文行楷" panose="02010800040101010101" pitchFamily="2" charset="-122"/>
                <a:cs typeface="Brush Script MT"/>
              </a:rPr>
              <a:t>1</a:t>
            </a:r>
            <a:r>
              <a:rPr dirty="0">
                <a:latin typeface="华文行楷" panose="02010800040101010101" pitchFamily="2" charset="-122"/>
                <a:ea typeface="华文行楷" panose="02010800040101010101" pitchFamily="2" charset="-122"/>
              </a:rPr>
              <a:t>．印鉴式样</a:t>
            </a:r>
          </a:p>
          <a:p>
            <a:pPr marL="12700">
              <a:lnSpc>
                <a:spcPct val="100000"/>
              </a:lnSpc>
              <a:spcBef>
                <a:spcPts val="1080"/>
              </a:spcBef>
            </a:pPr>
            <a:r>
              <a:rPr i="1" dirty="0">
                <a:latin typeface="华文行楷" panose="02010800040101010101" pitchFamily="2" charset="-122"/>
                <a:ea typeface="华文行楷" panose="02010800040101010101" pitchFamily="2" charset="-122"/>
                <a:cs typeface="Brush Script MT"/>
              </a:rPr>
              <a:t>2</a:t>
            </a:r>
            <a:r>
              <a:rPr dirty="0">
                <a:latin typeface="华文行楷" panose="02010800040101010101" pitchFamily="2" charset="-122"/>
                <a:ea typeface="华文行楷" panose="02010800040101010101" pitchFamily="2" charset="-122"/>
              </a:rPr>
              <a:t>．银行承兑汇票收到确认函</a:t>
            </a:r>
          </a:p>
          <a:p>
            <a:pPr marL="12700">
              <a:lnSpc>
                <a:spcPct val="100000"/>
              </a:lnSpc>
              <a:spcBef>
                <a:spcPts val="1080"/>
              </a:spcBef>
            </a:pPr>
            <a:r>
              <a:rPr i="1" spc="-10" dirty="0">
                <a:latin typeface="华文行楷" panose="02010800040101010101" pitchFamily="2" charset="-122"/>
                <a:ea typeface="华文行楷" panose="02010800040101010101" pitchFamily="2" charset="-122"/>
                <a:cs typeface="Brush Script MT"/>
              </a:rPr>
              <a:t>3</a:t>
            </a:r>
            <a:r>
              <a:rPr dirty="0">
                <a:latin typeface="华文行楷" panose="02010800040101010101" pitchFamily="2" charset="-122"/>
                <a:ea typeface="华文行楷" panose="02010800040101010101" pitchFamily="2" charset="-122"/>
              </a:rPr>
              <a:t>．收款证明</a:t>
            </a:r>
          </a:p>
          <a:p>
            <a:pPr marL="12700">
              <a:lnSpc>
                <a:spcPct val="100000"/>
              </a:lnSpc>
              <a:spcBef>
                <a:spcPts val="1080"/>
              </a:spcBef>
            </a:pPr>
            <a:r>
              <a:rPr i="1" spc="-5" dirty="0">
                <a:latin typeface="华文行楷" panose="02010800040101010101" pitchFamily="2" charset="-122"/>
                <a:ea typeface="华文行楷" panose="02010800040101010101" pitchFamily="2" charset="-122"/>
                <a:cs typeface="Brush Script MT"/>
              </a:rPr>
              <a:t>4</a:t>
            </a:r>
            <a:r>
              <a:rPr dirty="0">
                <a:latin typeface="华文行楷" panose="02010800040101010101" pitchFamily="2" charset="-122"/>
                <a:ea typeface="华文行楷" panose="02010800040101010101" pitchFamily="2" charset="-122"/>
              </a:rPr>
              <a:t>．提货申请书</a:t>
            </a:r>
          </a:p>
          <a:p>
            <a:pPr marL="12700">
              <a:lnSpc>
                <a:spcPct val="100000"/>
              </a:lnSpc>
              <a:spcBef>
                <a:spcPts val="1080"/>
              </a:spcBef>
            </a:pPr>
            <a:r>
              <a:rPr i="1" spc="-5" dirty="0">
                <a:latin typeface="华文行楷" panose="02010800040101010101" pitchFamily="2" charset="-122"/>
                <a:ea typeface="华文行楷" panose="02010800040101010101" pitchFamily="2" charset="-122"/>
                <a:cs typeface="Brush Script MT"/>
              </a:rPr>
              <a:t>5</a:t>
            </a:r>
            <a:r>
              <a:rPr dirty="0">
                <a:latin typeface="华文行楷" panose="02010800040101010101" pitchFamily="2" charset="-122"/>
                <a:ea typeface="华文行楷" panose="02010800040101010101" pitchFamily="2" charset="-122"/>
              </a:rPr>
              <a:t>．发货通知书</a:t>
            </a:r>
          </a:p>
          <a:p>
            <a:pPr marL="12700">
              <a:lnSpc>
                <a:spcPct val="100000"/>
              </a:lnSpc>
              <a:spcBef>
                <a:spcPts val="1080"/>
              </a:spcBef>
            </a:pPr>
            <a:r>
              <a:rPr i="1" spc="5" dirty="0">
                <a:latin typeface="华文行楷" panose="02010800040101010101" pitchFamily="2" charset="-122"/>
                <a:ea typeface="华文行楷" panose="02010800040101010101" pitchFamily="2" charset="-122"/>
                <a:cs typeface="Brush Script MT"/>
              </a:rPr>
              <a:t>6</a:t>
            </a:r>
            <a:r>
              <a:rPr dirty="0">
                <a:latin typeface="华文行楷" panose="02010800040101010101" pitchFamily="2" charset="-122"/>
                <a:ea typeface="华文行楷" panose="02010800040101010101" pitchFamily="2" charset="-122"/>
              </a:rPr>
              <a:t>．发货通知书收到确认函</a:t>
            </a:r>
          </a:p>
          <a:p>
            <a:pPr marL="12700">
              <a:lnSpc>
                <a:spcPct val="100000"/>
              </a:lnSpc>
              <a:spcBef>
                <a:spcPts val="1080"/>
              </a:spcBef>
            </a:pPr>
            <a:r>
              <a:rPr i="1" dirty="0">
                <a:latin typeface="华文行楷" panose="02010800040101010101" pitchFamily="2" charset="-122"/>
                <a:ea typeface="华文行楷" panose="02010800040101010101" pitchFamily="2" charset="-122"/>
                <a:cs typeface="Brush Script MT"/>
              </a:rPr>
              <a:t>7</a:t>
            </a:r>
            <a:r>
              <a:rPr spc="-5" dirty="0">
                <a:latin typeface="华文行楷" panose="02010800040101010101" pitchFamily="2" charset="-122"/>
                <a:ea typeface="华文行楷" panose="02010800040101010101" pitchFamily="2" charset="-122"/>
              </a:rPr>
              <a:t>．货物收到告知函</a:t>
            </a:r>
          </a:p>
          <a:p>
            <a:pPr marL="12700">
              <a:lnSpc>
                <a:spcPct val="100000"/>
              </a:lnSpc>
              <a:spcBef>
                <a:spcPts val="1080"/>
              </a:spcBef>
            </a:pPr>
            <a:r>
              <a:rPr i="1" spc="-5" dirty="0">
                <a:latin typeface="华文行楷" panose="02010800040101010101" pitchFamily="2" charset="-122"/>
                <a:ea typeface="华文行楷" panose="02010800040101010101" pitchFamily="2" charset="-122"/>
                <a:cs typeface="Brush Script MT"/>
              </a:rPr>
              <a:t>8</a:t>
            </a:r>
            <a:r>
              <a:rPr dirty="0">
                <a:latin typeface="华文行楷" panose="02010800040101010101" pitchFamily="2" charset="-122"/>
                <a:ea typeface="华文行楷" panose="02010800040101010101" pitchFamily="2" charset="-122"/>
              </a:rPr>
              <a:t>．提货委托书</a:t>
            </a:r>
          </a:p>
          <a:p>
            <a:pPr marL="12700">
              <a:lnSpc>
                <a:spcPct val="100000"/>
              </a:lnSpc>
              <a:spcBef>
                <a:spcPts val="1080"/>
              </a:spcBef>
            </a:pPr>
            <a:r>
              <a:rPr i="1" dirty="0">
                <a:latin typeface="华文行楷" panose="02010800040101010101" pitchFamily="2" charset="-122"/>
                <a:ea typeface="华文行楷" panose="02010800040101010101" pitchFamily="2" charset="-122"/>
                <a:cs typeface="Brush Script MT"/>
              </a:rPr>
              <a:t>9</a:t>
            </a:r>
            <a:r>
              <a:rPr dirty="0">
                <a:latin typeface="华文行楷" panose="02010800040101010101" pitchFamily="2" charset="-122"/>
                <a:ea typeface="华文行楷" panose="02010800040101010101" pitchFamily="2" charset="-122"/>
              </a:rPr>
              <a:t>．变更收货地点通知书</a:t>
            </a:r>
          </a:p>
        </p:txBody>
      </p:sp>
      <p:sp>
        <p:nvSpPr>
          <p:cNvPr id="5" name="object 5"/>
          <p:cNvSpPr txBox="1">
            <a:spLocks noGrp="1"/>
          </p:cNvSpPr>
          <p:nvPr>
            <p:ph sz="half" idx="3"/>
          </p:nvPr>
        </p:nvSpPr>
        <p:spPr>
          <a:xfrm>
            <a:off x="6287261" y="2135734"/>
            <a:ext cx="4398645" cy="4029308"/>
          </a:xfrm>
          <a:prstGeom prst="rect">
            <a:avLst/>
          </a:prstGeom>
        </p:spPr>
        <p:txBody>
          <a:bodyPr vert="horz" wrap="square" lIns="0" tIns="0" rIns="0" bIns="0" rtlCol="0">
            <a:spAutoFit/>
          </a:bodyPr>
          <a:lstStyle/>
          <a:p>
            <a:pPr marL="12700">
              <a:lnSpc>
                <a:spcPct val="100000"/>
              </a:lnSpc>
            </a:pPr>
            <a:r>
              <a:rPr i="1" dirty="0">
                <a:latin typeface="华文行楷" panose="02010800040101010101" pitchFamily="2" charset="-122"/>
                <a:ea typeface="华文行楷" panose="02010800040101010101" pitchFamily="2" charset="-122"/>
                <a:cs typeface="Brush Script MT"/>
              </a:rPr>
              <a:t>1</a:t>
            </a:r>
            <a:r>
              <a:rPr i="1" spc="5" dirty="0">
                <a:latin typeface="华文行楷" panose="02010800040101010101" pitchFamily="2" charset="-122"/>
                <a:ea typeface="华文行楷" panose="02010800040101010101" pitchFamily="2" charset="-122"/>
                <a:cs typeface="Brush Script MT"/>
              </a:rPr>
              <a:t>0</a:t>
            </a:r>
            <a:r>
              <a:rPr dirty="0">
                <a:latin typeface="华文行楷" panose="02010800040101010101" pitchFamily="2" charset="-122"/>
                <a:ea typeface="华文行楷" panose="02010800040101010101" pitchFamily="2" charset="-122"/>
              </a:rPr>
              <a:t>．对账单格式</a:t>
            </a:r>
          </a:p>
          <a:p>
            <a:pPr marL="12700">
              <a:lnSpc>
                <a:spcPct val="100000"/>
              </a:lnSpc>
              <a:spcBef>
                <a:spcPts val="1080"/>
              </a:spcBef>
            </a:pPr>
            <a:r>
              <a:rPr i="1" dirty="0">
                <a:latin typeface="华文行楷" panose="02010800040101010101" pitchFamily="2" charset="-122"/>
                <a:ea typeface="华文行楷" panose="02010800040101010101" pitchFamily="2" charset="-122"/>
                <a:cs typeface="Brush Script MT"/>
              </a:rPr>
              <a:t>1</a:t>
            </a:r>
            <a:r>
              <a:rPr i="1" spc="5" dirty="0">
                <a:latin typeface="华文行楷" panose="02010800040101010101" pitchFamily="2" charset="-122"/>
                <a:ea typeface="华文行楷" panose="02010800040101010101" pitchFamily="2" charset="-122"/>
                <a:cs typeface="Brush Script MT"/>
              </a:rPr>
              <a:t>1</a:t>
            </a:r>
            <a:r>
              <a:rPr dirty="0">
                <a:latin typeface="华文行楷" panose="02010800040101010101" pitchFamily="2" charset="-122"/>
                <a:ea typeface="华文行楷" panose="02010800040101010101" pitchFamily="2" charset="-122"/>
              </a:rPr>
              <a:t>．退款通知书</a:t>
            </a:r>
          </a:p>
          <a:p>
            <a:pPr marL="12700">
              <a:lnSpc>
                <a:spcPct val="100000"/>
              </a:lnSpc>
              <a:spcBef>
                <a:spcPts val="1080"/>
              </a:spcBef>
            </a:pPr>
            <a:r>
              <a:rPr i="1" dirty="0">
                <a:latin typeface="华文行楷" panose="02010800040101010101" pitchFamily="2" charset="-122"/>
                <a:ea typeface="华文行楷" panose="02010800040101010101" pitchFamily="2" charset="-122"/>
                <a:cs typeface="Brush Script MT"/>
              </a:rPr>
              <a:t>12</a:t>
            </a:r>
            <a:r>
              <a:rPr spc="-5" dirty="0">
                <a:latin typeface="华文行楷" panose="02010800040101010101" pitchFamily="2" charset="-122"/>
                <a:ea typeface="华文行楷" panose="02010800040101010101" pitchFamily="2" charset="-122"/>
              </a:rPr>
              <a:t>．到期通知书</a:t>
            </a:r>
          </a:p>
          <a:p>
            <a:pPr marL="12700">
              <a:lnSpc>
                <a:spcPct val="100000"/>
              </a:lnSpc>
              <a:spcBef>
                <a:spcPts val="1080"/>
              </a:spcBef>
            </a:pPr>
            <a:r>
              <a:rPr i="1" dirty="0">
                <a:latin typeface="华文行楷" panose="02010800040101010101" pitchFamily="2" charset="-122"/>
                <a:ea typeface="华文行楷" panose="02010800040101010101" pitchFamily="2" charset="-122"/>
                <a:cs typeface="Brush Script MT"/>
              </a:rPr>
              <a:t>1</a:t>
            </a:r>
            <a:r>
              <a:rPr i="1" spc="-5" dirty="0">
                <a:latin typeface="华文行楷" panose="02010800040101010101" pitchFamily="2" charset="-122"/>
                <a:ea typeface="华文行楷" panose="02010800040101010101" pitchFamily="2" charset="-122"/>
                <a:cs typeface="Brush Script MT"/>
              </a:rPr>
              <a:t>3</a:t>
            </a:r>
            <a:r>
              <a:rPr dirty="0">
                <a:latin typeface="华文行楷" panose="02010800040101010101" pitchFamily="2" charset="-122"/>
                <a:ea typeface="华文行楷" panose="02010800040101010101" pitchFamily="2" charset="-122"/>
              </a:rPr>
              <a:t>．法律文本</a:t>
            </a:r>
          </a:p>
          <a:p>
            <a:pPr marL="12700" marR="59690">
              <a:lnSpc>
                <a:spcPct val="150000"/>
              </a:lnSpc>
            </a:pPr>
            <a:r>
              <a:rPr i="1" dirty="0">
                <a:latin typeface="华文行楷" panose="02010800040101010101" pitchFamily="2" charset="-122"/>
                <a:ea typeface="华文行楷" panose="02010800040101010101" pitchFamily="2" charset="-122"/>
                <a:cs typeface="Brush Script MT"/>
              </a:rPr>
              <a:t>1</a:t>
            </a:r>
            <a:r>
              <a:rPr i="1" spc="-5" dirty="0">
                <a:latin typeface="华文行楷" panose="02010800040101010101" pitchFamily="2" charset="-122"/>
                <a:ea typeface="华文行楷" panose="02010800040101010101" pitchFamily="2" charset="-122"/>
                <a:cs typeface="Brush Script MT"/>
              </a:rPr>
              <a:t>3</a:t>
            </a:r>
            <a:r>
              <a:rPr i="1" spc="-10" dirty="0">
                <a:latin typeface="华文行楷" panose="02010800040101010101" pitchFamily="2" charset="-122"/>
                <a:ea typeface="华文行楷" panose="02010800040101010101" pitchFamily="2" charset="-122"/>
                <a:cs typeface="Brush Script MT"/>
              </a:rPr>
              <a:t>-</a:t>
            </a:r>
            <a:r>
              <a:rPr i="1" dirty="0">
                <a:latin typeface="华文行楷" panose="02010800040101010101" pitchFamily="2" charset="-122"/>
                <a:ea typeface="华文行楷" panose="02010800040101010101" pitchFamily="2" charset="-122"/>
                <a:cs typeface="Brush Script MT"/>
              </a:rPr>
              <a:t>1.</a:t>
            </a:r>
            <a:r>
              <a:rPr dirty="0">
                <a:latin typeface="华文行楷" panose="02010800040101010101" pitchFamily="2" charset="-122"/>
                <a:ea typeface="华文行楷" panose="02010800040101010101" pitchFamily="2" charset="-122"/>
              </a:rPr>
              <a:t>未来提</a:t>
            </a:r>
            <a:r>
              <a:rPr spc="-15" dirty="0">
                <a:latin typeface="华文行楷" panose="02010800040101010101" pitchFamily="2" charset="-122"/>
                <a:ea typeface="华文行楷" panose="02010800040101010101" pitchFamily="2" charset="-122"/>
              </a:rPr>
              <a:t>货</a:t>
            </a:r>
            <a:r>
              <a:rPr dirty="0">
                <a:latin typeface="华文行楷" panose="02010800040101010101" pitchFamily="2" charset="-122"/>
                <a:ea typeface="华文行楷" panose="02010800040101010101" pitchFamily="2" charset="-122"/>
              </a:rPr>
              <a:t>权融资业务合作协议书（保兑 仓模</a:t>
            </a:r>
            <a:r>
              <a:rPr spc="-5" dirty="0">
                <a:latin typeface="华文行楷" panose="02010800040101010101" pitchFamily="2" charset="-122"/>
                <a:ea typeface="华文行楷" panose="02010800040101010101" pitchFamily="2" charset="-122"/>
              </a:rPr>
              <a:t>式</a:t>
            </a:r>
            <a:r>
              <a:rPr dirty="0">
                <a:latin typeface="华文行楷" panose="02010800040101010101" pitchFamily="2" charset="-122"/>
                <a:ea typeface="华文行楷" panose="02010800040101010101" pitchFamily="2" charset="-122"/>
              </a:rPr>
              <a:t>）</a:t>
            </a:r>
          </a:p>
          <a:p>
            <a:pPr marL="12700" marR="21590">
              <a:lnSpc>
                <a:spcPct val="150000"/>
              </a:lnSpc>
            </a:pPr>
            <a:r>
              <a:rPr i="1" dirty="0">
                <a:latin typeface="华文行楷" panose="02010800040101010101" pitchFamily="2" charset="-122"/>
                <a:ea typeface="华文行楷" panose="02010800040101010101" pitchFamily="2" charset="-122"/>
                <a:cs typeface="Brush Script MT"/>
              </a:rPr>
              <a:t>1</a:t>
            </a:r>
            <a:r>
              <a:rPr i="1" spc="-5" dirty="0">
                <a:latin typeface="华文行楷" panose="02010800040101010101" pitchFamily="2" charset="-122"/>
                <a:ea typeface="华文行楷" panose="02010800040101010101" pitchFamily="2" charset="-122"/>
                <a:cs typeface="Brush Script MT"/>
              </a:rPr>
              <a:t>3</a:t>
            </a:r>
            <a:r>
              <a:rPr i="1" spc="-10" dirty="0">
                <a:latin typeface="华文行楷" panose="02010800040101010101" pitchFamily="2" charset="-122"/>
                <a:ea typeface="华文行楷" panose="02010800040101010101" pitchFamily="2" charset="-122"/>
                <a:cs typeface="Brush Script MT"/>
              </a:rPr>
              <a:t>-</a:t>
            </a:r>
            <a:r>
              <a:rPr i="1" dirty="0">
                <a:latin typeface="华文行楷" panose="02010800040101010101" pitchFamily="2" charset="-122"/>
                <a:ea typeface="华文行楷" panose="02010800040101010101" pitchFamily="2" charset="-122"/>
                <a:cs typeface="Brush Script MT"/>
              </a:rPr>
              <a:t>2.</a:t>
            </a:r>
            <a:r>
              <a:rPr dirty="0">
                <a:latin typeface="华文行楷" panose="02010800040101010101" pitchFamily="2" charset="-122"/>
                <a:ea typeface="华文行楷" panose="02010800040101010101" pitchFamily="2" charset="-122"/>
              </a:rPr>
              <a:t>未来提</a:t>
            </a:r>
            <a:r>
              <a:rPr spc="-15" dirty="0">
                <a:latin typeface="华文行楷" panose="02010800040101010101" pitchFamily="2" charset="-122"/>
                <a:ea typeface="华文行楷" panose="02010800040101010101" pitchFamily="2" charset="-122"/>
              </a:rPr>
              <a:t>货</a:t>
            </a:r>
            <a:r>
              <a:rPr dirty="0">
                <a:latin typeface="华文行楷" panose="02010800040101010101" pitchFamily="2" charset="-122"/>
                <a:ea typeface="华文行楷" panose="02010800040101010101" pitchFamily="2" charset="-122"/>
              </a:rPr>
              <a:t>权融资业务合作协议书（仓储 监管模</a:t>
            </a:r>
            <a:r>
              <a:rPr spc="-10" dirty="0">
                <a:latin typeface="华文行楷" panose="02010800040101010101" pitchFamily="2" charset="-122"/>
                <a:ea typeface="华文行楷" panose="02010800040101010101" pitchFamily="2" charset="-122"/>
              </a:rPr>
              <a:t>式</a:t>
            </a:r>
            <a:r>
              <a:rPr dirty="0">
                <a:latin typeface="华文行楷" panose="02010800040101010101" pitchFamily="2" charset="-122"/>
                <a:ea typeface="华文行楷" panose="02010800040101010101" pitchFamily="2" charset="-122"/>
              </a:rPr>
              <a:t>）</a:t>
            </a:r>
          </a:p>
          <a:p>
            <a:pPr marL="12700">
              <a:lnSpc>
                <a:spcPct val="100000"/>
              </a:lnSpc>
              <a:spcBef>
                <a:spcPts val="1080"/>
              </a:spcBef>
            </a:pPr>
            <a:r>
              <a:rPr i="1" dirty="0">
                <a:latin typeface="华文行楷" panose="02010800040101010101" pitchFamily="2" charset="-122"/>
                <a:ea typeface="华文行楷" panose="02010800040101010101" pitchFamily="2" charset="-122"/>
                <a:cs typeface="Brush Script MT"/>
              </a:rPr>
              <a:t>1</a:t>
            </a:r>
            <a:r>
              <a:rPr i="1" spc="-5" dirty="0">
                <a:latin typeface="华文行楷" panose="02010800040101010101" pitchFamily="2" charset="-122"/>
                <a:ea typeface="华文行楷" panose="02010800040101010101" pitchFamily="2" charset="-122"/>
                <a:cs typeface="Brush Script MT"/>
              </a:rPr>
              <a:t>3</a:t>
            </a:r>
            <a:r>
              <a:rPr i="1" spc="-10" dirty="0">
                <a:latin typeface="华文行楷" panose="02010800040101010101" pitchFamily="2" charset="-122"/>
                <a:ea typeface="华文行楷" panose="02010800040101010101" pitchFamily="2" charset="-122"/>
                <a:cs typeface="Brush Script MT"/>
              </a:rPr>
              <a:t>-3</a:t>
            </a:r>
            <a:r>
              <a:rPr i="1" dirty="0">
                <a:latin typeface="华文行楷" panose="02010800040101010101" pitchFamily="2" charset="-122"/>
                <a:ea typeface="华文行楷" panose="02010800040101010101" pitchFamily="2" charset="-122"/>
                <a:cs typeface="Brush Script MT"/>
              </a:rPr>
              <a:t>.</a:t>
            </a:r>
            <a:r>
              <a:rPr dirty="0">
                <a:latin typeface="华文行楷" panose="02010800040101010101" pitchFamily="2" charset="-122"/>
                <a:ea typeface="华文行楷" panose="02010800040101010101" pitchFamily="2" charset="-122"/>
              </a:rPr>
              <a:t>货物质押监管合作协议（适用于未来提</a:t>
            </a:r>
          </a:p>
          <a:p>
            <a:pPr marL="12700">
              <a:lnSpc>
                <a:spcPct val="100000"/>
              </a:lnSpc>
              <a:spcBef>
                <a:spcPts val="1080"/>
              </a:spcBef>
            </a:pPr>
            <a:r>
              <a:rPr dirty="0">
                <a:latin typeface="华文行楷" panose="02010800040101010101" pitchFamily="2" charset="-122"/>
                <a:ea typeface="华文行楷" panose="02010800040101010101" pitchFamily="2" charset="-122"/>
              </a:rPr>
              <a:t>货</a:t>
            </a:r>
            <a:r>
              <a:rPr spc="-5" dirty="0">
                <a:latin typeface="华文行楷" panose="02010800040101010101" pitchFamily="2" charset="-122"/>
                <a:ea typeface="华文行楷" panose="02010800040101010101" pitchFamily="2" charset="-122"/>
              </a:rPr>
              <a:t>权</a:t>
            </a:r>
            <a:r>
              <a:rPr dirty="0">
                <a:latin typeface="华文行楷" panose="02010800040101010101" pitchFamily="2" charset="-122"/>
                <a:ea typeface="华文行楷" panose="02010800040101010101" pitchFamily="2" charset="-122"/>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46276"/>
          </a:xfrm>
          <a:prstGeom prst="rect">
            <a:avLst/>
          </a:prstGeom>
        </p:spPr>
        <p:txBody>
          <a:bodyPr vert="horz" wrap="square" lIns="0" tIns="0" rIns="0" bIns="0" rtlCol="0">
            <a:spAutoFit/>
          </a:bodyPr>
          <a:lstStyle/>
          <a:p>
            <a:pPr marL="12700">
              <a:lnSpc>
                <a:spcPct val="100000"/>
              </a:lnSpc>
            </a:pPr>
            <a:r>
              <a:rPr sz="2900" spc="40" dirty="0">
                <a:latin typeface="华文行楷" panose="02010800040101010101" pitchFamily="2" charset="-122"/>
                <a:ea typeface="华文行楷" panose="02010800040101010101" pitchFamily="2" charset="-122"/>
                <a:cs typeface="Arial Unicode MS"/>
              </a:rPr>
              <a:t>未来提货权融资业务</a:t>
            </a:r>
            <a:endParaRPr sz="2900">
              <a:latin typeface="华文行楷" panose="02010800040101010101" pitchFamily="2" charset="-122"/>
              <a:ea typeface="华文行楷" panose="02010800040101010101" pitchFamily="2" charset="-122"/>
              <a:cs typeface="Arial Unicode MS"/>
            </a:endParaRPr>
          </a:p>
        </p:txBody>
      </p:sp>
      <p:sp>
        <p:nvSpPr>
          <p:cNvPr id="3" name="object 3"/>
          <p:cNvSpPr/>
          <p:nvPr/>
        </p:nvSpPr>
        <p:spPr>
          <a:xfrm>
            <a:off x="2821119" y="1735475"/>
            <a:ext cx="1354455" cy="676275"/>
          </a:xfrm>
          <a:custGeom>
            <a:avLst/>
            <a:gdLst/>
            <a:ahLst/>
            <a:cxnLst/>
            <a:rect l="l" t="t" r="r" b="b"/>
            <a:pathLst>
              <a:path w="1354454" h="676275">
                <a:moveTo>
                  <a:pt x="0" y="675772"/>
                </a:moveTo>
                <a:lnTo>
                  <a:pt x="1354095" y="675772"/>
                </a:lnTo>
                <a:lnTo>
                  <a:pt x="1354095" y="0"/>
                </a:lnTo>
                <a:lnTo>
                  <a:pt x="0" y="0"/>
                </a:lnTo>
                <a:lnTo>
                  <a:pt x="0" y="675772"/>
                </a:lnTo>
                <a:close/>
              </a:path>
            </a:pathLst>
          </a:custGeom>
          <a:ln w="3815">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 name="object 4"/>
          <p:cNvSpPr txBox="1"/>
          <p:nvPr/>
        </p:nvSpPr>
        <p:spPr>
          <a:xfrm>
            <a:off x="3055627" y="1908903"/>
            <a:ext cx="885825" cy="346249"/>
          </a:xfrm>
          <a:prstGeom prst="rect">
            <a:avLst/>
          </a:prstGeom>
        </p:spPr>
        <p:txBody>
          <a:bodyPr vert="horz" wrap="square" lIns="0" tIns="0" rIns="0" bIns="0" rtlCol="0">
            <a:spAutoFit/>
          </a:bodyPr>
          <a:lstStyle/>
          <a:p>
            <a:pPr marL="12700">
              <a:lnSpc>
                <a:spcPts val="2665"/>
              </a:lnSpc>
            </a:pPr>
            <a:r>
              <a:rPr sz="2250" spc="5" dirty="0">
                <a:latin typeface="华文行楷" panose="02010800040101010101" pitchFamily="2" charset="-122"/>
                <a:ea typeface="华文行楷" panose="02010800040101010101" pitchFamily="2" charset="-122"/>
                <a:cs typeface="宋体"/>
              </a:rPr>
              <a:t>供货商</a:t>
            </a:r>
            <a:endParaRPr sz="2250">
              <a:latin typeface="华文行楷" panose="02010800040101010101" pitchFamily="2" charset="-122"/>
              <a:ea typeface="华文行楷" panose="02010800040101010101" pitchFamily="2" charset="-122"/>
              <a:cs typeface="宋体"/>
            </a:endParaRPr>
          </a:p>
        </p:txBody>
      </p:sp>
      <p:sp>
        <p:nvSpPr>
          <p:cNvPr id="5" name="object 5"/>
          <p:cNvSpPr/>
          <p:nvPr/>
        </p:nvSpPr>
        <p:spPr>
          <a:xfrm>
            <a:off x="8237566" y="1735476"/>
            <a:ext cx="1354455" cy="676275"/>
          </a:xfrm>
          <a:custGeom>
            <a:avLst/>
            <a:gdLst/>
            <a:ahLst/>
            <a:cxnLst/>
            <a:rect l="l" t="t" r="r" b="b"/>
            <a:pathLst>
              <a:path w="1354454" h="676275">
                <a:moveTo>
                  <a:pt x="0" y="675772"/>
                </a:moveTo>
                <a:lnTo>
                  <a:pt x="1354095" y="675772"/>
                </a:lnTo>
                <a:lnTo>
                  <a:pt x="1354095" y="0"/>
                </a:lnTo>
                <a:lnTo>
                  <a:pt x="0" y="0"/>
                </a:lnTo>
                <a:lnTo>
                  <a:pt x="0" y="675772"/>
                </a:lnTo>
                <a:close/>
              </a:path>
            </a:pathLst>
          </a:custGeom>
          <a:ln w="3815">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 name="object 6"/>
          <p:cNvSpPr txBox="1"/>
          <p:nvPr/>
        </p:nvSpPr>
        <p:spPr>
          <a:xfrm>
            <a:off x="8471995" y="1908903"/>
            <a:ext cx="885825" cy="346249"/>
          </a:xfrm>
          <a:prstGeom prst="rect">
            <a:avLst/>
          </a:prstGeom>
        </p:spPr>
        <p:txBody>
          <a:bodyPr vert="horz" wrap="square" lIns="0" tIns="0" rIns="0" bIns="0" rtlCol="0">
            <a:spAutoFit/>
          </a:bodyPr>
          <a:lstStyle/>
          <a:p>
            <a:pPr marL="12700">
              <a:lnSpc>
                <a:spcPts val="2665"/>
              </a:lnSpc>
            </a:pPr>
            <a:r>
              <a:rPr sz="2250" spc="5" dirty="0">
                <a:latin typeface="华文行楷" panose="02010800040101010101" pitchFamily="2" charset="-122"/>
                <a:ea typeface="华文行楷" panose="02010800040101010101" pitchFamily="2" charset="-122"/>
                <a:cs typeface="宋体"/>
              </a:rPr>
              <a:t>购货商</a:t>
            </a:r>
            <a:endParaRPr sz="2250">
              <a:latin typeface="华文行楷" panose="02010800040101010101" pitchFamily="2" charset="-122"/>
              <a:ea typeface="华文行楷" panose="02010800040101010101" pitchFamily="2" charset="-122"/>
              <a:cs typeface="宋体"/>
            </a:endParaRPr>
          </a:p>
        </p:txBody>
      </p:sp>
      <p:sp>
        <p:nvSpPr>
          <p:cNvPr id="7" name="object 7"/>
          <p:cNvSpPr/>
          <p:nvPr/>
        </p:nvSpPr>
        <p:spPr>
          <a:xfrm>
            <a:off x="5529343" y="5452207"/>
            <a:ext cx="1354455" cy="676275"/>
          </a:xfrm>
          <a:custGeom>
            <a:avLst/>
            <a:gdLst/>
            <a:ahLst/>
            <a:cxnLst/>
            <a:rect l="l" t="t" r="r" b="b"/>
            <a:pathLst>
              <a:path w="1354454" h="676275">
                <a:moveTo>
                  <a:pt x="0" y="675772"/>
                </a:moveTo>
                <a:lnTo>
                  <a:pt x="1354095" y="675772"/>
                </a:lnTo>
                <a:lnTo>
                  <a:pt x="1354095" y="0"/>
                </a:lnTo>
                <a:lnTo>
                  <a:pt x="0" y="0"/>
                </a:lnTo>
                <a:lnTo>
                  <a:pt x="0" y="675772"/>
                </a:lnTo>
                <a:close/>
              </a:path>
            </a:pathLst>
          </a:custGeom>
          <a:ln w="3815">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8" name="object 8"/>
          <p:cNvSpPr txBox="1"/>
          <p:nvPr/>
        </p:nvSpPr>
        <p:spPr>
          <a:xfrm>
            <a:off x="5574791" y="5486400"/>
            <a:ext cx="1271270" cy="346249"/>
          </a:xfrm>
          <a:prstGeom prst="rect">
            <a:avLst/>
          </a:prstGeom>
        </p:spPr>
        <p:txBody>
          <a:bodyPr vert="horz" wrap="square" lIns="0" tIns="0" rIns="0" bIns="0" rtlCol="0">
            <a:spAutoFit/>
          </a:bodyPr>
          <a:lstStyle/>
          <a:p>
            <a:pPr marL="57785">
              <a:lnSpc>
                <a:spcPct val="100000"/>
              </a:lnSpc>
            </a:pPr>
            <a:r>
              <a:rPr sz="2250" spc="5" dirty="0">
                <a:latin typeface="华文行楷" panose="02010800040101010101" pitchFamily="2" charset="-122"/>
                <a:ea typeface="华文行楷" panose="02010800040101010101" pitchFamily="2" charset="-122"/>
                <a:cs typeface="宋体"/>
              </a:rPr>
              <a:t>华夏银行</a:t>
            </a:r>
            <a:endParaRPr sz="2250">
              <a:latin typeface="华文行楷" panose="02010800040101010101" pitchFamily="2" charset="-122"/>
              <a:ea typeface="华文行楷" panose="02010800040101010101" pitchFamily="2" charset="-122"/>
              <a:cs typeface="宋体"/>
            </a:endParaRPr>
          </a:p>
        </p:txBody>
      </p:sp>
      <p:sp>
        <p:nvSpPr>
          <p:cNvPr id="9" name="object 9"/>
          <p:cNvSpPr/>
          <p:nvPr/>
        </p:nvSpPr>
        <p:spPr>
          <a:xfrm>
            <a:off x="5106103" y="3233428"/>
            <a:ext cx="2200910" cy="946150"/>
          </a:xfrm>
          <a:custGeom>
            <a:avLst/>
            <a:gdLst/>
            <a:ahLst/>
            <a:cxnLst/>
            <a:rect l="l" t="t" r="r" b="b"/>
            <a:pathLst>
              <a:path w="2200909" h="946150">
                <a:moveTo>
                  <a:pt x="0" y="946081"/>
                </a:moveTo>
                <a:lnTo>
                  <a:pt x="2200431" y="946081"/>
                </a:lnTo>
                <a:lnTo>
                  <a:pt x="2200431" y="0"/>
                </a:lnTo>
                <a:lnTo>
                  <a:pt x="0" y="0"/>
                </a:lnTo>
                <a:lnTo>
                  <a:pt x="0" y="946081"/>
                </a:lnTo>
                <a:close/>
              </a:path>
            </a:pathLst>
          </a:custGeom>
          <a:ln w="3815">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0" name="object 10"/>
          <p:cNvSpPr txBox="1"/>
          <p:nvPr/>
        </p:nvSpPr>
        <p:spPr>
          <a:xfrm>
            <a:off x="5125249" y="3295809"/>
            <a:ext cx="2095500" cy="846386"/>
          </a:xfrm>
          <a:prstGeom prst="rect">
            <a:avLst/>
          </a:prstGeom>
        </p:spPr>
        <p:txBody>
          <a:bodyPr vert="horz" wrap="square" lIns="0" tIns="0" rIns="0" bIns="0" rtlCol="0">
            <a:spAutoFit/>
          </a:bodyPr>
          <a:lstStyle/>
          <a:p>
            <a:pPr marL="12700" marR="5080" algn="just">
              <a:lnSpc>
                <a:spcPct val="109800"/>
              </a:lnSpc>
            </a:pPr>
            <a:r>
              <a:rPr sz="1250" dirty="0">
                <a:latin typeface="华文行楷" panose="02010800040101010101" pitchFamily="2" charset="-122"/>
                <a:ea typeface="华文行楷" panose="02010800040101010101" pitchFamily="2" charset="-122"/>
                <a:cs typeface="Times New Roman"/>
              </a:rPr>
              <a:t>1.</a:t>
            </a:r>
            <a:r>
              <a:rPr sz="1250" dirty="0">
                <a:latin typeface="华文行楷" panose="02010800040101010101" pitchFamily="2" charset="-122"/>
                <a:ea typeface="华文行楷" panose="02010800040101010101" pitchFamily="2" charset="-122"/>
                <a:cs typeface="宋体"/>
              </a:rPr>
              <a:t>受理业务申请，核定供货商 额度、审批购货商授信额度。 </a:t>
            </a:r>
            <a:r>
              <a:rPr sz="1250" dirty="0">
                <a:latin typeface="华文行楷" panose="02010800040101010101" pitchFamily="2" charset="-122"/>
                <a:ea typeface="华文行楷" panose="02010800040101010101" pitchFamily="2" charset="-122"/>
                <a:cs typeface="Times New Roman"/>
              </a:rPr>
              <a:t>2.</a:t>
            </a:r>
            <a:r>
              <a:rPr sz="1250" dirty="0">
                <a:latin typeface="华文行楷" panose="02010800040101010101" pitchFamily="2" charset="-122"/>
                <a:ea typeface="华文行楷" panose="02010800040101010101" pitchFamily="2" charset="-122"/>
                <a:cs typeface="宋体"/>
              </a:rPr>
              <a:t>授信通过后签订三方合作协 议。</a:t>
            </a:r>
            <a:endParaRPr sz="1250">
              <a:latin typeface="华文行楷" panose="02010800040101010101" pitchFamily="2" charset="-122"/>
              <a:ea typeface="华文行楷" panose="02010800040101010101" pitchFamily="2" charset="-122"/>
              <a:cs typeface="宋体"/>
            </a:endParaRPr>
          </a:p>
        </p:txBody>
      </p:sp>
      <p:sp>
        <p:nvSpPr>
          <p:cNvPr id="11" name="object 11"/>
          <p:cNvSpPr/>
          <p:nvPr/>
        </p:nvSpPr>
        <p:spPr>
          <a:xfrm>
            <a:off x="4175231" y="2411248"/>
            <a:ext cx="841375" cy="753110"/>
          </a:xfrm>
          <a:custGeom>
            <a:avLst/>
            <a:gdLst/>
            <a:ahLst/>
            <a:cxnLst/>
            <a:rect l="l" t="t" r="r" b="b"/>
            <a:pathLst>
              <a:path w="841375" h="753110">
                <a:moveTo>
                  <a:pt x="0" y="0"/>
                </a:moveTo>
                <a:lnTo>
                  <a:pt x="840906" y="752853"/>
                </a:lnTo>
              </a:path>
            </a:pathLst>
          </a:custGeom>
          <a:ln w="3817">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2" name="object 12"/>
          <p:cNvSpPr/>
          <p:nvPr/>
        </p:nvSpPr>
        <p:spPr>
          <a:xfrm>
            <a:off x="4978717" y="3124210"/>
            <a:ext cx="127635" cy="120650"/>
          </a:xfrm>
          <a:custGeom>
            <a:avLst/>
            <a:gdLst/>
            <a:ahLst/>
            <a:cxnLst/>
            <a:rect l="l" t="t" r="r" b="b"/>
            <a:pathLst>
              <a:path w="127635" h="120650">
                <a:moveTo>
                  <a:pt x="58597" y="0"/>
                </a:moveTo>
                <a:lnTo>
                  <a:pt x="0" y="65320"/>
                </a:lnTo>
                <a:lnTo>
                  <a:pt x="127385" y="120469"/>
                </a:lnTo>
                <a:lnTo>
                  <a:pt x="58597"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3" name="object 13"/>
          <p:cNvSpPr/>
          <p:nvPr/>
        </p:nvSpPr>
        <p:spPr>
          <a:xfrm>
            <a:off x="7380896" y="2411248"/>
            <a:ext cx="857250" cy="743585"/>
          </a:xfrm>
          <a:custGeom>
            <a:avLst/>
            <a:gdLst/>
            <a:ahLst/>
            <a:cxnLst/>
            <a:rect l="l" t="t" r="r" b="b"/>
            <a:pathLst>
              <a:path w="857250" h="743585">
                <a:moveTo>
                  <a:pt x="856669" y="0"/>
                </a:moveTo>
                <a:lnTo>
                  <a:pt x="0" y="743000"/>
                </a:lnTo>
              </a:path>
            </a:pathLst>
          </a:custGeom>
          <a:ln w="3817">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4" name="object 14"/>
          <p:cNvSpPr/>
          <p:nvPr/>
        </p:nvSpPr>
        <p:spPr>
          <a:xfrm>
            <a:off x="7289656" y="3114039"/>
            <a:ext cx="128905" cy="119380"/>
          </a:xfrm>
          <a:custGeom>
            <a:avLst/>
            <a:gdLst/>
            <a:ahLst/>
            <a:cxnLst/>
            <a:rect l="l" t="t" r="r" b="b"/>
            <a:pathLst>
              <a:path w="128904" h="119380">
                <a:moveTo>
                  <a:pt x="70699" y="0"/>
                </a:moveTo>
                <a:lnTo>
                  <a:pt x="0" y="119356"/>
                </a:lnTo>
                <a:lnTo>
                  <a:pt x="128341" y="66115"/>
                </a:lnTo>
                <a:lnTo>
                  <a:pt x="70699"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5" name="object 15"/>
          <p:cNvSpPr/>
          <p:nvPr/>
        </p:nvSpPr>
        <p:spPr>
          <a:xfrm>
            <a:off x="6206399" y="4300137"/>
            <a:ext cx="0" cy="1152525"/>
          </a:xfrm>
          <a:custGeom>
            <a:avLst/>
            <a:gdLst/>
            <a:ahLst/>
            <a:cxnLst/>
            <a:rect l="l" t="t" r="r" b="b"/>
            <a:pathLst>
              <a:path h="1152525">
                <a:moveTo>
                  <a:pt x="0" y="1152071"/>
                </a:moveTo>
                <a:lnTo>
                  <a:pt x="0" y="0"/>
                </a:lnTo>
              </a:path>
            </a:pathLst>
          </a:custGeom>
          <a:ln w="3821">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6" name="object 16"/>
          <p:cNvSpPr/>
          <p:nvPr/>
        </p:nvSpPr>
        <p:spPr>
          <a:xfrm>
            <a:off x="6162450" y="4179509"/>
            <a:ext cx="88265" cy="132080"/>
          </a:xfrm>
          <a:custGeom>
            <a:avLst/>
            <a:gdLst/>
            <a:ahLst/>
            <a:cxnLst/>
            <a:rect l="l" t="t" r="r" b="b"/>
            <a:pathLst>
              <a:path w="88264" h="132079">
                <a:moveTo>
                  <a:pt x="43948" y="0"/>
                </a:moveTo>
                <a:lnTo>
                  <a:pt x="0" y="131594"/>
                </a:lnTo>
                <a:lnTo>
                  <a:pt x="87896" y="131594"/>
                </a:lnTo>
                <a:lnTo>
                  <a:pt x="43948"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7" name="object 17"/>
          <p:cNvSpPr/>
          <p:nvPr/>
        </p:nvSpPr>
        <p:spPr>
          <a:xfrm>
            <a:off x="3723855" y="2514712"/>
            <a:ext cx="1805939" cy="3151505"/>
          </a:xfrm>
          <a:custGeom>
            <a:avLst/>
            <a:gdLst/>
            <a:ahLst/>
            <a:cxnLst/>
            <a:rect l="l" t="t" r="r" b="b"/>
            <a:pathLst>
              <a:path w="1805939" h="3151504">
                <a:moveTo>
                  <a:pt x="1805487" y="3151497"/>
                </a:moveTo>
                <a:lnTo>
                  <a:pt x="0" y="3151496"/>
                </a:lnTo>
                <a:lnTo>
                  <a:pt x="0" y="0"/>
                </a:lnTo>
              </a:path>
            </a:pathLst>
          </a:custGeom>
          <a:ln w="19098">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8" name="object 18"/>
          <p:cNvSpPr/>
          <p:nvPr/>
        </p:nvSpPr>
        <p:spPr>
          <a:xfrm>
            <a:off x="3664620" y="2411248"/>
            <a:ext cx="118745" cy="118745"/>
          </a:xfrm>
          <a:custGeom>
            <a:avLst/>
            <a:gdLst/>
            <a:ahLst/>
            <a:cxnLst/>
            <a:rect l="l" t="t" r="r" b="b"/>
            <a:pathLst>
              <a:path w="118745" h="118744">
                <a:moveTo>
                  <a:pt x="59234" y="0"/>
                </a:moveTo>
                <a:lnTo>
                  <a:pt x="0" y="118244"/>
                </a:lnTo>
                <a:lnTo>
                  <a:pt x="118468" y="118244"/>
                </a:lnTo>
                <a:lnTo>
                  <a:pt x="59234"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9" name="object 19"/>
          <p:cNvSpPr/>
          <p:nvPr/>
        </p:nvSpPr>
        <p:spPr>
          <a:xfrm>
            <a:off x="3339675" y="4835177"/>
            <a:ext cx="756920" cy="209550"/>
          </a:xfrm>
          <a:custGeom>
            <a:avLst/>
            <a:gdLst/>
            <a:ahLst/>
            <a:cxnLst/>
            <a:rect l="l" t="t" r="r" b="b"/>
            <a:pathLst>
              <a:path w="756920" h="209550">
                <a:moveTo>
                  <a:pt x="0" y="209168"/>
                </a:moveTo>
                <a:lnTo>
                  <a:pt x="756353" y="209168"/>
                </a:lnTo>
                <a:lnTo>
                  <a:pt x="756353" y="0"/>
                </a:lnTo>
                <a:lnTo>
                  <a:pt x="0" y="0"/>
                </a:lnTo>
                <a:lnTo>
                  <a:pt x="0" y="209168"/>
                </a:lnTo>
                <a:close/>
              </a:path>
            </a:pathLst>
          </a:custGeom>
          <a:solidFill>
            <a:srgbClr val="FFFFF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0" name="object 20"/>
          <p:cNvSpPr txBox="1"/>
          <p:nvPr/>
        </p:nvSpPr>
        <p:spPr>
          <a:xfrm>
            <a:off x="3332946" y="4842775"/>
            <a:ext cx="782320" cy="193040"/>
          </a:xfrm>
          <a:prstGeom prst="rect">
            <a:avLst/>
          </a:prstGeom>
        </p:spPr>
        <p:txBody>
          <a:bodyPr vert="horz" wrap="square" lIns="0" tIns="0" rIns="0" bIns="0" rtlCol="0">
            <a:spAutoFit/>
          </a:bodyPr>
          <a:lstStyle/>
          <a:p>
            <a:pPr marL="12700">
              <a:lnSpc>
                <a:spcPct val="100000"/>
              </a:lnSpc>
            </a:pPr>
            <a:r>
              <a:rPr sz="1250" dirty="0">
                <a:latin typeface="华文行楷" panose="02010800040101010101" pitchFamily="2" charset="-122"/>
                <a:ea typeface="华文行楷" panose="02010800040101010101" pitchFamily="2" charset="-122"/>
                <a:cs typeface="Times New Roman"/>
              </a:rPr>
              <a:t>3.</a:t>
            </a:r>
            <a:r>
              <a:rPr sz="1250" dirty="0">
                <a:latin typeface="华文行楷" panose="02010800040101010101" pitchFamily="2" charset="-122"/>
                <a:ea typeface="华文行楷" panose="02010800040101010101" pitchFamily="2" charset="-122"/>
                <a:cs typeface="宋体"/>
              </a:rPr>
              <a:t>支付货款</a:t>
            </a:r>
            <a:endParaRPr sz="1250">
              <a:latin typeface="华文行楷" panose="02010800040101010101" pitchFamily="2" charset="-122"/>
              <a:ea typeface="华文行楷" panose="02010800040101010101" pitchFamily="2" charset="-122"/>
              <a:cs typeface="宋体"/>
            </a:endParaRPr>
          </a:p>
        </p:txBody>
      </p:sp>
      <p:sp>
        <p:nvSpPr>
          <p:cNvPr id="21" name="object 21"/>
          <p:cNvSpPr/>
          <p:nvPr/>
        </p:nvSpPr>
        <p:spPr>
          <a:xfrm>
            <a:off x="6987115" y="2411248"/>
            <a:ext cx="1927860" cy="3255010"/>
          </a:xfrm>
          <a:custGeom>
            <a:avLst/>
            <a:gdLst/>
            <a:ahLst/>
            <a:cxnLst/>
            <a:rect l="l" t="t" r="r" b="b"/>
            <a:pathLst>
              <a:path w="1927859" h="3255010">
                <a:moveTo>
                  <a:pt x="1927507" y="0"/>
                </a:moveTo>
                <a:lnTo>
                  <a:pt x="1927507" y="3254960"/>
                </a:lnTo>
                <a:lnTo>
                  <a:pt x="0" y="3254960"/>
                </a:lnTo>
              </a:path>
            </a:pathLst>
          </a:custGeom>
          <a:ln w="19098">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2" name="object 22"/>
          <p:cNvSpPr/>
          <p:nvPr/>
        </p:nvSpPr>
        <p:spPr>
          <a:xfrm>
            <a:off x="6883455" y="5607087"/>
            <a:ext cx="118745" cy="118745"/>
          </a:xfrm>
          <a:custGeom>
            <a:avLst/>
            <a:gdLst/>
            <a:ahLst/>
            <a:cxnLst/>
            <a:rect l="l" t="t" r="r" b="b"/>
            <a:pathLst>
              <a:path w="118745" h="118745">
                <a:moveTo>
                  <a:pt x="118468" y="0"/>
                </a:moveTo>
                <a:lnTo>
                  <a:pt x="0" y="59122"/>
                </a:lnTo>
                <a:lnTo>
                  <a:pt x="118468" y="118244"/>
                </a:lnTo>
                <a:lnTo>
                  <a:pt x="118468"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3" name="object 23"/>
          <p:cNvSpPr/>
          <p:nvPr/>
        </p:nvSpPr>
        <p:spPr>
          <a:xfrm>
            <a:off x="8211930" y="4777199"/>
            <a:ext cx="1393825" cy="418465"/>
          </a:xfrm>
          <a:custGeom>
            <a:avLst/>
            <a:gdLst/>
            <a:ahLst/>
            <a:cxnLst/>
            <a:rect l="l" t="t" r="r" b="b"/>
            <a:pathLst>
              <a:path w="1393825" h="418464">
                <a:moveTo>
                  <a:pt x="0" y="418336"/>
                </a:moveTo>
                <a:lnTo>
                  <a:pt x="1393283" y="418337"/>
                </a:lnTo>
                <a:lnTo>
                  <a:pt x="1393283" y="0"/>
                </a:lnTo>
                <a:lnTo>
                  <a:pt x="0" y="0"/>
                </a:lnTo>
                <a:lnTo>
                  <a:pt x="0" y="418336"/>
                </a:lnTo>
                <a:close/>
              </a:path>
            </a:pathLst>
          </a:custGeom>
          <a:solidFill>
            <a:srgbClr val="FFFFF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4" name="object 24"/>
          <p:cNvSpPr txBox="1"/>
          <p:nvPr/>
        </p:nvSpPr>
        <p:spPr>
          <a:xfrm>
            <a:off x="8205281" y="4784781"/>
            <a:ext cx="1419225" cy="193040"/>
          </a:xfrm>
          <a:prstGeom prst="rect">
            <a:avLst/>
          </a:prstGeom>
        </p:spPr>
        <p:txBody>
          <a:bodyPr vert="horz" wrap="square" lIns="0" tIns="0" rIns="0" bIns="0" rtlCol="0">
            <a:spAutoFit/>
          </a:bodyPr>
          <a:lstStyle/>
          <a:p>
            <a:pPr marL="12700">
              <a:lnSpc>
                <a:spcPct val="100000"/>
              </a:lnSpc>
            </a:pPr>
            <a:r>
              <a:rPr sz="1250" dirty="0">
                <a:latin typeface="华文行楷" panose="02010800040101010101" pitchFamily="2" charset="-122"/>
                <a:ea typeface="华文行楷" panose="02010800040101010101" pitchFamily="2" charset="-122"/>
                <a:cs typeface="Times New Roman"/>
              </a:rPr>
              <a:t>4.</a:t>
            </a:r>
            <a:r>
              <a:rPr sz="1250" dirty="0">
                <a:latin typeface="华文行楷" panose="02010800040101010101" pitchFamily="2" charset="-122"/>
                <a:ea typeface="华文行楷" panose="02010800040101010101" pitchFamily="2" charset="-122"/>
                <a:cs typeface="宋体"/>
              </a:rPr>
              <a:t>追加保证金或偿还</a:t>
            </a:r>
            <a:endParaRPr sz="1250">
              <a:latin typeface="华文行楷" panose="02010800040101010101" pitchFamily="2" charset="-122"/>
              <a:ea typeface="华文行楷" panose="02010800040101010101" pitchFamily="2" charset="-122"/>
              <a:cs typeface="宋体"/>
            </a:endParaRPr>
          </a:p>
        </p:txBody>
      </p:sp>
      <p:sp>
        <p:nvSpPr>
          <p:cNvPr id="25" name="object 25"/>
          <p:cNvSpPr txBox="1"/>
          <p:nvPr/>
        </p:nvSpPr>
        <p:spPr>
          <a:xfrm>
            <a:off x="8344610" y="4993950"/>
            <a:ext cx="1140460" cy="192360"/>
          </a:xfrm>
          <a:prstGeom prst="rect">
            <a:avLst/>
          </a:prstGeom>
        </p:spPr>
        <p:txBody>
          <a:bodyPr vert="horz" wrap="square" lIns="0" tIns="0" rIns="0" bIns="0" rtlCol="0">
            <a:spAutoFit/>
          </a:bodyPr>
          <a:lstStyle/>
          <a:p>
            <a:pPr marL="12700">
              <a:lnSpc>
                <a:spcPct val="100000"/>
              </a:lnSpc>
            </a:pPr>
            <a:r>
              <a:rPr sz="1250" dirty="0">
                <a:latin typeface="华文行楷" panose="02010800040101010101" pitchFamily="2" charset="-122"/>
                <a:ea typeface="华文行楷" panose="02010800040101010101" pitchFamily="2" charset="-122"/>
                <a:cs typeface="宋体"/>
              </a:rPr>
              <a:t>借款，申请提货</a:t>
            </a:r>
            <a:endParaRPr sz="1250">
              <a:latin typeface="华文行楷" panose="02010800040101010101" pitchFamily="2" charset="-122"/>
              <a:ea typeface="华文行楷" panose="02010800040101010101" pitchFamily="2" charset="-122"/>
              <a:cs typeface="宋体"/>
            </a:endParaRPr>
          </a:p>
        </p:txBody>
      </p:sp>
      <p:sp>
        <p:nvSpPr>
          <p:cNvPr id="26" name="object 26"/>
          <p:cNvSpPr/>
          <p:nvPr/>
        </p:nvSpPr>
        <p:spPr>
          <a:xfrm>
            <a:off x="3053630" y="2514712"/>
            <a:ext cx="2475865" cy="3376929"/>
          </a:xfrm>
          <a:custGeom>
            <a:avLst/>
            <a:gdLst/>
            <a:ahLst/>
            <a:cxnLst/>
            <a:rect l="l" t="t" r="r" b="b"/>
            <a:pathLst>
              <a:path w="2475865" h="3376929">
                <a:moveTo>
                  <a:pt x="2475712" y="3376749"/>
                </a:moveTo>
                <a:lnTo>
                  <a:pt x="0" y="3376749"/>
                </a:lnTo>
                <a:lnTo>
                  <a:pt x="0" y="0"/>
                </a:lnTo>
              </a:path>
            </a:pathLst>
          </a:custGeom>
          <a:ln w="19095">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7" name="object 27"/>
          <p:cNvSpPr/>
          <p:nvPr/>
        </p:nvSpPr>
        <p:spPr>
          <a:xfrm>
            <a:off x="2994395" y="2411248"/>
            <a:ext cx="118745" cy="118745"/>
          </a:xfrm>
          <a:custGeom>
            <a:avLst/>
            <a:gdLst/>
            <a:ahLst/>
            <a:cxnLst/>
            <a:rect l="l" t="t" r="r" b="b"/>
            <a:pathLst>
              <a:path w="118744" h="118744">
                <a:moveTo>
                  <a:pt x="59234" y="0"/>
                </a:moveTo>
                <a:lnTo>
                  <a:pt x="0" y="118244"/>
                </a:lnTo>
                <a:lnTo>
                  <a:pt x="118468" y="118244"/>
                </a:lnTo>
                <a:lnTo>
                  <a:pt x="59234"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8" name="object 28"/>
          <p:cNvSpPr/>
          <p:nvPr/>
        </p:nvSpPr>
        <p:spPr>
          <a:xfrm>
            <a:off x="2669452" y="5282280"/>
            <a:ext cx="756920" cy="209550"/>
          </a:xfrm>
          <a:custGeom>
            <a:avLst/>
            <a:gdLst/>
            <a:ahLst/>
            <a:cxnLst/>
            <a:rect l="l" t="t" r="r" b="b"/>
            <a:pathLst>
              <a:path w="756920" h="209550">
                <a:moveTo>
                  <a:pt x="0" y="209168"/>
                </a:moveTo>
                <a:lnTo>
                  <a:pt x="756353" y="209168"/>
                </a:lnTo>
                <a:lnTo>
                  <a:pt x="756353" y="0"/>
                </a:lnTo>
                <a:lnTo>
                  <a:pt x="0" y="0"/>
                </a:lnTo>
                <a:lnTo>
                  <a:pt x="0" y="209168"/>
                </a:lnTo>
                <a:close/>
              </a:path>
            </a:pathLst>
          </a:custGeom>
          <a:solidFill>
            <a:srgbClr val="FFFFF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9" name="object 29"/>
          <p:cNvSpPr txBox="1"/>
          <p:nvPr/>
        </p:nvSpPr>
        <p:spPr>
          <a:xfrm>
            <a:off x="2662721" y="5289879"/>
            <a:ext cx="782320" cy="193040"/>
          </a:xfrm>
          <a:prstGeom prst="rect">
            <a:avLst/>
          </a:prstGeom>
        </p:spPr>
        <p:txBody>
          <a:bodyPr vert="horz" wrap="square" lIns="0" tIns="0" rIns="0" bIns="0" rtlCol="0">
            <a:spAutoFit/>
          </a:bodyPr>
          <a:lstStyle/>
          <a:p>
            <a:pPr marL="12700">
              <a:lnSpc>
                <a:spcPct val="100000"/>
              </a:lnSpc>
            </a:pPr>
            <a:r>
              <a:rPr sz="1250" dirty="0">
                <a:latin typeface="华文行楷" panose="02010800040101010101" pitchFamily="2" charset="-122"/>
                <a:ea typeface="华文行楷" panose="02010800040101010101" pitchFamily="2" charset="-122"/>
                <a:cs typeface="Times New Roman"/>
              </a:rPr>
              <a:t>5.</a:t>
            </a:r>
            <a:r>
              <a:rPr sz="1250" dirty="0">
                <a:latin typeface="华文行楷" panose="02010800040101010101" pitchFamily="2" charset="-122"/>
                <a:ea typeface="华文行楷" panose="02010800040101010101" pitchFamily="2" charset="-122"/>
                <a:cs typeface="宋体"/>
              </a:rPr>
              <a:t>发货指令</a:t>
            </a:r>
            <a:endParaRPr sz="1250">
              <a:latin typeface="华文行楷" panose="02010800040101010101" pitchFamily="2" charset="-122"/>
              <a:ea typeface="华文行楷" panose="02010800040101010101" pitchFamily="2" charset="-122"/>
              <a:cs typeface="宋体"/>
            </a:endParaRPr>
          </a:p>
        </p:txBody>
      </p:sp>
      <p:sp>
        <p:nvSpPr>
          <p:cNvPr id="30" name="object 30"/>
          <p:cNvSpPr/>
          <p:nvPr/>
        </p:nvSpPr>
        <p:spPr>
          <a:xfrm>
            <a:off x="6419293" y="2073362"/>
            <a:ext cx="1715135" cy="0"/>
          </a:xfrm>
          <a:custGeom>
            <a:avLst/>
            <a:gdLst/>
            <a:ahLst/>
            <a:cxnLst/>
            <a:rect l="l" t="t" r="r" b="b"/>
            <a:pathLst>
              <a:path w="1715134">
                <a:moveTo>
                  <a:pt x="0" y="0"/>
                </a:moveTo>
                <a:lnTo>
                  <a:pt x="1714613" y="0"/>
                </a:lnTo>
              </a:path>
            </a:pathLst>
          </a:custGeom>
          <a:ln w="19071">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1" name="object 31"/>
          <p:cNvSpPr/>
          <p:nvPr/>
        </p:nvSpPr>
        <p:spPr>
          <a:xfrm>
            <a:off x="4175231" y="2073362"/>
            <a:ext cx="1806575" cy="0"/>
          </a:xfrm>
          <a:custGeom>
            <a:avLst/>
            <a:gdLst/>
            <a:ahLst/>
            <a:cxnLst/>
            <a:rect l="l" t="t" r="r" b="b"/>
            <a:pathLst>
              <a:path w="1806575">
                <a:moveTo>
                  <a:pt x="0" y="0"/>
                </a:moveTo>
                <a:lnTo>
                  <a:pt x="1806172" y="0"/>
                </a:lnTo>
              </a:path>
            </a:pathLst>
          </a:custGeom>
          <a:ln w="19071">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2" name="object 32"/>
          <p:cNvSpPr/>
          <p:nvPr/>
        </p:nvSpPr>
        <p:spPr>
          <a:xfrm>
            <a:off x="8119098" y="2014240"/>
            <a:ext cx="118745" cy="118745"/>
          </a:xfrm>
          <a:custGeom>
            <a:avLst/>
            <a:gdLst/>
            <a:ahLst/>
            <a:cxnLst/>
            <a:rect l="l" t="t" r="r" b="b"/>
            <a:pathLst>
              <a:path w="118745" h="118744">
                <a:moveTo>
                  <a:pt x="0" y="0"/>
                </a:moveTo>
                <a:lnTo>
                  <a:pt x="0" y="118244"/>
                </a:lnTo>
                <a:lnTo>
                  <a:pt x="118468" y="59122"/>
                </a:lnTo>
                <a:lnTo>
                  <a:pt x="0"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3" name="object 33"/>
          <p:cNvSpPr txBox="1"/>
          <p:nvPr/>
        </p:nvSpPr>
        <p:spPr>
          <a:xfrm>
            <a:off x="5974754" y="1976368"/>
            <a:ext cx="463550" cy="193040"/>
          </a:xfrm>
          <a:prstGeom prst="rect">
            <a:avLst/>
          </a:prstGeom>
        </p:spPr>
        <p:txBody>
          <a:bodyPr vert="horz" wrap="square" lIns="0" tIns="0" rIns="0" bIns="0" rtlCol="0">
            <a:spAutoFit/>
          </a:bodyPr>
          <a:lstStyle/>
          <a:p>
            <a:pPr marL="12700">
              <a:lnSpc>
                <a:spcPct val="100000"/>
              </a:lnSpc>
            </a:pPr>
            <a:r>
              <a:rPr sz="1250" dirty="0">
                <a:latin typeface="华文行楷" panose="02010800040101010101" pitchFamily="2" charset="-122"/>
                <a:ea typeface="华文行楷" panose="02010800040101010101" pitchFamily="2" charset="-122"/>
                <a:cs typeface="Times New Roman"/>
              </a:rPr>
              <a:t>6.</a:t>
            </a:r>
            <a:r>
              <a:rPr sz="1250" dirty="0">
                <a:latin typeface="华文行楷" panose="02010800040101010101" pitchFamily="2" charset="-122"/>
                <a:ea typeface="华文行楷" panose="02010800040101010101" pitchFamily="2" charset="-122"/>
                <a:cs typeface="宋体"/>
              </a:rPr>
              <a:t>发货</a:t>
            </a:r>
            <a:endParaRPr sz="1250">
              <a:latin typeface="华文行楷" panose="02010800040101010101" pitchFamily="2" charset="-122"/>
              <a:ea typeface="华文行楷" panose="02010800040101010101" pitchFamily="2" charset="-122"/>
              <a:cs typeface="宋体"/>
            </a:endParaRPr>
          </a:p>
        </p:txBody>
      </p:sp>
      <p:sp>
        <p:nvSpPr>
          <p:cNvPr id="34" name="object 34"/>
          <p:cNvSpPr txBox="1"/>
          <p:nvPr/>
        </p:nvSpPr>
        <p:spPr>
          <a:xfrm>
            <a:off x="8470045" y="5790098"/>
            <a:ext cx="1135380" cy="192360"/>
          </a:xfrm>
          <a:prstGeom prst="rect">
            <a:avLst/>
          </a:prstGeom>
          <a:ln w="3814">
            <a:solidFill>
              <a:srgbClr val="000000"/>
            </a:solidFill>
          </a:ln>
        </p:spPr>
        <p:txBody>
          <a:bodyPr vert="horz" wrap="square" lIns="0" tIns="0" rIns="0" bIns="0" rtlCol="0">
            <a:spAutoFit/>
          </a:bodyPr>
          <a:lstStyle/>
          <a:p>
            <a:pPr marL="187325">
              <a:lnSpc>
                <a:spcPct val="100000"/>
              </a:lnSpc>
            </a:pPr>
            <a:r>
              <a:rPr sz="1250" dirty="0">
                <a:latin typeface="华文行楷" panose="02010800040101010101" pitchFamily="2" charset="-122"/>
                <a:ea typeface="华文行楷" panose="02010800040101010101" pitchFamily="2" charset="-122"/>
                <a:cs typeface="Times New Roman"/>
              </a:rPr>
              <a:t>7.</a:t>
            </a:r>
            <a:r>
              <a:rPr sz="1250" dirty="0">
                <a:latin typeface="华文行楷" panose="02010800040101010101" pitchFamily="2" charset="-122"/>
                <a:ea typeface="华文行楷" panose="02010800040101010101" pitchFamily="2" charset="-122"/>
                <a:cs typeface="宋体"/>
              </a:rPr>
              <a:t>到期处理</a:t>
            </a:r>
            <a:endParaRPr sz="1250">
              <a:latin typeface="华文行楷" panose="02010800040101010101" pitchFamily="2" charset="-122"/>
              <a:ea typeface="华文行楷" panose="02010800040101010101" pitchFamily="2" charset="-122"/>
              <a:cs typeface="宋体"/>
            </a:endParaRPr>
          </a:p>
        </p:txBody>
      </p:sp>
      <p:sp>
        <p:nvSpPr>
          <p:cNvPr id="35" name="object 35"/>
          <p:cNvSpPr/>
          <p:nvPr/>
        </p:nvSpPr>
        <p:spPr>
          <a:xfrm>
            <a:off x="6883455" y="5891461"/>
            <a:ext cx="1483360" cy="0"/>
          </a:xfrm>
          <a:custGeom>
            <a:avLst/>
            <a:gdLst/>
            <a:ahLst/>
            <a:cxnLst/>
            <a:rect l="l" t="t" r="r" b="b"/>
            <a:pathLst>
              <a:path w="1483359">
                <a:moveTo>
                  <a:pt x="0" y="0"/>
                </a:moveTo>
                <a:lnTo>
                  <a:pt x="1482930" y="0"/>
                </a:lnTo>
              </a:path>
            </a:pathLst>
          </a:custGeom>
          <a:ln w="19071">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6" name="object 36"/>
          <p:cNvSpPr/>
          <p:nvPr/>
        </p:nvSpPr>
        <p:spPr>
          <a:xfrm>
            <a:off x="8351577" y="5832339"/>
            <a:ext cx="118745" cy="118745"/>
          </a:xfrm>
          <a:custGeom>
            <a:avLst/>
            <a:gdLst/>
            <a:ahLst/>
            <a:cxnLst/>
            <a:rect l="l" t="t" r="r" b="b"/>
            <a:pathLst>
              <a:path w="118745" h="118745">
                <a:moveTo>
                  <a:pt x="0" y="0"/>
                </a:moveTo>
                <a:lnTo>
                  <a:pt x="0" y="118244"/>
                </a:lnTo>
                <a:lnTo>
                  <a:pt x="118468" y="59122"/>
                </a:lnTo>
                <a:lnTo>
                  <a:pt x="0"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7" name="object 37"/>
          <p:cNvSpPr/>
          <p:nvPr/>
        </p:nvSpPr>
        <p:spPr>
          <a:xfrm>
            <a:off x="5574791" y="5486400"/>
            <a:ext cx="1271270" cy="634365"/>
          </a:xfrm>
          <a:custGeom>
            <a:avLst/>
            <a:gdLst/>
            <a:ahLst/>
            <a:cxnLst/>
            <a:rect l="l" t="t" r="r" b="b"/>
            <a:pathLst>
              <a:path w="1271270" h="634364">
                <a:moveTo>
                  <a:pt x="0" y="633984"/>
                </a:moveTo>
                <a:lnTo>
                  <a:pt x="1271015" y="633984"/>
                </a:lnTo>
                <a:lnTo>
                  <a:pt x="1271015" y="0"/>
                </a:lnTo>
                <a:lnTo>
                  <a:pt x="0" y="0"/>
                </a:lnTo>
                <a:lnTo>
                  <a:pt x="0" y="633984"/>
                </a:lnTo>
                <a:close/>
              </a:path>
            </a:pathLst>
          </a:custGeom>
          <a:solidFill>
            <a:srgbClr val="FFFFF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8" name="object 38"/>
          <p:cNvSpPr txBox="1"/>
          <p:nvPr/>
        </p:nvSpPr>
        <p:spPr>
          <a:xfrm>
            <a:off x="5943980" y="5682616"/>
            <a:ext cx="534670" cy="307777"/>
          </a:xfrm>
          <a:prstGeom prst="rect">
            <a:avLst/>
          </a:prstGeom>
        </p:spPr>
        <p:txBody>
          <a:bodyPr vert="horz" wrap="square" lIns="0" tIns="0" rIns="0" bIns="0" rtlCol="0">
            <a:spAutoFit/>
          </a:bodyPr>
          <a:lstStyle/>
          <a:p>
            <a:pPr marL="12700">
              <a:lnSpc>
                <a:spcPts val="2380"/>
              </a:lnSpc>
            </a:pPr>
            <a:r>
              <a:rPr sz="2000" dirty="0">
                <a:latin typeface="华文行楷" panose="02010800040101010101" pitchFamily="2" charset="-122"/>
                <a:ea typeface="华文行楷" panose="02010800040101010101" pitchFamily="2" charset="-122"/>
                <a:cs typeface="宋体"/>
              </a:rPr>
              <a:t>银行</a:t>
            </a:r>
            <a:endParaRPr sz="2000">
              <a:latin typeface="华文行楷" panose="02010800040101010101" pitchFamily="2" charset="-122"/>
              <a:ea typeface="华文行楷" panose="02010800040101010101" pitchFamily="2" charset="-122"/>
              <a:cs typeface="宋体"/>
            </a:endParaRPr>
          </a:p>
        </p:txBody>
      </p:sp>
      <p:sp>
        <p:nvSpPr>
          <p:cNvPr id="39" name="object 39"/>
          <p:cNvSpPr/>
          <p:nvPr/>
        </p:nvSpPr>
        <p:spPr>
          <a:xfrm>
            <a:off x="1135380" y="944880"/>
            <a:ext cx="2884170" cy="567689"/>
          </a:xfrm>
          <a:prstGeom prst="rect">
            <a:avLst/>
          </a:prstGeom>
          <a:blipFill>
            <a:blip r:embed="rId2" cstate="print"/>
            <a:stretch>
              <a:fillRect/>
            </a:stretch>
          </a:blip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0" name="object 40"/>
          <p:cNvSpPr txBox="1"/>
          <p:nvPr/>
        </p:nvSpPr>
        <p:spPr>
          <a:xfrm>
            <a:off x="1287907" y="1057927"/>
            <a:ext cx="2570480" cy="307777"/>
          </a:xfrm>
          <a:prstGeom prst="rect">
            <a:avLst/>
          </a:prstGeom>
        </p:spPr>
        <p:txBody>
          <a:bodyPr vert="horz" wrap="square" lIns="0" tIns="0" rIns="0" bIns="0" rtlCol="0">
            <a:spAutoFit/>
          </a:bodyPr>
          <a:lstStyle/>
          <a:p>
            <a:pPr marL="12700">
              <a:lnSpc>
                <a:spcPct val="100000"/>
              </a:lnSpc>
            </a:pPr>
            <a:r>
              <a:rPr sz="2000" dirty="0">
                <a:latin typeface="华文行楷" panose="02010800040101010101" pitchFamily="2" charset="-122"/>
                <a:ea typeface="华文行楷" panose="02010800040101010101" pitchFamily="2" charset="-122"/>
                <a:cs typeface="Arial Unicode MS"/>
              </a:rPr>
              <a:t>保兑仓模式交易流程图</a:t>
            </a:r>
            <a:endParaRPr sz="2000">
              <a:latin typeface="华文行楷" panose="02010800040101010101" pitchFamily="2" charset="-122"/>
              <a:ea typeface="华文行楷" panose="02010800040101010101" pitchFamily="2" charset="-122"/>
              <a:cs typeface="Arial Unicode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46276"/>
          </a:xfrm>
          <a:prstGeom prst="rect">
            <a:avLst/>
          </a:prstGeom>
        </p:spPr>
        <p:txBody>
          <a:bodyPr vert="horz" wrap="square" lIns="0" tIns="0" rIns="0" bIns="0" rtlCol="0">
            <a:spAutoFit/>
          </a:bodyPr>
          <a:lstStyle/>
          <a:p>
            <a:pPr marL="12700">
              <a:lnSpc>
                <a:spcPct val="100000"/>
              </a:lnSpc>
            </a:pPr>
            <a:r>
              <a:rPr sz="2900" spc="40" dirty="0">
                <a:latin typeface="华文行楷" panose="02010800040101010101" pitchFamily="2" charset="-122"/>
                <a:ea typeface="华文行楷" panose="02010800040101010101" pitchFamily="2" charset="-122"/>
                <a:cs typeface="Arial Unicode MS"/>
              </a:rPr>
              <a:t>未来提货权融资业务</a:t>
            </a:r>
            <a:endParaRPr sz="2900">
              <a:latin typeface="华文行楷" panose="02010800040101010101" pitchFamily="2" charset="-122"/>
              <a:ea typeface="华文行楷" panose="02010800040101010101" pitchFamily="2" charset="-122"/>
              <a:cs typeface="Arial Unicode MS"/>
            </a:endParaRPr>
          </a:p>
        </p:txBody>
      </p:sp>
      <p:sp>
        <p:nvSpPr>
          <p:cNvPr id="3" name="object 3"/>
          <p:cNvSpPr/>
          <p:nvPr/>
        </p:nvSpPr>
        <p:spPr>
          <a:xfrm>
            <a:off x="1135380" y="944880"/>
            <a:ext cx="3137154" cy="567689"/>
          </a:xfrm>
          <a:prstGeom prst="rect">
            <a:avLst/>
          </a:prstGeom>
          <a:blipFill>
            <a:blip r:embed="rId2" cstate="print"/>
            <a:stretch>
              <a:fillRect/>
            </a:stretch>
          </a:blip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 name="object 4"/>
          <p:cNvSpPr txBox="1"/>
          <p:nvPr/>
        </p:nvSpPr>
        <p:spPr>
          <a:xfrm>
            <a:off x="1287907" y="1057927"/>
            <a:ext cx="2825115" cy="307777"/>
          </a:xfrm>
          <a:prstGeom prst="rect">
            <a:avLst/>
          </a:prstGeom>
        </p:spPr>
        <p:txBody>
          <a:bodyPr vert="horz" wrap="square" lIns="0" tIns="0" rIns="0" bIns="0" rtlCol="0">
            <a:spAutoFit/>
          </a:bodyPr>
          <a:lstStyle/>
          <a:p>
            <a:pPr marL="12700">
              <a:lnSpc>
                <a:spcPct val="100000"/>
              </a:lnSpc>
            </a:pPr>
            <a:r>
              <a:rPr sz="2000" dirty="0">
                <a:latin typeface="华文行楷" panose="02010800040101010101" pitchFamily="2" charset="-122"/>
                <a:ea typeface="华文行楷" panose="02010800040101010101" pitchFamily="2" charset="-122"/>
                <a:cs typeface="Arial Unicode MS"/>
              </a:rPr>
              <a:t>仓储监管模式交易流程图</a:t>
            </a:r>
            <a:endParaRPr sz="2000">
              <a:latin typeface="华文行楷" panose="02010800040101010101" pitchFamily="2" charset="-122"/>
              <a:ea typeface="华文行楷" panose="02010800040101010101" pitchFamily="2" charset="-122"/>
              <a:cs typeface="Arial Unicode MS"/>
            </a:endParaRPr>
          </a:p>
        </p:txBody>
      </p:sp>
      <p:sp>
        <p:nvSpPr>
          <p:cNvPr id="5" name="object 5"/>
          <p:cNvSpPr/>
          <p:nvPr/>
        </p:nvSpPr>
        <p:spPr>
          <a:xfrm>
            <a:off x="8130600" y="5431722"/>
            <a:ext cx="1360805" cy="680720"/>
          </a:xfrm>
          <a:custGeom>
            <a:avLst/>
            <a:gdLst/>
            <a:ahLst/>
            <a:cxnLst/>
            <a:rect l="l" t="t" r="r" b="b"/>
            <a:pathLst>
              <a:path w="1360804" h="680720">
                <a:moveTo>
                  <a:pt x="0" y="680458"/>
                </a:moveTo>
                <a:lnTo>
                  <a:pt x="1360399" y="680458"/>
                </a:lnTo>
                <a:lnTo>
                  <a:pt x="1360399" y="0"/>
                </a:lnTo>
                <a:lnTo>
                  <a:pt x="0" y="0"/>
                </a:lnTo>
                <a:lnTo>
                  <a:pt x="0" y="680458"/>
                </a:lnTo>
                <a:close/>
              </a:path>
            </a:pathLst>
          </a:custGeom>
          <a:ln w="3840">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 name="object 6"/>
          <p:cNvSpPr txBox="1"/>
          <p:nvPr/>
        </p:nvSpPr>
        <p:spPr>
          <a:xfrm>
            <a:off x="8366339" y="5606489"/>
            <a:ext cx="889635" cy="346249"/>
          </a:xfrm>
          <a:prstGeom prst="rect">
            <a:avLst/>
          </a:prstGeom>
        </p:spPr>
        <p:txBody>
          <a:bodyPr vert="horz" wrap="square" lIns="0" tIns="0" rIns="0" bIns="0" rtlCol="0">
            <a:spAutoFit/>
          </a:bodyPr>
          <a:lstStyle/>
          <a:p>
            <a:pPr marL="12700">
              <a:lnSpc>
                <a:spcPts val="2670"/>
              </a:lnSpc>
            </a:pPr>
            <a:r>
              <a:rPr sz="2250" spc="15" dirty="0">
                <a:latin typeface="华文行楷" panose="02010800040101010101" pitchFamily="2" charset="-122"/>
                <a:ea typeface="华文行楷" panose="02010800040101010101" pitchFamily="2" charset="-122"/>
                <a:cs typeface="宋体"/>
              </a:rPr>
              <a:t>购货商</a:t>
            </a:r>
            <a:endParaRPr sz="2250">
              <a:latin typeface="华文行楷" panose="02010800040101010101" pitchFamily="2" charset="-122"/>
              <a:ea typeface="华文行楷" panose="02010800040101010101" pitchFamily="2" charset="-122"/>
              <a:cs typeface="宋体"/>
            </a:endParaRPr>
          </a:p>
        </p:txBody>
      </p:sp>
      <p:sp>
        <p:nvSpPr>
          <p:cNvPr id="7" name="object 7"/>
          <p:cNvSpPr/>
          <p:nvPr/>
        </p:nvSpPr>
        <p:spPr>
          <a:xfrm>
            <a:off x="2688984" y="5431722"/>
            <a:ext cx="1360805" cy="680720"/>
          </a:xfrm>
          <a:custGeom>
            <a:avLst/>
            <a:gdLst/>
            <a:ahLst/>
            <a:cxnLst/>
            <a:rect l="l" t="t" r="r" b="b"/>
            <a:pathLst>
              <a:path w="1360804" h="680720">
                <a:moveTo>
                  <a:pt x="0" y="680458"/>
                </a:moveTo>
                <a:lnTo>
                  <a:pt x="1360399" y="680458"/>
                </a:lnTo>
                <a:lnTo>
                  <a:pt x="1360399" y="0"/>
                </a:lnTo>
                <a:lnTo>
                  <a:pt x="0" y="0"/>
                </a:lnTo>
                <a:lnTo>
                  <a:pt x="0" y="680458"/>
                </a:lnTo>
                <a:close/>
              </a:path>
            </a:pathLst>
          </a:custGeom>
          <a:ln w="3840">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8" name="object 8"/>
          <p:cNvSpPr txBox="1"/>
          <p:nvPr/>
        </p:nvSpPr>
        <p:spPr>
          <a:xfrm>
            <a:off x="2753867" y="5452871"/>
            <a:ext cx="1271270" cy="346249"/>
          </a:xfrm>
          <a:prstGeom prst="rect">
            <a:avLst/>
          </a:prstGeom>
        </p:spPr>
        <p:txBody>
          <a:bodyPr vert="horz" wrap="square" lIns="0" tIns="0" rIns="0" bIns="0" rtlCol="0">
            <a:spAutoFit/>
          </a:bodyPr>
          <a:lstStyle/>
          <a:p>
            <a:pPr marL="39370">
              <a:lnSpc>
                <a:spcPct val="100000"/>
              </a:lnSpc>
            </a:pPr>
            <a:r>
              <a:rPr sz="2250" spc="15" dirty="0">
                <a:latin typeface="华文行楷" panose="02010800040101010101" pitchFamily="2" charset="-122"/>
                <a:ea typeface="华文行楷" panose="02010800040101010101" pitchFamily="2" charset="-122"/>
                <a:cs typeface="宋体"/>
              </a:rPr>
              <a:t>华夏银行</a:t>
            </a:r>
            <a:endParaRPr sz="2250">
              <a:latin typeface="华文行楷" panose="02010800040101010101" pitchFamily="2" charset="-122"/>
              <a:ea typeface="华文行楷" panose="02010800040101010101" pitchFamily="2" charset="-122"/>
              <a:cs typeface="宋体"/>
            </a:endParaRPr>
          </a:p>
        </p:txBody>
      </p:sp>
      <p:sp>
        <p:nvSpPr>
          <p:cNvPr id="9" name="object 9"/>
          <p:cNvSpPr/>
          <p:nvPr/>
        </p:nvSpPr>
        <p:spPr>
          <a:xfrm>
            <a:off x="8130600" y="1689152"/>
            <a:ext cx="1360805" cy="680720"/>
          </a:xfrm>
          <a:custGeom>
            <a:avLst/>
            <a:gdLst/>
            <a:ahLst/>
            <a:cxnLst/>
            <a:rect l="l" t="t" r="r" b="b"/>
            <a:pathLst>
              <a:path w="1360804" h="680719">
                <a:moveTo>
                  <a:pt x="0" y="680458"/>
                </a:moveTo>
                <a:lnTo>
                  <a:pt x="1360399" y="680458"/>
                </a:lnTo>
                <a:lnTo>
                  <a:pt x="1360399" y="0"/>
                </a:lnTo>
                <a:lnTo>
                  <a:pt x="0" y="0"/>
                </a:lnTo>
                <a:lnTo>
                  <a:pt x="0" y="680458"/>
                </a:lnTo>
                <a:close/>
              </a:path>
            </a:pathLst>
          </a:custGeom>
          <a:ln w="3840">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0" name="object 10"/>
          <p:cNvSpPr txBox="1"/>
          <p:nvPr/>
        </p:nvSpPr>
        <p:spPr>
          <a:xfrm>
            <a:off x="8222363" y="1864030"/>
            <a:ext cx="1177290" cy="346249"/>
          </a:xfrm>
          <a:prstGeom prst="rect">
            <a:avLst/>
          </a:prstGeom>
        </p:spPr>
        <p:txBody>
          <a:bodyPr vert="horz" wrap="square" lIns="0" tIns="0" rIns="0" bIns="0" rtlCol="0">
            <a:spAutoFit/>
          </a:bodyPr>
          <a:lstStyle/>
          <a:p>
            <a:pPr marL="12700">
              <a:lnSpc>
                <a:spcPts val="2670"/>
              </a:lnSpc>
            </a:pPr>
            <a:r>
              <a:rPr sz="2250" spc="15" dirty="0">
                <a:latin typeface="华文行楷" panose="02010800040101010101" pitchFamily="2" charset="-122"/>
                <a:ea typeface="华文行楷" panose="02010800040101010101" pitchFamily="2" charset="-122"/>
                <a:cs typeface="宋体"/>
              </a:rPr>
              <a:t>仓储机构</a:t>
            </a:r>
            <a:endParaRPr sz="2250">
              <a:latin typeface="华文行楷" panose="02010800040101010101" pitchFamily="2" charset="-122"/>
              <a:ea typeface="华文行楷" panose="02010800040101010101" pitchFamily="2" charset="-122"/>
              <a:cs typeface="宋体"/>
            </a:endParaRPr>
          </a:p>
        </p:txBody>
      </p:sp>
      <p:sp>
        <p:nvSpPr>
          <p:cNvPr id="11" name="object 11"/>
          <p:cNvSpPr/>
          <p:nvPr/>
        </p:nvSpPr>
        <p:spPr>
          <a:xfrm>
            <a:off x="2688984" y="1689152"/>
            <a:ext cx="1360805" cy="680720"/>
          </a:xfrm>
          <a:custGeom>
            <a:avLst/>
            <a:gdLst/>
            <a:ahLst/>
            <a:cxnLst/>
            <a:rect l="l" t="t" r="r" b="b"/>
            <a:pathLst>
              <a:path w="1360804" h="680719">
                <a:moveTo>
                  <a:pt x="0" y="680458"/>
                </a:moveTo>
                <a:lnTo>
                  <a:pt x="1360399" y="680458"/>
                </a:lnTo>
                <a:lnTo>
                  <a:pt x="1360399" y="0"/>
                </a:lnTo>
                <a:lnTo>
                  <a:pt x="0" y="0"/>
                </a:lnTo>
                <a:lnTo>
                  <a:pt x="0" y="680458"/>
                </a:lnTo>
                <a:close/>
              </a:path>
            </a:pathLst>
          </a:custGeom>
          <a:ln w="3840">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2" name="object 12"/>
          <p:cNvSpPr txBox="1"/>
          <p:nvPr/>
        </p:nvSpPr>
        <p:spPr>
          <a:xfrm>
            <a:off x="2924644" y="1864030"/>
            <a:ext cx="889635" cy="346249"/>
          </a:xfrm>
          <a:prstGeom prst="rect">
            <a:avLst/>
          </a:prstGeom>
        </p:spPr>
        <p:txBody>
          <a:bodyPr vert="horz" wrap="square" lIns="0" tIns="0" rIns="0" bIns="0" rtlCol="0">
            <a:spAutoFit/>
          </a:bodyPr>
          <a:lstStyle/>
          <a:p>
            <a:pPr marL="12700">
              <a:lnSpc>
                <a:spcPts val="2670"/>
              </a:lnSpc>
            </a:pPr>
            <a:r>
              <a:rPr sz="2250" spc="15" dirty="0">
                <a:latin typeface="华文行楷" panose="02010800040101010101" pitchFamily="2" charset="-122"/>
                <a:ea typeface="华文行楷" panose="02010800040101010101" pitchFamily="2" charset="-122"/>
                <a:cs typeface="宋体"/>
              </a:rPr>
              <a:t>供货商</a:t>
            </a:r>
            <a:endParaRPr sz="2250">
              <a:latin typeface="华文行楷" panose="02010800040101010101" pitchFamily="2" charset="-122"/>
              <a:ea typeface="华文行楷" panose="02010800040101010101" pitchFamily="2" charset="-122"/>
              <a:cs typeface="宋体"/>
            </a:endParaRPr>
          </a:p>
        </p:txBody>
      </p:sp>
      <p:sp>
        <p:nvSpPr>
          <p:cNvPr id="13" name="object 13"/>
          <p:cNvSpPr txBox="1"/>
          <p:nvPr/>
        </p:nvSpPr>
        <p:spPr>
          <a:xfrm>
            <a:off x="3822655" y="3163564"/>
            <a:ext cx="1587500" cy="1038746"/>
          </a:xfrm>
          <a:prstGeom prst="rect">
            <a:avLst/>
          </a:prstGeom>
          <a:ln w="3840">
            <a:solidFill>
              <a:srgbClr val="000000"/>
            </a:solidFill>
          </a:ln>
        </p:spPr>
        <p:txBody>
          <a:bodyPr vert="horz" wrap="square" lIns="0" tIns="0" rIns="0" bIns="0" rtlCol="0">
            <a:spAutoFit/>
          </a:bodyPr>
          <a:lstStyle/>
          <a:p>
            <a:pPr marL="29845" marR="105410">
              <a:lnSpc>
                <a:spcPct val="108100"/>
              </a:lnSpc>
            </a:pPr>
            <a:r>
              <a:rPr sz="1250" dirty="0">
                <a:latin typeface="华文行楷" panose="02010800040101010101" pitchFamily="2" charset="-122"/>
                <a:ea typeface="华文行楷" panose="02010800040101010101" pitchFamily="2" charset="-122"/>
                <a:cs typeface="Times New Roman"/>
              </a:rPr>
              <a:t>1.</a:t>
            </a:r>
            <a:r>
              <a:rPr sz="1250" spc="5" dirty="0">
                <a:latin typeface="华文行楷" panose="02010800040101010101" pitchFamily="2" charset="-122"/>
                <a:ea typeface="华文行楷" panose="02010800040101010101" pitchFamily="2" charset="-122"/>
                <a:cs typeface="宋体"/>
              </a:rPr>
              <a:t>受理业务申请，核 定供货商额度、审批 购货商授信额度。 </a:t>
            </a:r>
            <a:r>
              <a:rPr sz="1250" dirty="0">
                <a:latin typeface="华文行楷" panose="02010800040101010101" pitchFamily="2" charset="-122"/>
                <a:ea typeface="华文行楷" panose="02010800040101010101" pitchFamily="2" charset="-122"/>
                <a:cs typeface="Times New Roman"/>
              </a:rPr>
              <a:t>2.</a:t>
            </a:r>
            <a:r>
              <a:rPr sz="1250" spc="5" dirty="0">
                <a:latin typeface="华文行楷" panose="02010800040101010101" pitchFamily="2" charset="-122"/>
                <a:ea typeface="华文行楷" panose="02010800040101010101" pitchFamily="2" charset="-122"/>
                <a:cs typeface="宋体"/>
              </a:rPr>
              <a:t>授信通过后签订三 方合作协议。</a:t>
            </a:r>
            <a:endParaRPr sz="1250">
              <a:latin typeface="华文行楷" panose="02010800040101010101" pitchFamily="2" charset="-122"/>
              <a:ea typeface="华文行楷" panose="02010800040101010101" pitchFamily="2" charset="-122"/>
              <a:cs typeface="宋体"/>
            </a:endParaRPr>
          </a:p>
        </p:txBody>
      </p:sp>
      <p:sp>
        <p:nvSpPr>
          <p:cNvPr id="14" name="object 14"/>
          <p:cNvSpPr/>
          <p:nvPr/>
        </p:nvSpPr>
        <p:spPr>
          <a:xfrm>
            <a:off x="4038059" y="4458516"/>
            <a:ext cx="0" cy="973455"/>
          </a:xfrm>
          <a:custGeom>
            <a:avLst/>
            <a:gdLst/>
            <a:ahLst/>
            <a:cxnLst/>
            <a:rect l="l" t="t" r="r" b="b"/>
            <a:pathLst>
              <a:path h="973454">
                <a:moveTo>
                  <a:pt x="0" y="973206"/>
                </a:moveTo>
                <a:lnTo>
                  <a:pt x="0" y="0"/>
                </a:lnTo>
              </a:path>
            </a:pathLst>
          </a:custGeom>
          <a:ln w="19196">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5" name="object 15"/>
          <p:cNvSpPr/>
          <p:nvPr/>
        </p:nvSpPr>
        <p:spPr>
          <a:xfrm>
            <a:off x="3978549" y="4354335"/>
            <a:ext cx="119380" cy="119380"/>
          </a:xfrm>
          <a:custGeom>
            <a:avLst/>
            <a:gdLst/>
            <a:ahLst/>
            <a:cxnLst/>
            <a:rect l="l" t="t" r="r" b="b"/>
            <a:pathLst>
              <a:path w="119379" h="119379">
                <a:moveTo>
                  <a:pt x="59510" y="0"/>
                </a:moveTo>
                <a:lnTo>
                  <a:pt x="0" y="119064"/>
                </a:lnTo>
                <a:lnTo>
                  <a:pt x="119020" y="119064"/>
                </a:lnTo>
                <a:lnTo>
                  <a:pt x="59510"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6" name="object 16"/>
          <p:cNvSpPr/>
          <p:nvPr/>
        </p:nvSpPr>
        <p:spPr>
          <a:xfrm>
            <a:off x="4026717" y="2369611"/>
            <a:ext cx="0" cy="690245"/>
          </a:xfrm>
          <a:custGeom>
            <a:avLst/>
            <a:gdLst/>
            <a:ahLst/>
            <a:cxnLst/>
            <a:rect l="l" t="t" r="r" b="b"/>
            <a:pathLst>
              <a:path h="690244">
                <a:moveTo>
                  <a:pt x="0" y="0"/>
                </a:moveTo>
                <a:lnTo>
                  <a:pt x="0" y="689740"/>
                </a:lnTo>
              </a:path>
            </a:pathLst>
          </a:custGeom>
          <a:ln w="19196">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7" name="object 17"/>
          <p:cNvSpPr/>
          <p:nvPr/>
        </p:nvSpPr>
        <p:spPr>
          <a:xfrm>
            <a:off x="3967207" y="3044468"/>
            <a:ext cx="119380" cy="119380"/>
          </a:xfrm>
          <a:custGeom>
            <a:avLst/>
            <a:gdLst/>
            <a:ahLst/>
            <a:cxnLst/>
            <a:rect l="l" t="t" r="r" b="b"/>
            <a:pathLst>
              <a:path w="119379" h="119380">
                <a:moveTo>
                  <a:pt x="119020" y="0"/>
                </a:moveTo>
                <a:lnTo>
                  <a:pt x="0" y="0"/>
                </a:lnTo>
                <a:lnTo>
                  <a:pt x="59510" y="119064"/>
                </a:lnTo>
                <a:lnTo>
                  <a:pt x="119020"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8" name="object 18"/>
          <p:cNvSpPr/>
          <p:nvPr/>
        </p:nvSpPr>
        <p:spPr>
          <a:xfrm>
            <a:off x="5513912" y="3764615"/>
            <a:ext cx="2616835" cy="1667510"/>
          </a:xfrm>
          <a:custGeom>
            <a:avLst/>
            <a:gdLst/>
            <a:ahLst/>
            <a:cxnLst/>
            <a:rect l="l" t="t" r="r" b="b"/>
            <a:pathLst>
              <a:path w="2616834" h="1667510">
                <a:moveTo>
                  <a:pt x="2616688" y="1667107"/>
                </a:moveTo>
                <a:lnTo>
                  <a:pt x="2616688" y="0"/>
                </a:lnTo>
                <a:lnTo>
                  <a:pt x="0" y="0"/>
                </a:lnTo>
              </a:path>
            </a:pathLst>
          </a:custGeom>
          <a:ln w="19201">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9" name="object 19"/>
          <p:cNvSpPr/>
          <p:nvPr/>
        </p:nvSpPr>
        <p:spPr>
          <a:xfrm>
            <a:off x="5409769" y="3705083"/>
            <a:ext cx="119380" cy="119380"/>
          </a:xfrm>
          <a:custGeom>
            <a:avLst/>
            <a:gdLst/>
            <a:ahLst/>
            <a:cxnLst/>
            <a:rect l="l" t="t" r="r" b="b"/>
            <a:pathLst>
              <a:path w="119379" h="119379">
                <a:moveTo>
                  <a:pt x="119020" y="0"/>
                </a:moveTo>
                <a:lnTo>
                  <a:pt x="0" y="59532"/>
                </a:lnTo>
                <a:lnTo>
                  <a:pt x="119020" y="119064"/>
                </a:lnTo>
                <a:lnTo>
                  <a:pt x="119020"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0" name="object 20"/>
          <p:cNvSpPr/>
          <p:nvPr/>
        </p:nvSpPr>
        <p:spPr>
          <a:xfrm>
            <a:off x="3142447" y="2473792"/>
            <a:ext cx="0" cy="1322070"/>
          </a:xfrm>
          <a:custGeom>
            <a:avLst/>
            <a:gdLst/>
            <a:ahLst/>
            <a:cxnLst/>
            <a:rect l="l" t="t" r="r" b="b"/>
            <a:pathLst>
              <a:path h="1322070">
                <a:moveTo>
                  <a:pt x="0" y="0"/>
                </a:moveTo>
                <a:lnTo>
                  <a:pt x="0" y="1321533"/>
                </a:lnTo>
              </a:path>
            </a:pathLst>
          </a:custGeom>
          <a:ln w="19196">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1" name="object 21"/>
          <p:cNvSpPr/>
          <p:nvPr/>
        </p:nvSpPr>
        <p:spPr>
          <a:xfrm>
            <a:off x="3142447" y="4005944"/>
            <a:ext cx="0" cy="1426210"/>
          </a:xfrm>
          <a:custGeom>
            <a:avLst/>
            <a:gdLst/>
            <a:ahLst/>
            <a:cxnLst/>
            <a:rect l="l" t="t" r="r" b="b"/>
            <a:pathLst>
              <a:path h="1426210">
                <a:moveTo>
                  <a:pt x="0" y="0"/>
                </a:moveTo>
                <a:lnTo>
                  <a:pt x="0" y="1425778"/>
                </a:lnTo>
              </a:path>
            </a:pathLst>
          </a:custGeom>
          <a:ln w="19196">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2" name="object 22"/>
          <p:cNvSpPr/>
          <p:nvPr/>
        </p:nvSpPr>
        <p:spPr>
          <a:xfrm>
            <a:off x="3082937" y="2369611"/>
            <a:ext cx="119380" cy="119380"/>
          </a:xfrm>
          <a:custGeom>
            <a:avLst/>
            <a:gdLst/>
            <a:ahLst/>
            <a:cxnLst/>
            <a:rect l="l" t="t" r="r" b="b"/>
            <a:pathLst>
              <a:path w="119380" h="119380">
                <a:moveTo>
                  <a:pt x="59510" y="0"/>
                </a:moveTo>
                <a:lnTo>
                  <a:pt x="0" y="119064"/>
                </a:lnTo>
                <a:lnTo>
                  <a:pt x="119020" y="119064"/>
                </a:lnTo>
                <a:lnTo>
                  <a:pt x="59510"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3" name="object 23"/>
          <p:cNvSpPr txBox="1"/>
          <p:nvPr/>
        </p:nvSpPr>
        <p:spPr>
          <a:xfrm>
            <a:off x="2749793" y="3803064"/>
            <a:ext cx="785495" cy="194310"/>
          </a:xfrm>
          <a:prstGeom prst="rect">
            <a:avLst/>
          </a:prstGeom>
        </p:spPr>
        <p:txBody>
          <a:bodyPr vert="horz" wrap="square" lIns="0" tIns="0" rIns="0" bIns="0" rtlCol="0">
            <a:spAutoFit/>
          </a:bodyPr>
          <a:lstStyle/>
          <a:p>
            <a:pPr marL="12700">
              <a:lnSpc>
                <a:spcPct val="100000"/>
              </a:lnSpc>
            </a:pPr>
            <a:r>
              <a:rPr sz="1250" dirty="0">
                <a:latin typeface="华文行楷" panose="02010800040101010101" pitchFamily="2" charset="-122"/>
                <a:ea typeface="华文行楷" panose="02010800040101010101" pitchFamily="2" charset="-122"/>
                <a:cs typeface="Times New Roman"/>
              </a:rPr>
              <a:t>3.</a:t>
            </a:r>
            <a:r>
              <a:rPr sz="1250" spc="5" dirty="0">
                <a:latin typeface="华文行楷" panose="02010800040101010101" pitchFamily="2" charset="-122"/>
                <a:ea typeface="华文行楷" panose="02010800040101010101" pitchFamily="2" charset="-122"/>
                <a:cs typeface="宋体"/>
              </a:rPr>
              <a:t>支付货款</a:t>
            </a:r>
            <a:endParaRPr sz="1250">
              <a:latin typeface="华文行楷" panose="02010800040101010101" pitchFamily="2" charset="-122"/>
              <a:ea typeface="华文行楷" panose="02010800040101010101" pitchFamily="2" charset="-122"/>
              <a:cs typeface="宋体"/>
            </a:endParaRPr>
          </a:p>
        </p:txBody>
      </p:sp>
      <p:sp>
        <p:nvSpPr>
          <p:cNvPr id="24" name="object 24"/>
          <p:cNvSpPr/>
          <p:nvPr/>
        </p:nvSpPr>
        <p:spPr>
          <a:xfrm>
            <a:off x="6543822" y="2029381"/>
            <a:ext cx="1482725" cy="0"/>
          </a:xfrm>
          <a:custGeom>
            <a:avLst/>
            <a:gdLst/>
            <a:ahLst/>
            <a:cxnLst/>
            <a:rect l="l" t="t" r="r" b="b"/>
            <a:pathLst>
              <a:path w="1482725">
                <a:moveTo>
                  <a:pt x="0" y="0"/>
                </a:moveTo>
                <a:lnTo>
                  <a:pt x="1482635" y="0"/>
                </a:lnTo>
              </a:path>
            </a:pathLst>
          </a:custGeom>
          <a:ln w="19203">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5" name="object 25"/>
          <p:cNvSpPr/>
          <p:nvPr/>
        </p:nvSpPr>
        <p:spPr>
          <a:xfrm>
            <a:off x="4049385" y="2029381"/>
            <a:ext cx="1574800" cy="0"/>
          </a:xfrm>
          <a:custGeom>
            <a:avLst/>
            <a:gdLst/>
            <a:ahLst/>
            <a:cxnLst/>
            <a:rect l="l" t="t" r="r" b="b"/>
            <a:pathLst>
              <a:path w="1574800">
                <a:moveTo>
                  <a:pt x="0" y="0"/>
                </a:moveTo>
                <a:lnTo>
                  <a:pt x="1574588" y="0"/>
                </a:lnTo>
              </a:path>
            </a:pathLst>
          </a:custGeom>
          <a:ln w="19203">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6" name="object 26"/>
          <p:cNvSpPr/>
          <p:nvPr/>
        </p:nvSpPr>
        <p:spPr>
          <a:xfrm>
            <a:off x="8011579" y="1969849"/>
            <a:ext cx="119380" cy="119380"/>
          </a:xfrm>
          <a:custGeom>
            <a:avLst/>
            <a:gdLst/>
            <a:ahLst/>
            <a:cxnLst/>
            <a:rect l="l" t="t" r="r" b="b"/>
            <a:pathLst>
              <a:path w="119379" h="119380">
                <a:moveTo>
                  <a:pt x="0" y="0"/>
                </a:moveTo>
                <a:lnTo>
                  <a:pt x="0" y="119064"/>
                </a:lnTo>
                <a:lnTo>
                  <a:pt x="119020" y="59532"/>
                </a:lnTo>
                <a:lnTo>
                  <a:pt x="0"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7" name="object 27"/>
          <p:cNvSpPr txBox="1"/>
          <p:nvPr/>
        </p:nvSpPr>
        <p:spPr>
          <a:xfrm>
            <a:off x="5617352" y="1931963"/>
            <a:ext cx="945515" cy="194310"/>
          </a:xfrm>
          <a:prstGeom prst="rect">
            <a:avLst/>
          </a:prstGeom>
        </p:spPr>
        <p:txBody>
          <a:bodyPr vert="horz" wrap="square" lIns="0" tIns="0" rIns="0" bIns="0" rtlCol="0">
            <a:spAutoFit/>
          </a:bodyPr>
          <a:lstStyle/>
          <a:p>
            <a:pPr marL="12700">
              <a:lnSpc>
                <a:spcPct val="100000"/>
              </a:lnSpc>
            </a:pPr>
            <a:r>
              <a:rPr sz="1250" dirty="0">
                <a:latin typeface="华文行楷" panose="02010800040101010101" pitchFamily="2" charset="-122"/>
                <a:ea typeface="华文行楷" panose="02010800040101010101" pitchFamily="2" charset="-122"/>
                <a:cs typeface="Times New Roman"/>
              </a:rPr>
              <a:t>4.</a:t>
            </a:r>
            <a:r>
              <a:rPr sz="1250" spc="5" dirty="0">
                <a:latin typeface="华文行楷" panose="02010800040101010101" pitchFamily="2" charset="-122"/>
                <a:ea typeface="华文行楷" panose="02010800040101010101" pitchFamily="2" charset="-122"/>
                <a:cs typeface="宋体"/>
              </a:rPr>
              <a:t>按约定发货</a:t>
            </a:r>
            <a:endParaRPr sz="1250">
              <a:latin typeface="华文行楷" panose="02010800040101010101" pitchFamily="2" charset="-122"/>
              <a:ea typeface="华文行楷" panose="02010800040101010101" pitchFamily="2" charset="-122"/>
              <a:cs typeface="宋体"/>
            </a:endParaRPr>
          </a:p>
        </p:txBody>
      </p:sp>
      <p:sp>
        <p:nvSpPr>
          <p:cNvPr id="28" name="object 28"/>
          <p:cNvSpPr/>
          <p:nvPr/>
        </p:nvSpPr>
        <p:spPr>
          <a:xfrm>
            <a:off x="8810808" y="2369611"/>
            <a:ext cx="0" cy="1426210"/>
          </a:xfrm>
          <a:custGeom>
            <a:avLst/>
            <a:gdLst/>
            <a:ahLst/>
            <a:cxnLst/>
            <a:rect l="l" t="t" r="r" b="b"/>
            <a:pathLst>
              <a:path h="1426210">
                <a:moveTo>
                  <a:pt x="0" y="0"/>
                </a:moveTo>
                <a:lnTo>
                  <a:pt x="0" y="1425714"/>
                </a:lnTo>
              </a:path>
            </a:pathLst>
          </a:custGeom>
          <a:ln w="19196">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9" name="object 29"/>
          <p:cNvSpPr/>
          <p:nvPr/>
        </p:nvSpPr>
        <p:spPr>
          <a:xfrm>
            <a:off x="8810808" y="4005944"/>
            <a:ext cx="0" cy="1322070"/>
          </a:xfrm>
          <a:custGeom>
            <a:avLst/>
            <a:gdLst/>
            <a:ahLst/>
            <a:cxnLst/>
            <a:rect l="l" t="t" r="r" b="b"/>
            <a:pathLst>
              <a:path h="1322070">
                <a:moveTo>
                  <a:pt x="0" y="0"/>
                </a:moveTo>
                <a:lnTo>
                  <a:pt x="0" y="1321597"/>
                </a:lnTo>
              </a:path>
            </a:pathLst>
          </a:custGeom>
          <a:ln w="19196">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0" name="object 30"/>
          <p:cNvSpPr/>
          <p:nvPr/>
        </p:nvSpPr>
        <p:spPr>
          <a:xfrm>
            <a:off x="8751298" y="5312658"/>
            <a:ext cx="119380" cy="119380"/>
          </a:xfrm>
          <a:custGeom>
            <a:avLst/>
            <a:gdLst/>
            <a:ahLst/>
            <a:cxnLst/>
            <a:rect l="l" t="t" r="r" b="b"/>
            <a:pathLst>
              <a:path w="119379" h="119379">
                <a:moveTo>
                  <a:pt x="119020" y="0"/>
                </a:moveTo>
                <a:lnTo>
                  <a:pt x="0" y="0"/>
                </a:lnTo>
                <a:lnTo>
                  <a:pt x="59510" y="119064"/>
                </a:lnTo>
                <a:lnTo>
                  <a:pt x="119020"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1" name="object 31"/>
          <p:cNvSpPr txBox="1"/>
          <p:nvPr/>
        </p:nvSpPr>
        <p:spPr>
          <a:xfrm>
            <a:off x="8578144" y="3803064"/>
            <a:ext cx="465455" cy="194310"/>
          </a:xfrm>
          <a:prstGeom prst="rect">
            <a:avLst/>
          </a:prstGeom>
        </p:spPr>
        <p:txBody>
          <a:bodyPr vert="horz" wrap="square" lIns="0" tIns="0" rIns="0" bIns="0" rtlCol="0">
            <a:spAutoFit/>
          </a:bodyPr>
          <a:lstStyle/>
          <a:p>
            <a:pPr marL="12700">
              <a:lnSpc>
                <a:spcPct val="100000"/>
              </a:lnSpc>
            </a:pPr>
            <a:r>
              <a:rPr sz="1250" dirty="0">
                <a:latin typeface="华文行楷" panose="02010800040101010101" pitchFamily="2" charset="-122"/>
                <a:ea typeface="华文行楷" panose="02010800040101010101" pitchFamily="2" charset="-122"/>
                <a:cs typeface="Times New Roman"/>
              </a:rPr>
              <a:t>7.</a:t>
            </a:r>
            <a:r>
              <a:rPr sz="1250" spc="5" dirty="0">
                <a:latin typeface="华文行楷" panose="02010800040101010101" pitchFamily="2" charset="-122"/>
                <a:ea typeface="华文行楷" panose="02010800040101010101" pitchFamily="2" charset="-122"/>
                <a:cs typeface="宋体"/>
              </a:rPr>
              <a:t>发货</a:t>
            </a:r>
            <a:endParaRPr sz="1250">
              <a:latin typeface="华文行楷" panose="02010800040101010101" pitchFamily="2" charset="-122"/>
              <a:ea typeface="华文行楷" panose="02010800040101010101" pitchFamily="2" charset="-122"/>
              <a:cs typeface="宋体"/>
            </a:endParaRPr>
          </a:p>
        </p:txBody>
      </p:sp>
      <p:sp>
        <p:nvSpPr>
          <p:cNvPr id="32" name="object 32"/>
          <p:cNvSpPr/>
          <p:nvPr/>
        </p:nvSpPr>
        <p:spPr>
          <a:xfrm>
            <a:off x="7343690" y="5658537"/>
            <a:ext cx="787400" cy="0"/>
          </a:xfrm>
          <a:custGeom>
            <a:avLst/>
            <a:gdLst/>
            <a:ahLst/>
            <a:cxnLst/>
            <a:rect l="l" t="t" r="r" b="b"/>
            <a:pathLst>
              <a:path w="787400">
                <a:moveTo>
                  <a:pt x="0" y="0"/>
                </a:moveTo>
                <a:lnTo>
                  <a:pt x="786910" y="0"/>
                </a:lnTo>
              </a:path>
            </a:pathLst>
          </a:custGeom>
          <a:ln w="19203">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3" name="object 33"/>
          <p:cNvSpPr/>
          <p:nvPr/>
        </p:nvSpPr>
        <p:spPr>
          <a:xfrm>
            <a:off x="4153496" y="5658537"/>
            <a:ext cx="671195" cy="0"/>
          </a:xfrm>
          <a:custGeom>
            <a:avLst/>
            <a:gdLst/>
            <a:ahLst/>
            <a:cxnLst/>
            <a:rect l="l" t="t" r="r" b="b"/>
            <a:pathLst>
              <a:path w="671195">
                <a:moveTo>
                  <a:pt x="0" y="0"/>
                </a:moveTo>
                <a:lnTo>
                  <a:pt x="670609" y="0"/>
                </a:lnTo>
              </a:path>
            </a:pathLst>
          </a:custGeom>
          <a:ln w="19203">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4" name="object 34"/>
          <p:cNvSpPr/>
          <p:nvPr/>
        </p:nvSpPr>
        <p:spPr>
          <a:xfrm>
            <a:off x="4049385" y="5599004"/>
            <a:ext cx="119380" cy="119380"/>
          </a:xfrm>
          <a:custGeom>
            <a:avLst/>
            <a:gdLst/>
            <a:ahLst/>
            <a:cxnLst/>
            <a:rect l="l" t="t" r="r" b="b"/>
            <a:pathLst>
              <a:path w="119379" h="119379">
                <a:moveTo>
                  <a:pt x="118988" y="0"/>
                </a:moveTo>
                <a:lnTo>
                  <a:pt x="0" y="59532"/>
                </a:lnTo>
                <a:lnTo>
                  <a:pt x="118988" y="119064"/>
                </a:lnTo>
                <a:lnTo>
                  <a:pt x="118988"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5" name="object 35"/>
          <p:cNvSpPr txBox="1"/>
          <p:nvPr/>
        </p:nvSpPr>
        <p:spPr>
          <a:xfrm>
            <a:off x="4817485" y="5560974"/>
            <a:ext cx="2545080" cy="194310"/>
          </a:xfrm>
          <a:prstGeom prst="rect">
            <a:avLst/>
          </a:prstGeom>
        </p:spPr>
        <p:txBody>
          <a:bodyPr vert="horz" wrap="square" lIns="0" tIns="0" rIns="0" bIns="0" rtlCol="0">
            <a:spAutoFit/>
          </a:bodyPr>
          <a:lstStyle/>
          <a:p>
            <a:pPr marL="12700">
              <a:lnSpc>
                <a:spcPct val="100000"/>
              </a:lnSpc>
            </a:pPr>
            <a:r>
              <a:rPr sz="1250" dirty="0">
                <a:latin typeface="华文行楷" panose="02010800040101010101" pitchFamily="2" charset="-122"/>
                <a:ea typeface="华文行楷" panose="02010800040101010101" pitchFamily="2" charset="-122"/>
                <a:cs typeface="Times New Roman"/>
              </a:rPr>
              <a:t>5.</a:t>
            </a:r>
            <a:r>
              <a:rPr sz="1250" spc="5" dirty="0">
                <a:latin typeface="华文行楷" panose="02010800040101010101" pitchFamily="2" charset="-122"/>
                <a:ea typeface="华文行楷" panose="02010800040101010101" pitchFamily="2" charset="-122"/>
                <a:cs typeface="宋体"/>
              </a:rPr>
              <a:t>追加保证金或偿还借</a:t>
            </a:r>
            <a:r>
              <a:rPr sz="1250" dirty="0">
                <a:latin typeface="华文行楷" panose="02010800040101010101" pitchFamily="2" charset="-122"/>
                <a:ea typeface="华文行楷" panose="02010800040101010101" pitchFamily="2" charset="-122"/>
                <a:cs typeface="宋体"/>
              </a:rPr>
              <a:t>款</a:t>
            </a:r>
            <a:r>
              <a:rPr sz="1250" spc="5" dirty="0">
                <a:latin typeface="华文行楷" panose="02010800040101010101" pitchFamily="2" charset="-122"/>
                <a:ea typeface="华文行楷" panose="02010800040101010101" pitchFamily="2" charset="-122"/>
                <a:cs typeface="宋体"/>
              </a:rPr>
              <a:t>，申请提货</a:t>
            </a:r>
            <a:endParaRPr sz="1250">
              <a:latin typeface="华文行楷" panose="02010800040101010101" pitchFamily="2" charset="-122"/>
              <a:ea typeface="华文行楷" panose="02010800040101010101" pitchFamily="2" charset="-122"/>
              <a:cs typeface="宋体"/>
            </a:endParaRPr>
          </a:p>
        </p:txBody>
      </p:sp>
      <p:sp>
        <p:nvSpPr>
          <p:cNvPr id="36" name="object 36"/>
          <p:cNvSpPr txBox="1"/>
          <p:nvPr/>
        </p:nvSpPr>
        <p:spPr>
          <a:xfrm>
            <a:off x="4956404" y="5771951"/>
            <a:ext cx="1134110" cy="192360"/>
          </a:xfrm>
          <a:prstGeom prst="rect">
            <a:avLst/>
          </a:prstGeom>
          <a:ln w="19203">
            <a:solidFill>
              <a:srgbClr val="000000"/>
            </a:solidFill>
          </a:ln>
        </p:spPr>
        <p:txBody>
          <a:bodyPr vert="horz" wrap="square" lIns="0" tIns="0" rIns="0" bIns="0" rtlCol="0">
            <a:spAutoFit/>
          </a:bodyPr>
          <a:lstStyle/>
          <a:p>
            <a:pPr marL="176530">
              <a:lnSpc>
                <a:spcPct val="100000"/>
              </a:lnSpc>
            </a:pPr>
            <a:r>
              <a:rPr sz="1250" dirty="0">
                <a:latin typeface="华文行楷" panose="02010800040101010101" pitchFamily="2" charset="-122"/>
                <a:ea typeface="华文行楷" panose="02010800040101010101" pitchFamily="2" charset="-122"/>
                <a:cs typeface="Times New Roman"/>
              </a:rPr>
              <a:t>8.</a:t>
            </a:r>
            <a:r>
              <a:rPr sz="1250" spc="5" dirty="0">
                <a:latin typeface="华文行楷" panose="02010800040101010101" pitchFamily="2" charset="-122"/>
                <a:ea typeface="华文行楷" panose="02010800040101010101" pitchFamily="2" charset="-122"/>
                <a:cs typeface="宋体"/>
              </a:rPr>
              <a:t>到期处理</a:t>
            </a:r>
            <a:endParaRPr sz="1250">
              <a:latin typeface="华文行楷" panose="02010800040101010101" pitchFamily="2" charset="-122"/>
              <a:ea typeface="华文行楷" panose="02010800040101010101" pitchFamily="2" charset="-122"/>
              <a:cs typeface="宋体"/>
            </a:endParaRPr>
          </a:p>
        </p:txBody>
      </p:sp>
      <p:sp>
        <p:nvSpPr>
          <p:cNvPr id="37" name="object 37"/>
          <p:cNvSpPr/>
          <p:nvPr/>
        </p:nvSpPr>
        <p:spPr>
          <a:xfrm>
            <a:off x="4049385" y="5930720"/>
            <a:ext cx="814069" cy="0"/>
          </a:xfrm>
          <a:custGeom>
            <a:avLst/>
            <a:gdLst/>
            <a:ahLst/>
            <a:cxnLst/>
            <a:rect l="l" t="t" r="r" b="b"/>
            <a:pathLst>
              <a:path w="814070">
                <a:moveTo>
                  <a:pt x="0" y="0"/>
                </a:moveTo>
                <a:lnTo>
                  <a:pt x="814073" y="0"/>
                </a:lnTo>
              </a:path>
            </a:pathLst>
          </a:custGeom>
          <a:ln w="19203">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8" name="object 38"/>
          <p:cNvSpPr/>
          <p:nvPr/>
        </p:nvSpPr>
        <p:spPr>
          <a:xfrm>
            <a:off x="4848581" y="5871188"/>
            <a:ext cx="119380" cy="119380"/>
          </a:xfrm>
          <a:custGeom>
            <a:avLst/>
            <a:gdLst/>
            <a:ahLst/>
            <a:cxnLst/>
            <a:rect l="l" t="t" r="r" b="b"/>
            <a:pathLst>
              <a:path w="119379" h="119379">
                <a:moveTo>
                  <a:pt x="0" y="0"/>
                </a:moveTo>
                <a:lnTo>
                  <a:pt x="0" y="119064"/>
                </a:lnTo>
                <a:lnTo>
                  <a:pt x="119020" y="59532"/>
                </a:lnTo>
                <a:lnTo>
                  <a:pt x="0"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9" name="object 39"/>
          <p:cNvSpPr/>
          <p:nvPr/>
        </p:nvSpPr>
        <p:spPr>
          <a:xfrm>
            <a:off x="3595924" y="2473792"/>
            <a:ext cx="4761865" cy="2958465"/>
          </a:xfrm>
          <a:custGeom>
            <a:avLst/>
            <a:gdLst/>
            <a:ahLst/>
            <a:cxnLst/>
            <a:rect l="l" t="t" r="r" b="b"/>
            <a:pathLst>
              <a:path w="4761865" h="2958465">
                <a:moveTo>
                  <a:pt x="0" y="2957930"/>
                </a:moveTo>
                <a:lnTo>
                  <a:pt x="0" y="372235"/>
                </a:lnTo>
                <a:lnTo>
                  <a:pt x="4761359" y="372235"/>
                </a:lnTo>
                <a:lnTo>
                  <a:pt x="4761359" y="0"/>
                </a:lnTo>
              </a:path>
            </a:pathLst>
          </a:custGeom>
          <a:ln w="19201">
            <a:solidFill>
              <a:srgbClr val="000000"/>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0" name="object 40"/>
          <p:cNvSpPr/>
          <p:nvPr/>
        </p:nvSpPr>
        <p:spPr>
          <a:xfrm>
            <a:off x="8297773" y="2369611"/>
            <a:ext cx="119380" cy="119380"/>
          </a:xfrm>
          <a:custGeom>
            <a:avLst/>
            <a:gdLst/>
            <a:ahLst/>
            <a:cxnLst/>
            <a:rect l="l" t="t" r="r" b="b"/>
            <a:pathLst>
              <a:path w="119379" h="119380">
                <a:moveTo>
                  <a:pt x="59510" y="0"/>
                </a:moveTo>
                <a:lnTo>
                  <a:pt x="0" y="119064"/>
                </a:lnTo>
                <a:lnTo>
                  <a:pt x="119020" y="119064"/>
                </a:lnTo>
                <a:lnTo>
                  <a:pt x="59510" y="0"/>
                </a:lnTo>
                <a:close/>
              </a:path>
            </a:pathLst>
          </a:custGeom>
          <a:solidFill>
            <a:srgbClr val="000000"/>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1" name="object 41"/>
          <p:cNvSpPr txBox="1"/>
          <p:nvPr/>
        </p:nvSpPr>
        <p:spPr>
          <a:xfrm>
            <a:off x="5130711" y="2747049"/>
            <a:ext cx="785495" cy="194310"/>
          </a:xfrm>
          <a:prstGeom prst="rect">
            <a:avLst/>
          </a:prstGeom>
        </p:spPr>
        <p:txBody>
          <a:bodyPr vert="horz" wrap="square" lIns="0" tIns="0" rIns="0" bIns="0" rtlCol="0">
            <a:spAutoFit/>
          </a:bodyPr>
          <a:lstStyle/>
          <a:p>
            <a:pPr marL="12700">
              <a:lnSpc>
                <a:spcPct val="100000"/>
              </a:lnSpc>
            </a:pPr>
            <a:r>
              <a:rPr sz="1250" dirty="0">
                <a:latin typeface="华文行楷" panose="02010800040101010101" pitchFamily="2" charset="-122"/>
                <a:ea typeface="华文行楷" panose="02010800040101010101" pitchFamily="2" charset="-122"/>
                <a:cs typeface="Times New Roman"/>
              </a:rPr>
              <a:t>6.</a:t>
            </a:r>
            <a:r>
              <a:rPr sz="1250" spc="5" dirty="0">
                <a:latin typeface="华文行楷" panose="02010800040101010101" pitchFamily="2" charset="-122"/>
                <a:ea typeface="华文行楷" panose="02010800040101010101" pitchFamily="2" charset="-122"/>
                <a:cs typeface="宋体"/>
              </a:rPr>
              <a:t>发货通知</a:t>
            </a:r>
            <a:endParaRPr sz="1250" dirty="0">
              <a:latin typeface="华文行楷" panose="02010800040101010101" pitchFamily="2" charset="-122"/>
              <a:ea typeface="华文行楷" panose="02010800040101010101" pitchFamily="2" charset="-122"/>
              <a:cs typeface="宋体"/>
            </a:endParaRPr>
          </a:p>
        </p:txBody>
      </p:sp>
      <p:sp>
        <p:nvSpPr>
          <p:cNvPr id="42" name="object 42"/>
          <p:cNvSpPr/>
          <p:nvPr/>
        </p:nvSpPr>
        <p:spPr>
          <a:xfrm>
            <a:off x="2753867" y="5452871"/>
            <a:ext cx="1271270" cy="635635"/>
          </a:xfrm>
          <a:custGeom>
            <a:avLst/>
            <a:gdLst/>
            <a:ahLst/>
            <a:cxnLst/>
            <a:rect l="l" t="t" r="r" b="b"/>
            <a:pathLst>
              <a:path w="1271270" h="635635">
                <a:moveTo>
                  <a:pt x="0" y="635507"/>
                </a:moveTo>
                <a:lnTo>
                  <a:pt x="1271016" y="635507"/>
                </a:lnTo>
                <a:lnTo>
                  <a:pt x="1271016" y="0"/>
                </a:lnTo>
                <a:lnTo>
                  <a:pt x="0" y="0"/>
                </a:lnTo>
                <a:lnTo>
                  <a:pt x="0" y="635507"/>
                </a:lnTo>
                <a:close/>
              </a:path>
            </a:pathLst>
          </a:custGeom>
          <a:solidFill>
            <a:srgbClr val="FFFFF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3" name="object 43"/>
          <p:cNvSpPr txBox="1"/>
          <p:nvPr/>
        </p:nvSpPr>
        <p:spPr>
          <a:xfrm>
            <a:off x="3122802" y="5650002"/>
            <a:ext cx="535305" cy="307777"/>
          </a:xfrm>
          <a:prstGeom prst="rect">
            <a:avLst/>
          </a:prstGeom>
        </p:spPr>
        <p:txBody>
          <a:bodyPr vert="horz" wrap="square" lIns="0" tIns="0" rIns="0" bIns="0" rtlCol="0">
            <a:spAutoFit/>
          </a:bodyPr>
          <a:lstStyle/>
          <a:p>
            <a:pPr marL="12700">
              <a:lnSpc>
                <a:spcPts val="2380"/>
              </a:lnSpc>
            </a:pPr>
            <a:r>
              <a:rPr sz="2000" dirty="0">
                <a:latin typeface="华文行楷" panose="02010800040101010101" pitchFamily="2" charset="-122"/>
                <a:ea typeface="华文行楷" panose="02010800040101010101" pitchFamily="2" charset="-122"/>
                <a:cs typeface="宋体"/>
              </a:rPr>
              <a:t>银行</a:t>
            </a:r>
            <a:endParaRPr sz="2000">
              <a:latin typeface="华文行楷" panose="02010800040101010101" pitchFamily="2" charset="-122"/>
              <a:ea typeface="华文行楷" panose="02010800040101010101" pitchFamily="2" charset="-122"/>
              <a:cs typeface="宋体"/>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53970"/>
          </a:xfrm>
          <a:prstGeom prst="rect">
            <a:avLst/>
          </a:prstGeom>
        </p:spPr>
        <p:txBody>
          <a:bodyPr vert="horz" wrap="square" lIns="0" tIns="0" rIns="0" bIns="0" rtlCol="0">
            <a:spAutoFit/>
          </a:bodyPr>
          <a:lstStyle/>
          <a:p>
            <a:pPr marL="12700">
              <a:lnSpc>
                <a:spcPct val="100000"/>
              </a:lnSpc>
            </a:pPr>
            <a:r>
              <a:rPr spc="-10" dirty="0">
                <a:latin typeface="华文行楷" panose="02010800040101010101" pitchFamily="2" charset="-122"/>
                <a:ea typeface="华文行楷" panose="02010800040101010101" pitchFamily="2" charset="-122"/>
              </a:rPr>
              <a:t>小组讨论</a:t>
            </a:r>
          </a:p>
        </p:txBody>
      </p:sp>
      <p:sp>
        <p:nvSpPr>
          <p:cNvPr id="3" name="object 3"/>
          <p:cNvSpPr txBox="1"/>
          <p:nvPr/>
        </p:nvSpPr>
        <p:spPr>
          <a:xfrm>
            <a:off x="918463" y="1453545"/>
            <a:ext cx="7920737" cy="3239348"/>
          </a:xfrm>
          <a:prstGeom prst="rect">
            <a:avLst/>
          </a:prstGeom>
        </p:spPr>
        <p:txBody>
          <a:bodyPr vert="horz" wrap="square" lIns="0" tIns="0" rIns="0" bIns="0" rtlCol="0">
            <a:spAutoFit/>
          </a:bodyPr>
          <a:lstStyle/>
          <a:p>
            <a:pPr marL="12700">
              <a:lnSpc>
                <a:spcPct val="100000"/>
              </a:lnSpc>
            </a:pPr>
            <a:r>
              <a:rPr sz="3600" dirty="0">
                <a:solidFill>
                  <a:srgbClr val="FF0000"/>
                </a:solidFill>
                <a:latin typeface="华文行楷" panose="02010800040101010101" pitchFamily="2" charset="-122"/>
                <a:ea typeface="华文行楷" panose="02010800040101010101" pitchFamily="2" charset="-122"/>
                <a:cs typeface="Arial Unicode MS"/>
              </a:rPr>
              <a:t>问题来了</a:t>
            </a:r>
            <a:r>
              <a:rPr sz="3600" spc="-125" dirty="0">
                <a:solidFill>
                  <a:srgbClr val="FF0000"/>
                </a:solidFill>
                <a:latin typeface="华文行楷" panose="02010800040101010101" pitchFamily="2" charset="-122"/>
                <a:ea typeface="华文行楷" panose="02010800040101010101" pitchFamily="2" charset="-122"/>
                <a:cs typeface="Arial Unicode MS"/>
              </a:rPr>
              <a:t> </a:t>
            </a:r>
            <a:r>
              <a:rPr sz="4000" spc="-5" dirty="0">
                <a:solidFill>
                  <a:srgbClr val="FF0000"/>
                </a:solidFill>
                <a:latin typeface="华文行楷" panose="02010800040101010101" pitchFamily="2" charset="-122"/>
                <a:ea typeface="华文行楷" panose="02010800040101010101" pitchFamily="2" charset="-122"/>
                <a:cs typeface="Arial Unicode MS"/>
              </a:rPr>
              <a:t>？</a:t>
            </a:r>
            <a:r>
              <a:rPr sz="5400" dirty="0">
                <a:solidFill>
                  <a:srgbClr val="FF0000"/>
                </a:solidFill>
                <a:latin typeface="华文行楷" panose="02010800040101010101" pitchFamily="2" charset="-122"/>
                <a:ea typeface="华文行楷" panose="02010800040101010101" pitchFamily="2" charset="-122"/>
                <a:cs typeface="Arial Unicode MS"/>
              </a:rPr>
              <a:t>？</a:t>
            </a:r>
            <a:r>
              <a:rPr sz="7200" dirty="0">
                <a:solidFill>
                  <a:srgbClr val="FF0000"/>
                </a:solidFill>
                <a:latin typeface="华文行楷" panose="02010800040101010101" pitchFamily="2" charset="-122"/>
                <a:ea typeface="华文行楷" panose="02010800040101010101" pitchFamily="2" charset="-122"/>
                <a:cs typeface="Arial Unicode MS"/>
              </a:rPr>
              <a:t>？</a:t>
            </a:r>
            <a:endParaRPr sz="7200" dirty="0">
              <a:latin typeface="华文行楷" panose="02010800040101010101" pitchFamily="2" charset="-122"/>
              <a:ea typeface="华文行楷" panose="02010800040101010101" pitchFamily="2" charset="-122"/>
              <a:cs typeface="Arial Unicode MS"/>
            </a:endParaRPr>
          </a:p>
          <a:p>
            <a:pPr>
              <a:lnSpc>
                <a:spcPct val="100000"/>
              </a:lnSpc>
              <a:spcBef>
                <a:spcPts val="43"/>
              </a:spcBef>
            </a:pPr>
            <a:endParaRPr sz="5650" dirty="0">
              <a:latin typeface="华文行楷" panose="02010800040101010101" pitchFamily="2" charset="-122"/>
              <a:ea typeface="华文行楷" panose="02010800040101010101" pitchFamily="2" charset="-122"/>
              <a:cs typeface="Times New Roman"/>
            </a:endParaRPr>
          </a:p>
          <a:p>
            <a:pPr marL="12700">
              <a:lnSpc>
                <a:spcPct val="100000"/>
              </a:lnSpc>
            </a:pPr>
            <a:r>
              <a:rPr sz="1800" b="1" i="1" spc="-260" dirty="0">
                <a:solidFill>
                  <a:srgbClr val="585858"/>
                </a:solidFill>
                <a:latin typeface="华文行楷" panose="02010800040101010101" pitchFamily="2" charset="-122"/>
                <a:ea typeface="华文行楷" panose="02010800040101010101" pitchFamily="2" charset="-122"/>
                <a:cs typeface="Arial"/>
              </a:rPr>
              <a:t>1</a:t>
            </a:r>
            <a:r>
              <a:rPr sz="1800" b="1" i="1" spc="-130" dirty="0">
                <a:solidFill>
                  <a:srgbClr val="585858"/>
                </a:solidFill>
                <a:latin typeface="华文行楷" panose="02010800040101010101" pitchFamily="2" charset="-122"/>
                <a:ea typeface="华文行楷" panose="02010800040101010101" pitchFamily="2" charset="-122"/>
                <a:cs typeface="Arial"/>
              </a:rPr>
              <a:t>.</a:t>
            </a:r>
            <a:r>
              <a:rPr sz="1800" b="1" spc="5" dirty="0">
                <a:solidFill>
                  <a:srgbClr val="585858"/>
                </a:solidFill>
                <a:latin typeface="华文行楷" panose="02010800040101010101" pitchFamily="2" charset="-122"/>
                <a:ea typeface="华文行楷" panose="02010800040101010101" pitchFamily="2" charset="-122"/>
                <a:cs typeface="Microsoft JhengHei"/>
              </a:rPr>
              <a:t>保</a:t>
            </a:r>
            <a:r>
              <a:rPr sz="1800" b="1" dirty="0">
                <a:solidFill>
                  <a:srgbClr val="585858"/>
                </a:solidFill>
                <a:latin typeface="华文行楷" panose="02010800040101010101" pitchFamily="2" charset="-122"/>
                <a:ea typeface="华文行楷" panose="02010800040101010101" pitchFamily="2" charset="-122"/>
                <a:cs typeface="Microsoft JhengHei"/>
              </a:rPr>
              <a:t>兑仓</a:t>
            </a:r>
            <a:r>
              <a:rPr sz="1800" b="1" spc="-10" dirty="0">
                <a:solidFill>
                  <a:srgbClr val="585858"/>
                </a:solidFill>
                <a:latin typeface="华文行楷" panose="02010800040101010101" pitchFamily="2" charset="-122"/>
                <a:ea typeface="华文行楷" panose="02010800040101010101" pitchFamily="2" charset="-122"/>
                <a:cs typeface="Microsoft JhengHei"/>
              </a:rPr>
              <a:t>模</a:t>
            </a:r>
            <a:r>
              <a:rPr sz="1800" b="1" dirty="0">
                <a:solidFill>
                  <a:srgbClr val="585858"/>
                </a:solidFill>
                <a:latin typeface="华文行楷" panose="02010800040101010101" pitchFamily="2" charset="-122"/>
                <a:ea typeface="华文行楷" panose="02010800040101010101" pitchFamily="2" charset="-122"/>
                <a:cs typeface="Microsoft JhengHei"/>
              </a:rPr>
              <a:t>式参</a:t>
            </a:r>
            <a:r>
              <a:rPr sz="1800" b="1" spc="-10" dirty="0">
                <a:solidFill>
                  <a:srgbClr val="585858"/>
                </a:solidFill>
                <a:latin typeface="华文行楷" panose="02010800040101010101" pitchFamily="2" charset="-122"/>
                <a:ea typeface="华文行楷" panose="02010800040101010101" pitchFamily="2" charset="-122"/>
                <a:cs typeface="Microsoft JhengHei"/>
              </a:rPr>
              <a:t>与</a:t>
            </a:r>
            <a:r>
              <a:rPr sz="1800" b="1" dirty="0">
                <a:solidFill>
                  <a:srgbClr val="585858"/>
                </a:solidFill>
                <a:latin typeface="华文行楷" panose="02010800040101010101" pitchFamily="2" charset="-122"/>
                <a:ea typeface="华文行楷" panose="02010800040101010101" pitchFamily="2" charset="-122"/>
                <a:cs typeface="Microsoft JhengHei"/>
              </a:rPr>
              <a:t>方有</a:t>
            </a:r>
            <a:r>
              <a:rPr sz="1800" b="1" spc="-10" dirty="0">
                <a:solidFill>
                  <a:srgbClr val="585858"/>
                </a:solidFill>
                <a:latin typeface="华文行楷" panose="02010800040101010101" pitchFamily="2" charset="-122"/>
                <a:ea typeface="华文行楷" panose="02010800040101010101" pitchFamily="2" charset="-122"/>
                <a:cs typeface="Microsoft JhengHei"/>
              </a:rPr>
              <a:t>多</a:t>
            </a:r>
            <a:r>
              <a:rPr sz="1800" b="1" dirty="0">
                <a:solidFill>
                  <a:srgbClr val="585858"/>
                </a:solidFill>
                <a:latin typeface="华文行楷" panose="02010800040101010101" pitchFamily="2" charset="-122"/>
                <a:ea typeface="华文行楷" panose="02010800040101010101" pitchFamily="2" charset="-122"/>
                <a:cs typeface="Microsoft JhengHei"/>
              </a:rPr>
              <a:t>少个</a:t>
            </a:r>
            <a:r>
              <a:rPr sz="1800" b="1" spc="-10" dirty="0">
                <a:solidFill>
                  <a:srgbClr val="585858"/>
                </a:solidFill>
                <a:latin typeface="华文行楷" panose="02010800040101010101" pitchFamily="2" charset="-122"/>
                <a:ea typeface="华文行楷" panose="02010800040101010101" pitchFamily="2" charset="-122"/>
                <a:cs typeface="Microsoft JhengHei"/>
              </a:rPr>
              <a:t>？</a:t>
            </a:r>
            <a:r>
              <a:rPr sz="1800" b="1" dirty="0">
                <a:solidFill>
                  <a:srgbClr val="585858"/>
                </a:solidFill>
                <a:latin typeface="华文行楷" panose="02010800040101010101" pitchFamily="2" charset="-122"/>
                <a:ea typeface="华文行楷" panose="02010800040101010101" pitchFamily="2" charset="-122"/>
                <a:cs typeface="Microsoft JhengHei"/>
              </a:rPr>
              <a:t>分别</a:t>
            </a:r>
            <a:r>
              <a:rPr sz="1800" b="1" spc="-10" dirty="0">
                <a:solidFill>
                  <a:srgbClr val="585858"/>
                </a:solidFill>
                <a:latin typeface="华文行楷" panose="02010800040101010101" pitchFamily="2" charset="-122"/>
                <a:ea typeface="华文行楷" panose="02010800040101010101" pitchFamily="2" charset="-122"/>
                <a:cs typeface="Microsoft JhengHei"/>
              </a:rPr>
              <a:t>为</a:t>
            </a:r>
            <a:r>
              <a:rPr sz="1800" b="1" dirty="0">
                <a:solidFill>
                  <a:srgbClr val="585858"/>
                </a:solidFill>
                <a:latin typeface="华文行楷" panose="02010800040101010101" pitchFamily="2" charset="-122"/>
                <a:ea typeface="华文行楷" panose="02010800040101010101" pitchFamily="2" charset="-122"/>
                <a:cs typeface="Microsoft JhengHei"/>
              </a:rPr>
              <a:t>？</a:t>
            </a:r>
            <a:endParaRPr sz="1800" dirty="0">
              <a:latin typeface="华文行楷" panose="02010800040101010101" pitchFamily="2" charset="-122"/>
              <a:ea typeface="华文行楷" panose="02010800040101010101" pitchFamily="2" charset="-122"/>
              <a:cs typeface="Microsoft JhengHei"/>
            </a:endParaRPr>
          </a:p>
          <a:p>
            <a:pPr marL="12700">
              <a:lnSpc>
                <a:spcPct val="100000"/>
              </a:lnSpc>
              <a:spcBef>
                <a:spcPts val="434"/>
              </a:spcBef>
            </a:pPr>
            <a:r>
              <a:rPr sz="1800" b="1" i="1" spc="-65" dirty="0">
                <a:solidFill>
                  <a:srgbClr val="585858"/>
                </a:solidFill>
                <a:latin typeface="华文行楷" panose="02010800040101010101" pitchFamily="2" charset="-122"/>
                <a:ea typeface="华文行楷" panose="02010800040101010101" pitchFamily="2" charset="-122"/>
                <a:cs typeface="Arial"/>
              </a:rPr>
              <a:t>2</a:t>
            </a:r>
            <a:r>
              <a:rPr sz="1800" b="1" i="1" spc="-30" dirty="0">
                <a:solidFill>
                  <a:srgbClr val="585858"/>
                </a:solidFill>
                <a:latin typeface="华文行楷" panose="02010800040101010101" pitchFamily="2" charset="-122"/>
                <a:ea typeface="华文行楷" panose="02010800040101010101" pitchFamily="2" charset="-122"/>
                <a:cs typeface="Arial"/>
              </a:rPr>
              <a:t>.</a:t>
            </a:r>
            <a:r>
              <a:rPr sz="1800" b="1" spc="10" dirty="0">
                <a:solidFill>
                  <a:srgbClr val="585858"/>
                </a:solidFill>
                <a:latin typeface="华文行楷" panose="02010800040101010101" pitchFamily="2" charset="-122"/>
                <a:ea typeface="华文行楷" panose="02010800040101010101" pitchFamily="2" charset="-122"/>
                <a:cs typeface="Microsoft JhengHei"/>
              </a:rPr>
              <a:t>仓</a:t>
            </a:r>
            <a:r>
              <a:rPr sz="1800" b="1" dirty="0">
                <a:solidFill>
                  <a:srgbClr val="585858"/>
                </a:solidFill>
                <a:latin typeface="华文行楷" panose="02010800040101010101" pitchFamily="2" charset="-122"/>
                <a:ea typeface="华文行楷" panose="02010800040101010101" pitchFamily="2" charset="-122"/>
                <a:cs typeface="Microsoft JhengHei"/>
              </a:rPr>
              <a:t>储监管模式参与方有对少个？分别为？</a:t>
            </a:r>
            <a:endParaRPr sz="1800" dirty="0">
              <a:latin typeface="华文行楷" panose="02010800040101010101" pitchFamily="2" charset="-122"/>
              <a:ea typeface="华文行楷" panose="02010800040101010101" pitchFamily="2" charset="-122"/>
              <a:cs typeface="Microsoft JhengHei"/>
            </a:endParaRPr>
          </a:p>
          <a:p>
            <a:pPr marL="12700">
              <a:lnSpc>
                <a:spcPct val="100000"/>
              </a:lnSpc>
              <a:spcBef>
                <a:spcPts val="430"/>
              </a:spcBef>
            </a:pPr>
            <a:r>
              <a:rPr sz="1800" b="1" i="1" spc="15" dirty="0">
                <a:solidFill>
                  <a:srgbClr val="585858"/>
                </a:solidFill>
                <a:latin typeface="华文行楷" panose="02010800040101010101" pitchFamily="2" charset="-122"/>
                <a:ea typeface="华文行楷" panose="02010800040101010101" pitchFamily="2" charset="-122"/>
                <a:cs typeface="Arial"/>
              </a:rPr>
              <a:t>3.</a:t>
            </a:r>
            <a:r>
              <a:rPr sz="1800" b="1" spc="10" dirty="0">
                <a:solidFill>
                  <a:srgbClr val="585858"/>
                </a:solidFill>
                <a:latin typeface="华文行楷" panose="02010800040101010101" pitchFamily="2" charset="-122"/>
                <a:ea typeface="华文行楷" panose="02010800040101010101" pitchFamily="2" charset="-122"/>
                <a:cs typeface="Microsoft JhengHei"/>
              </a:rPr>
              <a:t>保兑</a:t>
            </a:r>
            <a:r>
              <a:rPr sz="1800" b="1" dirty="0">
                <a:solidFill>
                  <a:srgbClr val="585858"/>
                </a:solidFill>
                <a:latin typeface="华文行楷" panose="02010800040101010101" pitchFamily="2" charset="-122"/>
                <a:ea typeface="华文行楷" panose="02010800040101010101" pitchFamily="2" charset="-122"/>
                <a:cs typeface="Microsoft JhengHei"/>
              </a:rPr>
              <a:t>仓风险关键因素在哪里？哪个参与方是核心关键点？</a:t>
            </a:r>
            <a:endParaRPr sz="1800" dirty="0">
              <a:latin typeface="华文行楷" panose="02010800040101010101" pitchFamily="2" charset="-122"/>
              <a:ea typeface="华文行楷" panose="02010800040101010101" pitchFamily="2" charset="-122"/>
              <a:cs typeface="Microsoft JhengHei"/>
            </a:endParaRPr>
          </a:p>
          <a:p>
            <a:pPr marL="12700">
              <a:lnSpc>
                <a:spcPct val="100000"/>
              </a:lnSpc>
              <a:spcBef>
                <a:spcPts val="430"/>
              </a:spcBef>
            </a:pPr>
            <a:r>
              <a:rPr sz="1800" b="1" i="1" spc="-60" dirty="0">
                <a:solidFill>
                  <a:srgbClr val="585858"/>
                </a:solidFill>
                <a:latin typeface="华文行楷" panose="02010800040101010101" pitchFamily="2" charset="-122"/>
                <a:ea typeface="华文行楷" panose="02010800040101010101" pitchFamily="2" charset="-122"/>
                <a:cs typeface="Arial"/>
              </a:rPr>
              <a:t>4.</a:t>
            </a:r>
            <a:r>
              <a:rPr sz="1800" b="1" spc="10" dirty="0">
                <a:solidFill>
                  <a:srgbClr val="585858"/>
                </a:solidFill>
                <a:latin typeface="华文行楷" panose="02010800040101010101" pitchFamily="2" charset="-122"/>
                <a:ea typeface="华文行楷" panose="02010800040101010101" pitchFamily="2" charset="-122"/>
                <a:cs typeface="Microsoft JhengHei"/>
              </a:rPr>
              <a:t>仓储</a:t>
            </a:r>
            <a:r>
              <a:rPr sz="1800" b="1" dirty="0">
                <a:solidFill>
                  <a:srgbClr val="585858"/>
                </a:solidFill>
                <a:latin typeface="华文行楷" panose="02010800040101010101" pitchFamily="2" charset="-122"/>
                <a:ea typeface="华文行楷" panose="02010800040101010101" pitchFamily="2" charset="-122"/>
                <a:cs typeface="Microsoft JhengHei"/>
              </a:rPr>
              <a:t>监管模式风险关键因素在哪里？哪个参与方是核心关键点？</a:t>
            </a:r>
            <a:endParaRPr sz="1800" dirty="0">
              <a:latin typeface="华文行楷" panose="02010800040101010101" pitchFamily="2" charset="-122"/>
              <a:ea typeface="华文行楷" panose="02010800040101010101" pitchFamily="2" charset="-122"/>
              <a:cs typeface="Microsoft JhengHe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53970"/>
          </a:xfrm>
          <a:prstGeom prst="rect">
            <a:avLst/>
          </a:prstGeom>
        </p:spPr>
        <p:txBody>
          <a:bodyPr vert="horz" wrap="square" lIns="0" tIns="0" rIns="0" bIns="0" rtlCol="0">
            <a:spAutoFit/>
          </a:bodyPr>
          <a:lstStyle/>
          <a:p>
            <a:pPr marL="12700">
              <a:lnSpc>
                <a:spcPct val="100000"/>
              </a:lnSpc>
            </a:pPr>
            <a:r>
              <a:rPr spc="-10" dirty="0">
                <a:latin typeface="华文行楷" panose="02010800040101010101" pitchFamily="2" charset="-122"/>
                <a:ea typeface="华文行楷" panose="02010800040101010101" pitchFamily="2" charset="-122"/>
              </a:rPr>
              <a:t>小组讨论</a:t>
            </a:r>
          </a:p>
        </p:txBody>
      </p:sp>
      <p:sp>
        <p:nvSpPr>
          <p:cNvPr id="3" name="object 3"/>
          <p:cNvSpPr txBox="1"/>
          <p:nvPr/>
        </p:nvSpPr>
        <p:spPr>
          <a:xfrm>
            <a:off x="918463" y="1398619"/>
            <a:ext cx="8945245" cy="4867999"/>
          </a:xfrm>
          <a:prstGeom prst="rect">
            <a:avLst/>
          </a:prstGeom>
        </p:spPr>
        <p:txBody>
          <a:bodyPr vert="horz" wrap="square" lIns="0" tIns="0" rIns="0" bIns="0" rtlCol="0">
            <a:spAutoFit/>
          </a:bodyPr>
          <a:lstStyle/>
          <a:p>
            <a:pPr marL="12700">
              <a:lnSpc>
                <a:spcPct val="100000"/>
              </a:lnSpc>
            </a:pPr>
            <a:r>
              <a:rPr sz="3600" spc="-5" dirty="0">
                <a:solidFill>
                  <a:srgbClr val="FF0000"/>
                </a:solidFill>
                <a:latin typeface="华文行楷" panose="02010800040101010101" pitchFamily="2" charset="-122"/>
                <a:ea typeface="华文行楷" panose="02010800040101010101" pitchFamily="2" charset="-122"/>
                <a:cs typeface="Arial Unicode MS"/>
              </a:rPr>
              <a:t>问题答案来</a:t>
            </a:r>
            <a:r>
              <a:rPr sz="3600" dirty="0">
                <a:solidFill>
                  <a:srgbClr val="FF0000"/>
                </a:solidFill>
                <a:latin typeface="华文行楷" panose="02010800040101010101" pitchFamily="2" charset="-122"/>
                <a:ea typeface="华文行楷" panose="02010800040101010101" pitchFamily="2" charset="-122"/>
                <a:cs typeface="Arial Unicode MS"/>
              </a:rPr>
              <a:t>了</a:t>
            </a:r>
            <a:r>
              <a:rPr sz="3600" spc="-130" dirty="0">
                <a:solidFill>
                  <a:srgbClr val="FF0000"/>
                </a:solidFill>
                <a:latin typeface="华文行楷" panose="02010800040101010101" pitchFamily="2" charset="-122"/>
                <a:ea typeface="华文行楷" panose="02010800040101010101" pitchFamily="2" charset="-122"/>
                <a:cs typeface="Arial Unicode MS"/>
              </a:rPr>
              <a:t> </a:t>
            </a:r>
            <a:r>
              <a:rPr sz="4000" spc="-10" dirty="0">
                <a:solidFill>
                  <a:srgbClr val="FF0000"/>
                </a:solidFill>
                <a:latin typeface="华文行楷" panose="02010800040101010101" pitchFamily="2" charset="-122"/>
                <a:ea typeface="华文行楷" panose="02010800040101010101" pitchFamily="2" charset="-122"/>
                <a:cs typeface="Arial Unicode MS"/>
              </a:rPr>
              <a:t>！！！！</a:t>
            </a:r>
            <a:endParaRPr sz="4000">
              <a:latin typeface="华文行楷" panose="02010800040101010101" pitchFamily="2" charset="-122"/>
              <a:ea typeface="华文行楷" panose="02010800040101010101" pitchFamily="2" charset="-122"/>
              <a:cs typeface="Arial Unicode MS"/>
            </a:endParaRPr>
          </a:p>
          <a:p>
            <a:pPr marL="12700" marR="4627880">
              <a:lnSpc>
                <a:spcPct val="114999"/>
              </a:lnSpc>
              <a:spcBef>
                <a:spcPts val="2115"/>
              </a:spcBef>
            </a:pPr>
            <a:r>
              <a:rPr sz="1800" b="1" i="1" spc="-265" dirty="0">
                <a:solidFill>
                  <a:srgbClr val="585858"/>
                </a:solidFill>
                <a:latin typeface="华文行楷" panose="02010800040101010101" pitchFamily="2" charset="-122"/>
                <a:ea typeface="华文行楷" panose="02010800040101010101" pitchFamily="2" charset="-122"/>
                <a:cs typeface="Arial"/>
              </a:rPr>
              <a:t>1</a:t>
            </a:r>
            <a:r>
              <a:rPr sz="1800" b="1" i="1" spc="-130" dirty="0">
                <a:solidFill>
                  <a:srgbClr val="585858"/>
                </a:solidFill>
                <a:latin typeface="华文行楷" panose="02010800040101010101" pitchFamily="2" charset="-122"/>
                <a:ea typeface="华文行楷" panose="02010800040101010101" pitchFamily="2" charset="-122"/>
                <a:cs typeface="Arial"/>
              </a:rPr>
              <a:t>.</a:t>
            </a:r>
            <a:r>
              <a:rPr sz="1800" b="1" spc="10" dirty="0">
                <a:solidFill>
                  <a:srgbClr val="585858"/>
                </a:solidFill>
                <a:latin typeface="华文行楷" panose="02010800040101010101" pitchFamily="2" charset="-122"/>
                <a:ea typeface="华文行楷" panose="02010800040101010101" pitchFamily="2" charset="-122"/>
                <a:cs typeface="Microsoft JhengHei"/>
              </a:rPr>
              <a:t>保</a:t>
            </a:r>
            <a:r>
              <a:rPr sz="1800" b="1" dirty="0">
                <a:solidFill>
                  <a:srgbClr val="585858"/>
                </a:solidFill>
                <a:latin typeface="华文行楷" panose="02010800040101010101" pitchFamily="2" charset="-122"/>
                <a:ea typeface="华文行楷" panose="02010800040101010101" pitchFamily="2" charset="-122"/>
                <a:cs typeface="Microsoft JhengHei"/>
              </a:rPr>
              <a:t>兑仓模式参与方有多少个？分别为？ </a:t>
            </a:r>
            <a:r>
              <a:rPr sz="1800" b="1" spc="10" dirty="0">
                <a:solidFill>
                  <a:srgbClr val="FF0000"/>
                </a:solidFill>
                <a:latin typeface="华文行楷" panose="02010800040101010101" pitchFamily="2" charset="-122"/>
                <a:ea typeface="华文行楷" panose="02010800040101010101" pitchFamily="2" charset="-122"/>
                <a:cs typeface="Microsoft JhengHei"/>
              </a:rPr>
              <a:t>核心企</a:t>
            </a:r>
            <a:r>
              <a:rPr sz="1800" b="1" dirty="0">
                <a:solidFill>
                  <a:srgbClr val="FF0000"/>
                </a:solidFill>
                <a:latin typeface="华文行楷" panose="02010800040101010101" pitchFamily="2" charset="-122"/>
                <a:ea typeface="华文行楷" panose="02010800040101010101" pitchFamily="2" charset="-122"/>
                <a:cs typeface="Microsoft JhengHei"/>
              </a:rPr>
              <a:t>业、销售商</a:t>
            </a:r>
            <a:r>
              <a:rPr sz="1800" b="1" i="1" spc="15" dirty="0">
                <a:solidFill>
                  <a:srgbClr val="FF0000"/>
                </a:solidFill>
                <a:latin typeface="华文行楷" panose="02010800040101010101" pitchFamily="2" charset="-122"/>
                <a:ea typeface="华文行楷" panose="02010800040101010101" pitchFamily="2" charset="-122"/>
                <a:cs typeface="Arial"/>
              </a:rPr>
              <a:t>/</a:t>
            </a:r>
            <a:r>
              <a:rPr sz="1800" b="1" dirty="0">
                <a:solidFill>
                  <a:srgbClr val="FF0000"/>
                </a:solidFill>
                <a:latin typeface="华文行楷" panose="02010800040101010101" pitchFamily="2" charset="-122"/>
                <a:ea typeface="华文行楷" panose="02010800040101010101" pitchFamily="2" charset="-122"/>
                <a:cs typeface="Microsoft JhengHei"/>
              </a:rPr>
              <a:t>借款人、资金</a:t>
            </a:r>
            <a:r>
              <a:rPr sz="1800" b="1" spc="-15" dirty="0">
                <a:solidFill>
                  <a:srgbClr val="FF0000"/>
                </a:solidFill>
                <a:latin typeface="华文行楷" panose="02010800040101010101" pitchFamily="2" charset="-122"/>
                <a:ea typeface="华文行楷" panose="02010800040101010101" pitchFamily="2" charset="-122"/>
                <a:cs typeface="Microsoft JhengHei"/>
              </a:rPr>
              <a:t>方</a:t>
            </a:r>
            <a:r>
              <a:rPr sz="1800" b="1" i="1" dirty="0">
                <a:solidFill>
                  <a:srgbClr val="FF0000"/>
                </a:solidFill>
                <a:latin typeface="华文行楷" panose="02010800040101010101" pitchFamily="2" charset="-122"/>
                <a:ea typeface="华文行楷" panose="02010800040101010101" pitchFamily="2" charset="-122"/>
                <a:cs typeface="Arial"/>
              </a:rPr>
              <a:t>/</a:t>
            </a:r>
            <a:r>
              <a:rPr sz="1800" b="1" dirty="0">
                <a:solidFill>
                  <a:srgbClr val="FF0000"/>
                </a:solidFill>
                <a:latin typeface="华文行楷" panose="02010800040101010101" pitchFamily="2" charset="-122"/>
                <a:ea typeface="华文行楷" panose="02010800040101010101" pitchFamily="2" charset="-122"/>
                <a:cs typeface="Microsoft JhengHei"/>
              </a:rPr>
              <a:t>银行</a:t>
            </a:r>
            <a:endParaRPr sz="1800">
              <a:latin typeface="华文行楷" panose="02010800040101010101" pitchFamily="2" charset="-122"/>
              <a:ea typeface="华文行楷" panose="02010800040101010101" pitchFamily="2" charset="-122"/>
              <a:cs typeface="Microsoft JhengHei"/>
            </a:endParaRPr>
          </a:p>
          <a:p>
            <a:pPr>
              <a:lnSpc>
                <a:spcPct val="100000"/>
              </a:lnSpc>
              <a:spcBef>
                <a:spcPts val="34"/>
              </a:spcBef>
            </a:pPr>
            <a:endParaRPr sz="2600">
              <a:latin typeface="华文行楷" panose="02010800040101010101" pitchFamily="2" charset="-122"/>
              <a:ea typeface="华文行楷" panose="02010800040101010101" pitchFamily="2" charset="-122"/>
              <a:cs typeface="Times New Roman"/>
            </a:endParaRPr>
          </a:p>
          <a:p>
            <a:pPr marL="12700">
              <a:lnSpc>
                <a:spcPct val="100000"/>
              </a:lnSpc>
            </a:pPr>
            <a:r>
              <a:rPr sz="1800" b="1" i="1" spc="-50" dirty="0">
                <a:solidFill>
                  <a:srgbClr val="585858"/>
                </a:solidFill>
                <a:latin typeface="华文行楷" panose="02010800040101010101" pitchFamily="2" charset="-122"/>
                <a:ea typeface="华文行楷" panose="02010800040101010101" pitchFamily="2" charset="-122"/>
                <a:cs typeface="Arial"/>
              </a:rPr>
              <a:t>2.</a:t>
            </a:r>
            <a:r>
              <a:rPr sz="1800" b="1" spc="5" dirty="0">
                <a:solidFill>
                  <a:srgbClr val="585858"/>
                </a:solidFill>
                <a:latin typeface="华文行楷" panose="02010800040101010101" pitchFamily="2" charset="-122"/>
                <a:ea typeface="华文行楷" panose="02010800040101010101" pitchFamily="2" charset="-122"/>
                <a:cs typeface="Microsoft JhengHei"/>
              </a:rPr>
              <a:t>仓</a:t>
            </a:r>
            <a:r>
              <a:rPr sz="1800" b="1" dirty="0">
                <a:solidFill>
                  <a:srgbClr val="585858"/>
                </a:solidFill>
                <a:latin typeface="华文行楷" panose="02010800040101010101" pitchFamily="2" charset="-122"/>
                <a:ea typeface="华文行楷" panose="02010800040101010101" pitchFamily="2" charset="-122"/>
                <a:cs typeface="Microsoft JhengHei"/>
              </a:rPr>
              <a:t>储监</a:t>
            </a:r>
            <a:r>
              <a:rPr sz="1800" b="1" spc="-10" dirty="0">
                <a:solidFill>
                  <a:srgbClr val="585858"/>
                </a:solidFill>
                <a:latin typeface="华文行楷" panose="02010800040101010101" pitchFamily="2" charset="-122"/>
                <a:ea typeface="华文行楷" panose="02010800040101010101" pitchFamily="2" charset="-122"/>
                <a:cs typeface="Microsoft JhengHei"/>
              </a:rPr>
              <a:t>管</a:t>
            </a:r>
            <a:r>
              <a:rPr sz="1800" b="1" dirty="0">
                <a:solidFill>
                  <a:srgbClr val="585858"/>
                </a:solidFill>
                <a:latin typeface="华文行楷" panose="02010800040101010101" pitchFamily="2" charset="-122"/>
                <a:ea typeface="华文行楷" panose="02010800040101010101" pitchFamily="2" charset="-122"/>
                <a:cs typeface="Microsoft JhengHei"/>
              </a:rPr>
              <a:t>模式</a:t>
            </a:r>
            <a:r>
              <a:rPr sz="1800" b="1" spc="-10" dirty="0">
                <a:solidFill>
                  <a:srgbClr val="585858"/>
                </a:solidFill>
                <a:latin typeface="华文行楷" panose="02010800040101010101" pitchFamily="2" charset="-122"/>
                <a:ea typeface="华文行楷" panose="02010800040101010101" pitchFamily="2" charset="-122"/>
                <a:cs typeface="Microsoft JhengHei"/>
              </a:rPr>
              <a:t>参</a:t>
            </a:r>
            <a:r>
              <a:rPr sz="1800" b="1" dirty="0">
                <a:solidFill>
                  <a:srgbClr val="585858"/>
                </a:solidFill>
                <a:latin typeface="华文行楷" panose="02010800040101010101" pitchFamily="2" charset="-122"/>
                <a:ea typeface="华文行楷" panose="02010800040101010101" pitchFamily="2" charset="-122"/>
                <a:cs typeface="Microsoft JhengHei"/>
              </a:rPr>
              <a:t>与方</a:t>
            </a:r>
            <a:r>
              <a:rPr sz="1800" b="1" spc="-10" dirty="0">
                <a:solidFill>
                  <a:srgbClr val="585858"/>
                </a:solidFill>
                <a:latin typeface="华文行楷" panose="02010800040101010101" pitchFamily="2" charset="-122"/>
                <a:ea typeface="华文行楷" panose="02010800040101010101" pitchFamily="2" charset="-122"/>
                <a:cs typeface="Microsoft JhengHei"/>
              </a:rPr>
              <a:t>有</a:t>
            </a:r>
            <a:r>
              <a:rPr sz="1800" b="1" dirty="0">
                <a:solidFill>
                  <a:srgbClr val="585858"/>
                </a:solidFill>
                <a:latin typeface="华文行楷" panose="02010800040101010101" pitchFamily="2" charset="-122"/>
                <a:ea typeface="华文行楷" panose="02010800040101010101" pitchFamily="2" charset="-122"/>
                <a:cs typeface="Microsoft JhengHei"/>
              </a:rPr>
              <a:t>对少</a:t>
            </a:r>
            <a:r>
              <a:rPr sz="1800" b="1" spc="-10" dirty="0">
                <a:solidFill>
                  <a:srgbClr val="585858"/>
                </a:solidFill>
                <a:latin typeface="华文行楷" panose="02010800040101010101" pitchFamily="2" charset="-122"/>
                <a:ea typeface="华文行楷" panose="02010800040101010101" pitchFamily="2" charset="-122"/>
                <a:cs typeface="Microsoft JhengHei"/>
              </a:rPr>
              <a:t>个</a:t>
            </a:r>
            <a:r>
              <a:rPr sz="1800" b="1" dirty="0">
                <a:solidFill>
                  <a:srgbClr val="585858"/>
                </a:solidFill>
                <a:latin typeface="华文行楷" panose="02010800040101010101" pitchFamily="2" charset="-122"/>
                <a:ea typeface="华文行楷" panose="02010800040101010101" pitchFamily="2" charset="-122"/>
                <a:cs typeface="Microsoft JhengHei"/>
              </a:rPr>
              <a:t>？分</a:t>
            </a:r>
            <a:r>
              <a:rPr sz="1800" b="1" spc="-10" dirty="0">
                <a:solidFill>
                  <a:srgbClr val="585858"/>
                </a:solidFill>
                <a:latin typeface="华文行楷" panose="02010800040101010101" pitchFamily="2" charset="-122"/>
                <a:ea typeface="华文行楷" panose="02010800040101010101" pitchFamily="2" charset="-122"/>
                <a:cs typeface="Microsoft JhengHei"/>
              </a:rPr>
              <a:t>别</a:t>
            </a:r>
            <a:r>
              <a:rPr sz="1800" b="1" dirty="0">
                <a:solidFill>
                  <a:srgbClr val="585858"/>
                </a:solidFill>
                <a:latin typeface="华文行楷" panose="02010800040101010101" pitchFamily="2" charset="-122"/>
                <a:ea typeface="华文行楷" panose="02010800040101010101" pitchFamily="2" charset="-122"/>
                <a:cs typeface="Microsoft JhengHei"/>
              </a:rPr>
              <a:t>为？</a:t>
            </a:r>
            <a:endParaRPr sz="1800">
              <a:latin typeface="华文行楷" panose="02010800040101010101" pitchFamily="2" charset="-122"/>
              <a:ea typeface="华文行楷" panose="02010800040101010101" pitchFamily="2" charset="-122"/>
              <a:cs typeface="Microsoft JhengHei"/>
            </a:endParaRPr>
          </a:p>
          <a:p>
            <a:pPr marL="12700">
              <a:lnSpc>
                <a:spcPct val="100000"/>
              </a:lnSpc>
              <a:spcBef>
                <a:spcPts val="434"/>
              </a:spcBef>
            </a:pPr>
            <a:r>
              <a:rPr sz="1800" b="1" spc="10" dirty="0">
                <a:solidFill>
                  <a:srgbClr val="FF0000"/>
                </a:solidFill>
                <a:latin typeface="华文行楷" panose="02010800040101010101" pitchFamily="2" charset="-122"/>
                <a:ea typeface="华文行楷" panose="02010800040101010101" pitchFamily="2" charset="-122"/>
                <a:cs typeface="Microsoft JhengHei"/>
              </a:rPr>
              <a:t>核心企</a:t>
            </a:r>
            <a:r>
              <a:rPr sz="1800" b="1" dirty="0">
                <a:solidFill>
                  <a:srgbClr val="FF0000"/>
                </a:solidFill>
                <a:latin typeface="华文行楷" panose="02010800040101010101" pitchFamily="2" charset="-122"/>
                <a:ea typeface="华文行楷" panose="02010800040101010101" pitchFamily="2" charset="-122"/>
                <a:cs typeface="Microsoft JhengHei"/>
              </a:rPr>
              <a:t>业、销售商</a:t>
            </a:r>
            <a:r>
              <a:rPr sz="1800" b="1" i="1" spc="15" dirty="0">
                <a:solidFill>
                  <a:srgbClr val="FF0000"/>
                </a:solidFill>
                <a:latin typeface="华文行楷" panose="02010800040101010101" pitchFamily="2" charset="-122"/>
                <a:ea typeface="华文行楷" panose="02010800040101010101" pitchFamily="2" charset="-122"/>
                <a:cs typeface="Arial"/>
              </a:rPr>
              <a:t>/</a:t>
            </a:r>
            <a:r>
              <a:rPr sz="1800" b="1" dirty="0">
                <a:solidFill>
                  <a:srgbClr val="FF0000"/>
                </a:solidFill>
                <a:latin typeface="华文行楷" panose="02010800040101010101" pitchFamily="2" charset="-122"/>
                <a:ea typeface="华文行楷" panose="02010800040101010101" pitchFamily="2" charset="-122"/>
                <a:cs typeface="Microsoft JhengHei"/>
              </a:rPr>
              <a:t>借款人、资金</a:t>
            </a:r>
            <a:r>
              <a:rPr sz="1800" b="1" spc="-15" dirty="0">
                <a:solidFill>
                  <a:srgbClr val="FF0000"/>
                </a:solidFill>
                <a:latin typeface="华文行楷" panose="02010800040101010101" pitchFamily="2" charset="-122"/>
                <a:ea typeface="华文行楷" panose="02010800040101010101" pitchFamily="2" charset="-122"/>
                <a:cs typeface="Microsoft JhengHei"/>
              </a:rPr>
              <a:t>方</a:t>
            </a:r>
            <a:r>
              <a:rPr sz="1800" b="1" i="1" dirty="0">
                <a:solidFill>
                  <a:srgbClr val="FF0000"/>
                </a:solidFill>
                <a:latin typeface="华文行楷" panose="02010800040101010101" pitchFamily="2" charset="-122"/>
                <a:ea typeface="华文行楷" panose="02010800040101010101" pitchFamily="2" charset="-122"/>
                <a:cs typeface="Arial"/>
              </a:rPr>
              <a:t>/</a:t>
            </a:r>
            <a:r>
              <a:rPr sz="1800" b="1" dirty="0">
                <a:solidFill>
                  <a:srgbClr val="FF0000"/>
                </a:solidFill>
                <a:latin typeface="华文行楷" panose="02010800040101010101" pitchFamily="2" charset="-122"/>
                <a:ea typeface="华文行楷" panose="02010800040101010101" pitchFamily="2" charset="-122"/>
                <a:cs typeface="Microsoft JhengHei"/>
              </a:rPr>
              <a:t>银行、仓储监管方、退出处置方</a:t>
            </a:r>
            <a:endParaRPr sz="1800">
              <a:latin typeface="华文行楷" panose="02010800040101010101" pitchFamily="2" charset="-122"/>
              <a:ea typeface="华文行楷" panose="02010800040101010101" pitchFamily="2" charset="-122"/>
              <a:cs typeface="Microsoft JhengHei"/>
            </a:endParaRPr>
          </a:p>
          <a:p>
            <a:pPr>
              <a:lnSpc>
                <a:spcPct val="100000"/>
              </a:lnSpc>
              <a:spcBef>
                <a:spcPts val="4"/>
              </a:spcBef>
            </a:pPr>
            <a:endParaRPr sz="2250">
              <a:latin typeface="华文行楷" panose="02010800040101010101" pitchFamily="2" charset="-122"/>
              <a:ea typeface="华文行楷" panose="02010800040101010101" pitchFamily="2" charset="-122"/>
              <a:cs typeface="Times New Roman"/>
            </a:endParaRPr>
          </a:p>
          <a:p>
            <a:pPr marL="12700" marR="2343785">
              <a:lnSpc>
                <a:spcPct val="120000"/>
              </a:lnSpc>
            </a:pPr>
            <a:r>
              <a:rPr sz="1800" b="1" i="1" spc="15" dirty="0">
                <a:solidFill>
                  <a:srgbClr val="585858"/>
                </a:solidFill>
                <a:latin typeface="华文行楷" panose="02010800040101010101" pitchFamily="2" charset="-122"/>
                <a:ea typeface="华文行楷" panose="02010800040101010101" pitchFamily="2" charset="-122"/>
                <a:cs typeface="Arial"/>
              </a:rPr>
              <a:t>3.</a:t>
            </a:r>
            <a:r>
              <a:rPr sz="1800" b="1" spc="10" dirty="0">
                <a:solidFill>
                  <a:srgbClr val="585858"/>
                </a:solidFill>
                <a:latin typeface="华文行楷" panose="02010800040101010101" pitchFamily="2" charset="-122"/>
                <a:ea typeface="华文行楷" panose="02010800040101010101" pitchFamily="2" charset="-122"/>
                <a:cs typeface="Microsoft JhengHei"/>
              </a:rPr>
              <a:t>保兑</a:t>
            </a:r>
            <a:r>
              <a:rPr sz="1800" b="1" dirty="0">
                <a:solidFill>
                  <a:srgbClr val="585858"/>
                </a:solidFill>
                <a:latin typeface="华文行楷" panose="02010800040101010101" pitchFamily="2" charset="-122"/>
                <a:ea typeface="华文行楷" panose="02010800040101010101" pitchFamily="2" charset="-122"/>
                <a:cs typeface="Microsoft JhengHei"/>
              </a:rPr>
              <a:t>仓风险关键因素在哪里？哪个参与方是核心关键点？ </a:t>
            </a:r>
            <a:r>
              <a:rPr sz="1800" b="1" spc="10" dirty="0">
                <a:solidFill>
                  <a:srgbClr val="FF0000"/>
                </a:solidFill>
                <a:latin typeface="华文行楷" panose="02010800040101010101" pitchFamily="2" charset="-122"/>
                <a:ea typeface="华文行楷" panose="02010800040101010101" pitchFamily="2" charset="-122"/>
                <a:cs typeface="Microsoft JhengHei"/>
              </a:rPr>
              <a:t>核心企</a:t>
            </a:r>
            <a:r>
              <a:rPr sz="1800" b="1" dirty="0">
                <a:solidFill>
                  <a:srgbClr val="FF0000"/>
                </a:solidFill>
                <a:latin typeface="华文行楷" panose="02010800040101010101" pitchFamily="2" charset="-122"/>
                <a:ea typeface="华文行楷" panose="02010800040101010101" pitchFamily="2" charset="-122"/>
                <a:cs typeface="Microsoft JhengHei"/>
              </a:rPr>
              <a:t>业，核心企业是否按指令发货、是否承担回购责任。</a:t>
            </a:r>
            <a:endParaRPr sz="1800">
              <a:latin typeface="华文行楷" panose="02010800040101010101" pitchFamily="2" charset="-122"/>
              <a:ea typeface="华文行楷" panose="02010800040101010101" pitchFamily="2" charset="-122"/>
              <a:cs typeface="Microsoft JhengHei"/>
            </a:endParaRPr>
          </a:p>
          <a:p>
            <a:pPr>
              <a:lnSpc>
                <a:spcPct val="100000"/>
              </a:lnSpc>
              <a:spcBef>
                <a:spcPts val="6"/>
              </a:spcBef>
            </a:pPr>
            <a:endParaRPr sz="2250">
              <a:latin typeface="华文行楷" panose="02010800040101010101" pitchFamily="2" charset="-122"/>
              <a:ea typeface="华文行楷" panose="02010800040101010101" pitchFamily="2" charset="-122"/>
              <a:cs typeface="Times New Roman"/>
            </a:endParaRPr>
          </a:p>
          <a:p>
            <a:pPr marL="12700" marR="5080">
              <a:lnSpc>
                <a:spcPct val="120000"/>
              </a:lnSpc>
            </a:pPr>
            <a:r>
              <a:rPr sz="1800" b="1" i="1" spc="-60" dirty="0">
                <a:solidFill>
                  <a:srgbClr val="585858"/>
                </a:solidFill>
                <a:latin typeface="华文行楷" panose="02010800040101010101" pitchFamily="2" charset="-122"/>
                <a:ea typeface="华文行楷" panose="02010800040101010101" pitchFamily="2" charset="-122"/>
                <a:cs typeface="Arial"/>
              </a:rPr>
              <a:t>4.</a:t>
            </a:r>
            <a:r>
              <a:rPr sz="1800" b="1" spc="10" dirty="0">
                <a:solidFill>
                  <a:srgbClr val="585858"/>
                </a:solidFill>
                <a:latin typeface="华文行楷" panose="02010800040101010101" pitchFamily="2" charset="-122"/>
                <a:ea typeface="华文行楷" panose="02010800040101010101" pitchFamily="2" charset="-122"/>
                <a:cs typeface="Microsoft JhengHei"/>
              </a:rPr>
              <a:t>仓储</a:t>
            </a:r>
            <a:r>
              <a:rPr sz="1800" b="1" dirty="0">
                <a:solidFill>
                  <a:srgbClr val="585858"/>
                </a:solidFill>
                <a:latin typeface="华文行楷" panose="02010800040101010101" pitchFamily="2" charset="-122"/>
                <a:ea typeface="华文行楷" panose="02010800040101010101" pitchFamily="2" charset="-122"/>
                <a:cs typeface="Microsoft JhengHei"/>
              </a:rPr>
              <a:t>监管模式风险关键因素在哪里？哪个参与方是核心关键点？ </a:t>
            </a:r>
            <a:r>
              <a:rPr sz="1800" b="1" spc="10" dirty="0">
                <a:solidFill>
                  <a:srgbClr val="FF0000"/>
                </a:solidFill>
                <a:latin typeface="华文行楷" panose="02010800040101010101" pitchFamily="2" charset="-122"/>
                <a:ea typeface="华文行楷" panose="02010800040101010101" pitchFamily="2" charset="-122"/>
                <a:cs typeface="Microsoft JhengHei"/>
              </a:rPr>
              <a:t>仓储监</a:t>
            </a:r>
            <a:r>
              <a:rPr sz="1800" b="1" dirty="0">
                <a:solidFill>
                  <a:srgbClr val="FF0000"/>
                </a:solidFill>
                <a:latin typeface="华文行楷" panose="02010800040101010101" pitchFamily="2" charset="-122"/>
                <a:ea typeface="华文行楷" panose="02010800040101010101" pitchFamily="2" charset="-122"/>
                <a:cs typeface="Microsoft JhengHei"/>
              </a:rPr>
              <a:t>管方，能否看管住货物、是否按指令发货； </a:t>
            </a:r>
            <a:r>
              <a:rPr sz="1800" b="1" spc="10" dirty="0">
                <a:solidFill>
                  <a:srgbClr val="FF0000"/>
                </a:solidFill>
                <a:latin typeface="华文行楷" panose="02010800040101010101" pitchFamily="2" charset="-122"/>
                <a:ea typeface="华文行楷" panose="02010800040101010101" pitchFamily="2" charset="-122"/>
                <a:cs typeface="Microsoft JhengHei"/>
              </a:rPr>
              <a:t>退出处</a:t>
            </a:r>
            <a:r>
              <a:rPr sz="1800" b="1" dirty="0">
                <a:solidFill>
                  <a:srgbClr val="FF0000"/>
                </a:solidFill>
                <a:latin typeface="华文行楷" panose="02010800040101010101" pitchFamily="2" charset="-122"/>
                <a:ea typeface="华文行楷" panose="02010800040101010101" pitchFamily="2" charset="-122"/>
                <a:cs typeface="Microsoft JhengHei"/>
              </a:rPr>
              <a:t>置方，能否及时获得处置权、能否按约定处置货物并将货款回笼资金方指定账户。</a:t>
            </a:r>
            <a:endParaRPr sz="1800">
              <a:latin typeface="华文行楷" panose="02010800040101010101" pitchFamily="2" charset="-122"/>
              <a:ea typeface="华文行楷" panose="02010800040101010101" pitchFamily="2" charset="-122"/>
              <a:cs typeface="Microsoft JhengHe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53970"/>
          </a:xfrm>
          <a:prstGeom prst="rect">
            <a:avLst/>
          </a:prstGeom>
        </p:spPr>
        <p:txBody>
          <a:bodyPr vert="horz" wrap="square" lIns="0" tIns="0" rIns="0" bIns="0" rtlCol="0">
            <a:spAutoFit/>
          </a:bodyPr>
          <a:lstStyle/>
          <a:p>
            <a:pPr marL="12700">
              <a:lnSpc>
                <a:spcPct val="100000"/>
              </a:lnSpc>
            </a:pPr>
            <a:r>
              <a:rPr spc="-10" dirty="0">
                <a:latin typeface="华文行楷" panose="02010800040101010101" pitchFamily="2" charset="-122"/>
                <a:ea typeface="华文行楷" panose="02010800040101010101" pitchFamily="2" charset="-122"/>
              </a:rPr>
              <a:t>课题作业</a:t>
            </a:r>
          </a:p>
        </p:txBody>
      </p:sp>
      <p:sp>
        <p:nvSpPr>
          <p:cNvPr id="3" name="object 3"/>
          <p:cNvSpPr txBox="1"/>
          <p:nvPr/>
        </p:nvSpPr>
        <p:spPr>
          <a:xfrm>
            <a:off x="988263" y="1737324"/>
            <a:ext cx="8160384" cy="1844095"/>
          </a:xfrm>
          <a:prstGeom prst="rect">
            <a:avLst/>
          </a:prstGeom>
        </p:spPr>
        <p:txBody>
          <a:bodyPr vert="horz" wrap="square" lIns="0" tIns="0" rIns="0" bIns="0" rtlCol="0">
            <a:spAutoFit/>
          </a:bodyPr>
          <a:lstStyle/>
          <a:p>
            <a:pPr marL="798830" indent="-786765">
              <a:lnSpc>
                <a:spcPct val="100000"/>
              </a:lnSpc>
            </a:pPr>
            <a:r>
              <a:rPr sz="3200" dirty="0">
                <a:solidFill>
                  <a:srgbClr val="585858"/>
                </a:solidFill>
                <a:latin typeface="华文行楷" panose="02010800040101010101" pitchFamily="2" charset="-122"/>
                <a:ea typeface="华文行楷" panose="02010800040101010101" pitchFamily="2" charset="-122"/>
                <a:cs typeface="Arial Unicode MS"/>
              </a:rPr>
              <a:t>区块链技术有哪些可以</a:t>
            </a:r>
            <a:r>
              <a:rPr sz="3200" spc="-15" dirty="0">
                <a:solidFill>
                  <a:srgbClr val="585858"/>
                </a:solidFill>
                <a:latin typeface="华文行楷" panose="02010800040101010101" pitchFamily="2" charset="-122"/>
                <a:ea typeface="华文行楷" panose="02010800040101010101" pitchFamily="2" charset="-122"/>
                <a:cs typeface="Arial Unicode MS"/>
              </a:rPr>
              <a:t>切</a:t>
            </a:r>
            <a:r>
              <a:rPr sz="3200" dirty="0">
                <a:solidFill>
                  <a:srgbClr val="585858"/>
                </a:solidFill>
                <a:latin typeface="华文行楷" panose="02010800040101010101" pitchFamily="2" charset="-122"/>
                <a:ea typeface="华文行楷" panose="02010800040101010101" pitchFamily="2" charset="-122"/>
                <a:cs typeface="Arial Unicode MS"/>
              </a:rPr>
              <a:t>入预</a:t>
            </a:r>
            <a:r>
              <a:rPr sz="3200" spc="-15" dirty="0">
                <a:solidFill>
                  <a:srgbClr val="585858"/>
                </a:solidFill>
                <a:latin typeface="华文行楷" panose="02010800040101010101" pitchFamily="2" charset="-122"/>
                <a:ea typeface="华文行楷" panose="02010800040101010101" pitchFamily="2" charset="-122"/>
                <a:cs typeface="Arial Unicode MS"/>
              </a:rPr>
              <a:t>付</a:t>
            </a:r>
            <a:r>
              <a:rPr sz="3200" dirty="0">
                <a:solidFill>
                  <a:srgbClr val="585858"/>
                </a:solidFill>
                <a:latin typeface="华文行楷" panose="02010800040101010101" pitchFamily="2" charset="-122"/>
                <a:ea typeface="华文行楷" panose="02010800040101010101" pitchFamily="2" charset="-122"/>
                <a:cs typeface="Arial Unicode MS"/>
              </a:rPr>
              <a:t>类融</a:t>
            </a:r>
            <a:r>
              <a:rPr sz="3200" spc="-15" dirty="0">
                <a:solidFill>
                  <a:srgbClr val="585858"/>
                </a:solidFill>
                <a:latin typeface="华文行楷" panose="02010800040101010101" pitchFamily="2" charset="-122"/>
                <a:ea typeface="华文行楷" panose="02010800040101010101" pitchFamily="2" charset="-122"/>
                <a:cs typeface="Arial Unicode MS"/>
              </a:rPr>
              <a:t>资</a:t>
            </a:r>
            <a:r>
              <a:rPr sz="3200" dirty="0">
                <a:solidFill>
                  <a:srgbClr val="585858"/>
                </a:solidFill>
                <a:latin typeface="华文行楷" panose="02010800040101010101" pitchFamily="2" charset="-122"/>
                <a:ea typeface="华文行楷" panose="02010800040101010101" pitchFamily="2" charset="-122"/>
                <a:cs typeface="Arial Unicode MS"/>
              </a:rPr>
              <a:t>业</a:t>
            </a:r>
            <a:r>
              <a:rPr sz="3200" spc="5" dirty="0">
                <a:solidFill>
                  <a:srgbClr val="585858"/>
                </a:solidFill>
                <a:latin typeface="华文行楷" panose="02010800040101010101" pitchFamily="2" charset="-122"/>
                <a:ea typeface="华文行楷" panose="02010800040101010101" pitchFamily="2" charset="-122"/>
                <a:cs typeface="Arial Unicode MS"/>
              </a:rPr>
              <a:t>务</a:t>
            </a:r>
            <a:r>
              <a:rPr sz="3200" dirty="0">
                <a:solidFill>
                  <a:srgbClr val="585858"/>
                </a:solidFill>
                <a:latin typeface="华文行楷" panose="02010800040101010101" pitchFamily="2" charset="-122"/>
                <a:ea typeface="华文行楷" panose="02010800040101010101" pitchFamily="2" charset="-122"/>
                <a:cs typeface="Arial Unicode MS"/>
              </a:rPr>
              <a:t>？</a:t>
            </a:r>
            <a:endParaRPr sz="3200">
              <a:latin typeface="华文行楷" panose="02010800040101010101" pitchFamily="2" charset="-122"/>
              <a:ea typeface="华文行楷" panose="02010800040101010101" pitchFamily="2" charset="-122"/>
              <a:cs typeface="Arial Unicode MS"/>
            </a:endParaRPr>
          </a:p>
          <a:p>
            <a:pPr>
              <a:lnSpc>
                <a:spcPct val="100000"/>
              </a:lnSpc>
            </a:pPr>
            <a:endParaRPr sz="3200">
              <a:latin typeface="华文行楷" panose="02010800040101010101" pitchFamily="2" charset="-122"/>
              <a:ea typeface="华文行楷" panose="02010800040101010101" pitchFamily="2" charset="-122"/>
              <a:cs typeface="Times New Roman"/>
            </a:endParaRPr>
          </a:p>
          <a:p>
            <a:pPr>
              <a:lnSpc>
                <a:spcPct val="100000"/>
              </a:lnSpc>
              <a:spcBef>
                <a:spcPts val="50"/>
              </a:spcBef>
            </a:pPr>
            <a:endParaRPr sz="2700">
              <a:latin typeface="华文行楷" panose="02010800040101010101" pitchFamily="2" charset="-122"/>
              <a:ea typeface="华文行楷" panose="02010800040101010101" pitchFamily="2" charset="-122"/>
              <a:cs typeface="Times New Roman"/>
            </a:endParaRPr>
          </a:p>
          <a:p>
            <a:pPr marL="79883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能解决传统预付类业务中哪些痛</a:t>
            </a:r>
            <a:r>
              <a:rPr sz="2800" dirty="0">
                <a:solidFill>
                  <a:srgbClr val="585858"/>
                </a:solidFill>
                <a:latin typeface="华文行楷" panose="02010800040101010101" pitchFamily="2" charset="-122"/>
                <a:ea typeface="华文行楷" panose="02010800040101010101" pitchFamily="2" charset="-122"/>
                <a:cs typeface="Arial Unicode MS"/>
              </a:rPr>
              <a:t>点</a:t>
            </a:r>
            <a:r>
              <a:rPr sz="2800" spc="-5" dirty="0">
                <a:solidFill>
                  <a:srgbClr val="585858"/>
                </a:solidFill>
                <a:latin typeface="华文行楷" panose="02010800040101010101" pitchFamily="2" charset="-122"/>
                <a:ea typeface="华文行楷" panose="02010800040101010101" pitchFamily="2" charset="-122"/>
                <a:cs typeface="Arial Unicode MS"/>
              </a:rPr>
              <a:t>？</a:t>
            </a:r>
            <a:endParaRPr sz="2800">
              <a:latin typeface="华文行楷" panose="02010800040101010101" pitchFamily="2" charset="-122"/>
              <a:ea typeface="华文行楷" panose="02010800040101010101" pitchFamily="2" charset="-122"/>
              <a:cs typeface="Arial Unicode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2258" y="2243279"/>
            <a:ext cx="1854200" cy="553998"/>
          </a:xfrm>
          <a:prstGeom prst="rect">
            <a:avLst/>
          </a:prstGeom>
        </p:spPr>
        <p:txBody>
          <a:bodyPr vert="horz" wrap="square" lIns="0" tIns="0" rIns="0" bIns="0" rtlCol="0">
            <a:spAutoFit/>
          </a:bodyPr>
          <a:lstStyle/>
          <a:p>
            <a:pPr marL="12700">
              <a:lnSpc>
                <a:spcPct val="100000"/>
              </a:lnSpc>
            </a:pPr>
            <a:r>
              <a:rPr sz="3600" dirty="0">
                <a:latin typeface="华文行楷" panose="02010800040101010101" pitchFamily="2" charset="-122"/>
                <a:ea typeface="华文行楷" panose="02010800040101010101" pitchFamily="2" charset="-122"/>
                <a:cs typeface="Arial Unicode MS"/>
              </a:rPr>
              <a:t>知己知彼</a:t>
            </a:r>
          </a:p>
        </p:txBody>
      </p:sp>
      <p:sp>
        <p:nvSpPr>
          <p:cNvPr id="3" name="object 3"/>
          <p:cNvSpPr txBox="1"/>
          <p:nvPr/>
        </p:nvSpPr>
        <p:spPr>
          <a:xfrm>
            <a:off x="3090164" y="3006963"/>
            <a:ext cx="6012815" cy="1908792"/>
          </a:xfrm>
          <a:prstGeom prst="rect">
            <a:avLst/>
          </a:prstGeom>
        </p:spPr>
        <p:txBody>
          <a:bodyPr vert="horz" wrap="square" lIns="0" tIns="0" rIns="0" bIns="0" rtlCol="0">
            <a:spAutoFit/>
          </a:bodyPr>
          <a:lstStyle/>
          <a:p>
            <a:pPr marL="12700" marR="5080" indent="-635" algn="ctr">
              <a:lnSpc>
                <a:spcPct val="151700"/>
              </a:lnSpc>
            </a:pPr>
            <a:r>
              <a:rPr sz="2800" spc="-10" dirty="0">
                <a:solidFill>
                  <a:srgbClr val="585858"/>
                </a:solidFill>
                <a:latin typeface="华文行楷" panose="02010800040101010101" pitchFamily="2" charset="-122"/>
                <a:ea typeface="华文行楷" panose="02010800040101010101" pitchFamily="2" charset="-122"/>
                <a:cs typeface="Arial Unicode MS"/>
              </a:rPr>
              <a:t>银行是怎么样的一个机构？ </a:t>
            </a:r>
            <a:r>
              <a:rPr sz="2800" spc="-5" dirty="0">
                <a:solidFill>
                  <a:srgbClr val="585858"/>
                </a:solidFill>
                <a:latin typeface="华文行楷" panose="02010800040101010101" pitchFamily="2" charset="-122"/>
                <a:ea typeface="华文行楷" panose="02010800040101010101" pitchFamily="2" charset="-122"/>
                <a:cs typeface="Arial Unicode MS"/>
              </a:rPr>
              <a:t>目前国内银行仍然是以</a:t>
            </a:r>
            <a:r>
              <a:rPr sz="2800" spc="-5" dirty="0">
                <a:solidFill>
                  <a:srgbClr val="FF0000"/>
                </a:solidFill>
                <a:latin typeface="华文行楷" panose="02010800040101010101" pitchFamily="2" charset="-122"/>
                <a:ea typeface="华文行楷" panose="02010800040101010101" pitchFamily="2" charset="-122"/>
                <a:cs typeface="Arial Unicode MS"/>
              </a:rPr>
              <a:t>风控</a:t>
            </a:r>
            <a:r>
              <a:rPr sz="2800" spc="-5" dirty="0">
                <a:solidFill>
                  <a:srgbClr val="585858"/>
                </a:solidFill>
                <a:latin typeface="华文行楷" panose="02010800040101010101" pitchFamily="2" charset="-122"/>
                <a:ea typeface="华文行楷" panose="02010800040101010101" pitchFamily="2" charset="-122"/>
                <a:cs typeface="Arial Unicode MS"/>
              </a:rPr>
              <a:t>为首要。 出问题</a:t>
            </a:r>
            <a:r>
              <a:rPr sz="2800" spc="-15" dirty="0">
                <a:solidFill>
                  <a:srgbClr val="585858"/>
                </a:solidFill>
                <a:latin typeface="华文行楷" panose="02010800040101010101" pitchFamily="2" charset="-122"/>
                <a:ea typeface="华文行楷" panose="02010800040101010101" pitchFamily="2" charset="-122"/>
                <a:cs typeface="Arial Unicode MS"/>
              </a:rPr>
              <a:t>了</a:t>
            </a:r>
            <a:r>
              <a:rPr sz="2800" spc="-10" dirty="0">
                <a:solidFill>
                  <a:srgbClr val="FF0000"/>
                </a:solidFill>
                <a:latin typeface="华文行楷" panose="02010800040101010101" pitchFamily="2" charset="-122"/>
                <a:ea typeface="华文行楷" panose="02010800040101010101" pitchFamily="2" charset="-122"/>
                <a:cs typeface="Arial Unicode MS"/>
              </a:rPr>
              <a:t>一刀</a:t>
            </a:r>
            <a:r>
              <a:rPr sz="2800" spc="-5" dirty="0">
                <a:solidFill>
                  <a:srgbClr val="FF0000"/>
                </a:solidFill>
                <a:latin typeface="华文行楷" panose="02010800040101010101" pitchFamily="2" charset="-122"/>
                <a:ea typeface="华文行楷" panose="02010800040101010101" pitchFamily="2" charset="-122"/>
                <a:cs typeface="Arial Unicode MS"/>
              </a:rPr>
              <a:t>切</a:t>
            </a:r>
            <a:r>
              <a:rPr sz="2800" spc="-5" dirty="0">
                <a:solidFill>
                  <a:srgbClr val="585858"/>
                </a:solidFill>
                <a:latin typeface="华文行楷" panose="02010800040101010101" pitchFamily="2" charset="-122"/>
                <a:ea typeface="华文行楷" panose="02010800040101010101" pitchFamily="2" charset="-122"/>
                <a:cs typeface="Arial Unicode MS"/>
              </a:rPr>
              <a:t>！</a:t>
            </a:r>
            <a:endParaRPr sz="2800" dirty="0">
              <a:latin typeface="华文行楷" panose="02010800040101010101" pitchFamily="2" charset="-122"/>
              <a:ea typeface="华文行楷" panose="02010800040101010101" pitchFamily="2" charset="-122"/>
              <a:cs typeface="Arial Unicode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323" y="1704197"/>
            <a:ext cx="4286885" cy="430887"/>
          </a:xfrm>
          <a:prstGeom prst="rect">
            <a:avLst/>
          </a:prstGeom>
        </p:spPr>
        <p:txBody>
          <a:bodyPr vert="horz" wrap="square" lIns="0" tIns="0" rIns="0" bIns="0" rtlCol="0">
            <a:spAutoFit/>
          </a:bodyPr>
          <a:lstStyle/>
          <a:p>
            <a:pPr marL="12700">
              <a:lnSpc>
                <a:spcPct val="100000"/>
              </a:lnSpc>
            </a:pPr>
            <a:r>
              <a:rPr sz="2800" spc="-10" dirty="0">
                <a:latin typeface="华文行楷" panose="02010800040101010101" pitchFamily="2" charset="-122"/>
                <a:ea typeface="华文行楷" panose="02010800040101010101" pitchFamily="2" charset="-122"/>
                <a:cs typeface="Arial Unicode MS"/>
              </a:rPr>
              <a:t>银行是以盈利为目的的机构</a:t>
            </a:r>
            <a:endParaRPr sz="2800" dirty="0">
              <a:latin typeface="华文行楷" panose="02010800040101010101" pitchFamily="2" charset="-122"/>
              <a:ea typeface="华文行楷" panose="02010800040101010101" pitchFamily="2" charset="-122"/>
              <a:cs typeface="Arial Unicode MS"/>
            </a:endParaRPr>
          </a:p>
        </p:txBody>
      </p:sp>
      <p:sp>
        <p:nvSpPr>
          <p:cNvPr id="3" name="object 3"/>
          <p:cNvSpPr txBox="1"/>
          <p:nvPr/>
        </p:nvSpPr>
        <p:spPr>
          <a:xfrm>
            <a:off x="706323" y="2984611"/>
            <a:ext cx="10772775" cy="1079783"/>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所有一</a:t>
            </a:r>
            <a:r>
              <a:rPr sz="2800" spc="25" dirty="0">
                <a:solidFill>
                  <a:srgbClr val="585858"/>
                </a:solidFill>
                <a:latin typeface="华文行楷" panose="02010800040101010101" pitchFamily="2" charset="-122"/>
                <a:ea typeface="华文行楷" panose="02010800040101010101" pitchFamily="2" charset="-122"/>
                <a:cs typeface="Arial Unicode MS"/>
              </a:rPr>
              <a:t>切</a:t>
            </a:r>
            <a:r>
              <a:rPr sz="2800" spc="5" dirty="0">
                <a:solidFill>
                  <a:srgbClr val="585858"/>
                </a:solidFill>
                <a:latin typeface="华文行楷" panose="02010800040101010101" pitchFamily="2" charset="-122"/>
                <a:ea typeface="华文行楷" panose="02010800040101010101" pitchFamily="2" charset="-122"/>
                <a:cs typeface="Arial Unicode MS"/>
              </a:rPr>
              <a:t>商业行</a:t>
            </a:r>
            <a:r>
              <a:rPr sz="2800" spc="45" dirty="0">
                <a:solidFill>
                  <a:srgbClr val="585858"/>
                </a:solidFill>
                <a:latin typeface="华文行楷" panose="02010800040101010101" pitchFamily="2" charset="-122"/>
                <a:ea typeface="华文行楷" panose="02010800040101010101" pitchFamily="2" charset="-122"/>
                <a:cs typeface="Arial Unicode MS"/>
              </a:rPr>
              <a:t>为</a:t>
            </a:r>
            <a:r>
              <a:rPr sz="2800" spc="10" dirty="0">
                <a:solidFill>
                  <a:srgbClr val="585858"/>
                </a:solidFill>
                <a:latin typeface="华文行楷" panose="02010800040101010101" pitchFamily="2" charset="-122"/>
                <a:ea typeface="华文行楷" panose="02010800040101010101" pitchFamily="2" charset="-122"/>
                <a:cs typeface="Arial Unicode MS"/>
              </a:rPr>
              <a:t>、</a:t>
            </a:r>
            <a:r>
              <a:rPr sz="2800" spc="5" dirty="0">
                <a:solidFill>
                  <a:srgbClr val="585858"/>
                </a:solidFill>
                <a:latin typeface="华文行楷" panose="02010800040101010101" pitchFamily="2" charset="-122"/>
                <a:ea typeface="华文行楷" panose="02010800040101010101" pitchFamily="2" charset="-122"/>
                <a:cs typeface="Arial Unicode MS"/>
              </a:rPr>
              <a:t>所有</a:t>
            </a:r>
            <a:r>
              <a:rPr sz="2800" spc="25" dirty="0">
                <a:solidFill>
                  <a:srgbClr val="585858"/>
                </a:solidFill>
                <a:latin typeface="华文行楷" panose="02010800040101010101" pitchFamily="2" charset="-122"/>
                <a:ea typeface="华文行楷" panose="02010800040101010101" pitchFamily="2" charset="-122"/>
                <a:cs typeface="Arial Unicode MS"/>
              </a:rPr>
              <a:t>一</a:t>
            </a:r>
            <a:r>
              <a:rPr sz="2800" spc="5" dirty="0">
                <a:solidFill>
                  <a:srgbClr val="585858"/>
                </a:solidFill>
                <a:latin typeface="华文行楷" panose="02010800040101010101" pitchFamily="2" charset="-122"/>
                <a:ea typeface="华文行楷" panose="02010800040101010101" pitchFamily="2" charset="-122"/>
                <a:cs typeface="Arial Unicode MS"/>
              </a:rPr>
              <a:t>切的业</a:t>
            </a:r>
            <a:r>
              <a:rPr sz="2800" spc="25" dirty="0">
                <a:solidFill>
                  <a:srgbClr val="585858"/>
                </a:solidFill>
                <a:latin typeface="华文行楷" panose="02010800040101010101" pitchFamily="2" charset="-122"/>
                <a:ea typeface="华文行楷" panose="02010800040101010101" pitchFamily="2" charset="-122"/>
                <a:cs typeface="Arial Unicode MS"/>
              </a:rPr>
              <a:t>务</a:t>
            </a:r>
            <a:r>
              <a:rPr sz="2800" spc="5" dirty="0">
                <a:solidFill>
                  <a:srgbClr val="585858"/>
                </a:solidFill>
                <a:latin typeface="华文行楷" panose="02010800040101010101" pitchFamily="2" charset="-122"/>
                <a:ea typeface="华文行楷" panose="02010800040101010101" pitchFamily="2" charset="-122"/>
                <a:cs typeface="Arial Unicode MS"/>
              </a:rPr>
              <a:t>方案均</a:t>
            </a:r>
            <a:r>
              <a:rPr sz="2800" spc="25" dirty="0">
                <a:solidFill>
                  <a:srgbClr val="585858"/>
                </a:solidFill>
                <a:latin typeface="华文行楷" panose="02010800040101010101" pitchFamily="2" charset="-122"/>
                <a:ea typeface="华文行楷" panose="02010800040101010101" pitchFamily="2" charset="-122"/>
                <a:cs typeface="Arial Unicode MS"/>
              </a:rPr>
              <a:t>需</a:t>
            </a:r>
            <a:r>
              <a:rPr sz="2800" spc="5" dirty="0">
                <a:solidFill>
                  <a:srgbClr val="585858"/>
                </a:solidFill>
                <a:latin typeface="华文行楷" panose="02010800040101010101" pitchFamily="2" charset="-122"/>
                <a:ea typeface="华文行楷" panose="02010800040101010101" pitchFamily="2" charset="-122"/>
                <a:cs typeface="Arial Unicode MS"/>
              </a:rPr>
              <a:t>要以参</a:t>
            </a:r>
            <a:r>
              <a:rPr sz="2800" spc="25" dirty="0">
                <a:solidFill>
                  <a:srgbClr val="585858"/>
                </a:solidFill>
                <a:latin typeface="华文行楷" panose="02010800040101010101" pitchFamily="2" charset="-122"/>
                <a:ea typeface="华文行楷" panose="02010800040101010101" pitchFamily="2" charset="-122"/>
                <a:cs typeface="Arial Unicode MS"/>
              </a:rPr>
              <a:t>与</a:t>
            </a:r>
            <a:r>
              <a:rPr sz="2800" spc="5" dirty="0">
                <a:solidFill>
                  <a:srgbClr val="585858"/>
                </a:solidFill>
                <a:latin typeface="华文行楷" panose="02010800040101010101" pitchFamily="2" charset="-122"/>
                <a:ea typeface="华文行楷" panose="02010800040101010101" pitchFamily="2" charset="-122"/>
                <a:cs typeface="Arial Unicode MS"/>
              </a:rPr>
              <a:t>方共同</a:t>
            </a:r>
            <a:r>
              <a:rPr sz="2800" spc="25" dirty="0">
                <a:solidFill>
                  <a:srgbClr val="585858"/>
                </a:solidFill>
                <a:latin typeface="华文行楷" panose="02010800040101010101" pitchFamily="2" charset="-122"/>
                <a:ea typeface="华文行楷" panose="02010800040101010101" pitchFamily="2" charset="-122"/>
                <a:cs typeface="Arial Unicode MS"/>
              </a:rPr>
              <a:t>获</a:t>
            </a:r>
            <a:r>
              <a:rPr sz="2800" spc="5" dirty="0">
                <a:solidFill>
                  <a:srgbClr val="585858"/>
                </a:solidFill>
                <a:latin typeface="华文行楷" panose="02010800040101010101" pitchFamily="2" charset="-122"/>
                <a:ea typeface="华文行楷" panose="02010800040101010101" pitchFamily="2" charset="-122"/>
                <a:cs typeface="Arial Unicode MS"/>
              </a:rPr>
              <a:t>益</a:t>
            </a:r>
            <a:r>
              <a:rPr sz="2800" spc="-5" dirty="0">
                <a:solidFill>
                  <a:srgbClr val="585858"/>
                </a:solidFill>
                <a:latin typeface="华文行楷" panose="02010800040101010101" pitchFamily="2" charset="-122"/>
                <a:ea typeface="华文行楷" panose="02010800040101010101" pitchFamily="2" charset="-122"/>
                <a:cs typeface="Arial Unicode MS"/>
              </a:rPr>
              <a:t>为</a:t>
            </a:r>
            <a:endParaRPr sz="2800" dirty="0">
              <a:latin typeface="华文行楷" panose="02010800040101010101" pitchFamily="2" charset="-122"/>
              <a:ea typeface="华文行楷" panose="02010800040101010101" pitchFamily="2" charset="-122"/>
              <a:cs typeface="Arial Unicode MS"/>
            </a:endParaRPr>
          </a:p>
          <a:p>
            <a:pPr marL="12700">
              <a:lnSpc>
                <a:spcPct val="100000"/>
              </a:lnSpc>
              <a:spcBef>
                <a:spcPts val="1680"/>
              </a:spcBef>
            </a:pPr>
            <a:r>
              <a:rPr sz="2800" spc="-5" dirty="0">
                <a:solidFill>
                  <a:srgbClr val="585858"/>
                </a:solidFill>
                <a:latin typeface="华文行楷" panose="02010800040101010101" pitchFamily="2" charset="-122"/>
                <a:ea typeface="华文行楷" panose="02010800040101010101" pitchFamily="2" charset="-122"/>
                <a:cs typeface="Arial Unicode MS"/>
              </a:rPr>
              <a:t>基础</a:t>
            </a:r>
            <a:endParaRPr sz="2800" dirty="0">
              <a:latin typeface="华文行楷" panose="02010800040101010101" pitchFamily="2" charset="-122"/>
              <a:ea typeface="华文行楷" panose="02010800040101010101" pitchFamily="2" charset="-122"/>
              <a:cs typeface="Arial Unicode MS"/>
            </a:endParaRPr>
          </a:p>
        </p:txBody>
      </p:sp>
      <p:sp>
        <p:nvSpPr>
          <p:cNvPr id="4" name="object 4"/>
          <p:cNvSpPr txBox="1"/>
          <p:nvPr/>
        </p:nvSpPr>
        <p:spPr>
          <a:xfrm>
            <a:off x="706323" y="4905711"/>
            <a:ext cx="2156460" cy="430887"/>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屁股决定脑袋</a:t>
            </a:r>
            <a:endParaRPr sz="2800" dirty="0">
              <a:latin typeface="华文行楷" panose="02010800040101010101" pitchFamily="2" charset="-122"/>
              <a:ea typeface="华文行楷" panose="02010800040101010101" pitchFamily="2" charset="-122"/>
              <a:cs typeface="Arial Unicode MS"/>
            </a:endParaRPr>
          </a:p>
        </p:txBody>
      </p:sp>
      <p:sp>
        <p:nvSpPr>
          <p:cNvPr id="5" name="object 5"/>
          <p:cNvSpPr txBox="1"/>
          <p:nvPr/>
        </p:nvSpPr>
        <p:spPr>
          <a:xfrm>
            <a:off x="3364484" y="4905711"/>
            <a:ext cx="1445895" cy="430887"/>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换位思考</a:t>
            </a:r>
            <a:endParaRPr sz="2800" dirty="0">
              <a:latin typeface="华文行楷" panose="02010800040101010101" pitchFamily="2" charset="-122"/>
              <a:ea typeface="华文行楷" panose="02010800040101010101" pitchFamily="2" charset="-122"/>
              <a:cs typeface="Arial Unicode MS"/>
            </a:endParaRPr>
          </a:p>
        </p:txBody>
      </p:sp>
      <p:sp>
        <p:nvSpPr>
          <p:cNvPr id="6" name="object 6"/>
          <p:cNvSpPr txBox="1"/>
          <p:nvPr/>
        </p:nvSpPr>
        <p:spPr>
          <a:xfrm>
            <a:off x="5310885" y="4905711"/>
            <a:ext cx="1800860" cy="430887"/>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谁的屁股？</a:t>
            </a:r>
            <a:endParaRPr sz="2800" dirty="0">
              <a:latin typeface="华文行楷" panose="02010800040101010101" pitchFamily="2" charset="-122"/>
              <a:ea typeface="华文行楷" panose="02010800040101010101" pitchFamily="2" charset="-122"/>
              <a:cs typeface="Arial Unicode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369332"/>
          </a:xfrm>
          <a:prstGeom prst="rect">
            <a:avLst/>
          </a:prstGeom>
        </p:spPr>
        <p:txBody>
          <a:bodyPr vert="horz" wrap="square" lIns="0" tIns="0" rIns="0" bIns="0" rtlCol="0">
            <a:spAutoFit/>
          </a:bodyPr>
          <a:lstStyle/>
          <a:p>
            <a:pPr marL="12700">
              <a:lnSpc>
                <a:spcPct val="100000"/>
              </a:lnSpc>
            </a:pPr>
            <a:r>
              <a:rPr sz="2400" b="1" dirty="0">
                <a:latin typeface="华文行楷" panose="02010800040101010101" pitchFamily="2" charset="-122"/>
                <a:ea typeface="华文行楷" panose="02010800040101010101" pitchFamily="2" charset="-122"/>
              </a:rPr>
              <a:t>产业链</a:t>
            </a:r>
            <a:r>
              <a:rPr sz="2400" b="1" spc="-5" dirty="0">
                <a:latin typeface="华文行楷" panose="02010800040101010101" pitchFamily="2" charset="-122"/>
                <a:ea typeface="华文行楷" panose="02010800040101010101" pitchFamily="2" charset="-122"/>
              </a:rPr>
              <a:t>&amp;</a:t>
            </a:r>
            <a:r>
              <a:rPr sz="2400" b="1" dirty="0">
                <a:latin typeface="华文行楷" panose="02010800040101010101" pitchFamily="2" charset="-122"/>
                <a:ea typeface="华文行楷" panose="02010800040101010101" pitchFamily="2" charset="-122"/>
              </a:rPr>
              <a:t>金融产品</a:t>
            </a:r>
            <a:endParaRPr sz="2400" dirty="0">
              <a:latin typeface="华文行楷" panose="02010800040101010101" pitchFamily="2" charset="-122"/>
              <a:ea typeface="华文行楷" panose="02010800040101010101" pitchFamily="2" charset="-122"/>
            </a:endParaRPr>
          </a:p>
        </p:txBody>
      </p:sp>
      <p:sp>
        <p:nvSpPr>
          <p:cNvPr id="3" name="object 3"/>
          <p:cNvSpPr/>
          <p:nvPr/>
        </p:nvSpPr>
        <p:spPr>
          <a:xfrm>
            <a:off x="339090" y="2023110"/>
            <a:ext cx="850900" cy="463550"/>
          </a:xfrm>
          <a:custGeom>
            <a:avLst/>
            <a:gdLst/>
            <a:ahLst/>
            <a:cxnLst/>
            <a:rect l="l" t="t" r="r" b="b"/>
            <a:pathLst>
              <a:path w="850900" h="463550">
                <a:moveTo>
                  <a:pt x="0" y="463296"/>
                </a:moveTo>
                <a:lnTo>
                  <a:pt x="850391" y="463296"/>
                </a:lnTo>
                <a:lnTo>
                  <a:pt x="850391"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 name="object 4"/>
          <p:cNvSpPr txBox="1"/>
          <p:nvPr/>
        </p:nvSpPr>
        <p:spPr>
          <a:xfrm>
            <a:off x="446633" y="2153727"/>
            <a:ext cx="633730"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供应商</a:t>
            </a:r>
            <a:endParaRPr sz="1600">
              <a:latin typeface="华文行楷" panose="02010800040101010101" pitchFamily="2" charset="-122"/>
              <a:ea typeface="华文行楷" panose="02010800040101010101" pitchFamily="2" charset="-122"/>
              <a:cs typeface="微软雅黑"/>
            </a:endParaRPr>
          </a:p>
        </p:txBody>
      </p:sp>
      <p:sp>
        <p:nvSpPr>
          <p:cNvPr id="5" name="object 5"/>
          <p:cNvSpPr/>
          <p:nvPr/>
        </p:nvSpPr>
        <p:spPr>
          <a:xfrm>
            <a:off x="1799082" y="2023110"/>
            <a:ext cx="850900" cy="463550"/>
          </a:xfrm>
          <a:custGeom>
            <a:avLst/>
            <a:gdLst/>
            <a:ahLst/>
            <a:cxnLst/>
            <a:rect l="l" t="t" r="r" b="b"/>
            <a:pathLst>
              <a:path w="850900" h="463550">
                <a:moveTo>
                  <a:pt x="0" y="463296"/>
                </a:moveTo>
                <a:lnTo>
                  <a:pt x="850392" y="463296"/>
                </a:lnTo>
                <a:lnTo>
                  <a:pt x="850392"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 name="object 6"/>
          <p:cNvSpPr txBox="1"/>
          <p:nvPr/>
        </p:nvSpPr>
        <p:spPr>
          <a:xfrm>
            <a:off x="1906270" y="2153727"/>
            <a:ext cx="633730"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供应商</a:t>
            </a:r>
            <a:endParaRPr sz="1600" dirty="0">
              <a:latin typeface="华文行楷" panose="02010800040101010101" pitchFamily="2" charset="-122"/>
              <a:ea typeface="华文行楷" panose="02010800040101010101" pitchFamily="2" charset="-122"/>
              <a:cs typeface="微软雅黑"/>
            </a:endParaRPr>
          </a:p>
        </p:txBody>
      </p:sp>
      <p:sp>
        <p:nvSpPr>
          <p:cNvPr id="7" name="object 7"/>
          <p:cNvSpPr/>
          <p:nvPr/>
        </p:nvSpPr>
        <p:spPr>
          <a:xfrm>
            <a:off x="3259073" y="2023110"/>
            <a:ext cx="848994" cy="463550"/>
          </a:xfrm>
          <a:custGeom>
            <a:avLst/>
            <a:gdLst/>
            <a:ahLst/>
            <a:cxnLst/>
            <a:rect l="l" t="t" r="r" b="b"/>
            <a:pathLst>
              <a:path w="848995" h="463550">
                <a:moveTo>
                  <a:pt x="0" y="463296"/>
                </a:moveTo>
                <a:lnTo>
                  <a:pt x="848868" y="463296"/>
                </a:lnTo>
                <a:lnTo>
                  <a:pt x="848868"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8" name="object 8"/>
          <p:cNvSpPr txBox="1"/>
          <p:nvPr/>
        </p:nvSpPr>
        <p:spPr>
          <a:xfrm>
            <a:off x="3366008" y="2153727"/>
            <a:ext cx="633730"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供应商</a:t>
            </a:r>
            <a:endParaRPr sz="1600">
              <a:latin typeface="华文行楷" panose="02010800040101010101" pitchFamily="2" charset="-122"/>
              <a:ea typeface="华文行楷" panose="02010800040101010101" pitchFamily="2" charset="-122"/>
              <a:cs typeface="微软雅黑"/>
            </a:endParaRPr>
          </a:p>
        </p:txBody>
      </p:sp>
      <p:sp>
        <p:nvSpPr>
          <p:cNvPr id="9" name="object 9"/>
          <p:cNvSpPr/>
          <p:nvPr/>
        </p:nvSpPr>
        <p:spPr>
          <a:xfrm>
            <a:off x="4717541" y="2023110"/>
            <a:ext cx="1188720" cy="463550"/>
          </a:xfrm>
          <a:custGeom>
            <a:avLst/>
            <a:gdLst/>
            <a:ahLst/>
            <a:cxnLst/>
            <a:rect l="l" t="t" r="r" b="b"/>
            <a:pathLst>
              <a:path w="1188720" h="463550">
                <a:moveTo>
                  <a:pt x="0" y="463296"/>
                </a:moveTo>
                <a:lnTo>
                  <a:pt x="1188719" y="463296"/>
                </a:lnTo>
                <a:lnTo>
                  <a:pt x="1188719" y="0"/>
                </a:lnTo>
                <a:lnTo>
                  <a:pt x="0" y="0"/>
                </a:lnTo>
                <a:lnTo>
                  <a:pt x="0" y="463296"/>
                </a:lnTo>
                <a:close/>
              </a:path>
            </a:pathLst>
          </a:custGeom>
          <a:solidFill>
            <a:srgbClr val="FB9A1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0" name="object 10"/>
          <p:cNvSpPr/>
          <p:nvPr/>
        </p:nvSpPr>
        <p:spPr>
          <a:xfrm>
            <a:off x="4717541" y="2023110"/>
            <a:ext cx="1188720" cy="463550"/>
          </a:xfrm>
          <a:custGeom>
            <a:avLst/>
            <a:gdLst/>
            <a:ahLst/>
            <a:cxnLst/>
            <a:rect l="l" t="t" r="r" b="b"/>
            <a:pathLst>
              <a:path w="1188720" h="463550">
                <a:moveTo>
                  <a:pt x="0" y="463296"/>
                </a:moveTo>
                <a:lnTo>
                  <a:pt x="1188719" y="463296"/>
                </a:lnTo>
                <a:lnTo>
                  <a:pt x="1188719"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1" name="object 11"/>
          <p:cNvSpPr txBox="1"/>
          <p:nvPr/>
        </p:nvSpPr>
        <p:spPr>
          <a:xfrm>
            <a:off x="4893055" y="2153727"/>
            <a:ext cx="836294"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核心厂家</a:t>
            </a:r>
            <a:endParaRPr sz="1600">
              <a:latin typeface="华文行楷" panose="02010800040101010101" pitchFamily="2" charset="-122"/>
              <a:ea typeface="华文行楷" panose="02010800040101010101" pitchFamily="2" charset="-122"/>
              <a:cs typeface="微软雅黑"/>
            </a:endParaRPr>
          </a:p>
        </p:txBody>
      </p:sp>
      <p:sp>
        <p:nvSpPr>
          <p:cNvPr id="12" name="object 12"/>
          <p:cNvSpPr/>
          <p:nvPr/>
        </p:nvSpPr>
        <p:spPr>
          <a:xfrm>
            <a:off x="6515861" y="2023110"/>
            <a:ext cx="850900" cy="463550"/>
          </a:xfrm>
          <a:custGeom>
            <a:avLst/>
            <a:gdLst/>
            <a:ahLst/>
            <a:cxnLst/>
            <a:rect l="l" t="t" r="r" b="b"/>
            <a:pathLst>
              <a:path w="850900" h="463550">
                <a:moveTo>
                  <a:pt x="0" y="463296"/>
                </a:moveTo>
                <a:lnTo>
                  <a:pt x="850392" y="463296"/>
                </a:lnTo>
                <a:lnTo>
                  <a:pt x="850392"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3" name="object 13"/>
          <p:cNvSpPr txBox="1"/>
          <p:nvPr/>
        </p:nvSpPr>
        <p:spPr>
          <a:xfrm>
            <a:off x="6624319" y="2153727"/>
            <a:ext cx="633730"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经销商</a:t>
            </a:r>
            <a:endParaRPr sz="1600">
              <a:latin typeface="华文行楷" panose="02010800040101010101" pitchFamily="2" charset="-122"/>
              <a:ea typeface="华文行楷" panose="02010800040101010101" pitchFamily="2" charset="-122"/>
              <a:cs typeface="微软雅黑"/>
            </a:endParaRPr>
          </a:p>
        </p:txBody>
      </p:sp>
      <p:sp>
        <p:nvSpPr>
          <p:cNvPr id="14" name="object 14"/>
          <p:cNvSpPr/>
          <p:nvPr/>
        </p:nvSpPr>
        <p:spPr>
          <a:xfrm>
            <a:off x="7975854" y="2023110"/>
            <a:ext cx="850900" cy="463550"/>
          </a:xfrm>
          <a:custGeom>
            <a:avLst/>
            <a:gdLst/>
            <a:ahLst/>
            <a:cxnLst/>
            <a:rect l="l" t="t" r="r" b="b"/>
            <a:pathLst>
              <a:path w="850900" h="463550">
                <a:moveTo>
                  <a:pt x="0" y="463296"/>
                </a:moveTo>
                <a:lnTo>
                  <a:pt x="850392" y="463296"/>
                </a:lnTo>
                <a:lnTo>
                  <a:pt x="850392"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5" name="object 15"/>
          <p:cNvSpPr txBox="1"/>
          <p:nvPr/>
        </p:nvSpPr>
        <p:spPr>
          <a:xfrm>
            <a:off x="8084057" y="2153727"/>
            <a:ext cx="633730"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经销商</a:t>
            </a:r>
            <a:endParaRPr sz="1600">
              <a:latin typeface="华文行楷" panose="02010800040101010101" pitchFamily="2" charset="-122"/>
              <a:ea typeface="华文行楷" panose="02010800040101010101" pitchFamily="2" charset="-122"/>
              <a:cs typeface="微软雅黑"/>
            </a:endParaRPr>
          </a:p>
        </p:txBody>
      </p:sp>
      <p:sp>
        <p:nvSpPr>
          <p:cNvPr id="16" name="object 16"/>
          <p:cNvSpPr/>
          <p:nvPr/>
        </p:nvSpPr>
        <p:spPr>
          <a:xfrm>
            <a:off x="9435845" y="2023110"/>
            <a:ext cx="1047115" cy="463550"/>
          </a:xfrm>
          <a:custGeom>
            <a:avLst/>
            <a:gdLst/>
            <a:ahLst/>
            <a:cxnLst/>
            <a:rect l="l" t="t" r="r" b="b"/>
            <a:pathLst>
              <a:path w="1047115" h="463550">
                <a:moveTo>
                  <a:pt x="0" y="463296"/>
                </a:moveTo>
                <a:lnTo>
                  <a:pt x="1046988" y="463296"/>
                </a:lnTo>
                <a:lnTo>
                  <a:pt x="1046988"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7" name="object 17"/>
          <p:cNvSpPr txBox="1"/>
          <p:nvPr/>
        </p:nvSpPr>
        <p:spPr>
          <a:xfrm>
            <a:off x="9540620" y="2153727"/>
            <a:ext cx="836294"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终端零售</a:t>
            </a:r>
            <a:endParaRPr sz="1600">
              <a:latin typeface="华文行楷" panose="02010800040101010101" pitchFamily="2" charset="-122"/>
              <a:ea typeface="华文行楷" panose="02010800040101010101" pitchFamily="2" charset="-122"/>
              <a:cs typeface="微软雅黑"/>
            </a:endParaRPr>
          </a:p>
        </p:txBody>
      </p:sp>
      <p:sp>
        <p:nvSpPr>
          <p:cNvPr id="18" name="object 18"/>
          <p:cNvSpPr/>
          <p:nvPr/>
        </p:nvSpPr>
        <p:spPr>
          <a:xfrm>
            <a:off x="11092433" y="1738122"/>
            <a:ext cx="848994" cy="463550"/>
          </a:xfrm>
          <a:custGeom>
            <a:avLst/>
            <a:gdLst/>
            <a:ahLst/>
            <a:cxnLst/>
            <a:rect l="l" t="t" r="r" b="b"/>
            <a:pathLst>
              <a:path w="848995" h="463550">
                <a:moveTo>
                  <a:pt x="0" y="463296"/>
                </a:moveTo>
                <a:lnTo>
                  <a:pt x="848868" y="463296"/>
                </a:lnTo>
                <a:lnTo>
                  <a:pt x="848868"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19" name="object 19"/>
          <p:cNvSpPr txBox="1"/>
          <p:nvPr/>
        </p:nvSpPr>
        <p:spPr>
          <a:xfrm>
            <a:off x="11302745" y="1868485"/>
            <a:ext cx="431165"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个人</a:t>
            </a:r>
            <a:endParaRPr sz="1600">
              <a:latin typeface="华文行楷" panose="02010800040101010101" pitchFamily="2" charset="-122"/>
              <a:ea typeface="华文行楷" panose="02010800040101010101" pitchFamily="2" charset="-122"/>
              <a:cs typeface="微软雅黑"/>
            </a:endParaRPr>
          </a:p>
        </p:txBody>
      </p:sp>
      <p:sp>
        <p:nvSpPr>
          <p:cNvPr id="20" name="object 20"/>
          <p:cNvSpPr/>
          <p:nvPr/>
        </p:nvSpPr>
        <p:spPr>
          <a:xfrm>
            <a:off x="5905500" y="2253995"/>
            <a:ext cx="609600" cy="0"/>
          </a:xfrm>
          <a:custGeom>
            <a:avLst/>
            <a:gdLst/>
            <a:ahLst/>
            <a:cxnLst/>
            <a:rect l="l" t="t" r="r" b="b"/>
            <a:pathLst>
              <a:path w="609600">
                <a:moveTo>
                  <a:pt x="0" y="0"/>
                </a:moveTo>
                <a:lnTo>
                  <a:pt x="60960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1" name="object 21"/>
          <p:cNvSpPr/>
          <p:nvPr/>
        </p:nvSpPr>
        <p:spPr>
          <a:xfrm>
            <a:off x="7365492" y="2253995"/>
            <a:ext cx="609600" cy="0"/>
          </a:xfrm>
          <a:custGeom>
            <a:avLst/>
            <a:gdLst/>
            <a:ahLst/>
            <a:cxnLst/>
            <a:rect l="l" t="t" r="r" b="b"/>
            <a:pathLst>
              <a:path w="609600">
                <a:moveTo>
                  <a:pt x="0" y="0"/>
                </a:moveTo>
                <a:lnTo>
                  <a:pt x="60960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2" name="object 22"/>
          <p:cNvSpPr/>
          <p:nvPr/>
        </p:nvSpPr>
        <p:spPr>
          <a:xfrm>
            <a:off x="8825483" y="2253995"/>
            <a:ext cx="609600" cy="0"/>
          </a:xfrm>
          <a:custGeom>
            <a:avLst/>
            <a:gdLst/>
            <a:ahLst/>
            <a:cxnLst/>
            <a:rect l="l" t="t" r="r" b="b"/>
            <a:pathLst>
              <a:path w="609600">
                <a:moveTo>
                  <a:pt x="0" y="0"/>
                </a:moveTo>
                <a:lnTo>
                  <a:pt x="60960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3" name="object 23"/>
          <p:cNvSpPr/>
          <p:nvPr/>
        </p:nvSpPr>
        <p:spPr>
          <a:xfrm>
            <a:off x="10482071" y="1969007"/>
            <a:ext cx="609600" cy="285115"/>
          </a:xfrm>
          <a:custGeom>
            <a:avLst/>
            <a:gdLst/>
            <a:ahLst/>
            <a:cxnLst/>
            <a:rect l="l" t="t" r="r" b="b"/>
            <a:pathLst>
              <a:path w="609600" h="285114">
                <a:moveTo>
                  <a:pt x="0" y="285114"/>
                </a:moveTo>
                <a:lnTo>
                  <a:pt x="60960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4" name="object 24"/>
          <p:cNvSpPr/>
          <p:nvPr/>
        </p:nvSpPr>
        <p:spPr>
          <a:xfrm>
            <a:off x="4107179" y="2253995"/>
            <a:ext cx="609600" cy="0"/>
          </a:xfrm>
          <a:custGeom>
            <a:avLst/>
            <a:gdLst/>
            <a:ahLst/>
            <a:cxnLst/>
            <a:rect l="l" t="t" r="r" b="b"/>
            <a:pathLst>
              <a:path w="609600">
                <a:moveTo>
                  <a:pt x="0" y="0"/>
                </a:moveTo>
                <a:lnTo>
                  <a:pt x="60960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5" name="object 25"/>
          <p:cNvSpPr/>
          <p:nvPr/>
        </p:nvSpPr>
        <p:spPr>
          <a:xfrm>
            <a:off x="2648711" y="2253995"/>
            <a:ext cx="609600" cy="0"/>
          </a:xfrm>
          <a:custGeom>
            <a:avLst/>
            <a:gdLst/>
            <a:ahLst/>
            <a:cxnLst/>
            <a:rect l="l" t="t" r="r" b="b"/>
            <a:pathLst>
              <a:path w="609600">
                <a:moveTo>
                  <a:pt x="0" y="0"/>
                </a:moveTo>
                <a:lnTo>
                  <a:pt x="60960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6" name="object 26"/>
          <p:cNvSpPr/>
          <p:nvPr/>
        </p:nvSpPr>
        <p:spPr>
          <a:xfrm>
            <a:off x="1188719" y="2253995"/>
            <a:ext cx="609600" cy="0"/>
          </a:xfrm>
          <a:custGeom>
            <a:avLst/>
            <a:gdLst/>
            <a:ahLst/>
            <a:cxnLst/>
            <a:rect l="l" t="t" r="r" b="b"/>
            <a:pathLst>
              <a:path w="609600">
                <a:moveTo>
                  <a:pt x="0" y="0"/>
                </a:moveTo>
                <a:lnTo>
                  <a:pt x="60960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7" name="object 27"/>
          <p:cNvSpPr txBox="1"/>
          <p:nvPr/>
        </p:nvSpPr>
        <p:spPr>
          <a:xfrm>
            <a:off x="161645" y="2897439"/>
            <a:ext cx="633730"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产业链</a:t>
            </a:r>
            <a:endParaRPr sz="1600">
              <a:latin typeface="华文行楷" panose="02010800040101010101" pitchFamily="2" charset="-122"/>
              <a:ea typeface="华文行楷" panose="02010800040101010101" pitchFamily="2" charset="-122"/>
              <a:cs typeface="微软雅黑"/>
            </a:endParaRPr>
          </a:p>
        </p:txBody>
      </p:sp>
      <p:sp>
        <p:nvSpPr>
          <p:cNvPr id="28" name="object 28"/>
          <p:cNvSpPr/>
          <p:nvPr/>
        </p:nvSpPr>
        <p:spPr>
          <a:xfrm>
            <a:off x="11092433" y="2416301"/>
            <a:ext cx="848994" cy="462280"/>
          </a:xfrm>
          <a:custGeom>
            <a:avLst/>
            <a:gdLst/>
            <a:ahLst/>
            <a:cxnLst/>
            <a:rect l="l" t="t" r="r" b="b"/>
            <a:pathLst>
              <a:path w="848995" h="462280">
                <a:moveTo>
                  <a:pt x="0" y="461772"/>
                </a:moveTo>
                <a:lnTo>
                  <a:pt x="848868" y="461772"/>
                </a:lnTo>
                <a:lnTo>
                  <a:pt x="848868" y="0"/>
                </a:lnTo>
                <a:lnTo>
                  <a:pt x="0" y="0"/>
                </a:lnTo>
                <a:lnTo>
                  <a:pt x="0" y="461772"/>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29" name="object 29"/>
          <p:cNvSpPr txBox="1"/>
          <p:nvPr/>
        </p:nvSpPr>
        <p:spPr>
          <a:xfrm>
            <a:off x="11302745" y="2546411"/>
            <a:ext cx="431165"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企业</a:t>
            </a:r>
            <a:endParaRPr sz="1600">
              <a:latin typeface="华文行楷" panose="02010800040101010101" pitchFamily="2" charset="-122"/>
              <a:ea typeface="华文行楷" panose="02010800040101010101" pitchFamily="2" charset="-122"/>
              <a:cs typeface="微软雅黑"/>
            </a:endParaRPr>
          </a:p>
        </p:txBody>
      </p:sp>
      <p:sp>
        <p:nvSpPr>
          <p:cNvPr id="30" name="object 30"/>
          <p:cNvSpPr/>
          <p:nvPr/>
        </p:nvSpPr>
        <p:spPr>
          <a:xfrm>
            <a:off x="10482071" y="2253995"/>
            <a:ext cx="609600" cy="393065"/>
          </a:xfrm>
          <a:custGeom>
            <a:avLst/>
            <a:gdLst/>
            <a:ahLst/>
            <a:cxnLst/>
            <a:rect l="l" t="t" r="r" b="b"/>
            <a:pathLst>
              <a:path w="609600" h="393064">
                <a:moveTo>
                  <a:pt x="0" y="0"/>
                </a:moveTo>
                <a:lnTo>
                  <a:pt x="609600" y="392683"/>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1" name="object 31"/>
          <p:cNvSpPr/>
          <p:nvPr/>
        </p:nvSpPr>
        <p:spPr>
          <a:xfrm>
            <a:off x="11474195" y="1962657"/>
            <a:ext cx="701675" cy="2733675"/>
          </a:xfrm>
          <a:custGeom>
            <a:avLst/>
            <a:gdLst/>
            <a:ahLst/>
            <a:cxnLst/>
            <a:rect l="l" t="t" r="r" b="b"/>
            <a:pathLst>
              <a:path w="701675" h="2733675">
                <a:moveTo>
                  <a:pt x="31750" y="2659995"/>
                </a:moveTo>
                <a:lnTo>
                  <a:pt x="1342" y="2685800"/>
                </a:lnTo>
                <a:lnTo>
                  <a:pt x="0" y="2695702"/>
                </a:lnTo>
                <a:lnTo>
                  <a:pt x="2666" y="2709762"/>
                </a:lnTo>
                <a:lnTo>
                  <a:pt x="9988" y="2721450"/>
                </a:lnTo>
                <a:lnTo>
                  <a:pt x="20947" y="2729747"/>
                </a:lnTo>
                <a:lnTo>
                  <a:pt x="34525" y="2733637"/>
                </a:lnTo>
                <a:lnTo>
                  <a:pt x="49868" y="2731299"/>
                </a:lnTo>
                <a:lnTo>
                  <a:pt x="62266" y="2724656"/>
                </a:lnTo>
                <a:lnTo>
                  <a:pt x="71081" y="2714599"/>
                </a:lnTo>
                <a:lnTo>
                  <a:pt x="75677" y="2702018"/>
                </a:lnTo>
                <a:lnTo>
                  <a:pt x="74905" y="2695702"/>
                </a:lnTo>
                <a:lnTo>
                  <a:pt x="31750" y="2695702"/>
                </a:lnTo>
                <a:lnTo>
                  <a:pt x="31750" y="2659995"/>
                </a:lnTo>
                <a:close/>
              </a:path>
              <a:path w="701675" h="2733675">
                <a:moveTo>
                  <a:pt x="44450" y="2658749"/>
                </a:moveTo>
                <a:lnTo>
                  <a:pt x="31750" y="2659995"/>
                </a:lnTo>
                <a:lnTo>
                  <a:pt x="31750" y="2695702"/>
                </a:lnTo>
                <a:lnTo>
                  <a:pt x="44450" y="2695702"/>
                </a:lnTo>
                <a:lnTo>
                  <a:pt x="44450" y="2658749"/>
                </a:lnTo>
                <a:close/>
              </a:path>
              <a:path w="701675" h="2733675">
                <a:moveTo>
                  <a:pt x="46497" y="2658548"/>
                </a:moveTo>
                <a:lnTo>
                  <a:pt x="44450" y="2658749"/>
                </a:lnTo>
                <a:lnTo>
                  <a:pt x="44450" y="2695702"/>
                </a:lnTo>
                <a:lnTo>
                  <a:pt x="74905" y="2695702"/>
                </a:lnTo>
                <a:lnTo>
                  <a:pt x="73701" y="2685850"/>
                </a:lnTo>
                <a:lnTo>
                  <a:pt x="67637" y="2672934"/>
                </a:lnTo>
                <a:lnTo>
                  <a:pt x="58299" y="2663692"/>
                </a:lnTo>
                <a:lnTo>
                  <a:pt x="46497" y="2658548"/>
                </a:lnTo>
                <a:close/>
              </a:path>
              <a:path w="701675" h="2733675">
                <a:moveTo>
                  <a:pt x="688848" y="1460372"/>
                </a:moveTo>
                <a:lnTo>
                  <a:pt x="34544" y="1460372"/>
                </a:lnTo>
                <a:lnTo>
                  <a:pt x="31750" y="1463166"/>
                </a:lnTo>
                <a:lnTo>
                  <a:pt x="31750" y="2659995"/>
                </a:lnTo>
                <a:lnTo>
                  <a:pt x="44450" y="2658749"/>
                </a:lnTo>
                <a:lnTo>
                  <a:pt x="44450" y="1473072"/>
                </a:lnTo>
                <a:lnTo>
                  <a:pt x="38100" y="1473072"/>
                </a:lnTo>
                <a:lnTo>
                  <a:pt x="44450" y="1466722"/>
                </a:lnTo>
                <a:lnTo>
                  <a:pt x="688848" y="1466722"/>
                </a:lnTo>
                <a:lnTo>
                  <a:pt x="688848" y="1460372"/>
                </a:lnTo>
                <a:close/>
              </a:path>
              <a:path w="701675" h="2733675">
                <a:moveTo>
                  <a:pt x="44450" y="1466722"/>
                </a:moveTo>
                <a:lnTo>
                  <a:pt x="38100" y="1473072"/>
                </a:lnTo>
                <a:lnTo>
                  <a:pt x="44450" y="1473072"/>
                </a:lnTo>
                <a:lnTo>
                  <a:pt x="44450" y="1466722"/>
                </a:lnTo>
                <a:close/>
              </a:path>
              <a:path w="701675" h="2733675">
                <a:moveTo>
                  <a:pt x="701548" y="1460372"/>
                </a:moveTo>
                <a:lnTo>
                  <a:pt x="695198" y="1460372"/>
                </a:lnTo>
                <a:lnTo>
                  <a:pt x="688848" y="1466722"/>
                </a:lnTo>
                <a:lnTo>
                  <a:pt x="44450" y="1466722"/>
                </a:lnTo>
                <a:lnTo>
                  <a:pt x="44450" y="1473072"/>
                </a:lnTo>
                <a:lnTo>
                  <a:pt x="698626" y="1473072"/>
                </a:lnTo>
                <a:lnTo>
                  <a:pt x="701548" y="1470152"/>
                </a:lnTo>
                <a:lnTo>
                  <a:pt x="701548" y="1460372"/>
                </a:lnTo>
                <a:close/>
              </a:path>
              <a:path w="701675" h="2733675">
                <a:moveTo>
                  <a:pt x="688848" y="6350"/>
                </a:moveTo>
                <a:lnTo>
                  <a:pt x="688848" y="1466722"/>
                </a:lnTo>
                <a:lnTo>
                  <a:pt x="695198" y="1460372"/>
                </a:lnTo>
                <a:lnTo>
                  <a:pt x="701548" y="1460372"/>
                </a:lnTo>
                <a:lnTo>
                  <a:pt x="701548" y="12700"/>
                </a:lnTo>
                <a:lnTo>
                  <a:pt x="695198" y="12700"/>
                </a:lnTo>
                <a:lnTo>
                  <a:pt x="688848" y="6350"/>
                </a:lnTo>
                <a:close/>
              </a:path>
              <a:path w="701675" h="2733675">
                <a:moveTo>
                  <a:pt x="698626" y="0"/>
                </a:moveTo>
                <a:lnTo>
                  <a:pt x="466598" y="0"/>
                </a:lnTo>
                <a:lnTo>
                  <a:pt x="466598" y="12700"/>
                </a:lnTo>
                <a:lnTo>
                  <a:pt x="688848" y="12700"/>
                </a:lnTo>
                <a:lnTo>
                  <a:pt x="688848" y="6350"/>
                </a:lnTo>
                <a:lnTo>
                  <a:pt x="701548" y="6350"/>
                </a:lnTo>
                <a:lnTo>
                  <a:pt x="701548" y="2793"/>
                </a:lnTo>
                <a:lnTo>
                  <a:pt x="698626" y="0"/>
                </a:lnTo>
                <a:close/>
              </a:path>
              <a:path w="701675" h="2733675">
                <a:moveTo>
                  <a:pt x="701548" y="6350"/>
                </a:moveTo>
                <a:lnTo>
                  <a:pt x="688848" y="6350"/>
                </a:lnTo>
                <a:lnTo>
                  <a:pt x="695198" y="12700"/>
                </a:lnTo>
                <a:lnTo>
                  <a:pt x="701548" y="12700"/>
                </a:lnTo>
                <a:lnTo>
                  <a:pt x="701548" y="6350"/>
                </a:lnTo>
                <a:close/>
              </a:path>
            </a:pathLst>
          </a:custGeom>
          <a:solidFill>
            <a:srgbClr val="FB9A1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2" name="object 32"/>
          <p:cNvSpPr/>
          <p:nvPr/>
        </p:nvSpPr>
        <p:spPr>
          <a:xfrm>
            <a:off x="11515343" y="2877311"/>
            <a:ext cx="0" cy="1092200"/>
          </a:xfrm>
          <a:custGeom>
            <a:avLst/>
            <a:gdLst/>
            <a:ahLst/>
            <a:cxnLst/>
            <a:rect l="l" t="t" r="r" b="b"/>
            <a:pathLst>
              <a:path h="1092200">
                <a:moveTo>
                  <a:pt x="0" y="1091945"/>
                </a:moveTo>
                <a:lnTo>
                  <a:pt x="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3" name="object 33"/>
          <p:cNvSpPr/>
          <p:nvPr/>
        </p:nvSpPr>
        <p:spPr>
          <a:xfrm>
            <a:off x="3622547" y="2475140"/>
            <a:ext cx="76200" cy="2152650"/>
          </a:xfrm>
          <a:custGeom>
            <a:avLst/>
            <a:gdLst/>
            <a:ahLst/>
            <a:cxnLst/>
            <a:rect l="l" t="t" r="r" b="b"/>
            <a:pathLst>
              <a:path w="76200" h="2152650">
                <a:moveTo>
                  <a:pt x="31750" y="2078551"/>
                </a:moveTo>
                <a:lnTo>
                  <a:pt x="1342" y="2104356"/>
                </a:lnTo>
                <a:lnTo>
                  <a:pt x="0" y="2114258"/>
                </a:lnTo>
                <a:lnTo>
                  <a:pt x="2666" y="2128318"/>
                </a:lnTo>
                <a:lnTo>
                  <a:pt x="9988" y="2140006"/>
                </a:lnTo>
                <a:lnTo>
                  <a:pt x="20947" y="2148304"/>
                </a:lnTo>
                <a:lnTo>
                  <a:pt x="34525" y="2152193"/>
                </a:lnTo>
                <a:lnTo>
                  <a:pt x="49868" y="2149855"/>
                </a:lnTo>
                <a:lnTo>
                  <a:pt x="62266" y="2143213"/>
                </a:lnTo>
                <a:lnTo>
                  <a:pt x="71081" y="2133156"/>
                </a:lnTo>
                <a:lnTo>
                  <a:pt x="75677" y="2120575"/>
                </a:lnTo>
                <a:lnTo>
                  <a:pt x="74905" y="2114258"/>
                </a:lnTo>
                <a:lnTo>
                  <a:pt x="31750" y="2114258"/>
                </a:lnTo>
                <a:lnTo>
                  <a:pt x="31750" y="2078551"/>
                </a:lnTo>
                <a:close/>
              </a:path>
              <a:path w="76200" h="2152650">
                <a:moveTo>
                  <a:pt x="44450" y="2077305"/>
                </a:moveTo>
                <a:lnTo>
                  <a:pt x="31750" y="2078551"/>
                </a:lnTo>
                <a:lnTo>
                  <a:pt x="31750" y="2114258"/>
                </a:lnTo>
                <a:lnTo>
                  <a:pt x="44450" y="2114258"/>
                </a:lnTo>
                <a:lnTo>
                  <a:pt x="44450" y="2077305"/>
                </a:lnTo>
                <a:close/>
              </a:path>
              <a:path w="76200" h="2152650">
                <a:moveTo>
                  <a:pt x="46497" y="2077104"/>
                </a:moveTo>
                <a:lnTo>
                  <a:pt x="44450" y="2077305"/>
                </a:lnTo>
                <a:lnTo>
                  <a:pt x="44450" y="2114258"/>
                </a:lnTo>
                <a:lnTo>
                  <a:pt x="74905" y="2114258"/>
                </a:lnTo>
                <a:lnTo>
                  <a:pt x="73701" y="2104407"/>
                </a:lnTo>
                <a:lnTo>
                  <a:pt x="67637" y="2091490"/>
                </a:lnTo>
                <a:lnTo>
                  <a:pt x="58299" y="2082249"/>
                </a:lnTo>
                <a:lnTo>
                  <a:pt x="46497" y="2077104"/>
                </a:lnTo>
                <a:close/>
              </a:path>
              <a:path w="76200" h="2152650">
                <a:moveTo>
                  <a:pt x="44450" y="73657"/>
                </a:moveTo>
                <a:lnTo>
                  <a:pt x="31750" y="74895"/>
                </a:lnTo>
                <a:lnTo>
                  <a:pt x="31750" y="2078551"/>
                </a:lnTo>
                <a:lnTo>
                  <a:pt x="44450" y="2077305"/>
                </a:lnTo>
                <a:lnTo>
                  <a:pt x="44450" y="73657"/>
                </a:lnTo>
                <a:close/>
              </a:path>
              <a:path w="76200" h="2152650">
                <a:moveTo>
                  <a:pt x="41674" y="0"/>
                </a:moveTo>
                <a:lnTo>
                  <a:pt x="26331" y="2338"/>
                </a:lnTo>
                <a:lnTo>
                  <a:pt x="13933" y="8980"/>
                </a:lnTo>
                <a:lnTo>
                  <a:pt x="5118" y="19037"/>
                </a:lnTo>
                <a:lnTo>
                  <a:pt x="522" y="31618"/>
                </a:lnTo>
                <a:lnTo>
                  <a:pt x="2498" y="47837"/>
                </a:lnTo>
                <a:lnTo>
                  <a:pt x="8562" y="60756"/>
                </a:lnTo>
                <a:lnTo>
                  <a:pt x="17900" y="69975"/>
                </a:lnTo>
                <a:lnTo>
                  <a:pt x="29702" y="75095"/>
                </a:lnTo>
                <a:lnTo>
                  <a:pt x="31750" y="74895"/>
                </a:lnTo>
                <a:lnTo>
                  <a:pt x="31750" y="37935"/>
                </a:lnTo>
                <a:lnTo>
                  <a:pt x="76200" y="37935"/>
                </a:lnTo>
                <a:lnTo>
                  <a:pt x="73533" y="23875"/>
                </a:lnTo>
                <a:lnTo>
                  <a:pt x="66211" y="12187"/>
                </a:lnTo>
                <a:lnTo>
                  <a:pt x="55252" y="3889"/>
                </a:lnTo>
                <a:lnTo>
                  <a:pt x="41674" y="0"/>
                </a:lnTo>
                <a:close/>
              </a:path>
              <a:path w="76200" h="2152650">
                <a:moveTo>
                  <a:pt x="44450" y="37935"/>
                </a:moveTo>
                <a:lnTo>
                  <a:pt x="31750" y="37935"/>
                </a:lnTo>
                <a:lnTo>
                  <a:pt x="31750" y="74895"/>
                </a:lnTo>
                <a:lnTo>
                  <a:pt x="44450" y="73657"/>
                </a:lnTo>
                <a:lnTo>
                  <a:pt x="44450" y="37935"/>
                </a:lnTo>
                <a:close/>
              </a:path>
              <a:path w="76200" h="2152650">
                <a:moveTo>
                  <a:pt x="76200" y="37935"/>
                </a:moveTo>
                <a:lnTo>
                  <a:pt x="44450" y="37935"/>
                </a:lnTo>
                <a:lnTo>
                  <a:pt x="44450" y="73657"/>
                </a:lnTo>
                <a:lnTo>
                  <a:pt x="74858" y="47877"/>
                </a:lnTo>
                <a:lnTo>
                  <a:pt x="76200" y="37935"/>
                </a:lnTo>
                <a:close/>
              </a:path>
            </a:pathLst>
          </a:custGeom>
          <a:solidFill>
            <a:srgbClr val="FB9A1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4" name="object 34"/>
          <p:cNvSpPr/>
          <p:nvPr/>
        </p:nvSpPr>
        <p:spPr>
          <a:xfrm>
            <a:off x="6902195" y="2475140"/>
            <a:ext cx="76200" cy="2152650"/>
          </a:xfrm>
          <a:custGeom>
            <a:avLst/>
            <a:gdLst/>
            <a:ahLst/>
            <a:cxnLst/>
            <a:rect l="l" t="t" r="r" b="b"/>
            <a:pathLst>
              <a:path w="76200" h="2152650">
                <a:moveTo>
                  <a:pt x="31750" y="2078551"/>
                </a:moveTo>
                <a:lnTo>
                  <a:pt x="1342" y="2104356"/>
                </a:lnTo>
                <a:lnTo>
                  <a:pt x="0" y="2114258"/>
                </a:lnTo>
                <a:lnTo>
                  <a:pt x="2666" y="2128318"/>
                </a:lnTo>
                <a:lnTo>
                  <a:pt x="9988" y="2140006"/>
                </a:lnTo>
                <a:lnTo>
                  <a:pt x="20947" y="2148304"/>
                </a:lnTo>
                <a:lnTo>
                  <a:pt x="34525" y="2152193"/>
                </a:lnTo>
                <a:lnTo>
                  <a:pt x="49868" y="2149855"/>
                </a:lnTo>
                <a:lnTo>
                  <a:pt x="62266" y="2143213"/>
                </a:lnTo>
                <a:lnTo>
                  <a:pt x="71081" y="2133156"/>
                </a:lnTo>
                <a:lnTo>
                  <a:pt x="75677" y="2120575"/>
                </a:lnTo>
                <a:lnTo>
                  <a:pt x="74905" y="2114258"/>
                </a:lnTo>
                <a:lnTo>
                  <a:pt x="31750" y="2114258"/>
                </a:lnTo>
                <a:lnTo>
                  <a:pt x="31750" y="2078551"/>
                </a:lnTo>
                <a:close/>
              </a:path>
              <a:path w="76200" h="2152650">
                <a:moveTo>
                  <a:pt x="44450" y="2077305"/>
                </a:moveTo>
                <a:lnTo>
                  <a:pt x="31750" y="2078551"/>
                </a:lnTo>
                <a:lnTo>
                  <a:pt x="31750" y="2114258"/>
                </a:lnTo>
                <a:lnTo>
                  <a:pt x="44450" y="2114258"/>
                </a:lnTo>
                <a:lnTo>
                  <a:pt x="44450" y="2077305"/>
                </a:lnTo>
                <a:close/>
              </a:path>
              <a:path w="76200" h="2152650">
                <a:moveTo>
                  <a:pt x="46497" y="2077104"/>
                </a:moveTo>
                <a:lnTo>
                  <a:pt x="44450" y="2077305"/>
                </a:lnTo>
                <a:lnTo>
                  <a:pt x="44450" y="2114258"/>
                </a:lnTo>
                <a:lnTo>
                  <a:pt x="74905" y="2114258"/>
                </a:lnTo>
                <a:lnTo>
                  <a:pt x="73701" y="2104407"/>
                </a:lnTo>
                <a:lnTo>
                  <a:pt x="67637" y="2091490"/>
                </a:lnTo>
                <a:lnTo>
                  <a:pt x="58299" y="2082249"/>
                </a:lnTo>
                <a:lnTo>
                  <a:pt x="46497" y="2077104"/>
                </a:lnTo>
                <a:close/>
              </a:path>
              <a:path w="76200" h="2152650">
                <a:moveTo>
                  <a:pt x="44450" y="73657"/>
                </a:moveTo>
                <a:lnTo>
                  <a:pt x="31750" y="74895"/>
                </a:lnTo>
                <a:lnTo>
                  <a:pt x="31750" y="2078551"/>
                </a:lnTo>
                <a:lnTo>
                  <a:pt x="44450" y="2077305"/>
                </a:lnTo>
                <a:lnTo>
                  <a:pt x="44450" y="73657"/>
                </a:lnTo>
                <a:close/>
              </a:path>
              <a:path w="76200" h="2152650">
                <a:moveTo>
                  <a:pt x="41674" y="0"/>
                </a:moveTo>
                <a:lnTo>
                  <a:pt x="26331" y="2338"/>
                </a:lnTo>
                <a:lnTo>
                  <a:pt x="13933" y="8980"/>
                </a:lnTo>
                <a:lnTo>
                  <a:pt x="5118" y="19037"/>
                </a:lnTo>
                <a:lnTo>
                  <a:pt x="522" y="31618"/>
                </a:lnTo>
                <a:lnTo>
                  <a:pt x="2498" y="47837"/>
                </a:lnTo>
                <a:lnTo>
                  <a:pt x="8562" y="60756"/>
                </a:lnTo>
                <a:lnTo>
                  <a:pt x="17900" y="69975"/>
                </a:lnTo>
                <a:lnTo>
                  <a:pt x="29702" y="75095"/>
                </a:lnTo>
                <a:lnTo>
                  <a:pt x="31750" y="74895"/>
                </a:lnTo>
                <a:lnTo>
                  <a:pt x="31750" y="37935"/>
                </a:lnTo>
                <a:lnTo>
                  <a:pt x="76200" y="37935"/>
                </a:lnTo>
                <a:lnTo>
                  <a:pt x="73533" y="23875"/>
                </a:lnTo>
                <a:lnTo>
                  <a:pt x="66211" y="12187"/>
                </a:lnTo>
                <a:lnTo>
                  <a:pt x="55252" y="3889"/>
                </a:lnTo>
                <a:lnTo>
                  <a:pt x="41674" y="0"/>
                </a:lnTo>
                <a:close/>
              </a:path>
              <a:path w="76200" h="2152650">
                <a:moveTo>
                  <a:pt x="44450" y="37935"/>
                </a:moveTo>
                <a:lnTo>
                  <a:pt x="31750" y="37935"/>
                </a:lnTo>
                <a:lnTo>
                  <a:pt x="31750" y="74895"/>
                </a:lnTo>
                <a:lnTo>
                  <a:pt x="44450" y="73657"/>
                </a:lnTo>
                <a:lnTo>
                  <a:pt x="44450" y="37935"/>
                </a:lnTo>
                <a:close/>
              </a:path>
              <a:path w="76200" h="2152650">
                <a:moveTo>
                  <a:pt x="76200" y="37935"/>
                </a:moveTo>
                <a:lnTo>
                  <a:pt x="44450" y="37935"/>
                </a:lnTo>
                <a:lnTo>
                  <a:pt x="44450" y="73657"/>
                </a:lnTo>
                <a:lnTo>
                  <a:pt x="74858" y="47877"/>
                </a:lnTo>
                <a:lnTo>
                  <a:pt x="76200" y="37935"/>
                </a:lnTo>
                <a:close/>
              </a:path>
            </a:pathLst>
          </a:custGeom>
          <a:solidFill>
            <a:srgbClr val="FB9A1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5" name="object 35"/>
          <p:cNvSpPr/>
          <p:nvPr/>
        </p:nvSpPr>
        <p:spPr>
          <a:xfrm>
            <a:off x="5273040" y="2447708"/>
            <a:ext cx="76200" cy="2181225"/>
          </a:xfrm>
          <a:custGeom>
            <a:avLst/>
            <a:gdLst/>
            <a:ahLst/>
            <a:cxnLst/>
            <a:rect l="l" t="t" r="r" b="b"/>
            <a:pathLst>
              <a:path w="76200" h="2181225">
                <a:moveTo>
                  <a:pt x="31750" y="2107253"/>
                </a:moveTo>
                <a:lnTo>
                  <a:pt x="1342" y="2133058"/>
                </a:lnTo>
                <a:lnTo>
                  <a:pt x="0" y="2142960"/>
                </a:lnTo>
                <a:lnTo>
                  <a:pt x="2666" y="2157020"/>
                </a:lnTo>
                <a:lnTo>
                  <a:pt x="9988" y="2168708"/>
                </a:lnTo>
                <a:lnTo>
                  <a:pt x="20947" y="2177006"/>
                </a:lnTo>
                <a:lnTo>
                  <a:pt x="34525" y="2180895"/>
                </a:lnTo>
                <a:lnTo>
                  <a:pt x="49868" y="2178557"/>
                </a:lnTo>
                <a:lnTo>
                  <a:pt x="62266" y="2171915"/>
                </a:lnTo>
                <a:lnTo>
                  <a:pt x="71081" y="2161858"/>
                </a:lnTo>
                <a:lnTo>
                  <a:pt x="75677" y="2149277"/>
                </a:lnTo>
                <a:lnTo>
                  <a:pt x="74905" y="2142960"/>
                </a:lnTo>
                <a:lnTo>
                  <a:pt x="31750" y="2142960"/>
                </a:lnTo>
                <a:lnTo>
                  <a:pt x="31750" y="2107253"/>
                </a:lnTo>
                <a:close/>
              </a:path>
              <a:path w="76200" h="2181225">
                <a:moveTo>
                  <a:pt x="44450" y="2106007"/>
                </a:moveTo>
                <a:lnTo>
                  <a:pt x="31750" y="2107253"/>
                </a:lnTo>
                <a:lnTo>
                  <a:pt x="31750" y="2142960"/>
                </a:lnTo>
                <a:lnTo>
                  <a:pt x="44450" y="2142960"/>
                </a:lnTo>
                <a:lnTo>
                  <a:pt x="44450" y="2106007"/>
                </a:lnTo>
                <a:close/>
              </a:path>
              <a:path w="76200" h="2181225">
                <a:moveTo>
                  <a:pt x="46497" y="2105806"/>
                </a:moveTo>
                <a:lnTo>
                  <a:pt x="44450" y="2106007"/>
                </a:lnTo>
                <a:lnTo>
                  <a:pt x="44450" y="2142960"/>
                </a:lnTo>
                <a:lnTo>
                  <a:pt x="74905" y="2142960"/>
                </a:lnTo>
                <a:lnTo>
                  <a:pt x="73701" y="2133109"/>
                </a:lnTo>
                <a:lnTo>
                  <a:pt x="67637" y="2120192"/>
                </a:lnTo>
                <a:lnTo>
                  <a:pt x="58299" y="2110951"/>
                </a:lnTo>
                <a:lnTo>
                  <a:pt x="46497" y="2105806"/>
                </a:lnTo>
                <a:close/>
              </a:path>
              <a:path w="76200" h="2181225">
                <a:moveTo>
                  <a:pt x="44450" y="73657"/>
                </a:moveTo>
                <a:lnTo>
                  <a:pt x="31750" y="74895"/>
                </a:lnTo>
                <a:lnTo>
                  <a:pt x="31750" y="2107253"/>
                </a:lnTo>
                <a:lnTo>
                  <a:pt x="44450" y="2106007"/>
                </a:lnTo>
                <a:lnTo>
                  <a:pt x="44450" y="73657"/>
                </a:lnTo>
                <a:close/>
              </a:path>
              <a:path w="76200" h="2181225">
                <a:moveTo>
                  <a:pt x="41674" y="0"/>
                </a:moveTo>
                <a:lnTo>
                  <a:pt x="26331" y="2338"/>
                </a:lnTo>
                <a:lnTo>
                  <a:pt x="13933" y="8980"/>
                </a:lnTo>
                <a:lnTo>
                  <a:pt x="5118" y="19037"/>
                </a:lnTo>
                <a:lnTo>
                  <a:pt x="522" y="31618"/>
                </a:lnTo>
                <a:lnTo>
                  <a:pt x="2498" y="47837"/>
                </a:lnTo>
                <a:lnTo>
                  <a:pt x="8562" y="60756"/>
                </a:lnTo>
                <a:lnTo>
                  <a:pt x="17900" y="69975"/>
                </a:lnTo>
                <a:lnTo>
                  <a:pt x="29702" y="75095"/>
                </a:lnTo>
                <a:lnTo>
                  <a:pt x="31750" y="74895"/>
                </a:lnTo>
                <a:lnTo>
                  <a:pt x="31750" y="37935"/>
                </a:lnTo>
                <a:lnTo>
                  <a:pt x="76200" y="37935"/>
                </a:lnTo>
                <a:lnTo>
                  <a:pt x="73533" y="23875"/>
                </a:lnTo>
                <a:lnTo>
                  <a:pt x="66211" y="12187"/>
                </a:lnTo>
                <a:lnTo>
                  <a:pt x="55252" y="3889"/>
                </a:lnTo>
                <a:lnTo>
                  <a:pt x="41674" y="0"/>
                </a:lnTo>
                <a:close/>
              </a:path>
              <a:path w="76200" h="2181225">
                <a:moveTo>
                  <a:pt x="44450" y="37935"/>
                </a:moveTo>
                <a:lnTo>
                  <a:pt x="31750" y="37935"/>
                </a:lnTo>
                <a:lnTo>
                  <a:pt x="31750" y="74895"/>
                </a:lnTo>
                <a:lnTo>
                  <a:pt x="44450" y="73657"/>
                </a:lnTo>
                <a:lnTo>
                  <a:pt x="44450" y="37935"/>
                </a:lnTo>
                <a:close/>
              </a:path>
              <a:path w="76200" h="2181225">
                <a:moveTo>
                  <a:pt x="76200" y="37935"/>
                </a:moveTo>
                <a:lnTo>
                  <a:pt x="44450" y="37935"/>
                </a:lnTo>
                <a:lnTo>
                  <a:pt x="44450" y="73657"/>
                </a:lnTo>
                <a:lnTo>
                  <a:pt x="74858" y="47877"/>
                </a:lnTo>
                <a:lnTo>
                  <a:pt x="76200" y="37935"/>
                </a:lnTo>
                <a:close/>
              </a:path>
            </a:pathLst>
          </a:custGeom>
          <a:solidFill>
            <a:srgbClr val="FB9A1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6" name="object 36"/>
          <p:cNvSpPr/>
          <p:nvPr/>
        </p:nvSpPr>
        <p:spPr>
          <a:xfrm>
            <a:off x="5286755" y="4547742"/>
            <a:ext cx="6242685" cy="109220"/>
          </a:xfrm>
          <a:custGeom>
            <a:avLst/>
            <a:gdLst/>
            <a:ahLst/>
            <a:cxnLst/>
            <a:rect l="l" t="t" r="r" b="b"/>
            <a:pathLst>
              <a:path w="6242684" h="109220">
                <a:moveTo>
                  <a:pt x="88519" y="5333"/>
                </a:moveTo>
                <a:lnTo>
                  <a:pt x="0" y="57022"/>
                </a:lnTo>
                <a:lnTo>
                  <a:pt x="88646" y="108711"/>
                </a:lnTo>
                <a:lnTo>
                  <a:pt x="92583" y="107695"/>
                </a:lnTo>
                <a:lnTo>
                  <a:pt x="94234" y="104647"/>
                </a:lnTo>
                <a:lnTo>
                  <a:pt x="96012" y="101599"/>
                </a:lnTo>
                <a:lnTo>
                  <a:pt x="94996" y="97662"/>
                </a:lnTo>
                <a:lnTo>
                  <a:pt x="91948" y="96011"/>
                </a:lnTo>
                <a:lnTo>
                  <a:pt x="35995" y="63372"/>
                </a:lnTo>
                <a:lnTo>
                  <a:pt x="12954" y="63372"/>
                </a:lnTo>
                <a:lnTo>
                  <a:pt x="12954" y="50672"/>
                </a:lnTo>
                <a:lnTo>
                  <a:pt x="36029" y="50653"/>
                </a:lnTo>
                <a:lnTo>
                  <a:pt x="94996" y="16255"/>
                </a:lnTo>
                <a:lnTo>
                  <a:pt x="96012" y="12318"/>
                </a:lnTo>
                <a:lnTo>
                  <a:pt x="94234" y="9397"/>
                </a:lnTo>
                <a:lnTo>
                  <a:pt x="92456" y="6349"/>
                </a:lnTo>
                <a:lnTo>
                  <a:pt x="88519" y="5333"/>
                </a:lnTo>
                <a:close/>
              </a:path>
              <a:path w="6242684" h="109220">
                <a:moveTo>
                  <a:pt x="6231286" y="45338"/>
                </a:moveTo>
                <a:lnTo>
                  <a:pt x="6229477" y="45338"/>
                </a:lnTo>
                <a:lnTo>
                  <a:pt x="6229477" y="58038"/>
                </a:lnTo>
                <a:lnTo>
                  <a:pt x="6206147" y="58059"/>
                </a:lnTo>
                <a:lnTo>
                  <a:pt x="6147181" y="92455"/>
                </a:lnTo>
                <a:lnTo>
                  <a:pt x="6146165" y="96392"/>
                </a:lnTo>
                <a:lnTo>
                  <a:pt x="6149721" y="102488"/>
                </a:lnTo>
                <a:lnTo>
                  <a:pt x="6153531" y="103504"/>
                </a:lnTo>
                <a:lnTo>
                  <a:pt x="6242177" y="51688"/>
                </a:lnTo>
                <a:lnTo>
                  <a:pt x="6231286" y="45338"/>
                </a:lnTo>
                <a:close/>
              </a:path>
              <a:path w="6242684" h="109220">
                <a:moveTo>
                  <a:pt x="36029" y="50653"/>
                </a:moveTo>
                <a:lnTo>
                  <a:pt x="12954" y="50672"/>
                </a:lnTo>
                <a:lnTo>
                  <a:pt x="12954" y="63372"/>
                </a:lnTo>
                <a:lnTo>
                  <a:pt x="35961" y="63353"/>
                </a:lnTo>
                <a:lnTo>
                  <a:pt x="34471" y="62483"/>
                </a:lnTo>
                <a:lnTo>
                  <a:pt x="15748" y="62483"/>
                </a:lnTo>
                <a:lnTo>
                  <a:pt x="15748" y="51561"/>
                </a:lnTo>
                <a:lnTo>
                  <a:pt x="34471" y="51561"/>
                </a:lnTo>
                <a:lnTo>
                  <a:pt x="36029" y="50653"/>
                </a:lnTo>
                <a:close/>
              </a:path>
              <a:path w="6242684" h="109220">
                <a:moveTo>
                  <a:pt x="35961" y="63353"/>
                </a:moveTo>
                <a:lnTo>
                  <a:pt x="12954" y="63372"/>
                </a:lnTo>
                <a:lnTo>
                  <a:pt x="35995" y="63372"/>
                </a:lnTo>
                <a:close/>
              </a:path>
              <a:path w="6242684" h="109220">
                <a:moveTo>
                  <a:pt x="6206127" y="45359"/>
                </a:moveTo>
                <a:lnTo>
                  <a:pt x="36029" y="50653"/>
                </a:lnTo>
                <a:lnTo>
                  <a:pt x="25109" y="57022"/>
                </a:lnTo>
                <a:lnTo>
                  <a:pt x="35961" y="63353"/>
                </a:lnTo>
                <a:lnTo>
                  <a:pt x="6206147" y="58059"/>
                </a:lnTo>
                <a:lnTo>
                  <a:pt x="6217046" y="51700"/>
                </a:lnTo>
                <a:lnTo>
                  <a:pt x="6206127" y="45359"/>
                </a:lnTo>
                <a:close/>
              </a:path>
              <a:path w="6242684" h="109220">
                <a:moveTo>
                  <a:pt x="15748" y="51561"/>
                </a:moveTo>
                <a:lnTo>
                  <a:pt x="15748" y="62483"/>
                </a:lnTo>
                <a:lnTo>
                  <a:pt x="25109" y="57022"/>
                </a:lnTo>
                <a:lnTo>
                  <a:pt x="15748" y="51561"/>
                </a:lnTo>
                <a:close/>
              </a:path>
              <a:path w="6242684" h="109220">
                <a:moveTo>
                  <a:pt x="25109" y="57022"/>
                </a:moveTo>
                <a:lnTo>
                  <a:pt x="15748" y="62483"/>
                </a:lnTo>
                <a:lnTo>
                  <a:pt x="34471" y="62483"/>
                </a:lnTo>
                <a:lnTo>
                  <a:pt x="25109" y="57022"/>
                </a:lnTo>
                <a:close/>
              </a:path>
              <a:path w="6242684" h="109220">
                <a:moveTo>
                  <a:pt x="6217046" y="51700"/>
                </a:moveTo>
                <a:lnTo>
                  <a:pt x="6206147" y="58059"/>
                </a:lnTo>
                <a:lnTo>
                  <a:pt x="6229477" y="58038"/>
                </a:lnTo>
                <a:lnTo>
                  <a:pt x="6229477" y="57149"/>
                </a:lnTo>
                <a:lnTo>
                  <a:pt x="6226429" y="57149"/>
                </a:lnTo>
                <a:lnTo>
                  <a:pt x="6217046" y="51700"/>
                </a:lnTo>
                <a:close/>
              </a:path>
              <a:path w="6242684" h="109220">
                <a:moveTo>
                  <a:pt x="6226429" y="46227"/>
                </a:moveTo>
                <a:lnTo>
                  <a:pt x="6217046" y="51700"/>
                </a:lnTo>
                <a:lnTo>
                  <a:pt x="6226429" y="57149"/>
                </a:lnTo>
                <a:lnTo>
                  <a:pt x="6226429" y="46227"/>
                </a:lnTo>
                <a:close/>
              </a:path>
              <a:path w="6242684" h="109220">
                <a:moveTo>
                  <a:pt x="6229477" y="46227"/>
                </a:moveTo>
                <a:lnTo>
                  <a:pt x="6226429" y="46227"/>
                </a:lnTo>
                <a:lnTo>
                  <a:pt x="6226429" y="57149"/>
                </a:lnTo>
                <a:lnTo>
                  <a:pt x="6229477" y="57149"/>
                </a:lnTo>
                <a:lnTo>
                  <a:pt x="6229477" y="46227"/>
                </a:lnTo>
                <a:close/>
              </a:path>
              <a:path w="6242684" h="109220">
                <a:moveTo>
                  <a:pt x="34471" y="51561"/>
                </a:moveTo>
                <a:lnTo>
                  <a:pt x="15748" y="51561"/>
                </a:lnTo>
                <a:lnTo>
                  <a:pt x="25109" y="57022"/>
                </a:lnTo>
                <a:lnTo>
                  <a:pt x="34471" y="51561"/>
                </a:lnTo>
                <a:close/>
              </a:path>
              <a:path w="6242684" h="109220">
                <a:moveTo>
                  <a:pt x="6229477" y="45338"/>
                </a:moveTo>
                <a:lnTo>
                  <a:pt x="6206127" y="45359"/>
                </a:lnTo>
                <a:lnTo>
                  <a:pt x="6217046" y="51700"/>
                </a:lnTo>
                <a:lnTo>
                  <a:pt x="6226429" y="46227"/>
                </a:lnTo>
                <a:lnTo>
                  <a:pt x="6229477" y="46227"/>
                </a:lnTo>
                <a:lnTo>
                  <a:pt x="6229477" y="45338"/>
                </a:lnTo>
                <a:close/>
              </a:path>
              <a:path w="6242684" h="109220">
                <a:moveTo>
                  <a:pt x="6153531" y="0"/>
                </a:moveTo>
                <a:lnTo>
                  <a:pt x="6149594" y="1142"/>
                </a:lnTo>
                <a:lnTo>
                  <a:pt x="6147816" y="4063"/>
                </a:lnTo>
                <a:lnTo>
                  <a:pt x="6146038" y="7111"/>
                </a:lnTo>
                <a:lnTo>
                  <a:pt x="6147054" y="11048"/>
                </a:lnTo>
                <a:lnTo>
                  <a:pt x="6206127" y="45359"/>
                </a:lnTo>
                <a:lnTo>
                  <a:pt x="6231286" y="45338"/>
                </a:lnTo>
                <a:lnTo>
                  <a:pt x="6153531" y="0"/>
                </a:lnTo>
                <a:close/>
              </a:path>
            </a:pathLst>
          </a:custGeom>
          <a:solidFill>
            <a:srgbClr val="FB9A1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7" name="object 37"/>
          <p:cNvSpPr txBox="1"/>
          <p:nvPr/>
        </p:nvSpPr>
        <p:spPr>
          <a:xfrm>
            <a:off x="10415143" y="4074974"/>
            <a:ext cx="885190" cy="430887"/>
          </a:xfrm>
          <a:prstGeom prst="rect">
            <a:avLst/>
          </a:prstGeom>
        </p:spPr>
        <p:txBody>
          <a:bodyPr vert="horz" wrap="square" lIns="0" tIns="0" rIns="0" bIns="0" rtlCol="0">
            <a:spAutoFit/>
          </a:bodyPr>
          <a:lstStyle/>
          <a:p>
            <a:pPr marL="12700" marR="5080">
              <a:lnSpc>
                <a:spcPct val="100000"/>
              </a:lnSpc>
            </a:pPr>
            <a:r>
              <a:rPr sz="1400" b="1" dirty="0">
                <a:latin typeface="华文行楷" panose="02010800040101010101" pitchFamily="2" charset="-122"/>
                <a:ea typeface="华文行楷" panose="02010800040101010101" pitchFamily="2" charset="-122"/>
                <a:cs typeface="微软雅黑"/>
              </a:rPr>
              <a:t>消</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费</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金</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融 融</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资</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租</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赁</a:t>
            </a:r>
            <a:endParaRPr sz="1400">
              <a:latin typeface="华文行楷" panose="02010800040101010101" pitchFamily="2" charset="-122"/>
              <a:ea typeface="华文行楷" panose="02010800040101010101" pitchFamily="2" charset="-122"/>
              <a:cs typeface="微软雅黑"/>
            </a:endParaRPr>
          </a:p>
        </p:txBody>
      </p:sp>
      <p:sp>
        <p:nvSpPr>
          <p:cNvPr id="38" name="object 38"/>
          <p:cNvSpPr/>
          <p:nvPr/>
        </p:nvSpPr>
        <p:spPr>
          <a:xfrm>
            <a:off x="89886" y="4544695"/>
            <a:ext cx="5173980" cy="103505"/>
          </a:xfrm>
          <a:custGeom>
            <a:avLst/>
            <a:gdLst/>
            <a:ahLst/>
            <a:cxnLst/>
            <a:rect l="l" t="t" r="r" b="b"/>
            <a:pathLst>
              <a:path w="5173980" h="103504">
                <a:moveTo>
                  <a:pt x="88637" y="0"/>
                </a:moveTo>
                <a:lnTo>
                  <a:pt x="0" y="51688"/>
                </a:lnTo>
                <a:lnTo>
                  <a:pt x="88637" y="103377"/>
                </a:lnTo>
                <a:lnTo>
                  <a:pt x="92523" y="102361"/>
                </a:lnTo>
                <a:lnTo>
                  <a:pt x="96053" y="96265"/>
                </a:lnTo>
                <a:lnTo>
                  <a:pt x="95025" y="92455"/>
                </a:lnTo>
                <a:lnTo>
                  <a:pt x="36042" y="58038"/>
                </a:lnTo>
                <a:lnTo>
                  <a:pt x="12674" y="58038"/>
                </a:lnTo>
                <a:lnTo>
                  <a:pt x="12674" y="45338"/>
                </a:lnTo>
                <a:lnTo>
                  <a:pt x="36042" y="45338"/>
                </a:lnTo>
                <a:lnTo>
                  <a:pt x="95025" y="10921"/>
                </a:lnTo>
                <a:lnTo>
                  <a:pt x="96053" y="7111"/>
                </a:lnTo>
                <a:lnTo>
                  <a:pt x="92523" y="1015"/>
                </a:lnTo>
                <a:lnTo>
                  <a:pt x="88637" y="0"/>
                </a:lnTo>
                <a:close/>
              </a:path>
              <a:path w="5173980" h="103504">
                <a:moveTo>
                  <a:pt x="36042" y="45338"/>
                </a:moveTo>
                <a:lnTo>
                  <a:pt x="12674" y="45338"/>
                </a:lnTo>
                <a:lnTo>
                  <a:pt x="12674" y="58038"/>
                </a:lnTo>
                <a:lnTo>
                  <a:pt x="36042" y="58038"/>
                </a:lnTo>
                <a:lnTo>
                  <a:pt x="34519" y="57149"/>
                </a:lnTo>
                <a:lnTo>
                  <a:pt x="15801" y="57149"/>
                </a:lnTo>
                <a:lnTo>
                  <a:pt x="15801" y="46227"/>
                </a:lnTo>
                <a:lnTo>
                  <a:pt x="34519" y="46227"/>
                </a:lnTo>
                <a:lnTo>
                  <a:pt x="36042" y="45338"/>
                </a:lnTo>
                <a:close/>
              </a:path>
              <a:path w="5173980" h="103504">
                <a:moveTo>
                  <a:pt x="5173374" y="45338"/>
                </a:moveTo>
                <a:lnTo>
                  <a:pt x="36042" y="45338"/>
                </a:lnTo>
                <a:lnTo>
                  <a:pt x="25160" y="51688"/>
                </a:lnTo>
                <a:lnTo>
                  <a:pt x="36042" y="58038"/>
                </a:lnTo>
                <a:lnTo>
                  <a:pt x="5173374" y="58038"/>
                </a:lnTo>
                <a:lnTo>
                  <a:pt x="5173374" y="45338"/>
                </a:lnTo>
                <a:close/>
              </a:path>
              <a:path w="5173980" h="103504">
                <a:moveTo>
                  <a:pt x="15801" y="46227"/>
                </a:moveTo>
                <a:lnTo>
                  <a:pt x="15801" y="57149"/>
                </a:lnTo>
                <a:lnTo>
                  <a:pt x="25160" y="51688"/>
                </a:lnTo>
                <a:lnTo>
                  <a:pt x="15801" y="46227"/>
                </a:lnTo>
                <a:close/>
              </a:path>
              <a:path w="5173980" h="103504">
                <a:moveTo>
                  <a:pt x="25160" y="51688"/>
                </a:moveTo>
                <a:lnTo>
                  <a:pt x="15801" y="57149"/>
                </a:lnTo>
                <a:lnTo>
                  <a:pt x="34519" y="57149"/>
                </a:lnTo>
                <a:lnTo>
                  <a:pt x="25160" y="51688"/>
                </a:lnTo>
                <a:close/>
              </a:path>
              <a:path w="5173980" h="103504">
                <a:moveTo>
                  <a:pt x="34519" y="46227"/>
                </a:moveTo>
                <a:lnTo>
                  <a:pt x="15801" y="46227"/>
                </a:lnTo>
                <a:lnTo>
                  <a:pt x="25160" y="51688"/>
                </a:lnTo>
                <a:lnTo>
                  <a:pt x="34519" y="46227"/>
                </a:lnTo>
                <a:close/>
              </a:path>
            </a:pathLst>
          </a:custGeom>
          <a:solidFill>
            <a:srgbClr val="FB9A1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39" name="object 39"/>
          <p:cNvSpPr txBox="1"/>
          <p:nvPr/>
        </p:nvSpPr>
        <p:spPr>
          <a:xfrm>
            <a:off x="264972" y="4308781"/>
            <a:ext cx="1112520" cy="215444"/>
          </a:xfrm>
          <a:prstGeom prst="rect">
            <a:avLst/>
          </a:prstGeom>
        </p:spPr>
        <p:txBody>
          <a:bodyPr vert="horz" wrap="square" lIns="0" tIns="0" rIns="0" bIns="0" rtlCol="0">
            <a:spAutoFit/>
          </a:bodyPr>
          <a:lstStyle/>
          <a:p>
            <a:pPr marL="12700">
              <a:lnSpc>
                <a:spcPct val="100000"/>
              </a:lnSpc>
            </a:pPr>
            <a:r>
              <a:rPr sz="1400" b="1" dirty="0">
                <a:latin typeface="华文行楷" panose="02010800040101010101" pitchFamily="2" charset="-122"/>
                <a:ea typeface="华文行楷" panose="02010800040101010101" pitchFamily="2" charset="-122"/>
                <a:cs typeface="微软雅黑"/>
              </a:rPr>
              <a:t>产</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业</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链</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金</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融</a:t>
            </a:r>
            <a:endParaRPr sz="1400">
              <a:latin typeface="华文行楷" panose="02010800040101010101" pitchFamily="2" charset="-122"/>
              <a:ea typeface="华文行楷" panose="02010800040101010101" pitchFamily="2" charset="-122"/>
              <a:cs typeface="微软雅黑"/>
            </a:endParaRPr>
          </a:p>
        </p:txBody>
      </p:sp>
      <p:sp>
        <p:nvSpPr>
          <p:cNvPr id="40" name="object 40"/>
          <p:cNvSpPr/>
          <p:nvPr/>
        </p:nvSpPr>
        <p:spPr>
          <a:xfrm>
            <a:off x="59435" y="3226307"/>
            <a:ext cx="12086590" cy="0"/>
          </a:xfrm>
          <a:custGeom>
            <a:avLst/>
            <a:gdLst/>
            <a:ahLst/>
            <a:cxnLst/>
            <a:rect l="l" t="t" r="r" b="b"/>
            <a:pathLst>
              <a:path w="12086590">
                <a:moveTo>
                  <a:pt x="0" y="0"/>
                </a:moveTo>
                <a:lnTo>
                  <a:pt x="12086209" y="0"/>
                </a:lnTo>
              </a:path>
            </a:pathLst>
          </a:custGeom>
          <a:ln w="9144">
            <a:solidFill>
              <a:srgbClr val="FB9A1F"/>
            </a:solidFill>
            <a:prstDash val="dash"/>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1" name="object 41"/>
          <p:cNvSpPr txBox="1"/>
          <p:nvPr/>
        </p:nvSpPr>
        <p:spPr>
          <a:xfrm>
            <a:off x="161645" y="3351083"/>
            <a:ext cx="633730"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金融链</a:t>
            </a:r>
            <a:endParaRPr sz="1600" dirty="0">
              <a:latin typeface="华文行楷" panose="02010800040101010101" pitchFamily="2" charset="-122"/>
              <a:ea typeface="华文行楷" panose="02010800040101010101" pitchFamily="2" charset="-122"/>
              <a:cs typeface="微软雅黑"/>
            </a:endParaRPr>
          </a:p>
        </p:txBody>
      </p:sp>
      <p:sp>
        <p:nvSpPr>
          <p:cNvPr id="42" name="object 42"/>
          <p:cNvSpPr txBox="1"/>
          <p:nvPr/>
        </p:nvSpPr>
        <p:spPr>
          <a:xfrm>
            <a:off x="4665726" y="3353115"/>
            <a:ext cx="1269365" cy="246221"/>
          </a:xfrm>
          <a:prstGeom prst="rect">
            <a:avLst/>
          </a:prstGeom>
        </p:spPr>
        <p:txBody>
          <a:bodyPr vert="horz" wrap="square" lIns="0" tIns="0" rIns="0" bIns="0" rtlCol="0">
            <a:spAutoFit/>
          </a:bodyPr>
          <a:lstStyle/>
          <a:p>
            <a:pPr marL="12700">
              <a:lnSpc>
                <a:spcPct val="100000"/>
              </a:lnSpc>
            </a:pPr>
            <a:r>
              <a:rPr sz="1600" b="1" spc="-5" dirty="0">
                <a:latin typeface="华文行楷" panose="02010800040101010101" pitchFamily="2" charset="-122"/>
                <a:ea typeface="华文行楷" panose="02010800040101010101" pitchFamily="2" charset="-122"/>
                <a:cs typeface="微软雅黑"/>
              </a:rPr>
              <a:t>供</a:t>
            </a:r>
            <a:r>
              <a:rPr sz="1600" b="1" spc="-20" dirty="0">
                <a:latin typeface="华文行楷" panose="02010800040101010101" pitchFamily="2" charset="-122"/>
                <a:ea typeface="华文行楷" panose="02010800040101010101" pitchFamily="2" charset="-122"/>
                <a:cs typeface="微软雅黑"/>
              </a:rPr>
              <a:t> </a:t>
            </a:r>
            <a:r>
              <a:rPr sz="1600" b="1" spc="-5" dirty="0">
                <a:latin typeface="华文行楷" panose="02010800040101010101" pitchFamily="2" charset="-122"/>
                <a:ea typeface="华文行楷" panose="02010800040101010101" pitchFamily="2" charset="-122"/>
                <a:cs typeface="微软雅黑"/>
              </a:rPr>
              <a:t>应</a:t>
            </a:r>
            <a:r>
              <a:rPr sz="1600" b="1" spc="-25" dirty="0">
                <a:latin typeface="华文行楷" panose="02010800040101010101" pitchFamily="2" charset="-122"/>
                <a:ea typeface="华文行楷" panose="02010800040101010101" pitchFamily="2" charset="-122"/>
                <a:cs typeface="微软雅黑"/>
              </a:rPr>
              <a:t> </a:t>
            </a:r>
            <a:r>
              <a:rPr sz="1600" b="1" spc="-5" dirty="0">
                <a:latin typeface="华文行楷" panose="02010800040101010101" pitchFamily="2" charset="-122"/>
                <a:ea typeface="华文行楷" panose="02010800040101010101" pitchFamily="2" charset="-122"/>
                <a:cs typeface="微软雅黑"/>
              </a:rPr>
              <a:t>链</a:t>
            </a:r>
            <a:r>
              <a:rPr sz="1600" b="1" spc="-35" dirty="0">
                <a:latin typeface="华文行楷" panose="02010800040101010101" pitchFamily="2" charset="-122"/>
                <a:ea typeface="华文行楷" panose="02010800040101010101" pitchFamily="2" charset="-122"/>
                <a:cs typeface="微软雅黑"/>
              </a:rPr>
              <a:t> </a:t>
            </a:r>
            <a:r>
              <a:rPr sz="1600" b="1" spc="-5" dirty="0">
                <a:latin typeface="华文行楷" panose="02010800040101010101" pitchFamily="2" charset="-122"/>
                <a:ea typeface="华文行楷" panose="02010800040101010101" pitchFamily="2" charset="-122"/>
                <a:cs typeface="微软雅黑"/>
              </a:rPr>
              <a:t>金</a:t>
            </a:r>
            <a:r>
              <a:rPr sz="1600" b="1" spc="-25" dirty="0">
                <a:latin typeface="华文行楷" panose="02010800040101010101" pitchFamily="2" charset="-122"/>
                <a:ea typeface="华文行楷" panose="02010800040101010101" pitchFamily="2" charset="-122"/>
                <a:cs typeface="微软雅黑"/>
              </a:rPr>
              <a:t> </a:t>
            </a:r>
            <a:r>
              <a:rPr sz="1600" b="1" spc="-5" dirty="0">
                <a:latin typeface="华文行楷" panose="02010800040101010101" pitchFamily="2" charset="-122"/>
                <a:ea typeface="华文行楷" panose="02010800040101010101" pitchFamily="2" charset="-122"/>
                <a:cs typeface="微软雅黑"/>
              </a:rPr>
              <a:t>融</a:t>
            </a:r>
            <a:endParaRPr sz="1600" dirty="0">
              <a:latin typeface="华文行楷" panose="02010800040101010101" pitchFamily="2" charset="-122"/>
              <a:ea typeface="华文行楷" panose="02010800040101010101" pitchFamily="2" charset="-122"/>
              <a:cs typeface="微软雅黑"/>
            </a:endParaRPr>
          </a:p>
        </p:txBody>
      </p:sp>
      <p:sp>
        <p:nvSpPr>
          <p:cNvPr id="43" name="object 43"/>
          <p:cNvSpPr txBox="1"/>
          <p:nvPr/>
        </p:nvSpPr>
        <p:spPr>
          <a:xfrm>
            <a:off x="4875021" y="4162486"/>
            <a:ext cx="885825" cy="215444"/>
          </a:xfrm>
          <a:prstGeom prst="rect">
            <a:avLst/>
          </a:prstGeom>
        </p:spPr>
        <p:txBody>
          <a:bodyPr vert="horz" wrap="square" lIns="0" tIns="0" rIns="0" bIns="0" rtlCol="0">
            <a:spAutoFit/>
          </a:bodyPr>
          <a:lstStyle/>
          <a:p>
            <a:pPr marL="12700">
              <a:lnSpc>
                <a:spcPct val="100000"/>
              </a:lnSpc>
            </a:pPr>
            <a:r>
              <a:rPr sz="1400" b="1" spc="5" dirty="0">
                <a:latin typeface="华文行楷" panose="02010800040101010101" pitchFamily="2" charset="-122"/>
                <a:ea typeface="华文行楷" panose="02010800040101010101" pitchFamily="2" charset="-122"/>
                <a:cs typeface="微软雅黑"/>
              </a:rPr>
              <a:t>存</a:t>
            </a:r>
            <a:r>
              <a:rPr sz="1400" b="1" spc="-40" dirty="0">
                <a:latin typeface="华文行楷" panose="02010800040101010101" pitchFamily="2" charset="-122"/>
                <a:ea typeface="华文行楷" panose="02010800040101010101" pitchFamily="2" charset="-122"/>
                <a:cs typeface="微软雅黑"/>
              </a:rPr>
              <a:t> </a:t>
            </a:r>
            <a:r>
              <a:rPr sz="1400" b="1" spc="5" dirty="0">
                <a:latin typeface="华文行楷" panose="02010800040101010101" pitchFamily="2" charset="-122"/>
                <a:ea typeface="华文行楷" panose="02010800040101010101" pitchFamily="2" charset="-122"/>
                <a:cs typeface="微软雅黑"/>
              </a:rPr>
              <a:t>货</a:t>
            </a:r>
            <a:r>
              <a:rPr sz="1400" b="1" spc="-40" dirty="0">
                <a:latin typeface="华文行楷" panose="02010800040101010101" pitchFamily="2" charset="-122"/>
                <a:ea typeface="华文行楷" panose="02010800040101010101" pitchFamily="2" charset="-122"/>
                <a:cs typeface="微软雅黑"/>
              </a:rPr>
              <a:t> </a:t>
            </a:r>
            <a:r>
              <a:rPr sz="1400" b="1" spc="5" dirty="0">
                <a:latin typeface="华文行楷" panose="02010800040101010101" pitchFamily="2" charset="-122"/>
                <a:ea typeface="华文行楷" panose="02010800040101010101" pitchFamily="2" charset="-122"/>
                <a:cs typeface="微软雅黑"/>
              </a:rPr>
              <a:t>质</a:t>
            </a:r>
            <a:r>
              <a:rPr sz="1400" b="1" spc="-40" dirty="0">
                <a:latin typeface="华文行楷" panose="02010800040101010101" pitchFamily="2" charset="-122"/>
                <a:ea typeface="华文行楷" panose="02010800040101010101" pitchFamily="2" charset="-122"/>
                <a:cs typeface="微软雅黑"/>
              </a:rPr>
              <a:t> </a:t>
            </a:r>
            <a:r>
              <a:rPr sz="1400" b="1" spc="5" dirty="0">
                <a:latin typeface="华文行楷" panose="02010800040101010101" pitchFamily="2" charset="-122"/>
                <a:ea typeface="华文行楷" panose="02010800040101010101" pitchFamily="2" charset="-122"/>
                <a:cs typeface="微软雅黑"/>
              </a:rPr>
              <a:t>押</a:t>
            </a:r>
            <a:endParaRPr sz="1400">
              <a:latin typeface="华文行楷" panose="02010800040101010101" pitchFamily="2" charset="-122"/>
              <a:ea typeface="华文行楷" panose="02010800040101010101" pitchFamily="2" charset="-122"/>
              <a:cs typeface="微软雅黑"/>
            </a:endParaRPr>
          </a:p>
        </p:txBody>
      </p:sp>
      <p:sp>
        <p:nvSpPr>
          <p:cNvPr id="44" name="object 44"/>
          <p:cNvSpPr/>
          <p:nvPr/>
        </p:nvSpPr>
        <p:spPr>
          <a:xfrm>
            <a:off x="3660647" y="3854196"/>
            <a:ext cx="1640205" cy="76200"/>
          </a:xfrm>
          <a:custGeom>
            <a:avLst/>
            <a:gdLst/>
            <a:ahLst/>
            <a:cxnLst/>
            <a:rect l="l" t="t" r="r" b="b"/>
            <a:pathLst>
              <a:path w="1640204" h="76200">
                <a:moveTo>
                  <a:pt x="76200" y="0"/>
                </a:moveTo>
                <a:lnTo>
                  <a:pt x="0" y="38099"/>
                </a:lnTo>
                <a:lnTo>
                  <a:pt x="76200" y="76199"/>
                </a:lnTo>
                <a:lnTo>
                  <a:pt x="76200" y="44449"/>
                </a:lnTo>
                <a:lnTo>
                  <a:pt x="63500" y="44449"/>
                </a:lnTo>
                <a:lnTo>
                  <a:pt x="63500" y="31749"/>
                </a:lnTo>
                <a:lnTo>
                  <a:pt x="76200" y="31749"/>
                </a:lnTo>
                <a:lnTo>
                  <a:pt x="76200" y="0"/>
                </a:lnTo>
                <a:close/>
              </a:path>
              <a:path w="1640204" h="76200">
                <a:moveTo>
                  <a:pt x="1564004" y="0"/>
                </a:moveTo>
                <a:lnTo>
                  <a:pt x="1564004" y="76199"/>
                </a:lnTo>
                <a:lnTo>
                  <a:pt x="1627504" y="44449"/>
                </a:lnTo>
                <a:lnTo>
                  <a:pt x="1576704" y="44449"/>
                </a:lnTo>
                <a:lnTo>
                  <a:pt x="1576704" y="31749"/>
                </a:lnTo>
                <a:lnTo>
                  <a:pt x="1627504" y="31749"/>
                </a:lnTo>
                <a:lnTo>
                  <a:pt x="1564004" y="0"/>
                </a:lnTo>
                <a:close/>
              </a:path>
              <a:path w="1640204" h="76200">
                <a:moveTo>
                  <a:pt x="76200" y="31749"/>
                </a:moveTo>
                <a:lnTo>
                  <a:pt x="63500" y="31749"/>
                </a:lnTo>
                <a:lnTo>
                  <a:pt x="63500" y="44449"/>
                </a:lnTo>
                <a:lnTo>
                  <a:pt x="76200" y="44449"/>
                </a:lnTo>
                <a:lnTo>
                  <a:pt x="76200" y="31749"/>
                </a:lnTo>
                <a:close/>
              </a:path>
              <a:path w="1640204" h="76200">
                <a:moveTo>
                  <a:pt x="1564004" y="31749"/>
                </a:moveTo>
                <a:lnTo>
                  <a:pt x="76200" y="31749"/>
                </a:lnTo>
                <a:lnTo>
                  <a:pt x="76200" y="44449"/>
                </a:lnTo>
                <a:lnTo>
                  <a:pt x="1564004" y="44449"/>
                </a:lnTo>
                <a:lnTo>
                  <a:pt x="1564004" y="31749"/>
                </a:lnTo>
                <a:close/>
              </a:path>
              <a:path w="1640204" h="76200">
                <a:moveTo>
                  <a:pt x="1627504" y="31749"/>
                </a:moveTo>
                <a:lnTo>
                  <a:pt x="1576704" y="31749"/>
                </a:lnTo>
                <a:lnTo>
                  <a:pt x="1576704" y="44449"/>
                </a:lnTo>
                <a:lnTo>
                  <a:pt x="1627504" y="44449"/>
                </a:lnTo>
                <a:lnTo>
                  <a:pt x="1640204" y="38099"/>
                </a:lnTo>
                <a:lnTo>
                  <a:pt x="1627504" y="31749"/>
                </a:lnTo>
                <a:close/>
              </a:path>
            </a:pathLst>
          </a:custGeom>
          <a:solidFill>
            <a:srgbClr val="FB9A1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5" name="object 45"/>
          <p:cNvSpPr/>
          <p:nvPr/>
        </p:nvSpPr>
        <p:spPr>
          <a:xfrm>
            <a:off x="5311140" y="3854196"/>
            <a:ext cx="1640205" cy="76200"/>
          </a:xfrm>
          <a:custGeom>
            <a:avLst/>
            <a:gdLst/>
            <a:ahLst/>
            <a:cxnLst/>
            <a:rect l="l" t="t" r="r" b="b"/>
            <a:pathLst>
              <a:path w="1640204" h="76200">
                <a:moveTo>
                  <a:pt x="76200" y="0"/>
                </a:moveTo>
                <a:lnTo>
                  <a:pt x="0" y="38099"/>
                </a:lnTo>
                <a:lnTo>
                  <a:pt x="76200" y="76199"/>
                </a:lnTo>
                <a:lnTo>
                  <a:pt x="76200" y="44449"/>
                </a:lnTo>
                <a:lnTo>
                  <a:pt x="63500" y="44449"/>
                </a:lnTo>
                <a:lnTo>
                  <a:pt x="63500" y="31749"/>
                </a:lnTo>
                <a:lnTo>
                  <a:pt x="76200" y="31749"/>
                </a:lnTo>
                <a:lnTo>
                  <a:pt x="76200" y="0"/>
                </a:lnTo>
                <a:close/>
              </a:path>
              <a:path w="1640204" h="76200">
                <a:moveTo>
                  <a:pt x="1564005" y="0"/>
                </a:moveTo>
                <a:lnTo>
                  <a:pt x="1564005" y="76199"/>
                </a:lnTo>
                <a:lnTo>
                  <a:pt x="1627505" y="44449"/>
                </a:lnTo>
                <a:lnTo>
                  <a:pt x="1576705" y="44449"/>
                </a:lnTo>
                <a:lnTo>
                  <a:pt x="1576705" y="31749"/>
                </a:lnTo>
                <a:lnTo>
                  <a:pt x="1627505" y="31749"/>
                </a:lnTo>
                <a:lnTo>
                  <a:pt x="1564005" y="0"/>
                </a:lnTo>
                <a:close/>
              </a:path>
              <a:path w="1640204" h="76200">
                <a:moveTo>
                  <a:pt x="76200" y="31749"/>
                </a:moveTo>
                <a:lnTo>
                  <a:pt x="63500" y="31749"/>
                </a:lnTo>
                <a:lnTo>
                  <a:pt x="63500" y="44449"/>
                </a:lnTo>
                <a:lnTo>
                  <a:pt x="76200" y="44449"/>
                </a:lnTo>
                <a:lnTo>
                  <a:pt x="76200" y="31749"/>
                </a:lnTo>
                <a:close/>
              </a:path>
              <a:path w="1640204" h="76200">
                <a:moveTo>
                  <a:pt x="1564005" y="31749"/>
                </a:moveTo>
                <a:lnTo>
                  <a:pt x="76200" y="31749"/>
                </a:lnTo>
                <a:lnTo>
                  <a:pt x="76200" y="44449"/>
                </a:lnTo>
                <a:lnTo>
                  <a:pt x="1564005" y="44449"/>
                </a:lnTo>
                <a:lnTo>
                  <a:pt x="1564005" y="31749"/>
                </a:lnTo>
                <a:close/>
              </a:path>
              <a:path w="1640204" h="76200">
                <a:moveTo>
                  <a:pt x="1627505" y="31749"/>
                </a:moveTo>
                <a:lnTo>
                  <a:pt x="1576705" y="31749"/>
                </a:lnTo>
                <a:lnTo>
                  <a:pt x="1576705" y="44449"/>
                </a:lnTo>
                <a:lnTo>
                  <a:pt x="1627505" y="44449"/>
                </a:lnTo>
                <a:lnTo>
                  <a:pt x="1640205" y="38099"/>
                </a:lnTo>
                <a:lnTo>
                  <a:pt x="1627505" y="31749"/>
                </a:lnTo>
                <a:close/>
              </a:path>
            </a:pathLst>
          </a:custGeom>
          <a:solidFill>
            <a:srgbClr val="FB9A1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6" name="object 46"/>
          <p:cNvSpPr/>
          <p:nvPr/>
        </p:nvSpPr>
        <p:spPr>
          <a:xfrm>
            <a:off x="4114800" y="3758184"/>
            <a:ext cx="719455" cy="281940"/>
          </a:xfrm>
          <a:custGeom>
            <a:avLst/>
            <a:gdLst/>
            <a:ahLst/>
            <a:cxnLst/>
            <a:rect l="l" t="t" r="r" b="b"/>
            <a:pathLst>
              <a:path w="719454" h="281939">
                <a:moveTo>
                  <a:pt x="0" y="281939"/>
                </a:moveTo>
                <a:lnTo>
                  <a:pt x="719327" y="281939"/>
                </a:lnTo>
                <a:lnTo>
                  <a:pt x="719327" y="0"/>
                </a:lnTo>
                <a:lnTo>
                  <a:pt x="0" y="0"/>
                </a:lnTo>
                <a:lnTo>
                  <a:pt x="0" y="281939"/>
                </a:lnTo>
                <a:close/>
              </a:path>
            </a:pathLst>
          </a:custGeom>
          <a:solidFill>
            <a:srgbClr val="FFFFF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7" name="object 47"/>
          <p:cNvSpPr txBox="1"/>
          <p:nvPr/>
        </p:nvSpPr>
        <p:spPr>
          <a:xfrm>
            <a:off x="4259960" y="3809798"/>
            <a:ext cx="431165" cy="215444"/>
          </a:xfrm>
          <a:prstGeom prst="rect">
            <a:avLst/>
          </a:prstGeom>
        </p:spPr>
        <p:txBody>
          <a:bodyPr vert="horz" wrap="square" lIns="0" tIns="0" rIns="0" bIns="0" rtlCol="0">
            <a:spAutoFit/>
          </a:bodyPr>
          <a:lstStyle/>
          <a:p>
            <a:pPr marL="12700">
              <a:lnSpc>
                <a:spcPct val="100000"/>
              </a:lnSpc>
            </a:pPr>
            <a:r>
              <a:rPr sz="1400" b="1" dirty="0">
                <a:latin typeface="华文行楷" panose="02010800040101010101" pitchFamily="2" charset="-122"/>
                <a:ea typeface="华文行楷" panose="02010800040101010101" pitchFamily="2" charset="-122"/>
                <a:cs typeface="微软雅黑"/>
              </a:rPr>
              <a:t>保</a:t>
            </a:r>
            <a:r>
              <a:rPr sz="1400" b="1" spc="-35" dirty="0">
                <a:latin typeface="华文行楷" panose="02010800040101010101" pitchFamily="2" charset="-122"/>
                <a:ea typeface="华文行楷" panose="02010800040101010101" pitchFamily="2" charset="-122"/>
                <a:cs typeface="微软雅黑"/>
              </a:rPr>
              <a:t> </a:t>
            </a:r>
            <a:r>
              <a:rPr sz="1400" b="1" dirty="0">
                <a:latin typeface="华文行楷" panose="02010800040101010101" pitchFamily="2" charset="-122"/>
                <a:ea typeface="华文行楷" panose="02010800040101010101" pitchFamily="2" charset="-122"/>
                <a:cs typeface="微软雅黑"/>
              </a:rPr>
              <a:t>理</a:t>
            </a:r>
            <a:endParaRPr sz="1400">
              <a:latin typeface="华文行楷" panose="02010800040101010101" pitchFamily="2" charset="-122"/>
              <a:ea typeface="华文行楷" panose="02010800040101010101" pitchFamily="2" charset="-122"/>
              <a:cs typeface="微软雅黑"/>
            </a:endParaRPr>
          </a:p>
        </p:txBody>
      </p:sp>
      <p:sp>
        <p:nvSpPr>
          <p:cNvPr id="48" name="object 48"/>
          <p:cNvSpPr/>
          <p:nvPr/>
        </p:nvSpPr>
        <p:spPr>
          <a:xfrm>
            <a:off x="5795771" y="3646932"/>
            <a:ext cx="641985" cy="463550"/>
          </a:xfrm>
          <a:custGeom>
            <a:avLst/>
            <a:gdLst/>
            <a:ahLst/>
            <a:cxnLst/>
            <a:rect l="l" t="t" r="r" b="b"/>
            <a:pathLst>
              <a:path w="641985" h="463550">
                <a:moveTo>
                  <a:pt x="0" y="463296"/>
                </a:moveTo>
                <a:lnTo>
                  <a:pt x="641603" y="463296"/>
                </a:lnTo>
                <a:lnTo>
                  <a:pt x="641603" y="0"/>
                </a:lnTo>
                <a:lnTo>
                  <a:pt x="0" y="0"/>
                </a:lnTo>
                <a:lnTo>
                  <a:pt x="0" y="463296"/>
                </a:lnTo>
                <a:close/>
              </a:path>
            </a:pathLst>
          </a:custGeom>
          <a:solidFill>
            <a:srgbClr val="FFFFFF"/>
          </a:solidFill>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49" name="object 49"/>
          <p:cNvSpPr txBox="1"/>
          <p:nvPr/>
        </p:nvSpPr>
        <p:spPr>
          <a:xfrm>
            <a:off x="5900420" y="3788471"/>
            <a:ext cx="431800" cy="215444"/>
          </a:xfrm>
          <a:prstGeom prst="rect">
            <a:avLst/>
          </a:prstGeom>
        </p:spPr>
        <p:txBody>
          <a:bodyPr vert="horz" wrap="square" lIns="0" tIns="0" rIns="0" bIns="0" rtlCol="0">
            <a:spAutoFit/>
          </a:bodyPr>
          <a:lstStyle/>
          <a:p>
            <a:pPr marL="12700">
              <a:lnSpc>
                <a:spcPct val="100000"/>
              </a:lnSpc>
            </a:pPr>
            <a:r>
              <a:rPr sz="1400" b="1" spc="5" dirty="0">
                <a:latin typeface="华文行楷" panose="02010800040101010101" pitchFamily="2" charset="-122"/>
                <a:ea typeface="华文行楷" panose="02010800040101010101" pitchFamily="2" charset="-122"/>
                <a:cs typeface="微软雅黑"/>
              </a:rPr>
              <a:t>预</a:t>
            </a:r>
            <a:r>
              <a:rPr sz="1400" b="1" spc="-35" dirty="0">
                <a:latin typeface="华文行楷" panose="02010800040101010101" pitchFamily="2" charset="-122"/>
                <a:ea typeface="华文行楷" panose="02010800040101010101" pitchFamily="2" charset="-122"/>
                <a:cs typeface="微软雅黑"/>
              </a:rPr>
              <a:t> </a:t>
            </a:r>
            <a:r>
              <a:rPr sz="1400" b="1" spc="5" dirty="0">
                <a:latin typeface="华文行楷" panose="02010800040101010101" pitchFamily="2" charset="-122"/>
                <a:ea typeface="华文行楷" panose="02010800040101010101" pitchFamily="2" charset="-122"/>
                <a:cs typeface="微软雅黑"/>
              </a:rPr>
              <a:t>付</a:t>
            </a:r>
            <a:endParaRPr sz="1400">
              <a:latin typeface="华文行楷" panose="02010800040101010101" pitchFamily="2" charset="-122"/>
              <a:ea typeface="华文行楷" panose="02010800040101010101" pitchFamily="2" charset="-122"/>
              <a:cs typeface="微软雅黑"/>
            </a:endParaRPr>
          </a:p>
        </p:txBody>
      </p:sp>
      <p:sp>
        <p:nvSpPr>
          <p:cNvPr id="50" name="object 50"/>
          <p:cNvSpPr/>
          <p:nvPr/>
        </p:nvSpPr>
        <p:spPr>
          <a:xfrm>
            <a:off x="2223516" y="1409700"/>
            <a:ext cx="338455" cy="0"/>
          </a:xfrm>
          <a:custGeom>
            <a:avLst/>
            <a:gdLst/>
            <a:ahLst/>
            <a:cxnLst/>
            <a:rect l="l" t="t" r="r" b="b"/>
            <a:pathLst>
              <a:path w="338455">
                <a:moveTo>
                  <a:pt x="0" y="0"/>
                </a:moveTo>
                <a:lnTo>
                  <a:pt x="337946"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51" name="object 51"/>
          <p:cNvSpPr/>
          <p:nvPr/>
        </p:nvSpPr>
        <p:spPr>
          <a:xfrm>
            <a:off x="2223516" y="1409700"/>
            <a:ext cx="0" cy="612775"/>
          </a:xfrm>
          <a:custGeom>
            <a:avLst/>
            <a:gdLst/>
            <a:ahLst/>
            <a:cxnLst/>
            <a:rect l="l" t="t" r="r" b="b"/>
            <a:pathLst>
              <a:path h="612775">
                <a:moveTo>
                  <a:pt x="0" y="612521"/>
                </a:moveTo>
                <a:lnTo>
                  <a:pt x="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52" name="object 52"/>
          <p:cNvSpPr/>
          <p:nvPr/>
        </p:nvSpPr>
        <p:spPr>
          <a:xfrm>
            <a:off x="3681984" y="1409700"/>
            <a:ext cx="0" cy="612775"/>
          </a:xfrm>
          <a:custGeom>
            <a:avLst/>
            <a:gdLst/>
            <a:ahLst/>
            <a:cxnLst/>
            <a:rect l="l" t="t" r="r" b="b"/>
            <a:pathLst>
              <a:path h="612775">
                <a:moveTo>
                  <a:pt x="0" y="612521"/>
                </a:moveTo>
                <a:lnTo>
                  <a:pt x="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53" name="object 53"/>
          <p:cNvSpPr/>
          <p:nvPr/>
        </p:nvSpPr>
        <p:spPr>
          <a:xfrm>
            <a:off x="2562605" y="1178813"/>
            <a:ext cx="848994" cy="463550"/>
          </a:xfrm>
          <a:custGeom>
            <a:avLst/>
            <a:gdLst/>
            <a:ahLst/>
            <a:cxnLst/>
            <a:rect l="l" t="t" r="r" b="b"/>
            <a:pathLst>
              <a:path w="848995" h="463550">
                <a:moveTo>
                  <a:pt x="0" y="463296"/>
                </a:moveTo>
                <a:lnTo>
                  <a:pt x="848868" y="463296"/>
                </a:lnTo>
                <a:lnTo>
                  <a:pt x="848868" y="0"/>
                </a:lnTo>
                <a:lnTo>
                  <a:pt x="0" y="0"/>
                </a:lnTo>
                <a:lnTo>
                  <a:pt x="0" y="463296"/>
                </a:lnTo>
                <a:close/>
              </a:path>
            </a:pathLst>
          </a:custGeom>
          <a:ln w="25907">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54" name="object 54"/>
          <p:cNvSpPr txBox="1"/>
          <p:nvPr/>
        </p:nvSpPr>
        <p:spPr>
          <a:xfrm>
            <a:off x="2782316" y="1309590"/>
            <a:ext cx="408940" cy="228600"/>
          </a:xfrm>
          <a:prstGeom prst="rect">
            <a:avLst/>
          </a:prstGeom>
        </p:spPr>
        <p:txBody>
          <a:bodyPr vert="horz" wrap="square" lIns="0" tIns="0" rIns="0" bIns="0" rtlCol="0">
            <a:spAutoFit/>
          </a:bodyPr>
          <a:lstStyle/>
          <a:p>
            <a:pPr marL="12700">
              <a:lnSpc>
                <a:spcPct val="100000"/>
              </a:lnSpc>
            </a:pPr>
            <a:r>
              <a:rPr sz="1600" spc="-5" dirty="0">
                <a:latin typeface="Arial"/>
                <a:cs typeface="Arial"/>
              </a:rPr>
              <a:t>B2B</a:t>
            </a:r>
            <a:endParaRPr sz="1600" dirty="0">
              <a:latin typeface="Arial"/>
              <a:cs typeface="Arial"/>
            </a:endParaRPr>
          </a:p>
        </p:txBody>
      </p:sp>
      <p:sp>
        <p:nvSpPr>
          <p:cNvPr id="55" name="object 55"/>
          <p:cNvSpPr/>
          <p:nvPr/>
        </p:nvSpPr>
        <p:spPr>
          <a:xfrm>
            <a:off x="3415284" y="1409700"/>
            <a:ext cx="302260" cy="0"/>
          </a:xfrm>
          <a:custGeom>
            <a:avLst/>
            <a:gdLst/>
            <a:ahLst/>
            <a:cxnLst/>
            <a:rect l="l" t="t" r="r" b="b"/>
            <a:pathLst>
              <a:path w="302260">
                <a:moveTo>
                  <a:pt x="0" y="0"/>
                </a:moveTo>
                <a:lnTo>
                  <a:pt x="302132"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56" name="object 56"/>
          <p:cNvSpPr/>
          <p:nvPr/>
        </p:nvSpPr>
        <p:spPr>
          <a:xfrm>
            <a:off x="5311140" y="1409700"/>
            <a:ext cx="375285" cy="0"/>
          </a:xfrm>
          <a:custGeom>
            <a:avLst/>
            <a:gdLst/>
            <a:ahLst/>
            <a:cxnLst/>
            <a:rect l="l" t="t" r="r" b="b"/>
            <a:pathLst>
              <a:path w="375285">
                <a:moveTo>
                  <a:pt x="0" y="0"/>
                </a:moveTo>
                <a:lnTo>
                  <a:pt x="375158"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57" name="object 57"/>
          <p:cNvSpPr/>
          <p:nvPr/>
        </p:nvSpPr>
        <p:spPr>
          <a:xfrm>
            <a:off x="5311140" y="1409700"/>
            <a:ext cx="0" cy="612775"/>
          </a:xfrm>
          <a:custGeom>
            <a:avLst/>
            <a:gdLst/>
            <a:ahLst/>
            <a:cxnLst/>
            <a:rect l="l" t="t" r="r" b="b"/>
            <a:pathLst>
              <a:path h="612775">
                <a:moveTo>
                  <a:pt x="0" y="612521"/>
                </a:moveTo>
                <a:lnTo>
                  <a:pt x="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58" name="object 58"/>
          <p:cNvSpPr/>
          <p:nvPr/>
        </p:nvSpPr>
        <p:spPr>
          <a:xfrm>
            <a:off x="6940295" y="1409700"/>
            <a:ext cx="0" cy="612775"/>
          </a:xfrm>
          <a:custGeom>
            <a:avLst/>
            <a:gdLst/>
            <a:ahLst/>
            <a:cxnLst/>
            <a:rect l="l" t="t" r="r" b="b"/>
            <a:pathLst>
              <a:path h="612775">
                <a:moveTo>
                  <a:pt x="0" y="612521"/>
                </a:moveTo>
                <a:lnTo>
                  <a:pt x="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59" name="object 59"/>
          <p:cNvSpPr/>
          <p:nvPr/>
        </p:nvSpPr>
        <p:spPr>
          <a:xfrm>
            <a:off x="5686805" y="1178813"/>
            <a:ext cx="850900" cy="463550"/>
          </a:xfrm>
          <a:custGeom>
            <a:avLst/>
            <a:gdLst/>
            <a:ahLst/>
            <a:cxnLst/>
            <a:rect l="l" t="t" r="r" b="b"/>
            <a:pathLst>
              <a:path w="850900" h="463550">
                <a:moveTo>
                  <a:pt x="0" y="463296"/>
                </a:moveTo>
                <a:lnTo>
                  <a:pt x="850392" y="463296"/>
                </a:lnTo>
                <a:lnTo>
                  <a:pt x="850392"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0" name="object 60"/>
          <p:cNvSpPr txBox="1"/>
          <p:nvPr/>
        </p:nvSpPr>
        <p:spPr>
          <a:xfrm>
            <a:off x="5908040" y="1309590"/>
            <a:ext cx="409575" cy="228600"/>
          </a:xfrm>
          <a:prstGeom prst="rect">
            <a:avLst/>
          </a:prstGeom>
        </p:spPr>
        <p:txBody>
          <a:bodyPr vert="horz" wrap="square" lIns="0" tIns="0" rIns="0" bIns="0" rtlCol="0">
            <a:spAutoFit/>
          </a:bodyPr>
          <a:lstStyle/>
          <a:p>
            <a:pPr marL="12700">
              <a:lnSpc>
                <a:spcPct val="100000"/>
              </a:lnSpc>
            </a:pPr>
            <a:r>
              <a:rPr sz="1600" spc="-5" dirty="0">
                <a:latin typeface="Arial"/>
                <a:cs typeface="Arial"/>
              </a:rPr>
              <a:t>B2B</a:t>
            </a:r>
            <a:endParaRPr sz="1600">
              <a:latin typeface="Arial"/>
              <a:cs typeface="Arial"/>
            </a:endParaRPr>
          </a:p>
        </p:txBody>
      </p:sp>
      <p:sp>
        <p:nvSpPr>
          <p:cNvPr id="61" name="object 61"/>
          <p:cNvSpPr/>
          <p:nvPr/>
        </p:nvSpPr>
        <p:spPr>
          <a:xfrm>
            <a:off x="11188445" y="1409700"/>
            <a:ext cx="323850" cy="0"/>
          </a:xfrm>
          <a:custGeom>
            <a:avLst/>
            <a:gdLst/>
            <a:ahLst/>
            <a:cxnLst/>
            <a:rect l="l" t="t" r="r" b="b"/>
            <a:pathLst>
              <a:path w="323850">
                <a:moveTo>
                  <a:pt x="0" y="0"/>
                </a:moveTo>
                <a:lnTo>
                  <a:pt x="323342"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2" name="object 62"/>
          <p:cNvSpPr/>
          <p:nvPr/>
        </p:nvSpPr>
        <p:spPr>
          <a:xfrm>
            <a:off x="9603485" y="1409700"/>
            <a:ext cx="734695" cy="0"/>
          </a:xfrm>
          <a:custGeom>
            <a:avLst/>
            <a:gdLst/>
            <a:ahLst/>
            <a:cxnLst/>
            <a:rect l="l" t="t" r="r" b="b"/>
            <a:pathLst>
              <a:path w="734695">
                <a:moveTo>
                  <a:pt x="0" y="0"/>
                </a:moveTo>
                <a:lnTo>
                  <a:pt x="734567"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3" name="object 63"/>
          <p:cNvSpPr/>
          <p:nvPr/>
        </p:nvSpPr>
        <p:spPr>
          <a:xfrm>
            <a:off x="8131302" y="1409700"/>
            <a:ext cx="622300" cy="0"/>
          </a:xfrm>
          <a:custGeom>
            <a:avLst/>
            <a:gdLst/>
            <a:ahLst/>
            <a:cxnLst/>
            <a:rect l="l" t="t" r="r" b="b"/>
            <a:pathLst>
              <a:path w="622300">
                <a:moveTo>
                  <a:pt x="0" y="0"/>
                </a:moveTo>
                <a:lnTo>
                  <a:pt x="621792"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4" name="object 64"/>
          <p:cNvSpPr/>
          <p:nvPr/>
        </p:nvSpPr>
        <p:spPr>
          <a:xfrm>
            <a:off x="6539483" y="1409700"/>
            <a:ext cx="742950" cy="0"/>
          </a:xfrm>
          <a:custGeom>
            <a:avLst/>
            <a:gdLst/>
            <a:ahLst/>
            <a:cxnLst/>
            <a:rect l="l" t="t" r="r" b="b"/>
            <a:pathLst>
              <a:path w="742950">
                <a:moveTo>
                  <a:pt x="0" y="0"/>
                </a:moveTo>
                <a:lnTo>
                  <a:pt x="74295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5" name="object 65"/>
          <p:cNvSpPr/>
          <p:nvPr/>
        </p:nvSpPr>
        <p:spPr>
          <a:xfrm>
            <a:off x="11515343" y="1409700"/>
            <a:ext cx="0" cy="327660"/>
          </a:xfrm>
          <a:custGeom>
            <a:avLst/>
            <a:gdLst/>
            <a:ahLst/>
            <a:cxnLst/>
            <a:rect l="l" t="t" r="r" b="b"/>
            <a:pathLst>
              <a:path h="327660">
                <a:moveTo>
                  <a:pt x="0" y="327533"/>
                </a:moveTo>
                <a:lnTo>
                  <a:pt x="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6" name="object 66"/>
          <p:cNvSpPr/>
          <p:nvPr/>
        </p:nvSpPr>
        <p:spPr>
          <a:xfrm>
            <a:off x="10338054" y="1178813"/>
            <a:ext cx="850900" cy="463550"/>
          </a:xfrm>
          <a:custGeom>
            <a:avLst/>
            <a:gdLst/>
            <a:ahLst/>
            <a:cxnLst/>
            <a:rect l="l" t="t" r="r" b="b"/>
            <a:pathLst>
              <a:path w="850900" h="463550">
                <a:moveTo>
                  <a:pt x="0" y="463296"/>
                </a:moveTo>
                <a:lnTo>
                  <a:pt x="850392" y="463296"/>
                </a:lnTo>
                <a:lnTo>
                  <a:pt x="850392"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7" name="object 67"/>
          <p:cNvSpPr txBox="1"/>
          <p:nvPr/>
        </p:nvSpPr>
        <p:spPr>
          <a:xfrm>
            <a:off x="10486135" y="1309590"/>
            <a:ext cx="556260" cy="228600"/>
          </a:xfrm>
          <a:prstGeom prst="rect">
            <a:avLst/>
          </a:prstGeom>
        </p:spPr>
        <p:txBody>
          <a:bodyPr vert="horz" wrap="square" lIns="0" tIns="0" rIns="0" bIns="0" rtlCol="0">
            <a:spAutoFit/>
          </a:bodyPr>
          <a:lstStyle/>
          <a:p>
            <a:pPr marL="12700">
              <a:lnSpc>
                <a:spcPct val="100000"/>
              </a:lnSpc>
            </a:pPr>
            <a:r>
              <a:rPr sz="1600" spc="-5" dirty="0">
                <a:latin typeface="Arial"/>
                <a:cs typeface="Arial"/>
              </a:rPr>
              <a:t>B2</a:t>
            </a:r>
            <a:r>
              <a:rPr sz="1600" dirty="0">
                <a:latin typeface="Arial"/>
                <a:cs typeface="Arial"/>
              </a:rPr>
              <a:t>B</a:t>
            </a:r>
            <a:r>
              <a:rPr sz="1600" spc="-5" dirty="0">
                <a:latin typeface="Arial"/>
                <a:cs typeface="Arial"/>
              </a:rPr>
              <a:t>C</a:t>
            </a:r>
            <a:endParaRPr sz="1600">
              <a:latin typeface="Arial"/>
              <a:cs typeface="Arial"/>
            </a:endParaRPr>
          </a:p>
        </p:txBody>
      </p:sp>
      <p:sp>
        <p:nvSpPr>
          <p:cNvPr id="68" name="object 68"/>
          <p:cNvSpPr/>
          <p:nvPr/>
        </p:nvSpPr>
        <p:spPr>
          <a:xfrm>
            <a:off x="8415528" y="1409700"/>
            <a:ext cx="338455" cy="0"/>
          </a:xfrm>
          <a:custGeom>
            <a:avLst/>
            <a:gdLst/>
            <a:ahLst/>
            <a:cxnLst/>
            <a:rect l="l" t="t" r="r" b="b"/>
            <a:pathLst>
              <a:path w="338454">
                <a:moveTo>
                  <a:pt x="0" y="0"/>
                </a:moveTo>
                <a:lnTo>
                  <a:pt x="337947"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69" name="object 69"/>
          <p:cNvSpPr/>
          <p:nvPr/>
        </p:nvSpPr>
        <p:spPr>
          <a:xfrm>
            <a:off x="8400288" y="1409700"/>
            <a:ext cx="15240" cy="612775"/>
          </a:xfrm>
          <a:custGeom>
            <a:avLst/>
            <a:gdLst/>
            <a:ahLst/>
            <a:cxnLst/>
            <a:rect l="l" t="t" r="r" b="b"/>
            <a:pathLst>
              <a:path w="15240" h="612775">
                <a:moveTo>
                  <a:pt x="0" y="612521"/>
                </a:moveTo>
                <a:lnTo>
                  <a:pt x="15112"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70" name="object 70"/>
          <p:cNvSpPr/>
          <p:nvPr/>
        </p:nvSpPr>
        <p:spPr>
          <a:xfrm>
            <a:off x="9909047" y="1409700"/>
            <a:ext cx="12065" cy="612775"/>
          </a:xfrm>
          <a:custGeom>
            <a:avLst/>
            <a:gdLst/>
            <a:ahLst/>
            <a:cxnLst/>
            <a:rect l="l" t="t" r="r" b="b"/>
            <a:pathLst>
              <a:path w="12065" h="612775">
                <a:moveTo>
                  <a:pt x="0" y="612521"/>
                </a:moveTo>
                <a:lnTo>
                  <a:pt x="11683"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71" name="object 71"/>
          <p:cNvSpPr/>
          <p:nvPr/>
        </p:nvSpPr>
        <p:spPr>
          <a:xfrm>
            <a:off x="8753093" y="1178813"/>
            <a:ext cx="850900" cy="463550"/>
          </a:xfrm>
          <a:custGeom>
            <a:avLst/>
            <a:gdLst/>
            <a:ahLst/>
            <a:cxnLst/>
            <a:rect l="l" t="t" r="r" b="b"/>
            <a:pathLst>
              <a:path w="850900" h="463550">
                <a:moveTo>
                  <a:pt x="0" y="463296"/>
                </a:moveTo>
                <a:lnTo>
                  <a:pt x="850392" y="463296"/>
                </a:lnTo>
                <a:lnTo>
                  <a:pt x="850392"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72" name="object 72"/>
          <p:cNvSpPr txBox="1"/>
          <p:nvPr/>
        </p:nvSpPr>
        <p:spPr>
          <a:xfrm>
            <a:off x="8974963" y="1309590"/>
            <a:ext cx="408940" cy="228600"/>
          </a:xfrm>
          <a:prstGeom prst="rect">
            <a:avLst/>
          </a:prstGeom>
        </p:spPr>
        <p:txBody>
          <a:bodyPr vert="horz" wrap="square" lIns="0" tIns="0" rIns="0" bIns="0" rtlCol="0">
            <a:spAutoFit/>
          </a:bodyPr>
          <a:lstStyle/>
          <a:p>
            <a:pPr marL="12700">
              <a:lnSpc>
                <a:spcPct val="100000"/>
              </a:lnSpc>
            </a:pPr>
            <a:r>
              <a:rPr sz="1600" spc="-5" dirty="0">
                <a:latin typeface="Arial"/>
                <a:cs typeface="Arial"/>
              </a:rPr>
              <a:t>B2B</a:t>
            </a:r>
            <a:endParaRPr sz="1600">
              <a:latin typeface="Arial"/>
              <a:cs typeface="Arial"/>
            </a:endParaRPr>
          </a:p>
        </p:txBody>
      </p:sp>
      <p:sp>
        <p:nvSpPr>
          <p:cNvPr id="73" name="object 73"/>
          <p:cNvSpPr/>
          <p:nvPr/>
        </p:nvSpPr>
        <p:spPr>
          <a:xfrm>
            <a:off x="7282433" y="1178813"/>
            <a:ext cx="848994" cy="463550"/>
          </a:xfrm>
          <a:custGeom>
            <a:avLst/>
            <a:gdLst/>
            <a:ahLst/>
            <a:cxnLst/>
            <a:rect l="l" t="t" r="r" b="b"/>
            <a:pathLst>
              <a:path w="848995" h="463550">
                <a:moveTo>
                  <a:pt x="0" y="463296"/>
                </a:moveTo>
                <a:lnTo>
                  <a:pt x="848868" y="463296"/>
                </a:lnTo>
                <a:lnTo>
                  <a:pt x="848868" y="0"/>
                </a:lnTo>
                <a:lnTo>
                  <a:pt x="0" y="0"/>
                </a:lnTo>
                <a:lnTo>
                  <a:pt x="0" y="463296"/>
                </a:lnTo>
                <a:close/>
              </a:path>
            </a:pathLst>
          </a:custGeom>
          <a:ln w="25908">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74" name="object 74"/>
          <p:cNvSpPr txBox="1"/>
          <p:nvPr/>
        </p:nvSpPr>
        <p:spPr>
          <a:xfrm>
            <a:off x="7502779" y="1309590"/>
            <a:ext cx="408940" cy="228600"/>
          </a:xfrm>
          <a:prstGeom prst="rect">
            <a:avLst/>
          </a:prstGeom>
        </p:spPr>
        <p:txBody>
          <a:bodyPr vert="horz" wrap="square" lIns="0" tIns="0" rIns="0" bIns="0" rtlCol="0">
            <a:spAutoFit/>
          </a:bodyPr>
          <a:lstStyle/>
          <a:p>
            <a:pPr marL="12700">
              <a:lnSpc>
                <a:spcPct val="100000"/>
              </a:lnSpc>
            </a:pPr>
            <a:r>
              <a:rPr sz="1600" spc="-5" dirty="0">
                <a:latin typeface="Arial"/>
                <a:cs typeface="Arial"/>
              </a:rPr>
              <a:t>B2B</a:t>
            </a:r>
            <a:endParaRPr sz="1600">
              <a:latin typeface="Arial"/>
              <a:cs typeface="Arial"/>
            </a:endParaRPr>
          </a:p>
        </p:txBody>
      </p:sp>
      <p:sp>
        <p:nvSpPr>
          <p:cNvPr id="75" name="object 75"/>
          <p:cNvSpPr/>
          <p:nvPr/>
        </p:nvSpPr>
        <p:spPr>
          <a:xfrm>
            <a:off x="3415284" y="1409700"/>
            <a:ext cx="622300" cy="0"/>
          </a:xfrm>
          <a:custGeom>
            <a:avLst/>
            <a:gdLst/>
            <a:ahLst/>
            <a:cxnLst/>
            <a:rect l="l" t="t" r="r" b="b"/>
            <a:pathLst>
              <a:path w="622300">
                <a:moveTo>
                  <a:pt x="0" y="0"/>
                </a:moveTo>
                <a:lnTo>
                  <a:pt x="622045"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76" name="object 76"/>
          <p:cNvSpPr/>
          <p:nvPr/>
        </p:nvSpPr>
        <p:spPr>
          <a:xfrm>
            <a:off x="5158740" y="1409700"/>
            <a:ext cx="0" cy="612775"/>
          </a:xfrm>
          <a:custGeom>
            <a:avLst/>
            <a:gdLst/>
            <a:ahLst/>
            <a:cxnLst/>
            <a:rect l="l" t="t" r="r" b="b"/>
            <a:pathLst>
              <a:path h="612775">
                <a:moveTo>
                  <a:pt x="0" y="612521"/>
                </a:moveTo>
                <a:lnTo>
                  <a:pt x="0"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77" name="object 77"/>
          <p:cNvSpPr/>
          <p:nvPr/>
        </p:nvSpPr>
        <p:spPr>
          <a:xfrm>
            <a:off x="4037838" y="1178813"/>
            <a:ext cx="848994" cy="463550"/>
          </a:xfrm>
          <a:custGeom>
            <a:avLst/>
            <a:gdLst/>
            <a:ahLst/>
            <a:cxnLst/>
            <a:rect l="l" t="t" r="r" b="b"/>
            <a:pathLst>
              <a:path w="848995" h="463550">
                <a:moveTo>
                  <a:pt x="0" y="463296"/>
                </a:moveTo>
                <a:lnTo>
                  <a:pt x="848867" y="463296"/>
                </a:lnTo>
                <a:lnTo>
                  <a:pt x="848867" y="0"/>
                </a:lnTo>
                <a:lnTo>
                  <a:pt x="0" y="0"/>
                </a:lnTo>
                <a:lnTo>
                  <a:pt x="0" y="463296"/>
                </a:lnTo>
                <a:close/>
              </a:path>
            </a:pathLst>
          </a:custGeom>
          <a:ln w="25907">
            <a:solidFill>
              <a:srgbClr val="FBAB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78" name="object 78"/>
          <p:cNvSpPr txBox="1"/>
          <p:nvPr/>
        </p:nvSpPr>
        <p:spPr>
          <a:xfrm>
            <a:off x="4257802" y="1309590"/>
            <a:ext cx="408940" cy="228600"/>
          </a:xfrm>
          <a:prstGeom prst="rect">
            <a:avLst/>
          </a:prstGeom>
        </p:spPr>
        <p:txBody>
          <a:bodyPr vert="horz" wrap="square" lIns="0" tIns="0" rIns="0" bIns="0" rtlCol="0">
            <a:spAutoFit/>
          </a:bodyPr>
          <a:lstStyle/>
          <a:p>
            <a:pPr marL="12700">
              <a:lnSpc>
                <a:spcPct val="100000"/>
              </a:lnSpc>
            </a:pPr>
            <a:r>
              <a:rPr sz="1600" spc="-5" dirty="0">
                <a:latin typeface="Arial"/>
                <a:cs typeface="Arial"/>
              </a:rPr>
              <a:t>B2B</a:t>
            </a:r>
            <a:endParaRPr sz="1600">
              <a:latin typeface="Arial"/>
              <a:cs typeface="Arial"/>
            </a:endParaRPr>
          </a:p>
        </p:txBody>
      </p:sp>
      <p:sp>
        <p:nvSpPr>
          <p:cNvPr id="79" name="object 79"/>
          <p:cNvSpPr/>
          <p:nvPr/>
        </p:nvSpPr>
        <p:spPr>
          <a:xfrm>
            <a:off x="4890515" y="1409700"/>
            <a:ext cx="302260" cy="0"/>
          </a:xfrm>
          <a:custGeom>
            <a:avLst/>
            <a:gdLst/>
            <a:ahLst/>
            <a:cxnLst/>
            <a:rect l="l" t="t" r="r" b="b"/>
            <a:pathLst>
              <a:path w="302260">
                <a:moveTo>
                  <a:pt x="0" y="0"/>
                </a:moveTo>
                <a:lnTo>
                  <a:pt x="302133" y="0"/>
                </a:lnTo>
              </a:path>
            </a:pathLst>
          </a:custGeom>
          <a:ln w="9144">
            <a:solidFill>
              <a:srgbClr val="FB9A1F"/>
            </a:solidFill>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
        <p:nvSpPr>
          <p:cNvPr id="80" name="object 80"/>
          <p:cNvSpPr txBox="1"/>
          <p:nvPr/>
        </p:nvSpPr>
        <p:spPr>
          <a:xfrm>
            <a:off x="263753" y="1309812"/>
            <a:ext cx="431165" cy="246221"/>
          </a:xfrm>
          <a:prstGeom prst="rect">
            <a:avLst/>
          </a:prstGeom>
        </p:spPr>
        <p:txBody>
          <a:bodyPr vert="horz" wrap="square" lIns="0" tIns="0" rIns="0" bIns="0" rtlCol="0">
            <a:spAutoFit/>
          </a:bodyPr>
          <a:lstStyle/>
          <a:p>
            <a:pPr marL="12700">
              <a:lnSpc>
                <a:spcPct val="100000"/>
              </a:lnSpc>
            </a:pPr>
            <a:r>
              <a:rPr sz="1600" spc="-5" dirty="0">
                <a:latin typeface="华文行楷" panose="02010800040101010101" pitchFamily="2" charset="-122"/>
                <a:ea typeface="华文行楷" panose="02010800040101010101" pitchFamily="2" charset="-122"/>
                <a:cs typeface="微软雅黑"/>
              </a:rPr>
              <a:t>在线</a:t>
            </a:r>
            <a:endParaRPr sz="1600">
              <a:latin typeface="华文行楷" panose="02010800040101010101" pitchFamily="2" charset="-122"/>
              <a:ea typeface="华文行楷" panose="02010800040101010101" pitchFamily="2" charset="-122"/>
              <a:cs typeface="微软雅黑"/>
            </a:endParaRPr>
          </a:p>
        </p:txBody>
      </p:sp>
      <p:sp>
        <p:nvSpPr>
          <p:cNvPr id="81" name="object 81"/>
          <p:cNvSpPr/>
          <p:nvPr/>
        </p:nvSpPr>
        <p:spPr>
          <a:xfrm>
            <a:off x="59435" y="1693164"/>
            <a:ext cx="12086590" cy="0"/>
          </a:xfrm>
          <a:custGeom>
            <a:avLst/>
            <a:gdLst/>
            <a:ahLst/>
            <a:cxnLst/>
            <a:rect l="l" t="t" r="r" b="b"/>
            <a:pathLst>
              <a:path w="12086590">
                <a:moveTo>
                  <a:pt x="0" y="0"/>
                </a:moveTo>
                <a:lnTo>
                  <a:pt x="12086209" y="0"/>
                </a:lnTo>
              </a:path>
            </a:pathLst>
          </a:custGeom>
          <a:ln w="9144">
            <a:solidFill>
              <a:srgbClr val="00AFEF"/>
            </a:solidFill>
            <a:prstDash val="dash"/>
          </a:ln>
        </p:spPr>
        <p:txBody>
          <a:bodyPr wrap="square" lIns="0" tIns="0" rIns="0" bIns="0" rtlCol="0"/>
          <a:lstStyle/>
          <a:p>
            <a:endParaRPr>
              <a:latin typeface="华文行楷" panose="02010800040101010101" pitchFamily="2" charset="-122"/>
              <a:ea typeface="华文行楷"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46276"/>
          </a:xfrm>
          <a:prstGeom prst="rect">
            <a:avLst/>
          </a:prstGeom>
        </p:spPr>
        <p:txBody>
          <a:bodyPr vert="horz" wrap="square" lIns="0" tIns="0" rIns="0" bIns="0" rtlCol="0">
            <a:spAutoFit/>
          </a:bodyPr>
          <a:lstStyle/>
          <a:p>
            <a:pPr marL="12700">
              <a:lnSpc>
                <a:spcPct val="100000"/>
              </a:lnSpc>
            </a:pPr>
            <a:r>
              <a:rPr sz="2900" spc="40" dirty="0">
                <a:latin typeface="华文行楷" panose="02010800040101010101" pitchFamily="2" charset="-122"/>
                <a:ea typeface="华文行楷" panose="02010800040101010101" pitchFamily="2" charset="-122"/>
                <a:cs typeface="Arial Unicode MS"/>
              </a:rPr>
              <a:t>未来提货权融资业务</a:t>
            </a:r>
            <a:endParaRPr sz="2900">
              <a:latin typeface="华文行楷" panose="02010800040101010101" pitchFamily="2" charset="-122"/>
              <a:ea typeface="华文行楷" panose="02010800040101010101" pitchFamily="2" charset="-122"/>
              <a:cs typeface="Arial Unicode MS"/>
            </a:endParaRPr>
          </a:p>
        </p:txBody>
      </p:sp>
      <p:sp>
        <p:nvSpPr>
          <p:cNvPr id="3" name="object 3"/>
          <p:cNvSpPr txBox="1"/>
          <p:nvPr/>
        </p:nvSpPr>
        <p:spPr>
          <a:xfrm>
            <a:off x="596900" y="1449659"/>
            <a:ext cx="10928350" cy="3221395"/>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产品定义：</a:t>
            </a:r>
            <a:endParaRPr sz="2800">
              <a:latin typeface="华文行楷" panose="02010800040101010101" pitchFamily="2" charset="-122"/>
              <a:ea typeface="华文行楷" panose="02010800040101010101" pitchFamily="2" charset="-122"/>
              <a:cs typeface="Arial Unicode MS"/>
            </a:endParaRPr>
          </a:p>
          <a:p>
            <a:pPr marL="12700" marR="5080" indent="446405">
              <a:lnSpc>
                <a:spcPct val="150000"/>
              </a:lnSpc>
              <a:spcBef>
                <a:spcPts val="280"/>
              </a:spcBef>
            </a:pPr>
            <a:r>
              <a:rPr sz="1800" spc="25" dirty="0">
                <a:solidFill>
                  <a:srgbClr val="585858"/>
                </a:solidFill>
                <a:latin typeface="华文行楷" panose="02010800040101010101" pitchFamily="2" charset="-122"/>
                <a:ea typeface="华文行楷" panose="02010800040101010101" pitchFamily="2" charset="-122"/>
                <a:cs typeface="Arial Unicode MS"/>
              </a:rPr>
              <a:t>是指银</a:t>
            </a:r>
            <a:r>
              <a:rPr sz="1800" spc="35" dirty="0">
                <a:solidFill>
                  <a:srgbClr val="585858"/>
                </a:solidFill>
                <a:latin typeface="华文行楷" panose="02010800040101010101" pitchFamily="2" charset="-122"/>
                <a:ea typeface="华文行楷" panose="02010800040101010101" pitchFamily="2" charset="-122"/>
                <a:cs typeface="Arial Unicode MS"/>
              </a:rPr>
              <a:t>行</a:t>
            </a:r>
            <a:r>
              <a:rPr sz="1800" spc="25" dirty="0">
                <a:solidFill>
                  <a:srgbClr val="585858"/>
                </a:solidFill>
                <a:latin typeface="华文行楷" panose="02010800040101010101" pitchFamily="2" charset="-122"/>
                <a:ea typeface="华文行楷" panose="02010800040101010101" pitchFamily="2" charset="-122"/>
                <a:cs typeface="Arial Unicode MS"/>
              </a:rPr>
              <a:t>以控</a:t>
            </a:r>
            <a:r>
              <a:rPr sz="1800" spc="35" dirty="0">
                <a:solidFill>
                  <a:srgbClr val="585858"/>
                </a:solidFill>
                <a:latin typeface="华文行楷" panose="02010800040101010101" pitchFamily="2" charset="-122"/>
                <a:ea typeface="华文行楷" panose="02010800040101010101" pitchFamily="2" charset="-122"/>
                <a:cs typeface="Arial Unicode MS"/>
              </a:rPr>
              <a:t>制</a:t>
            </a:r>
            <a:r>
              <a:rPr sz="1800" spc="25" dirty="0">
                <a:solidFill>
                  <a:srgbClr val="585858"/>
                </a:solidFill>
                <a:latin typeface="华文行楷" panose="02010800040101010101" pitchFamily="2" charset="-122"/>
                <a:ea typeface="华文行楷" panose="02010800040101010101" pitchFamily="2" charset="-122"/>
                <a:cs typeface="Arial Unicode MS"/>
              </a:rPr>
              <a:t>购</a:t>
            </a:r>
            <a:r>
              <a:rPr sz="1800" spc="35" dirty="0">
                <a:solidFill>
                  <a:srgbClr val="585858"/>
                </a:solidFill>
                <a:latin typeface="华文行楷" panose="02010800040101010101" pitchFamily="2" charset="-122"/>
                <a:ea typeface="华文行楷" panose="02010800040101010101" pitchFamily="2" charset="-122"/>
                <a:cs typeface="Arial Unicode MS"/>
              </a:rPr>
              <a:t>货</a:t>
            </a:r>
            <a:r>
              <a:rPr sz="1800" spc="30" dirty="0">
                <a:solidFill>
                  <a:srgbClr val="585858"/>
                </a:solidFill>
                <a:latin typeface="华文行楷" panose="02010800040101010101" pitchFamily="2" charset="-122"/>
                <a:ea typeface="华文行楷" panose="02010800040101010101" pitchFamily="2" charset="-122"/>
                <a:cs typeface="Arial Unicode MS"/>
              </a:rPr>
              <a:t>商</a:t>
            </a:r>
            <a:r>
              <a:rPr sz="1800" spc="20" dirty="0">
                <a:solidFill>
                  <a:srgbClr val="585858"/>
                </a:solidFill>
                <a:latin typeface="华文行楷" panose="02010800040101010101" pitchFamily="2" charset="-122"/>
                <a:ea typeface="华文行楷" panose="02010800040101010101" pitchFamily="2" charset="-122"/>
                <a:cs typeface="Arial Unicode MS"/>
              </a:rPr>
              <a:t>（借</a:t>
            </a:r>
            <a:r>
              <a:rPr sz="1800" spc="30" dirty="0">
                <a:solidFill>
                  <a:srgbClr val="585858"/>
                </a:solidFill>
                <a:latin typeface="华文行楷" panose="02010800040101010101" pitchFamily="2" charset="-122"/>
                <a:ea typeface="华文行楷" panose="02010800040101010101" pitchFamily="2" charset="-122"/>
                <a:cs typeface="Arial Unicode MS"/>
              </a:rPr>
              <a:t>款</a:t>
            </a:r>
            <a:r>
              <a:rPr sz="1800" spc="25" dirty="0">
                <a:solidFill>
                  <a:srgbClr val="585858"/>
                </a:solidFill>
                <a:latin typeface="华文行楷" panose="02010800040101010101" pitchFamily="2" charset="-122"/>
                <a:ea typeface="华文行楷" panose="02010800040101010101" pitchFamily="2" charset="-122"/>
                <a:cs typeface="Arial Unicode MS"/>
              </a:rPr>
              <a:t>人</a:t>
            </a:r>
            <a:r>
              <a:rPr sz="1800" spc="35" dirty="0">
                <a:solidFill>
                  <a:srgbClr val="585858"/>
                </a:solidFill>
                <a:latin typeface="华文行楷" panose="02010800040101010101" pitchFamily="2" charset="-122"/>
                <a:ea typeface="华文行楷" panose="02010800040101010101" pitchFamily="2" charset="-122"/>
                <a:cs typeface="Arial Unicode MS"/>
              </a:rPr>
              <a:t>）</a:t>
            </a:r>
            <a:r>
              <a:rPr sz="1800" spc="30" dirty="0">
                <a:solidFill>
                  <a:srgbClr val="585858"/>
                </a:solidFill>
                <a:latin typeface="华文行楷" panose="02010800040101010101" pitchFamily="2" charset="-122"/>
                <a:ea typeface="华文行楷" panose="02010800040101010101" pitchFamily="2" charset="-122"/>
                <a:cs typeface="Arial Unicode MS"/>
              </a:rPr>
              <a:t>向</a:t>
            </a:r>
            <a:r>
              <a:rPr sz="1800" spc="20" dirty="0">
                <a:solidFill>
                  <a:srgbClr val="585858"/>
                </a:solidFill>
                <a:latin typeface="华文行楷" panose="02010800040101010101" pitchFamily="2" charset="-122"/>
                <a:ea typeface="华文行楷" panose="02010800040101010101" pitchFamily="2" charset="-122"/>
                <a:cs typeface="Arial Unicode MS"/>
              </a:rPr>
              <a:t>供货</a:t>
            </a:r>
            <a:r>
              <a:rPr sz="1800" spc="30" dirty="0">
                <a:solidFill>
                  <a:srgbClr val="585858"/>
                </a:solidFill>
                <a:latin typeface="华文行楷" panose="02010800040101010101" pitchFamily="2" charset="-122"/>
                <a:ea typeface="华文行楷" panose="02010800040101010101" pitchFamily="2" charset="-122"/>
                <a:cs typeface="Arial Unicode MS"/>
              </a:rPr>
              <a:t>商</a:t>
            </a:r>
            <a:r>
              <a:rPr sz="1800" spc="20" dirty="0">
                <a:solidFill>
                  <a:srgbClr val="585858"/>
                </a:solidFill>
                <a:latin typeface="华文行楷" panose="02010800040101010101" pitchFamily="2" charset="-122"/>
                <a:ea typeface="华文行楷" panose="02010800040101010101" pitchFamily="2" charset="-122"/>
                <a:cs typeface="Arial Unicode MS"/>
              </a:rPr>
              <a:t>购</a:t>
            </a:r>
            <a:r>
              <a:rPr sz="1800" spc="30" dirty="0">
                <a:solidFill>
                  <a:srgbClr val="585858"/>
                </a:solidFill>
                <a:latin typeface="华文行楷" panose="02010800040101010101" pitchFamily="2" charset="-122"/>
                <a:ea typeface="华文行楷" panose="02010800040101010101" pitchFamily="2" charset="-122"/>
                <a:cs typeface="Arial Unicode MS"/>
              </a:rPr>
              <a:t>买的</a:t>
            </a:r>
            <a:r>
              <a:rPr sz="1800" spc="20" dirty="0">
                <a:solidFill>
                  <a:srgbClr val="585858"/>
                </a:solidFill>
                <a:latin typeface="华文行楷" panose="02010800040101010101" pitchFamily="2" charset="-122"/>
                <a:ea typeface="华文行楷" panose="02010800040101010101" pitchFamily="2" charset="-122"/>
                <a:cs typeface="Arial Unicode MS"/>
              </a:rPr>
              <a:t>有关</a:t>
            </a:r>
            <a:r>
              <a:rPr sz="1800" spc="30" dirty="0">
                <a:solidFill>
                  <a:srgbClr val="585858"/>
                </a:solidFill>
                <a:latin typeface="华文行楷" panose="02010800040101010101" pitchFamily="2" charset="-122"/>
                <a:ea typeface="华文行楷" panose="02010800040101010101" pitchFamily="2" charset="-122"/>
                <a:cs typeface="Arial Unicode MS"/>
              </a:rPr>
              <a:t>商</a:t>
            </a:r>
            <a:r>
              <a:rPr sz="1800" spc="20" dirty="0">
                <a:solidFill>
                  <a:srgbClr val="585858"/>
                </a:solidFill>
                <a:latin typeface="华文行楷" panose="02010800040101010101" pitchFamily="2" charset="-122"/>
                <a:ea typeface="华文行楷" panose="02010800040101010101" pitchFamily="2" charset="-122"/>
                <a:cs typeface="Arial Unicode MS"/>
              </a:rPr>
              <a:t>品</a:t>
            </a:r>
            <a:r>
              <a:rPr sz="1800" spc="30" dirty="0">
                <a:solidFill>
                  <a:srgbClr val="585858"/>
                </a:solidFill>
                <a:latin typeface="华文行楷" panose="02010800040101010101" pitchFamily="2" charset="-122"/>
                <a:ea typeface="华文行楷" panose="02010800040101010101" pitchFamily="2" charset="-122"/>
                <a:cs typeface="Arial Unicode MS"/>
              </a:rPr>
              <a:t>的提</a:t>
            </a:r>
            <a:r>
              <a:rPr sz="1800" spc="20" dirty="0">
                <a:solidFill>
                  <a:srgbClr val="585858"/>
                </a:solidFill>
                <a:latin typeface="华文行楷" panose="02010800040101010101" pitchFamily="2" charset="-122"/>
                <a:ea typeface="华文行楷" panose="02010800040101010101" pitchFamily="2" charset="-122"/>
                <a:cs typeface="Arial Unicode MS"/>
              </a:rPr>
              <a:t>货权</a:t>
            </a:r>
            <a:r>
              <a:rPr sz="1800" spc="30" dirty="0">
                <a:solidFill>
                  <a:srgbClr val="585858"/>
                </a:solidFill>
                <a:latin typeface="华文行楷" panose="02010800040101010101" pitchFamily="2" charset="-122"/>
                <a:ea typeface="华文行楷" panose="02010800040101010101" pitchFamily="2" charset="-122"/>
                <a:cs typeface="Arial Unicode MS"/>
              </a:rPr>
              <a:t>为</a:t>
            </a:r>
            <a:r>
              <a:rPr sz="1800" spc="20" dirty="0">
                <a:solidFill>
                  <a:srgbClr val="585858"/>
                </a:solidFill>
                <a:latin typeface="华文行楷" panose="02010800040101010101" pitchFamily="2" charset="-122"/>
                <a:ea typeface="华文行楷" panose="02010800040101010101" pitchFamily="2" charset="-122"/>
                <a:cs typeface="Arial Unicode MS"/>
              </a:rPr>
              <a:t>手</a:t>
            </a:r>
            <a:r>
              <a:rPr sz="1800" spc="75" dirty="0">
                <a:solidFill>
                  <a:srgbClr val="585858"/>
                </a:solidFill>
                <a:latin typeface="华文行楷" panose="02010800040101010101" pitchFamily="2" charset="-122"/>
                <a:ea typeface="华文行楷" panose="02010800040101010101" pitchFamily="2" charset="-122"/>
                <a:cs typeface="Arial Unicode MS"/>
              </a:rPr>
              <a:t>段</a:t>
            </a:r>
            <a:r>
              <a:rPr sz="1800" spc="35" dirty="0">
                <a:solidFill>
                  <a:srgbClr val="585858"/>
                </a:solidFill>
                <a:latin typeface="华文行楷" panose="02010800040101010101" pitchFamily="2" charset="-122"/>
                <a:ea typeface="华文行楷" panose="02010800040101010101" pitchFamily="2" charset="-122"/>
                <a:cs typeface="Arial Unicode MS"/>
              </a:rPr>
              <a:t>，</a:t>
            </a:r>
            <a:r>
              <a:rPr sz="1800" spc="20" dirty="0">
                <a:solidFill>
                  <a:srgbClr val="585858"/>
                </a:solidFill>
                <a:latin typeface="华文行楷" panose="02010800040101010101" pitchFamily="2" charset="-122"/>
                <a:ea typeface="华文行楷" panose="02010800040101010101" pitchFamily="2" charset="-122"/>
                <a:cs typeface="Arial Unicode MS"/>
              </a:rPr>
              <a:t>向购</a:t>
            </a:r>
            <a:r>
              <a:rPr sz="1800" spc="30" dirty="0">
                <a:solidFill>
                  <a:srgbClr val="585858"/>
                </a:solidFill>
                <a:latin typeface="华文行楷" panose="02010800040101010101" pitchFamily="2" charset="-122"/>
                <a:ea typeface="华文行楷" panose="02010800040101010101" pitchFamily="2" charset="-122"/>
                <a:cs typeface="Arial Unicode MS"/>
              </a:rPr>
              <a:t>货</a:t>
            </a:r>
            <a:r>
              <a:rPr sz="1800" spc="20" dirty="0">
                <a:solidFill>
                  <a:srgbClr val="585858"/>
                </a:solidFill>
                <a:latin typeface="华文行楷" panose="02010800040101010101" pitchFamily="2" charset="-122"/>
                <a:ea typeface="华文行楷" panose="02010800040101010101" pitchFamily="2" charset="-122"/>
                <a:cs typeface="Arial Unicode MS"/>
              </a:rPr>
              <a:t>商</a:t>
            </a:r>
            <a:r>
              <a:rPr sz="1800" spc="30" dirty="0">
                <a:solidFill>
                  <a:srgbClr val="585858"/>
                </a:solidFill>
                <a:latin typeface="华文行楷" panose="02010800040101010101" pitchFamily="2" charset="-122"/>
                <a:ea typeface="华文行楷" panose="02010800040101010101" pitchFamily="2" charset="-122"/>
                <a:cs typeface="Arial Unicode MS"/>
              </a:rPr>
              <a:t>提供</a:t>
            </a:r>
            <a:r>
              <a:rPr sz="1800" spc="20" dirty="0">
                <a:solidFill>
                  <a:srgbClr val="585858"/>
                </a:solidFill>
                <a:latin typeface="华文行楷" panose="02010800040101010101" pitchFamily="2" charset="-122"/>
                <a:ea typeface="华文行楷" panose="02010800040101010101" pitchFamily="2" charset="-122"/>
                <a:cs typeface="Arial Unicode MS"/>
              </a:rPr>
              <a:t>融</a:t>
            </a:r>
            <a:r>
              <a:rPr sz="1800" spc="40" dirty="0">
                <a:solidFill>
                  <a:srgbClr val="585858"/>
                </a:solidFill>
                <a:latin typeface="华文行楷" panose="02010800040101010101" pitchFamily="2" charset="-122"/>
                <a:ea typeface="华文行楷" panose="02010800040101010101" pitchFamily="2" charset="-122"/>
                <a:cs typeface="Arial Unicode MS"/>
              </a:rPr>
              <a:t>资</a:t>
            </a:r>
            <a:r>
              <a:rPr sz="1800" spc="35" dirty="0">
                <a:solidFill>
                  <a:srgbClr val="585858"/>
                </a:solidFill>
                <a:latin typeface="华文行楷" panose="02010800040101010101" pitchFamily="2" charset="-122"/>
                <a:ea typeface="华文行楷" panose="02010800040101010101" pitchFamily="2" charset="-122"/>
                <a:cs typeface="Arial Unicode MS"/>
              </a:rPr>
              <a:t>，</a:t>
            </a:r>
            <a:r>
              <a:rPr sz="1800" spc="20" dirty="0">
                <a:solidFill>
                  <a:srgbClr val="585858"/>
                </a:solidFill>
                <a:latin typeface="华文行楷" panose="02010800040101010101" pitchFamily="2" charset="-122"/>
                <a:ea typeface="华文行楷" panose="02010800040101010101" pitchFamily="2" charset="-122"/>
                <a:cs typeface="Arial Unicode MS"/>
              </a:rPr>
              <a:t>用于 </a:t>
            </a:r>
            <a:r>
              <a:rPr sz="1800" dirty="0">
                <a:solidFill>
                  <a:srgbClr val="585858"/>
                </a:solidFill>
                <a:latin typeface="华文行楷" panose="02010800040101010101" pitchFamily="2" charset="-122"/>
                <a:ea typeface="华文行楷" panose="02010800040101010101" pitchFamily="2" charset="-122"/>
                <a:cs typeface="Arial Unicode MS"/>
              </a:rPr>
              <a:t>向供货商支付货款，供货商则根据约定按银行指令进行发货的业</a:t>
            </a:r>
            <a:r>
              <a:rPr sz="1800" spc="5" dirty="0">
                <a:solidFill>
                  <a:srgbClr val="585858"/>
                </a:solidFill>
                <a:latin typeface="华文行楷" panose="02010800040101010101" pitchFamily="2" charset="-122"/>
                <a:ea typeface="华文行楷" panose="02010800040101010101" pitchFamily="2" charset="-122"/>
                <a:cs typeface="Arial Unicode MS"/>
              </a:rPr>
              <a:t>务</a:t>
            </a:r>
            <a:r>
              <a:rPr sz="1800" dirty="0">
                <a:solidFill>
                  <a:srgbClr val="585858"/>
                </a:solidFill>
                <a:latin typeface="华文行楷" panose="02010800040101010101" pitchFamily="2" charset="-122"/>
                <a:ea typeface="华文行楷" panose="02010800040101010101" pitchFamily="2" charset="-122"/>
                <a:cs typeface="Arial Unicode MS"/>
              </a:rPr>
              <a:t>。</a:t>
            </a:r>
            <a:endParaRPr sz="1800">
              <a:latin typeface="华文行楷" panose="02010800040101010101" pitchFamily="2" charset="-122"/>
              <a:ea typeface="华文行楷" panose="02010800040101010101" pitchFamily="2" charset="-122"/>
              <a:cs typeface="Arial Unicode MS"/>
            </a:endParaRPr>
          </a:p>
          <a:p>
            <a:pPr>
              <a:lnSpc>
                <a:spcPct val="100000"/>
              </a:lnSpc>
            </a:pPr>
            <a:endParaRPr sz="1800">
              <a:latin typeface="华文行楷" panose="02010800040101010101" pitchFamily="2" charset="-122"/>
              <a:ea typeface="华文行楷" panose="02010800040101010101" pitchFamily="2" charset="-122"/>
              <a:cs typeface="Times New Roman"/>
            </a:endParaRPr>
          </a:p>
          <a:p>
            <a:pPr>
              <a:lnSpc>
                <a:spcPct val="100000"/>
              </a:lnSpc>
              <a:spcBef>
                <a:spcPts val="42"/>
              </a:spcBef>
            </a:pPr>
            <a:endParaRPr sz="2200">
              <a:latin typeface="华文行楷" panose="02010800040101010101" pitchFamily="2" charset="-122"/>
              <a:ea typeface="华文行楷" panose="02010800040101010101" pitchFamily="2" charset="-122"/>
              <a:cs typeface="Times New Roman"/>
            </a:endParaRPr>
          </a:p>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分类：</a:t>
            </a:r>
            <a:endParaRPr sz="2800">
              <a:latin typeface="华文行楷" panose="02010800040101010101" pitchFamily="2" charset="-122"/>
              <a:ea typeface="华文行楷" panose="02010800040101010101" pitchFamily="2" charset="-122"/>
              <a:cs typeface="Arial Unicode MS"/>
            </a:endParaRPr>
          </a:p>
          <a:p>
            <a:pPr marL="12700">
              <a:lnSpc>
                <a:spcPct val="100000"/>
              </a:lnSpc>
              <a:spcBef>
                <a:spcPts val="1360"/>
              </a:spcBef>
            </a:pPr>
            <a:r>
              <a:rPr sz="1800" i="1" dirty="0">
                <a:solidFill>
                  <a:srgbClr val="585858"/>
                </a:solidFill>
                <a:latin typeface="华文行楷" panose="02010800040101010101" pitchFamily="2" charset="-122"/>
                <a:ea typeface="华文行楷" panose="02010800040101010101" pitchFamily="2" charset="-122"/>
                <a:cs typeface="Brush Script MT"/>
              </a:rPr>
              <a:t>1.</a:t>
            </a:r>
            <a:r>
              <a:rPr sz="1800" dirty="0">
                <a:solidFill>
                  <a:srgbClr val="585858"/>
                </a:solidFill>
                <a:latin typeface="华文行楷" panose="02010800040101010101" pitchFamily="2" charset="-122"/>
                <a:ea typeface="华文行楷" panose="02010800040101010101" pitchFamily="2" charset="-122"/>
                <a:cs typeface="Arial Unicode MS"/>
              </a:rPr>
              <a:t>保兑仓模式（三方）</a:t>
            </a:r>
            <a:endParaRPr sz="1800">
              <a:latin typeface="华文行楷" panose="02010800040101010101" pitchFamily="2" charset="-122"/>
              <a:ea typeface="华文行楷" panose="02010800040101010101" pitchFamily="2" charset="-122"/>
              <a:cs typeface="Arial Unicode MS"/>
            </a:endParaRPr>
          </a:p>
          <a:p>
            <a:pPr marL="12700">
              <a:lnSpc>
                <a:spcPct val="100000"/>
              </a:lnSpc>
              <a:spcBef>
                <a:spcPts val="1080"/>
              </a:spcBef>
            </a:pPr>
            <a:r>
              <a:rPr sz="1800" i="1" dirty="0">
                <a:solidFill>
                  <a:srgbClr val="585858"/>
                </a:solidFill>
                <a:latin typeface="华文行楷" panose="02010800040101010101" pitchFamily="2" charset="-122"/>
                <a:ea typeface="华文行楷" panose="02010800040101010101" pitchFamily="2" charset="-122"/>
                <a:cs typeface="Brush Script MT"/>
              </a:rPr>
              <a:t>2.</a:t>
            </a:r>
            <a:r>
              <a:rPr sz="1800" dirty="0">
                <a:solidFill>
                  <a:srgbClr val="585858"/>
                </a:solidFill>
                <a:latin typeface="华文行楷" panose="02010800040101010101" pitchFamily="2" charset="-122"/>
                <a:ea typeface="华文行楷" panose="02010800040101010101" pitchFamily="2" charset="-122"/>
                <a:cs typeface="Arial Unicode MS"/>
              </a:rPr>
              <a:t>仓储监管模</a:t>
            </a:r>
            <a:r>
              <a:rPr sz="1800" spc="-10" dirty="0">
                <a:solidFill>
                  <a:srgbClr val="585858"/>
                </a:solidFill>
                <a:latin typeface="华文行楷" panose="02010800040101010101" pitchFamily="2" charset="-122"/>
                <a:ea typeface="华文行楷" panose="02010800040101010101" pitchFamily="2" charset="-122"/>
                <a:cs typeface="Arial Unicode MS"/>
              </a:rPr>
              <a:t>式</a:t>
            </a:r>
            <a:r>
              <a:rPr sz="1800" dirty="0">
                <a:solidFill>
                  <a:srgbClr val="585858"/>
                </a:solidFill>
                <a:latin typeface="华文行楷" panose="02010800040101010101" pitchFamily="2" charset="-122"/>
                <a:ea typeface="华文行楷" panose="02010800040101010101" pitchFamily="2" charset="-122"/>
                <a:cs typeface="Arial Unicode MS"/>
              </a:rPr>
              <a:t>（四方）</a:t>
            </a:r>
            <a:endParaRPr sz="1800">
              <a:latin typeface="华文行楷" panose="02010800040101010101" pitchFamily="2" charset="-122"/>
              <a:ea typeface="华文行楷" panose="02010800040101010101" pitchFamily="2" charset="-122"/>
              <a:cs typeface="Arial Unicode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46276"/>
          </a:xfrm>
          <a:prstGeom prst="rect">
            <a:avLst/>
          </a:prstGeom>
        </p:spPr>
        <p:txBody>
          <a:bodyPr vert="horz" wrap="square" lIns="0" tIns="0" rIns="0" bIns="0" rtlCol="0">
            <a:spAutoFit/>
          </a:bodyPr>
          <a:lstStyle/>
          <a:p>
            <a:pPr marL="12700">
              <a:lnSpc>
                <a:spcPct val="100000"/>
              </a:lnSpc>
            </a:pPr>
            <a:r>
              <a:rPr sz="2900" spc="40" dirty="0">
                <a:latin typeface="华文行楷" panose="02010800040101010101" pitchFamily="2" charset="-122"/>
                <a:ea typeface="华文行楷" panose="02010800040101010101" pitchFamily="2" charset="-122"/>
                <a:cs typeface="Arial Unicode MS"/>
              </a:rPr>
              <a:t>未来提货权融资业务</a:t>
            </a:r>
            <a:endParaRPr sz="2900">
              <a:latin typeface="华文行楷" panose="02010800040101010101" pitchFamily="2" charset="-122"/>
              <a:ea typeface="华文行楷" panose="02010800040101010101" pitchFamily="2" charset="-122"/>
              <a:cs typeface="Arial Unicode MS"/>
            </a:endParaRPr>
          </a:p>
        </p:txBody>
      </p:sp>
      <p:sp>
        <p:nvSpPr>
          <p:cNvPr id="3" name="object 3"/>
          <p:cNvSpPr txBox="1"/>
          <p:nvPr/>
        </p:nvSpPr>
        <p:spPr>
          <a:xfrm>
            <a:off x="596900" y="1353647"/>
            <a:ext cx="10925175" cy="2983124"/>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保兑仓模式</a:t>
            </a:r>
            <a:endParaRPr sz="2800">
              <a:latin typeface="华文行楷" panose="02010800040101010101" pitchFamily="2" charset="-122"/>
              <a:ea typeface="华文行楷" panose="02010800040101010101" pitchFamily="2" charset="-122"/>
              <a:cs typeface="Arial Unicode MS"/>
            </a:endParaRPr>
          </a:p>
          <a:p>
            <a:pPr marL="12700" marR="5080" indent="348615">
              <a:lnSpc>
                <a:spcPct val="137800"/>
              </a:lnSpc>
              <a:spcBef>
                <a:spcPts val="855"/>
              </a:spcBef>
            </a:pPr>
            <a:r>
              <a:rPr sz="1800" dirty="0">
                <a:solidFill>
                  <a:srgbClr val="585858"/>
                </a:solidFill>
                <a:latin typeface="华文行楷" panose="02010800040101010101" pitchFamily="2" charset="-122"/>
                <a:ea typeface="华文行楷" panose="02010800040101010101" pitchFamily="2" charset="-122"/>
                <a:cs typeface="Arial Unicode MS"/>
              </a:rPr>
              <a:t>是</a:t>
            </a:r>
            <a:r>
              <a:rPr sz="1800" spc="10" dirty="0">
                <a:solidFill>
                  <a:srgbClr val="585858"/>
                </a:solidFill>
                <a:latin typeface="华文行楷" panose="02010800040101010101" pitchFamily="2" charset="-122"/>
                <a:ea typeface="华文行楷" panose="02010800040101010101" pitchFamily="2" charset="-122"/>
                <a:cs typeface="Arial Unicode MS"/>
              </a:rPr>
              <a:t>指</a:t>
            </a:r>
            <a:r>
              <a:rPr sz="1800" dirty="0">
                <a:solidFill>
                  <a:srgbClr val="585858"/>
                </a:solidFill>
                <a:latin typeface="华文行楷" panose="02010800040101010101" pitchFamily="2" charset="-122"/>
                <a:ea typeface="华文行楷" panose="02010800040101010101" pitchFamily="2" charset="-122"/>
                <a:cs typeface="Arial Unicode MS"/>
              </a:rPr>
              <a:t>供</a:t>
            </a:r>
            <a:r>
              <a:rPr sz="1800" spc="10" dirty="0">
                <a:solidFill>
                  <a:srgbClr val="585858"/>
                </a:solidFill>
                <a:latin typeface="华文行楷" panose="02010800040101010101" pitchFamily="2" charset="-122"/>
                <a:ea typeface="华文行楷" panose="02010800040101010101" pitchFamily="2" charset="-122"/>
                <a:cs typeface="Arial Unicode MS"/>
              </a:rPr>
              <a:t>货商</a:t>
            </a:r>
            <a:r>
              <a:rPr sz="1800" dirty="0">
                <a:solidFill>
                  <a:srgbClr val="585858"/>
                </a:solidFill>
                <a:latin typeface="华文行楷" panose="02010800040101010101" pitchFamily="2" charset="-122"/>
                <a:ea typeface="华文行楷" panose="02010800040101010101" pitchFamily="2" charset="-122"/>
                <a:cs typeface="Arial Unicode MS"/>
              </a:rPr>
              <a:t>根据</a:t>
            </a:r>
            <a:r>
              <a:rPr sz="1800" spc="15" dirty="0">
                <a:solidFill>
                  <a:srgbClr val="585858"/>
                </a:solidFill>
                <a:latin typeface="华文行楷" panose="02010800040101010101" pitchFamily="2" charset="-122"/>
                <a:ea typeface="华文行楷" panose="02010800040101010101" pitchFamily="2" charset="-122"/>
                <a:cs typeface="Arial Unicode MS"/>
              </a:rPr>
              <a:t>银</a:t>
            </a:r>
            <a:r>
              <a:rPr sz="1800" dirty="0">
                <a:solidFill>
                  <a:srgbClr val="585858"/>
                </a:solidFill>
                <a:latin typeface="华文行楷" panose="02010800040101010101" pitchFamily="2" charset="-122"/>
                <a:ea typeface="华文行楷" panose="02010800040101010101" pitchFamily="2" charset="-122"/>
                <a:cs typeface="Arial Unicode MS"/>
              </a:rPr>
              <a:t>行</a:t>
            </a:r>
            <a:r>
              <a:rPr sz="1800" spc="10" dirty="0">
                <a:solidFill>
                  <a:srgbClr val="585858"/>
                </a:solidFill>
                <a:latin typeface="华文行楷" panose="02010800040101010101" pitchFamily="2" charset="-122"/>
                <a:ea typeface="华文行楷" panose="02010800040101010101" pitchFamily="2" charset="-122"/>
                <a:cs typeface="Arial Unicode MS"/>
              </a:rPr>
              <a:t>指令</a:t>
            </a:r>
            <a:r>
              <a:rPr sz="1800" dirty="0">
                <a:solidFill>
                  <a:srgbClr val="585858"/>
                </a:solidFill>
                <a:latin typeface="华文行楷" panose="02010800040101010101" pitchFamily="2" charset="-122"/>
                <a:ea typeface="华文行楷" panose="02010800040101010101" pitchFamily="2" charset="-122"/>
                <a:cs typeface="Arial Unicode MS"/>
              </a:rPr>
              <a:t>直接</a:t>
            </a:r>
            <a:r>
              <a:rPr sz="1800" spc="15" dirty="0">
                <a:solidFill>
                  <a:srgbClr val="585858"/>
                </a:solidFill>
                <a:latin typeface="华文行楷" panose="02010800040101010101" pitchFamily="2" charset="-122"/>
                <a:ea typeface="华文行楷" panose="02010800040101010101" pitchFamily="2" charset="-122"/>
                <a:cs typeface="Arial Unicode MS"/>
              </a:rPr>
              <a:t>发</a:t>
            </a:r>
            <a:r>
              <a:rPr sz="1800" dirty="0">
                <a:solidFill>
                  <a:srgbClr val="585858"/>
                </a:solidFill>
                <a:latin typeface="华文行楷" panose="02010800040101010101" pitchFamily="2" charset="-122"/>
                <a:ea typeface="华文行楷" panose="02010800040101010101" pitchFamily="2" charset="-122"/>
                <a:cs typeface="Arial Unicode MS"/>
              </a:rPr>
              <a:t>货</a:t>
            </a:r>
            <a:r>
              <a:rPr sz="1800" spc="10" dirty="0">
                <a:solidFill>
                  <a:srgbClr val="585858"/>
                </a:solidFill>
                <a:latin typeface="华文行楷" panose="02010800040101010101" pitchFamily="2" charset="-122"/>
                <a:ea typeface="华文行楷" panose="02010800040101010101" pitchFamily="2" charset="-122"/>
                <a:cs typeface="Arial Unicode MS"/>
              </a:rPr>
              <a:t>给借</a:t>
            </a:r>
            <a:r>
              <a:rPr sz="1800" dirty="0">
                <a:solidFill>
                  <a:srgbClr val="585858"/>
                </a:solidFill>
                <a:latin typeface="华文行楷" panose="02010800040101010101" pitchFamily="2" charset="-122"/>
                <a:ea typeface="华文行楷" panose="02010800040101010101" pitchFamily="2" charset="-122"/>
                <a:cs typeface="Arial Unicode MS"/>
              </a:rPr>
              <a:t>款</a:t>
            </a:r>
            <a:r>
              <a:rPr sz="1800" spc="-20" dirty="0">
                <a:solidFill>
                  <a:srgbClr val="585858"/>
                </a:solidFill>
                <a:latin typeface="华文行楷" panose="02010800040101010101" pitchFamily="2" charset="-122"/>
                <a:ea typeface="华文行楷" panose="02010800040101010101" pitchFamily="2" charset="-122"/>
                <a:cs typeface="Arial Unicode MS"/>
              </a:rPr>
              <a:t>人</a:t>
            </a:r>
            <a:r>
              <a:rPr sz="1800" spc="10" dirty="0">
                <a:solidFill>
                  <a:srgbClr val="585858"/>
                </a:solidFill>
                <a:latin typeface="华文行楷" panose="02010800040101010101" pitchFamily="2" charset="-122"/>
                <a:ea typeface="华文行楷" panose="02010800040101010101" pitchFamily="2" charset="-122"/>
                <a:cs typeface="Arial Unicode MS"/>
              </a:rPr>
              <a:t>，</a:t>
            </a:r>
            <a:r>
              <a:rPr sz="1800" dirty="0">
                <a:solidFill>
                  <a:srgbClr val="585858"/>
                </a:solidFill>
                <a:latin typeface="华文行楷" panose="02010800040101010101" pitchFamily="2" charset="-122"/>
                <a:ea typeface="华文行楷" panose="02010800040101010101" pitchFamily="2" charset="-122"/>
                <a:cs typeface="Arial Unicode MS"/>
              </a:rPr>
              <a:t>供</a:t>
            </a:r>
            <a:r>
              <a:rPr sz="1800" spc="10" dirty="0">
                <a:solidFill>
                  <a:srgbClr val="585858"/>
                </a:solidFill>
                <a:latin typeface="华文行楷" panose="02010800040101010101" pitchFamily="2" charset="-122"/>
                <a:ea typeface="华文行楷" panose="02010800040101010101" pitchFamily="2" charset="-122"/>
                <a:cs typeface="Arial Unicode MS"/>
              </a:rPr>
              <a:t>货商</a:t>
            </a:r>
            <a:r>
              <a:rPr sz="1800" dirty="0">
                <a:solidFill>
                  <a:srgbClr val="585858"/>
                </a:solidFill>
                <a:latin typeface="华文行楷" panose="02010800040101010101" pitchFamily="2" charset="-122"/>
                <a:ea typeface="华文行楷" panose="02010800040101010101" pitchFamily="2" charset="-122"/>
                <a:cs typeface="Arial Unicode MS"/>
              </a:rPr>
              <a:t>同时</a:t>
            </a:r>
            <a:r>
              <a:rPr sz="1800" spc="15" dirty="0">
                <a:solidFill>
                  <a:srgbClr val="585858"/>
                </a:solidFill>
                <a:latin typeface="华文行楷" panose="02010800040101010101" pitchFamily="2" charset="-122"/>
                <a:ea typeface="华文行楷" panose="02010800040101010101" pitchFamily="2" charset="-122"/>
                <a:cs typeface="Arial Unicode MS"/>
              </a:rPr>
              <a:t>承</a:t>
            </a:r>
            <a:r>
              <a:rPr sz="1800" dirty="0">
                <a:solidFill>
                  <a:srgbClr val="585858"/>
                </a:solidFill>
                <a:latin typeface="华文行楷" panose="02010800040101010101" pitchFamily="2" charset="-122"/>
                <a:ea typeface="华文行楷" panose="02010800040101010101" pitchFamily="2" charset="-122"/>
                <a:cs typeface="Arial Unicode MS"/>
              </a:rPr>
              <a:t>担</a:t>
            </a:r>
            <a:r>
              <a:rPr sz="1800" spc="10" dirty="0">
                <a:solidFill>
                  <a:srgbClr val="585858"/>
                </a:solidFill>
                <a:latin typeface="华文行楷" panose="02010800040101010101" pitchFamily="2" charset="-122"/>
                <a:ea typeface="华文行楷" panose="02010800040101010101" pitchFamily="2" charset="-122"/>
                <a:cs typeface="Arial Unicode MS"/>
              </a:rPr>
              <a:t>未售</a:t>
            </a:r>
            <a:r>
              <a:rPr sz="1800" dirty="0">
                <a:solidFill>
                  <a:srgbClr val="585858"/>
                </a:solidFill>
                <a:latin typeface="华文行楷" panose="02010800040101010101" pitchFamily="2" charset="-122"/>
                <a:ea typeface="华文行楷" panose="02010800040101010101" pitchFamily="2" charset="-122"/>
                <a:cs typeface="Arial Unicode MS"/>
              </a:rPr>
              <a:t>出货</a:t>
            </a:r>
            <a:r>
              <a:rPr sz="1800" spc="15" dirty="0">
                <a:solidFill>
                  <a:srgbClr val="585858"/>
                </a:solidFill>
                <a:latin typeface="华文行楷" panose="02010800040101010101" pitchFamily="2" charset="-122"/>
                <a:ea typeface="华文行楷" panose="02010800040101010101" pitchFamily="2" charset="-122"/>
                <a:cs typeface="Arial Unicode MS"/>
              </a:rPr>
              <a:t>物</a:t>
            </a:r>
            <a:r>
              <a:rPr sz="1800" dirty="0">
                <a:solidFill>
                  <a:srgbClr val="585858"/>
                </a:solidFill>
                <a:latin typeface="华文行楷" panose="02010800040101010101" pitchFamily="2" charset="-122"/>
                <a:ea typeface="华文行楷" panose="02010800040101010101" pitchFamily="2" charset="-122"/>
                <a:cs typeface="Arial Unicode MS"/>
              </a:rPr>
              <a:t>差</a:t>
            </a:r>
            <a:r>
              <a:rPr sz="1800" spc="10" dirty="0">
                <a:solidFill>
                  <a:srgbClr val="585858"/>
                </a:solidFill>
                <a:latin typeface="华文行楷" panose="02010800040101010101" pitchFamily="2" charset="-122"/>
                <a:ea typeface="华文行楷" panose="02010800040101010101" pitchFamily="2" charset="-122"/>
                <a:cs typeface="Arial Unicode MS"/>
              </a:rPr>
              <a:t>额连</a:t>
            </a:r>
            <a:r>
              <a:rPr sz="1800" dirty="0">
                <a:solidFill>
                  <a:srgbClr val="585858"/>
                </a:solidFill>
                <a:latin typeface="华文行楷" panose="02010800040101010101" pitchFamily="2" charset="-122"/>
                <a:ea typeface="华文行楷" panose="02010800040101010101" pitchFamily="2" charset="-122"/>
                <a:cs typeface="Arial Unicode MS"/>
              </a:rPr>
              <a:t>带清</a:t>
            </a:r>
            <a:r>
              <a:rPr sz="1800" spc="15" dirty="0">
                <a:solidFill>
                  <a:srgbClr val="585858"/>
                </a:solidFill>
                <a:latin typeface="华文行楷" panose="02010800040101010101" pitchFamily="2" charset="-122"/>
                <a:ea typeface="华文行楷" panose="02010800040101010101" pitchFamily="2" charset="-122"/>
                <a:cs typeface="Arial Unicode MS"/>
              </a:rPr>
              <a:t>偿</a:t>
            </a:r>
            <a:r>
              <a:rPr sz="1800" dirty="0">
                <a:solidFill>
                  <a:srgbClr val="585858"/>
                </a:solidFill>
                <a:latin typeface="华文行楷" panose="02010800040101010101" pitchFamily="2" charset="-122"/>
                <a:ea typeface="华文行楷" panose="02010800040101010101" pitchFamily="2" charset="-122"/>
                <a:cs typeface="Arial Unicode MS"/>
              </a:rPr>
              <a:t>责</a:t>
            </a:r>
            <a:r>
              <a:rPr sz="1800" spc="-10" dirty="0">
                <a:solidFill>
                  <a:srgbClr val="585858"/>
                </a:solidFill>
                <a:latin typeface="华文行楷" panose="02010800040101010101" pitchFamily="2" charset="-122"/>
                <a:ea typeface="华文行楷" panose="02010800040101010101" pitchFamily="2" charset="-122"/>
                <a:cs typeface="Arial Unicode MS"/>
              </a:rPr>
              <a:t>任</a:t>
            </a:r>
            <a:r>
              <a:rPr sz="1800" spc="10" dirty="0">
                <a:solidFill>
                  <a:srgbClr val="585858"/>
                </a:solidFill>
                <a:latin typeface="华文行楷" panose="02010800040101010101" pitchFamily="2" charset="-122"/>
                <a:ea typeface="华文行楷" panose="02010800040101010101" pitchFamily="2" charset="-122"/>
                <a:cs typeface="Arial Unicode MS"/>
              </a:rPr>
              <a:t>（</a:t>
            </a:r>
            <a:r>
              <a:rPr sz="1800" dirty="0">
                <a:solidFill>
                  <a:srgbClr val="585858"/>
                </a:solidFill>
                <a:latin typeface="华文行楷" panose="02010800040101010101" pitchFamily="2" charset="-122"/>
                <a:ea typeface="华文行楷" panose="02010800040101010101" pitchFamily="2" charset="-122"/>
                <a:cs typeface="Arial Unicode MS"/>
              </a:rPr>
              <a:t>回购</a:t>
            </a:r>
            <a:r>
              <a:rPr sz="1800" spc="10" dirty="0">
                <a:solidFill>
                  <a:srgbClr val="585858"/>
                </a:solidFill>
                <a:latin typeface="华文行楷" panose="02010800040101010101" pitchFamily="2" charset="-122"/>
                <a:ea typeface="华文行楷" panose="02010800040101010101" pitchFamily="2" charset="-122"/>
                <a:cs typeface="Arial Unicode MS"/>
              </a:rPr>
              <a:t>义</a:t>
            </a:r>
            <a:r>
              <a:rPr sz="1800" dirty="0">
                <a:solidFill>
                  <a:srgbClr val="585858"/>
                </a:solidFill>
                <a:latin typeface="华文行楷" panose="02010800040101010101" pitchFamily="2" charset="-122"/>
                <a:ea typeface="华文行楷" panose="02010800040101010101" pitchFamily="2" charset="-122"/>
                <a:cs typeface="Arial Unicode MS"/>
              </a:rPr>
              <a:t>务） 的业务操作模式。</a:t>
            </a:r>
            <a:endParaRPr sz="1800">
              <a:latin typeface="华文行楷" panose="02010800040101010101" pitchFamily="2" charset="-122"/>
              <a:ea typeface="华文行楷" panose="02010800040101010101" pitchFamily="2" charset="-122"/>
              <a:cs typeface="Arial Unicode MS"/>
            </a:endParaRPr>
          </a:p>
          <a:p>
            <a:pPr>
              <a:lnSpc>
                <a:spcPct val="100000"/>
              </a:lnSpc>
            </a:pPr>
            <a:endParaRPr sz="1800">
              <a:latin typeface="华文行楷" panose="02010800040101010101" pitchFamily="2" charset="-122"/>
              <a:ea typeface="华文行楷" panose="02010800040101010101" pitchFamily="2" charset="-122"/>
              <a:cs typeface="Times New Roman"/>
            </a:endParaRPr>
          </a:p>
          <a:p>
            <a:pPr>
              <a:lnSpc>
                <a:spcPct val="100000"/>
              </a:lnSpc>
            </a:pPr>
            <a:endParaRPr sz="1800">
              <a:latin typeface="华文行楷" panose="02010800040101010101" pitchFamily="2" charset="-122"/>
              <a:ea typeface="华文行楷" panose="02010800040101010101" pitchFamily="2" charset="-122"/>
              <a:cs typeface="Times New Roman"/>
            </a:endParaRPr>
          </a:p>
          <a:p>
            <a:pPr marL="12700">
              <a:lnSpc>
                <a:spcPct val="100000"/>
              </a:lnSpc>
              <a:spcBef>
                <a:spcPts val="1535"/>
              </a:spcBef>
            </a:pPr>
            <a:r>
              <a:rPr sz="2800" spc="-5" dirty="0">
                <a:solidFill>
                  <a:srgbClr val="585858"/>
                </a:solidFill>
                <a:latin typeface="华文行楷" panose="02010800040101010101" pitchFamily="2" charset="-122"/>
                <a:ea typeface="华文行楷" panose="02010800040101010101" pitchFamily="2" charset="-122"/>
                <a:cs typeface="Arial Unicode MS"/>
              </a:rPr>
              <a:t>仓储监管模式</a:t>
            </a:r>
            <a:endParaRPr sz="2800">
              <a:latin typeface="华文行楷" panose="02010800040101010101" pitchFamily="2" charset="-122"/>
              <a:ea typeface="华文行楷" panose="02010800040101010101" pitchFamily="2" charset="-122"/>
              <a:cs typeface="Arial Unicode MS"/>
            </a:endParaRPr>
          </a:p>
          <a:p>
            <a:pPr marL="361315">
              <a:lnSpc>
                <a:spcPct val="100000"/>
              </a:lnSpc>
              <a:spcBef>
                <a:spcPts val="1670"/>
              </a:spcBef>
            </a:pPr>
            <a:r>
              <a:rPr sz="1800" dirty="0">
                <a:solidFill>
                  <a:srgbClr val="585858"/>
                </a:solidFill>
                <a:latin typeface="华文行楷" panose="02010800040101010101" pitchFamily="2" charset="-122"/>
                <a:ea typeface="华文行楷" panose="02010800040101010101" pitchFamily="2" charset="-122"/>
                <a:cs typeface="Arial Unicode MS"/>
              </a:rPr>
              <a:t>是指由供货商直接发货到银行指定的仓储监管机构或目的</a:t>
            </a:r>
            <a:r>
              <a:rPr sz="1800" spc="-55" dirty="0">
                <a:solidFill>
                  <a:srgbClr val="585858"/>
                </a:solidFill>
                <a:latin typeface="华文行楷" panose="02010800040101010101" pitchFamily="2" charset="-122"/>
                <a:ea typeface="华文行楷" panose="02010800040101010101" pitchFamily="2" charset="-122"/>
                <a:cs typeface="Arial Unicode MS"/>
              </a:rPr>
              <a:t>地</a:t>
            </a:r>
            <a:r>
              <a:rPr sz="1800" dirty="0">
                <a:solidFill>
                  <a:srgbClr val="585858"/>
                </a:solidFill>
                <a:latin typeface="华文行楷" panose="02010800040101010101" pitchFamily="2" charset="-122"/>
                <a:ea typeface="华文行楷" panose="02010800040101010101" pitchFamily="2" charset="-122"/>
                <a:cs typeface="Arial Unicode MS"/>
              </a:rPr>
              <a:t>，转化为银行质物的业务操作模</a:t>
            </a:r>
            <a:r>
              <a:rPr sz="1800" spc="5" dirty="0">
                <a:solidFill>
                  <a:srgbClr val="585858"/>
                </a:solidFill>
                <a:latin typeface="华文行楷" panose="02010800040101010101" pitchFamily="2" charset="-122"/>
                <a:ea typeface="华文行楷" panose="02010800040101010101" pitchFamily="2" charset="-122"/>
                <a:cs typeface="Arial Unicode MS"/>
              </a:rPr>
              <a:t>式</a:t>
            </a:r>
            <a:r>
              <a:rPr sz="1800" dirty="0">
                <a:solidFill>
                  <a:srgbClr val="585858"/>
                </a:solidFill>
                <a:latin typeface="华文行楷" panose="02010800040101010101" pitchFamily="2" charset="-122"/>
                <a:ea typeface="华文行楷" panose="02010800040101010101" pitchFamily="2" charset="-122"/>
                <a:cs typeface="Arial Unicode MS"/>
              </a:rPr>
              <a:t>。</a:t>
            </a:r>
            <a:endParaRPr sz="1800">
              <a:latin typeface="华文行楷" panose="02010800040101010101" pitchFamily="2" charset="-122"/>
              <a:ea typeface="华文行楷" panose="02010800040101010101" pitchFamily="2" charset="-122"/>
              <a:cs typeface="Arial Unicode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46276"/>
          </a:xfrm>
          <a:prstGeom prst="rect">
            <a:avLst/>
          </a:prstGeom>
        </p:spPr>
        <p:txBody>
          <a:bodyPr vert="horz" wrap="square" lIns="0" tIns="0" rIns="0" bIns="0" rtlCol="0">
            <a:spAutoFit/>
          </a:bodyPr>
          <a:lstStyle/>
          <a:p>
            <a:pPr marL="12700">
              <a:lnSpc>
                <a:spcPct val="100000"/>
              </a:lnSpc>
            </a:pPr>
            <a:r>
              <a:rPr sz="2900" spc="40" dirty="0">
                <a:latin typeface="华文行楷" panose="02010800040101010101" pitchFamily="2" charset="-122"/>
                <a:ea typeface="华文行楷" panose="02010800040101010101" pitchFamily="2" charset="-122"/>
                <a:cs typeface="Arial Unicode MS"/>
              </a:rPr>
              <a:t>未来提货权融资业务</a:t>
            </a:r>
            <a:endParaRPr sz="2900" dirty="0">
              <a:latin typeface="华文行楷" panose="02010800040101010101" pitchFamily="2" charset="-122"/>
              <a:ea typeface="华文行楷" panose="02010800040101010101" pitchFamily="2" charset="-122"/>
              <a:cs typeface="Arial Unicode MS"/>
            </a:endParaRPr>
          </a:p>
        </p:txBody>
      </p:sp>
      <p:sp>
        <p:nvSpPr>
          <p:cNvPr id="3" name="object 3"/>
          <p:cNvSpPr txBox="1"/>
          <p:nvPr/>
        </p:nvSpPr>
        <p:spPr>
          <a:xfrm>
            <a:off x="596900" y="1195405"/>
            <a:ext cx="10147935" cy="4898777"/>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产品特点：</a:t>
            </a:r>
            <a:endParaRPr sz="2800" dirty="0">
              <a:latin typeface="华文行楷" panose="02010800040101010101" pitchFamily="2" charset="-122"/>
              <a:ea typeface="华文行楷" panose="02010800040101010101" pitchFamily="2" charset="-122"/>
              <a:cs typeface="Arial Unicode MS"/>
            </a:endParaRPr>
          </a:p>
          <a:p>
            <a:pPr marL="12700">
              <a:lnSpc>
                <a:spcPct val="100000"/>
              </a:lnSpc>
              <a:spcBef>
                <a:spcPts val="1360"/>
              </a:spcBef>
            </a:pPr>
            <a:r>
              <a:rPr sz="1800" dirty="0">
                <a:solidFill>
                  <a:srgbClr val="585858"/>
                </a:solidFill>
                <a:latin typeface="华文行楷" panose="02010800040101010101" pitchFamily="2" charset="-122"/>
                <a:ea typeface="华文行楷" panose="02010800040101010101" pitchFamily="2" charset="-122"/>
                <a:cs typeface="Arial Unicode MS"/>
              </a:rPr>
              <a:t>（</a:t>
            </a:r>
            <a:r>
              <a:rPr sz="1800" i="1" dirty="0">
                <a:solidFill>
                  <a:srgbClr val="585858"/>
                </a:solidFill>
                <a:latin typeface="华文行楷" panose="02010800040101010101" pitchFamily="2" charset="-122"/>
                <a:ea typeface="华文行楷" panose="02010800040101010101" pitchFamily="2" charset="-122"/>
                <a:cs typeface="Brush Script MT"/>
              </a:rPr>
              <a:t>1</a:t>
            </a:r>
            <a:r>
              <a:rPr sz="1800" dirty="0">
                <a:solidFill>
                  <a:srgbClr val="585858"/>
                </a:solidFill>
                <a:latin typeface="华文行楷" panose="02010800040101010101" pitchFamily="2" charset="-122"/>
                <a:ea typeface="华文行楷" panose="02010800040101010101" pitchFamily="2" charset="-122"/>
                <a:cs typeface="Arial Unicode MS"/>
              </a:rPr>
              <a:t>）解决购货商因传统担保不足情况下的融资需求，帮助购货商在货物未形成质押物时即取得融</a:t>
            </a:r>
            <a:r>
              <a:rPr sz="1800" spc="5" dirty="0">
                <a:solidFill>
                  <a:srgbClr val="585858"/>
                </a:solidFill>
                <a:latin typeface="华文行楷" panose="02010800040101010101" pitchFamily="2" charset="-122"/>
                <a:ea typeface="华文行楷" panose="02010800040101010101" pitchFamily="2" charset="-122"/>
                <a:cs typeface="Arial Unicode MS"/>
              </a:rPr>
              <a:t>资</a:t>
            </a:r>
            <a:r>
              <a:rPr sz="1800" dirty="0">
                <a:solidFill>
                  <a:srgbClr val="585858"/>
                </a:solidFill>
                <a:latin typeface="华文行楷" panose="02010800040101010101" pitchFamily="2" charset="-122"/>
                <a:ea typeface="华文行楷" panose="02010800040101010101" pitchFamily="2" charset="-122"/>
                <a:cs typeface="Arial Unicode MS"/>
              </a:rPr>
              <a:t>。</a:t>
            </a:r>
            <a:endParaRPr sz="1800" dirty="0">
              <a:latin typeface="华文行楷" panose="02010800040101010101" pitchFamily="2" charset="-122"/>
              <a:ea typeface="华文行楷" panose="02010800040101010101" pitchFamily="2" charset="-122"/>
              <a:cs typeface="Arial Unicode MS"/>
            </a:endParaRPr>
          </a:p>
          <a:p>
            <a:pPr marL="12700">
              <a:lnSpc>
                <a:spcPct val="100000"/>
              </a:lnSpc>
              <a:spcBef>
                <a:spcPts val="1080"/>
              </a:spcBef>
            </a:pPr>
            <a:r>
              <a:rPr sz="1800" dirty="0">
                <a:solidFill>
                  <a:srgbClr val="585858"/>
                </a:solidFill>
                <a:latin typeface="华文行楷" panose="02010800040101010101" pitchFamily="2" charset="-122"/>
                <a:ea typeface="华文行楷" panose="02010800040101010101" pitchFamily="2" charset="-122"/>
                <a:cs typeface="Arial Unicode MS"/>
              </a:rPr>
              <a:t>（</a:t>
            </a:r>
            <a:r>
              <a:rPr sz="1800" i="1" dirty="0">
                <a:solidFill>
                  <a:srgbClr val="585858"/>
                </a:solidFill>
                <a:latin typeface="华文行楷" panose="02010800040101010101" pitchFamily="2" charset="-122"/>
                <a:ea typeface="华文行楷" panose="02010800040101010101" pitchFamily="2" charset="-122"/>
                <a:cs typeface="Brush Script MT"/>
              </a:rPr>
              <a:t>2</a:t>
            </a:r>
            <a:r>
              <a:rPr sz="1800" dirty="0">
                <a:solidFill>
                  <a:srgbClr val="585858"/>
                </a:solidFill>
                <a:latin typeface="华文行楷" panose="02010800040101010101" pitchFamily="2" charset="-122"/>
                <a:ea typeface="华文行楷" panose="02010800040101010101" pitchFamily="2" charset="-122"/>
                <a:cs typeface="Arial Unicode MS"/>
              </a:rPr>
              <a:t>）帮助购货商以较少的自有资金获得较大的订单，享受批量定货的折扣优惠。</a:t>
            </a:r>
            <a:endParaRPr sz="1800" dirty="0">
              <a:latin typeface="华文行楷" panose="02010800040101010101" pitchFamily="2" charset="-122"/>
              <a:ea typeface="华文行楷" panose="02010800040101010101" pitchFamily="2" charset="-122"/>
              <a:cs typeface="Arial Unicode MS"/>
            </a:endParaRPr>
          </a:p>
          <a:p>
            <a:pPr marL="12700">
              <a:lnSpc>
                <a:spcPct val="100000"/>
              </a:lnSpc>
              <a:spcBef>
                <a:spcPts val="1080"/>
              </a:spcBef>
            </a:pPr>
            <a:r>
              <a:rPr sz="1800" dirty="0">
                <a:solidFill>
                  <a:srgbClr val="585858"/>
                </a:solidFill>
                <a:latin typeface="华文行楷" panose="02010800040101010101" pitchFamily="2" charset="-122"/>
                <a:ea typeface="华文行楷" panose="02010800040101010101" pitchFamily="2" charset="-122"/>
                <a:cs typeface="Arial Unicode MS"/>
              </a:rPr>
              <a:t>（</a:t>
            </a:r>
            <a:r>
              <a:rPr sz="1800" i="1" spc="-10" dirty="0">
                <a:solidFill>
                  <a:srgbClr val="585858"/>
                </a:solidFill>
                <a:latin typeface="华文行楷" panose="02010800040101010101" pitchFamily="2" charset="-122"/>
                <a:ea typeface="华文行楷" panose="02010800040101010101" pitchFamily="2" charset="-122"/>
                <a:cs typeface="Brush Script MT"/>
              </a:rPr>
              <a:t>3</a:t>
            </a:r>
            <a:r>
              <a:rPr sz="1800" dirty="0">
                <a:solidFill>
                  <a:srgbClr val="585858"/>
                </a:solidFill>
                <a:latin typeface="华文行楷" panose="02010800040101010101" pitchFamily="2" charset="-122"/>
                <a:ea typeface="华文行楷" panose="02010800040101010101" pitchFamily="2" charset="-122"/>
                <a:cs typeface="Arial Unicode MS"/>
              </a:rPr>
              <a:t>）帮助供货商在货款及时回笼的前提下扩大销售量，抢占市场份额，扶持购货商共同发</a:t>
            </a:r>
            <a:r>
              <a:rPr sz="1800" spc="-20" dirty="0">
                <a:solidFill>
                  <a:srgbClr val="585858"/>
                </a:solidFill>
                <a:latin typeface="华文行楷" panose="02010800040101010101" pitchFamily="2" charset="-122"/>
                <a:ea typeface="华文行楷" panose="02010800040101010101" pitchFamily="2" charset="-122"/>
                <a:cs typeface="Arial Unicode MS"/>
              </a:rPr>
              <a:t>展</a:t>
            </a:r>
            <a:r>
              <a:rPr sz="1800" dirty="0">
                <a:solidFill>
                  <a:srgbClr val="585858"/>
                </a:solidFill>
                <a:latin typeface="华文行楷" panose="02010800040101010101" pitchFamily="2" charset="-122"/>
                <a:ea typeface="华文行楷" panose="02010800040101010101" pitchFamily="2" charset="-122"/>
                <a:cs typeface="Arial Unicode MS"/>
              </a:rPr>
              <a:t>。</a:t>
            </a:r>
            <a:endParaRPr sz="1800" dirty="0">
              <a:latin typeface="华文行楷" panose="02010800040101010101" pitchFamily="2" charset="-122"/>
              <a:ea typeface="华文行楷" panose="02010800040101010101" pitchFamily="2" charset="-122"/>
              <a:cs typeface="Arial Unicode MS"/>
            </a:endParaRPr>
          </a:p>
          <a:p>
            <a:pPr marL="12700">
              <a:lnSpc>
                <a:spcPct val="100000"/>
              </a:lnSpc>
              <a:spcBef>
                <a:spcPts val="1080"/>
              </a:spcBef>
            </a:pPr>
            <a:r>
              <a:rPr sz="1800" dirty="0">
                <a:solidFill>
                  <a:srgbClr val="585858"/>
                </a:solidFill>
                <a:latin typeface="华文行楷" panose="02010800040101010101" pitchFamily="2" charset="-122"/>
                <a:ea typeface="华文行楷" panose="02010800040101010101" pitchFamily="2" charset="-122"/>
                <a:cs typeface="Arial Unicode MS"/>
              </a:rPr>
              <a:t>（</a:t>
            </a:r>
            <a:r>
              <a:rPr sz="1800" i="1" spc="-5" dirty="0">
                <a:solidFill>
                  <a:srgbClr val="585858"/>
                </a:solidFill>
                <a:latin typeface="华文行楷" panose="02010800040101010101" pitchFamily="2" charset="-122"/>
                <a:ea typeface="华文行楷" panose="02010800040101010101" pitchFamily="2" charset="-122"/>
                <a:cs typeface="Brush Script MT"/>
              </a:rPr>
              <a:t>4</a:t>
            </a:r>
            <a:r>
              <a:rPr sz="1800" dirty="0">
                <a:solidFill>
                  <a:srgbClr val="585858"/>
                </a:solidFill>
                <a:latin typeface="华文行楷" panose="02010800040101010101" pitchFamily="2" charset="-122"/>
                <a:ea typeface="华文行楷" panose="02010800040101010101" pitchFamily="2" charset="-122"/>
                <a:cs typeface="Arial Unicode MS"/>
              </a:rPr>
              <a:t>）帮助供货商提前确定销售规模，稳定客户关系。</a:t>
            </a:r>
            <a:endParaRPr sz="1800" dirty="0">
              <a:latin typeface="华文行楷" panose="02010800040101010101" pitchFamily="2" charset="-122"/>
              <a:ea typeface="华文行楷" panose="02010800040101010101" pitchFamily="2" charset="-122"/>
              <a:cs typeface="Arial Unicode MS"/>
            </a:endParaRPr>
          </a:p>
          <a:p>
            <a:pPr>
              <a:lnSpc>
                <a:spcPct val="100000"/>
              </a:lnSpc>
            </a:pPr>
            <a:endParaRPr sz="1800" dirty="0">
              <a:latin typeface="华文行楷" panose="02010800040101010101" pitchFamily="2" charset="-122"/>
              <a:ea typeface="华文行楷" panose="02010800040101010101" pitchFamily="2" charset="-122"/>
              <a:cs typeface="Times New Roman"/>
            </a:endParaRPr>
          </a:p>
          <a:p>
            <a:pPr>
              <a:lnSpc>
                <a:spcPct val="100000"/>
              </a:lnSpc>
              <a:spcBef>
                <a:spcPts val="43"/>
              </a:spcBef>
            </a:pPr>
            <a:endParaRPr sz="2200" dirty="0">
              <a:latin typeface="华文行楷" panose="02010800040101010101" pitchFamily="2" charset="-122"/>
              <a:ea typeface="华文行楷" panose="02010800040101010101" pitchFamily="2" charset="-122"/>
              <a:cs typeface="Times New Roman"/>
            </a:endParaRPr>
          </a:p>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产品要求：</a:t>
            </a:r>
            <a:endParaRPr sz="2800" dirty="0">
              <a:latin typeface="华文行楷" panose="02010800040101010101" pitchFamily="2" charset="-122"/>
              <a:ea typeface="华文行楷" panose="02010800040101010101" pitchFamily="2" charset="-122"/>
              <a:cs typeface="Arial Unicode MS"/>
            </a:endParaRPr>
          </a:p>
          <a:p>
            <a:pPr marL="12700">
              <a:lnSpc>
                <a:spcPct val="100000"/>
              </a:lnSpc>
              <a:spcBef>
                <a:spcPts val="1360"/>
              </a:spcBef>
            </a:pPr>
            <a:r>
              <a:rPr sz="1800" i="1" dirty="0">
                <a:solidFill>
                  <a:srgbClr val="585858"/>
                </a:solidFill>
                <a:latin typeface="华文行楷" panose="02010800040101010101" pitchFamily="2" charset="-122"/>
                <a:ea typeface="华文行楷" panose="02010800040101010101" pitchFamily="2" charset="-122"/>
                <a:cs typeface="Brush Script MT"/>
              </a:rPr>
              <a:t>1.</a:t>
            </a:r>
            <a:r>
              <a:rPr sz="1800" dirty="0">
                <a:solidFill>
                  <a:srgbClr val="585858"/>
                </a:solidFill>
                <a:latin typeface="华文行楷" panose="02010800040101010101" pitchFamily="2" charset="-122"/>
                <a:ea typeface="华文行楷" panose="02010800040101010101" pitchFamily="2" charset="-122"/>
                <a:cs typeface="Arial Unicode MS"/>
              </a:rPr>
              <a:t>以借款人合法拥有的货物或货权凭证出质担</a:t>
            </a:r>
            <a:r>
              <a:rPr sz="1800" spc="5" dirty="0">
                <a:solidFill>
                  <a:srgbClr val="585858"/>
                </a:solidFill>
                <a:latin typeface="华文行楷" panose="02010800040101010101" pitchFamily="2" charset="-122"/>
                <a:ea typeface="华文行楷" panose="02010800040101010101" pitchFamily="2" charset="-122"/>
                <a:cs typeface="Arial Unicode MS"/>
              </a:rPr>
              <a:t>保</a:t>
            </a:r>
            <a:r>
              <a:rPr sz="1800" dirty="0">
                <a:solidFill>
                  <a:srgbClr val="585858"/>
                </a:solidFill>
                <a:latin typeface="华文行楷" panose="02010800040101010101" pitchFamily="2" charset="-122"/>
                <a:ea typeface="华文行楷" panose="02010800040101010101" pitchFamily="2" charset="-122"/>
                <a:cs typeface="Arial Unicode MS"/>
              </a:rPr>
              <a:t>。</a:t>
            </a:r>
            <a:endParaRPr sz="1800" dirty="0">
              <a:latin typeface="华文行楷" panose="02010800040101010101" pitchFamily="2" charset="-122"/>
              <a:ea typeface="华文行楷" panose="02010800040101010101" pitchFamily="2" charset="-122"/>
              <a:cs typeface="Arial Unicode MS"/>
            </a:endParaRPr>
          </a:p>
          <a:p>
            <a:pPr marL="12700">
              <a:lnSpc>
                <a:spcPct val="100000"/>
              </a:lnSpc>
              <a:spcBef>
                <a:spcPts val="1080"/>
              </a:spcBef>
            </a:pPr>
            <a:r>
              <a:rPr sz="1800" i="1" dirty="0">
                <a:solidFill>
                  <a:srgbClr val="585858"/>
                </a:solidFill>
                <a:latin typeface="华文行楷" panose="02010800040101010101" pitchFamily="2" charset="-122"/>
                <a:ea typeface="华文行楷" panose="02010800040101010101" pitchFamily="2" charset="-122"/>
                <a:cs typeface="Brush Script MT"/>
              </a:rPr>
              <a:t>2.</a:t>
            </a:r>
            <a:r>
              <a:rPr sz="1800" i="1" spc="-75" dirty="0">
                <a:solidFill>
                  <a:srgbClr val="585858"/>
                </a:solidFill>
                <a:latin typeface="华文行楷" panose="02010800040101010101" pitchFamily="2" charset="-122"/>
                <a:ea typeface="华文行楷" panose="02010800040101010101" pitchFamily="2" charset="-122"/>
                <a:cs typeface="Brush Script MT"/>
              </a:rPr>
              <a:t> </a:t>
            </a:r>
            <a:r>
              <a:rPr sz="1800" dirty="0">
                <a:solidFill>
                  <a:srgbClr val="585858"/>
                </a:solidFill>
                <a:latin typeface="华文行楷" panose="02010800040101010101" pitchFamily="2" charset="-122"/>
                <a:ea typeface="华文行楷" panose="02010800040101010101" pitchFamily="2" charset="-122"/>
                <a:cs typeface="Arial Unicode MS"/>
              </a:rPr>
              <a:t>强化对其贸易背景的真实性和自偿性要</a:t>
            </a:r>
            <a:r>
              <a:rPr sz="1800" spc="-40" dirty="0">
                <a:solidFill>
                  <a:srgbClr val="585858"/>
                </a:solidFill>
                <a:latin typeface="华文行楷" panose="02010800040101010101" pitchFamily="2" charset="-122"/>
                <a:ea typeface="华文行楷" panose="02010800040101010101" pitchFamily="2" charset="-122"/>
                <a:cs typeface="Arial Unicode MS"/>
              </a:rPr>
              <a:t>求</a:t>
            </a:r>
            <a:r>
              <a:rPr sz="1800" dirty="0">
                <a:solidFill>
                  <a:srgbClr val="585858"/>
                </a:solidFill>
                <a:latin typeface="华文行楷" panose="02010800040101010101" pitchFamily="2" charset="-122"/>
                <a:ea typeface="华文行楷" panose="02010800040101010101" pitchFamily="2" charset="-122"/>
                <a:cs typeface="Arial Unicode MS"/>
              </a:rPr>
              <a:t>。</a:t>
            </a:r>
            <a:endParaRPr sz="1800" dirty="0">
              <a:latin typeface="华文行楷" panose="02010800040101010101" pitchFamily="2" charset="-122"/>
              <a:ea typeface="华文行楷" panose="02010800040101010101" pitchFamily="2" charset="-122"/>
              <a:cs typeface="Arial Unicode MS"/>
            </a:endParaRPr>
          </a:p>
          <a:p>
            <a:pPr marL="12700">
              <a:lnSpc>
                <a:spcPct val="100000"/>
              </a:lnSpc>
              <a:spcBef>
                <a:spcPts val="1080"/>
              </a:spcBef>
            </a:pPr>
            <a:r>
              <a:rPr sz="1800" i="1" spc="-10" dirty="0">
                <a:solidFill>
                  <a:srgbClr val="585858"/>
                </a:solidFill>
                <a:latin typeface="华文行楷" panose="02010800040101010101" pitchFamily="2" charset="-122"/>
                <a:ea typeface="华文行楷" panose="02010800040101010101" pitchFamily="2" charset="-122"/>
                <a:cs typeface="Brush Script MT"/>
              </a:rPr>
              <a:t>3</a:t>
            </a:r>
            <a:r>
              <a:rPr sz="1800" i="1" dirty="0">
                <a:solidFill>
                  <a:srgbClr val="585858"/>
                </a:solidFill>
                <a:latin typeface="华文行楷" panose="02010800040101010101" pitchFamily="2" charset="-122"/>
                <a:ea typeface="华文行楷" panose="02010800040101010101" pitchFamily="2" charset="-122"/>
                <a:cs typeface="Brush Script MT"/>
              </a:rPr>
              <a:t>.</a:t>
            </a:r>
            <a:r>
              <a:rPr sz="1800" dirty="0">
                <a:solidFill>
                  <a:srgbClr val="585858"/>
                </a:solidFill>
                <a:latin typeface="华文行楷" panose="02010800040101010101" pitchFamily="2" charset="-122"/>
                <a:ea typeface="华文行楷" panose="02010800040101010101" pitchFamily="2" charset="-122"/>
                <a:cs typeface="Arial Unicode MS"/>
              </a:rPr>
              <a:t>购货商代理上游商品销售收入占其全部销售收入</a:t>
            </a:r>
            <a:r>
              <a:rPr sz="1800" spc="-45" dirty="0">
                <a:solidFill>
                  <a:srgbClr val="585858"/>
                </a:solidFill>
                <a:latin typeface="华文行楷" panose="02010800040101010101" pitchFamily="2" charset="-122"/>
                <a:ea typeface="华文行楷" panose="02010800040101010101" pitchFamily="2" charset="-122"/>
                <a:cs typeface="Arial Unicode MS"/>
              </a:rPr>
              <a:t>的</a:t>
            </a:r>
            <a:r>
              <a:rPr sz="1800" i="1" spc="-5" dirty="0">
                <a:solidFill>
                  <a:srgbClr val="585858"/>
                </a:solidFill>
                <a:latin typeface="华文行楷" panose="02010800040101010101" pitchFamily="2" charset="-122"/>
                <a:ea typeface="华文行楷" panose="02010800040101010101" pitchFamily="2" charset="-122"/>
                <a:cs typeface="Brush Script MT"/>
              </a:rPr>
              <a:t>4</a:t>
            </a:r>
            <a:r>
              <a:rPr sz="1800" i="1" dirty="0">
                <a:solidFill>
                  <a:srgbClr val="585858"/>
                </a:solidFill>
                <a:latin typeface="华文行楷" panose="02010800040101010101" pitchFamily="2" charset="-122"/>
                <a:ea typeface="华文行楷" panose="02010800040101010101" pitchFamily="2" charset="-122"/>
                <a:cs typeface="Brush Script MT"/>
              </a:rPr>
              <a:t>0</a:t>
            </a:r>
            <a:r>
              <a:rPr sz="1800" i="1" spc="-5" dirty="0">
                <a:solidFill>
                  <a:srgbClr val="585858"/>
                </a:solidFill>
                <a:latin typeface="华文行楷" panose="02010800040101010101" pitchFamily="2" charset="-122"/>
                <a:ea typeface="华文行楷" panose="02010800040101010101" pitchFamily="2" charset="-122"/>
                <a:cs typeface="Brush Script MT"/>
              </a:rPr>
              <a:t>%</a:t>
            </a:r>
            <a:r>
              <a:rPr sz="1800" dirty="0">
                <a:solidFill>
                  <a:srgbClr val="585858"/>
                </a:solidFill>
                <a:latin typeface="华文行楷" panose="02010800040101010101" pitchFamily="2" charset="-122"/>
                <a:ea typeface="华文行楷" panose="02010800040101010101" pitchFamily="2" charset="-122"/>
                <a:cs typeface="Arial Unicode MS"/>
              </a:rPr>
              <a:t>以上。</a:t>
            </a:r>
            <a:endParaRPr sz="1800" dirty="0">
              <a:latin typeface="华文行楷" panose="02010800040101010101" pitchFamily="2" charset="-122"/>
              <a:ea typeface="华文行楷" panose="02010800040101010101" pitchFamily="2" charset="-122"/>
              <a:cs typeface="Arial Unicode MS"/>
            </a:endParaRPr>
          </a:p>
          <a:p>
            <a:pPr marL="12700">
              <a:lnSpc>
                <a:spcPct val="100000"/>
              </a:lnSpc>
              <a:spcBef>
                <a:spcPts val="1080"/>
              </a:spcBef>
            </a:pPr>
            <a:r>
              <a:rPr sz="1800" i="1" spc="-5" dirty="0">
                <a:solidFill>
                  <a:srgbClr val="585858"/>
                </a:solidFill>
                <a:latin typeface="华文行楷" panose="02010800040101010101" pitchFamily="2" charset="-122"/>
                <a:ea typeface="华文行楷" panose="02010800040101010101" pitchFamily="2" charset="-122"/>
                <a:cs typeface="Brush Script MT"/>
              </a:rPr>
              <a:t>4</a:t>
            </a:r>
            <a:r>
              <a:rPr sz="1800" i="1" dirty="0">
                <a:solidFill>
                  <a:srgbClr val="585858"/>
                </a:solidFill>
                <a:latin typeface="华文行楷" panose="02010800040101010101" pitchFamily="2" charset="-122"/>
                <a:ea typeface="华文行楷" panose="02010800040101010101" pitchFamily="2" charset="-122"/>
                <a:cs typeface="Brush Script MT"/>
              </a:rPr>
              <a:t>.</a:t>
            </a:r>
            <a:r>
              <a:rPr sz="1800" dirty="0">
                <a:solidFill>
                  <a:srgbClr val="585858"/>
                </a:solidFill>
                <a:latin typeface="华文行楷" panose="02010800040101010101" pitchFamily="2" charset="-122"/>
                <a:ea typeface="华文行楷" panose="02010800040101010101" pitchFamily="2" charset="-122"/>
                <a:cs typeface="Arial Unicode MS"/>
              </a:rPr>
              <a:t>银行委托具有监管资质第三方仓储监管机构代为占有保管出质货</a:t>
            </a:r>
            <a:r>
              <a:rPr sz="1800" spc="-60" dirty="0">
                <a:solidFill>
                  <a:srgbClr val="585858"/>
                </a:solidFill>
                <a:latin typeface="华文行楷" panose="02010800040101010101" pitchFamily="2" charset="-122"/>
                <a:ea typeface="华文行楷" panose="02010800040101010101" pitchFamily="2" charset="-122"/>
                <a:cs typeface="Arial Unicode MS"/>
              </a:rPr>
              <a:t>物</a:t>
            </a:r>
            <a:r>
              <a:rPr sz="1800" dirty="0">
                <a:solidFill>
                  <a:srgbClr val="585858"/>
                </a:solidFill>
                <a:latin typeface="华文行楷" panose="02010800040101010101" pitchFamily="2" charset="-122"/>
                <a:ea typeface="华文行楷" panose="02010800040101010101" pitchFamily="2" charset="-122"/>
                <a:cs typeface="Arial Unicode MS"/>
              </a:rPr>
              <a:t>，并进行监</a:t>
            </a:r>
            <a:r>
              <a:rPr sz="1800" spc="-10" dirty="0">
                <a:solidFill>
                  <a:srgbClr val="585858"/>
                </a:solidFill>
                <a:latin typeface="华文行楷" panose="02010800040101010101" pitchFamily="2" charset="-122"/>
                <a:ea typeface="华文行楷" panose="02010800040101010101" pitchFamily="2" charset="-122"/>
                <a:cs typeface="Arial Unicode MS"/>
              </a:rPr>
              <a:t>管</a:t>
            </a:r>
            <a:r>
              <a:rPr sz="1800" dirty="0">
                <a:solidFill>
                  <a:srgbClr val="585858"/>
                </a:solidFill>
                <a:latin typeface="华文行楷" panose="02010800040101010101" pitchFamily="2" charset="-122"/>
                <a:ea typeface="华文行楷" panose="02010800040101010101" pitchFamily="2" charset="-122"/>
                <a:cs typeface="Arial Unicode MS"/>
              </a:rPr>
              <a:t>。</a:t>
            </a:r>
            <a:endParaRPr sz="1800" dirty="0">
              <a:latin typeface="华文行楷" panose="02010800040101010101" pitchFamily="2" charset="-122"/>
              <a:ea typeface="华文行楷" panose="02010800040101010101" pitchFamily="2" charset="-122"/>
              <a:cs typeface="Arial Unicode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46276"/>
          </a:xfrm>
          <a:prstGeom prst="rect">
            <a:avLst/>
          </a:prstGeom>
        </p:spPr>
        <p:txBody>
          <a:bodyPr vert="horz" wrap="square" lIns="0" tIns="0" rIns="0" bIns="0" rtlCol="0">
            <a:spAutoFit/>
          </a:bodyPr>
          <a:lstStyle/>
          <a:p>
            <a:pPr marL="12700">
              <a:lnSpc>
                <a:spcPct val="100000"/>
              </a:lnSpc>
            </a:pPr>
            <a:r>
              <a:rPr sz="2900" spc="40" dirty="0">
                <a:latin typeface="华文行楷" panose="02010800040101010101" pitchFamily="2" charset="-122"/>
                <a:ea typeface="华文行楷" panose="02010800040101010101" pitchFamily="2" charset="-122"/>
                <a:cs typeface="Arial Unicode MS"/>
              </a:rPr>
              <a:t>未来提货权融资业务</a:t>
            </a:r>
            <a:endParaRPr sz="2900">
              <a:latin typeface="华文行楷" panose="02010800040101010101" pitchFamily="2" charset="-122"/>
              <a:ea typeface="华文行楷" panose="02010800040101010101" pitchFamily="2" charset="-122"/>
              <a:cs typeface="Arial Unicode MS"/>
            </a:endParaRPr>
          </a:p>
        </p:txBody>
      </p:sp>
      <p:sp>
        <p:nvSpPr>
          <p:cNvPr id="3" name="object 3"/>
          <p:cNvSpPr txBox="1"/>
          <p:nvPr/>
        </p:nvSpPr>
        <p:spPr>
          <a:xfrm>
            <a:off x="634390" y="1171910"/>
            <a:ext cx="1800860" cy="430887"/>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监管要求：</a:t>
            </a:r>
            <a:endParaRPr sz="2800">
              <a:latin typeface="华文行楷" panose="02010800040101010101" pitchFamily="2" charset="-122"/>
              <a:ea typeface="华文行楷" panose="02010800040101010101" pitchFamily="2" charset="-122"/>
              <a:cs typeface="Arial Unicode MS"/>
            </a:endParaRPr>
          </a:p>
        </p:txBody>
      </p:sp>
      <p:sp>
        <p:nvSpPr>
          <p:cNvPr id="4" name="object 4"/>
          <p:cNvSpPr txBox="1">
            <a:spLocks noGrp="1"/>
          </p:cNvSpPr>
          <p:nvPr>
            <p:ph type="body" idx="1"/>
          </p:nvPr>
        </p:nvSpPr>
        <p:spPr>
          <a:xfrm>
            <a:off x="626084" y="2149196"/>
            <a:ext cx="10939830" cy="3686907"/>
          </a:xfrm>
          <a:prstGeom prst="rect">
            <a:avLst/>
          </a:prstGeom>
        </p:spPr>
        <p:txBody>
          <a:bodyPr vert="horz" wrap="square" lIns="0" tIns="0" rIns="0" bIns="0" rtlCol="0">
            <a:spAutoFit/>
          </a:bodyPr>
          <a:lstStyle/>
          <a:p>
            <a:pPr marL="12700" marR="2769870">
              <a:lnSpc>
                <a:spcPct val="150000"/>
              </a:lnSpc>
            </a:pPr>
            <a:r>
              <a:rPr b="1" spc="10" dirty="0">
                <a:latin typeface="华文行楷" panose="02010800040101010101" pitchFamily="2" charset="-122"/>
                <a:ea typeface="华文行楷" panose="02010800040101010101" pitchFamily="2" charset="-122"/>
                <a:cs typeface="Microsoft JhengHei"/>
              </a:rPr>
              <a:t>保兑仓： </a:t>
            </a:r>
            <a:r>
              <a:rPr i="1" dirty="0">
                <a:latin typeface="华文行楷" panose="02010800040101010101" pitchFamily="2" charset="-122"/>
                <a:ea typeface="华文行楷" panose="02010800040101010101" pitchFamily="2" charset="-122"/>
                <a:cs typeface="Brush Script MT"/>
              </a:rPr>
              <a:t>1.</a:t>
            </a:r>
            <a:r>
              <a:rPr dirty="0">
                <a:latin typeface="华文行楷" panose="02010800040101010101" pitchFamily="2" charset="-122"/>
                <a:ea typeface="华文行楷" panose="02010800040101010101" pitchFamily="2" charset="-122"/>
              </a:rPr>
              <a:t>保兑仓业务《发货通知书》送达后，是否及时取得《发货通知书收到确认函》。</a:t>
            </a:r>
          </a:p>
          <a:p>
            <a:pPr marL="12700" marR="10795">
              <a:lnSpc>
                <a:spcPts val="3240"/>
              </a:lnSpc>
              <a:spcBef>
                <a:spcPts val="285"/>
              </a:spcBef>
            </a:pPr>
            <a:r>
              <a:rPr i="1" dirty="0">
                <a:latin typeface="华文行楷" panose="02010800040101010101" pitchFamily="2" charset="-122"/>
                <a:ea typeface="华文行楷" panose="02010800040101010101" pitchFamily="2" charset="-122"/>
                <a:cs typeface="Brush Script MT"/>
              </a:rPr>
              <a:t>2</a:t>
            </a:r>
            <a:r>
              <a:rPr i="1" spc="35" dirty="0">
                <a:latin typeface="华文行楷" panose="02010800040101010101" pitchFamily="2" charset="-122"/>
                <a:ea typeface="华文行楷" panose="02010800040101010101" pitchFamily="2" charset="-122"/>
                <a:cs typeface="Brush Script MT"/>
              </a:rPr>
              <a:t>.</a:t>
            </a:r>
            <a:r>
              <a:rPr spc="30" dirty="0">
                <a:latin typeface="华文行楷" panose="02010800040101010101" pitchFamily="2" charset="-122"/>
                <a:ea typeface="华文行楷" panose="02010800040101010101" pitchFamily="2" charset="-122"/>
              </a:rPr>
              <a:t>供货商是</a:t>
            </a:r>
            <a:r>
              <a:rPr spc="20" dirty="0">
                <a:latin typeface="华文行楷" panose="02010800040101010101" pitchFamily="2" charset="-122"/>
                <a:ea typeface="华文行楷" panose="02010800040101010101" pitchFamily="2" charset="-122"/>
              </a:rPr>
              <a:t>否</a:t>
            </a:r>
            <a:r>
              <a:rPr spc="30" dirty="0">
                <a:latin typeface="华文行楷" panose="02010800040101010101" pitchFamily="2" charset="-122"/>
                <a:ea typeface="华文行楷" panose="02010800040101010101" pitchFamily="2" charset="-122"/>
              </a:rPr>
              <a:t>按银行指</a:t>
            </a:r>
            <a:r>
              <a:rPr spc="55" dirty="0">
                <a:latin typeface="华文行楷" panose="02010800040101010101" pitchFamily="2" charset="-122"/>
                <a:ea typeface="华文行楷" panose="02010800040101010101" pitchFamily="2" charset="-122"/>
              </a:rPr>
              <a:t>令</a:t>
            </a:r>
            <a:r>
              <a:rPr spc="35" dirty="0">
                <a:latin typeface="华文行楷" panose="02010800040101010101" pitchFamily="2" charset="-122"/>
                <a:ea typeface="华文行楷" panose="02010800040101010101" pitchFamily="2" charset="-122"/>
              </a:rPr>
              <a:t>（保兑</a:t>
            </a:r>
            <a:r>
              <a:rPr spc="30" dirty="0">
                <a:latin typeface="华文行楷" panose="02010800040101010101" pitchFamily="2" charset="-122"/>
                <a:ea typeface="华文行楷" panose="02010800040101010101" pitchFamily="2" charset="-122"/>
              </a:rPr>
              <a:t>仓</a:t>
            </a:r>
            <a:r>
              <a:rPr spc="35" dirty="0">
                <a:latin typeface="华文行楷" panose="02010800040101010101" pitchFamily="2" charset="-122"/>
                <a:ea typeface="华文行楷" panose="02010800040101010101" pitchFamily="2" charset="-122"/>
              </a:rPr>
              <a:t>）或按约定（仓储监</a:t>
            </a:r>
            <a:r>
              <a:rPr spc="30" dirty="0">
                <a:latin typeface="华文行楷" panose="02010800040101010101" pitchFamily="2" charset="-122"/>
                <a:ea typeface="华文行楷" panose="02010800040101010101" pitchFamily="2" charset="-122"/>
              </a:rPr>
              <a:t>管</a:t>
            </a:r>
            <a:r>
              <a:rPr spc="35" dirty="0">
                <a:latin typeface="华文行楷" panose="02010800040101010101" pitchFamily="2" charset="-122"/>
                <a:ea typeface="华文行楷" panose="02010800040101010101" pitchFamily="2" charset="-122"/>
              </a:rPr>
              <a:t>）发货。</a:t>
            </a:r>
            <a:r>
              <a:rPr spc="30" dirty="0">
                <a:latin typeface="华文行楷" panose="02010800040101010101" pitchFamily="2" charset="-122"/>
                <a:ea typeface="华文行楷" panose="02010800040101010101" pitchFamily="2" charset="-122"/>
              </a:rPr>
              <a:t>关键环节在于</a:t>
            </a:r>
            <a:r>
              <a:rPr spc="20" dirty="0">
                <a:latin typeface="华文行楷" panose="02010800040101010101" pitchFamily="2" charset="-122"/>
                <a:ea typeface="华文行楷" panose="02010800040101010101" pitchFamily="2" charset="-122"/>
              </a:rPr>
              <a:t>是</a:t>
            </a:r>
            <a:r>
              <a:rPr spc="30" dirty="0">
                <a:latin typeface="华文行楷" panose="02010800040101010101" pitchFamily="2" charset="-122"/>
                <a:ea typeface="华文行楷" panose="02010800040101010101" pitchFamily="2" charset="-122"/>
              </a:rPr>
              <a:t>否按时取得</a:t>
            </a:r>
            <a:r>
              <a:rPr spc="20" dirty="0">
                <a:latin typeface="华文行楷" panose="02010800040101010101" pitchFamily="2" charset="-122"/>
                <a:ea typeface="华文行楷" panose="02010800040101010101" pitchFamily="2" charset="-122"/>
              </a:rPr>
              <a:t>购</a:t>
            </a:r>
            <a:r>
              <a:rPr spc="30" dirty="0">
                <a:latin typeface="华文行楷" panose="02010800040101010101" pitchFamily="2" charset="-122"/>
                <a:ea typeface="华文行楷" panose="02010800040101010101" pitchFamily="2" charset="-122"/>
              </a:rPr>
              <a:t>货商</a:t>
            </a:r>
            <a:r>
              <a:rPr spc="65" dirty="0">
                <a:latin typeface="华文行楷" panose="02010800040101010101" pitchFamily="2" charset="-122"/>
                <a:ea typeface="华文行楷" panose="02010800040101010101" pitchFamily="2" charset="-122"/>
              </a:rPr>
              <a:t>的</a:t>
            </a:r>
            <a:r>
              <a:rPr spc="35" dirty="0">
                <a:latin typeface="华文行楷" panose="02010800040101010101" pitchFamily="2" charset="-122"/>
                <a:ea typeface="华文行楷" panose="02010800040101010101" pitchFamily="2" charset="-122"/>
              </a:rPr>
              <a:t>《</a:t>
            </a:r>
            <a:r>
              <a:rPr dirty="0">
                <a:latin typeface="华文行楷" panose="02010800040101010101" pitchFamily="2" charset="-122"/>
                <a:ea typeface="华文行楷" panose="02010800040101010101" pitchFamily="2" charset="-122"/>
              </a:rPr>
              <a:t>货 物收到告知函》或按时合法取得《质押财产清单》。</a:t>
            </a:r>
          </a:p>
          <a:p>
            <a:pPr marL="12700" marR="15875">
              <a:lnSpc>
                <a:spcPts val="3240"/>
              </a:lnSpc>
            </a:pPr>
            <a:r>
              <a:rPr i="1" spc="-10" dirty="0">
                <a:latin typeface="华文行楷" panose="02010800040101010101" pitchFamily="2" charset="-122"/>
                <a:ea typeface="华文行楷" panose="02010800040101010101" pitchFamily="2" charset="-122"/>
                <a:cs typeface="Brush Script MT"/>
              </a:rPr>
              <a:t>3</a:t>
            </a:r>
            <a:r>
              <a:rPr i="1" spc="35" dirty="0">
                <a:latin typeface="华文行楷" panose="02010800040101010101" pitchFamily="2" charset="-122"/>
                <a:ea typeface="华文行楷" panose="02010800040101010101" pitchFamily="2" charset="-122"/>
                <a:cs typeface="Brush Script MT"/>
              </a:rPr>
              <a:t>.</a:t>
            </a:r>
            <a:r>
              <a:rPr spc="30" dirty="0">
                <a:latin typeface="华文行楷" panose="02010800040101010101" pitchFamily="2" charset="-122"/>
                <a:ea typeface="华文行楷" panose="02010800040101010101" pitchFamily="2" charset="-122"/>
              </a:rPr>
              <a:t>监控购货</a:t>
            </a:r>
            <a:r>
              <a:rPr spc="20" dirty="0">
                <a:latin typeface="华文行楷" panose="02010800040101010101" pitchFamily="2" charset="-122"/>
                <a:ea typeface="华文行楷" panose="02010800040101010101" pitchFamily="2" charset="-122"/>
              </a:rPr>
              <a:t>商</a:t>
            </a:r>
            <a:r>
              <a:rPr spc="30" dirty="0">
                <a:latin typeface="华文行楷" panose="02010800040101010101" pitchFamily="2" charset="-122"/>
                <a:ea typeface="华文行楷" panose="02010800040101010101" pitchFamily="2" charset="-122"/>
              </a:rPr>
              <a:t>是否按约</a:t>
            </a:r>
            <a:r>
              <a:rPr spc="20" dirty="0">
                <a:latin typeface="华文行楷" panose="02010800040101010101" pitchFamily="2" charset="-122"/>
                <a:ea typeface="华文行楷" panose="02010800040101010101" pitchFamily="2" charset="-122"/>
              </a:rPr>
              <a:t>定期</a:t>
            </a:r>
            <a:r>
              <a:rPr spc="30" dirty="0">
                <a:latin typeface="华文行楷" panose="02010800040101010101" pitchFamily="2" charset="-122"/>
                <a:ea typeface="华文行楷" panose="02010800040101010101" pitchFamily="2" charset="-122"/>
              </a:rPr>
              <a:t>限填</a:t>
            </a:r>
            <a:r>
              <a:rPr spc="65" dirty="0">
                <a:latin typeface="华文行楷" panose="02010800040101010101" pitchFamily="2" charset="-122"/>
                <a:ea typeface="华文行楷" panose="02010800040101010101" pitchFamily="2" charset="-122"/>
              </a:rPr>
              <a:t>仓</a:t>
            </a:r>
            <a:r>
              <a:rPr spc="35" dirty="0">
                <a:latin typeface="华文行楷" panose="02010800040101010101" pitchFamily="2" charset="-122"/>
                <a:ea typeface="华文行楷" panose="02010800040101010101" pitchFamily="2" charset="-122"/>
              </a:rPr>
              <a:t>、</a:t>
            </a:r>
            <a:r>
              <a:rPr spc="20" dirty="0">
                <a:latin typeface="华文行楷" panose="02010800040101010101" pitchFamily="2" charset="-122"/>
                <a:ea typeface="华文行楷" panose="02010800040101010101" pitchFamily="2" charset="-122"/>
              </a:rPr>
              <a:t>赎货</a:t>
            </a:r>
            <a:r>
              <a:rPr spc="35" dirty="0">
                <a:latin typeface="华文行楷" panose="02010800040101010101" pitchFamily="2" charset="-122"/>
                <a:ea typeface="华文行楷" panose="02010800040101010101" pitchFamily="2" charset="-122"/>
              </a:rPr>
              <a:t>，</a:t>
            </a:r>
            <a:r>
              <a:rPr spc="30" dirty="0">
                <a:latin typeface="华文行楷" panose="02010800040101010101" pitchFamily="2" charset="-122"/>
                <a:ea typeface="华文行楷" panose="02010800040101010101" pitchFamily="2" charset="-122"/>
              </a:rPr>
              <a:t>防止客</a:t>
            </a:r>
            <a:r>
              <a:rPr spc="20" dirty="0">
                <a:latin typeface="华文行楷" panose="02010800040101010101" pitchFamily="2" charset="-122"/>
                <a:ea typeface="华文行楷" panose="02010800040101010101" pitchFamily="2" charset="-122"/>
              </a:rPr>
              <a:t>户挪</a:t>
            </a:r>
            <a:r>
              <a:rPr spc="30" dirty="0">
                <a:latin typeface="华文行楷" panose="02010800040101010101" pitchFamily="2" charset="-122"/>
                <a:ea typeface="华文行楷" panose="02010800040101010101" pitchFamily="2" charset="-122"/>
              </a:rPr>
              <a:t>用资</a:t>
            </a:r>
            <a:r>
              <a:rPr spc="50" dirty="0">
                <a:latin typeface="华文行楷" panose="02010800040101010101" pitchFamily="2" charset="-122"/>
                <a:ea typeface="华文行楷" panose="02010800040101010101" pitchFamily="2" charset="-122"/>
              </a:rPr>
              <a:t>金</a:t>
            </a:r>
            <a:r>
              <a:rPr spc="35" dirty="0">
                <a:latin typeface="华文行楷" panose="02010800040101010101" pitchFamily="2" charset="-122"/>
                <a:ea typeface="华文行楷" panose="02010800040101010101" pitchFamily="2" charset="-122"/>
              </a:rPr>
              <a:t>。</a:t>
            </a:r>
            <a:r>
              <a:rPr spc="20" dirty="0">
                <a:latin typeface="华文行楷" panose="02010800040101010101" pitchFamily="2" charset="-122"/>
                <a:ea typeface="华文行楷" panose="02010800040101010101" pitchFamily="2" charset="-122"/>
              </a:rPr>
              <a:t>主要</a:t>
            </a:r>
            <a:r>
              <a:rPr spc="30" dirty="0">
                <a:latin typeface="华文行楷" panose="02010800040101010101" pitchFamily="2" charset="-122"/>
                <a:ea typeface="华文行楷" panose="02010800040101010101" pitchFamily="2" charset="-122"/>
              </a:rPr>
              <a:t>通过监管</a:t>
            </a:r>
            <a:r>
              <a:rPr spc="20" dirty="0">
                <a:latin typeface="华文行楷" panose="02010800040101010101" pitchFamily="2" charset="-122"/>
                <a:ea typeface="华文行楷" panose="02010800040101010101" pitchFamily="2" charset="-122"/>
              </a:rPr>
              <a:t>购货</a:t>
            </a:r>
            <a:r>
              <a:rPr spc="30" dirty="0">
                <a:latin typeface="华文行楷" panose="02010800040101010101" pitchFamily="2" charset="-122"/>
                <a:ea typeface="华文行楷" panose="02010800040101010101" pitchFamily="2" charset="-122"/>
              </a:rPr>
              <a:t>商保证金</a:t>
            </a:r>
            <a:r>
              <a:rPr spc="20" dirty="0">
                <a:latin typeface="华文行楷" panose="02010800040101010101" pitchFamily="2" charset="-122"/>
                <a:ea typeface="华文行楷" panose="02010800040101010101" pitchFamily="2" charset="-122"/>
              </a:rPr>
              <a:t>账户</a:t>
            </a:r>
            <a:r>
              <a:rPr spc="30" dirty="0">
                <a:latin typeface="华文行楷" panose="02010800040101010101" pitchFamily="2" charset="-122"/>
                <a:ea typeface="华文行楷" panose="02010800040101010101" pitchFamily="2" charset="-122"/>
              </a:rPr>
              <a:t>或结算账</a:t>
            </a:r>
            <a:r>
              <a:rPr dirty="0">
                <a:latin typeface="华文行楷" panose="02010800040101010101" pitchFamily="2" charset="-122"/>
                <a:ea typeface="华文行楷" panose="02010800040101010101" pitchFamily="2" charset="-122"/>
              </a:rPr>
              <a:t>户 回款情况实现。</a:t>
            </a:r>
          </a:p>
          <a:p>
            <a:pPr marL="12700">
              <a:lnSpc>
                <a:spcPct val="100000"/>
              </a:lnSpc>
              <a:spcBef>
                <a:spcPts val="790"/>
              </a:spcBef>
            </a:pPr>
            <a:r>
              <a:rPr i="1" spc="-5" dirty="0">
                <a:latin typeface="华文行楷" panose="02010800040101010101" pitchFamily="2" charset="-122"/>
                <a:ea typeface="华文行楷" panose="02010800040101010101" pitchFamily="2" charset="-122"/>
                <a:cs typeface="Brush Script MT"/>
              </a:rPr>
              <a:t>4</a:t>
            </a:r>
            <a:r>
              <a:rPr i="1" dirty="0">
                <a:latin typeface="华文行楷" panose="02010800040101010101" pitchFamily="2" charset="-122"/>
                <a:ea typeface="华文行楷" panose="02010800040101010101" pitchFamily="2" charset="-122"/>
                <a:cs typeface="Brush Script MT"/>
              </a:rPr>
              <a:t>.</a:t>
            </a:r>
            <a:r>
              <a:rPr dirty="0">
                <a:latin typeface="华文行楷" panose="02010800040101010101" pitchFamily="2" charset="-122"/>
                <a:ea typeface="华文行楷" panose="02010800040101010101" pitchFamily="2" charset="-122"/>
              </a:rPr>
              <a:t>定期与供货商、购货商、仓储监管机构对</a:t>
            </a:r>
            <a:r>
              <a:rPr spc="-15" dirty="0">
                <a:latin typeface="华文行楷" panose="02010800040101010101" pitchFamily="2" charset="-122"/>
                <a:ea typeface="华文行楷" panose="02010800040101010101" pitchFamily="2" charset="-122"/>
              </a:rPr>
              <a:t>账</a:t>
            </a:r>
            <a:r>
              <a:rPr dirty="0">
                <a:latin typeface="华文行楷" panose="02010800040101010101" pitchFamily="2" charset="-122"/>
                <a:ea typeface="华文行楷" panose="02010800040101010101" pitchFamily="2" charset="-122"/>
              </a:rPr>
              <a:t>，防止供货商、购货商串通私下发货等行为。</a:t>
            </a:r>
          </a:p>
          <a:p>
            <a:pPr marL="12700" marR="5080">
              <a:lnSpc>
                <a:spcPct val="150000"/>
              </a:lnSpc>
            </a:pPr>
            <a:r>
              <a:rPr i="1" spc="-5" dirty="0">
                <a:latin typeface="华文行楷" panose="02010800040101010101" pitchFamily="2" charset="-122"/>
                <a:ea typeface="华文行楷" panose="02010800040101010101" pitchFamily="2" charset="-122"/>
                <a:cs typeface="Brush Script MT"/>
              </a:rPr>
              <a:t>5</a:t>
            </a:r>
            <a:r>
              <a:rPr i="1" spc="35" dirty="0">
                <a:latin typeface="华文行楷" panose="02010800040101010101" pitchFamily="2" charset="-122"/>
                <a:ea typeface="华文行楷" panose="02010800040101010101" pitchFamily="2" charset="-122"/>
                <a:cs typeface="Brush Script MT"/>
              </a:rPr>
              <a:t>.</a:t>
            </a:r>
            <a:r>
              <a:rPr spc="35" dirty="0">
                <a:latin typeface="华文行楷" panose="02010800040101010101" pitchFamily="2" charset="-122"/>
                <a:ea typeface="华文行楷" panose="02010800040101010101" pitchFamily="2" charset="-122"/>
              </a:rPr>
              <a:t>保兑仓模式中交易的商品必须符合国家法律法</a:t>
            </a:r>
            <a:r>
              <a:rPr spc="40" dirty="0">
                <a:latin typeface="华文行楷" panose="02010800040101010101" pitchFamily="2" charset="-122"/>
                <a:ea typeface="华文行楷" panose="02010800040101010101" pitchFamily="2" charset="-122"/>
              </a:rPr>
              <a:t>规</a:t>
            </a:r>
            <a:r>
              <a:rPr spc="35" dirty="0">
                <a:latin typeface="华文行楷" panose="02010800040101010101" pitchFamily="2" charset="-122"/>
                <a:ea typeface="华文行楷" panose="02010800040101010101" pitchFamily="2" charset="-122"/>
              </a:rPr>
              <a:t>，技术标准明确，易于保管；在可以预见的期限</a:t>
            </a:r>
            <a:r>
              <a:rPr spc="40" dirty="0">
                <a:latin typeface="华文行楷" panose="02010800040101010101" pitchFamily="2" charset="-122"/>
                <a:ea typeface="华文行楷" panose="02010800040101010101" pitchFamily="2" charset="-122"/>
              </a:rPr>
              <a:t>内</a:t>
            </a:r>
            <a:r>
              <a:rPr spc="35" dirty="0">
                <a:latin typeface="华文行楷" panose="02010800040101010101" pitchFamily="2" charset="-122"/>
                <a:ea typeface="华文行楷" panose="02010800040101010101" pitchFamily="2" charset="-122"/>
              </a:rPr>
              <a:t>，产品 </a:t>
            </a:r>
            <a:r>
              <a:rPr dirty="0">
                <a:latin typeface="华文行楷" panose="02010800040101010101" pitchFamily="2" charset="-122"/>
                <a:ea typeface="华文行楷" panose="02010800040101010101" pitchFamily="2" charset="-122"/>
              </a:rPr>
              <a:t>不会被淘汰，不会发生物理、化学变化。</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5300" y="399668"/>
            <a:ext cx="9661398" cy="446276"/>
          </a:xfrm>
          <a:prstGeom prst="rect">
            <a:avLst/>
          </a:prstGeom>
        </p:spPr>
        <p:txBody>
          <a:bodyPr vert="horz" wrap="square" lIns="0" tIns="0" rIns="0" bIns="0" rtlCol="0">
            <a:spAutoFit/>
          </a:bodyPr>
          <a:lstStyle/>
          <a:p>
            <a:pPr marL="12700">
              <a:lnSpc>
                <a:spcPct val="100000"/>
              </a:lnSpc>
            </a:pPr>
            <a:r>
              <a:rPr sz="2900" spc="40" dirty="0">
                <a:latin typeface="华文行楷" panose="02010800040101010101" pitchFamily="2" charset="-122"/>
                <a:ea typeface="华文行楷" panose="02010800040101010101" pitchFamily="2" charset="-122"/>
                <a:cs typeface="Arial Unicode MS"/>
              </a:rPr>
              <a:t>未来提货权融资业务</a:t>
            </a:r>
            <a:endParaRPr sz="2900">
              <a:latin typeface="华文行楷" panose="02010800040101010101" pitchFamily="2" charset="-122"/>
              <a:ea typeface="华文行楷" panose="02010800040101010101" pitchFamily="2" charset="-122"/>
              <a:cs typeface="Arial Unicode MS"/>
            </a:endParaRPr>
          </a:p>
        </p:txBody>
      </p:sp>
      <p:sp>
        <p:nvSpPr>
          <p:cNvPr id="3" name="object 3"/>
          <p:cNvSpPr txBox="1"/>
          <p:nvPr/>
        </p:nvSpPr>
        <p:spPr>
          <a:xfrm>
            <a:off x="596900" y="1195405"/>
            <a:ext cx="1800860" cy="430887"/>
          </a:xfrm>
          <a:prstGeom prst="rect">
            <a:avLst/>
          </a:prstGeom>
        </p:spPr>
        <p:txBody>
          <a:bodyPr vert="horz" wrap="square" lIns="0" tIns="0" rIns="0" bIns="0" rtlCol="0">
            <a:spAutoFit/>
          </a:bodyPr>
          <a:lstStyle/>
          <a:p>
            <a:pPr marL="12700">
              <a:lnSpc>
                <a:spcPct val="100000"/>
              </a:lnSpc>
            </a:pPr>
            <a:r>
              <a:rPr sz="2800" spc="-5" dirty="0">
                <a:solidFill>
                  <a:srgbClr val="585858"/>
                </a:solidFill>
                <a:latin typeface="华文行楷" panose="02010800040101010101" pitchFamily="2" charset="-122"/>
                <a:ea typeface="华文行楷" panose="02010800040101010101" pitchFamily="2" charset="-122"/>
                <a:cs typeface="Arial Unicode MS"/>
              </a:rPr>
              <a:t>监管要求：</a:t>
            </a:r>
            <a:endParaRPr sz="2800">
              <a:latin typeface="华文行楷" panose="02010800040101010101" pitchFamily="2" charset="-122"/>
              <a:ea typeface="华文行楷" panose="02010800040101010101" pitchFamily="2" charset="-122"/>
              <a:cs typeface="Arial Unicode MS"/>
            </a:endParaRPr>
          </a:p>
        </p:txBody>
      </p:sp>
      <p:sp>
        <p:nvSpPr>
          <p:cNvPr id="4" name="object 4"/>
          <p:cNvSpPr txBox="1">
            <a:spLocks noGrp="1"/>
          </p:cNvSpPr>
          <p:nvPr>
            <p:ph type="body" idx="1"/>
          </p:nvPr>
        </p:nvSpPr>
        <p:spPr>
          <a:xfrm>
            <a:off x="626084" y="2149196"/>
            <a:ext cx="10939830" cy="3323987"/>
          </a:xfrm>
          <a:prstGeom prst="rect">
            <a:avLst/>
          </a:prstGeom>
        </p:spPr>
        <p:txBody>
          <a:bodyPr vert="horz" wrap="square" lIns="0" tIns="0" rIns="0" bIns="0" rtlCol="0">
            <a:spAutoFit/>
          </a:bodyPr>
          <a:lstStyle/>
          <a:p>
            <a:pPr marR="2997835">
              <a:lnSpc>
                <a:spcPct val="150000"/>
              </a:lnSpc>
            </a:pPr>
            <a:r>
              <a:rPr b="1" spc="10" dirty="0">
                <a:latin typeface="华文行楷" panose="02010800040101010101" pitchFamily="2" charset="-122"/>
                <a:ea typeface="华文行楷" panose="02010800040101010101" pitchFamily="2" charset="-122"/>
                <a:cs typeface="Microsoft JhengHei"/>
              </a:rPr>
              <a:t>仓储监</a:t>
            </a:r>
            <a:r>
              <a:rPr b="1" dirty="0">
                <a:latin typeface="华文行楷" panose="02010800040101010101" pitchFamily="2" charset="-122"/>
                <a:ea typeface="华文行楷" panose="02010800040101010101" pitchFamily="2" charset="-122"/>
                <a:cs typeface="Microsoft JhengHei"/>
              </a:rPr>
              <a:t>管： </a:t>
            </a:r>
            <a:r>
              <a:rPr i="1" dirty="0">
                <a:latin typeface="华文行楷" panose="02010800040101010101" pitchFamily="2" charset="-122"/>
                <a:ea typeface="华文行楷" panose="02010800040101010101" pitchFamily="2" charset="-122"/>
                <a:cs typeface="Brush Script MT"/>
              </a:rPr>
              <a:t>1.</a:t>
            </a:r>
            <a:r>
              <a:rPr dirty="0">
                <a:latin typeface="华文行楷" panose="02010800040101010101" pitchFamily="2" charset="-122"/>
                <a:ea typeface="华文行楷" panose="02010800040101010101" pitchFamily="2" charset="-122"/>
              </a:rPr>
              <a:t>仓储监管模式中交易的商品必须符合银行货物质押融资业务中对质物的要</a:t>
            </a:r>
            <a:r>
              <a:rPr spc="10" dirty="0">
                <a:latin typeface="华文行楷" panose="02010800040101010101" pitchFamily="2" charset="-122"/>
                <a:ea typeface="华文行楷" panose="02010800040101010101" pitchFamily="2" charset="-122"/>
              </a:rPr>
              <a:t>求</a:t>
            </a:r>
            <a:r>
              <a:rPr dirty="0">
                <a:latin typeface="华文行楷" panose="02010800040101010101" pitchFamily="2" charset="-122"/>
                <a:ea typeface="华文行楷" panose="02010800040101010101" pitchFamily="2" charset="-122"/>
              </a:rPr>
              <a:t>。</a:t>
            </a:r>
          </a:p>
          <a:p>
            <a:pPr marR="13970">
              <a:lnSpc>
                <a:spcPts val="3240"/>
              </a:lnSpc>
              <a:spcBef>
                <a:spcPts val="285"/>
              </a:spcBef>
            </a:pPr>
            <a:r>
              <a:rPr i="1" dirty="0">
                <a:latin typeface="华文行楷" panose="02010800040101010101" pitchFamily="2" charset="-122"/>
                <a:ea typeface="华文行楷" panose="02010800040101010101" pitchFamily="2" charset="-122"/>
                <a:cs typeface="Brush Script MT"/>
              </a:rPr>
              <a:t>2</a:t>
            </a:r>
            <a:r>
              <a:rPr i="1" spc="35" dirty="0">
                <a:latin typeface="华文行楷" panose="02010800040101010101" pitchFamily="2" charset="-122"/>
                <a:ea typeface="华文行楷" panose="02010800040101010101" pitchFamily="2" charset="-122"/>
                <a:cs typeface="Brush Script MT"/>
              </a:rPr>
              <a:t>.</a:t>
            </a:r>
            <a:r>
              <a:rPr spc="35" dirty="0">
                <a:latin typeface="华文行楷" panose="02010800040101010101" pitchFamily="2" charset="-122"/>
                <a:ea typeface="华文行楷" panose="02010800040101010101" pitchFamily="2" charset="-122"/>
              </a:rPr>
              <a:t>物理、</a:t>
            </a:r>
            <a:r>
              <a:rPr spc="30" dirty="0">
                <a:latin typeface="华文行楷" panose="02010800040101010101" pitchFamily="2" charset="-122"/>
                <a:ea typeface="华文行楷" panose="02010800040101010101" pitchFamily="2" charset="-122"/>
              </a:rPr>
              <a:t>化</a:t>
            </a:r>
            <a:r>
              <a:rPr spc="20" dirty="0">
                <a:latin typeface="华文行楷" panose="02010800040101010101" pitchFamily="2" charset="-122"/>
                <a:ea typeface="华文行楷" panose="02010800040101010101" pitchFamily="2" charset="-122"/>
              </a:rPr>
              <a:t>学</a:t>
            </a:r>
            <a:r>
              <a:rPr spc="30" dirty="0">
                <a:latin typeface="华文行楷" panose="02010800040101010101" pitchFamily="2" charset="-122"/>
                <a:ea typeface="华文行楷" panose="02010800040101010101" pitchFamily="2" charset="-122"/>
              </a:rPr>
              <a:t>性能稳</a:t>
            </a:r>
            <a:r>
              <a:rPr spc="45" dirty="0">
                <a:latin typeface="华文行楷" panose="02010800040101010101" pitchFamily="2" charset="-122"/>
                <a:ea typeface="华文行楷" panose="02010800040101010101" pitchFamily="2" charset="-122"/>
              </a:rPr>
              <a:t>定</a:t>
            </a:r>
            <a:r>
              <a:rPr spc="35" dirty="0">
                <a:latin typeface="华文行楷" panose="02010800040101010101" pitchFamily="2" charset="-122"/>
                <a:ea typeface="华文行楷" panose="02010800040101010101" pitchFamily="2" charset="-122"/>
              </a:rPr>
              <a:t>，易于储存保</a:t>
            </a:r>
            <a:r>
              <a:rPr spc="25" dirty="0">
                <a:latin typeface="华文行楷" panose="02010800040101010101" pitchFamily="2" charset="-122"/>
                <a:ea typeface="华文行楷" panose="02010800040101010101" pitchFamily="2" charset="-122"/>
              </a:rPr>
              <a:t>管</a:t>
            </a:r>
            <a:r>
              <a:rPr spc="35" dirty="0">
                <a:latin typeface="华文行楷" panose="02010800040101010101" pitchFamily="2" charset="-122"/>
                <a:ea typeface="华文行楷" panose="02010800040101010101" pitchFamily="2" charset="-122"/>
              </a:rPr>
              <a:t>。对于带有有效期或使用期限的品</a:t>
            </a:r>
            <a:r>
              <a:rPr spc="40" dirty="0">
                <a:latin typeface="华文行楷" panose="02010800040101010101" pitchFamily="2" charset="-122"/>
                <a:ea typeface="华文行楷" panose="02010800040101010101" pitchFamily="2" charset="-122"/>
              </a:rPr>
              <a:t>种</a:t>
            </a:r>
            <a:r>
              <a:rPr spc="35" dirty="0">
                <a:latin typeface="华文行楷" panose="02010800040101010101" pitchFamily="2" charset="-122"/>
                <a:ea typeface="华文行楷" panose="02010800040101010101" pitchFamily="2" charset="-122"/>
              </a:rPr>
              <a:t>，</a:t>
            </a:r>
            <a:r>
              <a:rPr spc="30" dirty="0">
                <a:latin typeface="华文行楷" panose="02010800040101010101" pitchFamily="2" charset="-122"/>
                <a:ea typeface="华文行楷" panose="02010800040101010101" pitchFamily="2" charset="-122"/>
              </a:rPr>
              <a:t>该</a:t>
            </a:r>
            <a:r>
              <a:rPr spc="20" dirty="0">
                <a:latin typeface="华文行楷" panose="02010800040101010101" pitchFamily="2" charset="-122"/>
                <a:ea typeface="华文行楷" panose="02010800040101010101" pitchFamily="2" charset="-122"/>
              </a:rPr>
              <a:t>期</a:t>
            </a:r>
            <a:r>
              <a:rPr spc="30" dirty="0">
                <a:latin typeface="华文行楷" panose="02010800040101010101" pitchFamily="2" charset="-122"/>
                <a:ea typeface="华文行楷" panose="02010800040101010101" pitchFamily="2" charset="-122"/>
              </a:rPr>
              <a:t>限至少不得</a:t>
            </a:r>
            <a:r>
              <a:rPr spc="20" dirty="0">
                <a:latin typeface="华文行楷" panose="02010800040101010101" pitchFamily="2" charset="-122"/>
                <a:ea typeface="华文行楷" panose="02010800040101010101" pitchFamily="2" charset="-122"/>
              </a:rPr>
              <a:t>早</a:t>
            </a:r>
            <a:r>
              <a:rPr spc="30" dirty="0">
                <a:latin typeface="华文行楷" panose="02010800040101010101" pitchFamily="2" charset="-122"/>
                <a:ea typeface="华文行楷" panose="02010800040101010101" pitchFamily="2" charset="-122"/>
              </a:rPr>
              <a:t>于拟融资</a:t>
            </a:r>
            <a:r>
              <a:rPr dirty="0">
                <a:latin typeface="华文行楷" panose="02010800040101010101" pitchFamily="2" charset="-122"/>
                <a:ea typeface="华文行楷" panose="02010800040101010101" pitchFamily="2" charset="-122"/>
              </a:rPr>
              <a:t>到 期后的</a:t>
            </a:r>
            <a:r>
              <a:rPr i="1" spc="-5" dirty="0">
                <a:latin typeface="华文行楷" panose="02010800040101010101" pitchFamily="2" charset="-122"/>
                <a:ea typeface="华文行楷" panose="02010800040101010101" pitchFamily="2" charset="-122"/>
                <a:cs typeface="Brush Script MT"/>
              </a:rPr>
              <a:t>4</a:t>
            </a:r>
            <a:r>
              <a:rPr dirty="0">
                <a:latin typeface="华文行楷" panose="02010800040101010101" pitchFamily="2" charset="-122"/>
                <a:ea typeface="华文行楷" panose="02010800040101010101" pitchFamily="2" charset="-122"/>
              </a:rPr>
              <a:t>个月；</a:t>
            </a:r>
          </a:p>
          <a:p>
            <a:pPr>
              <a:lnSpc>
                <a:spcPct val="100000"/>
              </a:lnSpc>
              <a:spcBef>
                <a:spcPts val="790"/>
              </a:spcBef>
            </a:pPr>
            <a:r>
              <a:rPr i="1" spc="-10" dirty="0">
                <a:latin typeface="华文行楷" panose="02010800040101010101" pitchFamily="2" charset="-122"/>
                <a:ea typeface="华文行楷" panose="02010800040101010101" pitchFamily="2" charset="-122"/>
                <a:cs typeface="Brush Script MT"/>
              </a:rPr>
              <a:t>3</a:t>
            </a:r>
            <a:r>
              <a:rPr i="1" dirty="0">
                <a:latin typeface="华文行楷" panose="02010800040101010101" pitchFamily="2" charset="-122"/>
                <a:ea typeface="华文行楷" panose="02010800040101010101" pitchFamily="2" charset="-122"/>
                <a:cs typeface="Brush Script MT"/>
              </a:rPr>
              <a:t>.</a:t>
            </a:r>
            <a:r>
              <a:rPr dirty="0">
                <a:latin typeface="华文行楷" panose="02010800040101010101" pitchFamily="2" charset="-122"/>
                <a:ea typeface="华文行楷" panose="02010800040101010101" pitchFamily="2" charset="-122"/>
              </a:rPr>
              <a:t>拟出质商品系其主营业</a:t>
            </a:r>
            <a:r>
              <a:rPr spc="-25" dirty="0">
                <a:latin typeface="华文行楷" panose="02010800040101010101" pitchFamily="2" charset="-122"/>
                <a:ea typeface="华文行楷" panose="02010800040101010101" pitchFamily="2" charset="-122"/>
              </a:rPr>
              <a:t>务</a:t>
            </a:r>
            <a:r>
              <a:rPr dirty="0">
                <a:latin typeface="华文行楷" panose="02010800040101010101" pitchFamily="2" charset="-122"/>
                <a:ea typeface="华文行楷" panose="02010800040101010101" pitchFamily="2" charset="-122"/>
              </a:rPr>
              <a:t>，代理销售的商品收入占其全部销售收入的</a:t>
            </a:r>
            <a:r>
              <a:rPr i="1" spc="-5" dirty="0">
                <a:latin typeface="华文行楷" panose="02010800040101010101" pitchFamily="2" charset="-122"/>
                <a:ea typeface="华文行楷" panose="02010800040101010101" pitchFamily="2" charset="-122"/>
                <a:cs typeface="Brush Script MT"/>
              </a:rPr>
              <a:t>4</a:t>
            </a:r>
            <a:r>
              <a:rPr i="1" spc="5" dirty="0">
                <a:latin typeface="华文行楷" panose="02010800040101010101" pitchFamily="2" charset="-122"/>
                <a:ea typeface="华文行楷" panose="02010800040101010101" pitchFamily="2" charset="-122"/>
                <a:cs typeface="Brush Script MT"/>
              </a:rPr>
              <a:t>0</a:t>
            </a:r>
            <a:r>
              <a:rPr i="1" spc="-5" dirty="0">
                <a:latin typeface="华文行楷" panose="02010800040101010101" pitchFamily="2" charset="-122"/>
                <a:ea typeface="华文行楷" panose="02010800040101010101" pitchFamily="2" charset="-122"/>
                <a:cs typeface="Brush Script MT"/>
              </a:rPr>
              <a:t>%</a:t>
            </a:r>
            <a:r>
              <a:rPr dirty="0">
                <a:latin typeface="华文行楷" panose="02010800040101010101" pitchFamily="2" charset="-122"/>
                <a:ea typeface="华文行楷" panose="02010800040101010101" pitchFamily="2" charset="-122"/>
              </a:rPr>
              <a:t>以上；</a:t>
            </a:r>
          </a:p>
          <a:p>
            <a:pPr>
              <a:lnSpc>
                <a:spcPct val="100000"/>
              </a:lnSpc>
              <a:spcBef>
                <a:spcPts val="1080"/>
              </a:spcBef>
            </a:pPr>
            <a:r>
              <a:rPr i="1" spc="-5" dirty="0">
                <a:latin typeface="华文行楷" panose="02010800040101010101" pitchFamily="2" charset="-122"/>
                <a:ea typeface="华文行楷" panose="02010800040101010101" pitchFamily="2" charset="-122"/>
                <a:cs typeface="Brush Script MT"/>
              </a:rPr>
              <a:t>4</a:t>
            </a:r>
            <a:r>
              <a:rPr i="1" spc="35" dirty="0">
                <a:latin typeface="华文行楷" panose="02010800040101010101" pitchFamily="2" charset="-122"/>
                <a:ea typeface="华文行楷" panose="02010800040101010101" pitchFamily="2" charset="-122"/>
                <a:cs typeface="Brush Script MT"/>
              </a:rPr>
              <a:t>.</a:t>
            </a:r>
            <a:r>
              <a:rPr spc="35" dirty="0">
                <a:latin typeface="华文行楷" panose="02010800040101010101" pitchFamily="2" charset="-122"/>
                <a:ea typeface="华文行楷" panose="02010800040101010101" pitchFamily="2" charset="-122"/>
              </a:rPr>
              <a:t>仓储监管模式中对质物价格进行逐日盯市监</a:t>
            </a:r>
            <a:r>
              <a:rPr spc="-5" dirty="0">
                <a:latin typeface="华文行楷" panose="02010800040101010101" pitchFamily="2" charset="-122"/>
                <a:ea typeface="华文行楷" panose="02010800040101010101" pitchFamily="2" charset="-122"/>
              </a:rPr>
              <a:t>控</a:t>
            </a:r>
            <a:r>
              <a:rPr spc="35" dirty="0">
                <a:latin typeface="华文行楷" panose="02010800040101010101" pitchFamily="2" charset="-122"/>
                <a:ea typeface="华文行楷" panose="02010800040101010101" pitchFamily="2" charset="-122"/>
              </a:rPr>
              <a:t>，发现下跌时及时启动跌价补偿机制，防止价格大跌带来的</a:t>
            </a:r>
          </a:p>
          <a:p>
            <a:pPr>
              <a:lnSpc>
                <a:spcPct val="100000"/>
              </a:lnSpc>
              <a:spcBef>
                <a:spcPts val="1080"/>
              </a:spcBef>
            </a:pPr>
            <a:r>
              <a:rPr spc="-5" dirty="0">
                <a:latin typeface="华文行楷" panose="02010800040101010101" pitchFamily="2" charset="-122"/>
                <a:ea typeface="华文行楷" panose="02010800040101010101" pitchFamily="2" charset="-122"/>
              </a:rPr>
              <a:t>损</a:t>
            </a:r>
            <a:r>
              <a:rPr dirty="0">
                <a:latin typeface="华文行楷" panose="02010800040101010101" pitchFamily="2" charset="-122"/>
                <a:ea typeface="华文行楷" panose="02010800040101010101" pitchFamily="2" charset="-122"/>
              </a:rPr>
              <a:t>失。</a:t>
            </a:r>
          </a:p>
          <a:p>
            <a:pPr>
              <a:lnSpc>
                <a:spcPct val="100000"/>
              </a:lnSpc>
              <a:spcBef>
                <a:spcPts val="1080"/>
              </a:spcBef>
            </a:pPr>
            <a:r>
              <a:rPr i="1" spc="-5" dirty="0">
                <a:latin typeface="华文行楷" panose="02010800040101010101" pitchFamily="2" charset="-122"/>
                <a:ea typeface="华文行楷" panose="02010800040101010101" pitchFamily="2" charset="-122"/>
                <a:cs typeface="Brush Script MT"/>
              </a:rPr>
              <a:t>5</a:t>
            </a:r>
            <a:r>
              <a:rPr i="1" dirty="0">
                <a:latin typeface="华文行楷" panose="02010800040101010101" pitchFamily="2" charset="-122"/>
                <a:ea typeface="华文行楷" panose="02010800040101010101" pitchFamily="2" charset="-122"/>
                <a:cs typeface="Brush Script MT"/>
              </a:rPr>
              <a:t>.</a:t>
            </a:r>
            <a:r>
              <a:rPr dirty="0">
                <a:latin typeface="华文行楷" panose="02010800040101010101" pitchFamily="2" charset="-122"/>
                <a:ea typeface="华文行楷" panose="02010800040101010101" pitchFamily="2" charset="-122"/>
              </a:rPr>
              <a:t>监控质物数</a:t>
            </a:r>
            <a:r>
              <a:rPr spc="-10" dirty="0">
                <a:latin typeface="华文行楷" panose="02010800040101010101" pitchFamily="2" charset="-122"/>
                <a:ea typeface="华文行楷" panose="02010800040101010101" pitchFamily="2" charset="-122"/>
              </a:rPr>
              <a:t>量</a:t>
            </a:r>
            <a:r>
              <a:rPr dirty="0">
                <a:latin typeface="华文行楷" panose="02010800040101010101" pitchFamily="2" charset="-122"/>
                <a:ea typeface="华文行楷" panose="02010800040101010101" pitchFamily="2" charset="-122"/>
              </a:rPr>
              <a:t>、质量。通过定期取得最</a:t>
            </a:r>
            <a:r>
              <a:rPr spc="-15" dirty="0">
                <a:latin typeface="华文行楷" panose="02010800040101010101" pitchFamily="2" charset="-122"/>
                <a:ea typeface="华文行楷" panose="02010800040101010101" pitchFamily="2" charset="-122"/>
              </a:rPr>
              <a:t>新</a:t>
            </a:r>
            <a:r>
              <a:rPr dirty="0">
                <a:latin typeface="华文行楷" panose="02010800040101010101" pitchFamily="2" charset="-122"/>
                <a:ea typeface="华文行楷" panose="02010800040101010101" pitchFamily="2" charset="-122"/>
              </a:rPr>
              <a:t>《质押财产清单》和定期巡、核库实现。</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635</Words>
  <Application>Microsoft Office PowerPoint</Application>
  <PresentationFormat>宽屏</PresentationFormat>
  <Paragraphs>178</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 Unicode MS</vt:lpstr>
      <vt:lpstr>华文行楷</vt:lpstr>
      <vt:lpstr>微软雅黑</vt:lpstr>
      <vt:lpstr>Arial</vt:lpstr>
      <vt:lpstr>Calibri</vt:lpstr>
      <vt:lpstr>Segoe UI Light</vt:lpstr>
      <vt:lpstr>Times New Roman</vt:lpstr>
      <vt:lpstr>Office Theme</vt:lpstr>
      <vt:lpstr>银行供应链金融业务流程与风控体系</vt:lpstr>
      <vt:lpstr>知己知彼</vt:lpstr>
      <vt:lpstr>银行是以盈利为目的的机构</vt:lpstr>
      <vt:lpstr>产业链&amp;金融产品</vt:lpstr>
      <vt:lpstr>未来提货权融资业务</vt:lpstr>
      <vt:lpstr>未来提货权融资业务</vt:lpstr>
      <vt:lpstr>未来提货权融资业务</vt:lpstr>
      <vt:lpstr>未来提货权融资业务</vt:lpstr>
      <vt:lpstr>未来提货权融资业务</vt:lpstr>
      <vt:lpstr>未来提货权融资业务</vt:lpstr>
      <vt:lpstr>未来提货权融资业务</vt:lpstr>
      <vt:lpstr>未来提货权融资业务</vt:lpstr>
      <vt:lpstr>未来提货权融资业务</vt:lpstr>
      <vt:lpstr>未来提货权融资业务</vt:lpstr>
      <vt:lpstr>小组讨论</vt:lpstr>
      <vt:lpstr>小组讨论</vt:lpstr>
      <vt:lpstr>课题作业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商洪武</dc:creator>
  <cp:lastModifiedBy>jian yang</cp:lastModifiedBy>
  <cp:revision>21</cp:revision>
  <dcterms:created xsi:type="dcterms:W3CDTF">2019-06-27T11:08:12Z</dcterms:created>
  <dcterms:modified xsi:type="dcterms:W3CDTF">2019-06-27T03:14:04Z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2019-06-26T00:00:00Z</vt:filetime>
  </property>
  <property fmtid="{D5CDD505-2E9C-101B-9397-08002B2CF9AE}" pid="3" name="Creator">
    <vt:lpwstr>Microsoft® PowerPoint® 2016</vt:lpwstr>
  </property>
  <property fmtid="{D5CDD505-2E9C-101B-9397-08002B2CF9AE}" pid="4" name="LastSaved">
    <vt:filetime>2019-06-27T00:00:00Z</vt:filetime>
  </property>
</Properties>
</file>