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>
      <p:cViewPr>
        <p:scale>
          <a:sx n="80" d="100"/>
          <a:sy n="80" d="100"/>
        </p:scale>
        <p:origin x="-1526" y="-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23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3.4</c:v>
                </c:pt>
                <c:pt idx="2">
                  <c:v>4.4</c:v>
                </c:pt>
                <c:pt idx="3">
                  <c:v>5.4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937536"/>
        <c:axId val="20791936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5400" cap="rnd" cmpd="sng" algn="ctr">
              <a:solidFill>
                <a:schemeClr val="accent1">
                  <a:shade val="76667"/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5400" cap="rnd" cmpd="sng" algn="ctr">
              <a:solidFill>
                <a:schemeClr val="accent3">
                  <a:shade val="76667"/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12</c:v>
                </c:pt>
              </c:strCache>
            </c:strRef>
          </c:tx>
          <c:spPr>
            <a:ln w="25400" cap="rnd" cmpd="sng" algn="ctr">
              <a:solidFill>
                <a:schemeClr val="accent4">
                  <a:shade val="76667"/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5.3</c:v>
                </c:pt>
                <c:pt idx="2">
                  <c:v>6.3</c:v>
                </c:pt>
                <c:pt idx="3">
                  <c:v>7.3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系列 34</c:v>
                </c:pt>
              </c:strCache>
            </c:strRef>
          </c:tx>
          <c:spPr>
            <a:ln w="25400" cap="rnd" cmpd="sng" algn="ctr">
              <a:solidFill>
                <a:schemeClr val="accent6">
                  <a:shade val="76667"/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7911936"/>
        <c:axId val="207917824"/>
      </c:lineChart>
      <c:catAx>
        <c:axId val="2079119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917824"/>
        <c:crosses val="autoZero"/>
        <c:auto val="1"/>
        <c:lblAlgn val="ctr"/>
        <c:lblOffset val="100"/>
        <c:noMultiLvlLbl val="0"/>
      </c:catAx>
      <c:valAx>
        <c:axId val="207917824"/>
        <c:scaling>
          <c:orientation val="minMax"/>
        </c:scaling>
        <c:delete val="0"/>
        <c:axPos val="l"/>
        <c:numFmt formatCode="#,##0.00_);[Red]\(#,##0.00\)" sourceLinked="0"/>
        <c:majorTickMark val="none"/>
        <c:minorTickMark val="none"/>
        <c:tickLblPos val="nextTo"/>
        <c:spPr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911936"/>
        <c:crosses val="autoZero"/>
        <c:crossBetween val="between"/>
      </c:valAx>
      <c:catAx>
        <c:axId val="207937536"/>
        <c:scaling>
          <c:orientation val="minMax"/>
        </c:scaling>
        <c:delete val="1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919360"/>
        <c:crosses val="autoZero"/>
        <c:auto val="1"/>
        <c:lblAlgn val="ctr"/>
        <c:lblOffset val="100"/>
        <c:noMultiLvlLbl val="0"/>
      </c:catAx>
      <c:valAx>
        <c:axId val="207919360"/>
        <c:scaling>
          <c:orientation val="minMax"/>
        </c:scaling>
        <c:delete val="0"/>
        <c:axPos val="r"/>
        <c:numFmt formatCode="#,##0.00_);[Red]\(#,##0.00\)" sourceLinked="0"/>
        <c:majorTickMark val="none"/>
        <c:minorTickMark val="none"/>
        <c:tickLblPos val="nextTo"/>
        <c:spPr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937536"/>
        <c:crosses val="max"/>
        <c:crossBetween val="between"/>
      </c:valAx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ln>
      <a:solidFill>
        <a:schemeClr val="tx1">
          <a:lumMod val="15000"/>
          <a:lumOff val="85000"/>
        </a:schemeClr>
      </a:solidFill>
    </a:ln>
  </c:spPr>
  <c:txPr>
    <a:bodyPr/>
    <a:lstStyle/>
    <a:p>
      <a:pPr>
        <a:defRPr lang="zh-CN" sz="1000" baseline="0">
          <a:solidFill>
            <a:schemeClr val="tx1">
              <a:lumMod val="65000"/>
              <a:lumOff val="35000"/>
            </a:schemeClr>
          </a:solidFill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0F70-342E-459F-A6F0-3703CC9B7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D601-74E4-41BE-9BBE-3222C3E99E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模板-1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" y="0"/>
            <a:ext cx="911933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" y="8221"/>
            <a:ext cx="911933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339868" y="6249454"/>
            <a:ext cx="62139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7430" y="260560"/>
            <a:ext cx="8229600" cy="48945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一、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国际市场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走势分析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（未开发）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未标题-1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6278699"/>
            <a:ext cx="1083882" cy="34658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53234" y="6309400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方正兰亭中黑简体" panose="02000000000000000000" charset="-122"/>
                <a:ea typeface="方正兰亭中黑简体" panose="02000000000000000000" charset="-122"/>
                <a:cs typeface="HYDaSongJ"/>
              </a:rPr>
              <a:t>中国石油化工股份公司</a:t>
            </a:r>
            <a:endParaRPr kumimoji="1" lang="zh-CN" altLang="en-US" sz="1050" dirty="0">
              <a:latin typeface="方正兰亭中黑简体" panose="02000000000000000000" charset="-122"/>
              <a:ea typeface="方正兰亭中黑简体" panose="02000000000000000000" charset="-122"/>
              <a:cs typeface="HYDaSongJ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61090" y="6465278"/>
            <a:ext cx="2104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S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I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N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O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P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E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C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C O R P .</a:t>
            </a:r>
            <a:endParaRPr kumimoji="1" lang="zh-CN" altLang="en-US" sz="600" b="1" kern="2200" dirty="0">
              <a:latin typeface="Arial" panose="020B0604020202020204"/>
              <a:ea typeface="HYDaSongJ"/>
              <a:cs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325" y="938061"/>
            <a:ext cx="810154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buSzPct val="60000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月份国际油价延续上行态势，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原油价格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66.11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桶，环比上升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桶，涨幅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4.01%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油价上行的主要原因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减产态度坚定以及委内瑞拉局势不稳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导致供应趋紧。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20000"/>
              </a:lnSpc>
              <a:buSzPct val="60000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一季度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总体来看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国际油价在经济疲软和供应偏紧博弈中震荡上行，呈现出基准油价差拉大，高低硫价差收窄的特点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原油价格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62.94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桶，同比下降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2.66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桶。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1900" y="4581160"/>
            <a:ext cx="432060" cy="144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84210" y="4581160"/>
            <a:ext cx="432060" cy="144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图表 11"/>
          <p:cNvGraphicFramePr/>
          <p:nvPr/>
        </p:nvGraphicFramePr>
        <p:xfrm>
          <a:off x="611450" y="1988840"/>
          <a:ext cx="806500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52320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13210" y="2108096"/>
            <a:ext cx="64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美元</a:t>
            </a:r>
            <a:r>
              <a:rPr lang="en-US" altLang="zh-CN" sz="1000" dirty="0"/>
              <a:t>/</a:t>
            </a:r>
            <a:r>
              <a:rPr lang="zh-CN" altLang="en-US" sz="1000" dirty="0" smtClean="0"/>
              <a:t>桶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全屏显示(4:3)</PresentationFormat>
  <Paragraphs>13</Paragraphs>
  <Slides>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Webdings</vt:lpstr>
      <vt:lpstr>微软雅黑</vt:lpstr>
      <vt:lpstr>黑体</vt:lpstr>
      <vt:lpstr>Heiti SC Light</vt:lpstr>
      <vt:lpstr>方正兰亭中黑简体</vt:lpstr>
      <vt:lpstr>HYDaSongJ</vt:lpstr>
      <vt:lpstr>Arial</vt:lpstr>
      <vt:lpstr>Arial Unicode MS</vt:lpstr>
      <vt:lpstr>Calibri</vt:lpstr>
      <vt:lpstr>Segoe Print</vt:lpstr>
      <vt:lpstr>Office 主题​​</vt:lpstr>
      <vt:lpstr>一、国际市场走势分析（未开发）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gaolitao</dc:creator>
  <cp:lastModifiedBy>Administrator</cp:lastModifiedBy>
  <cp:revision>92</cp:revision>
  <dcterms:created xsi:type="dcterms:W3CDTF">2019-04-18T01:58:00Z</dcterms:created>
  <dcterms:modified xsi:type="dcterms:W3CDTF">2019-06-17T04:27:53Z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