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7" r:id="rId2"/>
    <p:sldId id="1806" r:id="rId3"/>
    <p:sldId id="1809" r:id="rId4"/>
    <p:sldId id="1808" r:id="rId5"/>
    <p:sldId id="1807" r:id="rId6"/>
    <p:sldId id="1810" r:id="rId7"/>
    <p:sldId id="1811" r:id="rId8"/>
    <p:sldId id="1813" r:id="rId9"/>
    <p:sldId id="181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1F"/>
    <a:srgbClr val="FC5A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03B51-0200-4339-8627-52C087FAEF63}" type="datetimeFigureOut">
              <a:rPr lang="zh-CN" altLang="en-US" smtClean="0"/>
              <a:t>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AE45-47A3-47EF-883C-C60E7F58B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041039-76F5-E749-A787-5F8EFD1288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5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041039-76F5-E749-A787-5F8EFD1288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041039-76F5-E749-A787-5F8EFD1288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9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041039-76F5-E749-A787-5F8EFD1288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3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8"/>
          <a:stretch>
            <a:fillRect/>
          </a:stretch>
        </p:blipFill>
        <p:spPr>
          <a:xfrm>
            <a:off x="3554698" y="1109209"/>
            <a:ext cx="5112161" cy="51204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44"/>
          <a:stretch>
            <a:fillRect/>
          </a:stretch>
        </p:blipFill>
        <p:spPr>
          <a:xfrm>
            <a:off x="9635919" y="1109209"/>
            <a:ext cx="2556081" cy="51204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2" r="7688"/>
          <a:stretch>
            <a:fillRect/>
          </a:stretch>
        </p:blipFill>
        <p:spPr>
          <a:xfrm>
            <a:off x="0" y="1109209"/>
            <a:ext cx="2585640" cy="5120447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5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800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24" y="6368817"/>
            <a:ext cx="1810058" cy="3382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60" y="1183963"/>
            <a:ext cx="1810058" cy="3382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04" y="1183963"/>
            <a:ext cx="1810058" cy="338215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-3915" y="0"/>
            <a:ext cx="12192000" cy="68580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209303" y="872088"/>
            <a:ext cx="10631598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2699" y="356659"/>
            <a:ext cx="999215" cy="440676"/>
            <a:chOff x="1849820" y="1451415"/>
            <a:chExt cx="1281223" cy="565048"/>
          </a:xfrm>
        </p:grpSpPr>
        <p:sp>
          <p:nvSpPr>
            <p:cNvPr id="28" name="矩形: 圆角 27"/>
            <p:cNvSpPr/>
            <p:nvPr userDrawn="1"/>
          </p:nvSpPr>
          <p:spPr>
            <a:xfrm>
              <a:off x="1849820" y="1451415"/>
              <a:ext cx="1281223" cy="565048"/>
            </a:xfrm>
            <a:prstGeom prst="roundRect">
              <a:avLst>
                <a:gd name="adj" fmla="val 8224"/>
              </a:avLst>
            </a:prstGeom>
            <a:solidFill>
              <a:srgbClr val="FD7F1F"/>
            </a:solidFill>
            <a:ln>
              <a:solidFill>
                <a:srgbClr val="FD7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51" y="1619465"/>
              <a:ext cx="1035362" cy="257309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50791" y="393624"/>
            <a:ext cx="140375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-691377"/>
            <a:ext cx="8444241" cy="7807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5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800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0" y="0"/>
            <a:ext cx="12192000" cy="6968466"/>
          </a:xfrm>
          <a:prstGeom prst="rect">
            <a:avLst/>
          </a:prstGeom>
          <a:solidFill>
            <a:srgbClr val="FFFFFF">
              <a:alpha val="7451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9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4615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4615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46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4615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285330D-DA73-44D4-8F76-4D906800EAB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5356D4C-364B-44EA-B5D7-C9D6B443A410}"/>
              </a:ext>
            </a:extLst>
          </p:cNvPr>
          <p:cNvSpPr/>
          <p:nvPr/>
        </p:nvSpPr>
        <p:spPr>
          <a:xfrm>
            <a:off x="3129973" y="1892830"/>
            <a:ext cx="9062028" cy="353906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7D9620E-6668-495F-A41F-297235A2EC79}"/>
              </a:ext>
            </a:extLst>
          </p:cNvPr>
          <p:cNvSpPr/>
          <p:nvPr/>
        </p:nvSpPr>
        <p:spPr>
          <a:xfrm>
            <a:off x="1" y="1892830"/>
            <a:ext cx="3129971" cy="3539069"/>
          </a:xfrm>
          <a:prstGeom prst="rect">
            <a:avLst/>
          </a:prstGeom>
          <a:solidFill>
            <a:srgbClr val="FD5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>
              <a:solidFill>
                <a:srgbClr val="FCAB1F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5E33312E-9AA7-46CD-BBCE-12BDCF7BD6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6" y="3319157"/>
            <a:ext cx="2760363" cy="686412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13BC9F0-E051-46B3-A537-3278B7EED85B}"/>
              </a:ext>
            </a:extLst>
          </p:cNvPr>
          <p:cNvSpPr txBox="1"/>
          <p:nvPr/>
        </p:nvSpPr>
        <p:spPr>
          <a:xfrm>
            <a:off x="3366425" y="2306015"/>
            <a:ext cx="8445088" cy="166967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壹诺金融未来产品规划</a:t>
            </a:r>
            <a:endParaRPr lang="en-US" altLang="zh-CN" sz="44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2019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566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>
            <a:extLst>
              <a:ext uri="{FF2B5EF4-FFF2-40B4-BE49-F238E27FC236}">
                <a16:creationId xmlns:a16="http://schemas.microsoft.com/office/drawing/2014/main" xmlns="" id="{DBE5F869-DCA1-4BCE-B96F-688E0850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壹诺金融目标客户</a:t>
            </a:r>
          </a:p>
        </p:txBody>
      </p:sp>
      <p:cxnSp>
        <p:nvCxnSpPr>
          <p:cNvPr id="179" name="直线连接符 2">
            <a:extLst>
              <a:ext uri="{FF2B5EF4-FFF2-40B4-BE49-F238E27FC236}">
                <a16:creationId xmlns:a16="http://schemas.microsoft.com/office/drawing/2014/main" xmlns="" id="{9EECFB41-FAAE-4641-89A0-5AD217CAD6EA}"/>
              </a:ext>
            </a:extLst>
          </p:cNvPr>
          <p:cNvCxnSpPr>
            <a:cxnSpLocks/>
          </p:cNvCxnSpPr>
          <p:nvPr/>
        </p:nvCxnSpPr>
        <p:spPr>
          <a:xfrm>
            <a:off x="7469161" y="1692767"/>
            <a:ext cx="0" cy="5008227"/>
          </a:xfrm>
          <a:prstGeom prst="line">
            <a:avLst/>
          </a:prstGeom>
          <a:ln w="19050">
            <a:solidFill>
              <a:srgbClr val="FE801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xmlns="" id="{A641EFA9-2D5B-40AC-BB4A-04541BC33484}"/>
              </a:ext>
            </a:extLst>
          </p:cNvPr>
          <p:cNvSpPr txBox="1"/>
          <p:nvPr/>
        </p:nvSpPr>
        <p:spPr>
          <a:xfrm>
            <a:off x="1700316" y="1978505"/>
            <a:ext cx="12695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核 心 企 业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A1EC4563-2252-4F48-B7E5-4822D755C904}"/>
              </a:ext>
            </a:extLst>
          </p:cNvPr>
          <p:cNvSpPr txBox="1"/>
          <p:nvPr/>
        </p:nvSpPr>
        <p:spPr>
          <a:xfrm>
            <a:off x="1698927" y="2302235"/>
            <a:ext cx="5638635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拥有大量上下游中小企业客户资源，为了拓展自身经营收入，实现业务发展创新，通过集团财务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保理公司等内部金融机构或自建平台公司开展供应链金融业务，自身不具备对应系统的开发能力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387F72FB-2489-4AE3-8B53-44CDF358E3BD}"/>
              </a:ext>
            </a:extLst>
          </p:cNvPr>
          <p:cNvSpPr txBox="1"/>
          <p:nvPr/>
        </p:nvSpPr>
        <p:spPr>
          <a:xfrm>
            <a:off x="1698927" y="3994196"/>
            <a:ext cx="5516361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0"/>
                <a:ea typeface="Microsoft YaHei" charset="0"/>
              </a:rPr>
              <a:t>垂直领域的平台公司、供应链金融平台公司，本身积累了大量的客户资源，希望通过技术创新、产品创新来提升业务竞争力，增加收入，提高客户粘性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xmlns="" id="{4DC65D0C-0646-4DF7-AA70-6F55649CC07F}"/>
              </a:ext>
            </a:extLst>
          </p:cNvPr>
          <p:cNvSpPr txBox="1"/>
          <p:nvPr/>
        </p:nvSpPr>
        <p:spPr>
          <a:xfrm>
            <a:off x="1708471" y="5273271"/>
            <a:ext cx="12695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金 融 机 构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xmlns="" id="{954A0939-7D4B-4EB3-9665-2B287DD7C964}"/>
              </a:ext>
            </a:extLst>
          </p:cNvPr>
          <p:cNvSpPr txBox="1"/>
          <p:nvPr/>
        </p:nvSpPr>
        <p:spPr>
          <a:xfrm>
            <a:off x="1708471" y="5569932"/>
            <a:ext cx="5516361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0"/>
                <a:ea typeface="Microsoft YaHei" charset="0"/>
              </a:rPr>
              <a:t>中小型金融机构，本身积累了大量的客户资源，希望通过技术创新、产品创新来提升业务竞争力，增加收入，提高客户粘性，但自身的科技属性不强，需要外购系统</a:t>
            </a:r>
          </a:p>
        </p:txBody>
      </p:sp>
      <p:grpSp>
        <p:nvGrpSpPr>
          <p:cNvPr id="188" name="组 15">
            <a:extLst>
              <a:ext uri="{FF2B5EF4-FFF2-40B4-BE49-F238E27FC236}">
                <a16:creationId xmlns:a16="http://schemas.microsoft.com/office/drawing/2014/main" xmlns="" id="{56C917F0-F75A-4BFA-9F79-3CBE35553319}"/>
              </a:ext>
            </a:extLst>
          </p:cNvPr>
          <p:cNvGrpSpPr/>
          <p:nvPr/>
        </p:nvGrpSpPr>
        <p:grpSpPr>
          <a:xfrm>
            <a:off x="910971" y="5314864"/>
            <a:ext cx="675336" cy="675336"/>
            <a:chOff x="7610476" y="2608263"/>
            <a:chExt cx="552450" cy="552450"/>
          </a:xfrm>
        </p:grpSpPr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xmlns="" id="{2F88AE18-0271-4210-AE8B-752B8F107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551" y="2752726"/>
              <a:ext cx="117475" cy="260350"/>
            </a:xfrm>
            <a:custGeom>
              <a:avLst/>
              <a:gdLst>
                <a:gd name="T0" fmla="*/ 17 w 41"/>
                <a:gd name="T1" fmla="*/ 91 h 91"/>
                <a:gd name="T2" fmla="*/ 17 w 41"/>
                <a:gd name="T3" fmla="*/ 80 h 91"/>
                <a:gd name="T4" fmla="*/ 0 w 41"/>
                <a:gd name="T5" fmla="*/ 75 h 91"/>
                <a:gd name="T6" fmla="*/ 2 w 41"/>
                <a:gd name="T7" fmla="*/ 68 h 91"/>
                <a:gd name="T8" fmla="*/ 18 w 41"/>
                <a:gd name="T9" fmla="*/ 73 h 91"/>
                <a:gd name="T10" fmla="*/ 32 w 41"/>
                <a:gd name="T11" fmla="*/ 62 h 91"/>
                <a:gd name="T12" fmla="*/ 19 w 41"/>
                <a:gd name="T13" fmla="*/ 48 h 91"/>
                <a:gd name="T14" fmla="*/ 1 w 41"/>
                <a:gd name="T15" fmla="*/ 29 h 91"/>
                <a:gd name="T16" fmla="*/ 17 w 41"/>
                <a:gd name="T17" fmla="*/ 11 h 91"/>
                <a:gd name="T18" fmla="*/ 17 w 41"/>
                <a:gd name="T19" fmla="*/ 0 h 91"/>
                <a:gd name="T20" fmla="*/ 24 w 41"/>
                <a:gd name="T21" fmla="*/ 0 h 91"/>
                <a:gd name="T22" fmla="*/ 24 w 41"/>
                <a:gd name="T23" fmla="*/ 11 h 91"/>
                <a:gd name="T24" fmla="*/ 39 w 41"/>
                <a:gd name="T25" fmla="*/ 15 h 91"/>
                <a:gd name="T26" fmla="*/ 36 w 41"/>
                <a:gd name="T27" fmla="*/ 22 h 91"/>
                <a:gd name="T28" fmla="*/ 22 w 41"/>
                <a:gd name="T29" fmla="*/ 18 h 91"/>
                <a:gd name="T30" fmla="*/ 10 w 41"/>
                <a:gd name="T31" fmla="*/ 28 h 91"/>
                <a:gd name="T32" fmla="*/ 24 w 41"/>
                <a:gd name="T33" fmla="*/ 41 h 91"/>
                <a:gd name="T34" fmla="*/ 41 w 41"/>
                <a:gd name="T35" fmla="*/ 61 h 91"/>
                <a:gd name="T36" fmla="*/ 24 w 41"/>
                <a:gd name="T37" fmla="*/ 80 h 91"/>
                <a:gd name="T38" fmla="*/ 24 w 41"/>
                <a:gd name="T39" fmla="*/ 91 h 91"/>
                <a:gd name="T40" fmla="*/ 17 w 41"/>
                <a:gd name="T4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91">
                  <a:moveTo>
                    <a:pt x="17" y="91"/>
                  </a:moveTo>
                  <a:cubicBezTo>
                    <a:pt x="17" y="80"/>
                    <a:pt x="17" y="80"/>
                    <a:pt x="17" y="80"/>
                  </a:cubicBezTo>
                  <a:cubicBezTo>
                    <a:pt x="10" y="80"/>
                    <a:pt x="4" y="78"/>
                    <a:pt x="0" y="75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71"/>
                    <a:pt x="12" y="73"/>
                    <a:pt x="18" y="73"/>
                  </a:cubicBezTo>
                  <a:cubicBezTo>
                    <a:pt x="26" y="73"/>
                    <a:pt x="32" y="68"/>
                    <a:pt x="32" y="62"/>
                  </a:cubicBezTo>
                  <a:cubicBezTo>
                    <a:pt x="32" y="56"/>
                    <a:pt x="27" y="52"/>
                    <a:pt x="19" y="48"/>
                  </a:cubicBezTo>
                  <a:cubicBezTo>
                    <a:pt x="8" y="44"/>
                    <a:pt x="1" y="39"/>
                    <a:pt x="1" y="29"/>
                  </a:cubicBezTo>
                  <a:cubicBezTo>
                    <a:pt x="1" y="20"/>
                    <a:pt x="7" y="13"/>
                    <a:pt x="17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31" y="11"/>
                    <a:pt x="36" y="13"/>
                    <a:pt x="39" y="1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1"/>
                    <a:pt x="29" y="18"/>
                    <a:pt x="22" y="18"/>
                  </a:cubicBezTo>
                  <a:cubicBezTo>
                    <a:pt x="13" y="18"/>
                    <a:pt x="10" y="23"/>
                    <a:pt x="10" y="28"/>
                  </a:cubicBezTo>
                  <a:cubicBezTo>
                    <a:pt x="10" y="34"/>
                    <a:pt x="14" y="37"/>
                    <a:pt x="24" y="41"/>
                  </a:cubicBezTo>
                  <a:cubicBezTo>
                    <a:pt x="35" y="45"/>
                    <a:pt x="41" y="51"/>
                    <a:pt x="41" y="61"/>
                  </a:cubicBezTo>
                  <a:cubicBezTo>
                    <a:pt x="41" y="70"/>
                    <a:pt x="35" y="78"/>
                    <a:pt x="24" y="80"/>
                  </a:cubicBezTo>
                  <a:cubicBezTo>
                    <a:pt x="24" y="91"/>
                    <a:pt x="24" y="91"/>
                    <a:pt x="24" y="91"/>
                  </a:cubicBezTo>
                  <a:lnTo>
                    <a:pt x="17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Oval 140">
              <a:extLst>
                <a:ext uri="{FF2B5EF4-FFF2-40B4-BE49-F238E27FC236}">
                  <a16:creationId xmlns:a16="http://schemas.microsoft.com/office/drawing/2014/main" xmlns="" id="{52A57E80-4ED5-4C56-AE14-762238CD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6" y="2608263"/>
              <a:ext cx="552450" cy="552450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1" name="组 18">
            <a:extLst>
              <a:ext uri="{FF2B5EF4-FFF2-40B4-BE49-F238E27FC236}">
                <a16:creationId xmlns:a16="http://schemas.microsoft.com/office/drawing/2014/main" xmlns="" id="{CB9606E9-D7B2-4251-9137-F1F3749EB67F}"/>
              </a:ext>
            </a:extLst>
          </p:cNvPr>
          <p:cNvGrpSpPr/>
          <p:nvPr/>
        </p:nvGrpSpPr>
        <p:grpSpPr>
          <a:xfrm>
            <a:off x="826854" y="3746275"/>
            <a:ext cx="728613" cy="745755"/>
            <a:chOff x="1633538" y="442913"/>
            <a:chExt cx="539751" cy="552450"/>
          </a:xfrm>
        </p:grpSpPr>
        <p:sp>
          <p:nvSpPr>
            <p:cNvPr id="192" name="Oval 8">
              <a:extLst>
                <a:ext uri="{FF2B5EF4-FFF2-40B4-BE49-F238E27FC236}">
                  <a16:creationId xmlns:a16="http://schemas.microsoft.com/office/drawing/2014/main" xmlns="" id="{42DE3CC6-1647-43E1-B030-10C4D9E6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988" y="442913"/>
              <a:ext cx="368300" cy="103188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xmlns="" id="{F6637585-5609-496B-8148-9F539F0BB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276" y="587376"/>
              <a:ext cx="354013" cy="50800"/>
            </a:xfrm>
            <a:custGeom>
              <a:avLst/>
              <a:gdLst>
                <a:gd name="T0" fmla="*/ 123 w 123"/>
                <a:gd name="T1" fmla="*/ 0 h 18"/>
                <a:gd name="T2" fmla="*/ 59 w 123"/>
                <a:gd name="T3" fmla="*/ 18 h 18"/>
                <a:gd name="T4" fmla="*/ 40 w 123"/>
                <a:gd name="T5" fmla="*/ 17 h 18"/>
                <a:gd name="T6" fmla="*/ 0 w 123"/>
                <a:gd name="T7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8">
                  <a:moveTo>
                    <a:pt x="123" y="0"/>
                  </a:moveTo>
                  <a:cubicBezTo>
                    <a:pt x="123" y="10"/>
                    <a:pt x="95" y="18"/>
                    <a:pt x="59" y="18"/>
                  </a:cubicBezTo>
                  <a:cubicBezTo>
                    <a:pt x="52" y="18"/>
                    <a:pt x="46" y="17"/>
                    <a:pt x="40" y="17"/>
                  </a:cubicBezTo>
                  <a:cubicBezTo>
                    <a:pt x="39" y="17"/>
                    <a:pt x="0" y="12"/>
                    <a:pt x="0" y="12"/>
                  </a:cubicBez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xmlns="" id="{C5A8AC2D-19AF-4211-A46F-443A58766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687388"/>
              <a:ext cx="174625" cy="52388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61" y="9"/>
                    <a:pt x="34" y="17"/>
                    <a:pt x="0" y="18"/>
                  </a:cubicBez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xmlns="" id="{2395AA2A-2795-4DF1-8766-27E2CBD8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1" y="785813"/>
              <a:ext cx="173038" cy="50800"/>
            </a:xfrm>
            <a:custGeom>
              <a:avLst/>
              <a:gdLst>
                <a:gd name="T0" fmla="*/ 60 w 60"/>
                <a:gd name="T1" fmla="*/ 0 h 18"/>
                <a:gd name="T2" fmla="*/ 0 w 6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8">
                  <a:moveTo>
                    <a:pt x="60" y="0"/>
                  </a:moveTo>
                  <a:cubicBezTo>
                    <a:pt x="60" y="10"/>
                    <a:pt x="34" y="18"/>
                    <a:pt x="0" y="18"/>
                  </a:cubicBez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8" name="Line 12">
              <a:extLst>
                <a:ext uri="{FF2B5EF4-FFF2-40B4-BE49-F238E27FC236}">
                  <a16:creationId xmlns:a16="http://schemas.microsoft.com/office/drawing/2014/main" xmlns="" id="{6635DE10-ECB8-454C-B3CC-80DDB8027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988" y="512763"/>
              <a:ext cx="0" cy="11430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9" name="Line 13">
              <a:extLst>
                <a:ext uri="{FF2B5EF4-FFF2-40B4-BE49-F238E27FC236}">
                  <a16:creationId xmlns:a16="http://schemas.microsoft.com/office/drawing/2014/main" xmlns="" id="{3837DFE5-53CF-4740-8812-663A3646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288" y="512763"/>
              <a:ext cx="0" cy="27305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Oval 14">
              <a:extLst>
                <a:ext uri="{FF2B5EF4-FFF2-40B4-BE49-F238E27FC236}">
                  <a16:creationId xmlns:a16="http://schemas.microsoft.com/office/drawing/2014/main" xmlns="" id="{C6E3DB79-D0C8-406D-B016-2E63A3C4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630238"/>
              <a:ext cx="365125" cy="365125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xmlns="" id="{B2A389C0-F27E-42F0-B72C-6F6DAC053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1" y="693738"/>
              <a:ext cx="109538" cy="234950"/>
            </a:xfrm>
            <a:custGeom>
              <a:avLst/>
              <a:gdLst>
                <a:gd name="T0" fmla="*/ 16 w 38"/>
                <a:gd name="T1" fmla="*/ 82 h 82"/>
                <a:gd name="T2" fmla="*/ 16 w 38"/>
                <a:gd name="T3" fmla="*/ 72 h 82"/>
                <a:gd name="T4" fmla="*/ 0 w 38"/>
                <a:gd name="T5" fmla="*/ 68 h 82"/>
                <a:gd name="T6" fmla="*/ 3 w 38"/>
                <a:gd name="T7" fmla="*/ 61 h 82"/>
                <a:gd name="T8" fmla="*/ 17 w 38"/>
                <a:gd name="T9" fmla="*/ 66 h 82"/>
                <a:gd name="T10" fmla="*/ 29 w 38"/>
                <a:gd name="T11" fmla="*/ 56 h 82"/>
                <a:gd name="T12" fmla="*/ 18 w 38"/>
                <a:gd name="T13" fmla="*/ 44 h 82"/>
                <a:gd name="T14" fmla="*/ 1 w 38"/>
                <a:gd name="T15" fmla="*/ 27 h 82"/>
                <a:gd name="T16" fmla="*/ 16 w 38"/>
                <a:gd name="T17" fmla="*/ 10 h 82"/>
                <a:gd name="T18" fmla="*/ 16 w 38"/>
                <a:gd name="T19" fmla="*/ 0 h 82"/>
                <a:gd name="T20" fmla="*/ 23 w 38"/>
                <a:gd name="T21" fmla="*/ 0 h 82"/>
                <a:gd name="T22" fmla="*/ 23 w 38"/>
                <a:gd name="T23" fmla="*/ 10 h 82"/>
                <a:gd name="T24" fmla="*/ 36 w 38"/>
                <a:gd name="T25" fmla="*/ 14 h 82"/>
                <a:gd name="T26" fmla="*/ 33 w 38"/>
                <a:gd name="T27" fmla="*/ 20 h 82"/>
                <a:gd name="T28" fmla="*/ 21 w 38"/>
                <a:gd name="T29" fmla="*/ 17 h 82"/>
                <a:gd name="T30" fmla="*/ 10 w 38"/>
                <a:gd name="T31" fmla="*/ 25 h 82"/>
                <a:gd name="T32" fmla="*/ 22 w 38"/>
                <a:gd name="T33" fmla="*/ 37 h 82"/>
                <a:gd name="T34" fmla="*/ 38 w 38"/>
                <a:gd name="T35" fmla="*/ 55 h 82"/>
                <a:gd name="T36" fmla="*/ 22 w 38"/>
                <a:gd name="T37" fmla="*/ 72 h 82"/>
                <a:gd name="T38" fmla="*/ 22 w 38"/>
                <a:gd name="T39" fmla="*/ 82 h 82"/>
                <a:gd name="T40" fmla="*/ 16 w 38"/>
                <a:gd name="T4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82">
                  <a:moveTo>
                    <a:pt x="16" y="82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10" y="72"/>
                    <a:pt x="4" y="70"/>
                    <a:pt x="0" y="68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6" y="64"/>
                    <a:pt x="12" y="66"/>
                    <a:pt x="17" y="66"/>
                  </a:cubicBezTo>
                  <a:cubicBezTo>
                    <a:pt x="24" y="66"/>
                    <a:pt x="29" y="61"/>
                    <a:pt x="29" y="56"/>
                  </a:cubicBezTo>
                  <a:cubicBezTo>
                    <a:pt x="29" y="50"/>
                    <a:pt x="25" y="47"/>
                    <a:pt x="18" y="44"/>
                  </a:cubicBezTo>
                  <a:cubicBezTo>
                    <a:pt x="8" y="40"/>
                    <a:pt x="1" y="35"/>
                    <a:pt x="1" y="27"/>
                  </a:cubicBezTo>
                  <a:cubicBezTo>
                    <a:pt x="1" y="18"/>
                    <a:pt x="7" y="12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9" y="10"/>
                    <a:pt x="33" y="12"/>
                    <a:pt x="36" y="1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9"/>
                    <a:pt x="27" y="17"/>
                    <a:pt x="21" y="17"/>
                  </a:cubicBezTo>
                  <a:cubicBezTo>
                    <a:pt x="13" y="17"/>
                    <a:pt x="10" y="21"/>
                    <a:pt x="10" y="25"/>
                  </a:cubicBezTo>
                  <a:cubicBezTo>
                    <a:pt x="10" y="31"/>
                    <a:pt x="14" y="33"/>
                    <a:pt x="22" y="37"/>
                  </a:cubicBezTo>
                  <a:cubicBezTo>
                    <a:pt x="33" y="41"/>
                    <a:pt x="38" y="46"/>
                    <a:pt x="38" y="55"/>
                  </a:cubicBezTo>
                  <a:cubicBezTo>
                    <a:pt x="38" y="63"/>
                    <a:pt x="32" y="70"/>
                    <a:pt x="22" y="72"/>
                  </a:cubicBezTo>
                  <a:cubicBezTo>
                    <a:pt x="22" y="82"/>
                    <a:pt x="22" y="82"/>
                    <a:pt x="22" y="82"/>
                  </a:cubicBezTo>
                  <a:lnTo>
                    <a:pt x="16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02" name="组 27">
            <a:extLst>
              <a:ext uri="{FF2B5EF4-FFF2-40B4-BE49-F238E27FC236}">
                <a16:creationId xmlns:a16="http://schemas.microsoft.com/office/drawing/2014/main" xmlns="" id="{DAAB6EB3-C4BD-4FDA-9AF6-E801B3789C3E}"/>
              </a:ext>
            </a:extLst>
          </p:cNvPr>
          <p:cNvGrpSpPr/>
          <p:nvPr/>
        </p:nvGrpSpPr>
        <p:grpSpPr>
          <a:xfrm>
            <a:off x="924396" y="2074135"/>
            <a:ext cx="612614" cy="627702"/>
            <a:chOff x="1671523" y="2611507"/>
            <a:chExt cx="548483" cy="546988"/>
          </a:xfrm>
        </p:grpSpPr>
        <p:sp>
          <p:nvSpPr>
            <p:cNvPr id="203" name="Line 72">
              <a:extLst>
                <a:ext uri="{FF2B5EF4-FFF2-40B4-BE49-F238E27FC236}">
                  <a16:creationId xmlns:a16="http://schemas.microsoft.com/office/drawing/2014/main" xmlns="" id="{91AEED75-7C10-42EF-8A58-0F133C516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3941" y="2630935"/>
              <a:ext cx="197274" cy="1972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5" name="Freeform 73">
              <a:extLst>
                <a:ext uri="{FF2B5EF4-FFF2-40B4-BE49-F238E27FC236}">
                  <a16:creationId xmlns:a16="http://schemas.microsoft.com/office/drawing/2014/main" xmlns="" id="{97EC496E-2438-4C39-946F-59CD2FF06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23" y="2611507"/>
              <a:ext cx="203252" cy="198769"/>
            </a:xfrm>
            <a:custGeom>
              <a:avLst/>
              <a:gdLst>
                <a:gd name="T0" fmla="*/ 71 w 71"/>
                <a:gd name="T1" fmla="*/ 1 h 70"/>
                <a:gd name="T2" fmla="*/ 0 w 71"/>
                <a:gd name="T3" fmla="*/ 0 h 70"/>
                <a:gd name="T4" fmla="*/ 1 w 71"/>
                <a:gd name="T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70">
                  <a:moveTo>
                    <a:pt x="71" y="1"/>
                  </a:moveTo>
                  <a:cubicBezTo>
                    <a:pt x="70" y="1"/>
                    <a:pt x="0" y="0"/>
                    <a:pt x="0" y="0"/>
                  </a:cubicBezTo>
                  <a:cubicBezTo>
                    <a:pt x="1" y="70"/>
                    <a:pt x="1" y="70"/>
                    <a:pt x="1" y="7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6" name="Line 74">
              <a:extLst>
                <a:ext uri="{FF2B5EF4-FFF2-40B4-BE49-F238E27FC236}">
                  <a16:creationId xmlns:a16="http://schemas.microsoft.com/office/drawing/2014/main" xmlns="" id="{F0DA24B7-9A5B-4795-B646-9F6CBA9FF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303" y="2941792"/>
              <a:ext cx="195779" cy="1972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7" name="Freeform 75">
              <a:extLst>
                <a:ext uri="{FF2B5EF4-FFF2-40B4-BE49-F238E27FC236}">
                  <a16:creationId xmlns:a16="http://schemas.microsoft.com/office/drawing/2014/main" xmlns="" id="{95CFC77E-09A9-45B1-8F78-871C39DC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43" y="2959726"/>
              <a:ext cx="200263" cy="198769"/>
            </a:xfrm>
            <a:custGeom>
              <a:avLst/>
              <a:gdLst>
                <a:gd name="T0" fmla="*/ 0 w 70"/>
                <a:gd name="T1" fmla="*/ 69 h 70"/>
                <a:gd name="T2" fmla="*/ 70 w 70"/>
                <a:gd name="T3" fmla="*/ 70 h 70"/>
                <a:gd name="T4" fmla="*/ 69 w 70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0">
                  <a:moveTo>
                    <a:pt x="0" y="69"/>
                  </a:moveTo>
                  <a:cubicBezTo>
                    <a:pt x="1" y="69"/>
                    <a:pt x="70" y="70"/>
                    <a:pt x="70" y="7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8" name="Line 76">
              <a:extLst>
                <a:ext uri="{FF2B5EF4-FFF2-40B4-BE49-F238E27FC236}">
                  <a16:creationId xmlns:a16="http://schemas.microsoft.com/office/drawing/2014/main" xmlns="" id="{0FF557FD-FC36-4C74-A007-870A54369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303" y="2633924"/>
              <a:ext cx="198768" cy="1972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9" name="Freeform 77">
              <a:extLst>
                <a:ext uri="{FF2B5EF4-FFF2-40B4-BE49-F238E27FC236}">
                  <a16:creationId xmlns:a16="http://schemas.microsoft.com/office/drawing/2014/main" xmlns="" id="{9163A5BA-5A2F-41F3-B015-9DB97E946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43" y="2611507"/>
              <a:ext cx="200263" cy="201758"/>
            </a:xfrm>
            <a:custGeom>
              <a:avLst/>
              <a:gdLst>
                <a:gd name="T0" fmla="*/ 70 w 70"/>
                <a:gd name="T1" fmla="*/ 71 h 71"/>
                <a:gd name="T2" fmla="*/ 70 w 70"/>
                <a:gd name="T3" fmla="*/ 0 h 71"/>
                <a:gd name="T4" fmla="*/ 0 w 70"/>
                <a:gd name="T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1">
                  <a:moveTo>
                    <a:pt x="70" y="71"/>
                  </a:moveTo>
                  <a:cubicBezTo>
                    <a:pt x="69" y="70"/>
                    <a:pt x="70" y="0"/>
                    <a:pt x="70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Line 78">
              <a:extLst>
                <a:ext uri="{FF2B5EF4-FFF2-40B4-BE49-F238E27FC236}">
                  <a16:creationId xmlns:a16="http://schemas.microsoft.com/office/drawing/2014/main" xmlns="" id="{C488E65C-CF7D-4335-BC82-7CB975A0C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2447" y="2941792"/>
              <a:ext cx="195779" cy="1972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1" name="Freeform 79">
              <a:extLst>
                <a:ext uri="{FF2B5EF4-FFF2-40B4-BE49-F238E27FC236}">
                  <a16:creationId xmlns:a16="http://schemas.microsoft.com/office/drawing/2014/main" xmlns="" id="{0A1909D0-D3E7-44F0-BA38-0DC26C8A7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23" y="2959726"/>
              <a:ext cx="200263" cy="198769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70 h 70"/>
                <a:gd name="T4" fmla="*/ 70 w 70"/>
                <a:gd name="T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0">
                  <a:moveTo>
                    <a:pt x="1" y="0"/>
                  </a:moveTo>
                  <a:cubicBezTo>
                    <a:pt x="1" y="0"/>
                    <a:pt x="0" y="70"/>
                    <a:pt x="0" y="70"/>
                  </a:cubicBezTo>
                  <a:cubicBezTo>
                    <a:pt x="70" y="69"/>
                    <a:pt x="70" y="69"/>
                    <a:pt x="70" y="69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224" name="直线连接符 44">
            <a:extLst>
              <a:ext uri="{FF2B5EF4-FFF2-40B4-BE49-F238E27FC236}">
                <a16:creationId xmlns:a16="http://schemas.microsoft.com/office/drawing/2014/main" xmlns="" id="{AF6105C0-D7B1-45A3-967D-6866CE69E492}"/>
              </a:ext>
            </a:extLst>
          </p:cNvPr>
          <p:cNvCxnSpPr>
            <a:cxnSpLocks/>
          </p:cNvCxnSpPr>
          <p:nvPr/>
        </p:nvCxnSpPr>
        <p:spPr>
          <a:xfrm flipH="1">
            <a:off x="382040" y="1684458"/>
            <a:ext cx="11454788" cy="0"/>
          </a:xfrm>
          <a:prstGeom prst="line">
            <a:avLst/>
          </a:prstGeom>
          <a:ln w="19050">
            <a:solidFill>
              <a:srgbClr val="FE801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B6D81851-72A9-4461-89C5-7015686800B7}"/>
              </a:ext>
            </a:extLst>
          </p:cNvPr>
          <p:cNvSpPr txBox="1"/>
          <p:nvPr/>
        </p:nvSpPr>
        <p:spPr>
          <a:xfrm>
            <a:off x="1682174" y="3668708"/>
            <a:ext cx="12695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平 台 公 司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20F7B79B-764C-4E0B-80DC-35663CCE774A}"/>
              </a:ext>
            </a:extLst>
          </p:cNvPr>
          <p:cNvSpPr txBox="1"/>
          <p:nvPr/>
        </p:nvSpPr>
        <p:spPr>
          <a:xfrm>
            <a:off x="7912677" y="2438373"/>
            <a:ext cx="3503469" cy="55398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攀钢、中外运、富士康、北疆电厂、中泰集团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980DBD79-4767-460C-8B3A-C882D33E71E8}"/>
              </a:ext>
            </a:extLst>
          </p:cNvPr>
          <p:cNvSpPr txBox="1"/>
          <p:nvPr/>
        </p:nvSpPr>
        <p:spPr>
          <a:xfrm>
            <a:off x="7912677" y="4120727"/>
            <a:ext cx="3503466" cy="55399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众盈盈、银货通、普兰金融、道口金融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7F4E9F81-0564-4873-BCE3-3925E54E3364}"/>
              </a:ext>
            </a:extLst>
          </p:cNvPr>
          <p:cNvSpPr txBox="1"/>
          <p:nvPr/>
        </p:nvSpPr>
        <p:spPr>
          <a:xfrm>
            <a:off x="7912677" y="5803093"/>
            <a:ext cx="3462486" cy="276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贵阳银行、贵阳农商行、九江银行</a:t>
            </a: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xmlns="" id="{0E9C3562-BC74-46BC-8DC2-8170AB5E3F2E}"/>
              </a:ext>
            </a:extLst>
          </p:cNvPr>
          <p:cNvSpPr txBox="1">
            <a:spLocks/>
          </p:cNvSpPr>
          <p:nvPr/>
        </p:nvSpPr>
        <p:spPr>
          <a:xfrm>
            <a:off x="5391344" y="1040131"/>
            <a:ext cx="1409312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364615" rtl="0" eaLnBrk="1" latinLnBrk="0" hangingPunct="1"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目标客户</a:t>
            </a:r>
          </a:p>
        </p:txBody>
      </p:sp>
    </p:spTree>
    <p:extLst>
      <p:ext uri="{BB962C8B-B14F-4D97-AF65-F5344CB8AC3E}">
        <p14:creationId xmlns:p14="http://schemas.microsoft.com/office/powerpoint/2010/main" val="14862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>
            <a:extLst>
              <a:ext uri="{FF2B5EF4-FFF2-40B4-BE49-F238E27FC236}">
                <a16:creationId xmlns:a16="http://schemas.microsoft.com/office/drawing/2014/main" xmlns="" id="{DBE5F869-DCA1-4BCE-B96F-688E0850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壹诺金融合作模式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xmlns="" id="{5417069E-4E3D-414C-A05D-A2C7ED0BF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95571"/>
              </p:ext>
            </p:extLst>
          </p:nvPr>
        </p:nvGraphicFramePr>
        <p:xfrm>
          <a:off x="756762" y="1213396"/>
          <a:ext cx="10678476" cy="514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9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9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5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87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合作方式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报价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4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报价分项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服务项描述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1</a:t>
                      </a:r>
                      <a:endParaRPr lang="zh-CN" altLang="en-US" sz="2800" b="1" i="0" dirty="0">
                        <a:solidFill>
                          <a:srgbClr val="7F7F7F"/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合作运营按量分润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前端系统部署安装及初始化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23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包含</a:t>
                      </a:r>
                      <a:r>
                        <a:rPr lang="zh-CN" altLang="en-US" sz="1400" b="0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前端系统分支及底层区块链节点部署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、界面定制化开发、系统使用培训、系统初始化支持等</a:t>
                      </a:r>
                      <a:r>
                        <a:rPr lang="zh-CN" altLang="en-US" sz="14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（不含系统集成及功能定制）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8326">
                <a:tc vMerge="1">
                  <a:txBody>
                    <a:bodyPr/>
                    <a:lstStyle/>
                    <a:p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8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023252" rtl="0" eaLnBrk="1" latinLnBrk="0" hangingPunct="1"/>
                      <a:r>
                        <a:rPr lang="zh-CN" altLang="en-US" sz="1400" b="0" i="0" kern="120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运营分润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布诺作为运营合作伙伴，为客户输出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“技术</a:t>
                      </a:r>
                      <a:r>
                        <a:rPr lang="en-US" altLang="zh-CN" sz="1400" b="1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+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业务</a:t>
                      </a:r>
                      <a:r>
                        <a:rPr lang="en-US" altLang="zh-CN" sz="1400" b="1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+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金融资源”的整合支持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，通过平台成功</a:t>
                      </a:r>
                      <a:r>
                        <a:rPr lang="zh-CN" altLang="en-US" sz="1400" b="0" i="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撮合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的项目，可在尊重双方贡献权重的前提下，按确定模型进行服务费收入持续分润：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8547">
                <a:tc>
                  <a:txBody>
                    <a:bodyPr/>
                    <a:lstStyle/>
                    <a:p>
                      <a:pPr marL="0" algn="ctr" defTabSz="1023252" rtl="0" eaLnBrk="1" latinLnBrk="0" hangingPunct="1"/>
                      <a:r>
                        <a:rPr lang="en-US" altLang="zh-CN" sz="2800" b="1" i="0" kern="120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2</a:t>
                      </a:r>
                      <a:endParaRPr lang="zh-CN" altLang="en-US" sz="2800" b="1" i="0" kern="1200" dirty="0">
                        <a:solidFill>
                          <a:srgbClr val="7F7F7F"/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独立采购</a:t>
                      </a:r>
                      <a:r>
                        <a:rPr lang="en-US" altLang="zh-CN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壹诺贸易融资平台（含区块链底层平台）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产品授权、部署安装及其他相关服务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23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包含</a:t>
                      </a:r>
                      <a:r>
                        <a:rPr lang="zh-CN" altLang="en-US" sz="1400" b="1" i="0" kern="120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全套独立区块链底层及壹诺产品独立授权</a:t>
                      </a:r>
                      <a:r>
                        <a:rPr lang="zh-CN" altLang="en-US" sz="14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及标准产品的部署及联调等技术支撑</a:t>
                      </a:r>
                      <a:r>
                        <a:rPr lang="zh-CN" altLang="en-US" sz="1400" b="0" i="0" kern="120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，系统集成及功能定制化开发需根据实际情况另行评估报价。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3</a:t>
                      </a:r>
                      <a:endParaRPr lang="zh-CN" altLang="en-US" sz="2800" b="1" i="0" dirty="0">
                        <a:solidFill>
                          <a:srgbClr val="7F7F7F"/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23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独立采购</a:t>
                      </a:r>
                      <a:r>
                        <a:rPr lang="en-US" altLang="zh-CN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布比区块链底层平台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23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>
                          <a:solidFill>
                            <a:srgbClr val="7F7F7F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产品授权、部署安装及相关服务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23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仅包含</a:t>
                      </a:r>
                      <a:r>
                        <a:rPr lang="zh-CN" altLang="en-US" sz="1400" b="1" i="0" kern="1200" dirty="0">
                          <a:solidFill>
                            <a:srgbClr val="FF0000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全套区块链底层产品授权费用</a:t>
                      </a:r>
                      <a:r>
                        <a:rPr lang="zh-CN" altLang="en-US" sz="1400" b="0" i="0" kern="1200" dirty="0">
                          <a:solidFill>
                            <a:srgbClr val="7F7F7F"/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、系统部署费用及必要开发培训费用等，不包含上层供应链金融应用授权。</a:t>
                      </a:r>
                    </a:p>
                  </a:txBody>
                  <a:tcPr>
                    <a:lnL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8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486D299-F8B8-4385-A654-4FAD49CFFBD2}"/>
              </a:ext>
            </a:extLst>
          </p:cNvPr>
          <p:cNvSpPr/>
          <p:nvPr/>
        </p:nvSpPr>
        <p:spPr>
          <a:xfrm>
            <a:off x="610712" y="3172786"/>
            <a:ext cx="849854" cy="55626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供应商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A03E6DE-E3E1-40D6-B45B-5F1D8E4B31DD}"/>
              </a:ext>
            </a:extLst>
          </p:cNvPr>
          <p:cNvSpPr/>
          <p:nvPr/>
        </p:nvSpPr>
        <p:spPr>
          <a:xfrm>
            <a:off x="2212437" y="3172786"/>
            <a:ext cx="849854" cy="55626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供应商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369466-804E-498A-9624-F08D5F3222E2}"/>
              </a:ext>
            </a:extLst>
          </p:cNvPr>
          <p:cNvSpPr/>
          <p:nvPr/>
        </p:nvSpPr>
        <p:spPr>
          <a:xfrm>
            <a:off x="3814162" y="3172786"/>
            <a:ext cx="1188720" cy="556268"/>
          </a:xfrm>
          <a:prstGeom prst="rect">
            <a:avLst/>
          </a:prstGeom>
          <a:solidFill>
            <a:srgbClr val="FC9A1F"/>
          </a:solidFill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核心厂家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ABCD2C9-68DD-41FB-82DB-4C512E124038}"/>
              </a:ext>
            </a:extLst>
          </p:cNvPr>
          <p:cNvSpPr/>
          <p:nvPr/>
        </p:nvSpPr>
        <p:spPr>
          <a:xfrm>
            <a:off x="6629880" y="2494498"/>
            <a:ext cx="849854" cy="554089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经销商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87BD9DB-6A44-40E6-BB12-78C7D0F3F573}"/>
              </a:ext>
            </a:extLst>
          </p:cNvPr>
          <p:cNvSpPr/>
          <p:nvPr/>
        </p:nvSpPr>
        <p:spPr>
          <a:xfrm>
            <a:off x="10297434" y="1812429"/>
            <a:ext cx="1188718" cy="507792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政府学校医院等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6025EB35-90B5-4E44-959C-EC23964A43CB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9482943" y="2066325"/>
            <a:ext cx="814491" cy="700338"/>
          </a:xfrm>
          <a:prstGeom prst="line">
            <a:avLst/>
          </a:prstGeom>
          <a:ln>
            <a:solidFill>
              <a:srgbClr val="FC9A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3BABFA9-5F81-4F2C-B39E-8CC2F1BC091C}"/>
              </a:ext>
            </a:extLst>
          </p:cNvPr>
          <p:cNvSpPr/>
          <p:nvPr/>
        </p:nvSpPr>
        <p:spPr>
          <a:xfrm>
            <a:off x="10297431" y="2508402"/>
            <a:ext cx="1188721" cy="507793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国企央企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A6E9E6A5-6608-4AA7-9E76-6E5DEDC530A2}"/>
              </a:ext>
            </a:extLst>
          </p:cNvPr>
          <p:cNvCxnSpPr>
            <a:cxnSpLocks/>
            <a:stCxn id="51" idx="3"/>
            <a:endCxn id="19" idx="1"/>
          </p:cNvCxnSpPr>
          <p:nvPr/>
        </p:nvCxnSpPr>
        <p:spPr>
          <a:xfrm flipV="1">
            <a:off x="9482943" y="2762299"/>
            <a:ext cx="814488" cy="4364"/>
          </a:xfrm>
          <a:prstGeom prst="line">
            <a:avLst/>
          </a:prstGeom>
          <a:ln>
            <a:solidFill>
              <a:srgbClr val="FC9A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6A4686D-BF3B-4817-A0A9-E0E4F11FCE08}"/>
              </a:ext>
            </a:extLst>
          </p:cNvPr>
          <p:cNvSpPr/>
          <p:nvPr/>
        </p:nvSpPr>
        <p:spPr>
          <a:xfrm>
            <a:off x="8294223" y="2490159"/>
            <a:ext cx="1188720" cy="553008"/>
          </a:xfrm>
          <a:prstGeom prst="rect">
            <a:avLst/>
          </a:prstGeom>
          <a:solidFill>
            <a:srgbClr val="FC9A1F"/>
          </a:solidFill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客户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A0F864F8-6F5C-4A79-BE5C-DBF08B3442B6}"/>
              </a:ext>
            </a:extLst>
          </p:cNvPr>
          <p:cNvSpPr/>
          <p:nvPr/>
        </p:nvSpPr>
        <p:spPr>
          <a:xfrm>
            <a:off x="10297433" y="3216589"/>
            <a:ext cx="1133364" cy="55192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大型非国有企业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A248E02C-3857-46BF-9190-82DB871712D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9482943" y="2766663"/>
            <a:ext cx="814490" cy="725890"/>
          </a:xfrm>
          <a:prstGeom prst="line">
            <a:avLst/>
          </a:prstGeom>
          <a:ln>
            <a:solidFill>
              <a:srgbClr val="FC9A1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8B3FF302-5343-4306-83BD-8649021BF11F}"/>
              </a:ext>
            </a:extLst>
          </p:cNvPr>
          <p:cNvSpPr/>
          <p:nvPr/>
        </p:nvSpPr>
        <p:spPr>
          <a:xfrm>
            <a:off x="6629880" y="4031021"/>
            <a:ext cx="849854" cy="554089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区域代理商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E0739084-0DC3-4E33-A60B-9A4BDC8CCFED}"/>
              </a:ext>
            </a:extLst>
          </p:cNvPr>
          <p:cNvSpPr/>
          <p:nvPr/>
        </p:nvSpPr>
        <p:spPr>
          <a:xfrm>
            <a:off x="8463656" y="4031562"/>
            <a:ext cx="849854" cy="55354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渠道经销商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33C2D03-7767-4816-B760-65DA42A876C6}"/>
              </a:ext>
            </a:extLst>
          </p:cNvPr>
          <p:cNvSpPr/>
          <p:nvPr/>
        </p:nvSpPr>
        <p:spPr>
          <a:xfrm>
            <a:off x="10297433" y="4031022"/>
            <a:ext cx="1133363" cy="55354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端客户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D93B551F-9BCE-4184-A982-072F776E529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460566" y="3450920"/>
            <a:ext cx="751871" cy="0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3F5B20E7-B044-43AE-B612-6F2D53DA39A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2291" y="3450920"/>
            <a:ext cx="751871" cy="0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EF0B4DA8-0A93-44EA-9D78-B3FD5F043729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5002882" y="3450920"/>
            <a:ext cx="1626998" cy="857146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FC98090-E48C-4BE3-84BF-A500A85674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02882" y="2771543"/>
            <a:ext cx="1626998" cy="679377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D85C70BD-D34E-49BB-81A7-9CA37BA9995D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 flipV="1">
            <a:off x="7479734" y="2766663"/>
            <a:ext cx="814489" cy="4880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A653726E-D12D-4B36-8554-23B51DA7DF5B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479734" y="4308066"/>
            <a:ext cx="983922" cy="270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674743E5-E712-456A-9A85-40B67DAB5602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9313510" y="4307796"/>
            <a:ext cx="983923" cy="540"/>
          </a:xfrm>
          <a:prstGeom prst="straightConnector1">
            <a:avLst/>
          </a:prstGeom>
          <a:ln>
            <a:solidFill>
              <a:srgbClr val="FEA541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xmlns="" id="{1EED0EFC-37C2-4CD9-8CEA-5A4C8B50297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35639" y="3729054"/>
            <a:ext cx="0" cy="2381036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xmlns="" id="{887731F8-B670-4491-B596-C3091B908C7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08522" y="3729054"/>
            <a:ext cx="9392" cy="1720636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xmlns="" id="{C086769A-3163-4D54-BE76-13DACE8396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054807" y="1211174"/>
            <a:ext cx="0" cy="1283324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xmlns="" id="{662C671B-35FD-4350-8530-46FE66B7261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054807" y="4585110"/>
            <a:ext cx="5981" cy="874740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xmlns="" id="{58E18AF6-4E15-41A5-B3FB-D5D3E87998A5}"/>
              </a:ext>
            </a:extLst>
          </p:cNvPr>
          <p:cNvCxnSpPr>
            <a:cxnSpLocks/>
          </p:cNvCxnSpPr>
          <p:nvPr/>
        </p:nvCxnSpPr>
        <p:spPr>
          <a:xfrm>
            <a:off x="2663129" y="4737807"/>
            <a:ext cx="87075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161" name="TextBox 63">
            <a:extLst>
              <a:ext uri="{FF2B5EF4-FFF2-40B4-BE49-F238E27FC236}">
                <a16:creationId xmlns:a16="http://schemas.microsoft.com/office/drawing/2014/main" xmlns="" id="{B20F021E-3426-4827-A72A-A4E0379FAB43}"/>
              </a:ext>
            </a:extLst>
          </p:cNvPr>
          <p:cNvSpPr txBox="1"/>
          <p:nvPr/>
        </p:nvSpPr>
        <p:spPr>
          <a:xfrm>
            <a:off x="2696287" y="4451568"/>
            <a:ext cx="819817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订单融资</a:t>
            </a: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xmlns="" id="{575126C7-3E27-4F40-885A-43F1E881F42A}"/>
              </a:ext>
            </a:extLst>
          </p:cNvPr>
          <p:cNvCxnSpPr>
            <a:cxnSpLocks/>
            <a:stCxn id="4" idx="2"/>
            <a:endCxn id="185" idx="0"/>
          </p:cNvCxnSpPr>
          <p:nvPr/>
        </p:nvCxnSpPr>
        <p:spPr>
          <a:xfrm>
            <a:off x="2637364" y="3729054"/>
            <a:ext cx="0" cy="1275798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xmlns="" id="{12466733-4C14-4001-A321-849010E931E0}"/>
              </a:ext>
            </a:extLst>
          </p:cNvPr>
          <p:cNvCxnSpPr>
            <a:cxnSpLocks/>
          </p:cNvCxnSpPr>
          <p:nvPr/>
        </p:nvCxnSpPr>
        <p:spPr>
          <a:xfrm>
            <a:off x="1081064" y="5268516"/>
            <a:ext cx="330225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185" name="TextBox 63">
            <a:extLst>
              <a:ext uri="{FF2B5EF4-FFF2-40B4-BE49-F238E27FC236}">
                <a16:creationId xmlns:a16="http://schemas.microsoft.com/office/drawing/2014/main" xmlns="" id="{09C3D4A4-75F6-4402-8F5A-16687374E155}"/>
              </a:ext>
            </a:extLst>
          </p:cNvPr>
          <p:cNvSpPr txBox="1"/>
          <p:nvPr/>
        </p:nvSpPr>
        <p:spPr>
          <a:xfrm>
            <a:off x="2043004" y="5004852"/>
            <a:ext cx="1188720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多级保理</a:t>
            </a: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xmlns="" id="{5E941FFD-D6BF-4493-8586-274C040D6700}"/>
              </a:ext>
            </a:extLst>
          </p:cNvPr>
          <p:cNvCxnSpPr>
            <a:cxnSpLocks/>
          </p:cNvCxnSpPr>
          <p:nvPr/>
        </p:nvCxnSpPr>
        <p:spPr>
          <a:xfrm>
            <a:off x="4458157" y="5268516"/>
            <a:ext cx="256495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196" name="TextBox 63">
            <a:extLst>
              <a:ext uri="{FF2B5EF4-FFF2-40B4-BE49-F238E27FC236}">
                <a16:creationId xmlns:a16="http://schemas.microsoft.com/office/drawing/2014/main" xmlns="" id="{C50B1369-34E7-4006-AD9F-9BC14E55DD5B}"/>
              </a:ext>
            </a:extLst>
          </p:cNvPr>
          <p:cNvSpPr txBox="1"/>
          <p:nvPr/>
        </p:nvSpPr>
        <p:spPr>
          <a:xfrm>
            <a:off x="5216174" y="4998491"/>
            <a:ext cx="1188720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保兑仓</a:t>
            </a: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xmlns="" id="{E2638538-C4E1-44A8-BA46-EAB52243A29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888583" y="1211174"/>
            <a:ext cx="0" cy="1278985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xmlns="" id="{82C1CC9E-B23B-47D7-A621-4854E3B4AEAC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888583" y="4585110"/>
            <a:ext cx="0" cy="1524980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xmlns="" id="{83F8FF54-DCB6-44B9-8A42-42CBA3FD9FB6}"/>
              </a:ext>
            </a:extLst>
          </p:cNvPr>
          <p:cNvCxnSpPr>
            <a:cxnSpLocks/>
          </p:cNvCxnSpPr>
          <p:nvPr/>
        </p:nvCxnSpPr>
        <p:spPr>
          <a:xfrm>
            <a:off x="1065501" y="5955760"/>
            <a:ext cx="7807661" cy="1422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246" name="TextBox 63">
            <a:extLst>
              <a:ext uri="{FF2B5EF4-FFF2-40B4-BE49-F238E27FC236}">
                <a16:creationId xmlns:a16="http://schemas.microsoft.com/office/drawing/2014/main" xmlns="" id="{E144EB00-27A5-4B42-86DC-F3A7C2A3C55D}"/>
              </a:ext>
            </a:extLst>
          </p:cNvPr>
          <p:cNvSpPr txBox="1"/>
          <p:nvPr/>
        </p:nvSpPr>
        <p:spPr>
          <a:xfrm>
            <a:off x="4201681" y="5692359"/>
            <a:ext cx="1188720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存货质押</a:t>
            </a:r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xmlns="" id="{E7A78D97-63F9-4256-A045-1E4AE462A24C}"/>
              </a:ext>
            </a:extLst>
          </p:cNvPr>
          <p:cNvCxnSpPr>
            <a:cxnSpLocks/>
          </p:cNvCxnSpPr>
          <p:nvPr/>
        </p:nvCxnSpPr>
        <p:spPr>
          <a:xfrm>
            <a:off x="7095784" y="5268516"/>
            <a:ext cx="175819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250" name="TextBox 63">
            <a:extLst>
              <a:ext uri="{FF2B5EF4-FFF2-40B4-BE49-F238E27FC236}">
                <a16:creationId xmlns:a16="http://schemas.microsoft.com/office/drawing/2014/main" xmlns="" id="{7B1B43F3-5376-416B-8CA8-70BCF24FF3BD}"/>
              </a:ext>
            </a:extLst>
          </p:cNvPr>
          <p:cNvSpPr txBox="1"/>
          <p:nvPr/>
        </p:nvSpPr>
        <p:spPr>
          <a:xfrm>
            <a:off x="7380325" y="5001580"/>
            <a:ext cx="1188720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数据贷</a:t>
            </a: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xmlns="" id="{EC12DBAB-CFCC-459F-B87F-06BC0076FC41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0864114" y="4584570"/>
            <a:ext cx="1" cy="1525520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xmlns="" id="{78CE1410-4C87-43F7-9CBF-E4D0B5B081B1}"/>
              </a:ext>
            </a:extLst>
          </p:cNvPr>
          <p:cNvCxnSpPr>
            <a:cxnSpLocks/>
          </p:cNvCxnSpPr>
          <p:nvPr/>
        </p:nvCxnSpPr>
        <p:spPr>
          <a:xfrm>
            <a:off x="8923184" y="5974903"/>
            <a:ext cx="194093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262" name="TextBox 63">
            <a:extLst>
              <a:ext uri="{FF2B5EF4-FFF2-40B4-BE49-F238E27FC236}">
                <a16:creationId xmlns:a16="http://schemas.microsoft.com/office/drawing/2014/main" xmlns="" id="{AC3D0E11-592C-4562-B442-CA5FB61E8BA5}"/>
              </a:ext>
            </a:extLst>
          </p:cNvPr>
          <p:cNvSpPr txBox="1"/>
          <p:nvPr/>
        </p:nvSpPr>
        <p:spPr>
          <a:xfrm>
            <a:off x="9281989" y="5713214"/>
            <a:ext cx="1188720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消费贷</a:t>
            </a:r>
          </a:p>
        </p:txBody>
      </p:sp>
      <p:sp>
        <p:nvSpPr>
          <p:cNvPr id="272" name="标题 1">
            <a:extLst>
              <a:ext uri="{FF2B5EF4-FFF2-40B4-BE49-F238E27FC236}">
                <a16:creationId xmlns:a16="http://schemas.microsoft.com/office/drawing/2014/main" xmlns="" id="{DBE5F869-DCA1-4BCE-B96F-688E0850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全链条供应链金融产品展示</a:t>
            </a:r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xmlns="" id="{44C941F1-452E-4D05-B2C9-C6A376DC14A5}"/>
              </a:ext>
            </a:extLst>
          </p:cNvPr>
          <p:cNvSpPr/>
          <p:nvPr/>
        </p:nvSpPr>
        <p:spPr>
          <a:xfrm>
            <a:off x="1123707" y="4296400"/>
            <a:ext cx="3666712" cy="127381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xmlns="" id="{6EEE4587-AA27-452D-8533-68FD4E7C624A}"/>
              </a:ext>
            </a:extLst>
          </p:cNvPr>
          <p:cNvSpPr/>
          <p:nvPr/>
        </p:nvSpPr>
        <p:spPr>
          <a:xfrm>
            <a:off x="6457572" y="1345500"/>
            <a:ext cx="2918255" cy="119452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xmlns="" id="{1B281F7F-9397-49A5-9C6A-E878BD9B7BEA}"/>
              </a:ext>
            </a:extLst>
          </p:cNvPr>
          <p:cNvSpPr/>
          <p:nvPr/>
        </p:nvSpPr>
        <p:spPr>
          <a:xfrm>
            <a:off x="5059519" y="4779130"/>
            <a:ext cx="3791384" cy="67056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xmlns="" id="{AF3D42C9-605C-4C3C-B11F-27785C25E1AE}"/>
              </a:ext>
            </a:extLst>
          </p:cNvPr>
          <p:cNvSpPr/>
          <p:nvPr/>
        </p:nvSpPr>
        <p:spPr>
          <a:xfrm>
            <a:off x="2686603" y="5581052"/>
            <a:ext cx="4113910" cy="60714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xmlns="" id="{ECB1B525-9920-4EF5-878C-914370DCA2A1}"/>
              </a:ext>
            </a:extLst>
          </p:cNvPr>
          <p:cNvSpPr/>
          <p:nvPr/>
        </p:nvSpPr>
        <p:spPr>
          <a:xfrm>
            <a:off x="438404" y="1147432"/>
            <a:ext cx="1216254" cy="31951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xmlns="" id="{29939BAE-998C-4935-8DD6-C5D4DF413B98}"/>
              </a:ext>
            </a:extLst>
          </p:cNvPr>
          <p:cNvSpPr/>
          <p:nvPr/>
        </p:nvSpPr>
        <p:spPr>
          <a:xfrm>
            <a:off x="429026" y="1623248"/>
            <a:ext cx="1216254" cy="31951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xmlns="" id="{6B60A2D9-8CC8-4C37-BBAD-F7325260B392}"/>
              </a:ext>
            </a:extLst>
          </p:cNvPr>
          <p:cNvSpPr/>
          <p:nvPr/>
        </p:nvSpPr>
        <p:spPr>
          <a:xfrm>
            <a:off x="429026" y="2102357"/>
            <a:ext cx="1216254" cy="32579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2" name="TextBox 63">
            <a:extLst>
              <a:ext uri="{FF2B5EF4-FFF2-40B4-BE49-F238E27FC236}">
                <a16:creationId xmlns:a16="http://schemas.microsoft.com/office/drawing/2014/main" xmlns="" id="{F76F0AFB-FB22-46AD-9823-95DD760BDB16}"/>
              </a:ext>
            </a:extLst>
          </p:cNvPr>
          <p:cNvSpPr txBox="1"/>
          <p:nvPr/>
        </p:nvSpPr>
        <p:spPr>
          <a:xfrm>
            <a:off x="1565040" y="1093963"/>
            <a:ext cx="1188720" cy="446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应收类</a:t>
            </a:r>
          </a:p>
        </p:txBody>
      </p:sp>
      <p:sp>
        <p:nvSpPr>
          <p:cNvPr id="283" name="TextBox 63">
            <a:extLst>
              <a:ext uri="{FF2B5EF4-FFF2-40B4-BE49-F238E27FC236}">
                <a16:creationId xmlns:a16="http://schemas.microsoft.com/office/drawing/2014/main" xmlns="" id="{D5CDF20B-B726-404A-BEEC-91BE6D0021C6}"/>
              </a:ext>
            </a:extLst>
          </p:cNvPr>
          <p:cNvSpPr txBox="1"/>
          <p:nvPr/>
        </p:nvSpPr>
        <p:spPr>
          <a:xfrm>
            <a:off x="1561216" y="1572389"/>
            <a:ext cx="1188720" cy="446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预付类</a:t>
            </a:r>
          </a:p>
        </p:txBody>
      </p:sp>
      <p:sp>
        <p:nvSpPr>
          <p:cNvPr id="284" name="TextBox 63">
            <a:extLst>
              <a:ext uri="{FF2B5EF4-FFF2-40B4-BE49-F238E27FC236}">
                <a16:creationId xmlns:a16="http://schemas.microsoft.com/office/drawing/2014/main" xmlns="" id="{06A9C1FE-F476-4072-A1DA-3F2AC9FD674A}"/>
              </a:ext>
            </a:extLst>
          </p:cNvPr>
          <p:cNvSpPr txBox="1"/>
          <p:nvPr/>
        </p:nvSpPr>
        <p:spPr>
          <a:xfrm>
            <a:off x="1564840" y="2050341"/>
            <a:ext cx="1188720" cy="4462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存货类</a:t>
            </a:r>
          </a:p>
        </p:txBody>
      </p: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xmlns="" id="{65729F06-3035-433E-8197-3A57DEEE2B50}"/>
              </a:ext>
            </a:extLst>
          </p:cNvPr>
          <p:cNvCxnSpPr>
            <a:cxnSpLocks/>
          </p:cNvCxnSpPr>
          <p:nvPr/>
        </p:nvCxnSpPr>
        <p:spPr>
          <a:xfrm>
            <a:off x="3545165" y="3783298"/>
            <a:ext cx="0" cy="1239182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xmlns="" id="{B56ED8FB-23C0-4ADC-A8D6-D5DE60FC11D0}"/>
              </a:ext>
            </a:extLst>
          </p:cNvPr>
          <p:cNvCxnSpPr>
            <a:cxnSpLocks/>
          </p:cNvCxnSpPr>
          <p:nvPr/>
        </p:nvCxnSpPr>
        <p:spPr>
          <a:xfrm>
            <a:off x="3569057" y="4730485"/>
            <a:ext cx="81981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291" name="TextBox 63">
            <a:extLst>
              <a:ext uri="{FF2B5EF4-FFF2-40B4-BE49-F238E27FC236}">
                <a16:creationId xmlns:a16="http://schemas.microsoft.com/office/drawing/2014/main" xmlns="" id="{F37F95E7-16D9-46C9-965D-0AFC70CE11F4}"/>
              </a:ext>
            </a:extLst>
          </p:cNvPr>
          <p:cNvSpPr txBox="1"/>
          <p:nvPr/>
        </p:nvSpPr>
        <p:spPr>
          <a:xfrm>
            <a:off x="3499356" y="4459024"/>
            <a:ext cx="990959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保理</a:t>
            </a:r>
            <a:r>
              <a:rPr kumimoji="0" lang="en-US" altLang="zh-CN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应收质押</a:t>
            </a: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xmlns="" id="{E2DD44A9-220E-47C3-94C6-3F71FB98EF52}"/>
              </a:ext>
            </a:extLst>
          </p:cNvPr>
          <p:cNvSpPr/>
          <p:nvPr/>
        </p:nvSpPr>
        <p:spPr>
          <a:xfrm>
            <a:off x="2711750" y="3894638"/>
            <a:ext cx="774580" cy="323164"/>
          </a:xfrm>
          <a:prstGeom prst="ellipse">
            <a:avLst/>
          </a:prstGeom>
          <a:solidFill>
            <a:schemeClr val="bg1"/>
          </a:solidFill>
          <a:ln>
            <a:solidFill>
              <a:srgbClr val="FE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合同确立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6BACADE9-9EF1-4C94-8A1E-3238262CC262}"/>
              </a:ext>
            </a:extLst>
          </p:cNvPr>
          <p:cNvSpPr/>
          <p:nvPr/>
        </p:nvSpPr>
        <p:spPr>
          <a:xfrm>
            <a:off x="3596306" y="3899722"/>
            <a:ext cx="774580" cy="323164"/>
          </a:xfrm>
          <a:prstGeom prst="ellipse">
            <a:avLst/>
          </a:prstGeom>
          <a:solidFill>
            <a:schemeClr val="bg1"/>
          </a:solidFill>
          <a:ln>
            <a:solidFill>
              <a:srgbClr val="FE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应收确认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64D9E17F-9B21-45A0-BB7F-8FE0A193516E}"/>
              </a:ext>
            </a:extLst>
          </p:cNvPr>
          <p:cNvSpPr/>
          <p:nvPr/>
        </p:nvSpPr>
        <p:spPr>
          <a:xfrm>
            <a:off x="7142120" y="2034888"/>
            <a:ext cx="774580" cy="323164"/>
          </a:xfrm>
          <a:prstGeom prst="ellipse">
            <a:avLst/>
          </a:prstGeom>
          <a:solidFill>
            <a:schemeClr val="bg1"/>
          </a:solidFill>
          <a:ln>
            <a:solidFill>
              <a:srgbClr val="FE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合同确立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47F75DEF-842E-40CF-A222-D78499DE1DD9}"/>
              </a:ext>
            </a:extLst>
          </p:cNvPr>
          <p:cNvSpPr/>
          <p:nvPr/>
        </p:nvSpPr>
        <p:spPr>
          <a:xfrm>
            <a:off x="8026676" y="2039972"/>
            <a:ext cx="774580" cy="323164"/>
          </a:xfrm>
          <a:prstGeom prst="ellipse">
            <a:avLst/>
          </a:prstGeom>
          <a:solidFill>
            <a:schemeClr val="bg1"/>
          </a:solidFill>
          <a:ln>
            <a:solidFill>
              <a:srgbClr val="FEA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应收确认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F7D88581-B201-49AC-9BA0-BE9AD777BF99}"/>
              </a:ext>
            </a:extLst>
          </p:cNvPr>
          <p:cNvCxnSpPr>
            <a:cxnSpLocks/>
          </p:cNvCxnSpPr>
          <p:nvPr/>
        </p:nvCxnSpPr>
        <p:spPr>
          <a:xfrm>
            <a:off x="7971695" y="1210559"/>
            <a:ext cx="7095" cy="1262299"/>
          </a:xfrm>
          <a:prstGeom prst="line">
            <a:avLst/>
          </a:prstGeom>
          <a:noFill/>
          <a:ln w="9525" cap="flat" cmpd="sng" algn="ctr">
            <a:solidFill>
              <a:srgbClr val="FC5A1F"/>
            </a:solidFill>
            <a:prstDash val="solid"/>
          </a:ln>
          <a:effectLst/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xmlns="" id="{3B132264-057F-45A0-9356-FA922509DBFF}"/>
              </a:ext>
            </a:extLst>
          </p:cNvPr>
          <p:cNvCxnSpPr>
            <a:cxnSpLocks/>
          </p:cNvCxnSpPr>
          <p:nvPr/>
        </p:nvCxnSpPr>
        <p:spPr>
          <a:xfrm>
            <a:off x="7086420" y="1786552"/>
            <a:ext cx="87075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70" name="TextBox 63">
            <a:extLst>
              <a:ext uri="{FF2B5EF4-FFF2-40B4-BE49-F238E27FC236}">
                <a16:creationId xmlns:a16="http://schemas.microsoft.com/office/drawing/2014/main" xmlns="" id="{D35A9B52-CB2A-46C7-AD63-009241D64222}"/>
              </a:ext>
            </a:extLst>
          </p:cNvPr>
          <p:cNvSpPr txBox="1"/>
          <p:nvPr/>
        </p:nvSpPr>
        <p:spPr>
          <a:xfrm>
            <a:off x="7119578" y="1500313"/>
            <a:ext cx="819817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订单融资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B7EB21DD-8A27-4F61-9B30-5430E22DE815}"/>
              </a:ext>
            </a:extLst>
          </p:cNvPr>
          <p:cNvCxnSpPr>
            <a:cxnSpLocks/>
          </p:cNvCxnSpPr>
          <p:nvPr/>
        </p:nvCxnSpPr>
        <p:spPr>
          <a:xfrm>
            <a:off x="7992348" y="1779230"/>
            <a:ext cx="880814" cy="732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arrow" w="med" len="med"/>
          </a:ln>
          <a:effectLst/>
        </p:spPr>
      </p:cxnSp>
      <p:sp>
        <p:nvSpPr>
          <p:cNvPr id="72" name="TextBox 63">
            <a:extLst>
              <a:ext uri="{FF2B5EF4-FFF2-40B4-BE49-F238E27FC236}">
                <a16:creationId xmlns:a16="http://schemas.microsoft.com/office/drawing/2014/main" xmlns="" id="{F6F33518-BF24-4F2A-8624-92C7B9C4F920}"/>
              </a:ext>
            </a:extLst>
          </p:cNvPr>
          <p:cNvSpPr txBox="1"/>
          <p:nvPr/>
        </p:nvSpPr>
        <p:spPr>
          <a:xfrm>
            <a:off x="7948446" y="1507185"/>
            <a:ext cx="999515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保理</a:t>
            </a:r>
            <a:r>
              <a:rPr kumimoji="0" lang="en-US" altLang="zh-CN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应收质押</a:t>
            </a:r>
          </a:p>
        </p:txBody>
      </p:sp>
    </p:spTree>
    <p:extLst>
      <p:ext uri="{BB962C8B-B14F-4D97-AF65-F5344CB8AC3E}">
        <p14:creationId xmlns:p14="http://schemas.microsoft.com/office/powerpoint/2010/main" val="40219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>
            <a:extLst>
              <a:ext uri="{FF2B5EF4-FFF2-40B4-BE49-F238E27FC236}">
                <a16:creationId xmlns:a16="http://schemas.microsoft.com/office/drawing/2014/main" xmlns="" id="{DBE5F869-DCA1-4BCE-B96F-688E0850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壹诺金融平台产品规划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EC8BA7CD-0E5E-42FE-A9D1-90C75108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08414"/>
              </p:ext>
            </p:extLst>
          </p:nvPr>
        </p:nvGraphicFramePr>
        <p:xfrm>
          <a:off x="545557" y="1859032"/>
          <a:ext cx="11100881" cy="42585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7384">
                  <a:extLst>
                    <a:ext uri="{9D8B030D-6E8A-4147-A177-3AD203B41FA5}">
                      <a16:colId xmlns:a16="http://schemas.microsoft.com/office/drawing/2014/main" xmlns="" val="159352013"/>
                    </a:ext>
                  </a:extLst>
                </a:gridCol>
                <a:gridCol w="1841492">
                  <a:extLst>
                    <a:ext uri="{9D8B030D-6E8A-4147-A177-3AD203B41FA5}">
                      <a16:colId xmlns:a16="http://schemas.microsoft.com/office/drawing/2014/main" xmlns="" val="1011273373"/>
                    </a:ext>
                  </a:extLst>
                </a:gridCol>
                <a:gridCol w="1750891">
                  <a:extLst>
                    <a:ext uri="{9D8B030D-6E8A-4147-A177-3AD203B41FA5}">
                      <a16:colId xmlns:a16="http://schemas.microsoft.com/office/drawing/2014/main" xmlns="" val="3191764149"/>
                    </a:ext>
                  </a:extLst>
                </a:gridCol>
                <a:gridCol w="2900622">
                  <a:extLst>
                    <a:ext uri="{9D8B030D-6E8A-4147-A177-3AD203B41FA5}">
                      <a16:colId xmlns:a16="http://schemas.microsoft.com/office/drawing/2014/main" xmlns="" val="1399554694"/>
                    </a:ext>
                  </a:extLst>
                </a:gridCol>
                <a:gridCol w="2820492">
                  <a:extLst>
                    <a:ext uri="{9D8B030D-6E8A-4147-A177-3AD203B41FA5}">
                      <a16:colId xmlns:a16="http://schemas.microsoft.com/office/drawing/2014/main" xmlns="" val="3527716081"/>
                    </a:ext>
                  </a:extLst>
                </a:gridCol>
              </a:tblGrid>
              <a:tr h="57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产品分类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产品名称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融资主体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融资依据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需求来源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965067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应收类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订单融资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保理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应收账款质押贷款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核心企业上游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销售订单（未来应收账款）</a:t>
                      </a:r>
                      <a:endParaRPr lang="en-US" altLang="zh-CN" sz="1600" dirty="0"/>
                    </a:p>
                    <a:p>
                      <a:pPr marL="0" marR="0" lvl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应收账款凭证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九江银行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1234861"/>
                  </a:ext>
                </a:extLst>
              </a:tr>
              <a:tr h="136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预付类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/>
                          </a:solidFill>
                        </a:rPr>
                        <a:t>三方保兑仓</a:t>
                      </a:r>
                      <a:endParaRPr lang="en-US" altLang="zh-CN" sz="1600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/>
                        <a:t>四方保兑仓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数据贷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核心企业下游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采购订单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中泰集团：三方保兑仓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3948039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存货类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存货质押贷款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库存单、仓单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清华控股、九江银行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7598914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xmlns="" id="{8E2C8441-C6D6-4826-8AA2-19BE733F1CF1}"/>
              </a:ext>
            </a:extLst>
          </p:cNvPr>
          <p:cNvSpPr txBox="1">
            <a:spLocks/>
          </p:cNvSpPr>
          <p:nvPr/>
        </p:nvSpPr>
        <p:spPr>
          <a:xfrm>
            <a:off x="3875311" y="1107845"/>
            <a:ext cx="4441371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364615" rtl="0" eaLnBrk="1" latinLnBrk="0" hangingPunct="1"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全链条区块链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供应链金融平台</a:t>
            </a:r>
          </a:p>
        </p:txBody>
      </p:sp>
    </p:spTree>
    <p:extLst>
      <p:ext uri="{BB962C8B-B14F-4D97-AF65-F5344CB8AC3E}">
        <p14:creationId xmlns:p14="http://schemas.microsoft.com/office/powerpoint/2010/main" val="365938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预付类和存货类产品对比</a:t>
            </a:r>
            <a:endParaRPr kumimoji="1"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EC8BA7CD-0E5E-42FE-A9D1-90C75108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45607"/>
              </p:ext>
            </p:extLst>
          </p:nvPr>
        </p:nvGraphicFramePr>
        <p:xfrm>
          <a:off x="508635" y="1249680"/>
          <a:ext cx="11174730" cy="49590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6155">
                  <a:extLst>
                    <a:ext uri="{9D8B030D-6E8A-4147-A177-3AD203B41FA5}">
                      <a16:colId xmlns:a16="http://schemas.microsoft.com/office/drawing/2014/main" xmlns="" val="1011273373"/>
                    </a:ext>
                  </a:extLst>
                </a:gridCol>
                <a:gridCol w="2593100">
                  <a:extLst>
                    <a:ext uri="{9D8B030D-6E8A-4147-A177-3AD203B41FA5}">
                      <a16:colId xmlns:a16="http://schemas.microsoft.com/office/drawing/2014/main" xmlns="" val="3191764149"/>
                    </a:ext>
                  </a:extLst>
                </a:gridCol>
                <a:gridCol w="3213188">
                  <a:extLst>
                    <a:ext uri="{9D8B030D-6E8A-4147-A177-3AD203B41FA5}">
                      <a16:colId xmlns:a16="http://schemas.microsoft.com/office/drawing/2014/main" xmlns="" val="1399554694"/>
                    </a:ext>
                  </a:extLst>
                </a:gridCol>
                <a:gridCol w="2952287">
                  <a:extLst>
                    <a:ext uri="{9D8B030D-6E8A-4147-A177-3AD203B41FA5}">
                      <a16:colId xmlns:a16="http://schemas.microsoft.com/office/drawing/2014/main" xmlns="" val="3527716081"/>
                    </a:ext>
                  </a:extLst>
                </a:gridCol>
              </a:tblGrid>
              <a:tr h="319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对比维度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预付类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存货类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965067"/>
                  </a:ext>
                </a:extLst>
              </a:tr>
              <a:tr h="319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</a:rPr>
                        <a:t>保兑仓（三方）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</a:rPr>
                        <a:t>保兑仓（四方）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64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</a:rPr>
                        <a:t>存货质押</a:t>
                      </a:r>
                    </a:p>
                  </a:txBody>
                  <a:tcPr anchor="ctr">
                    <a:solidFill>
                      <a:srgbClr val="FD7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0771384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业务主要参与方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核心企业、经销商、资金方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核心企业、经销商、资金方、监管方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借款企业、资金方、监管方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3941234861"/>
                  </a:ext>
                </a:extLst>
              </a:tr>
              <a:tr h="48236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融资主体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经销商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经销商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供应商、核心企业、经销商都可以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4043948039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融资依据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订单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订单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存货、仓单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2167598914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融资款项用途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订单支付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订单支付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无特定用途限制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融资是否必须有货物明细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提货是否必须有货物明细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货物监管方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核心企业自身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监管方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监管方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核心企业承担责任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按约定差额退款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按约定差额退款或回购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货权控制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资金方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资金方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资金方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提货权释放前提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根据约定还款后释放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根据约定还款后释放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根据约定还款后释放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6E7805-BFE9-A848-9ACA-9E724A0C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预付类和存货类产品对比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63ED3A6-120B-434E-A964-489318B1035A}"/>
              </a:ext>
            </a:extLst>
          </p:cNvPr>
          <p:cNvSpPr txBox="1"/>
          <p:nvPr/>
        </p:nvSpPr>
        <p:spPr>
          <a:xfrm>
            <a:off x="281452" y="15430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三方保兑仓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537EC6E-71BB-644B-A383-FF525DD00C63}"/>
              </a:ext>
            </a:extLst>
          </p:cNvPr>
          <p:cNvSpPr txBox="1"/>
          <p:nvPr/>
        </p:nvSpPr>
        <p:spPr>
          <a:xfrm>
            <a:off x="281452" y="3467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四方保兑仓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14C7E315-54ED-4B44-BECA-6E9F774E5846}"/>
              </a:ext>
            </a:extLst>
          </p:cNvPr>
          <p:cNvCxnSpPr>
            <a:cxnSpLocks/>
          </p:cNvCxnSpPr>
          <p:nvPr/>
        </p:nvCxnSpPr>
        <p:spPr>
          <a:xfrm>
            <a:off x="346478" y="2693530"/>
            <a:ext cx="11675327" cy="0"/>
          </a:xfrm>
          <a:prstGeom prst="line">
            <a:avLst/>
          </a:prstGeom>
          <a:ln w="19050" cap="flat" cmpd="sng" algn="ctr">
            <a:solidFill>
              <a:srgbClr val="FD7F1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xmlns="" id="{77EFBC6C-9EF7-A74B-81B5-4FE55B1F7C8B}"/>
              </a:ext>
            </a:extLst>
          </p:cNvPr>
          <p:cNvCxnSpPr>
            <a:cxnSpLocks/>
          </p:cNvCxnSpPr>
          <p:nvPr/>
        </p:nvCxnSpPr>
        <p:spPr>
          <a:xfrm>
            <a:off x="346478" y="4625063"/>
            <a:ext cx="11675328" cy="0"/>
          </a:xfrm>
          <a:prstGeom prst="line">
            <a:avLst/>
          </a:prstGeom>
          <a:ln w="19050" cap="flat" cmpd="sng" algn="ctr">
            <a:solidFill>
              <a:srgbClr val="FD7F1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3B42C97-C29A-4C46-9C30-8974606063C4}"/>
              </a:ext>
            </a:extLst>
          </p:cNvPr>
          <p:cNvSpPr/>
          <p:nvPr/>
        </p:nvSpPr>
        <p:spPr>
          <a:xfrm>
            <a:off x="1974227" y="1852980"/>
            <a:ext cx="836038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订单确认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72E6336-4246-0447-959B-B218377B8E93}"/>
              </a:ext>
            </a:extLst>
          </p:cNvPr>
          <p:cNvSpPr/>
          <p:nvPr/>
        </p:nvSpPr>
        <p:spPr>
          <a:xfrm>
            <a:off x="3295173" y="1848894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融资购货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5B6C8D70-F1A0-7A44-A6F4-AD77BFC47158}"/>
              </a:ext>
            </a:extLst>
          </p:cNvPr>
          <p:cNvSpPr/>
          <p:nvPr/>
        </p:nvSpPr>
        <p:spPr>
          <a:xfrm>
            <a:off x="10460147" y="1852980"/>
            <a:ext cx="817031" cy="48220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发货</a:t>
            </a: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xmlns="" id="{009C301D-5284-9E45-8E4D-B5FDB03E2B7D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2810265" y="2094221"/>
            <a:ext cx="484908" cy="4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4808A2DF-A96A-034F-9181-B56E366CD0BC}"/>
              </a:ext>
            </a:extLst>
          </p:cNvPr>
          <p:cNvSpPr/>
          <p:nvPr/>
        </p:nvSpPr>
        <p:spPr>
          <a:xfrm>
            <a:off x="8829754" y="1843671"/>
            <a:ext cx="817031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还款提货</a:t>
            </a:r>
          </a:p>
        </p:txBody>
      </p:sp>
      <p:cxnSp>
        <p:nvCxnSpPr>
          <p:cNvPr id="75" name="直线箭头连接符 83">
            <a:extLst>
              <a:ext uri="{FF2B5EF4-FFF2-40B4-BE49-F238E27FC236}">
                <a16:creationId xmlns:a16="http://schemas.microsoft.com/office/drawing/2014/main" xmlns="" id="{51E844EC-B346-4E56-BEE4-42E6E6AA739E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4120213" y="2088998"/>
            <a:ext cx="4709541" cy="52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3">
            <a:extLst>
              <a:ext uri="{FF2B5EF4-FFF2-40B4-BE49-F238E27FC236}">
                <a16:creationId xmlns:a16="http://schemas.microsoft.com/office/drawing/2014/main" xmlns="" id="{95618B6C-0AEA-4C25-B80E-9F12C88DDB1A}"/>
              </a:ext>
            </a:extLst>
          </p:cNvPr>
          <p:cNvCxnSpPr>
            <a:cxnSpLocks/>
            <a:stCxn id="85" idx="3"/>
            <a:endCxn id="65" idx="1"/>
          </p:cNvCxnSpPr>
          <p:nvPr/>
        </p:nvCxnSpPr>
        <p:spPr>
          <a:xfrm>
            <a:off x="9646785" y="2088998"/>
            <a:ext cx="813362" cy="5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7849418A-B828-4969-90D3-D37B45C958D2}"/>
              </a:ext>
            </a:extLst>
          </p:cNvPr>
          <p:cNvSpPr/>
          <p:nvPr/>
        </p:nvSpPr>
        <p:spPr>
          <a:xfrm>
            <a:off x="1981997" y="3652061"/>
            <a:ext cx="836038" cy="479845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订单确认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7927AA06-0642-46F6-ACA7-C9E8B96CB415}"/>
              </a:ext>
            </a:extLst>
          </p:cNvPr>
          <p:cNvSpPr/>
          <p:nvPr/>
        </p:nvSpPr>
        <p:spPr>
          <a:xfrm>
            <a:off x="3295173" y="3642419"/>
            <a:ext cx="825040" cy="500179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融资购货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CB6F98E2-59CF-48D8-9A1B-EB7CDA271D3A}"/>
              </a:ext>
            </a:extLst>
          </p:cNvPr>
          <p:cNvSpPr/>
          <p:nvPr/>
        </p:nvSpPr>
        <p:spPr>
          <a:xfrm>
            <a:off x="10455299" y="3660807"/>
            <a:ext cx="817031" cy="471099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发货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763D2075-B531-4A24-8A51-8C67077C86DA}"/>
              </a:ext>
            </a:extLst>
          </p:cNvPr>
          <p:cNvSpPr/>
          <p:nvPr/>
        </p:nvSpPr>
        <p:spPr>
          <a:xfrm>
            <a:off x="8835990" y="3660808"/>
            <a:ext cx="817031" cy="471098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还款提货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61D6A7E-DEEE-457A-9646-991AEFCF8147}"/>
              </a:ext>
            </a:extLst>
          </p:cNvPr>
          <p:cNvSpPr/>
          <p:nvPr/>
        </p:nvSpPr>
        <p:spPr>
          <a:xfrm>
            <a:off x="4597351" y="3652061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发货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8C05E8BA-D67A-49C1-AC0E-CD5F5D7BA15E}"/>
              </a:ext>
            </a:extLst>
          </p:cNvPr>
          <p:cNvSpPr/>
          <p:nvPr/>
        </p:nvSpPr>
        <p:spPr>
          <a:xfrm>
            <a:off x="5899529" y="3642419"/>
            <a:ext cx="825040" cy="500176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收货监管</a:t>
            </a:r>
          </a:p>
        </p:txBody>
      </p:sp>
      <p:sp>
        <p:nvSpPr>
          <p:cNvPr id="158" name="TextBox 63">
            <a:extLst>
              <a:ext uri="{FF2B5EF4-FFF2-40B4-BE49-F238E27FC236}">
                <a16:creationId xmlns:a16="http://schemas.microsoft.com/office/drawing/2014/main" xmlns="" id="{31F0E762-8177-45B6-93BD-A78ADE20CC56}"/>
              </a:ext>
            </a:extLst>
          </p:cNvPr>
          <p:cNvSpPr txBox="1"/>
          <p:nvPr/>
        </p:nvSpPr>
        <p:spPr>
          <a:xfrm>
            <a:off x="1797886" y="1158377"/>
            <a:ext cx="1188720" cy="5693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核心企业</a:t>
            </a:r>
            <a:endParaRPr lang="en-US" altLang="zh-CN" sz="1400" kern="0" dirty="0">
              <a:ln w="0"/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59" name="TextBox 63">
            <a:extLst>
              <a:ext uri="{FF2B5EF4-FFF2-40B4-BE49-F238E27FC236}">
                <a16:creationId xmlns:a16="http://schemas.microsoft.com/office/drawing/2014/main" xmlns="" id="{9DD4E347-B5D2-40D3-A06F-23DE5E2C43BC}"/>
              </a:ext>
            </a:extLst>
          </p:cNvPr>
          <p:cNvSpPr txBox="1"/>
          <p:nvPr/>
        </p:nvSpPr>
        <p:spPr>
          <a:xfrm>
            <a:off x="3052719" y="1147173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60" name="TextBox 63">
            <a:extLst>
              <a:ext uri="{FF2B5EF4-FFF2-40B4-BE49-F238E27FC236}">
                <a16:creationId xmlns:a16="http://schemas.microsoft.com/office/drawing/2014/main" xmlns="" id="{A2AA9513-DB5A-4076-8866-605CC06BE6A3}"/>
              </a:ext>
            </a:extLst>
          </p:cNvPr>
          <p:cNvSpPr txBox="1"/>
          <p:nvPr/>
        </p:nvSpPr>
        <p:spPr>
          <a:xfrm>
            <a:off x="8643909" y="1161130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61" name="TextBox 63">
            <a:extLst>
              <a:ext uri="{FF2B5EF4-FFF2-40B4-BE49-F238E27FC236}">
                <a16:creationId xmlns:a16="http://schemas.microsoft.com/office/drawing/2014/main" xmlns="" id="{8D2DC066-BC50-48CE-B41D-B12AA9D7AFF9}"/>
              </a:ext>
            </a:extLst>
          </p:cNvPr>
          <p:cNvSpPr txBox="1"/>
          <p:nvPr/>
        </p:nvSpPr>
        <p:spPr>
          <a:xfrm>
            <a:off x="10275657" y="1158377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核心企业</a:t>
            </a:r>
            <a:endParaRPr kumimoji="0" lang="zh-CN" altLang="en-US" sz="14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62" name="TextBox 63">
            <a:extLst>
              <a:ext uri="{FF2B5EF4-FFF2-40B4-BE49-F238E27FC236}">
                <a16:creationId xmlns:a16="http://schemas.microsoft.com/office/drawing/2014/main" xmlns="" id="{4E6E08C3-E19F-4561-9161-87A9C4F02598}"/>
              </a:ext>
            </a:extLst>
          </p:cNvPr>
          <p:cNvSpPr txBox="1"/>
          <p:nvPr/>
        </p:nvSpPr>
        <p:spPr>
          <a:xfrm>
            <a:off x="1797886" y="2947462"/>
            <a:ext cx="1188720" cy="5693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核心企业</a:t>
            </a:r>
            <a:endParaRPr lang="en-US" altLang="zh-CN" sz="1400" kern="0" dirty="0">
              <a:ln w="0"/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63" name="TextBox 63">
            <a:extLst>
              <a:ext uri="{FF2B5EF4-FFF2-40B4-BE49-F238E27FC236}">
                <a16:creationId xmlns:a16="http://schemas.microsoft.com/office/drawing/2014/main" xmlns="" id="{73E45F67-E804-40A6-8EE9-39ED15E7983D}"/>
              </a:ext>
            </a:extLst>
          </p:cNvPr>
          <p:cNvSpPr txBox="1"/>
          <p:nvPr/>
        </p:nvSpPr>
        <p:spPr>
          <a:xfrm>
            <a:off x="3113333" y="2954942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64" name="TextBox 63">
            <a:extLst>
              <a:ext uri="{FF2B5EF4-FFF2-40B4-BE49-F238E27FC236}">
                <a16:creationId xmlns:a16="http://schemas.microsoft.com/office/drawing/2014/main" xmlns="" id="{EE740BFE-D907-440C-BC21-41AEC57727E8}"/>
              </a:ext>
            </a:extLst>
          </p:cNvPr>
          <p:cNvSpPr txBox="1"/>
          <p:nvPr/>
        </p:nvSpPr>
        <p:spPr>
          <a:xfrm>
            <a:off x="8643909" y="2950215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经销商</a:t>
            </a:r>
          </a:p>
        </p:txBody>
      </p:sp>
      <p:sp>
        <p:nvSpPr>
          <p:cNvPr id="166" name="TextBox 63">
            <a:extLst>
              <a:ext uri="{FF2B5EF4-FFF2-40B4-BE49-F238E27FC236}">
                <a16:creationId xmlns:a16="http://schemas.microsoft.com/office/drawing/2014/main" xmlns="" id="{FCB98066-2656-44CC-BE36-D40D9CC8BD1D}"/>
              </a:ext>
            </a:extLst>
          </p:cNvPr>
          <p:cNvSpPr txBox="1"/>
          <p:nvPr/>
        </p:nvSpPr>
        <p:spPr>
          <a:xfrm>
            <a:off x="10275657" y="2947462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监管方</a:t>
            </a:r>
            <a:endParaRPr kumimoji="0" lang="zh-CN" altLang="en-US" sz="14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67" name="TextBox 63">
            <a:extLst>
              <a:ext uri="{FF2B5EF4-FFF2-40B4-BE49-F238E27FC236}">
                <a16:creationId xmlns:a16="http://schemas.microsoft.com/office/drawing/2014/main" xmlns="" id="{F732193F-FEB8-4B48-9BB4-D93DA867E76A}"/>
              </a:ext>
            </a:extLst>
          </p:cNvPr>
          <p:cNvSpPr txBox="1"/>
          <p:nvPr/>
        </p:nvSpPr>
        <p:spPr>
          <a:xfrm>
            <a:off x="4415511" y="2951477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核心企业</a:t>
            </a:r>
            <a:endParaRPr kumimoji="0" lang="zh-CN" altLang="en-US" sz="14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68" name="TextBox 63">
            <a:extLst>
              <a:ext uri="{FF2B5EF4-FFF2-40B4-BE49-F238E27FC236}">
                <a16:creationId xmlns:a16="http://schemas.microsoft.com/office/drawing/2014/main" xmlns="" id="{DF876072-25C9-410A-B0A6-A95610FF1CFB}"/>
              </a:ext>
            </a:extLst>
          </p:cNvPr>
          <p:cNvSpPr txBox="1"/>
          <p:nvPr/>
        </p:nvSpPr>
        <p:spPr>
          <a:xfrm>
            <a:off x="5671761" y="2948714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监管方</a:t>
            </a:r>
            <a:endParaRPr kumimoji="0" lang="zh-CN" altLang="en-US" sz="14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1DD9D92F-456A-4942-AD19-2D2ADB9F7158}"/>
              </a:ext>
            </a:extLst>
          </p:cNvPr>
          <p:cNvSpPr/>
          <p:nvPr/>
        </p:nvSpPr>
        <p:spPr>
          <a:xfrm>
            <a:off x="7395074" y="5967019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申请融资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BEB8670E-C73A-4C81-96F2-727BFA01B486}"/>
              </a:ext>
            </a:extLst>
          </p:cNvPr>
          <p:cNvSpPr/>
          <p:nvPr/>
        </p:nvSpPr>
        <p:spPr>
          <a:xfrm>
            <a:off x="10455299" y="5967019"/>
            <a:ext cx="817031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发货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714B8453-03AD-4FAB-8D17-29C46BA9E183}"/>
              </a:ext>
            </a:extLst>
          </p:cNvPr>
          <p:cNvSpPr/>
          <p:nvPr/>
        </p:nvSpPr>
        <p:spPr>
          <a:xfrm>
            <a:off x="8829754" y="5967019"/>
            <a:ext cx="817031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还款提货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F838FA83-B07F-4134-AACF-44E1DED3DACA}"/>
              </a:ext>
            </a:extLst>
          </p:cNvPr>
          <p:cNvSpPr/>
          <p:nvPr/>
        </p:nvSpPr>
        <p:spPr>
          <a:xfrm>
            <a:off x="5910557" y="5624981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收货监管</a:t>
            </a:r>
            <a:endParaRPr kumimoji="1" lang="en-US" altLang="zh-CN" sz="1200" b="1" dirty="0"/>
          </a:p>
        </p:txBody>
      </p:sp>
      <p:sp>
        <p:nvSpPr>
          <p:cNvPr id="178" name="TextBox 63">
            <a:extLst>
              <a:ext uri="{FF2B5EF4-FFF2-40B4-BE49-F238E27FC236}">
                <a16:creationId xmlns:a16="http://schemas.microsoft.com/office/drawing/2014/main" xmlns="" id="{DA1B8BE9-4AA5-4484-BD01-AB48E8A1A224}"/>
              </a:ext>
            </a:extLst>
          </p:cNvPr>
          <p:cNvSpPr txBox="1"/>
          <p:nvPr/>
        </p:nvSpPr>
        <p:spPr>
          <a:xfrm>
            <a:off x="7211845" y="4930440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借款人</a:t>
            </a:r>
          </a:p>
        </p:txBody>
      </p:sp>
      <p:sp>
        <p:nvSpPr>
          <p:cNvPr id="179" name="TextBox 63">
            <a:extLst>
              <a:ext uri="{FF2B5EF4-FFF2-40B4-BE49-F238E27FC236}">
                <a16:creationId xmlns:a16="http://schemas.microsoft.com/office/drawing/2014/main" xmlns="" id="{E90FAA6D-94A5-46B9-B014-62002925ECB1}"/>
              </a:ext>
            </a:extLst>
          </p:cNvPr>
          <p:cNvSpPr txBox="1"/>
          <p:nvPr/>
        </p:nvSpPr>
        <p:spPr>
          <a:xfrm>
            <a:off x="10263218" y="4930439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监管方</a:t>
            </a:r>
            <a:endParaRPr kumimoji="0" lang="zh-CN" altLang="en-US" sz="14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1" name="TextBox 63">
            <a:extLst>
              <a:ext uri="{FF2B5EF4-FFF2-40B4-BE49-F238E27FC236}">
                <a16:creationId xmlns:a16="http://schemas.microsoft.com/office/drawing/2014/main" xmlns="" id="{3366E849-C2DE-42C9-BFCE-2D45C31E3BF8}"/>
              </a:ext>
            </a:extLst>
          </p:cNvPr>
          <p:cNvSpPr txBox="1"/>
          <p:nvPr/>
        </p:nvSpPr>
        <p:spPr>
          <a:xfrm>
            <a:off x="8643909" y="4930439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借款人</a:t>
            </a:r>
          </a:p>
        </p:txBody>
      </p:sp>
      <p:sp>
        <p:nvSpPr>
          <p:cNvPr id="182" name="TextBox 63">
            <a:extLst>
              <a:ext uri="{FF2B5EF4-FFF2-40B4-BE49-F238E27FC236}">
                <a16:creationId xmlns:a16="http://schemas.microsoft.com/office/drawing/2014/main" xmlns="" id="{020CA608-718F-4E2A-88AF-5DD1C55464D6}"/>
              </a:ext>
            </a:extLst>
          </p:cNvPr>
          <p:cNvSpPr txBox="1"/>
          <p:nvPr/>
        </p:nvSpPr>
        <p:spPr>
          <a:xfrm>
            <a:off x="5723602" y="4930439"/>
            <a:ext cx="1188720" cy="5693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ln w="0"/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rPr>
              <a:t>监管方</a:t>
            </a:r>
            <a:endParaRPr lang="en-US" altLang="zh-CN" sz="1400" kern="0" dirty="0">
              <a:ln w="0"/>
              <a:solidFill>
                <a:prstClr val="black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借款人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xmlns="" id="{519C0D32-993F-4D0C-9470-78CC641A3D65}"/>
              </a:ext>
            </a:extLst>
          </p:cNvPr>
          <p:cNvSpPr txBox="1"/>
          <p:nvPr/>
        </p:nvSpPr>
        <p:spPr>
          <a:xfrm>
            <a:off x="396868" y="5571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存货质押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F82EE2CA-C0A7-46F0-8D56-0434DDCE8407}"/>
              </a:ext>
            </a:extLst>
          </p:cNvPr>
          <p:cNvSpPr/>
          <p:nvPr/>
        </p:nvSpPr>
        <p:spPr>
          <a:xfrm>
            <a:off x="5910557" y="6311269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仓单确认</a:t>
            </a:r>
            <a:endParaRPr kumimoji="1" lang="en-US" altLang="zh-CN" sz="1200" b="1" dirty="0"/>
          </a:p>
        </p:txBody>
      </p:sp>
      <p:cxnSp>
        <p:nvCxnSpPr>
          <p:cNvPr id="186" name="直线箭头连接符 83">
            <a:extLst>
              <a:ext uri="{FF2B5EF4-FFF2-40B4-BE49-F238E27FC236}">
                <a16:creationId xmlns:a16="http://schemas.microsoft.com/office/drawing/2014/main" xmlns="" id="{CCD9601F-5444-482E-9913-34C7640C2CE1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>
            <a:off x="2818035" y="3891984"/>
            <a:ext cx="477138" cy="5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83">
            <a:extLst>
              <a:ext uri="{FF2B5EF4-FFF2-40B4-BE49-F238E27FC236}">
                <a16:creationId xmlns:a16="http://schemas.microsoft.com/office/drawing/2014/main" xmlns="" id="{BC6E3EFF-FE1D-4F27-A01B-D36DAC97C3EF}"/>
              </a:ext>
            </a:extLst>
          </p:cNvPr>
          <p:cNvCxnSpPr>
            <a:cxnSpLocks/>
          </p:cNvCxnSpPr>
          <p:nvPr/>
        </p:nvCxnSpPr>
        <p:spPr>
          <a:xfrm>
            <a:off x="4131230" y="3895669"/>
            <a:ext cx="477138" cy="64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83">
            <a:extLst>
              <a:ext uri="{FF2B5EF4-FFF2-40B4-BE49-F238E27FC236}">
                <a16:creationId xmlns:a16="http://schemas.microsoft.com/office/drawing/2014/main" xmlns="" id="{0DB4C6A0-DB1B-4DD0-A36B-3BB9886E959A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5422391" y="3892507"/>
            <a:ext cx="477138" cy="488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83">
            <a:extLst>
              <a:ext uri="{FF2B5EF4-FFF2-40B4-BE49-F238E27FC236}">
                <a16:creationId xmlns:a16="http://schemas.microsoft.com/office/drawing/2014/main" xmlns="" id="{93F8EFBA-8848-4CF7-8F9F-8F147124B597}"/>
              </a:ext>
            </a:extLst>
          </p:cNvPr>
          <p:cNvCxnSpPr>
            <a:cxnSpLocks/>
            <a:stCxn id="103" idx="3"/>
            <a:endCxn id="93" idx="1"/>
          </p:cNvCxnSpPr>
          <p:nvPr/>
        </p:nvCxnSpPr>
        <p:spPr>
          <a:xfrm>
            <a:off x="6724569" y="3892507"/>
            <a:ext cx="2111421" cy="38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83">
            <a:extLst>
              <a:ext uri="{FF2B5EF4-FFF2-40B4-BE49-F238E27FC236}">
                <a16:creationId xmlns:a16="http://schemas.microsoft.com/office/drawing/2014/main" xmlns="" id="{B2E8427D-5D97-488E-80EF-B9C53F4E3C1F}"/>
              </a:ext>
            </a:extLst>
          </p:cNvPr>
          <p:cNvCxnSpPr>
            <a:cxnSpLocks/>
            <a:stCxn id="93" idx="3"/>
            <a:endCxn id="91" idx="1"/>
          </p:cNvCxnSpPr>
          <p:nvPr/>
        </p:nvCxnSpPr>
        <p:spPr>
          <a:xfrm>
            <a:off x="9653021" y="3896357"/>
            <a:ext cx="802278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83">
            <a:extLst>
              <a:ext uri="{FF2B5EF4-FFF2-40B4-BE49-F238E27FC236}">
                <a16:creationId xmlns:a16="http://schemas.microsoft.com/office/drawing/2014/main" xmlns="" id="{AA78209A-D450-4394-A7EB-9A87FB50E93C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6730750" y="6212346"/>
            <a:ext cx="664324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箭头连接符 83">
            <a:extLst>
              <a:ext uri="{FF2B5EF4-FFF2-40B4-BE49-F238E27FC236}">
                <a16:creationId xmlns:a16="http://schemas.microsoft.com/office/drawing/2014/main" xmlns="" id="{7C79D29C-C432-4C9C-ABB0-4C50546A5CB4}"/>
              </a:ext>
            </a:extLst>
          </p:cNvPr>
          <p:cNvCxnSpPr>
            <a:cxnSpLocks/>
            <a:stCxn id="170" idx="3"/>
            <a:endCxn id="172" idx="1"/>
          </p:cNvCxnSpPr>
          <p:nvPr/>
        </p:nvCxnSpPr>
        <p:spPr>
          <a:xfrm>
            <a:off x="8220114" y="6212346"/>
            <a:ext cx="60964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箭头连接符 83">
            <a:extLst>
              <a:ext uri="{FF2B5EF4-FFF2-40B4-BE49-F238E27FC236}">
                <a16:creationId xmlns:a16="http://schemas.microsoft.com/office/drawing/2014/main" xmlns="" id="{68D4F823-0665-44D2-9023-1802041A17E3}"/>
              </a:ext>
            </a:extLst>
          </p:cNvPr>
          <p:cNvCxnSpPr>
            <a:cxnSpLocks/>
            <a:stCxn id="172" idx="3"/>
            <a:endCxn id="171" idx="1"/>
          </p:cNvCxnSpPr>
          <p:nvPr/>
        </p:nvCxnSpPr>
        <p:spPr>
          <a:xfrm>
            <a:off x="9646785" y="6212346"/>
            <a:ext cx="808514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63">
            <a:extLst>
              <a:ext uri="{FF2B5EF4-FFF2-40B4-BE49-F238E27FC236}">
                <a16:creationId xmlns:a16="http://schemas.microsoft.com/office/drawing/2014/main" xmlns="" id="{2ADEE9F5-347F-42B4-AB73-CDD7A7A91D37}"/>
              </a:ext>
            </a:extLst>
          </p:cNvPr>
          <p:cNvSpPr txBox="1"/>
          <p:nvPr/>
        </p:nvSpPr>
        <p:spPr>
          <a:xfrm>
            <a:off x="4415511" y="4941249"/>
            <a:ext cx="1188720" cy="35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45720" rIns="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借款人</a:t>
            </a: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xmlns="" id="{7669F5F8-DB2A-4C12-8999-D3E468AA7CBA}"/>
              </a:ext>
            </a:extLst>
          </p:cNvPr>
          <p:cNvSpPr/>
          <p:nvPr/>
        </p:nvSpPr>
        <p:spPr>
          <a:xfrm>
            <a:off x="4597351" y="5967019"/>
            <a:ext cx="825040" cy="490654"/>
          </a:xfrm>
          <a:prstGeom prst="rect">
            <a:avLst/>
          </a:prstGeom>
          <a:solidFill>
            <a:srgbClr val="FD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自有货物</a:t>
            </a:r>
          </a:p>
        </p:txBody>
      </p:sp>
      <p:cxnSp>
        <p:nvCxnSpPr>
          <p:cNvPr id="250" name="直线箭头连接符 83">
            <a:extLst>
              <a:ext uri="{FF2B5EF4-FFF2-40B4-BE49-F238E27FC236}">
                <a16:creationId xmlns:a16="http://schemas.microsoft.com/office/drawing/2014/main" xmlns="" id="{6144883F-E0F0-46CB-9CB2-C5BAFCC22BE7}"/>
              </a:ext>
            </a:extLst>
          </p:cNvPr>
          <p:cNvCxnSpPr>
            <a:cxnSpLocks/>
          </p:cNvCxnSpPr>
          <p:nvPr/>
        </p:nvCxnSpPr>
        <p:spPr>
          <a:xfrm>
            <a:off x="5431676" y="6186925"/>
            <a:ext cx="478881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A97A5DDC-BD15-7D42-A43A-93BCC4C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产品功能分层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D8A0088-85A5-B44F-AE2C-7F153A6A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67" y="1116567"/>
            <a:ext cx="8391348" cy="55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D64F39EE-1F1F-E546-98BF-CD11383D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产品线功能划分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5CF1BBC-4083-174E-A1E6-43796584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91"/>
            <a:ext cx="12192000" cy="37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rgbClr val="FD801E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  <a:sym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771</Words>
  <Application>Microsoft Macintosh PowerPoint</Application>
  <PresentationFormat>宽屏</PresentationFormat>
  <Paragraphs>182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Calibri</vt:lpstr>
      <vt:lpstr>DengXian</vt:lpstr>
      <vt:lpstr>Impact</vt:lpstr>
      <vt:lpstr>Microsoft YaHei</vt:lpstr>
      <vt:lpstr>Microsoft YaHei Light</vt:lpstr>
      <vt:lpstr>等线</vt:lpstr>
      <vt:lpstr>黑体</vt:lpstr>
      <vt:lpstr>宋体</vt:lpstr>
      <vt:lpstr>微软雅黑</vt:lpstr>
      <vt:lpstr>微软雅黑 Light</vt:lpstr>
      <vt:lpstr>Arial</vt:lpstr>
      <vt:lpstr>1_Office 主题​​</vt:lpstr>
      <vt:lpstr>PowerPoint 演示文稿</vt:lpstr>
      <vt:lpstr>壹诺金融目标客户</vt:lpstr>
      <vt:lpstr>壹诺金融合作模式</vt:lpstr>
      <vt:lpstr>全链条供应链金融产品展示</vt:lpstr>
      <vt:lpstr>壹诺金融平台产品规划</vt:lpstr>
      <vt:lpstr>预付类和存货类产品对比</vt:lpstr>
      <vt:lpstr>预付类和存货类产品对比</vt:lpstr>
      <vt:lpstr>产品功能分层</vt:lpstr>
      <vt:lpstr>产品线功能划分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全链条供应链金融产品展示</dc:title>
  <dc:creator>dell</dc:creator>
  <cp:lastModifiedBy>张小玲</cp:lastModifiedBy>
  <cp:revision>34</cp:revision>
  <dcterms:created xsi:type="dcterms:W3CDTF">2019-08-06T08:33:52Z</dcterms:created>
  <dcterms:modified xsi:type="dcterms:W3CDTF">2019-08-09T06:30:32Z</dcterms:modified>
</cp:coreProperties>
</file>