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585858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585858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585858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10817" y="862583"/>
            <a:ext cx="10631551" cy="19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755123" y="320040"/>
            <a:ext cx="2025396" cy="5303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92251" y="338327"/>
            <a:ext cx="573024" cy="5288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5300" y="399668"/>
            <a:ext cx="9661398" cy="398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585858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9168" y="1164925"/>
            <a:ext cx="11173663" cy="4523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0000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2070" y="5414336"/>
            <a:ext cx="4658995" cy="545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sz="1850" spc="10" dirty="0">
                <a:solidFill>
                  <a:srgbClr val="51A890"/>
                </a:solidFill>
                <a:latin typeface="Arial Unicode MS"/>
                <a:cs typeface="Arial Unicode MS"/>
              </a:rPr>
              <a:t>布</a:t>
            </a:r>
            <a:r>
              <a:rPr sz="1850" spc="-195" dirty="0">
                <a:solidFill>
                  <a:srgbClr val="51A890"/>
                </a:solidFill>
                <a:latin typeface="Arial Unicode MS"/>
                <a:cs typeface="Arial Unicode MS"/>
              </a:rPr>
              <a:t>比</a:t>
            </a:r>
            <a:r>
              <a:rPr sz="3150" spc="-2850" baseline="-9259" dirty="0">
                <a:solidFill>
                  <a:srgbClr val="FC801E"/>
                </a:solidFill>
                <a:latin typeface="Arial Unicode MS"/>
                <a:cs typeface="Arial Unicode MS"/>
              </a:rPr>
              <a:t>布</a:t>
            </a:r>
            <a:r>
              <a:rPr sz="1850" spc="10" dirty="0">
                <a:solidFill>
                  <a:srgbClr val="51A890"/>
                </a:solidFill>
                <a:latin typeface="Arial Unicode MS"/>
                <a:cs typeface="Arial Unicode MS"/>
              </a:rPr>
              <a:t>（</a:t>
            </a:r>
            <a:r>
              <a:rPr sz="1850" spc="-1775" dirty="0">
                <a:solidFill>
                  <a:srgbClr val="51A890"/>
                </a:solidFill>
                <a:latin typeface="Arial Unicode MS"/>
                <a:cs typeface="Arial Unicode MS"/>
              </a:rPr>
              <a:t>北</a:t>
            </a:r>
            <a:r>
              <a:rPr sz="3150" spc="-480" baseline="-9259" dirty="0">
                <a:solidFill>
                  <a:srgbClr val="FC801E"/>
                </a:solidFill>
                <a:latin typeface="Arial Unicode MS"/>
                <a:cs typeface="Arial Unicode MS"/>
              </a:rPr>
              <a:t>比</a:t>
            </a:r>
            <a:r>
              <a:rPr sz="1850" spc="-1500" dirty="0">
                <a:solidFill>
                  <a:srgbClr val="51A890"/>
                </a:solidFill>
                <a:latin typeface="Arial Unicode MS"/>
                <a:cs typeface="Arial Unicode MS"/>
              </a:rPr>
              <a:t>京</a:t>
            </a:r>
            <a:r>
              <a:rPr sz="3150" spc="-892" baseline="-9259" dirty="0">
                <a:solidFill>
                  <a:srgbClr val="FC801E"/>
                </a:solidFill>
                <a:latin typeface="Arial Unicode MS"/>
                <a:cs typeface="Arial Unicode MS"/>
              </a:rPr>
              <a:t>（</a:t>
            </a:r>
            <a:r>
              <a:rPr sz="1850" spc="-1225" dirty="0">
                <a:solidFill>
                  <a:srgbClr val="51A890"/>
                </a:solidFill>
                <a:latin typeface="Arial Unicode MS"/>
                <a:cs typeface="Arial Unicode MS"/>
              </a:rPr>
              <a:t>）</a:t>
            </a:r>
            <a:r>
              <a:rPr sz="3150" spc="-1305" baseline="-9259" dirty="0">
                <a:solidFill>
                  <a:srgbClr val="FC801E"/>
                </a:solidFill>
                <a:latin typeface="Arial Unicode MS"/>
                <a:cs typeface="Arial Unicode MS"/>
              </a:rPr>
              <a:t>北</a:t>
            </a:r>
            <a:r>
              <a:rPr sz="1850" spc="-950" dirty="0">
                <a:solidFill>
                  <a:srgbClr val="51A890"/>
                </a:solidFill>
                <a:latin typeface="Arial Unicode MS"/>
                <a:cs typeface="Arial Unicode MS"/>
              </a:rPr>
              <a:t>网</a:t>
            </a:r>
            <a:r>
              <a:rPr sz="3150" spc="-1717" baseline="-9259" dirty="0">
                <a:solidFill>
                  <a:srgbClr val="FC801E"/>
                </a:solidFill>
                <a:latin typeface="Arial Unicode MS"/>
                <a:cs typeface="Arial Unicode MS"/>
              </a:rPr>
              <a:t>京</a:t>
            </a:r>
            <a:r>
              <a:rPr sz="1850" spc="-675" dirty="0">
                <a:solidFill>
                  <a:srgbClr val="51A890"/>
                </a:solidFill>
                <a:latin typeface="Arial Unicode MS"/>
                <a:cs typeface="Arial Unicode MS"/>
              </a:rPr>
              <a:t>络</a:t>
            </a:r>
            <a:r>
              <a:rPr sz="3150" spc="-2129" baseline="-9259" dirty="0">
                <a:solidFill>
                  <a:srgbClr val="FC801E"/>
                </a:solidFill>
                <a:latin typeface="Arial Unicode MS"/>
                <a:cs typeface="Arial Unicode MS"/>
              </a:rPr>
              <a:t>）</a:t>
            </a:r>
            <a:r>
              <a:rPr sz="1850" spc="-395" dirty="0">
                <a:solidFill>
                  <a:srgbClr val="51A890"/>
                </a:solidFill>
                <a:latin typeface="Arial Unicode MS"/>
                <a:cs typeface="Arial Unicode MS"/>
              </a:rPr>
              <a:t>技</a:t>
            </a:r>
            <a:r>
              <a:rPr sz="3150" spc="-2550" baseline="-9259" dirty="0">
                <a:solidFill>
                  <a:srgbClr val="FC801E"/>
                </a:solidFill>
                <a:latin typeface="Arial Unicode MS"/>
                <a:cs typeface="Arial Unicode MS"/>
              </a:rPr>
              <a:t>网</a:t>
            </a:r>
            <a:r>
              <a:rPr sz="1850" spc="-120" dirty="0">
                <a:solidFill>
                  <a:srgbClr val="51A890"/>
                </a:solidFill>
                <a:latin typeface="Arial Unicode MS"/>
                <a:cs typeface="Arial Unicode MS"/>
              </a:rPr>
              <a:t>术</a:t>
            </a:r>
            <a:r>
              <a:rPr sz="3150" spc="-2962" baseline="-9259" dirty="0">
                <a:solidFill>
                  <a:srgbClr val="FC801E"/>
                </a:solidFill>
                <a:latin typeface="Arial Unicode MS"/>
                <a:cs typeface="Arial Unicode MS"/>
              </a:rPr>
              <a:t>络</a:t>
            </a:r>
            <a:r>
              <a:rPr sz="1850" spc="10" dirty="0">
                <a:solidFill>
                  <a:srgbClr val="51A890"/>
                </a:solidFill>
                <a:latin typeface="Arial Unicode MS"/>
                <a:cs typeface="Arial Unicode MS"/>
              </a:rPr>
              <a:t>有</a:t>
            </a:r>
            <a:r>
              <a:rPr sz="1850" spc="-1705" dirty="0">
                <a:solidFill>
                  <a:srgbClr val="51A890"/>
                </a:solidFill>
                <a:latin typeface="Arial Unicode MS"/>
                <a:cs typeface="Arial Unicode MS"/>
              </a:rPr>
              <a:t>限</a:t>
            </a:r>
            <a:r>
              <a:rPr sz="3150" spc="-585" baseline="-9259" dirty="0">
                <a:solidFill>
                  <a:srgbClr val="FC801E"/>
                </a:solidFill>
                <a:latin typeface="Arial Unicode MS"/>
                <a:cs typeface="Arial Unicode MS"/>
              </a:rPr>
              <a:t>技</a:t>
            </a:r>
            <a:r>
              <a:rPr sz="1850" spc="-1430" dirty="0">
                <a:solidFill>
                  <a:srgbClr val="51A890"/>
                </a:solidFill>
                <a:latin typeface="Arial Unicode MS"/>
                <a:cs typeface="Arial Unicode MS"/>
              </a:rPr>
              <a:t>公</a:t>
            </a:r>
            <a:r>
              <a:rPr sz="3150" spc="-997" baseline="-9259" dirty="0">
                <a:solidFill>
                  <a:srgbClr val="FC801E"/>
                </a:solidFill>
                <a:latin typeface="Arial Unicode MS"/>
                <a:cs typeface="Arial Unicode MS"/>
              </a:rPr>
              <a:t>术</a:t>
            </a:r>
            <a:r>
              <a:rPr sz="1850" spc="-1155" dirty="0">
                <a:solidFill>
                  <a:srgbClr val="51A890"/>
                </a:solidFill>
                <a:latin typeface="Arial Unicode MS"/>
                <a:cs typeface="Arial Unicode MS"/>
              </a:rPr>
              <a:t>司</a:t>
            </a:r>
            <a:r>
              <a:rPr sz="3150" spc="52" baseline="-9259" dirty="0">
                <a:solidFill>
                  <a:srgbClr val="FC801E"/>
                </a:solidFill>
                <a:latin typeface="Arial Unicode MS"/>
                <a:cs typeface="Arial Unicode MS"/>
              </a:rPr>
              <a:t>有</a:t>
            </a:r>
            <a:r>
              <a:rPr sz="3150" spc="-2902" baseline="-9259" dirty="0">
                <a:solidFill>
                  <a:srgbClr val="FC801E"/>
                </a:solidFill>
                <a:latin typeface="Arial Unicode MS"/>
                <a:cs typeface="Arial Unicode MS"/>
              </a:rPr>
              <a:t>限</a:t>
            </a:r>
            <a:r>
              <a:rPr sz="1850" spc="10" dirty="0">
                <a:solidFill>
                  <a:srgbClr val="51A890"/>
                </a:solidFill>
                <a:latin typeface="Arial Unicode MS"/>
                <a:cs typeface="Arial Unicode MS"/>
              </a:rPr>
              <a:t>联</a:t>
            </a:r>
            <a:r>
              <a:rPr sz="1850" spc="-1745" dirty="0">
                <a:solidFill>
                  <a:srgbClr val="51A890"/>
                </a:solidFill>
                <a:latin typeface="Arial Unicode MS"/>
                <a:cs typeface="Arial Unicode MS"/>
              </a:rPr>
              <a:t>合</a:t>
            </a:r>
            <a:r>
              <a:rPr sz="3150" spc="-525" baseline="-9259" dirty="0">
                <a:solidFill>
                  <a:srgbClr val="FC801E"/>
                </a:solidFill>
                <a:latin typeface="Arial Unicode MS"/>
                <a:cs typeface="Arial Unicode MS"/>
              </a:rPr>
              <a:t>公</a:t>
            </a:r>
            <a:r>
              <a:rPr sz="1850" spc="-1470" dirty="0">
                <a:solidFill>
                  <a:srgbClr val="51A890"/>
                </a:solidFill>
                <a:latin typeface="Arial Unicode MS"/>
                <a:cs typeface="Arial Unicode MS"/>
              </a:rPr>
              <a:t>创</a:t>
            </a:r>
            <a:r>
              <a:rPr sz="3150" spc="-937" baseline="-9259" dirty="0">
                <a:solidFill>
                  <a:srgbClr val="FC801E"/>
                </a:solidFill>
                <a:latin typeface="Arial Unicode MS"/>
                <a:cs typeface="Arial Unicode MS"/>
              </a:rPr>
              <a:t>司</a:t>
            </a:r>
            <a:r>
              <a:rPr sz="1850" spc="10" dirty="0">
                <a:solidFill>
                  <a:srgbClr val="51A890"/>
                </a:solidFill>
                <a:latin typeface="Arial Unicode MS"/>
                <a:cs typeface="Arial Unicode MS"/>
              </a:rPr>
              <a:t>始人</a:t>
            </a:r>
            <a:endParaRPr sz="1850">
              <a:latin typeface="Arial Unicode MS"/>
              <a:cs typeface="Arial Unicode MS"/>
            </a:endParaRPr>
          </a:p>
          <a:p>
            <a:pPr marL="635" algn="ctr">
              <a:lnSpc>
                <a:spcPts val="2200"/>
              </a:lnSpc>
            </a:pPr>
            <a:r>
              <a:rPr sz="1850" b="0" spc="105" dirty="0">
                <a:solidFill>
                  <a:srgbClr val="51A890"/>
                </a:solidFill>
                <a:latin typeface="Segoe UI Light"/>
                <a:cs typeface="Segoe UI Light"/>
              </a:rPr>
              <a:t>&amp;</a:t>
            </a:r>
            <a:r>
              <a:rPr sz="1850" b="0" spc="60" dirty="0">
                <a:solidFill>
                  <a:srgbClr val="51A890"/>
                </a:solidFill>
                <a:latin typeface="Segoe UI Light"/>
                <a:cs typeface="Segoe UI Light"/>
              </a:rPr>
              <a:t>C</a:t>
            </a:r>
            <a:r>
              <a:rPr sz="1850" b="0" spc="114" dirty="0">
                <a:solidFill>
                  <a:srgbClr val="51A890"/>
                </a:solidFill>
                <a:latin typeface="Segoe UI Light"/>
                <a:cs typeface="Segoe UI Light"/>
              </a:rPr>
              <a:t>OO</a:t>
            </a:r>
            <a:endParaRPr sz="185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43655" y="1892807"/>
            <a:ext cx="8848725" cy="3538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6910" algn="ctr">
              <a:lnSpc>
                <a:spcPct val="100000"/>
              </a:lnSpc>
            </a:pPr>
            <a:r>
              <a:rPr sz="4250" b="1" spc="10" dirty="0">
                <a:solidFill>
                  <a:srgbClr val="51A890"/>
                </a:solidFill>
                <a:latin typeface="微软雅黑"/>
                <a:cs typeface="微软雅黑"/>
              </a:rPr>
              <a:t>区 块</a:t>
            </a:r>
            <a:r>
              <a:rPr sz="4250" b="1" spc="15" dirty="0">
                <a:solidFill>
                  <a:srgbClr val="51A890"/>
                </a:solidFill>
                <a:latin typeface="微软雅黑"/>
                <a:cs typeface="微软雅黑"/>
              </a:rPr>
              <a:t> </a:t>
            </a:r>
            <a:r>
              <a:rPr sz="4250" b="1" spc="10" dirty="0">
                <a:solidFill>
                  <a:srgbClr val="51A890"/>
                </a:solidFill>
                <a:latin typeface="微软雅黑"/>
                <a:cs typeface="微软雅黑"/>
              </a:rPr>
              <a:t>链</a:t>
            </a:r>
            <a:r>
              <a:rPr sz="4250" b="1" spc="5" dirty="0">
                <a:solidFill>
                  <a:srgbClr val="51A890"/>
                </a:solidFill>
                <a:latin typeface="微软雅黑"/>
                <a:cs typeface="微软雅黑"/>
              </a:rPr>
              <a:t> </a:t>
            </a:r>
            <a:r>
              <a:rPr sz="4250" b="1" spc="10" dirty="0">
                <a:solidFill>
                  <a:srgbClr val="51A890"/>
                </a:solidFill>
                <a:latin typeface="微软雅黑"/>
                <a:cs typeface="微软雅黑"/>
              </a:rPr>
              <a:t>关</a:t>
            </a:r>
            <a:r>
              <a:rPr sz="4250" b="1" spc="15" dirty="0">
                <a:solidFill>
                  <a:srgbClr val="51A890"/>
                </a:solidFill>
                <a:latin typeface="微软雅黑"/>
                <a:cs typeface="微软雅黑"/>
              </a:rPr>
              <a:t> </a:t>
            </a:r>
            <a:r>
              <a:rPr sz="4250" b="1" spc="10" dirty="0">
                <a:solidFill>
                  <a:srgbClr val="51A890"/>
                </a:solidFill>
                <a:latin typeface="微软雅黑"/>
                <a:cs typeface="微软雅黑"/>
              </a:rPr>
              <a:t>键</a:t>
            </a:r>
            <a:r>
              <a:rPr sz="4250" b="1" dirty="0">
                <a:solidFill>
                  <a:srgbClr val="51A890"/>
                </a:solidFill>
                <a:latin typeface="微软雅黑"/>
                <a:cs typeface="微软雅黑"/>
              </a:rPr>
              <a:t> </a:t>
            </a:r>
            <a:r>
              <a:rPr sz="4250" b="1" spc="10" dirty="0">
                <a:solidFill>
                  <a:srgbClr val="51A890"/>
                </a:solidFill>
                <a:latin typeface="微软雅黑"/>
                <a:cs typeface="微软雅黑"/>
              </a:rPr>
              <a:t>技</a:t>
            </a:r>
            <a:r>
              <a:rPr sz="4250" b="1" spc="15" dirty="0">
                <a:solidFill>
                  <a:srgbClr val="51A890"/>
                </a:solidFill>
                <a:latin typeface="微软雅黑"/>
                <a:cs typeface="微软雅黑"/>
              </a:rPr>
              <a:t> </a:t>
            </a:r>
            <a:r>
              <a:rPr sz="4250" b="1" spc="10" dirty="0">
                <a:solidFill>
                  <a:srgbClr val="51A890"/>
                </a:solidFill>
                <a:latin typeface="微软雅黑"/>
                <a:cs typeface="微软雅黑"/>
              </a:rPr>
              <a:t>术</a:t>
            </a:r>
            <a:r>
              <a:rPr sz="4250" b="1" dirty="0">
                <a:solidFill>
                  <a:srgbClr val="51A890"/>
                </a:solidFill>
                <a:latin typeface="微软雅黑"/>
                <a:cs typeface="微软雅黑"/>
              </a:rPr>
              <a:t> </a:t>
            </a:r>
            <a:r>
              <a:rPr sz="4250" b="1" spc="10" dirty="0">
                <a:solidFill>
                  <a:srgbClr val="51A890"/>
                </a:solidFill>
                <a:latin typeface="微软雅黑"/>
                <a:cs typeface="微软雅黑"/>
              </a:rPr>
              <a:t>辨</a:t>
            </a:r>
            <a:r>
              <a:rPr sz="4250" b="1" spc="15" dirty="0">
                <a:solidFill>
                  <a:srgbClr val="51A890"/>
                </a:solidFill>
                <a:latin typeface="微软雅黑"/>
                <a:cs typeface="微软雅黑"/>
              </a:rPr>
              <a:t> </a:t>
            </a:r>
            <a:r>
              <a:rPr sz="4250" b="1" spc="10" dirty="0">
                <a:solidFill>
                  <a:srgbClr val="51A890"/>
                </a:solidFill>
                <a:latin typeface="微软雅黑"/>
                <a:cs typeface="微软雅黑"/>
              </a:rPr>
              <a:t>析</a:t>
            </a:r>
            <a:endParaRPr sz="42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4450">
              <a:latin typeface="Times New Roman"/>
              <a:cs typeface="Times New Roman"/>
            </a:endParaRPr>
          </a:p>
          <a:p>
            <a:pPr marL="1945005" algn="ctr">
              <a:lnSpc>
                <a:spcPct val="100000"/>
              </a:lnSpc>
            </a:pPr>
            <a:r>
              <a:rPr sz="4250" b="1" spc="10" dirty="0">
                <a:solidFill>
                  <a:srgbClr val="51A890"/>
                </a:solidFill>
                <a:latin typeface="微软雅黑"/>
                <a:cs typeface="微软雅黑"/>
              </a:rPr>
              <a:t>与</a:t>
            </a:r>
            <a:r>
              <a:rPr sz="4250" b="1" spc="5" dirty="0">
                <a:solidFill>
                  <a:srgbClr val="51A890"/>
                </a:solidFill>
                <a:latin typeface="微软雅黑"/>
                <a:cs typeface="微软雅黑"/>
              </a:rPr>
              <a:t> </a:t>
            </a:r>
            <a:r>
              <a:rPr sz="4250" b="1" spc="10" dirty="0">
                <a:solidFill>
                  <a:srgbClr val="51A890"/>
                </a:solidFill>
                <a:latin typeface="微软雅黑"/>
                <a:cs typeface="微软雅黑"/>
              </a:rPr>
              <a:t>金</a:t>
            </a:r>
            <a:r>
              <a:rPr sz="4250" b="1" spc="15" dirty="0">
                <a:solidFill>
                  <a:srgbClr val="51A890"/>
                </a:solidFill>
                <a:latin typeface="微软雅黑"/>
                <a:cs typeface="微软雅黑"/>
              </a:rPr>
              <a:t> </a:t>
            </a:r>
            <a:r>
              <a:rPr sz="4250" b="1" spc="10" dirty="0">
                <a:solidFill>
                  <a:srgbClr val="51A890"/>
                </a:solidFill>
                <a:latin typeface="微软雅黑"/>
                <a:cs typeface="微软雅黑"/>
              </a:rPr>
              <a:t>融</a:t>
            </a:r>
            <a:r>
              <a:rPr sz="4250" b="1" spc="5" dirty="0">
                <a:solidFill>
                  <a:srgbClr val="51A890"/>
                </a:solidFill>
                <a:latin typeface="微软雅黑"/>
                <a:cs typeface="微软雅黑"/>
              </a:rPr>
              <a:t> </a:t>
            </a:r>
            <a:r>
              <a:rPr sz="4250" b="1" spc="10" dirty="0">
                <a:solidFill>
                  <a:srgbClr val="51A890"/>
                </a:solidFill>
                <a:latin typeface="微软雅黑"/>
                <a:cs typeface="微软雅黑"/>
              </a:rPr>
              <a:t>应</a:t>
            </a:r>
            <a:r>
              <a:rPr sz="4250" b="1" spc="15" dirty="0">
                <a:solidFill>
                  <a:srgbClr val="51A890"/>
                </a:solidFill>
                <a:latin typeface="微软雅黑"/>
                <a:cs typeface="微软雅黑"/>
              </a:rPr>
              <a:t> </a:t>
            </a:r>
            <a:r>
              <a:rPr sz="4250" b="1" spc="10" dirty="0">
                <a:solidFill>
                  <a:srgbClr val="51A890"/>
                </a:solidFill>
                <a:latin typeface="微软雅黑"/>
                <a:cs typeface="微软雅黑"/>
              </a:rPr>
              <a:t>用</a:t>
            </a:r>
            <a:r>
              <a:rPr sz="4250" b="1" spc="5" dirty="0">
                <a:solidFill>
                  <a:srgbClr val="51A890"/>
                </a:solidFill>
                <a:latin typeface="微软雅黑"/>
                <a:cs typeface="微软雅黑"/>
              </a:rPr>
              <a:t> </a:t>
            </a:r>
            <a:r>
              <a:rPr sz="4250" b="1" spc="10" dirty="0">
                <a:solidFill>
                  <a:srgbClr val="51A890"/>
                </a:solidFill>
                <a:latin typeface="微软雅黑"/>
                <a:cs typeface="微软雅黑"/>
              </a:rPr>
              <a:t>实</a:t>
            </a:r>
            <a:r>
              <a:rPr sz="4250" b="1" spc="15" dirty="0">
                <a:solidFill>
                  <a:srgbClr val="51A890"/>
                </a:solidFill>
                <a:latin typeface="微软雅黑"/>
                <a:cs typeface="微软雅黑"/>
              </a:rPr>
              <a:t> </a:t>
            </a:r>
            <a:r>
              <a:rPr sz="4250" b="1" spc="10" dirty="0">
                <a:solidFill>
                  <a:srgbClr val="51A890"/>
                </a:solidFill>
                <a:latin typeface="微软雅黑"/>
                <a:cs typeface="微软雅黑"/>
              </a:rPr>
              <a:t>践</a:t>
            </a:r>
            <a:endParaRPr sz="4250">
              <a:latin typeface="微软雅黑"/>
              <a:cs typeface="微软雅黑"/>
            </a:endParaRPr>
          </a:p>
          <a:p>
            <a:pPr marL="1927225" algn="ctr">
              <a:lnSpc>
                <a:spcPct val="100000"/>
              </a:lnSpc>
              <a:spcBef>
                <a:spcPts val="2485"/>
              </a:spcBef>
            </a:pPr>
            <a:r>
              <a:rPr sz="1850" spc="10" dirty="0">
                <a:solidFill>
                  <a:srgbClr val="51A890"/>
                </a:solidFill>
                <a:latin typeface="Arial Unicode MS"/>
                <a:cs typeface="Arial Unicode MS"/>
              </a:rPr>
              <a:t>李军</a:t>
            </a:r>
            <a:endParaRPr sz="185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950">
              <a:latin typeface="Times New Roman"/>
              <a:cs typeface="Times New Roman"/>
            </a:endParaRPr>
          </a:p>
          <a:p>
            <a:pPr marL="1925320" algn="ctr">
              <a:lnSpc>
                <a:spcPct val="100000"/>
              </a:lnSpc>
            </a:pPr>
            <a:r>
              <a:rPr sz="1850" spc="5" dirty="0">
                <a:solidFill>
                  <a:srgbClr val="51A890"/>
                </a:solidFill>
                <a:latin typeface="Arial Unicode MS"/>
                <a:cs typeface="Arial Unicode MS"/>
              </a:rPr>
              <a:t>中科院博士</a:t>
            </a:r>
            <a:endParaRPr sz="185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43655" y="1892807"/>
            <a:ext cx="8848725" cy="3538854"/>
          </a:xfrm>
          <a:custGeom>
            <a:avLst/>
            <a:gdLst/>
            <a:ahLst/>
            <a:cxnLst/>
            <a:rect l="l" t="t" r="r" b="b"/>
            <a:pathLst>
              <a:path w="8848725" h="3538854">
                <a:moveTo>
                  <a:pt x="0" y="3538728"/>
                </a:moveTo>
                <a:lnTo>
                  <a:pt x="8848344" y="3538728"/>
                </a:lnTo>
                <a:lnTo>
                  <a:pt x="8848344" y="0"/>
                </a:lnTo>
                <a:lnTo>
                  <a:pt x="0" y="0"/>
                </a:lnTo>
                <a:lnTo>
                  <a:pt x="0" y="3538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892807"/>
            <a:ext cx="3359150" cy="3538854"/>
          </a:xfrm>
          <a:custGeom>
            <a:avLst/>
            <a:gdLst/>
            <a:ahLst/>
            <a:cxnLst/>
            <a:rect l="l" t="t" r="r" b="b"/>
            <a:pathLst>
              <a:path w="3359150" h="3538854">
                <a:moveTo>
                  <a:pt x="0" y="3538728"/>
                </a:moveTo>
                <a:lnTo>
                  <a:pt x="3358896" y="3538728"/>
                </a:lnTo>
                <a:lnTo>
                  <a:pt x="3358896" y="0"/>
                </a:lnTo>
                <a:lnTo>
                  <a:pt x="0" y="0"/>
                </a:lnTo>
                <a:lnTo>
                  <a:pt x="0" y="3538728"/>
                </a:lnTo>
                <a:close/>
              </a:path>
            </a:pathLst>
          </a:custGeom>
          <a:solidFill>
            <a:srgbClr val="FC5A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52113" y="2916792"/>
            <a:ext cx="7340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FC801E"/>
                </a:solidFill>
              </a:rPr>
              <a:t>银行供应链金融业务流程与风控体系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5744717" y="3629780"/>
            <a:ext cx="375666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spc="-5" dirty="0">
                <a:solidFill>
                  <a:srgbClr val="FC801E"/>
                </a:solidFill>
                <a:latin typeface="微软雅黑"/>
                <a:cs typeface="微软雅黑"/>
              </a:rPr>
              <a:t>——存货融资业务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0584" y="3357371"/>
            <a:ext cx="3157728" cy="61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300" y="399668"/>
            <a:ext cx="9661398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40" dirty="0"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存货融资业务</a:t>
            </a:r>
            <a:endParaRPr sz="290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09168" y="1164925"/>
            <a:ext cx="11173663" cy="4179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>
              <a:lnSpc>
                <a:spcPct val="100000"/>
              </a:lnSpc>
            </a:pPr>
            <a:r>
              <a:rPr sz="28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风控重点：</a:t>
            </a:r>
            <a:endParaRPr sz="28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242570" marR="5080">
              <a:lnSpc>
                <a:spcPct val="150000"/>
              </a:lnSpc>
              <a:spcBef>
                <a:spcPts val="280"/>
              </a:spcBef>
              <a:tabLst>
                <a:tab pos="10931525" algn="l"/>
              </a:tabLst>
            </a:pP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1</a:t>
            </a:r>
            <a:r>
              <a:rPr sz="1800" spc="-17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.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借款</a:t>
            </a:r>
            <a:r>
              <a:rPr sz="1800" spc="-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商品</a:t>
            </a:r>
            <a:r>
              <a:rPr sz="1800" spc="-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交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易的</a:t>
            </a:r>
            <a:r>
              <a:rPr sz="1800" spc="-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真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</a:t>
            </a:r>
            <a:r>
              <a:rPr sz="18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性、稳定性和自偿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性</a:t>
            </a:r>
            <a:r>
              <a:rPr sz="18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，对质物的可控性和变现性，以及第三方仓储监管机构的监管 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能力和违约责任赔偿能力 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2.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借款人行业经验是否丰富，上下游客户是否稳定，主营产品购销渠道是否通畅，行业信用记录是否良好	。</a:t>
            </a:r>
            <a:endParaRPr sz="1800">
              <a:latin typeface="华文行楷" panose="02010800040101010101" pitchFamily="2" charset="-122"/>
              <a:ea typeface="华文行楷" panose="02010800040101010101" pitchFamily="2" charset="-122"/>
              <a:cs typeface="华文行楷"/>
            </a:endParaRPr>
          </a:p>
          <a:p>
            <a:pPr marL="24257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3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.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借款人盈利模式是否清晰，存货资金占用是否合理，资金用途是否购买存</a:t>
            </a:r>
            <a:r>
              <a:rPr sz="1800" spc="-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货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sz="1800">
              <a:latin typeface="华文行楷" panose="02010800040101010101" pitchFamily="2" charset="-122"/>
              <a:ea typeface="华文行楷" panose="02010800040101010101" pitchFamily="2" charset="-122"/>
              <a:cs typeface="华文行楷"/>
            </a:endParaRPr>
          </a:p>
          <a:p>
            <a:pPr marL="24257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4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.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充分考虑历史及未来一年内货物的市场变动因</a:t>
            </a:r>
            <a:r>
              <a:rPr sz="1800" spc="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素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（价格波动、变现难易），合理确定质押</a:t>
            </a:r>
            <a:r>
              <a:rPr sz="1800" spc="-1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率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sz="1800">
              <a:latin typeface="华文行楷" panose="02010800040101010101" pitchFamily="2" charset="-122"/>
              <a:ea typeface="华文行楷" panose="02010800040101010101" pitchFamily="2" charset="-122"/>
              <a:cs typeface="华文行楷"/>
            </a:endParaRPr>
          </a:p>
          <a:p>
            <a:pPr marL="242570" marR="6350">
              <a:lnSpc>
                <a:spcPct val="150000"/>
              </a:lnSpc>
            </a:pPr>
            <a:r>
              <a:rPr sz="18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5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.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出质货物是否为申请人主营产</a:t>
            </a:r>
            <a:r>
              <a:rPr sz="1800" spc="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品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，物权是否清晰明确，价格是否稳定，是否存在公开的交易市场，且销 售渠道广泛，物理、化学性质是否稳定，易于储存保管。对于带有有效期或使用期限的品种，该期限至少 </a:t>
            </a:r>
            <a:r>
              <a:rPr sz="18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不得早于拟融资到期后的</a:t>
            </a:r>
            <a:r>
              <a:rPr sz="18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4</a:t>
            </a:r>
            <a:r>
              <a:rPr sz="18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个月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  <a:r>
              <a:rPr sz="1800" spc="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6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.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第三方仓储</a:t>
            </a:r>
            <a:r>
              <a:rPr sz="1800" spc="-1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监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管机构是否具备对特定质物的监管资质和监管能</a:t>
            </a:r>
            <a:r>
              <a:rPr sz="1800" spc="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力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，与银行开展的业务规模和合作信用记</a:t>
            </a:r>
            <a:r>
              <a:rPr sz="1800" spc="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录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 </a:t>
            </a:r>
            <a:r>
              <a:rPr sz="1800" spc="12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“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借款人场所及其他</a:t>
            </a:r>
            <a:r>
              <a:rPr sz="1800" spc="12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”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监管模式下质押是否有效。</a:t>
            </a:r>
            <a:endParaRPr sz="1800">
              <a:latin typeface="华文行楷" panose="02010800040101010101" pitchFamily="2" charset="-122"/>
              <a:ea typeface="华文行楷" panose="02010800040101010101" pitchFamily="2" charset="-122"/>
              <a:cs typeface="华文行楷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40" dirty="0">
                <a:latin typeface="Arial Unicode MS"/>
                <a:cs typeface="Arial Unicode MS"/>
              </a:rPr>
              <a:t>存货融资业务</a:t>
            </a:r>
            <a:endParaRPr sz="29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167" y="1176527"/>
            <a:ext cx="10058400" cy="4664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300" y="399668"/>
            <a:ext cx="9661398" cy="45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华文行楷" panose="02010800040101010101" pitchFamily="2" charset="-122"/>
                <a:ea typeface="华文行楷" panose="02010800040101010101" pitchFamily="2" charset="-122"/>
              </a:rPr>
              <a:t>小组讨论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09168" y="1164925"/>
            <a:ext cx="11173663" cy="2176569"/>
          </a:xfrm>
          <a:prstGeom prst="rect">
            <a:avLst/>
          </a:prstGeom>
        </p:spPr>
        <p:txBody>
          <a:bodyPr vert="horz" wrap="square" lIns="0" tIns="288619" rIns="0" bIns="0" rtlCol="0">
            <a:spAutoFit/>
          </a:bodyPr>
          <a:lstStyle/>
          <a:p>
            <a:pPr marL="421640">
              <a:lnSpc>
                <a:spcPct val="100000"/>
              </a:lnSpc>
            </a:pPr>
            <a:r>
              <a:rPr dirty="0">
                <a:latin typeface="华文行楷" panose="02010800040101010101" pitchFamily="2" charset="-122"/>
                <a:ea typeface="华文行楷" panose="02010800040101010101" pitchFamily="2" charset="-122"/>
              </a:rPr>
              <a:t>问题来了</a:t>
            </a:r>
            <a:r>
              <a:rPr spc="-125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sz="4000" spc="-5" dirty="0">
                <a:latin typeface="华文行楷" panose="02010800040101010101" pitchFamily="2" charset="-122"/>
                <a:ea typeface="华文行楷" panose="02010800040101010101" pitchFamily="2" charset="-122"/>
              </a:rPr>
              <a:t>？</a:t>
            </a:r>
            <a:r>
              <a:rPr sz="5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？</a:t>
            </a:r>
            <a:r>
              <a:rPr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？</a:t>
            </a:r>
          </a:p>
          <a:p>
            <a:pPr marL="2080895">
              <a:lnSpc>
                <a:spcPct val="100000"/>
              </a:lnSpc>
              <a:spcBef>
                <a:spcPts val="2730"/>
              </a:spcBef>
            </a:pPr>
            <a:r>
              <a:rPr sz="28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实际业务中，货押业务风险重点在哪</a:t>
            </a:r>
            <a:r>
              <a:rPr sz="2800" spc="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里</a:t>
            </a:r>
            <a:r>
              <a:rPr sz="28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？</a:t>
            </a:r>
            <a:endParaRPr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463" y="3748761"/>
            <a:ext cx="5464810" cy="159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6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/>
              </a:rPr>
              <a:t>1</a:t>
            </a:r>
            <a:r>
              <a:rPr sz="1800" b="1" spc="-1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/>
              </a:rPr>
              <a:t>.</a:t>
            </a:r>
            <a:r>
              <a:rPr sz="1800" b="1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Microsoft JhengHei"/>
              </a:rPr>
              <a:t>货</a:t>
            </a:r>
            <a:r>
              <a:rPr sz="1800" b="1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Microsoft JhengHei"/>
              </a:rPr>
              <a:t>物真实性（水泥钢、假茅台）</a:t>
            </a:r>
            <a:endParaRPr sz="1800">
              <a:latin typeface="华文行楷" panose="02010800040101010101" pitchFamily="2" charset="-122"/>
              <a:ea typeface="华文行楷" panose="02010800040101010101" pitchFamily="2" charset="-122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6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/>
              </a:rPr>
              <a:t>2</a:t>
            </a:r>
            <a:r>
              <a:rPr sz="1800" b="1" spc="-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/>
              </a:rPr>
              <a:t>.</a:t>
            </a:r>
            <a:r>
              <a:rPr sz="1800" b="1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Microsoft JhengHei"/>
              </a:rPr>
              <a:t>货</a:t>
            </a:r>
            <a:r>
              <a:rPr sz="1800" b="1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Microsoft JhengHei"/>
              </a:rPr>
              <a:t>物是否看得住（仓管员收入低、抢货、货物变质）</a:t>
            </a:r>
            <a:endParaRPr sz="1800">
              <a:latin typeface="华文行楷" panose="02010800040101010101" pitchFamily="2" charset="-122"/>
              <a:ea typeface="华文行楷" panose="02010800040101010101" pitchFamily="2" charset="-122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1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/>
              </a:rPr>
              <a:t>3.</a:t>
            </a:r>
            <a:r>
              <a:rPr sz="1800" b="1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Microsoft JhengHei"/>
              </a:rPr>
              <a:t>价格</a:t>
            </a:r>
            <a:r>
              <a:rPr sz="1800" b="1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Microsoft JhengHei"/>
              </a:rPr>
              <a:t>变动（波幅大）</a:t>
            </a:r>
            <a:endParaRPr sz="1800">
              <a:latin typeface="华文行楷" panose="02010800040101010101" pitchFamily="2" charset="-122"/>
              <a:ea typeface="华文行楷" panose="02010800040101010101" pitchFamily="2" charset="-122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6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/>
              </a:rPr>
              <a:t>4.</a:t>
            </a:r>
            <a:r>
              <a:rPr sz="1800" b="1" spc="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Microsoft JhengHei"/>
              </a:rPr>
              <a:t>变现</a:t>
            </a:r>
            <a:r>
              <a:rPr sz="1800" b="1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Microsoft JhengHei"/>
              </a:rPr>
              <a:t>及时</a:t>
            </a:r>
            <a:r>
              <a:rPr sz="1800" b="1" spc="-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Microsoft JhengHei"/>
              </a:rPr>
              <a:t>性</a:t>
            </a:r>
            <a:r>
              <a:rPr sz="1800" b="1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Microsoft JhengHei"/>
              </a:rPr>
              <a:t>（折</a:t>
            </a:r>
            <a:r>
              <a:rPr sz="1800" b="1" spc="-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Microsoft JhengHei"/>
              </a:rPr>
              <a:t>让</a:t>
            </a:r>
            <a:r>
              <a:rPr sz="1800" b="1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Microsoft JhengHei"/>
              </a:rPr>
              <a:t>出售</a:t>
            </a:r>
            <a:r>
              <a:rPr sz="1800" b="1" spc="-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Microsoft JhengHei"/>
              </a:rPr>
              <a:t>处</a:t>
            </a:r>
            <a:r>
              <a:rPr sz="1800" b="1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Microsoft JhengHei"/>
              </a:rPr>
              <a:t>置难</a:t>
            </a:r>
            <a:r>
              <a:rPr sz="1800" b="1" spc="-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Microsoft JhengHei"/>
              </a:rPr>
              <a:t>度</a:t>
            </a:r>
            <a:r>
              <a:rPr sz="1800" b="1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Microsoft JhengHei"/>
              </a:rPr>
              <a:t>）</a:t>
            </a:r>
            <a:endParaRPr sz="1800">
              <a:latin typeface="华文行楷" panose="02010800040101010101" pitchFamily="2" charset="-122"/>
              <a:ea typeface="华文行楷" panose="02010800040101010101" pitchFamily="2" charset="-122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6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/>
              </a:rPr>
              <a:t>5.</a:t>
            </a:r>
            <a:r>
              <a:rPr sz="1800" b="1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Microsoft JhengHei"/>
              </a:rPr>
              <a:t>操作</a:t>
            </a:r>
            <a:r>
              <a:rPr sz="1800" b="1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Microsoft JhengHei"/>
              </a:rPr>
              <a:t>风险（多人、多系统）</a:t>
            </a:r>
            <a:endParaRPr sz="1800">
              <a:latin typeface="华文行楷" panose="02010800040101010101" pitchFamily="2" charset="-122"/>
              <a:ea typeface="华文行楷" panose="02010800040101010101" pitchFamily="2" charset="-122"/>
              <a:cs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300" y="399668"/>
            <a:ext cx="9661398" cy="45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华文行楷" panose="02010800040101010101" pitchFamily="2" charset="-122"/>
                <a:ea typeface="华文行楷" panose="02010800040101010101" pitchFamily="2" charset="-122"/>
              </a:rPr>
              <a:t>课题作业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8263" y="1797496"/>
            <a:ext cx="814641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如何利用新技术盘活存货融资业</a:t>
            </a:r>
            <a:r>
              <a:rPr sz="40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务</a:t>
            </a:r>
            <a:r>
              <a:rPr sz="40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？</a:t>
            </a:r>
            <a:endParaRPr sz="400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8263" y="4483461"/>
            <a:ext cx="64020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提示：可从区块</a:t>
            </a:r>
            <a:r>
              <a:rPr sz="2000" spc="-5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链</a:t>
            </a:r>
            <a:r>
              <a:rPr sz="2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、物</a:t>
            </a:r>
            <a:r>
              <a:rPr sz="2000" spc="-15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联</a:t>
            </a:r>
            <a:r>
              <a:rPr sz="2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网、</a:t>
            </a:r>
            <a:r>
              <a:rPr sz="2000" spc="-15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大</a:t>
            </a:r>
            <a:r>
              <a:rPr sz="2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数据</a:t>
            </a:r>
            <a:r>
              <a:rPr sz="2000" spc="-15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、</a:t>
            </a:r>
            <a:r>
              <a:rPr sz="2000" spc="-5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AI</a:t>
            </a:r>
            <a:r>
              <a:rPr sz="2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、账户</a:t>
            </a:r>
            <a:r>
              <a:rPr sz="2000" spc="-15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体</a:t>
            </a:r>
            <a:r>
              <a:rPr sz="2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系着手</a:t>
            </a:r>
            <a:endParaRPr sz="200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2258" y="2243279"/>
            <a:ext cx="18542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知己知彼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0164" y="3006963"/>
            <a:ext cx="6012815" cy="24542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51700"/>
              </a:lnSpc>
            </a:pPr>
            <a:r>
              <a:rPr sz="3600" spc="-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银行是怎么样的一个机构？ </a:t>
            </a:r>
            <a:r>
              <a:rPr sz="36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目前国内银行仍然是以</a:t>
            </a:r>
            <a:r>
              <a:rPr sz="3600" spc="-5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风控</a:t>
            </a:r>
            <a:r>
              <a:rPr sz="36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为首要。 出问题</a:t>
            </a:r>
            <a:r>
              <a:rPr sz="3600" spc="-1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了</a:t>
            </a:r>
            <a:r>
              <a:rPr sz="3600" spc="-1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一刀</a:t>
            </a:r>
            <a:r>
              <a:rPr sz="3600" spc="-5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切</a:t>
            </a:r>
            <a:r>
              <a:rPr sz="36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！</a:t>
            </a:r>
            <a:endParaRPr sz="36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323" y="1704197"/>
            <a:ext cx="428688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0" dirty="0"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银行是以盈利为目的的机构</a:t>
            </a:r>
            <a:endParaRPr sz="36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323" y="2984611"/>
            <a:ext cx="1077277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所有一</a:t>
            </a:r>
            <a:r>
              <a:rPr sz="3600" spc="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切</a:t>
            </a:r>
            <a:r>
              <a:rPr sz="3600" spc="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商业行</a:t>
            </a:r>
            <a:r>
              <a:rPr sz="3600" spc="4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为</a:t>
            </a:r>
            <a:r>
              <a:rPr sz="3600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、</a:t>
            </a:r>
            <a:r>
              <a:rPr sz="3600" spc="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所有</a:t>
            </a:r>
            <a:r>
              <a:rPr sz="3600" spc="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一</a:t>
            </a:r>
            <a:r>
              <a:rPr sz="3600" spc="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切的业</a:t>
            </a:r>
            <a:r>
              <a:rPr sz="3600" spc="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务</a:t>
            </a:r>
            <a:r>
              <a:rPr sz="3600" spc="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方案均</a:t>
            </a:r>
            <a:r>
              <a:rPr sz="3600" spc="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需</a:t>
            </a:r>
            <a:r>
              <a:rPr sz="3600" spc="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要以参</a:t>
            </a:r>
            <a:r>
              <a:rPr sz="3600" spc="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与</a:t>
            </a:r>
            <a:r>
              <a:rPr sz="3600" spc="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方共同</a:t>
            </a:r>
            <a:r>
              <a:rPr sz="3600" spc="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获</a:t>
            </a:r>
            <a:r>
              <a:rPr sz="3600" spc="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益</a:t>
            </a:r>
            <a:r>
              <a:rPr sz="36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为</a:t>
            </a:r>
            <a:endParaRPr sz="36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36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基础</a:t>
            </a:r>
            <a:endParaRPr sz="36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322" y="4905711"/>
            <a:ext cx="340847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屁股决定脑袋</a:t>
            </a:r>
            <a:endParaRPr sz="36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8600" y="4931295"/>
            <a:ext cx="242671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换位思考</a:t>
            </a:r>
            <a:endParaRPr sz="36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0563" y="4914107"/>
            <a:ext cx="459511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谁的屁股？</a:t>
            </a:r>
            <a:endParaRPr sz="36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产业链</a:t>
            </a:r>
            <a:r>
              <a:rPr sz="2400" b="1" spc="-5" dirty="0">
                <a:latin typeface="微软雅黑"/>
                <a:cs typeface="微软雅黑"/>
              </a:rPr>
              <a:t>&amp;</a:t>
            </a:r>
            <a:r>
              <a:rPr sz="2400" b="1" dirty="0">
                <a:latin typeface="微软雅黑"/>
                <a:cs typeface="微软雅黑"/>
              </a:rPr>
              <a:t>金融产品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9090" y="2023110"/>
            <a:ext cx="850900" cy="463550"/>
          </a:xfrm>
          <a:custGeom>
            <a:avLst/>
            <a:gdLst/>
            <a:ahLst/>
            <a:cxnLst/>
            <a:rect l="l" t="t" r="r" b="b"/>
            <a:pathLst>
              <a:path w="850900" h="463550">
                <a:moveTo>
                  <a:pt x="0" y="463296"/>
                </a:moveTo>
                <a:lnTo>
                  <a:pt x="850391" y="463296"/>
                </a:lnTo>
                <a:lnTo>
                  <a:pt x="850391" y="0"/>
                </a:lnTo>
                <a:lnTo>
                  <a:pt x="0" y="0"/>
                </a:lnTo>
                <a:lnTo>
                  <a:pt x="0" y="463296"/>
                </a:lnTo>
                <a:close/>
              </a:path>
            </a:pathLst>
          </a:custGeom>
          <a:ln w="25908">
            <a:solidFill>
              <a:srgbClr val="FBA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6633" y="2153727"/>
            <a:ext cx="6337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微软雅黑"/>
                <a:cs typeface="微软雅黑"/>
              </a:rPr>
              <a:t>供应商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9082" y="2023110"/>
            <a:ext cx="850900" cy="463550"/>
          </a:xfrm>
          <a:custGeom>
            <a:avLst/>
            <a:gdLst/>
            <a:ahLst/>
            <a:cxnLst/>
            <a:rect l="l" t="t" r="r" b="b"/>
            <a:pathLst>
              <a:path w="850900" h="463550">
                <a:moveTo>
                  <a:pt x="0" y="463296"/>
                </a:moveTo>
                <a:lnTo>
                  <a:pt x="850392" y="463296"/>
                </a:lnTo>
                <a:lnTo>
                  <a:pt x="850392" y="0"/>
                </a:lnTo>
                <a:lnTo>
                  <a:pt x="0" y="0"/>
                </a:lnTo>
                <a:lnTo>
                  <a:pt x="0" y="463296"/>
                </a:lnTo>
                <a:close/>
              </a:path>
            </a:pathLst>
          </a:custGeom>
          <a:ln w="25908">
            <a:solidFill>
              <a:srgbClr val="FBA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06270" y="2153727"/>
            <a:ext cx="6337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微软雅黑"/>
                <a:cs typeface="微软雅黑"/>
              </a:rPr>
              <a:t>供应商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59073" y="2023110"/>
            <a:ext cx="848994" cy="463550"/>
          </a:xfrm>
          <a:custGeom>
            <a:avLst/>
            <a:gdLst/>
            <a:ahLst/>
            <a:cxnLst/>
            <a:rect l="l" t="t" r="r" b="b"/>
            <a:pathLst>
              <a:path w="848995" h="463550">
                <a:moveTo>
                  <a:pt x="0" y="463296"/>
                </a:moveTo>
                <a:lnTo>
                  <a:pt x="848868" y="463296"/>
                </a:lnTo>
                <a:lnTo>
                  <a:pt x="848868" y="0"/>
                </a:lnTo>
                <a:lnTo>
                  <a:pt x="0" y="0"/>
                </a:lnTo>
                <a:lnTo>
                  <a:pt x="0" y="463296"/>
                </a:lnTo>
                <a:close/>
              </a:path>
            </a:pathLst>
          </a:custGeom>
          <a:ln w="25908">
            <a:solidFill>
              <a:srgbClr val="FBA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66008" y="2153727"/>
            <a:ext cx="6337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微软雅黑"/>
                <a:cs typeface="微软雅黑"/>
              </a:rPr>
              <a:t>供应商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17541" y="2023110"/>
            <a:ext cx="1188720" cy="463550"/>
          </a:xfrm>
          <a:custGeom>
            <a:avLst/>
            <a:gdLst/>
            <a:ahLst/>
            <a:cxnLst/>
            <a:rect l="l" t="t" r="r" b="b"/>
            <a:pathLst>
              <a:path w="1188720" h="463550">
                <a:moveTo>
                  <a:pt x="0" y="463296"/>
                </a:moveTo>
                <a:lnTo>
                  <a:pt x="1188719" y="463296"/>
                </a:lnTo>
                <a:lnTo>
                  <a:pt x="1188719" y="0"/>
                </a:lnTo>
                <a:lnTo>
                  <a:pt x="0" y="0"/>
                </a:lnTo>
                <a:lnTo>
                  <a:pt x="0" y="463296"/>
                </a:lnTo>
                <a:close/>
              </a:path>
            </a:pathLst>
          </a:custGeom>
          <a:solidFill>
            <a:srgbClr val="FB9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17541" y="2023110"/>
            <a:ext cx="1188720" cy="463550"/>
          </a:xfrm>
          <a:custGeom>
            <a:avLst/>
            <a:gdLst/>
            <a:ahLst/>
            <a:cxnLst/>
            <a:rect l="l" t="t" r="r" b="b"/>
            <a:pathLst>
              <a:path w="1188720" h="463550">
                <a:moveTo>
                  <a:pt x="0" y="463296"/>
                </a:moveTo>
                <a:lnTo>
                  <a:pt x="1188719" y="463296"/>
                </a:lnTo>
                <a:lnTo>
                  <a:pt x="1188719" y="0"/>
                </a:lnTo>
                <a:lnTo>
                  <a:pt x="0" y="0"/>
                </a:lnTo>
                <a:lnTo>
                  <a:pt x="0" y="463296"/>
                </a:lnTo>
                <a:close/>
              </a:path>
            </a:pathLst>
          </a:custGeom>
          <a:ln w="25908">
            <a:solidFill>
              <a:srgbClr val="FBA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93055" y="2153727"/>
            <a:ext cx="83629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微软雅黑"/>
                <a:cs typeface="微软雅黑"/>
              </a:rPr>
              <a:t>核心厂家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15861" y="2023110"/>
            <a:ext cx="850900" cy="463550"/>
          </a:xfrm>
          <a:custGeom>
            <a:avLst/>
            <a:gdLst/>
            <a:ahLst/>
            <a:cxnLst/>
            <a:rect l="l" t="t" r="r" b="b"/>
            <a:pathLst>
              <a:path w="850900" h="463550">
                <a:moveTo>
                  <a:pt x="0" y="463296"/>
                </a:moveTo>
                <a:lnTo>
                  <a:pt x="850392" y="463296"/>
                </a:lnTo>
                <a:lnTo>
                  <a:pt x="850392" y="0"/>
                </a:lnTo>
                <a:lnTo>
                  <a:pt x="0" y="0"/>
                </a:lnTo>
                <a:lnTo>
                  <a:pt x="0" y="463296"/>
                </a:lnTo>
                <a:close/>
              </a:path>
            </a:pathLst>
          </a:custGeom>
          <a:ln w="25908">
            <a:solidFill>
              <a:srgbClr val="FBA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24319" y="2153727"/>
            <a:ext cx="6337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微软雅黑"/>
                <a:cs typeface="微软雅黑"/>
              </a:rPr>
              <a:t>经销商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75854" y="2023110"/>
            <a:ext cx="850900" cy="463550"/>
          </a:xfrm>
          <a:custGeom>
            <a:avLst/>
            <a:gdLst/>
            <a:ahLst/>
            <a:cxnLst/>
            <a:rect l="l" t="t" r="r" b="b"/>
            <a:pathLst>
              <a:path w="850900" h="463550">
                <a:moveTo>
                  <a:pt x="0" y="463296"/>
                </a:moveTo>
                <a:lnTo>
                  <a:pt x="850392" y="463296"/>
                </a:lnTo>
                <a:lnTo>
                  <a:pt x="850392" y="0"/>
                </a:lnTo>
                <a:lnTo>
                  <a:pt x="0" y="0"/>
                </a:lnTo>
                <a:lnTo>
                  <a:pt x="0" y="463296"/>
                </a:lnTo>
                <a:close/>
              </a:path>
            </a:pathLst>
          </a:custGeom>
          <a:ln w="25908">
            <a:solidFill>
              <a:srgbClr val="FBA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84057" y="2153727"/>
            <a:ext cx="6337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微软雅黑"/>
                <a:cs typeface="微软雅黑"/>
              </a:rPr>
              <a:t>经销商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435845" y="2023110"/>
            <a:ext cx="1047115" cy="463550"/>
          </a:xfrm>
          <a:custGeom>
            <a:avLst/>
            <a:gdLst/>
            <a:ahLst/>
            <a:cxnLst/>
            <a:rect l="l" t="t" r="r" b="b"/>
            <a:pathLst>
              <a:path w="1047115" h="463550">
                <a:moveTo>
                  <a:pt x="0" y="463296"/>
                </a:moveTo>
                <a:lnTo>
                  <a:pt x="1046988" y="463296"/>
                </a:lnTo>
                <a:lnTo>
                  <a:pt x="1046988" y="0"/>
                </a:lnTo>
                <a:lnTo>
                  <a:pt x="0" y="0"/>
                </a:lnTo>
                <a:lnTo>
                  <a:pt x="0" y="463296"/>
                </a:lnTo>
                <a:close/>
              </a:path>
            </a:pathLst>
          </a:custGeom>
          <a:ln w="25908">
            <a:solidFill>
              <a:srgbClr val="FBA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540620" y="2153727"/>
            <a:ext cx="83629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微软雅黑"/>
                <a:cs typeface="微软雅黑"/>
              </a:rPr>
              <a:t>终端零售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092433" y="1738122"/>
            <a:ext cx="848994" cy="463550"/>
          </a:xfrm>
          <a:custGeom>
            <a:avLst/>
            <a:gdLst/>
            <a:ahLst/>
            <a:cxnLst/>
            <a:rect l="l" t="t" r="r" b="b"/>
            <a:pathLst>
              <a:path w="848995" h="463550">
                <a:moveTo>
                  <a:pt x="0" y="463296"/>
                </a:moveTo>
                <a:lnTo>
                  <a:pt x="848868" y="463296"/>
                </a:lnTo>
                <a:lnTo>
                  <a:pt x="848868" y="0"/>
                </a:lnTo>
                <a:lnTo>
                  <a:pt x="0" y="0"/>
                </a:lnTo>
                <a:lnTo>
                  <a:pt x="0" y="463296"/>
                </a:lnTo>
                <a:close/>
              </a:path>
            </a:pathLst>
          </a:custGeom>
          <a:ln w="25908">
            <a:solidFill>
              <a:srgbClr val="FBA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302745" y="1868485"/>
            <a:ext cx="4311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微软雅黑"/>
                <a:cs typeface="微软雅黑"/>
              </a:rPr>
              <a:t>个人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05500" y="225399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9144">
            <a:solidFill>
              <a:srgbClr val="FB9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65492" y="225399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9144">
            <a:solidFill>
              <a:srgbClr val="FB9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25483" y="225399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9144">
            <a:solidFill>
              <a:srgbClr val="FB9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482071" y="1969007"/>
            <a:ext cx="609600" cy="285115"/>
          </a:xfrm>
          <a:custGeom>
            <a:avLst/>
            <a:gdLst/>
            <a:ahLst/>
            <a:cxnLst/>
            <a:rect l="l" t="t" r="r" b="b"/>
            <a:pathLst>
              <a:path w="609600" h="285114">
                <a:moveTo>
                  <a:pt x="0" y="285114"/>
                </a:moveTo>
                <a:lnTo>
                  <a:pt x="609600" y="0"/>
                </a:lnTo>
              </a:path>
            </a:pathLst>
          </a:custGeom>
          <a:ln w="9144">
            <a:solidFill>
              <a:srgbClr val="FB9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07179" y="225399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9144">
            <a:solidFill>
              <a:srgbClr val="FB9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48711" y="225399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9144">
            <a:solidFill>
              <a:srgbClr val="FB9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88719" y="225399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9144">
            <a:solidFill>
              <a:srgbClr val="FB9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61645" y="2897439"/>
            <a:ext cx="6337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微软雅黑"/>
                <a:cs typeface="微软雅黑"/>
              </a:rPr>
              <a:t>产业链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092433" y="2416301"/>
            <a:ext cx="848994" cy="462280"/>
          </a:xfrm>
          <a:custGeom>
            <a:avLst/>
            <a:gdLst/>
            <a:ahLst/>
            <a:cxnLst/>
            <a:rect l="l" t="t" r="r" b="b"/>
            <a:pathLst>
              <a:path w="848995" h="462280">
                <a:moveTo>
                  <a:pt x="0" y="461772"/>
                </a:moveTo>
                <a:lnTo>
                  <a:pt x="848868" y="461772"/>
                </a:lnTo>
                <a:lnTo>
                  <a:pt x="848868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25908">
            <a:solidFill>
              <a:srgbClr val="FBA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302745" y="2546411"/>
            <a:ext cx="4311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微软雅黑"/>
                <a:cs typeface="微软雅黑"/>
              </a:rPr>
              <a:t>企业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482071" y="2253995"/>
            <a:ext cx="609600" cy="393065"/>
          </a:xfrm>
          <a:custGeom>
            <a:avLst/>
            <a:gdLst/>
            <a:ahLst/>
            <a:cxnLst/>
            <a:rect l="l" t="t" r="r" b="b"/>
            <a:pathLst>
              <a:path w="609600" h="393064">
                <a:moveTo>
                  <a:pt x="0" y="0"/>
                </a:moveTo>
                <a:lnTo>
                  <a:pt x="609600" y="392683"/>
                </a:lnTo>
              </a:path>
            </a:pathLst>
          </a:custGeom>
          <a:ln w="9144">
            <a:solidFill>
              <a:srgbClr val="FB9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474195" y="1962657"/>
            <a:ext cx="701675" cy="2733675"/>
          </a:xfrm>
          <a:custGeom>
            <a:avLst/>
            <a:gdLst/>
            <a:ahLst/>
            <a:cxnLst/>
            <a:rect l="l" t="t" r="r" b="b"/>
            <a:pathLst>
              <a:path w="701675" h="2733675">
                <a:moveTo>
                  <a:pt x="31750" y="2659995"/>
                </a:moveTo>
                <a:lnTo>
                  <a:pt x="1342" y="2685800"/>
                </a:lnTo>
                <a:lnTo>
                  <a:pt x="0" y="2695702"/>
                </a:lnTo>
                <a:lnTo>
                  <a:pt x="2666" y="2709762"/>
                </a:lnTo>
                <a:lnTo>
                  <a:pt x="9988" y="2721450"/>
                </a:lnTo>
                <a:lnTo>
                  <a:pt x="20947" y="2729747"/>
                </a:lnTo>
                <a:lnTo>
                  <a:pt x="34525" y="2733637"/>
                </a:lnTo>
                <a:lnTo>
                  <a:pt x="49868" y="2731299"/>
                </a:lnTo>
                <a:lnTo>
                  <a:pt x="62266" y="2724656"/>
                </a:lnTo>
                <a:lnTo>
                  <a:pt x="71081" y="2714599"/>
                </a:lnTo>
                <a:lnTo>
                  <a:pt x="75677" y="2702018"/>
                </a:lnTo>
                <a:lnTo>
                  <a:pt x="74905" y="2695702"/>
                </a:lnTo>
                <a:lnTo>
                  <a:pt x="31750" y="2695702"/>
                </a:lnTo>
                <a:lnTo>
                  <a:pt x="31750" y="2659995"/>
                </a:lnTo>
                <a:close/>
              </a:path>
              <a:path w="701675" h="2733675">
                <a:moveTo>
                  <a:pt x="44450" y="2658749"/>
                </a:moveTo>
                <a:lnTo>
                  <a:pt x="31750" y="2659995"/>
                </a:lnTo>
                <a:lnTo>
                  <a:pt x="31750" y="2695702"/>
                </a:lnTo>
                <a:lnTo>
                  <a:pt x="44450" y="2695702"/>
                </a:lnTo>
                <a:lnTo>
                  <a:pt x="44450" y="2658749"/>
                </a:lnTo>
                <a:close/>
              </a:path>
              <a:path w="701675" h="2733675">
                <a:moveTo>
                  <a:pt x="46497" y="2658548"/>
                </a:moveTo>
                <a:lnTo>
                  <a:pt x="44450" y="2658749"/>
                </a:lnTo>
                <a:lnTo>
                  <a:pt x="44450" y="2695702"/>
                </a:lnTo>
                <a:lnTo>
                  <a:pt x="74905" y="2695702"/>
                </a:lnTo>
                <a:lnTo>
                  <a:pt x="73701" y="2685850"/>
                </a:lnTo>
                <a:lnTo>
                  <a:pt x="67637" y="2672934"/>
                </a:lnTo>
                <a:lnTo>
                  <a:pt x="58299" y="2663692"/>
                </a:lnTo>
                <a:lnTo>
                  <a:pt x="46497" y="2658548"/>
                </a:lnTo>
                <a:close/>
              </a:path>
              <a:path w="701675" h="2733675">
                <a:moveTo>
                  <a:pt x="688848" y="1460372"/>
                </a:moveTo>
                <a:lnTo>
                  <a:pt x="34544" y="1460372"/>
                </a:lnTo>
                <a:lnTo>
                  <a:pt x="31750" y="1463166"/>
                </a:lnTo>
                <a:lnTo>
                  <a:pt x="31750" y="2659995"/>
                </a:lnTo>
                <a:lnTo>
                  <a:pt x="44450" y="2658749"/>
                </a:lnTo>
                <a:lnTo>
                  <a:pt x="44450" y="1473072"/>
                </a:lnTo>
                <a:lnTo>
                  <a:pt x="38100" y="1473072"/>
                </a:lnTo>
                <a:lnTo>
                  <a:pt x="44450" y="1466722"/>
                </a:lnTo>
                <a:lnTo>
                  <a:pt x="688848" y="1466722"/>
                </a:lnTo>
                <a:lnTo>
                  <a:pt x="688848" y="1460372"/>
                </a:lnTo>
                <a:close/>
              </a:path>
              <a:path w="701675" h="2733675">
                <a:moveTo>
                  <a:pt x="44450" y="1466722"/>
                </a:moveTo>
                <a:lnTo>
                  <a:pt x="38100" y="1473072"/>
                </a:lnTo>
                <a:lnTo>
                  <a:pt x="44450" y="1473072"/>
                </a:lnTo>
                <a:lnTo>
                  <a:pt x="44450" y="1466722"/>
                </a:lnTo>
                <a:close/>
              </a:path>
              <a:path w="701675" h="2733675">
                <a:moveTo>
                  <a:pt x="701548" y="1460372"/>
                </a:moveTo>
                <a:lnTo>
                  <a:pt x="695198" y="1460372"/>
                </a:lnTo>
                <a:lnTo>
                  <a:pt x="688848" y="1466722"/>
                </a:lnTo>
                <a:lnTo>
                  <a:pt x="44450" y="1466722"/>
                </a:lnTo>
                <a:lnTo>
                  <a:pt x="44450" y="1473072"/>
                </a:lnTo>
                <a:lnTo>
                  <a:pt x="698626" y="1473072"/>
                </a:lnTo>
                <a:lnTo>
                  <a:pt x="701548" y="1470152"/>
                </a:lnTo>
                <a:lnTo>
                  <a:pt x="701548" y="1460372"/>
                </a:lnTo>
                <a:close/>
              </a:path>
              <a:path w="701675" h="2733675">
                <a:moveTo>
                  <a:pt x="688848" y="6350"/>
                </a:moveTo>
                <a:lnTo>
                  <a:pt x="688848" y="1466722"/>
                </a:lnTo>
                <a:lnTo>
                  <a:pt x="695198" y="1460372"/>
                </a:lnTo>
                <a:lnTo>
                  <a:pt x="701548" y="1460372"/>
                </a:lnTo>
                <a:lnTo>
                  <a:pt x="701548" y="12700"/>
                </a:lnTo>
                <a:lnTo>
                  <a:pt x="695198" y="12700"/>
                </a:lnTo>
                <a:lnTo>
                  <a:pt x="688848" y="6350"/>
                </a:lnTo>
                <a:close/>
              </a:path>
              <a:path w="701675" h="2733675">
                <a:moveTo>
                  <a:pt x="698626" y="0"/>
                </a:moveTo>
                <a:lnTo>
                  <a:pt x="466598" y="0"/>
                </a:lnTo>
                <a:lnTo>
                  <a:pt x="466598" y="12700"/>
                </a:lnTo>
                <a:lnTo>
                  <a:pt x="688848" y="12700"/>
                </a:lnTo>
                <a:lnTo>
                  <a:pt x="688848" y="6350"/>
                </a:lnTo>
                <a:lnTo>
                  <a:pt x="701548" y="6350"/>
                </a:lnTo>
                <a:lnTo>
                  <a:pt x="701548" y="2793"/>
                </a:lnTo>
                <a:lnTo>
                  <a:pt x="698626" y="0"/>
                </a:lnTo>
                <a:close/>
              </a:path>
              <a:path w="701675" h="2733675">
                <a:moveTo>
                  <a:pt x="701548" y="6350"/>
                </a:moveTo>
                <a:lnTo>
                  <a:pt x="688848" y="6350"/>
                </a:lnTo>
                <a:lnTo>
                  <a:pt x="695198" y="12700"/>
                </a:lnTo>
                <a:lnTo>
                  <a:pt x="701548" y="12700"/>
                </a:lnTo>
                <a:lnTo>
                  <a:pt x="701548" y="6350"/>
                </a:lnTo>
                <a:close/>
              </a:path>
            </a:pathLst>
          </a:custGeom>
          <a:solidFill>
            <a:srgbClr val="FB9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515343" y="2877311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1945"/>
                </a:moveTo>
                <a:lnTo>
                  <a:pt x="0" y="0"/>
                </a:lnTo>
              </a:path>
            </a:pathLst>
          </a:custGeom>
          <a:ln w="9144">
            <a:solidFill>
              <a:srgbClr val="FB9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22547" y="2475140"/>
            <a:ext cx="76200" cy="2152650"/>
          </a:xfrm>
          <a:custGeom>
            <a:avLst/>
            <a:gdLst/>
            <a:ahLst/>
            <a:cxnLst/>
            <a:rect l="l" t="t" r="r" b="b"/>
            <a:pathLst>
              <a:path w="76200" h="2152650">
                <a:moveTo>
                  <a:pt x="31750" y="2078551"/>
                </a:moveTo>
                <a:lnTo>
                  <a:pt x="1342" y="2104356"/>
                </a:lnTo>
                <a:lnTo>
                  <a:pt x="0" y="2114258"/>
                </a:lnTo>
                <a:lnTo>
                  <a:pt x="2666" y="2128318"/>
                </a:lnTo>
                <a:lnTo>
                  <a:pt x="9988" y="2140006"/>
                </a:lnTo>
                <a:lnTo>
                  <a:pt x="20947" y="2148304"/>
                </a:lnTo>
                <a:lnTo>
                  <a:pt x="34525" y="2152193"/>
                </a:lnTo>
                <a:lnTo>
                  <a:pt x="49868" y="2149855"/>
                </a:lnTo>
                <a:lnTo>
                  <a:pt x="62266" y="2143213"/>
                </a:lnTo>
                <a:lnTo>
                  <a:pt x="71081" y="2133156"/>
                </a:lnTo>
                <a:lnTo>
                  <a:pt x="75677" y="2120575"/>
                </a:lnTo>
                <a:lnTo>
                  <a:pt x="74905" y="2114258"/>
                </a:lnTo>
                <a:lnTo>
                  <a:pt x="31750" y="2114258"/>
                </a:lnTo>
                <a:lnTo>
                  <a:pt x="31750" y="2078551"/>
                </a:lnTo>
                <a:close/>
              </a:path>
              <a:path w="76200" h="2152650">
                <a:moveTo>
                  <a:pt x="44450" y="2077305"/>
                </a:moveTo>
                <a:lnTo>
                  <a:pt x="31750" y="2078551"/>
                </a:lnTo>
                <a:lnTo>
                  <a:pt x="31750" y="2114258"/>
                </a:lnTo>
                <a:lnTo>
                  <a:pt x="44450" y="2114258"/>
                </a:lnTo>
                <a:lnTo>
                  <a:pt x="44450" y="2077305"/>
                </a:lnTo>
                <a:close/>
              </a:path>
              <a:path w="76200" h="2152650">
                <a:moveTo>
                  <a:pt x="46497" y="2077104"/>
                </a:moveTo>
                <a:lnTo>
                  <a:pt x="44450" y="2077305"/>
                </a:lnTo>
                <a:lnTo>
                  <a:pt x="44450" y="2114258"/>
                </a:lnTo>
                <a:lnTo>
                  <a:pt x="74905" y="2114258"/>
                </a:lnTo>
                <a:lnTo>
                  <a:pt x="73701" y="2104407"/>
                </a:lnTo>
                <a:lnTo>
                  <a:pt x="67637" y="2091490"/>
                </a:lnTo>
                <a:lnTo>
                  <a:pt x="58299" y="2082249"/>
                </a:lnTo>
                <a:lnTo>
                  <a:pt x="46497" y="2077104"/>
                </a:lnTo>
                <a:close/>
              </a:path>
              <a:path w="76200" h="2152650">
                <a:moveTo>
                  <a:pt x="44450" y="73657"/>
                </a:moveTo>
                <a:lnTo>
                  <a:pt x="31750" y="74895"/>
                </a:lnTo>
                <a:lnTo>
                  <a:pt x="31750" y="2078551"/>
                </a:lnTo>
                <a:lnTo>
                  <a:pt x="44450" y="2077305"/>
                </a:lnTo>
                <a:lnTo>
                  <a:pt x="44450" y="73657"/>
                </a:lnTo>
                <a:close/>
              </a:path>
              <a:path w="76200" h="2152650">
                <a:moveTo>
                  <a:pt x="41674" y="0"/>
                </a:moveTo>
                <a:lnTo>
                  <a:pt x="26331" y="2338"/>
                </a:lnTo>
                <a:lnTo>
                  <a:pt x="13933" y="8980"/>
                </a:lnTo>
                <a:lnTo>
                  <a:pt x="5118" y="19037"/>
                </a:lnTo>
                <a:lnTo>
                  <a:pt x="522" y="31618"/>
                </a:lnTo>
                <a:lnTo>
                  <a:pt x="2498" y="47837"/>
                </a:lnTo>
                <a:lnTo>
                  <a:pt x="8562" y="60756"/>
                </a:lnTo>
                <a:lnTo>
                  <a:pt x="17900" y="69975"/>
                </a:lnTo>
                <a:lnTo>
                  <a:pt x="29702" y="75095"/>
                </a:lnTo>
                <a:lnTo>
                  <a:pt x="31750" y="74895"/>
                </a:lnTo>
                <a:lnTo>
                  <a:pt x="31750" y="37935"/>
                </a:lnTo>
                <a:lnTo>
                  <a:pt x="76200" y="37935"/>
                </a:lnTo>
                <a:lnTo>
                  <a:pt x="73533" y="23875"/>
                </a:lnTo>
                <a:lnTo>
                  <a:pt x="66211" y="12187"/>
                </a:lnTo>
                <a:lnTo>
                  <a:pt x="55252" y="3889"/>
                </a:lnTo>
                <a:lnTo>
                  <a:pt x="41674" y="0"/>
                </a:lnTo>
                <a:close/>
              </a:path>
              <a:path w="76200" h="2152650">
                <a:moveTo>
                  <a:pt x="44450" y="37935"/>
                </a:moveTo>
                <a:lnTo>
                  <a:pt x="31750" y="37935"/>
                </a:lnTo>
                <a:lnTo>
                  <a:pt x="31750" y="74895"/>
                </a:lnTo>
                <a:lnTo>
                  <a:pt x="44450" y="73657"/>
                </a:lnTo>
                <a:lnTo>
                  <a:pt x="44450" y="37935"/>
                </a:lnTo>
                <a:close/>
              </a:path>
              <a:path w="76200" h="2152650">
                <a:moveTo>
                  <a:pt x="76200" y="37935"/>
                </a:moveTo>
                <a:lnTo>
                  <a:pt x="44450" y="37935"/>
                </a:lnTo>
                <a:lnTo>
                  <a:pt x="44450" y="73657"/>
                </a:lnTo>
                <a:lnTo>
                  <a:pt x="74858" y="47877"/>
                </a:lnTo>
                <a:lnTo>
                  <a:pt x="76200" y="37935"/>
                </a:lnTo>
                <a:close/>
              </a:path>
            </a:pathLst>
          </a:custGeom>
          <a:solidFill>
            <a:srgbClr val="FB9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02195" y="2475140"/>
            <a:ext cx="76200" cy="2152650"/>
          </a:xfrm>
          <a:custGeom>
            <a:avLst/>
            <a:gdLst/>
            <a:ahLst/>
            <a:cxnLst/>
            <a:rect l="l" t="t" r="r" b="b"/>
            <a:pathLst>
              <a:path w="76200" h="2152650">
                <a:moveTo>
                  <a:pt x="31750" y="2078551"/>
                </a:moveTo>
                <a:lnTo>
                  <a:pt x="1342" y="2104356"/>
                </a:lnTo>
                <a:lnTo>
                  <a:pt x="0" y="2114258"/>
                </a:lnTo>
                <a:lnTo>
                  <a:pt x="2666" y="2128318"/>
                </a:lnTo>
                <a:lnTo>
                  <a:pt x="9988" y="2140006"/>
                </a:lnTo>
                <a:lnTo>
                  <a:pt x="20947" y="2148304"/>
                </a:lnTo>
                <a:lnTo>
                  <a:pt x="34525" y="2152193"/>
                </a:lnTo>
                <a:lnTo>
                  <a:pt x="49868" y="2149855"/>
                </a:lnTo>
                <a:lnTo>
                  <a:pt x="62266" y="2143213"/>
                </a:lnTo>
                <a:lnTo>
                  <a:pt x="71081" y="2133156"/>
                </a:lnTo>
                <a:lnTo>
                  <a:pt x="75677" y="2120575"/>
                </a:lnTo>
                <a:lnTo>
                  <a:pt x="74905" y="2114258"/>
                </a:lnTo>
                <a:lnTo>
                  <a:pt x="31750" y="2114258"/>
                </a:lnTo>
                <a:lnTo>
                  <a:pt x="31750" y="2078551"/>
                </a:lnTo>
                <a:close/>
              </a:path>
              <a:path w="76200" h="2152650">
                <a:moveTo>
                  <a:pt x="44450" y="2077305"/>
                </a:moveTo>
                <a:lnTo>
                  <a:pt x="31750" y="2078551"/>
                </a:lnTo>
                <a:lnTo>
                  <a:pt x="31750" y="2114258"/>
                </a:lnTo>
                <a:lnTo>
                  <a:pt x="44450" y="2114258"/>
                </a:lnTo>
                <a:lnTo>
                  <a:pt x="44450" y="2077305"/>
                </a:lnTo>
                <a:close/>
              </a:path>
              <a:path w="76200" h="2152650">
                <a:moveTo>
                  <a:pt x="46497" y="2077104"/>
                </a:moveTo>
                <a:lnTo>
                  <a:pt x="44450" y="2077305"/>
                </a:lnTo>
                <a:lnTo>
                  <a:pt x="44450" y="2114258"/>
                </a:lnTo>
                <a:lnTo>
                  <a:pt x="74905" y="2114258"/>
                </a:lnTo>
                <a:lnTo>
                  <a:pt x="73701" y="2104407"/>
                </a:lnTo>
                <a:lnTo>
                  <a:pt x="67637" y="2091490"/>
                </a:lnTo>
                <a:lnTo>
                  <a:pt x="58299" y="2082249"/>
                </a:lnTo>
                <a:lnTo>
                  <a:pt x="46497" y="2077104"/>
                </a:lnTo>
                <a:close/>
              </a:path>
              <a:path w="76200" h="2152650">
                <a:moveTo>
                  <a:pt x="44450" y="73657"/>
                </a:moveTo>
                <a:lnTo>
                  <a:pt x="31750" y="74895"/>
                </a:lnTo>
                <a:lnTo>
                  <a:pt x="31750" y="2078551"/>
                </a:lnTo>
                <a:lnTo>
                  <a:pt x="44450" y="2077305"/>
                </a:lnTo>
                <a:lnTo>
                  <a:pt x="44450" y="73657"/>
                </a:lnTo>
                <a:close/>
              </a:path>
              <a:path w="76200" h="2152650">
                <a:moveTo>
                  <a:pt x="41674" y="0"/>
                </a:moveTo>
                <a:lnTo>
                  <a:pt x="26331" y="2338"/>
                </a:lnTo>
                <a:lnTo>
                  <a:pt x="13933" y="8980"/>
                </a:lnTo>
                <a:lnTo>
                  <a:pt x="5118" y="19037"/>
                </a:lnTo>
                <a:lnTo>
                  <a:pt x="522" y="31618"/>
                </a:lnTo>
                <a:lnTo>
                  <a:pt x="2498" y="47837"/>
                </a:lnTo>
                <a:lnTo>
                  <a:pt x="8562" y="60756"/>
                </a:lnTo>
                <a:lnTo>
                  <a:pt x="17900" y="69975"/>
                </a:lnTo>
                <a:lnTo>
                  <a:pt x="29702" y="75095"/>
                </a:lnTo>
                <a:lnTo>
                  <a:pt x="31750" y="74895"/>
                </a:lnTo>
                <a:lnTo>
                  <a:pt x="31750" y="37935"/>
                </a:lnTo>
                <a:lnTo>
                  <a:pt x="76200" y="37935"/>
                </a:lnTo>
                <a:lnTo>
                  <a:pt x="73533" y="23875"/>
                </a:lnTo>
                <a:lnTo>
                  <a:pt x="66211" y="12187"/>
                </a:lnTo>
                <a:lnTo>
                  <a:pt x="55252" y="3889"/>
                </a:lnTo>
                <a:lnTo>
                  <a:pt x="41674" y="0"/>
                </a:lnTo>
                <a:close/>
              </a:path>
              <a:path w="76200" h="2152650">
                <a:moveTo>
                  <a:pt x="44450" y="37935"/>
                </a:moveTo>
                <a:lnTo>
                  <a:pt x="31750" y="37935"/>
                </a:lnTo>
                <a:lnTo>
                  <a:pt x="31750" y="74895"/>
                </a:lnTo>
                <a:lnTo>
                  <a:pt x="44450" y="73657"/>
                </a:lnTo>
                <a:lnTo>
                  <a:pt x="44450" y="37935"/>
                </a:lnTo>
                <a:close/>
              </a:path>
              <a:path w="76200" h="2152650">
                <a:moveTo>
                  <a:pt x="76200" y="37935"/>
                </a:moveTo>
                <a:lnTo>
                  <a:pt x="44450" y="37935"/>
                </a:lnTo>
                <a:lnTo>
                  <a:pt x="44450" y="73657"/>
                </a:lnTo>
                <a:lnTo>
                  <a:pt x="74858" y="47877"/>
                </a:lnTo>
                <a:lnTo>
                  <a:pt x="76200" y="37935"/>
                </a:lnTo>
                <a:close/>
              </a:path>
            </a:pathLst>
          </a:custGeom>
          <a:solidFill>
            <a:srgbClr val="FB9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73040" y="2447708"/>
            <a:ext cx="76200" cy="2181225"/>
          </a:xfrm>
          <a:custGeom>
            <a:avLst/>
            <a:gdLst/>
            <a:ahLst/>
            <a:cxnLst/>
            <a:rect l="l" t="t" r="r" b="b"/>
            <a:pathLst>
              <a:path w="76200" h="2181225">
                <a:moveTo>
                  <a:pt x="31750" y="2107253"/>
                </a:moveTo>
                <a:lnTo>
                  <a:pt x="1342" y="2133058"/>
                </a:lnTo>
                <a:lnTo>
                  <a:pt x="0" y="2142960"/>
                </a:lnTo>
                <a:lnTo>
                  <a:pt x="2666" y="2157020"/>
                </a:lnTo>
                <a:lnTo>
                  <a:pt x="9988" y="2168708"/>
                </a:lnTo>
                <a:lnTo>
                  <a:pt x="20947" y="2177006"/>
                </a:lnTo>
                <a:lnTo>
                  <a:pt x="34525" y="2180895"/>
                </a:lnTo>
                <a:lnTo>
                  <a:pt x="49868" y="2178557"/>
                </a:lnTo>
                <a:lnTo>
                  <a:pt x="62266" y="2171915"/>
                </a:lnTo>
                <a:lnTo>
                  <a:pt x="71081" y="2161858"/>
                </a:lnTo>
                <a:lnTo>
                  <a:pt x="75677" y="2149277"/>
                </a:lnTo>
                <a:lnTo>
                  <a:pt x="74905" y="2142960"/>
                </a:lnTo>
                <a:lnTo>
                  <a:pt x="31750" y="2142960"/>
                </a:lnTo>
                <a:lnTo>
                  <a:pt x="31750" y="2107253"/>
                </a:lnTo>
                <a:close/>
              </a:path>
              <a:path w="76200" h="2181225">
                <a:moveTo>
                  <a:pt x="44450" y="2106007"/>
                </a:moveTo>
                <a:lnTo>
                  <a:pt x="31750" y="2107253"/>
                </a:lnTo>
                <a:lnTo>
                  <a:pt x="31750" y="2142960"/>
                </a:lnTo>
                <a:lnTo>
                  <a:pt x="44450" y="2142960"/>
                </a:lnTo>
                <a:lnTo>
                  <a:pt x="44450" y="2106007"/>
                </a:lnTo>
                <a:close/>
              </a:path>
              <a:path w="76200" h="2181225">
                <a:moveTo>
                  <a:pt x="46497" y="2105806"/>
                </a:moveTo>
                <a:lnTo>
                  <a:pt x="44450" y="2106007"/>
                </a:lnTo>
                <a:lnTo>
                  <a:pt x="44450" y="2142960"/>
                </a:lnTo>
                <a:lnTo>
                  <a:pt x="74905" y="2142960"/>
                </a:lnTo>
                <a:lnTo>
                  <a:pt x="73701" y="2133109"/>
                </a:lnTo>
                <a:lnTo>
                  <a:pt x="67637" y="2120192"/>
                </a:lnTo>
                <a:lnTo>
                  <a:pt x="58299" y="2110951"/>
                </a:lnTo>
                <a:lnTo>
                  <a:pt x="46497" y="2105806"/>
                </a:lnTo>
                <a:close/>
              </a:path>
              <a:path w="76200" h="2181225">
                <a:moveTo>
                  <a:pt x="44450" y="73657"/>
                </a:moveTo>
                <a:lnTo>
                  <a:pt x="31750" y="74895"/>
                </a:lnTo>
                <a:lnTo>
                  <a:pt x="31750" y="2107253"/>
                </a:lnTo>
                <a:lnTo>
                  <a:pt x="44450" y="2106007"/>
                </a:lnTo>
                <a:lnTo>
                  <a:pt x="44450" y="73657"/>
                </a:lnTo>
                <a:close/>
              </a:path>
              <a:path w="76200" h="2181225">
                <a:moveTo>
                  <a:pt x="41674" y="0"/>
                </a:moveTo>
                <a:lnTo>
                  <a:pt x="26331" y="2338"/>
                </a:lnTo>
                <a:lnTo>
                  <a:pt x="13933" y="8980"/>
                </a:lnTo>
                <a:lnTo>
                  <a:pt x="5118" y="19037"/>
                </a:lnTo>
                <a:lnTo>
                  <a:pt x="522" y="31618"/>
                </a:lnTo>
                <a:lnTo>
                  <a:pt x="2498" y="47837"/>
                </a:lnTo>
                <a:lnTo>
                  <a:pt x="8562" y="60756"/>
                </a:lnTo>
                <a:lnTo>
                  <a:pt x="17900" y="69975"/>
                </a:lnTo>
                <a:lnTo>
                  <a:pt x="29702" y="75095"/>
                </a:lnTo>
                <a:lnTo>
                  <a:pt x="31750" y="74895"/>
                </a:lnTo>
                <a:lnTo>
                  <a:pt x="31750" y="37935"/>
                </a:lnTo>
                <a:lnTo>
                  <a:pt x="76200" y="37935"/>
                </a:lnTo>
                <a:lnTo>
                  <a:pt x="73533" y="23875"/>
                </a:lnTo>
                <a:lnTo>
                  <a:pt x="66211" y="12187"/>
                </a:lnTo>
                <a:lnTo>
                  <a:pt x="55252" y="3889"/>
                </a:lnTo>
                <a:lnTo>
                  <a:pt x="41674" y="0"/>
                </a:lnTo>
                <a:close/>
              </a:path>
              <a:path w="76200" h="2181225">
                <a:moveTo>
                  <a:pt x="44450" y="37935"/>
                </a:moveTo>
                <a:lnTo>
                  <a:pt x="31750" y="37935"/>
                </a:lnTo>
                <a:lnTo>
                  <a:pt x="31750" y="74895"/>
                </a:lnTo>
                <a:lnTo>
                  <a:pt x="44450" y="73657"/>
                </a:lnTo>
                <a:lnTo>
                  <a:pt x="44450" y="37935"/>
                </a:lnTo>
                <a:close/>
              </a:path>
              <a:path w="76200" h="2181225">
                <a:moveTo>
                  <a:pt x="76200" y="37935"/>
                </a:moveTo>
                <a:lnTo>
                  <a:pt x="44450" y="37935"/>
                </a:lnTo>
                <a:lnTo>
                  <a:pt x="44450" y="73657"/>
                </a:lnTo>
                <a:lnTo>
                  <a:pt x="74858" y="47877"/>
                </a:lnTo>
                <a:lnTo>
                  <a:pt x="76200" y="37935"/>
                </a:lnTo>
                <a:close/>
              </a:path>
            </a:pathLst>
          </a:custGeom>
          <a:solidFill>
            <a:srgbClr val="FB9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86755" y="4547742"/>
            <a:ext cx="6242685" cy="109220"/>
          </a:xfrm>
          <a:custGeom>
            <a:avLst/>
            <a:gdLst/>
            <a:ahLst/>
            <a:cxnLst/>
            <a:rect l="l" t="t" r="r" b="b"/>
            <a:pathLst>
              <a:path w="6242684" h="109220">
                <a:moveTo>
                  <a:pt x="88519" y="5333"/>
                </a:moveTo>
                <a:lnTo>
                  <a:pt x="0" y="57022"/>
                </a:lnTo>
                <a:lnTo>
                  <a:pt x="88646" y="108711"/>
                </a:lnTo>
                <a:lnTo>
                  <a:pt x="92583" y="107695"/>
                </a:lnTo>
                <a:lnTo>
                  <a:pt x="94234" y="104647"/>
                </a:lnTo>
                <a:lnTo>
                  <a:pt x="96012" y="101599"/>
                </a:lnTo>
                <a:lnTo>
                  <a:pt x="94996" y="97662"/>
                </a:lnTo>
                <a:lnTo>
                  <a:pt x="91948" y="96011"/>
                </a:lnTo>
                <a:lnTo>
                  <a:pt x="35995" y="63372"/>
                </a:lnTo>
                <a:lnTo>
                  <a:pt x="12954" y="63372"/>
                </a:lnTo>
                <a:lnTo>
                  <a:pt x="12954" y="50672"/>
                </a:lnTo>
                <a:lnTo>
                  <a:pt x="36029" y="50653"/>
                </a:lnTo>
                <a:lnTo>
                  <a:pt x="94996" y="16255"/>
                </a:lnTo>
                <a:lnTo>
                  <a:pt x="96012" y="12318"/>
                </a:lnTo>
                <a:lnTo>
                  <a:pt x="94234" y="9397"/>
                </a:lnTo>
                <a:lnTo>
                  <a:pt x="92456" y="6349"/>
                </a:lnTo>
                <a:lnTo>
                  <a:pt x="88519" y="5333"/>
                </a:lnTo>
                <a:close/>
              </a:path>
              <a:path w="6242684" h="109220">
                <a:moveTo>
                  <a:pt x="6231286" y="45338"/>
                </a:moveTo>
                <a:lnTo>
                  <a:pt x="6229477" y="45338"/>
                </a:lnTo>
                <a:lnTo>
                  <a:pt x="6229477" y="58038"/>
                </a:lnTo>
                <a:lnTo>
                  <a:pt x="6206147" y="58059"/>
                </a:lnTo>
                <a:lnTo>
                  <a:pt x="6147181" y="92455"/>
                </a:lnTo>
                <a:lnTo>
                  <a:pt x="6146165" y="96392"/>
                </a:lnTo>
                <a:lnTo>
                  <a:pt x="6149721" y="102488"/>
                </a:lnTo>
                <a:lnTo>
                  <a:pt x="6153531" y="103504"/>
                </a:lnTo>
                <a:lnTo>
                  <a:pt x="6242177" y="51688"/>
                </a:lnTo>
                <a:lnTo>
                  <a:pt x="6231286" y="45338"/>
                </a:lnTo>
                <a:close/>
              </a:path>
              <a:path w="6242684" h="109220">
                <a:moveTo>
                  <a:pt x="36029" y="50653"/>
                </a:moveTo>
                <a:lnTo>
                  <a:pt x="12954" y="50672"/>
                </a:lnTo>
                <a:lnTo>
                  <a:pt x="12954" y="63372"/>
                </a:lnTo>
                <a:lnTo>
                  <a:pt x="35961" y="63353"/>
                </a:lnTo>
                <a:lnTo>
                  <a:pt x="34471" y="62483"/>
                </a:lnTo>
                <a:lnTo>
                  <a:pt x="15748" y="62483"/>
                </a:lnTo>
                <a:lnTo>
                  <a:pt x="15748" y="51561"/>
                </a:lnTo>
                <a:lnTo>
                  <a:pt x="34471" y="51561"/>
                </a:lnTo>
                <a:lnTo>
                  <a:pt x="36029" y="50653"/>
                </a:lnTo>
                <a:close/>
              </a:path>
              <a:path w="6242684" h="109220">
                <a:moveTo>
                  <a:pt x="35961" y="63353"/>
                </a:moveTo>
                <a:lnTo>
                  <a:pt x="12954" y="63372"/>
                </a:lnTo>
                <a:lnTo>
                  <a:pt x="35995" y="63372"/>
                </a:lnTo>
                <a:close/>
              </a:path>
              <a:path w="6242684" h="109220">
                <a:moveTo>
                  <a:pt x="6206127" y="45359"/>
                </a:moveTo>
                <a:lnTo>
                  <a:pt x="36029" y="50653"/>
                </a:lnTo>
                <a:lnTo>
                  <a:pt x="25109" y="57022"/>
                </a:lnTo>
                <a:lnTo>
                  <a:pt x="35961" y="63353"/>
                </a:lnTo>
                <a:lnTo>
                  <a:pt x="6206147" y="58059"/>
                </a:lnTo>
                <a:lnTo>
                  <a:pt x="6217046" y="51700"/>
                </a:lnTo>
                <a:lnTo>
                  <a:pt x="6206127" y="45359"/>
                </a:lnTo>
                <a:close/>
              </a:path>
              <a:path w="6242684" h="109220">
                <a:moveTo>
                  <a:pt x="15748" y="51561"/>
                </a:moveTo>
                <a:lnTo>
                  <a:pt x="15748" y="62483"/>
                </a:lnTo>
                <a:lnTo>
                  <a:pt x="25109" y="57022"/>
                </a:lnTo>
                <a:lnTo>
                  <a:pt x="15748" y="51561"/>
                </a:lnTo>
                <a:close/>
              </a:path>
              <a:path w="6242684" h="109220">
                <a:moveTo>
                  <a:pt x="25109" y="57022"/>
                </a:moveTo>
                <a:lnTo>
                  <a:pt x="15748" y="62483"/>
                </a:lnTo>
                <a:lnTo>
                  <a:pt x="34471" y="62483"/>
                </a:lnTo>
                <a:lnTo>
                  <a:pt x="25109" y="57022"/>
                </a:lnTo>
                <a:close/>
              </a:path>
              <a:path w="6242684" h="109220">
                <a:moveTo>
                  <a:pt x="6217046" y="51700"/>
                </a:moveTo>
                <a:lnTo>
                  <a:pt x="6206147" y="58059"/>
                </a:lnTo>
                <a:lnTo>
                  <a:pt x="6229477" y="58038"/>
                </a:lnTo>
                <a:lnTo>
                  <a:pt x="6229477" y="57149"/>
                </a:lnTo>
                <a:lnTo>
                  <a:pt x="6226429" y="57149"/>
                </a:lnTo>
                <a:lnTo>
                  <a:pt x="6217046" y="51700"/>
                </a:lnTo>
                <a:close/>
              </a:path>
              <a:path w="6242684" h="109220">
                <a:moveTo>
                  <a:pt x="6226429" y="46227"/>
                </a:moveTo>
                <a:lnTo>
                  <a:pt x="6217046" y="51700"/>
                </a:lnTo>
                <a:lnTo>
                  <a:pt x="6226429" y="57149"/>
                </a:lnTo>
                <a:lnTo>
                  <a:pt x="6226429" y="46227"/>
                </a:lnTo>
                <a:close/>
              </a:path>
              <a:path w="6242684" h="109220">
                <a:moveTo>
                  <a:pt x="6229477" y="46227"/>
                </a:moveTo>
                <a:lnTo>
                  <a:pt x="6226429" y="46227"/>
                </a:lnTo>
                <a:lnTo>
                  <a:pt x="6226429" y="57149"/>
                </a:lnTo>
                <a:lnTo>
                  <a:pt x="6229477" y="57149"/>
                </a:lnTo>
                <a:lnTo>
                  <a:pt x="6229477" y="46227"/>
                </a:lnTo>
                <a:close/>
              </a:path>
              <a:path w="6242684" h="109220">
                <a:moveTo>
                  <a:pt x="34471" y="51561"/>
                </a:moveTo>
                <a:lnTo>
                  <a:pt x="15748" y="51561"/>
                </a:lnTo>
                <a:lnTo>
                  <a:pt x="25109" y="57022"/>
                </a:lnTo>
                <a:lnTo>
                  <a:pt x="34471" y="51561"/>
                </a:lnTo>
                <a:close/>
              </a:path>
              <a:path w="6242684" h="109220">
                <a:moveTo>
                  <a:pt x="6229477" y="45338"/>
                </a:moveTo>
                <a:lnTo>
                  <a:pt x="6206127" y="45359"/>
                </a:lnTo>
                <a:lnTo>
                  <a:pt x="6217046" y="51700"/>
                </a:lnTo>
                <a:lnTo>
                  <a:pt x="6226429" y="46227"/>
                </a:lnTo>
                <a:lnTo>
                  <a:pt x="6229477" y="46227"/>
                </a:lnTo>
                <a:lnTo>
                  <a:pt x="6229477" y="45338"/>
                </a:lnTo>
                <a:close/>
              </a:path>
              <a:path w="6242684" h="109220">
                <a:moveTo>
                  <a:pt x="6153531" y="0"/>
                </a:moveTo>
                <a:lnTo>
                  <a:pt x="6149594" y="1142"/>
                </a:lnTo>
                <a:lnTo>
                  <a:pt x="6147816" y="4063"/>
                </a:lnTo>
                <a:lnTo>
                  <a:pt x="6146038" y="7111"/>
                </a:lnTo>
                <a:lnTo>
                  <a:pt x="6147054" y="11048"/>
                </a:lnTo>
                <a:lnTo>
                  <a:pt x="6206127" y="45359"/>
                </a:lnTo>
                <a:lnTo>
                  <a:pt x="6231286" y="45338"/>
                </a:lnTo>
                <a:lnTo>
                  <a:pt x="6153531" y="0"/>
                </a:lnTo>
                <a:close/>
              </a:path>
            </a:pathLst>
          </a:custGeom>
          <a:solidFill>
            <a:srgbClr val="FB9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415143" y="4074974"/>
            <a:ext cx="88519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dirty="0">
                <a:latin typeface="微软雅黑"/>
                <a:cs typeface="微软雅黑"/>
              </a:rPr>
              <a:t>消</a:t>
            </a:r>
            <a:r>
              <a:rPr sz="1400" b="1" spc="-35" dirty="0">
                <a:latin typeface="微软雅黑"/>
                <a:cs typeface="微软雅黑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费</a:t>
            </a:r>
            <a:r>
              <a:rPr sz="1400" b="1" spc="-35" dirty="0">
                <a:latin typeface="微软雅黑"/>
                <a:cs typeface="微软雅黑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金</a:t>
            </a:r>
            <a:r>
              <a:rPr sz="1400" b="1" spc="-35" dirty="0">
                <a:latin typeface="微软雅黑"/>
                <a:cs typeface="微软雅黑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融 融</a:t>
            </a:r>
            <a:r>
              <a:rPr sz="1400" b="1" spc="-35" dirty="0">
                <a:latin typeface="微软雅黑"/>
                <a:cs typeface="微软雅黑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资</a:t>
            </a:r>
            <a:r>
              <a:rPr sz="1400" b="1" spc="-35" dirty="0">
                <a:latin typeface="微软雅黑"/>
                <a:cs typeface="微软雅黑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租</a:t>
            </a:r>
            <a:r>
              <a:rPr sz="1400" b="1" spc="-35" dirty="0">
                <a:latin typeface="微软雅黑"/>
                <a:cs typeface="微软雅黑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赁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9886" y="4544695"/>
            <a:ext cx="5173980" cy="103505"/>
          </a:xfrm>
          <a:custGeom>
            <a:avLst/>
            <a:gdLst/>
            <a:ahLst/>
            <a:cxnLst/>
            <a:rect l="l" t="t" r="r" b="b"/>
            <a:pathLst>
              <a:path w="5173980" h="103504">
                <a:moveTo>
                  <a:pt x="88637" y="0"/>
                </a:moveTo>
                <a:lnTo>
                  <a:pt x="0" y="51688"/>
                </a:lnTo>
                <a:lnTo>
                  <a:pt x="88637" y="103377"/>
                </a:lnTo>
                <a:lnTo>
                  <a:pt x="92523" y="102361"/>
                </a:lnTo>
                <a:lnTo>
                  <a:pt x="96053" y="96265"/>
                </a:lnTo>
                <a:lnTo>
                  <a:pt x="95025" y="92455"/>
                </a:lnTo>
                <a:lnTo>
                  <a:pt x="36042" y="58038"/>
                </a:lnTo>
                <a:lnTo>
                  <a:pt x="12674" y="58038"/>
                </a:lnTo>
                <a:lnTo>
                  <a:pt x="12674" y="45338"/>
                </a:lnTo>
                <a:lnTo>
                  <a:pt x="36042" y="45338"/>
                </a:lnTo>
                <a:lnTo>
                  <a:pt x="95025" y="10921"/>
                </a:lnTo>
                <a:lnTo>
                  <a:pt x="96053" y="7111"/>
                </a:lnTo>
                <a:lnTo>
                  <a:pt x="92523" y="1015"/>
                </a:lnTo>
                <a:lnTo>
                  <a:pt x="88637" y="0"/>
                </a:lnTo>
                <a:close/>
              </a:path>
              <a:path w="5173980" h="103504">
                <a:moveTo>
                  <a:pt x="36042" y="45338"/>
                </a:moveTo>
                <a:lnTo>
                  <a:pt x="12674" y="45338"/>
                </a:lnTo>
                <a:lnTo>
                  <a:pt x="12674" y="58038"/>
                </a:lnTo>
                <a:lnTo>
                  <a:pt x="36042" y="58038"/>
                </a:lnTo>
                <a:lnTo>
                  <a:pt x="34519" y="57149"/>
                </a:lnTo>
                <a:lnTo>
                  <a:pt x="15801" y="57149"/>
                </a:lnTo>
                <a:lnTo>
                  <a:pt x="15801" y="46227"/>
                </a:lnTo>
                <a:lnTo>
                  <a:pt x="34519" y="46227"/>
                </a:lnTo>
                <a:lnTo>
                  <a:pt x="36042" y="45338"/>
                </a:lnTo>
                <a:close/>
              </a:path>
              <a:path w="5173980" h="103504">
                <a:moveTo>
                  <a:pt x="5173374" y="45338"/>
                </a:moveTo>
                <a:lnTo>
                  <a:pt x="36042" y="45338"/>
                </a:lnTo>
                <a:lnTo>
                  <a:pt x="25160" y="51688"/>
                </a:lnTo>
                <a:lnTo>
                  <a:pt x="36042" y="58038"/>
                </a:lnTo>
                <a:lnTo>
                  <a:pt x="5173374" y="58038"/>
                </a:lnTo>
                <a:lnTo>
                  <a:pt x="5173374" y="45338"/>
                </a:lnTo>
                <a:close/>
              </a:path>
              <a:path w="5173980" h="103504">
                <a:moveTo>
                  <a:pt x="15801" y="46227"/>
                </a:moveTo>
                <a:lnTo>
                  <a:pt x="15801" y="57149"/>
                </a:lnTo>
                <a:lnTo>
                  <a:pt x="25160" y="51688"/>
                </a:lnTo>
                <a:lnTo>
                  <a:pt x="15801" y="46227"/>
                </a:lnTo>
                <a:close/>
              </a:path>
              <a:path w="5173980" h="103504">
                <a:moveTo>
                  <a:pt x="25160" y="51688"/>
                </a:moveTo>
                <a:lnTo>
                  <a:pt x="15801" y="57149"/>
                </a:lnTo>
                <a:lnTo>
                  <a:pt x="34519" y="57149"/>
                </a:lnTo>
                <a:lnTo>
                  <a:pt x="25160" y="51688"/>
                </a:lnTo>
                <a:close/>
              </a:path>
              <a:path w="5173980" h="103504">
                <a:moveTo>
                  <a:pt x="34519" y="46227"/>
                </a:moveTo>
                <a:lnTo>
                  <a:pt x="15801" y="46227"/>
                </a:lnTo>
                <a:lnTo>
                  <a:pt x="25160" y="51688"/>
                </a:lnTo>
                <a:lnTo>
                  <a:pt x="34519" y="46227"/>
                </a:lnTo>
                <a:close/>
              </a:path>
            </a:pathLst>
          </a:custGeom>
          <a:solidFill>
            <a:srgbClr val="FB9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64972" y="4308781"/>
            <a:ext cx="11125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微软雅黑"/>
                <a:cs typeface="微软雅黑"/>
              </a:rPr>
              <a:t>产</a:t>
            </a:r>
            <a:r>
              <a:rPr sz="1400" b="1" spc="-35" dirty="0">
                <a:latin typeface="微软雅黑"/>
                <a:cs typeface="微软雅黑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业</a:t>
            </a:r>
            <a:r>
              <a:rPr sz="1400" b="1" spc="-35" dirty="0">
                <a:latin typeface="微软雅黑"/>
                <a:cs typeface="微软雅黑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链</a:t>
            </a:r>
            <a:r>
              <a:rPr sz="1400" b="1" spc="-35" dirty="0">
                <a:latin typeface="微软雅黑"/>
                <a:cs typeface="微软雅黑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金</a:t>
            </a:r>
            <a:r>
              <a:rPr sz="1400" b="1" spc="-35" dirty="0">
                <a:latin typeface="微软雅黑"/>
                <a:cs typeface="微软雅黑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融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9435" y="3226307"/>
            <a:ext cx="12086590" cy="0"/>
          </a:xfrm>
          <a:custGeom>
            <a:avLst/>
            <a:gdLst/>
            <a:ahLst/>
            <a:cxnLst/>
            <a:rect l="l" t="t" r="r" b="b"/>
            <a:pathLst>
              <a:path w="12086590">
                <a:moveTo>
                  <a:pt x="0" y="0"/>
                </a:moveTo>
                <a:lnTo>
                  <a:pt x="12086209" y="0"/>
                </a:lnTo>
              </a:path>
            </a:pathLst>
          </a:custGeom>
          <a:ln w="9144">
            <a:solidFill>
              <a:srgbClr val="FB9A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61645" y="3351083"/>
            <a:ext cx="6337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微软雅黑"/>
                <a:cs typeface="微软雅黑"/>
              </a:rPr>
              <a:t>金融链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65726" y="3353115"/>
            <a:ext cx="1269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供</a:t>
            </a:r>
            <a:r>
              <a:rPr sz="1600" b="1" spc="-20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应</a:t>
            </a:r>
            <a:r>
              <a:rPr sz="1600" b="1" spc="-25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链</a:t>
            </a:r>
            <a:r>
              <a:rPr sz="1600" b="1" spc="-35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金</a:t>
            </a:r>
            <a:r>
              <a:rPr sz="1600" b="1" spc="-25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融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75021" y="4162486"/>
            <a:ext cx="88582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latin typeface="微软雅黑"/>
                <a:cs typeface="微软雅黑"/>
              </a:rPr>
              <a:t>存</a:t>
            </a:r>
            <a:r>
              <a:rPr sz="1400" b="1" spc="-40" dirty="0">
                <a:latin typeface="微软雅黑"/>
                <a:cs typeface="微软雅黑"/>
              </a:rPr>
              <a:t> </a:t>
            </a:r>
            <a:r>
              <a:rPr sz="1400" b="1" spc="5" dirty="0">
                <a:latin typeface="微软雅黑"/>
                <a:cs typeface="微软雅黑"/>
              </a:rPr>
              <a:t>货</a:t>
            </a:r>
            <a:r>
              <a:rPr sz="1400" b="1" spc="-40" dirty="0">
                <a:latin typeface="微软雅黑"/>
                <a:cs typeface="微软雅黑"/>
              </a:rPr>
              <a:t> </a:t>
            </a:r>
            <a:r>
              <a:rPr sz="1400" b="1" spc="5" dirty="0">
                <a:latin typeface="微软雅黑"/>
                <a:cs typeface="微软雅黑"/>
              </a:rPr>
              <a:t>质</a:t>
            </a:r>
            <a:r>
              <a:rPr sz="1400" b="1" spc="-40" dirty="0">
                <a:latin typeface="微软雅黑"/>
                <a:cs typeface="微软雅黑"/>
              </a:rPr>
              <a:t> </a:t>
            </a:r>
            <a:r>
              <a:rPr sz="1400" b="1" spc="5" dirty="0">
                <a:latin typeface="微软雅黑"/>
                <a:cs typeface="微软雅黑"/>
              </a:rPr>
              <a:t>押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660647" y="3854196"/>
            <a:ext cx="1640205" cy="76200"/>
          </a:xfrm>
          <a:custGeom>
            <a:avLst/>
            <a:gdLst/>
            <a:ahLst/>
            <a:cxnLst/>
            <a:rect l="l" t="t" r="r" b="b"/>
            <a:pathLst>
              <a:path w="1640204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1640204" h="76200">
                <a:moveTo>
                  <a:pt x="1564004" y="0"/>
                </a:moveTo>
                <a:lnTo>
                  <a:pt x="1564004" y="76199"/>
                </a:lnTo>
                <a:lnTo>
                  <a:pt x="1627504" y="44449"/>
                </a:lnTo>
                <a:lnTo>
                  <a:pt x="1576704" y="44449"/>
                </a:lnTo>
                <a:lnTo>
                  <a:pt x="1576704" y="31749"/>
                </a:lnTo>
                <a:lnTo>
                  <a:pt x="1627504" y="31749"/>
                </a:lnTo>
                <a:lnTo>
                  <a:pt x="1564004" y="0"/>
                </a:lnTo>
                <a:close/>
              </a:path>
              <a:path w="1640204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1640204" h="76200">
                <a:moveTo>
                  <a:pt x="1564004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1564004" y="44449"/>
                </a:lnTo>
                <a:lnTo>
                  <a:pt x="1564004" y="31749"/>
                </a:lnTo>
                <a:close/>
              </a:path>
              <a:path w="1640204" h="76200">
                <a:moveTo>
                  <a:pt x="1627504" y="31749"/>
                </a:moveTo>
                <a:lnTo>
                  <a:pt x="1576704" y="31749"/>
                </a:lnTo>
                <a:lnTo>
                  <a:pt x="1576704" y="44449"/>
                </a:lnTo>
                <a:lnTo>
                  <a:pt x="1627504" y="44449"/>
                </a:lnTo>
                <a:lnTo>
                  <a:pt x="1640204" y="38099"/>
                </a:lnTo>
                <a:lnTo>
                  <a:pt x="1627504" y="31749"/>
                </a:lnTo>
                <a:close/>
              </a:path>
            </a:pathLst>
          </a:custGeom>
          <a:solidFill>
            <a:srgbClr val="FB9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11140" y="3854196"/>
            <a:ext cx="1640205" cy="76200"/>
          </a:xfrm>
          <a:custGeom>
            <a:avLst/>
            <a:gdLst/>
            <a:ahLst/>
            <a:cxnLst/>
            <a:rect l="l" t="t" r="r" b="b"/>
            <a:pathLst>
              <a:path w="1640204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1640204" h="76200">
                <a:moveTo>
                  <a:pt x="1564005" y="0"/>
                </a:moveTo>
                <a:lnTo>
                  <a:pt x="1564005" y="76199"/>
                </a:lnTo>
                <a:lnTo>
                  <a:pt x="1627505" y="44449"/>
                </a:lnTo>
                <a:lnTo>
                  <a:pt x="1576705" y="44449"/>
                </a:lnTo>
                <a:lnTo>
                  <a:pt x="1576705" y="31749"/>
                </a:lnTo>
                <a:lnTo>
                  <a:pt x="1627505" y="31749"/>
                </a:lnTo>
                <a:lnTo>
                  <a:pt x="1564005" y="0"/>
                </a:lnTo>
                <a:close/>
              </a:path>
              <a:path w="1640204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1640204" h="76200">
                <a:moveTo>
                  <a:pt x="1564005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1564005" y="44449"/>
                </a:lnTo>
                <a:lnTo>
                  <a:pt x="1564005" y="31749"/>
                </a:lnTo>
                <a:close/>
              </a:path>
              <a:path w="1640204" h="76200">
                <a:moveTo>
                  <a:pt x="1627505" y="31749"/>
                </a:moveTo>
                <a:lnTo>
                  <a:pt x="1576705" y="31749"/>
                </a:lnTo>
                <a:lnTo>
                  <a:pt x="1576705" y="44449"/>
                </a:lnTo>
                <a:lnTo>
                  <a:pt x="1627505" y="44449"/>
                </a:lnTo>
                <a:lnTo>
                  <a:pt x="1640205" y="38099"/>
                </a:lnTo>
                <a:lnTo>
                  <a:pt x="1627505" y="31749"/>
                </a:lnTo>
                <a:close/>
              </a:path>
            </a:pathLst>
          </a:custGeom>
          <a:solidFill>
            <a:srgbClr val="FB9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14800" y="3758184"/>
            <a:ext cx="719455" cy="281940"/>
          </a:xfrm>
          <a:custGeom>
            <a:avLst/>
            <a:gdLst/>
            <a:ahLst/>
            <a:cxnLst/>
            <a:rect l="l" t="t" r="r" b="b"/>
            <a:pathLst>
              <a:path w="719454" h="281939">
                <a:moveTo>
                  <a:pt x="0" y="281939"/>
                </a:moveTo>
                <a:lnTo>
                  <a:pt x="719327" y="281939"/>
                </a:lnTo>
                <a:lnTo>
                  <a:pt x="719327" y="0"/>
                </a:lnTo>
                <a:lnTo>
                  <a:pt x="0" y="0"/>
                </a:lnTo>
                <a:lnTo>
                  <a:pt x="0" y="2819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259960" y="3809798"/>
            <a:ext cx="4311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微软雅黑"/>
                <a:cs typeface="微软雅黑"/>
              </a:rPr>
              <a:t>保</a:t>
            </a:r>
            <a:r>
              <a:rPr sz="1400" b="1" spc="-35" dirty="0">
                <a:latin typeface="微软雅黑"/>
                <a:cs typeface="微软雅黑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理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795771" y="3646932"/>
            <a:ext cx="641985" cy="463550"/>
          </a:xfrm>
          <a:custGeom>
            <a:avLst/>
            <a:gdLst/>
            <a:ahLst/>
            <a:cxnLst/>
            <a:rect l="l" t="t" r="r" b="b"/>
            <a:pathLst>
              <a:path w="641985" h="463550">
                <a:moveTo>
                  <a:pt x="0" y="463296"/>
                </a:moveTo>
                <a:lnTo>
                  <a:pt x="641603" y="463296"/>
                </a:lnTo>
                <a:lnTo>
                  <a:pt x="641603" y="0"/>
                </a:lnTo>
                <a:lnTo>
                  <a:pt x="0" y="0"/>
                </a:lnTo>
                <a:lnTo>
                  <a:pt x="0" y="463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900420" y="3788471"/>
            <a:ext cx="43180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latin typeface="微软雅黑"/>
                <a:cs typeface="微软雅黑"/>
              </a:rPr>
              <a:t>预</a:t>
            </a:r>
            <a:r>
              <a:rPr sz="1400" b="1" spc="-35" dirty="0">
                <a:latin typeface="微软雅黑"/>
                <a:cs typeface="微软雅黑"/>
              </a:rPr>
              <a:t> </a:t>
            </a:r>
            <a:r>
              <a:rPr sz="1400" b="1" spc="5" dirty="0">
                <a:latin typeface="微软雅黑"/>
                <a:cs typeface="微软雅黑"/>
              </a:rPr>
              <a:t>付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223516" y="1409700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5">
                <a:moveTo>
                  <a:pt x="0" y="0"/>
                </a:moveTo>
                <a:lnTo>
                  <a:pt x="337946" y="0"/>
                </a:lnTo>
              </a:path>
            </a:pathLst>
          </a:custGeom>
          <a:ln w="9144">
            <a:solidFill>
              <a:srgbClr val="FB9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23516" y="1409700"/>
            <a:ext cx="0" cy="612775"/>
          </a:xfrm>
          <a:custGeom>
            <a:avLst/>
            <a:gdLst/>
            <a:ahLst/>
            <a:cxnLst/>
            <a:rect l="l" t="t" r="r" b="b"/>
            <a:pathLst>
              <a:path h="612775">
                <a:moveTo>
                  <a:pt x="0" y="612521"/>
                </a:moveTo>
                <a:lnTo>
                  <a:pt x="0" y="0"/>
                </a:lnTo>
              </a:path>
            </a:pathLst>
          </a:custGeom>
          <a:ln w="9144">
            <a:solidFill>
              <a:srgbClr val="FB9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81984" y="1409700"/>
            <a:ext cx="0" cy="612775"/>
          </a:xfrm>
          <a:custGeom>
            <a:avLst/>
            <a:gdLst/>
            <a:ahLst/>
            <a:cxnLst/>
            <a:rect l="l" t="t" r="r" b="b"/>
            <a:pathLst>
              <a:path h="612775">
                <a:moveTo>
                  <a:pt x="0" y="612521"/>
                </a:moveTo>
                <a:lnTo>
                  <a:pt x="0" y="0"/>
                </a:lnTo>
              </a:path>
            </a:pathLst>
          </a:custGeom>
          <a:ln w="9144">
            <a:solidFill>
              <a:srgbClr val="FB9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62605" y="1178813"/>
            <a:ext cx="848994" cy="463550"/>
          </a:xfrm>
          <a:custGeom>
            <a:avLst/>
            <a:gdLst/>
            <a:ahLst/>
            <a:cxnLst/>
            <a:rect l="l" t="t" r="r" b="b"/>
            <a:pathLst>
              <a:path w="848995" h="463550">
                <a:moveTo>
                  <a:pt x="0" y="463296"/>
                </a:moveTo>
                <a:lnTo>
                  <a:pt x="848868" y="463296"/>
                </a:lnTo>
                <a:lnTo>
                  <a:pt x="848868" y="0"/>
                </a:lnTo>
                <a:lnTo>
                  <a:pt x="0" y="0"/>
                </a:lnTo>
                <a:lnTo>
                  <a:pt x="0" y="463296"/>
                </a:lnTo>
                <a:close/>
              </a:path>
            </a:pathLst>
          </a:custGeom>
          <a:ln w="25907">
            <a:solidFill>
              <a:srgbClr val="FBA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782316" y="1309590"/>
            <a:ext cx="4089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B2B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415284" y="1409700"/>
            <a:ext cx="302260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2132" y="0"/>
                </a:lnTo>
              </a:path>
            </a:pathLst>
          </a:custGeom>
          <a:ln w="9144">
            <a:solidFill>
              <a:srgbClr val="FB9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11140" y="1409700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>
                <a:moveTo>
                  <a:pt x="0" y="0"/>
                </a:moveTo>
                <a:lnTo>
                  <a:pt x="375158" y="0"/>
                </a:lnTo>
              </a:path>
            </a:pathLst>
          </a:custGeom>
          <a:ln w="9144">
            <a:solidFill>
              <a:srgbClr val="FB9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11140" y="1409700"/>
            <a:ext cx="0" cy="612775"/>
          </a:xfrm>
          <a:custGeom>
            <a:avLst/>
            <a:gdLst/>
            <a:ahLst/>
            <a:cxnLst/>
            <a:rect l="l" t="t" r="r" b="b"/>
            <a:pathLst>
              <a:path h="612775">
                <a:moveTo>
                  <a:pt x="0" y="612521"/>
                </a:moveTo>
                <a:lnTo>
                  <a:pt x="0" y="0"/>
                </a:lnTo>
              </a:path>
            </a:pathLst>
          </a:custGeom>
          <a:ln w="9144">
            <a:solidFill>
              <a:srgbClr val="FB9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940295" y="1409700"/>
            <a:ext cx="0" cy="612775"/>
          </a:xfrm>
          <a:custGeom>
            <a:avLst/>
            <a:gdLst/>
            <a:ahLst/>
            <a:cxnLst/>
            <a:rect l="l" t="t" r="r" b="b"/>
            <a:pathLst>
              <a:path h="612775">
                <a:moveTo>
                  <a:pt x="0" y="612521"/>
                </a:moveTo>
                <a:lnTo>
                  <a:pt x="0" y="0"/>
                </a:lnTo>
              </a:path>
            </a:pathLst>
          </a:custGeom>
          <a:ln w="9144">
            <a:solidFill>
              <a:srgbClr val="FB9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86805" y="1178813"/>
            <a:ext cx="850900" cy="463550"/>
          </a:xfrm>
          <a:custGeom>
            <a:avLst/>
            <a:gdLst/>
            <a:ahLst/>
            <a:cxnLst/>
            <a:rect l="l" t="t" r="r" b="b"/>
            <a:pathLst>
              <a:path w="850900" h="463550">
                <a:moveTo>
                  <a:pt x="0" y="463296"/>
                </a:moveTo>
                <a:lnTo>
                  <a:pt x="850392" y="463296"/>
                </a:lnTo>
                <a:lnTo>
                  <a:pt x="850392" y="0"/>
                </a:lnTo>
                <a:lnTo>
                  <a:pt x="0" y="0"/>
                </a:lnTo>
                <a:lnTo>
                  <a:pt x="0" y="463296"/>
                </a:lnTo>
                <a:close/>
              </a:path>
            </a:pathLst>
          </a:custGeom>
          <a:ln w="25908">
            <a:solidFill>
              <a:srgbClr val="FBA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908040" y="1309590"/>
            <a:ext cx="4095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B2B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188445" y="14097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342" y="0"/>
                </a:lnTo>
              </a:path>
            </a:pathLst>
          </a:custGeom>
          <a:ln w="9144">
            <a:solidFill>
              <a:srgbClr val="FB9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603485" y="1409700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7" y="0"/>
                </a:lnTo>
              </a:path>
            </a:pathLst>
          </a:custGeom>
          <a:ln w="9144">
            <a:solidFill>
              <a:srgbClr val="FB9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131302" y="1409700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>
                <a:moveTo>
                  <a:pt x="0" y="0"/>
                </a:moveTo>
                <a:lnTo>
                  <a:pt x="621792" y="0"/>
                </a:lnTo>
              </a:path>
            </a:pathLst>
          </a:custGeom>
          <a:ln w="9144">
            <a:solidFill>
              <a:srgbClr val="FB9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39483" y="1409700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950" y="0"/>
                </a:lnTo>
              </a:path>
            </a:pathLst>
          </a:custGeom>
          <a:ln w="9144">
            <a:solidFill>
              <a:srgbClr val="FB9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515343" y="1409700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327533"/>
                </a:moveTo>
                <a:lnTo>
                  <a:pt x="0" y="0"/>
                </a:lnTo>
              </a:path>
            </a:pathLst>
          </a:custGeom>
          <a:ln w="9144">
            <a:solidFill>
              <a:srgbClr val="FB9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338054" y="1178813"/>
            <a:ext cx="850900" cy="463550"/>
          </a:xfrm>
          <a:custGeom>
            <a:avLst/>
            <a:gdLst/>
            <a:ahLst/>
            <a:cxnLst/>
            <a:rect l="l" t="t" r="r" b="b"/>
            <a:pathLst>
              <a:path w="850900" h="463550">
                <a:moveTo>
                  <a:pt x="0" y="463296"/>
                </a:moveTo>
                <a:lnTo>
                  <a:pt x="850392" y="463296"/>
                </a:lnTo>
                <a:lnTo>
                  <a:pt x="850392" y="0"/>
                </a:lnTo>
                <a:lnTo>
                  <a:pt x="0" y="0"/>
                </a:lnTo>
                <a:lnTo>
                  <a:pt x="0" y="463296"/>
                </a:lnTo>
                <a:close/>
              </a:path>
            </a:pathLst>
          </a:custGeom>
          <a:ln w="25908">
            <a:solidFill>
              <a:srgbClr val="FBA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0486135" y="1309590"/>
            <a:ext cx="5562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B2</a:t>
            </a:r>
            <a:r>
              <a:rPr sz="1600" dirty="0">
                <a:latin typeface="Arial"/>
                <a:cs typeface="Arial"/>
              </a:rPr>
              <a:t>B</a:t>
            </a:r>
            <a:r>
              <a:rPr sz="1600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415528" y="1409700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7947" y="0"/>
                </a:lnTo>
              </a:path>
            </a:pathLst>
          </a:custGeom>
          <a:ln w="9144">
            <a:solidFill>
              <a:srgbClr val="FB9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00288" y="1409700"/>
            <a:ext cx="15240" cy="612775"/>
          </a:xfrm>
          <a:custGeom>
            <a:avLst/>
            <a:gdLst/>
            <a:ahLst/>
            <a:cxnLst/>
            <a:rect l="l" t="t" r="r" b="b"/>
            <a:pathLst>
              <a:path w="15240" h="612775">
                <a:moveTo>
                  <a:pt x="0" y="612521"/>
                </a:moveTo>
                <a:lnTo>
                  <a:pt x="15112" y="0"/>
                </a:lnTo>
              </a:path>
            </a:pathLst>
          </a:custGeom>
          <a:ln w="9144">
            <a:solidFill>
              <a:srgbClr val="FB9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9047" y="1409700"/>
            <a:ext cx="12065" cy="612775"/>
          </a:xfrm>
          <a:custGeom>
            <a:avLst/>
            <a:gdLst/>
            <a:ahLst/>
            <a:cxnLst/>
            <a:rect l="l" t="t" r="r" b="b"/>
            <a:pathLst>
              <a:path w="12065" h="612775">
                <a:moveTo>
                  <a:pt x="0" y="612521"/>
                </a:moveTo>
                <a:lnTo>
                  <a:pt x="11683" y="0"/>
                </a:lnTo>
              </a:path>
            </a:pathLst>
          </a:custGeom>
          <a:ln w="9144">
            <a:solidFill>
              <a:srgbClr val="FB9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53093" y="1178813"/>
            <a:ext cx="850900" cy="463550"/>
          </a:xfrm>
          <a:custGeom>
            <a:avLst/>
            <a:gdLst/>
            <a:ahLst/>
            <a:cxnLst/>
            <a:rect l="l" t="t" r="r" b="b"/>
            <a:pathLst>
              <a:path w="850900" h="463550">
                <a:moveTo>
                  <a:pt x="0" y="463296"/>
                </a:moveTo>
                <a:lnTo>
                  <a:pt x="850392" y="463296"/>
                </a:lnTo>
                <a:lnTo>
                  <a:pt x="850392" y="0"/>
                </a:lnTo>
                <a:lnTo>
                  <a:pt x="0" y="0"/>
                </a:lnTo>
                <a:lnTo>
                  <a:pt x="0" y="463296"/>
                </a:lnTo>
                <a:close/>
              </a:path>
            </a:pathLst>
          </a:custGeom>
          <a:ln w="25908">
            <a:solidFill>
              <a:srgbClr val="FBA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8974963" y="1309590"/>
            <a:ext cx="4089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B2B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282433" y="1178813"/>
            <a:ext cx="848994" cy="463550"/>
          </a:xfrm>
          <a:custGeom>
            <a:avLst/>
            <a:gdLst/>
            <a:ahLst/>
            <a:cxnLst/>
            <a:rect l="l" t="t" r="r" b="b"/>
            <a:pathLst>
              <a:path w="848995" h="463550">
                <a:moveTo>
                  <a:pt x="0" y="463296"/>
                </a:moveTo>
                <a:lnTo>
                  <a:pt x="848868" y="463296"/>
                </a:lnTo>
                <a:lnTo>
                  <a:pt x="848868" y="0"/>
                </a:lnTo>
                <a:lnTo>
                  <a:pt x="0" y="0"/>
                </a:lnTo>
                <a:lnTo>
                  <a:pt x="0" y="463296"/>
                </a:lnTo>
                <a:close/>
              </a:path>
            </a:pathLst>
          </a:custGeom>
          <a:ln w="25908">
            <a:solidFill>
              <a:srgbClr val="FBA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7502779" y="1309590"/>
            <a:ext cx="4089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B2B</a:t>
            </a:r>
            <a:endParaRPr sz="16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415284" y="1409700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>
                <a:moveTo>
                  <a:pt x="0" y="0"/>
                </a:moveTo>
                <a:lnTo>
                  <a:pt x="622045" y="0"/>
                </a:lnTo>
              </a:path>
            </a:pathLst>
          </a:custGeom>
          <a:ln w="9144">
            <a:solidFill>
              <a:srgbClr val="FB9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158740" y="1409700"/>
            <a:ext cx="0" cy="612775"/>
          </a:xfrm>
          <a:custGeom>
            <a:avLst/>
            <a:gdLst/>
            <a:ahLst/>
            <a:cxnLst/>
            <a:rect l="l" t="t" r="r" b="b"/>
            <a:pathLst>
              <a:path h="612775">
                <a:moveTo>
                  <a:pt x="0" y="612521"/>
                </a:moveTo>
                <a:lnTo>
                  <a:pt x="0" y="0"/>
                </a:lnTo>
              </a:path>
            </a:pathLst>
          </a:custGeom>
          <a:ln w="9144">
            <a:solidFill>
              <a:srgbClr val="FB9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37838" y="1178813"/>
            <a:ext cx="848994" cy="463550"/>
          </a:xfrm>
          <a:custGeom>
            <a:avLst/>
            <a:gdLst/>
            <a:ahLst/>
            <a:cxnLst/>
            <a:rect l="l" t="t" r="r" b="b"/>
            <a:pathLst>
              <a:path w="848995" h="463550">
                <a:moveTo>
                  <a:pt x="0" y="463296"/>
                </a:moveTo>
                <a:lnTo>
                  <a:pt x="848867" y="463296"/>
                </a:lnTo>
                <a:lnTo>
                  <a:pt x="848867" y="0"/>
                </a:lnTo>
                <a:lnTo>
                  <a:pt x="0" y="0"/>
                </a:lnTo>
                <a:lnTo>
                  <a:pt x="0" y="463296"/>
                </a:lnTo>
                <a:close/>
              </a:path>
            </a:pathLst>
          </a:custGeom>
          <a:ln w="25907">
            <a:solidFill>
              <a:srgbClr val="FBA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257802" y="1309590"/>
            <a:ext cx="4089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B2B</a:t>
            </a:r>
            <a:endParaRPr sz="16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890515" y="1409700"/>
            <a:ext cx="302260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2133" y="0"/>
                </a:lnTo>
              </a:path>
            </a:pathLst>
          </a:custGeom>
          <a:ln w="9144">
            <a:solidFill>
              <a:srgbClr val="FB9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263753" y="1309812"/>
            <a:ext cx="4311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微软雅黑"/>
                <a:cs typeface="微软雅黑"/>
              </a:rPr>
              <a:t>在线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9435" y="1693164"/>
            <a:ext cx="12086590" cy="0"/>
          </a:xfrm>
          <a:custGeom>
            <a:avLst/>
            <a:gdLst/>
            <a:ahLst/>
            <a:cxnLst/>
            <a:rect l="l" t="t" r="r" b="b"/>
            <a:pathLst>
              <a:path w="12086590">
                <a:moveTo>
                  <a:pt x="0" y="0"/>
                </a:moveTo>
                <a:lnTo>
                  <a:pt x="12086209" y="0"/>
                </a:lnTo>
              </a:path>
            </a:pathLst>
          </a:custGeom>
          <a:ln w="9144">
            <a:solidFill>
              <a:srgbClr val="00AFE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300" y="399668"/>
            <a:ext cx="9661398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40" dirty="0"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存货融资业务</a:t>
            </a:r>
            <a:endParaRPr sz="280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1449659"/>
            <a:ext cx="10922635" cy="5455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产品定义：</a:t>
            </a:r>
            <a:endParaRPr sz="28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  <a:p>
            <a:pPr marL="12700" marR="5080">
              <a:lnSpc>
                <a:spcPct val="150000"/>
              </a:lnSpc>
              <a:spcBef>
                <a:spcPts val="280"/>
              </a:spcBef>
            </a:pPr>
            <a:r>
              <a:rPr sz="2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是指银行通</a:t>
            </a:r>
            <a:r>
              <a:rPr sz="2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过</a:t>
            </a:r>
            <a:r>
              <a:rPr sz="2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要求借款人</a:t>
            </a:r>
            <a:r>
              <a:rPr sz="2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提</a:t>
            </a:r>
            <a:r>
              <a:rPr sz="2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供自己合法</a:t>
            </a:r>
            <a:r>
              <a:rPr sz="2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拥</a:t>
            </a:r>
            <a:r>
              <a:rPr sz="2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有的货物或</a:t>
            </a:r>
            <a:r>
              <a:rPr sz="2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仓</a:t>
            </a:r>
            <a:r>
              <a:rPr sz="2800" spc="8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单</a:t>
            </a:r>
            <a:r>
              <a:rPr sz="2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、提单等</a:t>
            </a:r>
            <a:r>
              <a:rPr sz="2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货</a:t>
            </a:r>
            <a:r>
              <a:rPr sz="2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权凭证作为</a:t>
            </a:r>
            <a:r>
              <a:rPr sz="2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质</a:t>
            </a:r>
            <a:r>
              <a:rPr sz="2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押担</a:t>
            </a:r>
            <a:r>
              <a:rPr sz="2800" spc="5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保</a:t>
            </a:r>
            <a:r>
              <a:rPr sz="2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，</a:t>
            </a:r>
            <a:r>
              <a:rPr sz="2800" spc="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并</a:t>
            </a:r>
            <a:r>
              <a:rPr sz="2800" spc="3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辅</a:t>
            </a:r>
            <a:r>
              <a:rPr sz="2800" spc="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以资金流</a:t>
            </a:r>
            <a:r>
              <a:rPr sz="2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监 控、物流监</a:t>
            </a:r>
            <a:r>
              <a:rPr sz="28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控</a:t>
            </a:r>
            <a:r>
              <a:rPr sz="2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、信息流监控等手段，所提供的与商品实物不断流转相匹配的融资业</a:t>
            </a:r>
            <a:r>
              <a:rPr sz="2800" spc="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务</a:t>
            </a:r>
            <a:r>
              <a:rPr sz="2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。</a:t>
            </a:r>
            <a:endParaRPr sz="28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  <a:p>
            <a:pPr>
              <a:lnSpc>
                <a:spcPct val="100000"/>
              </a:lnSpc>
            </a:pPr>
            <a:endParaRPr sz="2800" dirty="0">
              <a:latin typeface="华文行楷" panose="02010800040101010101" pitchFamily="2" charset="-122"/>
              <a:ea typeface="华文行楷" panose="02010800040101010101" pitchFamily="2" charset="-122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800" dirty="0">
              <a:latin typeface="华文行楷" panose="02010800040101010101" pitchFamily="2" charset="-122"/>
              <a:ea typeface="华文行楷" panose="02010800040101010101" pitchFamily="2" charset="-122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分类：</a:t>
            </a:r>
            <a:endParaRPr sz="28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1.</a:t>
            </a:r>
            <a:r>
              <a:rPr sz="2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核定货值货物质押模式</a:t>
            </a:r>
            <a:endParaRPr sz="28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2.</a:t>
            </a:r>
            <a:r>
              <a:rPr sz="2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非核定货值货物质押模式</a:t>
            </a:r>
            <a:endParaRPr sz="28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800" spc="-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3</a:t>
            </a:r>
            <a:r>
              <a:rPr sz="2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.</a:t>
            </a:r>
            <a:r>
              <a:rPr sz="2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货权质押融资业务</a:t>
            </a:r>
            <a:endParaRPr sz="28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300" y="399668"/>
            <a:ext cx="9661398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40" dirty="0"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存货融资业务</a:t>
            </a:r>
            <a:endParaRPr sz="290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1353647"/>
            <a:ext cx="10923270" cy="4539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核定货值货物质押模式</a:t>
            </a:r>
            <a:endParaRPr sz="28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  <a:p>
            <a:pPr marL="12700" marR="5080" indent="348615" algn="just">
              <a:lnSpc>
                <a:spcPct val="128899"/>
              </a:lnSpc>
              <a:spcBef>
                <a:spcPts val="1045"/>
              </a:spcBef>
            </a:pP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是</a:t>
            </a:r>
            <a:r>
              <a:rPr sz="1800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指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仓</a:t>
            </a:r>
            <a:r>
              <a:rPr sz="1800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储监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管机</a:t>
            </a:r>
            <a:r>
              <a:rPr sz="1800" spc="1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构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对</a:t>
            </a:r>
            <a:r>
              <a:rPr sz="1800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于银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行确</a:t>
            </a:r>
            <a:r>
              <a:rPr sz="1800" spc="1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定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的</a:t>
            </a:r>
            <a:r>
              <a:rPr sz="1800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最低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价值</a:t>
            </a:r>
            <a:r>
              <a:rPr sz="1800" spc="1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范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围</a:t>
            </a:r>
            <a:r>
              <a:rPr sz="1800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内的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质</a:t>
            </a:r>
            <a:r>
              <a:rPr sz="1800" spc="-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物</a:t>
            </a:r>
            <a:r>
              <a:rPr sz="1800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（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该</a:t>
            </a:r>
            <a:r>
              <a:rPr sz="1800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价值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不得</a:t>
            </a:r>
            <a:r>
              <a:rPr sz="1800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低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于</a:t>
            </a:r>
            <a:r>
              <a:rPr sz="1800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借款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人在</a:t>
            </a:r>
            <a:r>
              <a:rPr sz="1800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本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业</a:t>
            </a:r>
            <a:r>
              <a:rPr sz="1800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务项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下授</a:t>
            </a:r>
            <a:r>
              <a:rPr sz="1800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信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风险 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敞口与银行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确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定的质押率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的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比</a:t>
            </a:r>
            <a:r>
              <a:rPr sz="1800" spc="5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值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）出库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时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只能凭银行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签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发的指令予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以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放货的模</a:t>
            </a:r>
            <a:r>
              <a:rPr sz="1800" spc="7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式</a:t>
            </a:r>
            <a:r>
              <a:rPr sz="1800" spc="3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，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超过银行确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定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的最低价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值 </a:t>
            </a:r>
            <a:r>
              <a:rPr sz="18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的部分可由仓储监管机构自行决定放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货。</a:t>
            </a:r>
            <a:endParaRPr sz="18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  <a:p>
            <a:pPr>
              <a:lnSpc>
                <a:spcPct val="100000"/>
              </a:lnSpc>
            </a:pPr>
            <a:endParaRPr sz="1800" dirty="0">
              <a:latin typeface="华文行楷" panose="02010800040101010101" pitchFamily="2" charset="-122"/>
              <a:ea typeface="华文行楷" panose="02010800040101010101" pitchFamily="2" charset="-122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2100" dirty="0">
              <a:latin typeface="华文行楷" panose="02010800040101010101" pitchFamily="2" charset="-122"/>
              <a:ea typeface="华文行楷" panose="02010800040101010101" pitchFamily="2" charset="-122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非核定货值货物质押模式</a:t>
            </a:r>
            <a:endParaRPr sz="28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  <a:p>
            <a:pPr marL="361315">
              <a:lnSpc>
                <a:spcPct val="100000"/>
              </a:lnSpc>
              <a:spcBef>
                <a:spcPts val="1670"/>
              </a:spcBef>
            </a:pP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是指仓储监管机构只能凭银行签发的指令处理每一笔放货业务的模</a:t>
            </a:r>
            <a:r>
              <a:rPr sz="1800" spc="-6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式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。</a:t>
            </a:r>
            <a:endParaRPr sz="18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  <a:p>
            <a:pPr>
              <a:lnSpc>
                <a:spcPct val="100000"/>
              </a:lnSpc>
            </a:pPr>
            <a:endParaRPr sz="1800" dirty="0">
              <a:latin typeface="华文行楷" panose="02010800040101010101" pitchFamily="2" charset="-122"/>
              <a:ea typeface="华文行楷" panose="02010800040101010101" pitchFamily="2" charset="-122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8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货权质押融资业务</a:t>
            </a:r>
            <a:endParaRPr sz="28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  <a:p>
            <a:pPr marL="361315">
              <a:lnSpc>
                <a:spcPct val="100000"/>
              </a:lnSpc>
              <a:spcBef>
                <a:spcPts val="1670"/>
              </a:spcBef>
            </a:pP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是指借款人以自己合法拥有的仓</a:t>
            </a:r>
            <a:r>
              <a:rPr sz="1800" spc="-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单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、提单等货权凭证为质押担保的融资授信业</a:t>
            </a:r>
            <a:r>
              <a:rPr sz="1800" spc="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务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。</a:t>
            </a:r>
            <a:endParaRPr sz="18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300" y="399668"/>
            <a:ext cx="9661398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40" dirty="0"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存货融资业务</a:t>
            </a:r>
            <a:endParaRPr sz="290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1195405"/>
            <a:ext cx="8430260" cy="4480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产品特点：</a:t>
            </a:r>
            <a:endParaRPr sz="28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1.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解决客户因传统担保不足情况下的融资需</a:t>
            </a:r>
            <a:r>
              <a:rPr sz="1800" spc="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求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。</a:t>
            </a:r>
            <a:endParaRPr sz="18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2.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帮助客户盘活库</a:t>
            </a:r>
            <a:r>
              <a:rPr sz="1800" spc="-1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存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，解决客户在货物储运过程中大量资金占用问</a:t>
            </a:r>
            <a:r>
              <a:rPr sz="1800" spc="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题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。</a:t>
            </a:r>
            <a:endParaRPr sz="18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3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.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帮助客户扩大自身的经营规</a:t>
            </a:r>
            <a:r>
              <a:rPr sz="1800" spc="-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模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。</a:t>
            </a:r>
            <a:endParaRPr sz="18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  <a:p>
            <a:pPr>
              <a:lnSpc>
                <a:spcPct val="100000"/>
              </a:lnSpc>
            </a:pPr>
            <a:endParaRPr sz="1800" dirty="0">
              <a:latin typeface="华文行楷" panose="02010800040101010101" pitchFamily="2" charset="-122"/>
              <a:ea typeface="华文行楷" panose="02010800040101010101" pitchFamily="2" charset="-122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2200" dirty="0">
              <a:latin typeface="华文行楷" panose="02010800040101010101" pitchFamily="2" charset="-122"/>
              <a:ea typeface="华文行楷" panose="02010800040101010101" pitchFamily="2" charset="-122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产品要求：</a:t>
            </a:r>
            <a:endParaRPr sz="28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1.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以借款人合法拥有的货物或货权凭证出质担</a:t>
            </a:r>
            <a:r>
              <a:rPr sz="1800" spc="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保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。</a:t>
            </a:r>
            <a:endParaRPr sz="18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2.</a:t>
            </a:r>
            <a:r>
              <a:rPr sz="1800" spc="-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 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强化对其贸易背景的真实性和自偿性要</a:t>
            </a:r>
            <a:r>
              <a:rPr sz="1800" spc="-4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求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。</a:t>
            </a:r>
            <a:endParaRPr sz="18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3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.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存货的销售收入是其第一还款来</a:t>
            </a:r>
            <a:r>
              <a:rPr sz="1800" spc="-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源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。</a:t>
            </a:r>
            <a:endParaRPr sz="18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4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.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银行委托具有监管资质第三方仓储监管机构代为占有保管出质货</a:t>
            </a:r>
            <a:r>
              <a:rPr sz="1800" spc="-6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物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，并进行监</a:t>
            </a:r>
            <a:r>
              <a:rPr sz="1800" spc="-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管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。</a:t>
            </a:r>
            <a:endParaRPr sz="18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300" y="399668"/>
            <a:ext cx="9661398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40" dirty="0"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存货融资业务</a:t>
            </a:r>
            <a:endParaRPr sz="290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1195405"/>
            <a:ext cx="10925175" cy="4637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8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质物要求：</a:t>
            </a:r>
            <a:endParaRPr sz="28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  <a:p>
            <a:pPr marR="6227445" algn="ctr">
              <a:lnSpc>
                <a:spcPct val="100000"/>
              </a:lnSpc>
              <a:spcBef>
                <a:spcPts val="1360"/>
              </a:spcBef>
            </a:pP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是指质押货物及质押货权项下的货</a:t>
            </a:r>
            <a:r>
              <a:rPr sz="1800" spc="-3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物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。</a:t>
            </a:r>
            <a:endParaRPr sz="18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  <a:p>
            <a:pPr marL="12700" marR="5080" algn="just">
              <a:lnSpc>
                <a:spcPct val="150000"/>
              </a:lnSpc>
            </a:pPr>
            <a:r>
              <a:rPr sz="1800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（</a:t>
            </a:r>
            <a:r>
              <a:rPr sz="1800" spc="1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1</a:t>
            </a:r>
            <a:r>
              <a:rPr sz="1800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）产权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明</a:t>
            </a:r>
            <a:r>
              <a:rPr sz="1800" spc="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晰</a:t>
            </a:r>
            <a:r>
              <a:rPr sz="1800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，不存在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其他</a:t>
            </a:r>
            <a:r>
              <a:rPr sz="1800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权利人设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定的</a:t>
            </a:r>
            <a:r>
              <a:rPr sz="1800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他项权利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；不</a:t>
            </a:r>
            <a:r>
              <a:rPr sz="1800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存在任何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法律</a:t>
            </a:r>
            <a:r>
              <a:rPr sz="1800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上的瑕</a:t>
            </a:r>
            <a:r>
              <a:rPr sz="1800" spc="6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疵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，包</a:t>
            </a:r>
            <a:r>
              <a:rPr sz="1800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括但不限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于税</a:t>
            </a:r>
            <a:r>
              <a:rPr sz="1800" spc="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务</a:t>
            </a:r>
            <a:r>
              <a:rPr sz="1800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、海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关， 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工</a:t>
            </a:r>
            <a:r>
              <a:rPr sz="1800" spc="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商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，商检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以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及环保等方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面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的法律瑕疵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；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货物必须以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合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法方式获</a:t>
            </a:r>
            <a:r>
              <a:rPr sz="1800" spc="8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得</a:t>
            </a:r>
            <a:r>
              <a:rPr sz="1800" spc="3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，</a:t>
            </a:r>
            <a:r>
              <a:rPr sz="1800" spc="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已足额缴纳</a:t>
            </a:r>
            <a:r>
              <a:rPr sz="1800" spc="3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关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税、增值</a:t>
            </a:r>
            <a:r>
              <a:rPr sz="1800" spc="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税</a:t>
            </a:r>
            <a:r>
              <a:rPr sz="1800" spc="3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、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仓储费、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运 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输费等税</a:t>
            </a:r>
            <a:r>
              <a:rPr sz="1800" spc="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费</a:t>
            </a:r>
            <a:r>
              <a:rPr sz="1800" spc="3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，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不存在税收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及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货物保管等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方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面的法律纠</a:t>
            </a:r>
            <a:r>
              <a:rPr sz="1800" spc="8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纷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，不存在因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其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他经济纠</a:t>
            </a:r>
            <a:r>
              <a:rPr sz="1800" spc="4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纷</a:t>
            </a:r>
            <a:r>
              <a:rPr sz="1800" spc="3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（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或事由）</a:t>
            </a:r>
            <a:r>
              <a:rPr sz="1800" spc="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而</a:t>
            </a:r>
            <a:r>
              <a:rPr sz="1800" spc="3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被</a:t>
            </a:r>
            <a:r>
              <a:rPr sz="1800" spc="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法院等司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法</a:t>
            </a:r>
            <a:endParaRPr sz="18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  <a:p>
            <a:pPr marL="12700" marR="11430">
              <a:lnSpc>
                <a:spcPct val="150000"/>
              </a:lnSpc>
            </a:pP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机关查封；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若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出现上述法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律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瑕</a:t>
            </a:r>
            <a:r>
              <a:rPr sz="1800" spc="5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疵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，银行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有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权立即停止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借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款人授信额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度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的使</a:t>
            </a:r>
            <a:r>
              <a:rPr sz="1800" spc="6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用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，并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要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求借款人立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即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偿还已使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用 的授信额度；</a:t>
            </a:r>
            <a:endParaRPr sz="18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（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2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）价格稳</a:t>
            </a:r>
            <a:r>
              <a:rPr sz="18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定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，容易变现；存在公开的交易市场，且销售渠道广泛；</a:t>
            </a:r>
            <a:endParaRPr sz="18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800" spc="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（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3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）</a:t>
            </a:r>
            <a:r>
              <a:rPr sz="1800" spc="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物</a:t>
            </a:r>
            <a:r>
              <a:rPr sz="18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理</a:t>
            </a:r>
            <a:r>
              <a:rPr sz="1800" spc="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、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化</a:t>
            </a:r>
            <a:r>
              <a:rPr sz="1800" spc="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学性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能</a:t>
            </a:r>
            <a:r>
              <a:rPr sz="1800" spc="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稳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定，</a:t>
            </a:r>
            <a:r>
              <a:rPr sz="1800" spc="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易于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储</a:t>
            </a:r>
            <a:r>
              <a:rPr sz="1800" spc="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存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保管</a:t>
            </a:r>
            <a:r>
              <a:rPr sz="1800" spc="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。对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于</a:t>
            </a:r>
            <a:r>
              <a:rPr sz="1800" spc="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带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有有效</a:t>
            </a:r>
            <a:r>
              <a:rPr sz="1800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期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或</a:t>
            </a:r>
            <a:r>
              <a:rPr sz="1800" spc="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使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用期限</a:t>
            </a:r>
            <a:r>
              <a:rPr sz="1800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的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品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种</a:t>
            </a:r>
            <a:r>
              <a:rPr sz="1800" spc="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，</a:t>
            </a:r>
            <a:r>
              <a:rPr sz="1800" spc="-1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该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期限至少</a:t>
            </a:r>
            <a:r>
              <a:rPr sz="1800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不</a:t>
            </a:r>
            <a:r>
              <a:rPr sz="1800" spc="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得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早于拟融资</a:t>
            </a:r>
            <a:endParaRPr sz="18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到期后的</a:t>
            </a:r>
            <a:r>
              <a:rPr sz="18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4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个月；</a:t>
            </a:r>
            <a:endParaRPr sz="18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（</a:t>
            </a:r>
            <a:r>
              <a:rPr sz="18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/>
              </a:rPr>
              <a:t>4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）不属于国家禁止交易和限制交易的品种。</a:t>
            </a:r>
            <a:endParaRPr sz="1800" dirty="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300" y="399668"/>
            <a:ext cx="9661398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40" dirty="0"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存货融资业务</a:t>
            </a:r>
            <a:endParaRPr sz="290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1195405"/>
            <a:ext cx="11153775" cy="3826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货权凭证要求：</a:t>
            </a:r>
            <a:endParaRPr sz="280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  <a:p>
            <a:pPr marL="12700" marR="228600" indent="389890">
              <a:lnSpc>
                <a:spcPct val="150000"/>
              </a:lnSpc>
              <a:spcBef>
                <a:spcPts val="280"/>
              </a:spcBef>
            </a:pPr>
            <a:r>
              <a:rPr sz="1800" spc="3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分为</a:t>
            </a:r>
            <a:r>
              <a:rPr sz="1800" spc="3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标准</a:t>
            </a:r>
            <a:r>
              <a:rPr sz="1800" spc="45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仓</a:t>
            </a:r>
            <a:r>
              <a:rPr sz="1800" spc="4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单</a:t>
            </a:r>
            <a:r>
              <a:rPr sz="1800" spc="3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和</a:t>
            </a:r>
            <a:r>
              <a:rPr sz="1800" spc="3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非</a:t>
            </a:r>
            <a:r>
              <a:rPr sz="1800" spc="45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标</a:t>
            </a:r>
            <a:r>
              <a:rPr sz="1800" spc="3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准</a:t>
            </a:r>
            <a:r>
              <a:rPr sz="1800" spc="45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仓单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，</a:t>
            </a:r>
            <a:r>
              <a:rPr sz="1800" u="sng" spc="-445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标</a:t>
            </a:r>
            <a:r>
              <a:rPr sz="1800" u="sng" spc="-42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准</a:t>
            </a:r>
            <a:r>
              <a:rPr sz="1800" u="sng" spc="-405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仓</a:t>
            </a:r>
            <a:r>
              <a:rPr sz="1800" u="sng" spc="-42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单</a:t>
            </a:r>
            <a:r>
              <a:rPr sz="1800" u="sng" spc="-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是指国</a:t>
            </a:r>
            <a:r>
              <a:rPr sz="1800" spc="4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内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期</a:t>
            </a:r>
            <a:r>
              <a:rPr sz="1800" spc="4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货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交易所指</a:t>
            </a:r>
            <a:r>
              <a:rPr sz="1800" spc="4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定交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割仓库在</a:t>
            </a:r>
            <a:r>
              <a:rPr sz="1800" spc="4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完成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入库商品</a:t>
            </a:r>
            <a:r>
              <a:rPr sz="1800" spc="4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验</a:t>
            </a:r>
            <a:r>
              <a:rPr sz="1800" spc="9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收</a:t>
            </a:r>
            <a:r>
              <a:rPr sz="1800" spc="3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、确认合 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格并签</a:t>
            </a:r>
            <a:r>
              <a:rPr sz="1800" spc="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发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《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货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物存储证</a:t>
            </a:r>
            <a:r>
              <a:rPr sz="1800" spc="3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明》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后，按统一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格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式制定并经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期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货交易所注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册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可以在交易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所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流通的实物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所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有权凭</a:t>
            </a:r>
            <a:r>
              <a:rPr sz="1800" spc="1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证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。</a:t>
            </a:r>
            <a:endParaRPr sz="180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  <a:p>
            <a:pPr marL="402590" indent="-390525">
              <a:lnSpc>
                <a:spcPct val="100000"/>
              </a:lnSpc>
              <a:spcBef>
                <a:spcPts val="1080"/>
              </a:spcBef>
            </a:pPr>
            <a:r>
              <a:rPr sz="1800" u="sng" spc="-45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spc="2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非标准仓单</a:t>
            </a:r>
            <a:r>
              <a:rPr sz="1800" u="sng" spc="-45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是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指由我行指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定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或认可的具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有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仓储经营资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格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的仓库出</a:t>
            </a:r>
            <a:r>
              <a:rPr sz="1800" spc="8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具</a:t>
            </a:r>
            <a:r>
              <a:rPr sz="1800" spc="3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，</a:t>
            </a:r>
            <a:r>
              <a:rPr sz="1800" spc="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并在一定范</a:t>
            </a:r>
            <a:r>
              <a:rPr sz="1800" spc="3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围</a:t>
            </a:r>
            <a:r>
              <a:rPr sz="1800" spc="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内流通的实</a:t>
            </a:r>
            <a:r>
              <a:rPr sz="1800" spc="3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物</a:t>
            </a:r>
            <a:r>
              <a:rPr sz="1800" spc="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所有权凭</a:t>
            </a:r>
            <a:r>
              <a:rPr sz="1800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证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。</a:t>
            </a:r>
            <a:endParaRPr sz="180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  <a:p>
            <a:pPr>
              <a:lnSpc>
                <a:spcPct val="100000"/>
              </a:lnSpc>
            </a:pPr>
            <a:endParaRPr sz="1900">
              <a:latin typeface="华文行楷" panose="02010800040101010101" pitchFamily="2" charset="-122"/>
              <a:ea typeface="华文行楷" panose="02010800040101010101" pitchFamily="2" charset="-122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华文行楷" panose="02010800040101010101" pitchFamily="2" charset="-122"/>
              <a:ea typeface="华文行楷" panose="02010800040101010101" pitchFamily="2" charset="-122"/>
              <a:cs typeface="Times New Roman"/>
            </a:endParaRPr>
          </a:p>
          <a:p>
            <a:pPr marL="402590">
              <a:lnSpc>
                <a:spcPct val="100000"/>
              </a:lnSpc>
            </a:pPr>
            <a:r>
              <a:rPr sz="1800" spc="3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标准仓单需符合国内期</a:t>
            </a:r>
            <a:r>
              <a:rPr sz="1800" spc="4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货</a:t>
            </a:r>
            <a:r>
              <a:rPr sz="1800" spc="3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交易所标准</a:t>
            </a:r>
            <a:r>
              <a:rPr sz="1800" spc="4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仓</a:t>
            </a:r>
            <a:r>
              <a:rPr sz="1800" spc="3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单管理办</a:t>
            </a:r>
            <a:r>
              <a:rPr sz="18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法</a:t>
            </a:r>
            <a:r>
              <a:rPr sz="1800" spc="4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。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非标准仓单</a:t>
            </a:r>
            <a:r>
              <a:rPr sz="1800" spc="4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应</a:t>
            </a:r>
            <a:r>
              <a:rPr sz="1800" spc="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包括下列事</a:t>
            </a:r>
            <a:r>
              <a:rPr sz="1800" spc="4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项：</a:t>
            </a:r>
            <a:r>
              <a:rPr sz="1800" u="sng" spc="-44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存</a:t>
            </a:r>
            <a:r>
              <a:rPr sz="1800" u="sng" spc="-4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货</a:t>
            </a:r>
            <a:r>
              <a:rPr sz="1800" u="sng" spc="-4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人</a:t>
            </a:r>
            <a:r>
              <a:rPr sz="1800" u="sng" spc="-4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的</a:t>
            </a:r>
            <a:r>
              <a:rPr sz="1800" u="sng" spc="-4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名</a:t>
            </a:r>
            <a:r>
              <a:rPr sz="1800" u="sng" spc="-40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称</a:t>
            </a:r>
            <a:r>
              <a:rPr sz="1800" u="sng" spc="-4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与</a:t>
            </a:r>
            <a:r>
              <a:rPr sz="1800" u="sng" spc="-40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住</a:t>
            </a:r>
            <a:r>
              <a:rPr sz="1800" u="sng" spc="-40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所</a:t>
            </a:r>
            <a:r>
              <a:rPr sz="1800" u="sng" spc="-39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；</a:t>
            </a:r>
            <a:endParaRPr sz="180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u="sng" spc="-45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仓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储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物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的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品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种</a:t>
            </a:r>
            <a:r>
              <a:rPr sz="1800" u="sng" spc="-4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数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量</a:t>
            </a:r>
            <a:r>
              <a:rPr sz="1800" u="sng" spc="-409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、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质量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、</a:t>
            </a:r>
            <a:r>
              <a:rPr sz="1800" u="sng" spc="-41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包装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、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件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数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和</a:t>
            </a:r>
            <a:r>
              <a:rPr sz="1800" u="sng" spc="-4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标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记</a:t>
            </a:r>
            <a:r>
              <a:rPr sz="1800" u="sng" spc="-4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；</a:t>
            </a:r>
            <a:r>
              <a:rPr sz="1800" u="sng" spc="-44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仓</a:t>
            </a:r>
            <a:r>
              <a:rPr sz="1800" u="sng" spc="-4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储</a:t>
            </a:r>
            <a:r>
              <a:rPr sz="1800" u="sng" spc="-4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物</a:t>
            </a:r>
            <a:r>
              <a:rPr sz="1800" u="sng" spc="-41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的</a:t>
            </a:r>
            <a:r>
              <a:rPr sz="1800" u="sng" spc="-4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损</a:t>
            </a:r>
            <a:r>
              <a:rPr sz="1800" u="sng" spc="-4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耗</a:t>
            </a:r>
            <a:r>
              <a:rPr sz="1800" u="sng" spc="-4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标</a:t>
            </a:r>
            <a:r>
              <a:rPr sz="1800" u="sng" spc="-4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准</a:t>
            </a:r>
            <a:r>
              <a:rPr sz="1800" u="sng" spc="-434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；</a:t>
            </a:r>
            <a:r>
              <a:rPr sz="1800" u="sng" spc="-44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spc="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储存场</a:t>
            </a:r>
            <a:r>
              <a:rPr sz="1800" u="sng" spc="1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所</a:t>
            </a:r>
            <a:r>
              <a:rPr sz="1800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；</a:t>
            </a:r>
            <a:r>
              <a:rPr sz="1800" u="sng" spc="-44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储</a:t>
            </a:r>
            <a:r>
              <a:rPr sz="1800" u="sng" spc="-4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存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期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间</a:t>
            </a:r>
            <a:r>
              <a:rPr sz="1800" u="sng" spc="-4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；</a:t>
            </a:r>
            <a:r>
              <a:rPr sz="1800" u="sng" spc="-44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仓</a:t>
            </a:r>
            <a:r>
              <a:rPr sz="1800" u="sng" spc="-4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储</a:t>
            </a:r>
            <a:r>
              <a:rPr sz="1800" u="sng" spc="-41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费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；</a:t>
            </a:r>
            <a:r>
              <a:rPr sz="1800" u="sng" spc="-44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仓储物</a:t>
            </a:r>
            <a:endParaRPr sz="180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u="sng" spc="-45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已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经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办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理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保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险</a:t>
            </a:r>
            <a:r>
              <a:rPr sz="1800" u="sng" spc="-4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的</a:t>
            </a:r>
            <a:r>
              <a:rPr sz="1800" u="sng" spc="-41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，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其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保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险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金</a:t>
            </a:r>
            <a:r>
              <a:rPr sz="1800" u="sng" spc="-4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额</a:t>
            </a:r>
            <a:r>
              <a:rPr sz="1800" u="sng" spc="-41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、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期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间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及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保</a:t>
            </a:r>
            <a:r>
              <a:rPr sz="1800" u="sng" spc="-4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险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人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名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称</a:t>
            </a:r>
            <a:r>
              <a:rPr sz="1800" u="sng" spc="-409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；</a:t>
            </a:r>
            <a:r>
              <a:rPr sz="1800" u="sng" spc="-44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填</a:t>
            </a:r>
            <a:r>
              <a:rPr sz="1800" u="sng" spc="-4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发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人</a:t>
            </a:r>
            <a:r>
              <a:rPr sz="1800" u="sng" spc="-4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、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填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发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地</a:t>
            </a:r>
            <a:r>
              <a:rPr sz="1800" u="sng" spc="-4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和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填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发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日</a:t>
            </a:r>
            <a:r>
              <a:rPr sz="1800" u="sng" spc="-43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期</a:t>
            </a:r>
            <a:r>
              <a:rPr sz="1800" u="sng" spc="-409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；</a:t>
            </a:r>
            <a:r>
              <a:rPr sz="1800" u="sng" spc="-44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/>
              </a:rPr>
              <a:t> </a:t>
            </a:r>
            <a:r>
              <a:rPr sz="1800" u="sng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保管人签</a:t>
            </a:r>
            <a:r>
              <a:rPr sz="1800" u="sng" spc="2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章</a:t>
            </a:r>
            <a:r>
              <a:rPr sz="1800" spc="3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。</a:t>
            </a:r>
            <a:r>
              <a:rPr sz="1800" spc="2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其它货权凭</a:t>
            </a:r>
            <a:endParaRPr sz="180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证须符合国家的相关规定</a:t>
            </a:r>
            <a:r>
              <a:rPr sz="1800" dirty="0">
                <a:solidFill>
                  <a:srgbClr val="585858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 Unicode MS"/>
              </a:rPr>
              <a:t>。</a:t>
            </a:r>
            <a:endParaRPr sz="1800">
              <a:latin typeface="华文行楷" panose="02010800040101010101" pitchFamily="2" charset="-122"/>
              <a:ea typeface="华文行楷" panose="02010800040101010101" pitchFamily="2" charset="-122"/>
              <a:cs typeface="Arial Unicode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463</Words>
  <Application>Microsoft Office PowerPoint</Application>
  <PresentationFormat>宽屏</PresentationFormat>
  <Paragraphs>111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 Unicode MS</vt:lpstr>
      <vt:lpstr>华文行楷</vt:lpstr>
      <vt:lpstr>微软雅黑</vt:lpstr>
      <vt:lpstr>Arial</vt:lpstr>
      <vt:lpstr>Calibri</vt:lpstr>
      <vt:lpstr>Segoe UI Light</vt:lpstr>
      <vt:lpstr>Times New Roman</vt:lpstr>
      <vt:lpstr>Office Theme</vt:lpstr>
      <vt:lpstr>银行供应链金融业务流程与风控体系</vt:lpstr>
      <vt:lpstr>知己知彼</vt:lpstr>
      <vt:lpstr>银行是以盈利为目的的机构</vt:lpstr>
      <vt:lpstr>产业链&amp;金融产品</vt:lpstr>
      <vt:lpstr>存货融资业务</vt:lpstr>
      <vt:lpstr>存货融资业务</vt:lpstr>
      <vt:lpstr>存货融资业务</vt:lpstr>
      <vt:lpstr>存货融资业务</vt:lpstr>
      <vt:lpstr>存货融资业务</vt:lpstr>
      <vt:lpstr>存货融资业务</vt:lpstr>
      <vt:lpstr>存货融资业务</vt:lpstr>
      <vt:lpstr>小组讨论</vt:lpstr>
      <vt:lpstr>课题作业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商洪武</dc:creator>
  <cp:lastModifiedBy>jian yang</cp:lastModifiedBy>
  <cp:revision>9</cp:revision>
  <dcterms:created xsi:type="dcterms:W3CDTF">2019-06-10T11:22:36Z</dcterms:created>
  <dcterms:modified xsi:type="dcterms:W3CDTF">2019-06-10T03:32:10Z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2019-06-10T00:00:00Z</vt:filetime>
  </property>
</Properties>
</file>