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665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880780"/>
            <a:ext cx="11023600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2684424"/>
            <a:ext cx="11023600" cy="640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71" y="1066800"/>
            <a:ext cx="1192285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Java8</a:t>
            </a:r>
            <a:r>
              <a:rPr lang="en-US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  </a:t>
            </a:r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深 入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剖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析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与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实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6247" y="5410200"/>
            <a:ext cx="28123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讲</a:t>
            </a:r>
            <a:r>
              <a:rPr lang="en-US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  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师</a:t>
            </a:r>
            <a:r>
              <a:rPr lang="en-US" altLang="zh-CN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：张</a:t>
            </a:r>
            <a:r>
              <a:rPr lang="en-US" altLang="zh-CN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龙</a:t>
            </a:r>
            <a:endParaRPr sz="320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701" y="7162800"/>
            <a:ext cx="5667393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版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权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所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有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</a:t>
            </a:r>
            <a:r>
              <a:rPr lang="zh-CN" altLang="en-US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北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京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圣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思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园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教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育</a:t>
            </a:r>
            <a:endParaRPr sz="310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ogramming.cn</a:t>
            </a:r>
            <a:endParaRPr sz="3100" dirty="0">
              <a:latin typeface="华文彩云" panose="02010800040101010101" pitchFamily="2" charset="-122"/>
              <a:ea typeface="华文彩云" panose="02010800040101010101" pitchFamily="2" charset="-122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868874"/>
            <a:ext cx="10527665" cy="335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810" algn="ct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继续</a:t>
            </a:r>
            <a:endParaRPr sz="8000">
              <a:latin typeface="Arial Unicode MS"/>
              <a:cs typeface="Arial Unicode MS"/>
            </a:endParaRPr>
          </a:p>
          <a:p>
            <a:pPr marL="12700" marR="5080">
              <a:lnSpc>
                <a:spcPct val="203399"/>
              </a:lnSpc>
              <a:spcBef>
                <a:spcPts val="1480"/>
              </a:spcBef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 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-5" dirty="0">
                <a:solidFill>
                  <a:srgbClr val="00F900"/>
                </a:solidFill>
                <a:latin typeface="Arial"/>
                <a:cs typeface="Arial"/>
              </a:rPr>
              <a:t>System.out::println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示例例：排序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5418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13647"/>
            <a:ext cx="397827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spc="-330" dirty="0">
                <a:solidFill>
                  <a:srgbClr val="FFFFFF"/>
                </a:solidFill>
                <a:latin typeface="Arial Unicode MS"/>
                <a:cs typeface="Arial Unicode MS"/>
              </a:rPr>
              <a:t>传统⽅方式对字符串串集合排序：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3448890"/>
            <a:ext cx="10072370" cy="52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List&lt;String&gt;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names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Arrays.asList("zhangsan",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"lisi",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"wangwu",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"zhaoliu");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Collections.so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t(names, new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Comparator&lt;String&gt;()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111250" marR="4076700" indent="-338455">
              <a:lnSpc>
                <a:spcPts val="5600"/>
              </a:lnSpc>
              <a:spcBef>
                <a:spcPts val="540"/>
              </a:spcBef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compa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e(String a, String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b.compa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o(a);</a:t>
            </a:r>
            <a:endParaRPr sz="2400"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System.out.println(names);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⽅方式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789" rIns="0" bIns="0" rtlCol="0">
            <a:spAutoFit/>
          </a:bodyPr>
          <a:lstStyle/>
          <a:p>
            <a:pPr marL="457200" marR="5080">
              <a:lnSpc>
                <a:spcPct val="100499"/>
              </a:lnSpc>
            </a:pPr>
            <a:r>
              <a:rPr sz="3400" spc="40" dirty="0"/>
              <a:t>List&lt;String&gt; names2 </a:t>
            </a:r>
            <a:r>
              <a:rPr sz="3400" spc="254" dirty="0"/>
              <a:t>= </a:t>
            </a:r>
            <a:r>
              <a:rPr sz="3400" spc="-15" dirty="0"/>
              <a:t>Arrays.asList("zhangsan", </a:t>
            </a:r>
            <a:r>
              <a:rPr sz="3400" spc="-75" dirty="0"/>
              <a:t>"lisi",</a:t>
            </a:r>
            <a:r>
              <a:rPr sz="3400" spc="-70" dirty="0"/>
              <a:t> </a:t>
            </a:r>
            <a:r>
              <a:rPr sz="3400" spc="-40" dirty="0"/>
              <a:t>"wangwu", </a:t>
            </a:r>
            <a:r>
              <a:rPr sz="3400" spc="-50" dirty="0"/>
              <a:t>"zhaoliu");</a:t>
            </a:r>
            <a:endParaRPr sz="3400"/>
          </a:p>
          <a:p>
            <a:pPr marL="457200" marR="502920">
              <a:lnSpc>
                <a:spcPct val="203399"/>
              </a:lnSpc>
            </a:pPr>
            <a:r>
              <a:rPr sz="3400" spc="10" dirty="0">
                <a:solidFill>
                  <a:srgbClr val="00F900"/>
                </a:solidFill>
              </a:rPr>
              <a:t>Collections.so</a:t>
            </a:r>
            <a:r>
              <a:rPr sz="3400" spc="65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t(names2, (a, </a:t>
            </a:r>
            <a:r>
              <a:rPr sz="3400" spc="90" dirty="0">
                <a:solidFill>
                  <a:srgbClr val="00F900"/>
                </a:solidFill>
              </a:rPr>
              <a:t>b)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125" dirty="0">
                <a:solidFill>
                  <a:srgbClr val="00F900"/>
                </a:solidFill>
              </a:rPr>
              <a:t>-&gt;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70" dirty="0">
                <a:solidFill>
                  <a:srgbClr val="00F900"/>
                </a:solidFill>
              </a:rPr>
              <a:t>b.compa</a:t>
            </a:r>
            <a:r>
              <a:rPr sz="3400" spc="-20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e</a:t>
            </a:r>
            <a:r>
              <a:rPr sz="3400" spc="-570" dirty="0">
                <a:solidFill>
                  <a:srgbClr val="00F900"/>
                </a:solidFill>
              </a:rPr>
              <a:t>T</a:t>
            </a:r>
            <a:r>
              <a:rPr sz="3400" dirty="0">
                <a:solidFill>
                  <a:srgbClr val="00F900"/>
                </a:solidFill>
              </a:rPr>
              <a:t>o(a)); </a:t>
            </a:r>
            <a:r>
              <a:rPr sz="3400" dirty="0"/>
              <a:t>System.out.println(names2);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9093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概要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214610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-430" dirty="0">
                <a:solidFill>
                  <a:srgbClr val="FFFFFF"/>
                </a:solidFill>
                <a:latin typeface="Arial Unicode MS"/>
                <a:cs typeface="Arial Unicode MS"/>
              </a:rPr>
              <a:t>表达式是⼀一种匿匿名函数；它是没有 </a:t>
            </a:r>
            <a:r>
              <a:rPr sz="3800" spc="-175" dirty="0">
                <a:solidFill>
                  <a:srgbClr val="FFFFFF"/>
                </a:solidFill>
                <a:latin typeface="Arial Unicode MS"/>
                <a:cs typeface="Arial Unicode MS"/>
              </a:rPr>
              <a:t>声明的⽅方法，即没有访问修饰符、返回值声明和</a:t>
            </a:r>
            <a:r>
              <a:rPr sz="3800" spc="-50" dirty="0">
                <a:solidFill>
                  <a:srgbClr val="FFFFFF"/>
                </a:solidFill>
                <a:latin typeface="Arial Unicode MS"/>
                <a:cs typeface="Arial Unicode MS"/>
              </a:rPr>
              <a:t> 名字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1335" dirty="0"/>
              <a:t>表达式作⽤用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533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1015" dirty="0">
                <a:solidFill>
                  <a:srgbClr val="00F900"/>
                </a:solidFill>
                <a:latin typeface="Arial Unicode MS"/>
                <a:cs typeface="Arial Unicode MS"/>
              </a:rPr>
              <a:t>传递⾏行行为，⽽而不不仅仅是值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53792"/>
            <a:ext cx="29210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提升抽象层次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233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160292"/>
            <a:ext cx="318960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800" spc="-1090" dirty="0">
                <a:solidFill>
                  <a:srgbClr val="FFFFFF"/>
                </a:solidFill>
                <a:latin typeface="Arial Unicode MS"/>
                <a:cs typeface="Arial Unicode MS"/>
              </a:rPr>
              <a:t>重⽤用性更更好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43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3667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60" dirty="0">
                <a:solidFill>
                  <a:srgbClr val="FFFFFF"/>
                </a:solidFill>
                <a:latin typeface="Arial Unicode MS"/>
                <a:cs typeface="Arial Unicode MS"/>
              </a:rPr>
              <a:t>更更加灵活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881574"/>
            <a:ext cx="1030033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基本语法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718502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中的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表达式基本语法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884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33697"/>
            <a:ext cx="45802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3015" algn="l"/>
                <a:tab pos="3146425" algn="l"/>
              </a:tabLst>
            </a:pP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(argument)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(body)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0713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950" dirty="0">
                <a:solidFill>
                  <a:srgbClr val="FFFFFF"/>
                </a:solidFill>
                <a:latin typeface="Arial Unicode MS"/>
                <a:cs typeface="Arial Unicode MS"/>
              </a:rPr>
              <a:t>⽐比如说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12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57797"/>
            <a:ext cx="54387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3830" algn="l"/>
                <a:tab pos="3122930" algn="l"/>
                <a:tab pos="3736340" algn="l"/>
                <a:tab pos="4031615" algn="l"/>
                <a:tab pos="526478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(arg1,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430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375397"/>
            <a:ext cx="81210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4475" algn="l"/>
                <a:tab pos="2774950" algn="l"/>
                <a:tab pos="4116070" algn="l"/>
                <a:tab pos="5805170" algn="l"/>
                <a:tab pos="6418580" algn="l"/>
                <a:tab pos="6713855" algn="l"/>
                <a:tab pos="794702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(type1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arg1,	type2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示例例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58980"/>
            <a:ext cx="364109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8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650" spc="-705" dirty="0">
                <a:solidFill>
                  <a:srgbClr val="FFFFFF"/>
                </a:solidFill>
                <a:latin typeface="Arial Unicode MS"/>
                <a:cs typeface="Arial Unicode MS"/>
              </a:rPr>
              <a:t>示例例说明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33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3881346"/>
            <a:ext cx="641858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1075" algn="l"/>
              </a:tabLst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(int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3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00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00" y="4948146"/>
            <a:ext cx="79209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2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orld");</a:t>
            </a:r>
            <a:endParaRPr sz="3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54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014946"/>
            <a:ext cx="7642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(String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System.out.println(s);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1210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900" y="7069046"/>
            <a:ext cx="158305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3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1878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00" y="8135846"/>
            <a:ext cx="454914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3.1415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759992"/>
            <a:ext cx="93300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⼀一个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表达式可以有零个或多个参数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01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3928392"/>
            <a:ext cx="101600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194810" algn="l"/>
              </a:tabLst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参数的类型既可以明确声明，也可以根据上下⽂文 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来推断。例例如：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(int	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效果相同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55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5782592"/>
            <a:ext cx="10160000" cy="183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所有参数需包含在圆括号内，参数之间⽤用逗号相 </a:t>
            </a: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隔。例例如：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(a,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(int a, int 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(String a, int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b, float 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293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0" y="8220992"/>
            <a:ext cx="88703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6995" algn="l"/>
                <a:tab pos="8320405" algn="l"/>
              </a:tabLst>
            </a:pPr>
            <a:r>
              <a:rPr sz="3800" spc="-240" dirty="0">
                <a:solidFill>
                  <a:srgbClr val="FFFFFF"/>
                </a:solidFill>
                <a:latin typeface="Arial Unicode MS"/>
                <a:cs typeface="Arial Unicode MS"/>
              </a:rPr>
              <a:t>空圆括号代表参数集为空。例例如：</a:t>
            </a:r>
            <a:r>
              <a:rPr sz="3800" spc="-240" dirty="0">
                <a:solidFill>
                  <a:srgbClr val="FFFFFF"/>
                </a:solidFill>
                <a:latin typeface="Arial"/>
                <a:cs typeface="Arial"/>
              </a:rPr>
              <a:t>()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42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54305"/>
            <a:ext cx="1026668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当只有⼀一个参数，且其类型可推导时，圆括号（）可省 </a:t>
            </a:r>
            <a:r>
              <a:rPr sz="3350" spc="-950" dirty="0">
                <a:solidFill>
                  <a:srgbClr val="FFFFFF"/>
                </a:solidFill>
                <a:latin typeface="Arial Unicode MS"/>
                <a:cs typeface="Arial Unicode MS"/>
              </a:rPr>
              <a:t>略略。例例如：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35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a*a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98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4379905"/>
            <a:ext cx="856043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190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表达式的主体可包含零条或多条语句句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81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421305"/>
            <a:ext cx="1024382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6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表达式的主体只有⼀一条语句句，花括号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可 </a:t>
            </a:r>
            <a:r>
              <a:rPr sz="3350" spc="-409" dirty="0">
                <a:solidFill>
                  <a:srgbClr val="FFFFFF"/>
                </a:solidFill>
                <a:latin typeface="Arial Unicode MS"/>
                <a:cs typeface="Arial Unicode MS"/>
              </a:rPr>
              <a:t>省略略。匿匿名函数的返回类型与该主体表达式⼀一致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132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7059604"/>
            <a:ext cx="1055116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1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表达式的主体包含⼀一条以上语句句，则表达 </a:t>
            </a: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式必须包含在花括号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-195" dirty="0">
                <a:solidFill>
                  <a:srgbClr val="FFFFFF"/>
                </a:solidFill>
                <a:latin typeface="Arial Unicode MS"/>
                <a:cs typeface="Arial Unicode MS"/>
              </a:rPr>
              <a:t>中（形成代码块）。匿匿名函数的返 </a:t>
            </a:r>
            <a:r>
              <a:rPr sz="3350" spc="-130" dirty="0">
                <a:solidFill>
                  <a:srgbClr val="FFFFFF"/>
                </a:solidFill>
                <a:latin typeface="Arial Unicode MS"/>
                <a:cs typeface="Arial Unicode MS"/>
              </a:rPr>
              <a:t>回类型与代码块的返回类型⼀一致，若没有返回则为空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函数式接⼝口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9677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函数式接⼝口是只包含⼀一个抽象⽅方法声明的接⼝口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9732645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4030" algn="l"/>
              </a:tabLst>
            </a:pPr>
            <a:r>
              <a:rPr sz="3800" spc="10" dirty="0">
                <a:solidFill>
                  <a:srgbClr val="FFFFFF"/>
                </a:solidFill>
                <a:latin typeface="Arial"/>
                <a:cs typeface="Arial"/>
              </a:rPr>
              <a:t>java.lang.Runnable	</a:t>
            </a:r>
            <a:r>
              <a:rPr sz="3800" spc="-585" dirty="0">
                <a:solidFill>
                  <a:srgbClr val="FFFFFF"/>
                </a:solidFill>
                <a:latin typeface="Arial Unicode MS"/>
                <a:cs typeface="Arial Unicode MS"/>
              </a:rPr>
              <a:t>就是⼀一种函数式接⼝口，在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212340" algn="l"/>
                <a:tab pos="7654925" algn="l"/>
                <a:tab pos="870077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Runnable	</a:t>
            </a:r>
            <a:r>
              <a:rPr sz="3800" spc="-1015" dirty="0">
                <a:solidFill>
                  <a:srgbClr val="FFFFFF"/>
                </a:solidFill>
                <a:latin typeface="Arial Unicode MS"/>
                <a:cs typeface="Arial Unicode MS"/>
              </a:rPr>
              <a:t>接⼝口中只声明了了⼀一个⽅方法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void	run()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906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33392"/>
            <a:ext cx="102952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每个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表达式都能隐式地赋值给函数式接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1900" dirty="0">
                <a:solidFill>
                  <a:srgbClr val="FFFFFF"/>
                </a:solidFill>
                <a:latin typeface="Arial Unicode MS"/>
                <a:cs typeface="Arial Unicode MS"/>
              </a:rPr>
              <a:t>⼝口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何为</a:t>
            </a:r>
            <a:r>
              <a:rPr spc="145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Lambda</a:t>
            </a:r>
            <a:r>
              <a:rPr spc="145" dirty="0">
                <a:latin typeface="华文彩云" panose="02010800040101010101" pitchFamily="2" charset="-122"/>
                <a:ea typeface="华文彩云" panose="02010800040101010101" pitchFamily="2" charset="-122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706100" cy="236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  <a:tabLst>
                <a:tab pos="1192530" algn="l"/>
                <a:tab pos="1755775" algn="l"/>
                <a:tab pos="2265680" algn="l"/>
                <a:tab pos="2801620" algn="l"/>
                <a:tab pos="3392170" algn="l"/>
                <a:tab pos="3767454" algn="l"/>
                <a:tab pos="4304030" algn="l"/>
                <a:tab pos="5027930" algn="l"/>
                <a:tab pos="5108575" algn="l"/>
                <a:tab pos="5929630" algn="l"/>
                <a:tab pos="6584315" algn="l"/>
                <a:tab pos="6797675" algn="l"/>
                <a:tab pos="7120890" algn="l"/>
                <a:tab pos="7280275" algn="l"/>
                <a:tab pos="7950834" algn="l"/>
                <a:tab pos="8343265" algn="l"/>
                <a:tab pos="9523730" algn="l"/>
              </a:tabLst>
            </a:pPr>
            <a:r>
              <a:rPr sz="3800" b="1" spc="-5" dirty="0">
                <a:solidFill>
                  <a:srgbClr val="FFFFFF"/>
                </a:solidFill>
                <a:latin typeface="Arial"/>
                <a:cs typeface="Arial"/>
              </a:rPr>
              <a:t>Lambd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：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sz="380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ogramming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as 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Lisp,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Ruby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is	an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3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8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to	</a:t>
            </a: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denote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non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ym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ou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 f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un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ion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closure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the	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of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calculus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FunctionalInte</a:t>
            </a:r>
            <a:r>
              <a:rPr spc="140" dirty="0">
                <a:latin typeface="Arial"/>
                <a:cs typeface="Arial"/>
              </a:rPr>
              <a:t>r</a:t>
            </a:r>
            <a:r>
              <a:rPr spc="110" dirty="0">
                <a:latin typeface="Arial"/>
                <a:cs typeface="Arial"/>
              </a:rPr>
              <a:t>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62579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java.lang.FunctionalInte</a:t>
            </a:r>
            <a:r>
              <a:rPr sz="38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7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64892"/>
            <a:ext cx="6781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标识所声明的接⼝口为函数式接⼝口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071392"/>
            <a:ext cx="9677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如果不不满⾜足函数式接⼝口的要求，则编译器器报错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50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77892"/>
            <a:ext cx="9677400" cy="187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spc="-615" dirty="0">
                <a:solidFill>
                  <a:srgbClr val="FFFFFF"/>
                </a:solidFill>
                <a:latin typeface="Arial Unicode MS"/>
                <a:cs typeface="Arial Unicode MS"/>
              </a:rPr>
              <a:t>并⾮非必须，但凡满⾜足函数式接⼝口条件的接⼝口， </a:t>
            </a:r>
            <a:r>
              <a:rPr sz="3800" spc="-500" dirty="0">
                <a:solidFill>
                  <a:srgbClr val="FFFFFF"/>
                </a:solidFill>
                <a:latin typeface="Arial Unicode MS"/>
                <a:cs typeface="Arial Unicode MS"/>
              </a:rPr>
              <a:t>编译器器均将其看作是函数式接⼝口，即便便没有添</a:t>
            </a:r>
            <a:r>
              <a:rPr sz="38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 加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FunctionalInte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注解亦如此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0">
              <a:lnSpc>
                <a:spcPts val="9540"/>
              </a:lnSpc>
            </a:pPr>
            <a:r>
              <a:rPr spc="-1780" dirty="0"/>
              <a:t>何为传递⾏行行为？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33078"/>
            <a:ext cx="9928225" cy="497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3600" spc="2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Arrays.asList(1, 2, 3, 4, 5, 6);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打印所有元素？</a:t>
            </a:r>
            <a:endParaRPr sz="3600">
              <a:latin typeface="Arial Unicode MS"/>
              <a:cs typeface="Arial Unicode MS"/>
            </a:endParaRPr>
          </a:p>
          <a:p>
            <a:pPr marL="12700" marR="5297170">
              <a:lnSpc>
                <a:spcPct val="207200"/>
              </a:lnSpc>
              <a:spcBef>
                <a:spcPts val="45"/>
              </a:spcBef>
            </a:pPr>
            <a:r>
              <a:rPr sz="3600" spc="-560" dirty="0">
                <a:solidFill>
                  <a:srgbClr val="FFFFFF"/>
                </a:solidFill>
                <a:latin typeface="Arial Unicode MS"/>
                <a:cs typeface="Arial Unicode MS"/>
              </a:rPr>
              <a:t>不不打印任何⼀一个元素？ 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打印所有偶数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36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打印⼤大于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的所有数字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效率问题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1052957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3240" algn="l"/>
                <a:tab pos="5101590" algn="l"/>
                <a:tab pos="5554345" algn="l"/>
                <a:tab pos="9040495" algn="l"/>
                <a:tab pos="9577070" algn="l"/>
                <a:tab pos="10113645" algn="l"/>
              </a:tabLst>
            </a:pPr>
            <a:r>
              <a:rPr sz="3800" spc="60" dirty="0">
                <a:solidFill>
                  <a:srgbClr val="FFFFFF"/>
                </a:solidFill>
                <a:latin typeface="Arial"/>
                <a:cs typeface="Arial"/>
              </a:rPr>
              <a:t>List&lt;Integer&gt;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numbers	</a:t>
            </a:r>
            <a:r>
              <a:rPr sz="3800" spc="285" dirty="0">
                <a:solidFill>
                  <a:srgbClr val="FFFFFF"/>
                </a:solidFill>
                <a:latin typeface="Arial"/>
                <a:cs typeface="Arial"/>
              </a:rPr>
              <a:t>=	Arrays.asList(1,	2,	3,	4,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49275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5,	6);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218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4490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问题：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8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655592"/>
            <a:ext cx="96774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175" dirty="0">
                <a:solidFill>
                  <a:srgbClr val="00F900"/>
                </a:solidFill>
                <a:latin typeface="Arial Unicode MS"/>
                <a:cs typeface="Arial Unicode MS"/>
              </a:rPr>
              <a:t>对于上述集合中的每⼀一个元素，找出偶数、将 其乘以</a:t>
            </a:r>
            <a:r>
              <a:rPr sz="3800" spc="-175" dirty="0">
                <a:solidFill>
                  <a:srgbClr val="00F900"/>
                </a:solidFill>
                <a:latin typeface="Arial"/>
                <a:cs typeface="Arial"/>
              </a:rPr>
              <a:t>2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，然后打印出第⼀一个⼤大于</a:t>
            </a:r>
            <a:r>
              <a:rPr sz="3800" spc="-585" dirty="0">
                <a:solidFill>
                  <a:srgbClr val="00F900"/>
                </a:solidFill>
                <a:latin typeface="Arial"/>
                <a:cs typeface="Arial"/>
              </a:rPr>
              <a:t>5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的元素值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直观做法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2692770"/>
            <a:ext cx="3775075" cy="607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% 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==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0)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5000" marR="643890">
              <a:lnSpc>
                <a:spcPct val="1894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int 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* 2; if (n2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5)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6150" marR="5080">
              <a:lnSpc>
                <a:spcPts val="5100"/>
              </a:lnSpc>
              <a:spcBef>
                <a:spcPts val="48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System.out.println(n2);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eak;</a:t>
            </a:r>
            <a:endParaRPr sz="22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178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73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2200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est7.java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2438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/>
              <a:t>逻辑不不清晰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101600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多个逻辑放在了了⼀一个⽅方法中，不不符合单⼀一职责原 则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00" y="868874"/>
            <a:ext cx="6261100" cy="794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  <a:p>
            <a:pPr marL="355600" marR="1314450" indent="-343535">
              <a:lnSpc>
                <a:spcPct val="197900"/>
              </a:lnSpc>
              <a:spcBef>
                <a:spcPts val="2980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isEven(int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880870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doubleIt(int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00965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isG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eaterThan5(int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2670759"/>
            <a:ext cx="3848735" cy="597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l1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numbers)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15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1320"/>
              </a:spcBef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(isEven(n))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l1.add(n);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l2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l1)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l2.add(doubleIt(n));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l3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l2)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(isG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eaterThan5(n))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l3.add(n);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System.out.println(l3.get(0));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49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1500" spc="-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est8.java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/>
              <a:t>效率低下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68874"/>
            <a:ext cx="711771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流</a:t>
            </a:r>
            <a:endParaRPr sz="8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50"/>
              </a:spcBef>
            </a:pPr>
            <a:r>
              <a:rPr sz="3650" spc="3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提供了了新的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r>
              <a:rPr sz="3650" spc="-1195" dirty="0">
                <a:solidFill>
                  <a:srgbClr val="FFFFFF"/>
                </a:solidFill>
                <a:latin typeface="Arial Unicode MS"/>
                <a:cs typeface="Arial Unicode MS"/>
              </a:rPr>
              <a:t>⽅方法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984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400" y="3927380"/>
            <a:ext cx="7515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-375" dirty="0">
                <a:solidFill>
                  <a:srgbClr val="FFFFFF"/>
                </a:solidFill>
                <a:latin typeface="Arial Unicode MS"/>
                <a:cs typeface="Arial Unicode MS"/>
              </a:rPr>
              <a:t>流不不存储值，通过管道的⽅方式获取值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165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400" y="5108480"/>
            <a:ext cx="10324465" cy="181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700"/>
              </a:lnSpc>
            </a:pPr>
            <a:r>
              <a:rPr sz="3650" spc="-395" dirty="0">
                <a:solidFill>
                  <a:srgbClr val="FFFFFF"/>
                </a:solidFill>
                <a:latin typeface="Arial Unicode MS"/>
                <a:cs typeface="Arial Unicode MS"/>
              </a:rPr>
              <a:t>本质是函数式的，对流的操作会⽣生成⼀一个结果，不不 </a:t>
            </a:r>
            <a:r>
              <a:rPr sz="36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过并不不会修改底层的数据源，集合可以作为流的底</a:t>
            </a:r>
            <a:r>
              <a:rPr sz="3650" spc="-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层数据源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667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7610381"/>
            <a:ext cx="1032446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700"/>
              </a:lnSpc>
            </a:pP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延迟查找，很多流操作（过滤、映射、排序等）都 可以延迟实现</a:t>
            </a:r>
            <a:endParaRPr sz="3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594100">
              <a:lnSpc>
                <a:spcPct val="100000"/>
              </a:lnSpc>
            </a:pPr>
            <a:r>
              <a:rPr spc="55" dirty="0">
                <a:latin typeface="Arial"/>
                <a:cs typeface="Arial"/>
              </a:rPr>
              <a:t>Optional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40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1222"/>
            <a:ext cx="528129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610" dirty="0">
                <a:solidFill>
                  <a:srgbClr val="FFFFFF"/>
                </a:solidFill>
                <a:latin typeface="Arial Unicode MS"/>
                <a:cs typeface="Arial Unicode MS"/>
              </a:rPr>
              <a:t>防⽌止出现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NullPointerException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846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731821"/>
            <a:ext cx="72605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3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Guava</a:t>
            </a:r>
            <a:r>
              <a:rPr sz="3100" spc="-505" dirty="0">
                <a:solidFill>
                  <a:srgbClr val="FFFFFF"/>
                </a:solidFill>
                <a:latin typeface="Arial Unicode MS"/>
                <a:cs typeface="Arial Unicode MS"/>
              </a:rPr>
              <a:t>等库提供了了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3100" spc="15" dirty="0">
                <a:solidFill>
                  <a:srgbClr val="FFFFFF"/>
                </a:solidFill>
                <a:latin typeface="Arial Unicode MS"/>
                <a:cs typeface="Arial Unicode MS"/>
              </a:rPr>
              <a:t>的实现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4662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3100" spc="25" dirty="0"/>
              <a:t>Optional&lt;Some</a:t>
            </a:r>
            <a:r>
              <a:rPr sz="3100" spc="-430" dirty="0"/>
              <a:t>T</a:t>
            </a:r>
            <a:r>
              <a:rPr sz="3100" spc="110" dirty="0"/>
              <a:t>ype&gt;</a:t>
            </a:r>
            <a:r>
              <a:rPr sz="3100" dirty="0"/>
              <a:t>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5" dirty="0"/>
              <a:t>alue</a:t>
            </a:r>
            <a:r>
              <a:rPr sz="3100" dirty="0"/>
              <a:t> </a:t>
            </a:r>
            <a:r>
              <a:rPr sz="3100" spc="245" dirty="0"/>
              <a:t>=</a:t>
            </a:r>
            <a:r>
              <a:rPr sz="3100" dirty="0"/>
              <a:t> </a:t>
            </a:r>
            <a:r>
              <a:rPr sz="3100" spc="10" dirty="0"/>
              <a:t>my</a:t>
            </a:r>
            <a:r>
              <a:rPr sz="3100" spc="-515" dirty="0"/>
              <a:t>T</a:t>
            </a:r>
            <a:r>
              <a:rPr sz="3100" spc="5" dirty="0"/>
              <a:t>est();</a:t>
            </a:r>
            <a:endParaRPr sz="3100"/>
          </a:p>
          <a:p>
            <a:pPr marL="820419" marR="2448560" indent="-440055">
              <a:lnSpc>
                <a:spcPts val="7200"/>
              </a:lnSpc>
              <a:spcBef>
                <a:spcPts val="720"/>
              </a:spcBef>
            </a:pPr>
            <a:r>
              <a:rPr sz="3100" dirty="0"/>
              <a:t>if </a:t>
            </a:r>
            <a:r>
              <a:rPr sz="3100" spc="5" dirty="0"/>
              <a:t>(some</a:t>
            </a:r>
            <a:r>
              <a:rPr sz="3100" spc="-340" dirty="0"/>
              <a:t>V</a:t>
            </a:r>
            <a:r>
              <a:rPr sz="3100" spc="-15" dirty="0"/>
              <a:t>alue.isP</a:t>
            </a:r>
            <a:r>
              <a:rPr sz="3100" spc="-70" dirty="0"/>
              <a:t>r</a:t>
            </a:r>
            <a:r>
              <a:rPr sz="3100" spc="5" dirty="0"/>
              <a:t>esent())</a:t>
            </a:r>
            <a:r>
              <a:rPr sz="3100" dirty="0"/>
              <a:t> {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20" dirty="0"/>
              <a:t>alue.get().myMethod()</a:t>
            </a:r>
            <a:endParaRPr sz="3100"/>
          </a:p>
          <a:p>
            <a:pPr marL="381000">
              <a:lnSpc>
                <a:spcPct val="100000"/>
              </a:lnSpc>
              <a:spcBef>
                <a:spcPts val="2560"/>
              </a:spcBef>
            </a:pPr>
            <a:r>
              <a:rPr sz="3100" dirty="0"/>
              <a:t>}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990600" y="8407465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8354621"/>
            <a:ext cx="27971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102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100" spc="-5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est10.java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7200" dirty="0">
                <a:latin typeface="华文彩云" panose="02010800040101010101" pitchFamily="2" charset="-122"/>
                <a:ea typeface="华文彩云" panose="02010800040101010101" pitchFamily="2" charset="-122"/>
              </a:rPr>
              <a:t>为何需要</a:t>
            </a:r>
            <a:r>
              <a:rPr sz="7200" spc="145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Lambda</a:t>
            </a:r>
            <a:r>
              <a:rPr sz="7200" spc="145" dirty="0">
                <a:latin typeface="华文彩云" panose="02010800040101010101" pitchFamily="2" charset="-122"/>
                <a:ea typeface="华文彩云" panose="02010800040101010101" pitchFamily="2" charset="-122"/>
              </a:rPr>
              <a:t>表达式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2681" y="2819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9300" y="2895600"/>
            <a:ext cx="1112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在 </a:t>
            </a:r>
            <a:r>
              <a:rPr lang="en-US" altLang="zh-CN" sz="4000" spc="-150" dirty="0" smtClean="0">
                <a:solidFill>
                  <a:srgbClr val="FFFFFF"/>
                </a:solidFill>
                <a:latin typeface="+mn-ea"/>
                <a:cs typeface="Arial"/>
              </a:rPr>
              <a:t>Java 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中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，我们无法将函数作为参数传递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给一个方法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，也无法声明返回一个函数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的方法</a:t>
            </a:r>
            <a:endParaRPr lang="zh-CN" altLang="en-US" sz="4000" spc="-150" dirty="0">
              <a:latin typeface="+mn-ea"/>
              <a:cs typeface="Arial Unicode MS"/>
            </a:endParaRPr>
          </a:p>
          <a:p>
            <a:endParaRPr lang="zh-CN" altLang="en-US" sz="4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5562600"/>
            <a:ext cx="12001500" cy="214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在 </a:t>
            </a:r>
            <a:r>
              <a:rPr lang="en-US" altLang="zh-CN" sz="4000" spc="-150" dirty="0" smtClean="0">
                <a:solidFill>
                  <a:srgbClr val="FFFFFF"/>
                </a:solidFill>
                <a:latin typeface="+mn-ea"/>
                <a:cs typeface="Arial"/>
              </a:rPr>
              <a:t>JavaScript 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中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，函数参数是⼀个函数，返回值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是另一个个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函数的情况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是非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常常⻅见的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；</a:t>
            </a:r>
            <a:endParaRPr lang="en-US" altLang="zh-CN" sz="4000" spc="-150" dirty="0" smtClean="0">
              <a:solidFill>
                <a:srgbClr val="FFFFFF"/>
              </a:solidFill>
              <a:latin typeface="+mn-ea"/>
              <a:cs typeface="Arial Unicode MS"/>
            </a:endParaRPr>
          </a:p>
          <a:p>
            <a:pPr marL="12700" marR="5080">
              <a:lnSpc>
                <a:spcPct val="116199"/>
              </a:lnSpc>
            </a:pPr>
            <a:r>
              <a:rPr lang="en-US" altLang="zh-CN" sz="4000" spc="-150" dirty="0" smtClean="0">
                <a:solidFill>
                  <a:srgbClr val="FFFFFF"/>
                </a:solidFill>
                <a:latin typeface="+mn-ea"/>
                <a:cs typeface="Arial"/>
              </a:rPr>
              <a:t>JavaScript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是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一门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非常</a:t>
            </a:r>
            <a:r>
              <a:rPr lang="zh-CN" altLang="en-US" sz="4000" spc="-150" dirty="0">
                <a:solidFill>
                  <a:srgbClr val="FFFFFF"/>
                </a:solidFill>
                <a:latin typeface="+mn-ea"/>
                <a:cs typeface="Arial Unicode MS"/>
              </a:rPr>
              <a:t>典型的</a:t>
            </a:r>
            <a:r>
              <a:rPr lang="zh-CN" altLang="en-US" sz="4000" spc="-150" dirty="0" smtClean="0">
                <a:solidFill>
                  <a:srgbClr val="FFFFFF"/>
                </a:solidFill>
                <a:latin typeface="+mn-ea"/>
                <a:cs typeface="Arial Unicode MS"/>
              </a:rPr>
              <a:t>函数式语言。</a:t>
            </a:r>
            <a:endParaRPr lang="zh-CN" altLang="en-US" sz="4000" spc="-150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67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731406"/>
            <a:ext cx="1056576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Java 8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中的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是对集合对象功能的增强，它专注于对集合 </a:t>
            </a:r>
            <a:r>
              <a:rPr sz="29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对象进⾏行行各种⾮非常便便利利、⾼高效的聚合操作，或者⼤大批量量数据操作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276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4179206"/>
            <a:ext cx="1066419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借助于</a:t>
            </a:r>
            <a:r>
              <a:rPr sz="2950" spc="60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表达式，极⼤大地提⾼高了了编程效率和程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序可读性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688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5627006"/>
            <a:ext cx="1058735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</a:pPr>
            <a:r>
              <a:rPr sz="2950" spc="-695" dirty="0">
                <a:solidFill>
                  <a:srgbClr val="FFFFFF"/>
                </a:solidFill>
                <a:latin typeface="Arial Unicode MS"/>
                <a:cs typeface="Arial Unicode MS"/>
              </a:rPr>
              <a:t>提供串串⾏行行和并⾏行行两种模式进⾏行行汇聚操作，并发模式能够充分利利⽤用 </a:t>
            </a:r>
            <a:r>
              <a:rPr sz="2950" spc="-625" dirty="0">
                <a:solidFill>
                  <a:srgbClr val="FFFFFF"/>
                </a:solidFill>
                <a:latin typeface="Arial Unicode MS"/>
                <a:cs typeface="Arial Unicode MS"/>
              </a:rPr>
              <a:t>多核处理理器器的优势，使⽤用 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fork/join </a:t>
            </a:r>
            <a:r>
              <a:rPr sz="2950" spc="-520" dirty="0">
                <a:solidFill>
                  <a:srgbClr val="FFFFFF"/>
                </a:solidFill>
                <a:latin typeface="Arial Unicode MS"/>
                <a:cs typeface="Arial Unicode MS"/>
              </a:rPr>
              <a:t>并⾏行行⽅方式来拆分任务和加速处 </a:t>
            </a:r>
            <a:r>
              <a:rPr sz="2950" spc="-730" dirty="0">
                <a:solidFill>
                  <a:srgbClr val="FFFFFF"/>
                </a:solidFill>
                <a:latin typeface="Arial Unicode MS"/>
                <a:cs typeface="Arial Unicode MS"/>
              </a:rPr>
              <a:t>理理过程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693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7608206"/>
            <a:ext cx="1034986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10" dirty="0">
                <a:solidFill>
                  <a:srgbClr val="FFFFFF"/>
                </a:solidFill>
                <a:latin typeface="Arial Unicode MS"/>
                <a:cs typeface="Arial Unicode MS"/>
              </a:rPr>
              <a:t>不不是集合元素，它不不是数据结构，并不不保存数据，它是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有关</a:t>
            </a:r>
            <a:r>
              <a:rPr sz="2950" spc="10" dirty="0">
                <a:solidFill>
                  <a:srgbClr val="00F900"/>
                </a:solidFill>
                <a:latin typeface="Arial Unicode MS"/>
                <a:cs typeface="Arial Unicode MS"/>
              </a:rPr>
              <a:t>算法和计算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</a:t>
            </a:r>
            <a:endParaRPr sz="29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56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51037"/>
            <a:ext cx="691324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800" dirty="0">
                <a:solidFill>
                  <a:srgbClr val="FFFFFF"/>
                </a:solidFill>
                <a:latin typeface="Arial Unicode MS"/>
                <a:cs typeface="Arial Unicode MS"/>
              </a:rPr>
              <a:t>更更像⼀一个⾼高级版本的</a:t>
            </a:r>
            <a:r>
              <a:rPr sz="32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15" dirty="0">
                <a:solidFill>
                  <a:srgbClr val="FFFFFF"/>
                </a:solidFill>
                <a:latin typeface="Arial Unicode MS"/>
                <a:cs typeface="Arial Unicode MS"/>
              </a:rPr>
              <a:t>。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370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5313" rIns="0" bIns="0" rtlCol="0">
            <a:spAutoFit/>
          </a:bodyPr>
          <a:lstStyle/>
          <a:p>
            <a:pPr marL="393700" marR="5080">
              <a:lnSpc>
                <a:spcPct val="117900"/>
              </a:lnSpc>
            </a:pPr>
            <a:r>
              <a:rPr sz="3250" spc="15" dirty="0">
                <a:latin typeface="Arial Unicode MS"/>
                <a:cs typeface="Arial Unicode MS"/>
              </a:rPr>
              <a:t>原始版本的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5" dirty="0"/>
              <a:t>Iterator</a:t>
            </a:r>
            <a:r>
              <a:rPr sz="3250" spc="-459" dirty="0">
                <a:latin typeface="Arial Unicode MS"/>
                <a:cs typeface="Arial Unicode MS"/>
              </a:rPr>
              <a:t>，⽤用户只能显式地⼀一个⼀一个遍历元素并 </a:t>
            </a:r>
            <a:r>
              <a:rPr sz="3250" spc="-560" dirty="0">
                <a:latin typeface="Arial Unicode MS"/>
                <a:cs typeface="Arial Unicode MS"/>
              </a:rPr>
              <a:t>对其执⾏行行某些操作；⾼高级版本的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-325" dirty="0">
                <a:latin typeface="Arial Unicode MS"/>
                <a:cs typeface="Arial Unicode MS"/>
              </a:rPr>
              <a:t>，⽤用户只要给出需 </a:t>
            </a:r>
            <a:r>
              <a:rPr sz="3250" spc="-640" dirty="0">
                <a:latin typeface="Arial Unicode MS"/>
                <a:cs typeface="Arial Unicode MS"/>
              </a:rPr>
              <a:t>要对其包含的元素执⾏行行什什么</a:t>
            </a:r>
            <a:r>
              <a:rPr sz="3250" spc="15" dirty="0">
                <a:solidFill>
                  <a:srgbClr val="00F900"/>
                </a:solidFill>
                <a:latin typeface="Arial Unicode MS"/>
                <a:cs typeface="Arial Unicode MS"/>
              </a:rPr>
              <a:t>操作</a:t>
            </a:r>
            <a:r>
              <a:rPr sz="3250" spc="-800" dirty="0">
                <a:latin typeface="Arial Unicode MS"/>
                <a:cs typeface="Arial Unicode MS"/>
              </a:rPr>
              <a:t>，⽐比如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185" dirty="0"/>
              <a:t>“</a:t>
            </a:r>
            <a:r>
              <a:rPr sz="3250" spc="-660" dirty="0">
                <a:latin typeface="Arial Unicode MS"/>
                <a:cs typeface="Arial Unicode MS"/>
              </a:rPr>
              <a:t>过滤掉⻓长度⼤大于 </a:t>
            </a:r>
            <a:r>
              <a:rPr sz="3250" spc="10" dirty="0"/>
              <a:t>10</a:t>
            </a:r>
            <a:r>
              <a:rPr sz="3250" spc="5" dirty="0"/>
              <a:t> </a:t>
            </a:r>
            <a:r>
              <a:rPr sz="3250" spc="-640" dirty="0">
                <a:latin typeface="Arial Unicode MS"/>
                <a:cs typeface="Arial Unicode MS"/>
              </a:rPr>
              <a:t>的字符串串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、</a:t>
            </a:r>
            <a:r>
              <a:rPr sz="3250" spc="185" dirty="0"/>
              <a:t>“</a:t>
            </a:r>
            <a:r>
              <a:rPr sz="3250" spc="-685" dirty="0">
                <a:latin typeface="Arial Unicode MS"/>
                <a:cs typeface="Arial Unicode MS"/>
              </a:rPr>
              <a:t>获取每个字符串串的⾸首字⺟母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等，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5" dirty="0"/>
              <a:t> </a:t>
            </a:r>
            <a:r>
              <a:rPr sz="3250" spc="10" dirty="0">
                <a:latin typeface="Arial Unicode MS"/>
                <a:cs typeface="Arial Unicode MS"/>
              </a:rPr>
              <a:t>会 </a:t>
            </a:r>
            <a:r>
              <a:rPr sz="3250" spc="-270" dirty="0">
                <a:latin typeface="Arial Unicode MS"/>
                <a:cs typeface="Arial Unicode MS"/>
              </a:rPr>
              <a:t>隐式地在内部进⾏行行遍历，并做出相应的数据转换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72279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7157937"/>
            <a:ext cx="10641330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9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就如同⼀一个迭代器器（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-265" dirty="0">
                <a:solidFill>
                  <a:srgbClr val="FFFFFF"/>
                </a:solidFill>
                <a:latin typeface="Arial Unicode MS"/>
                <a:cs typeface="Arial Unicode MS"/>
              </a:rPr>
              <a:t>），单向，不不可往复， </a:t>
            </a:r>
            <a:r>
              <a:rPr sz="3250" spc="-350" dirty="0">
                <a:solidFill>
                  <a:srgbClr val="FFFFFF"/>
                </a:solidFill>
                <a:latin typeface="Arial Unicode MS"/>
                <a:cs typeface="Arial Unicode MS"/>
              </a:rPr>
              <a:t>数据只能遍历⼀一次</a:t>
            </a:r>
            <a:endParaRPr sz="32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99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752049"/>
            <a:ext cx="1051750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750" dirty="0">
                <a:solidFill>
                  <a:srgbClr val="FFFFFF"/>
                </a:solidFill>
                <a:latin typeface="Arial Unicode MS"/>
                <a:cs typeface="Arial Unicode MS"/>
              </a:rPr>
              <a:t>和迭代器器⼜又不不同的是，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60" dirty="0">
                <a:solidFill>
                  <a:srgbClr val="FFFFFF"/>
                </a:solidFill>
                <a:latin typeface="Arial Unicode MS"/>
                <a:cs typeface="Arial Unicode MS"/>
              </a:rPr>
              <a:t>可以并⾏行行化操作，迭代器器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只能命令式地、串串⾏行行化操作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763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4403049"/>
            <a:ext cx="1062799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860" dirty="0">
                <a:solidFill>
                  <a:srgbClr val="FFFFFF"/>
                </a:solidFill>
                <a:latin typeface="Arial Unicode MS"/>
                <a:cs typeface="Arial Unicode MS"/>
              </a:rPr>
              <a:t>当使⽤用串串⾏行行⽅方式去遍历时，每个</a:t>
            </a:r>
            <a:r>
              <a:rPr sz="3350" spc="409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3350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345" dirty="0">
                <a:solidFill>
                  <a:srgbClr val="FFFFFF"/>
                </a:solidFill>
                <a:latin typeface="Arial Unicode MS"/>
                <a:cs typeface="Arial Unicode MS"/>
              </a:rPr>
              <a:t>读完后再读下⼀一个</a:t>
            </a:r>
            <a:endParaRPr sz="33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638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00" y="5990549"/>
            <a:ext cx="1033399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使⽤用并⾏行行去遍历时，数据会被分成多个段，其中每⼀一个 </a:t>
            </a:r>
            <a:r>
              <a:rPr sz="3350" spc="30" dirty="0">
                <a:solidFill>
                  <a:srgbClr val="FFFFFF"/>
                </a:solidFill>
                <a:latin typeface="Arial Unicode MS"/>
                <a:cs typeface="Arial Unicode MS"/>
              </a:rPr>
              <a:t>都在</a:t>
            </a:r>
            <a:r>
              <a:rPr sz="3350" spc="-535" dirty="0">
                <a:solidFill>
                  <a:srgbClr val="00F900"/>
                </a:solidFill>
                <a:latin typeface="Arial Unicode MS"/>
                <a:cs typeface="Arial Unicode MS"/>
              </a:rPr>
              <a:t>不不同的线程</a:t>
            </a:r>
            <a:r>
              <a:rPr sz="3350" spc="-420" dirty="0">
                <a:solidFill>
                  <a:srgbClr val="FFFFFF"/>
                </a:solidFill>
                <a:latin typeface="Arial Unicode MS"/>
                <a:cs typeface="Arial Unicode MS"/>
              </a:rPr>
              <a:t>中处理理，然后将结果⼀一起输出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7275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00" y="7666949"/>
            <a:ext cx="10447655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的并⾏行行操作依赖于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Java7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中引⼊入的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Arial"/>
                <a:cs typeface="Arial"/>
              </a:rPr>
              <a:t>Fork/Join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Arial Unicode MS"/>
                <a:cs typeface="Arial Unicode MS"/>
              </a:rPr>
              <a:t>框 架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3130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6438900" algn="l"/>
              </a:tabLst>
            </a:pPr>
            <a:r>
              <a:rPr sz="3800" spc="-425" dirty="0">
                <a:solidFill>
                  <a:srgbClr val="FFFFFF"/>
                </a:solidFill>
                <a:latin typeface="Arial Unicode MS"/>
                <a:cs typeface="Arial Unicode MS"/>
              </a:rPr>
              <a:t>获取⼀一个数据源（</a:t>
            </a:r>
            <a:r>
              <a:rPr sz="3800" spc="-42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3800" spc="545" dirty="0">
                <a:solidFill>
                  <a:srgbClr val="FFFFFF"/>
                </a:solidFill>
                <a:latin typeface="Arial Unicode MS"/>
                <a:cs typeface="Arial Unicode MS"/>
              </a:rPr>
              <a:t>）→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	</a:t>
            </a:r>
            <a:r>
              <a:rPr sz="3800" spc="-655" dirty="0">
                <a:solidFill>
                  <a:srgbClr val="FFFFFF"/>
                </a:solidFill>
                <a:latin typeface="Arial Unicode MS"/>
                <a:cs typeface="Arial Unicode MS"/>
              </a:rPr>
              <a:t>数据转换→执⾏行行操</a:t>
            </a:r>
            <a:r>
              <a:rPr sz="38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作获取想要的结果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2110740" algn="l"/>
              </a:tabLst>
            </a:pPr>
            <a:r>
              <a:rPr dirty="0">
                <a:latin typeface="Arial Unicode MS"/>
                <a:cs typeface="Arial Unicode MS"/>
              </a:rPr>
              <a:t>每次转换原有</a:t>
            </a:r>
            <a:r>
              <a:rPr spc="310" dirty="0">
                <a:latin typeface="Arial Unicode MS"/>
                <a:cs typeface="Arial Unicode MS"/>
              </a:rPr>
              <a:t>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  <a:r>
              <a:rPr spc="310" dirty="0"/>
              <a:t> </a:t>
            </a:r>
            <a:r>
              <a:rPr spc="-520" dirty="0">
                <a:latin typeface="Arial Unicode MS"/>
                <a:cs typeface="Arial Unicode MS"/>
              </a:rPr>
              <a:t>对象不不改变，返回⼀一个新的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	</a:t>
            </a:r>
            <a:r>
              <a:rPr dirty="0">
                <a:latin typeface="Arial Unicode MS"/>
                <a:cs typeface="Arial Unicode MS"/>
              </a:rPr>
              <a:t>对象（可以有多次转换），这就允许对其 </a:t>
            </a:r>
            <a:r>
              <a:rPr spc="-545" dirty="0">
                <a:latin typeface="Arial Unicode MS"/>
                <a:cs typeface="Arial Unicode MS"/>
              </a:rPr>
              <a:t>操作可以像链条⼀一样排列列，变成⼀一个管道</a:t>
            </a:r>
          </a:p>
          <a:p>
            <a:pPr marL="457200">
              <a:lnSpc>
                <a:spcPct val="100000"/>
              </a:lnSpc>
              <a:spcBef>
                <a:spcPts val="740"/>
              </a:spcBef>
            </a:pPr>
            <a:r>
              <a:rPr dirty="0">
                <a:latin typeface="Arial Unicode MS"/>
                <a:cs typeface="Arial Unicode MS"/>
              </a:rPr>
              <a:t>（</a:t>
            </a:r>
            <a:r>
              <a:rPr spc="-5" dirty="0"/>
              <a:t>Pipeline</a:t>
            </a:r>
            <a:r>
              <a:rPr spc="-5" dirty="0">
                <a:latin typeface="Arial Unicode MS"/>
                <a:cs typeface="Arial Unicode MS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2565400"/>
            <a:ext cx="7239000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290" dirty="0"/>
              <a:t>源⽣生成⽅方式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84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6129"/>
            <a:ext cx="367474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从</a:t>
            </a:r>
            <a:r>
              <a:rPr sz="3200" spc="-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和数组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663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3400" y="3726454"/>
            <a:ext cx="34423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Collection.st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7061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400" y="4653554"/>
            <a:ext cx="48158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Collection.parallelSt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6332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400" y="5580654"/>
            <a:ext cx="665607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Arrays.st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eam(T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array) or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eam.of()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5603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00" y="6520453"/>
            <a:ext cx="60255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java.util.st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eam.IntSt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eam.range()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4874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447553"/>
            <a:ext cx="419290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java.nio.file.Files.walk()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84272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8900" y="8374653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431800" marR="5080">
              <a:lnSpc>
                <a:spcPct val="116700"/>
              </a:lnSpc>
            </a:pPr>
            <a:r>
              <a:rPr sz="3500" spc="10" dirty="0">
                <a:solidFill>
                  <a:srgbClr val="00F900"/>
                </a:solidFill>
              </a:rPr>
              <a:t>Inte</a:t>
            </a:r>
            <a:r>
              <a:rPr sz="3500" spc="70" dirty="0">
                <a:solidFill>
                  <a:srgbClr val="00F900"/>
                </a:solidFill>
              </a:rPr>
              <a:t>r</a:t>
            </a:r>
            <a:r>
              <a:rPr sz="3500" spc="45" dirty="0">
                <a:solidFill>
                  <a:srgbClr val="00F900"/>
                </a:solidFill>
              </a:rPr>
              <a:t>mediate</a:t>
            </a:r>
            <a:r>
              <a:rPr sz="3500" spc="-370" dirty="0">
                <a:latin typeface="Arial Unicode MS"/>
                <a:cs typeface="Arial Unicode MS"/>
              </a:rPr>
              <a:t>：⼀一个流可以后⾯面跟随零个或多个 </a:t>
            </a:r>
            <a:r>
              <a:rPr sz="3500" spc="10" dirty="0"/>
              <a:t>inte</a:t>
            </a:r>
            <a:r>
              <a:rPr sz="3500" spc="70" dirty="0"/>
              <a:t>r</a:t>
            </a:r>
            <a:r>
              <a:rPr sz="3500" spc="45" dirty="0"/>
              <a:t>mediate</a:t>
            </a:r>
            <a:r>
              <a:rPr sz="3500" spc="5" dirty="0"/>
              <a:t> </a:t>
            </a:r>
            <a:r>
              <a:rPr sz="3500" spc="-160" dirty="0">
                <a:latin typeface="Arial Unicode MS"/>
                <a:cs typeface="Arial Unicode MS"/>
              </a:rPr>
              <a:t>操作。其⽬目的主要是打开流，做出某种 </a:t>
            </a:r>
            <a:r>
              <a:rPr sz="3500" spc="30" dirty="0">
                <a:latin typeface="Arial Unicode MS"/>
                <a:cs typeface="Arial Unicode MS"/>
              </a:rPr>
              <a:t>程度的数据映射</a:t>
            </a:r>
            <a:r>
              <a:rPr sz="3500" spc="5" dirty="0"/>
              <a:t>/</a:t>
            </a:r>
            <a:r>
              <a:rPr sz="3500" spc="-175" dirty="0">
                <a:latin typeface="Arial Unicode MS"/>
                <a:cs typeface="Arial Unicode MS"/>
              </a:rPr>
              <a:t>过滤，然后返回⼀一个新的流，交给下</a:t>
            </a:r>
            <a:endParaRPr sz="3500">
              <a:latin typeface="Arial Unicode MS"/>
              <a:cs typeface="Arial Unicode MS"/>
            </a:endParaRPr>
          </a:p>
          <a:p>
            <a:pPr marL="431800" marR="129539">
              <a:lnSpc>
                <a:spcPct val="116700"/>
              </a:lnSpc>
            </a:pPr>
            <a:r>
              <a:rPr sz="3500" spc="-340" dirty="0">
                <a:latin typeface="Arial Unicode MS"/>
                <a:cs typeface="Arial Unicode MS"/>
              </a:rPr>
              <a:t>⼀一个操作使⽤用，这类操作都是延迟的（</a:t>
            </a:r>
            <a:r>
              <a:rPr sz="3500" spc="15" dirty="0"/>
              <a:t>lazy</a:t>
            </a:r>
            <a:r>
              <a:rPr sz="3500" spc="25" dirty="0">
                <a:latin typeface="Arial Unicode MS"/>
                <a:cs typeface="Arial Unicode MS"/>
              </a:rPr>
              <a:t>），就是 </a:t>
            </a:r>
            <a:r>
              <a:rPr sz="3500" spc="-250" dirty="0">
                <a:latin typeface="Arial Unicode MS"/>
                <a:cs typeface="Arial Unicode MS"/>
              </a:rPr>
              <a:t>说，仅仅调⽤用到这类⽅方法，并没有真正开始流的遍历</a:t>
            </a:r>
            <a:endParaRPr sz="35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4083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6343265"/>
            <a:ext cx="10290810" cy="234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</a:pPr>
            <a:r>
              <a:rPr sz="3500" spc="-570" dirty="0">
                <a:solidFill>
                  <a:srgbClr val="00F900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00F900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minal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：</a:t>
            </a:r>
            <a:r>
              <a:rPr sz="3500" spc="-675" dirty="0">
                <a:solidFill>
                  <a:srgbClr val="FFFFFF"/>
                </a:solidFill>
                <a:latin typeface="Arial Unicode MS"/>
                <a:cs typeface="Arial Unicode MS"/>
              </a:rPr>
              <a:t>⼀一个流只能有⼀一个</a:t>
            </a:r>
            <a:r>
              <a:rPr sz="350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操作，当这个 </a:t>
            </a:r>
            <a:r>
              <a:rPr sz="3500" spc="-725" dirty="0">
                <a:solidFill>
                  <a:srgbClr val="FFFFFF"/>
                </a:solidFill>
                <a:latin typeface="Arial Unicode MS"/>
                <a:cs typeface="Arial Unicode MS"/>
              </a:rPr>
              <a:t>操作执⾏行行后，流就被使⽤用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光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5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了了，⽆无法再被操作。所 </a:t>
            </a:r>
            <a:r>
              <a:rPr sz="3500" spc="-204" dirty="0">
                <a:solidFill>
                  <a:srgbClr val="FFFFFF"/>
                </a:solidFill>
                <a:latin typeface="Arial Unicode MS"/>
                <a:cs typeface="Arial Unicode MS"/>
              </a:rPr>
              <a:t>以这必定是流的最后⼀一个操作。</a:t>
            </a:r>
            <a:r>
              <a:rPr sz="3500" spc="-5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操作的执</a:t>
            </a:r>
            <a:endParaRPr sz="35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3500" spc="-509" dirty="0">
                <a:solidFill>
                  <a:srgbClr val="FFFFFF"/>
                </a:solidFill>
                <a:latin typeface="Arial Unicode MS"/>
                <a:cs typeface="Arial Unicode MS"/>
              </a:rPr>
              <a:t>⾏行行，才会真正开始流的遍历，并且会⽣生成⼀一个结果</a:t>
            </a:r>
            <a:endParaRPr sz="35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效率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229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多个中间操作会导致循环集合多次么？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5797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对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695" dirty="0">
                <a:solidFill>
                  <a:srgbClr val="FFFFFF"/>
                </a:solidFill>
                <a:latin typeface="Arial Unicode MS"/>
                <a:cs typeface="Arial Unicode MS"/>
              </a:rPr>
              <a:t>的使⽤用就是实现⼀一个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filte</a:t>
            </a:r>
            <a:r>
              <a:rPr sz="3800" spc="-2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-map-</a:t>
            </a:r>
            <a:r>
              <a:rPr sz="38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80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ts val="4530"/>
              </a:lnSpc>
              <a:spcBef>
                <a:spcPts val="740"/>
              </a:spcBef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的过程，最终产⽣生⼀一个结果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eam1.java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355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对于原⽣生数据类型，提供了了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IntSt</a:t>
            </a:r>
            <a:r>
              <a:rPr sz="3800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LongSt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DoubleSt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1073785" algn="l"/>
                <a:tab pos="3219450" algn="l"/>
                <a:tab pos="4451985" algn="l"/>
              </a:tabLst>
            </a:pPr>
            <a:r>
              <a:rPr spc="-425" dirty="0">
                <a:latin typeface="Arial Unicode MS"/>
                <a:cs typeface="Arial Unicode MS"/>
              </a:rPr>
              <a:t>当然我们也可以⽤用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65" dirty="0"/>
              <a:t>eam&lt;Integer&gt;</a:t>
            </a:r>
            <a:r>
              <a:rPr dirty="0">
                <a:latin typeface="Arial Unicode MS"/>
                <a:cs typeface="Arial Unicode MS"/>
              </a:rPr>
              <a:t>、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85" dirty="0"/>
              <a:t>eam&lt;Long&gt;</a:t>
            </a:r>
            <a:r>
              <a:rPr dirty="0">
                <a:latin typeface="Arial Unicode MS"/>
                <a:cs typeface="Arial Unicode MS"/>
              </a:rPr>
              <a:t>、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70" dirty="0"/>
              <a:t>eam&lt;Double&gt;</a:t>
            </a:r>
            <a:r>
              <a:rPr dirty="0">
                <a:latin typeface="Arial Unicode MS"/>
                <a:cs typeface="Arial Unicode MS"/>
              </a:rPr>
              <a:t>，但是</a:t>
            </a:r>
            <a:r>
              <a:rPr spc="355" dirty="0">
                <a:latin typeface="Arial Unicode MS"/>
                <a:cs typeface="Arial Unicode MS"/>
              </a:rPr>
              <a:t> </a:t>
            </a:r>
            <a:r>
              <a:rPr spc="65" dirty="0"/>
              <a:t>boxing </a:t>
            </a:r>
            <a:r>
              <a:rPr dirty="0">
                <a:latin typeface="Arial Unicode MS"/>
                <a:cs typeface="Arial Unicode MS"/>
              </a:rPr>
              <a:t>和	</a:t>
            </a:r>
            <a:r>
              <a:rPr spc="50" dirty="0"/>
              <a:t>unboxing</a:t>
            </a:r>
            <a:r>
              <a:rPr dirty="0"/>
              <a:t>	</a:t>
            </a:r>
            <a:r>
              <a:rPr dirty="0">
                <a:latin typeface="Arial Unicode MS"/>
                <a:cs typeface="Arial Unicode MS"/>
              </a:rPr>
              <a:t>会很耗时，所以特别为这三种基本数 </a:t>
            </a:r>
            <a:r>
              <a:rPr spc="-425" dirty="0">
                <a:latin typeface="Arial Unicode MS"/>
                <a:cs typeface="Arial Unicode MS"/>
              </a:rPr>
              <a:t>值型提供了了对应的</a:t>
            </a:r>
            <a:r>
              <a:rPr dirty="0">
                <a:latin typeface="Arial Unicode MS"/>
                <a:cs typeface="Arial Unicode MS"/>
              </a:rPr>
              <a:t>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2903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匿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名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内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部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类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示</a:t>
            </a:r>
            <a:r>
              <a:rPr lang="en-US"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5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例</a:t>
            </a:r>
            <a:endParaRPr spc="-15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0600" y="2684424"/>
            <a:ext cx="11023600" cy="638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0" marR="1356360" indent="-584200">
              <a:lnSpc>
                <a:spcPct val="151000"/>
              </a:lnSpc>
            </a:pPr>
            <a:r>
              <a:rPr sz="2000" spc="75" dirty="0"/>
              <a:t>p</a:t>
            </a:r>
            <a:r>
              <a:rPr sz="2000" spc="15" dirty="0"/>
              <a:t>r</a:t>
            </a:r>
            <a:r>
              <a:rPr sz="2000" spc="40" dirty="0"/>
              <a:t>otected</a:t>
            </a:r>
            <a:r>
              <a:rPr sz="2000" spc="10" dirty="0"/>
              <a:t> </a:t>
            </a:r>
            <a:r>
              <a:rPr sz="2000" spc="40" dirty="0"/>
              <a:t>void</a:t>
            </a:r>
            <a:r>
              <a:rPr sz="2000" spc="10" dirty="0"/>
              <a:t> </a:t>
            </a:r>
            <a:r>
              <a:rPr sz="2000" spc="20" dirty="0"/>
              <a:t>onC</a:t>
            </a:r>
            <a:r>
              <a:rPr sz="2000" spc="-20" dirty="0"/>
              <a:t>r</a:t>
            </a:r>
            <a:r>
              <a:rPr sz="2000" spc="25" dirty="0"/>
              <a:t>eate(Bundle</a:t>
            </a:r>
            <a:r>
              <a:rPr sz="2000" spc="10" dirty="0"/>
              <a:t> </a:t>
            </a:r>
            <a:r>
              <a:rPr sz="2000" spc="20" dirty="0"/>
              <a:t>savedInstanceState)</a:t>
            </a:r>
            <a:r>
              <a:rPr sz="2000" spc="10" dirty="0"/>
              <a:t> {</a:t>
            </a:r>
            <a:r>
              <a:rPr sz="2000" spc="5" dirty="0"/>
              <a:t> </a:t>
            </a:r>
            <a:r>
              <a:rPr sz="2000" spc="40" dirty="0"/>
              <a:t>supe</a:t>
            </a:r>
            <a:r>
              <a:rPr sz="2000" spc="-145" dirty="0"/>
              <a:t>r</a:t>
            </a:r>
            <a:r>
              <a:rPr sz="2000" spc="20" dirty="0"/>
              <a:t>.onC</a:t>
            </a:r>
            <a:r>
              <a:rPr sz="2000" spc="-20" dirty="0"/>
              <a:t>r</a:t>
            </a:r>
            <a:r>
              <a:rPr sz="2000" spc="20" dirty="0"/>
              <a:t>eate(savedInstanceState);</a:t>
            </a:r>
            <a:r>
              <a:rPr sz="2000" spc="10" dirty="0"/>
              <a:t> setContent</a:t>
            </a:r>
            <a:r>
              <a:rPr sz="2000" spc="-15" dirty="0"/>
              <a:t>V</a:t>
            </a:r>
            <a:r>
              <a:rPr sz="2000" spc="10" dirty="0"/>
              <a:t>iew(R.layout.activity_main);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15" dirty="0"/>
              <a:t>firstButton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20" dirty="0"/>
              <a:t>iewById(R.id.first);</a:t>
            </a:r>
            <a:endParaRPr sz="2000" dirty="0"/>
          </a:p>
          <a:p>
            <a:pPr marL="596900" marR="318135">
              <a:lnSpc>
                <a:spcPts val="2900"/>
              </a:lnSpc>
              <a:spcBef>
                <a:spcPts val="16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35" dirty="0"/>
              <a:t>secondButton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30" dirty="0"/>
              <a:t>iewById(R.id.second);</a:t>
            </a:r>
            <a:r>
              <a:rPr sz="2000" spc="15" dirty="0"/>
              <a:t> </a:t>
            </a:r>
            <a:r>
              <a:rPr sz="2000" spc="20" dirty="0">
                <a:solidFill>
                  <a:srgbClr val="00F900"/>
                </a:solidFill>
              </a:rPr>
              <a:t>firstButton.setOnClickListener(new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ts val="2900"/>
              </a:lnSpc>
              <a:spcBef>
                <a:spcPts val="6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15" dirty="0">
                <a:solidFill>
                  <a:srgbClr val="00F900"/>
                </a:solidFill>
              </a:rPr>
              <a:t>oFirstActivity();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62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25" dirty="0">
                <a:solidFill>
                  <a:srgbClr val="00F900"/>
                </a:solidFill>
              </a:rPr>
              <a:t>secondButton.setOnClickListener(new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ct val="145800"/>
              </a:lnSpc>
              <a:spcBef>
                <a:spcPts val="10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25" dirty="0">
                <a:solidFill>
                  <a:srgbClr val="00F900"/>
                </a:solidFill>
              </a:rPr>
              <a:t>oSecondActivity();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1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670" dirty="0"/>
              <a:t>原⽣生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的构造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eam2.java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750" spc="10" dirty="0"/>
              <a:t>将</a:t>
            </a:r>
            <a:r>
              <a:rPr sz="7750" spc="-215" dirty="0">
                <a:latin typeface="Arial"/>
                <a:cs typeface="Arial"/>
              </a:rPr>
              <a:t>St</a:t>
            </a:r>
            <a:r>
              <a:rPr sz="7750" spc="-140" dirty="0">
                <a:latin typeface="Arial"/>
                <a:cs typeface="Arial"/>
              </a:rPr>
              <a:t>r</a:t>
            </a:r>
            <a:r>
              <a:rPr sz="7750" spc="5" dirty="0">
                <a:latin typeface="Arial"/>
                <a:cs typeface="Arial"/>
              </a:rPr>
              <a:t>eam</a:t>
            </a:r>
            <a:r>
              <a:rPr sz="7750" spc="10" dirty="0"/>
              <a:t>转换为其他类型</a:t>
            </a:r>
            <a:endParaRPr sz="7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32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eam3.java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54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12006"/>
            <a:ext cx="239014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mediate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70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3699641"/>
            <a:ext cx="1008824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599"/>
              </a:lnSpc>
            </a:pP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(map</a:t>
            </a: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oInt,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flatMap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peek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skip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uno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66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5823506"/>
            <a:ext cx="159639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882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100" y="6811141"/>
            <a:ext cx="10082530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toArray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5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anyMatch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allMatch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noneMatch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findFirst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findAny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eam4.java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eam5.java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4000" dirty="0"/>
              <a:t>并⾏行行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27198"/>
            <a:ext cx="18135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9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4797"/>
            <a:ext cx="344868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parallelSt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552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824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eam6.java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默认⽅方法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133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116586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	8</a:t>
            </a:r>
            <a:r>
              <a:rPr sz="38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中可以在接⼝口中添加⽅方法实现，只需在⽅方 法声明前加上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3800" spc="25" dirty="0">
                <a:solidFill>
                  <a:srgbClr val="FFFFFF"/>
                </a:solidFill>
                <a:latin typeface="Arial Unicode MS"/>
                <a:cs typeface="Arial Unicode MS"/>
              </a:rPr>
              <a:t>关键字即可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478218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127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est.java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713674"/>
            <a:ext cx="9169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0" dirty="0"/>
              <a:t>感谢对圣思园的⽀支持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8200" y="8187471"/>
            <a:ext cx="462788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Arial Unicode MS"/>
                <a:cs typeface="Arial Unicode MS"/>
              </a:rPr>
              <a:t>版权所有	</a:t>
            </a:r>
            <a:r>
              <a:rPr sz="3100" spc="-360" dirty="0">
                <a:solidFill>
                  <a:srgbClr val="FFFFFF"/>
                </a:solidFill>
                <a:latin typeface="Arial Unicode MS"/>
                <a:cs typeface="Arial Unicode MS"/>
              </a:rPr>
              <a:t>北北京圣思园教育</a:t>
            </a:r>
            <a:endParaRPr sz="31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Arial"/>
                <a:cs typeface="Arial"/>
              </a:rPr>
              <a:t>ogramming.cn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 smtClean="0">
                <a:latin typeface="+mn-ea"/>
                <a:ea typeface="+mn-ea"/>
                <a:cs typeface="Arial"/>
              </a:rPr>
              <a:t>Lambda</a:t>
            </a:r>
            <a:r>
              <a:rPr lang="en-US" spc="145" dirty="0" smtClean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 </a:t>
            </a:r>
            <a:r>
              <a:rPr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表</a:t>
            </a:r>
            <a:r>
              <a:rPr lang="en-US"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达</a:t>
            </a:r>
            <a:r>
              <a:rPr lang="en-US"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式</a:t>
            </a:r>
            <a:r>
              <a:rPr lang="en-US"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作</a:t>
            </a:r>
            <a:r>
              <a:rPr lang="en-US"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spc="-1335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用</a:t>
            </a:r>
            <a:endParaRPr spc="-1335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2759992"/>
            <a:ext cx="11363325" cy="1298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65" dirty="0" smtClean="0">
                <a:solidFill>
                  <a:srgbClr val="FFFFFF"/>
                </a:solidFill>
                <a:latin typeface="+mn-ea"/>
                <a:cs typeface="Arial"/>
              </a:rPr>
              <a:t>Lambda</a:t>
            </a:r>
            <a:r>
              <a:rPr lang="en-US" sz="3800" spc="65" dirty="0" smtClean="0">
                <a:solidFill>
                  <a:srgbClr val="FFFFFF"/>
                </a:solidFill>
                <a:latin typeface="+mn-ea"/>
                <a:cs typeface="Arial"/>
              </a:rPr>
              <a:t> </a:t>
            </a:r>
            <a:r>
              <a:rPr sz="3800" spc="65" dirty="0" err="1" smtClean="0">
                <a:solidFill>
                  <a:srgbClr val="FFFFFF"/>
                </a:solidFill>
                <a:latin typeface="+mn-ea"/>
                <a:cs typeface="Arial Unicode MS"/>
              </a:rPr>
              <a:t>表达式为</a:t>
            </a:r>
            <a:r>
              <a:rPr sz="3800" spc="65" dirty="0" err="1" smtClean="0">
                <a:solidFill>
                  <a:srgbClr val="FFFFFF"/>
                </a:solidFill>
                <a:latin typeface="+mn-ea"/>
                <a:cs typeface="Arial"/>
              </a:rPr>
              <a:t>Java</a:t>
            </a:r>
            <a:r>
              <a:rPr sz="3800" spc="-280" dirty="0" err="1" smtClean="0">
                <a:solidFill>
                  <a:srgbClr val="FFFFFF"/>
                </a:solidFill>
                <a:latin typeface="+mn-ea"/>
                <a:cs typeface="Arial Unicode MS"/>
              </a:rPr>
              <a:t>添加了缺失的函数式编程特</a:t>
            </a:r>
            <a:r>
              <a:rPr sz="3800" spc="-280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400" dirty="0" err="1">
                <a:solidFill>
                  <a:srgbClr val="FFFFFF"/>
                </a:solidFill>
                <a:latin typeface="+mn-ea"/>
                <a:cs typeface="Arial Unicode MS"/>
              </a:rPr>
              <a:t>性，</a:t>
            </a:r>
            <a:r>
              <a:rPr sz="3800" spc="-400" dirty="0" err="1" smtClean="0">
                <a:solidFill>
                  <a:srgbClr val="FFFFFF"/>
                </a:solidFill>
                <a:latin typeface="+mn-ea"/>
                <a:cs typeface="Arial Unicode MS"/>
              </a:rPr>
              <a:t>使我们能将函数当做一等公民看待</a:t>
            </a:r>
            <a:r>
              <a:rPr lang="zh-CN" altLang="en-US" sz="3800" spc="-400" dirty="0" smtClean="0">
                <a:solidFill>
                  <a:srgbClr val="FFFFFF"/>
                </a:solidFill>
                <a:latin typeface="+mn-ea"/>
                <a:cs typeface="Arial Unicode MS"/>
              </a:rPr>
              <a:t>。</a:t>
            </a:r>
            <a:endParaRPr sz="3800" dirty="0">
              <a:latin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4724400"/>
            <a:ext cx="11363325" cy="2713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330065" algn="l"/>
              </a:tabLst>
            </a:pP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在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 </a:t>
            </a:r>
            <a:r>
              <a:rPr lang="zh-CN" alt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将函数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作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 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为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一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等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公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民</a:t>
            </a:r>
            <a:r>
              <a:rPr lang="en-US" sz="3800" spc="-635" dirty="0" smtClean="0">
                <a:solidFill>
                  <a:srgbClr val="FFFFFF"/>
                </a:solidFill>
                <a:latin typeface="+mn-ea"/>
                <a:cs typeface="Arial Unicode MS"/>
              </a:rPr>
              <a:t> </a:t>
            </a:r>
            <a:r>
              <a:rPr sz="3800" spc="-635" dirty="0" err="1" smtClean="0">
                <a:solidFill>
                  <a:srgbClr val="FFFFFF"/>
                </a:solidFill>
                <a:latin typeface="+mn-ea"/>
                <a:cs typeface="Arial Unicode MS"/>
              </a:rPr>
              <a:t>的语言中</a:t>
            </a:r>
            <a:r>
              <a:rPr sz="3800" spc="-635" dirty="0" err="1">
                <a:solidFill>
                  <a:srgbClr val="FFFFFF"/>
                </a:solidFill>
                <a:latin typeface="+mn-ea"/>
                <a:cs typeface="Arial Unicode MS"/>
              </a:rPr>
              <a:t>，</a:t>
            </a:r>
            <a:r>
              <a:rPr sz="3800" spc="65" dirty="0" err="1">
                <a:solidFill>
                  <a:srgbClr val="FFFFFF"/>
                </a:solidFill>
                <a:latin typeface="+mn-ea"/>
                <a:cs typeface="Arial"/>
              </a:rPr>
              <a:t>Lambda</a:t>
            </a:r>
            <a:r>
              <a:rPr sz="3800" spc="65" dirty="0" err="1" smtClean="0">
                <a:solidFill>
                  <a:srgbClr val="FFFFFF"/>
                </a:solidFill>
                <a:latin typeface="+mn-ea"/>
                <a:cs typeface="Arial Unicode MS"/>
              </a:rPr>
              <a:t>表达式的类型是函数</a:t>
            </a:r>
            <a:r>
              <a:rPr sz="3800" spc="65" dirty="0" err="1">
                <a:solidFill>
                  <a:srgbClr val="FFFFFF"/>
                </a:solidFill>
                <a:latin typeface="+mn-ea"/>
                <a:cs typeface="Arial Unicode MS"/>
              </a:rPr>
              <a:t>。</a:t>
            </a:r>
            <a:r>
              <a:rPr sz="3800" spc="65" dirty="0" err="1">
                <a:solidFill>
                  <a:srgbClr val="00F900"/>
                </a:solidFill>
                <a:latin typeface="+mn-ea"/>
                <a:cs typeface="Arial Unicode MS"/>
              </a:rPr>
              <a:t>但在</a:t>
            </a:r>
            <a:r>
              <a:rPr sz="3800" spc="65" dirty="0" err="1">
                <a:solidFill>
                  <a:srgbClr val="00F900"/>
                </a:solidFill>
                <a:latin typeface="+mn-ea"/>
                <a:cs typeface="Arial"/>
              </a:rPr>
              <a:t>Java</a:t>
            </a:r>
            <a:r>
              <a:rPr sz="3800" spc="65" dirty="0" err="1">
                <a:solidFill>
                  <a:srgbClr val="00F900"/>
                </a:solidFill>
                <a:latin typeface="+mn-ea"/>
                <a:cs typeface="Arial Unicode MS"/>
              </a:rPr>
              <a:t>中，</a:t>
            </a:r>
            <a:r>
              <a:rPr sz="3800" spc="65" dirty="0" err="1">
                <a:solidFill>
                  <a:srgbClr val="00F900"/>
                </a:solidFill>
                <a:latin typeface="+mn-ea"/>
                <a:cs typeface="Arial"/>
              </a:rPr>
              <a:t>Lambda</a:t>
            </a:r>
            <a:r>
              <a:rPr sz="3800" spc="65" dirty="0" err="1" smtClean="0">
                <a:solidFill>
                  <a:srgbClr val="00F900"/>
                </a:solidFill>
                <a:latin typeface="+mn-ea"/>
                <a:cs typeface="Arial Unicode MS"/>
              </a:rPr>
              <a:t>表达式是对象</a:t>
            </a:r>
            <a:r>
              <a:rPr sz="3800" spc="-215" dirty="0" err="1">
                <a:solidFill>
                  <a:srgbClr val="FFFFFF"/>
                </a:solidFill>
                <a:latin typeface="+mn-ea"/>
                <a:cs typeface="Arial Unicode MS"/>
              </a:rPr>
              <a:t>，</a:t>
            </a:r>
            <a:r>
              <a:rPr sz="3800" spc="-215" dirty="0" err="1" smtClean="0">
                <a:solidFill>
                  <a:srgbClr val="FFFFFF"/>
                </a:solidFill>
                <a:latin typeface="+mn-ea"/>
                <a:cs typeface="Arial Unicode MS"/>
              </a:rPr>
              <a:t>他们必须依附于一类特别的对象类型</a:t>
            </a:r>
            <a:r>
              <a:rPr sz="3800" spc="-215" dirty="0">
                <a:solidFill>
                  <a:srgbClr val="FFFFFF"/>
                </a:solidFill>
                <a:latin typeface="+mn-ea"/>
                <a:cs typeface="Arial"/>
              </a:rPr>
              <a:t>——</a:t>
            </a:r>
            <a:r>
              <a:rPr sz="3800" spc="-215" dirty="0" err="1" smtClean="0">
                <a:solidFill>
                  <a:srgbClr val="FFFFFF"/>
                </a:solidFill>
                <a:latin typeface="+mn-ea"/>
                <a:cs typeface="Arial Unicode MS"/>
              </a:rPr>
              <a:t>函</a:t>
            </a:r>
            <a:r>
              <a:rPr sz="3800" spc="-760" dirty="0" err="1" smtClean="0">
                <a:solidFill>
                  <a:srgbClr val="FFFFFF"/>
                </a:solidFill>
                <a:latin typeface="+mn-ea"/>
                <a:cs typeface="Arial Unicode MS"/>
              </a:rPr>
              <a:t>数式接口</a:t>
            </a:r>
            <a:r>
              <a:rPr sz="3800" spc="15" dirty="0">
                <a:solidFill>
                  <a:srgbClr val="FFFFFF"/>
                </a:solidFill>
                <a:latin typeface="+mn-ea"/>
                <a:cs typeface="Arial"/>
              </a:rPr>
              <a:t>(</a:t>
            </a:r>
            <a:r>
              <a:rPr sz="3800" spc="15" dirty="0" smtClean="0">
                <a:solidFill>
                  <a:srgbClr val="FFFFFF"/>
                </a:solidFill>
                <a:latin typeface="+mn-ea"/>
                <a:cs typeface="Arial"/>
              </a:rPr>
              <a:t>functional</a:t>
            </a:r>
            <a:r>
              <a:rPr lang="en-US" sz="3800" spc="15" dirty="0" smtClean="0">
                <a:solidFill>
                  <a:srgbClr val="FFFFFF"/>
                </a:solidFill>
                <a:latin typeface="+mn-ea"/>
                <a:cs typeface="Arial"/>
              </a:rPr>
              <a:t> </a:t>
            </a:r>
            <a:r>
              <a:rPr sz="3800" spc="15" dirty="0" smtClean="0">
                <a:solidFill>
                  <a:srgbClr val="FFFFFF"/>
                </a:solidFill>
                <a:latin typeface="+mn-ea"/>
                <a:cs typeface="Arial"/>
              </a:rPr>
              <a:t>inte</a:t>
            </a:r>
            <a:r>
              <a:rPr sz="3800" spc="65" dirty="0" smtClean="0">
                <a:solidFill>
                  <a:srgbClr val="FFFFFF"/>
                </a:solidFill>
                <a:latin typeface="+mn-ea"/>
                <a:cs typeface="Arial"/>
              </a:rPr>
              <a:t>r</a:t>
            </a:r>
            <a:r>
              <a:rPr sz="3800" spc="40" dirty="0" smtClean="0">
                <a:solidFill>
                  <a:srgbClr val="FFFFFF"/>
                </a:solidFill>
                <a:latin typeface="+mn-ea"/>
                <a:cs typeface="Arial"/>
              </a:rPr>
              <a:t>face</a:t>
            </a:r>
            <a:r>
              <a:rPr sz="3800" spc="40" dirty="0">
                <a:solidFill>
                  <a:srgbClr val="FFFFFF"/>
                </a:solidFill>
                <a:latin typeface="+mn-ea"/>
                <a:cs typeface="Arial"/>
              </a:rPr>
              <a:t>)</a:t>
            </a:r>
            <a:endParaRPr sz="3800" dirty="0">
              <a:latin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外部迭代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 marL="492759" marR="4676140" indent="-480695">
              <a:lnSpc>
                <a:spcPct val="203399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 : </a:t>
            </a:r>
            <a:r>
              <a:rPr sz="3400" spc="20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System.out.println(number);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内部迭代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26258"/>
            <a:ext cx="10589895" cy="559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Arrays.asList(1, 2, 3, 4, 5, 6);</a:t>
            </a:r>
            <a:endParaRPr sz="3400">
              <a:latin typeface="Arial"/>
              <a:cs typeface="Arial"/>
            </a:endParaRPr>
          </a:p>
          <a:p>
            <a:pPr marL="495300" marR="1668780" indent="-483234">
              <a:lnSpc>
                <a:spcPct val="198500"/>
              </a:lnSpc>
            </a:pP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3400" spc="5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(new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Arial"/>
                <a:cs typeface="Arial"/>
              </a:rPr>
              <a:t>Consumer&lt;Integer&gt;()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accept(Integer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value)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System.out.println(value);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再进⼀一步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732909"/>
            <a:ext cx="1023556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2900" spc="20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((Integer value) </a:t>
            </a:r>
            <a:r>
              <a:rPr sz="2900" spc="110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2670" dirty="0"/>
              <a:t>更更进⼀一步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10" dirty="0">
                <a:solidFill>
                  <a:srgbClr val="00F900"/>
                </a:solidFill>
                <a:latin typeface="Arial"/>
                <a:cs typeface="Arial"/>
              </a:rPr>
              <a:t>value </a:t>
            </a:r>
            <a:r>
              <a:rPr sz="3400" spc="125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1495</Words>
  <Application>Microsoft Office PowerPoint</Application>
  <PresentationFormat>自定义</PresentationFormat>
  <Paragraphs>327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 Unicode MS</vt:lpstr>
      <vt:lpstr>Microsoft JhengHei UI</vt:lpstr>
      <vt:lpstr>华文彩云</vt:lpstr>
      <vt:lpstr>宋体</vt:lpstr>
      <vt:lpstr>Arial</vt:lpstr>
      <vt:lpstr>Calibri</vt:lpstr>
      <vt:lpstr>Times New Roman</vt:lpstr>
      <vt:lpstr>Office Theme</vt:lpstr>
      <vt:lpstr>Java8  深 入 剖 析 与 实 战</vt:lpstr>
      <vt:lpstr>何为Lambda表达式</vt:lpstr>
      <vt:lpstr>为何需要Lambda表达式</vt:lpstr>
      <vt:lpstr>Java 匿 名 内 部 类 示 例</vt:lpstr>
      <vt:lpstr>Lambda 表  达  式 作  用</vt:lpstr>
      <vt:lpstr>外部迭代</vt:lpstr>
      <vt:lpstr>内部迭代</vt:lpstr>
      <vt:lpstr>再进⼀一步</vt:lpstr>
      <vt:lpstr>更更进⼀一步</vt:lpstr>
      <vt:lpstr>PowerPoint 演示文稿</vt:lpstr>
      <vt:lpstr>示例例：排序</vt:lpstr>
      <vt:lpstr>Lambda⽅方式</vt:lpstr>
      <vt:lpstr>Java Lambda概要</vt:lpstr>
      <vt:lpstr>Lambda表达式作⽤用</vt:lpstr>
      <vt:lpstr>Java Lambda基本语法</vt:lpstr>
      <vt:lpstr>Java Lambda示例例</vt:lpstr>
      <vt:lpstr>Java Lambda结构</vt:lpstr>
      <vt:lpstr>Java Lambda结构</vt:lpstr>
      <vt:lpstr>函数式接⼝口</vt:lpstr>
      <vt:lpstr>FunctionalInterface</vt:lpstr>
      <vt:lpstr>何为传递⾏行行为？</vt:lpstr>
      <vt:lpstr>效率问题</vt:lpstr>
      <vt:lpstr>直观做法</vt:lpstr>
      <vt:lpstr>逻辑不不清晰</vt:lpstr>
      <vt:lpstr>PowerPoint 演示文稿</vt:lpstr>
      <vt:lpstr>PowerPoint 演示文稿</vt:lpstr>
      <vt:lpstr>效率低下</vt:lpstr>
      <vt:lpstr>PowerPoint 演示文稿</vt:lpstr>
      <vt:lpstr>Optional</vt:lpstr>
      <vt:lpstr>Stream</vt:lpstr>
      <vt:lpstr>Stream</vt:lpstr>
      <vt:lpstr>Stream</vt:lpstr>
      <vt:lpstr>Stream构成</vt:lpstr>
      <vt:lpstr>Stream</vt:lpstr>
      <vt:lpstr>Stream源⽣生成⽅方式</vt:lpstr>
      <vt:lpstr>Stream操作类型</vt:lpstr>
      <vt:lpstr>Stream效率</vt:lpstr>
      <vt:lpstr>Stream使⽤用</vt:lpstr>
      <vt:lpstr>Stream使⽤用</vt:lpstr>
      <vt:lpstr>原⽣生Stream的构造</vt:lpstr>
      <vt:lpstr>将Stream转换为其他类型</vt:lpstr>
      <vt:lpstr>Stream操作</vt:lpstr>
      <vt:lpstr>Stream操作</vt:lpstr>
      <vt:lpstr>并⾏行行Stream</vt:lpstr>
      <vt:lpstr>默认⽅方法</vt:lpstr>
      <vt:lpstr>感谢对圣思园的⽀支持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8深⼊入剖析与实战</dc:title>
  <cp:lastModifiedBy>yangjian</cp:lastModifiedBy>
  <cp:revision>32</cp:revision>
  <dcterms:created xsi:type="dcterms:W3CDTF">2019-07-16T20:47:57Z</dcterms:created>
  <dcterms:modified xsi:type="dcterms:W3CDTF">2019-07-27T07:02:34Z</dcterms:modified>
</cp:coreProperties>
</file>