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6" y="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154F6CDB-FEDC-4F65-A880-1F008A66C43B}" type="datetimeFigureOut">
              <a:rPr lang="zh-CN" altLang="en-US" smtClean="0"/>
              <a:t>2019/7/12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498B75-D0A2-44C0-9AA0-F8E917546910}" type="slidenum">
              <a:rPr lang="zh-CN" altLang="en-US" smtClean="0"/>
              <a:t>‹#›</a:t>
            </a:fld>
            <a:endParaRPr lang="zh-CN" altLang="en-US"/>
          </a:p>
        </p:txBody>
      </p:sp>
    </p:spTree>
    <p:extLst>
      <p:ext uri="{BB962C8B-B14F-4D97-AF65-F5344CB8AC3E}">
        <p14:creationId xmlns:p14="http://schemas.microsoft.com/office/powerpoint/2010/main" val="2141718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54F6CDB-FEDC-4F65-A880-1F008A66C43B}" type="datetimeFigureOut">
              <a:rPr lang="zh-CN" altLang="en-US" smtClean="0"/>
              <a:t>2019/7/12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498B75-D0A2-44C0-9AA0-F8E917546910}" type="slidenum">
              <a:rPr lang="zh-CN" altLang="en-US" smtClean="0"/>
              <a:t>‹#›</a:t>
            </a:fld>
            <a:endParaRPr lang="zh-CN" altLang="en-US"/>
          </a:p>
        </p:txBody>
      </p:sp>
    </p:spTree>
    <p:extLst>
      <p:ext uri="{BB962C8B-B14F-4D97-AF65-F5344CB8AC3E}">
        <p14:creationId xmlns:p14="http://schemas.microsoft.com/office/powerpoint/2010/main" val="3116772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54F6CDB-FEDC-4F65-A880-1F008A66C43B}" type="datetimeFigureOut">
              <a:rPr lang="zh-CN" altLang="en-US" smtClean="0"/>
              <a:t>2019/7/12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498B75-D0A2-44C0-9AA0-F8E917546910}" type="slidenum">
              <a:rPr lang="zh-CN" altLang="en-US" smtClean="0"/>
              <a:t>‹#›</a:t>
            </a:fld>
            <a:endParaRPr lang="zh-CN" altLang="en-US"/>
          </a:p>
        </p:txBody>
      </p:sp>
    </p:spTree>
    <p:extLst>
      <p:ext uri="{BB962C8B-B14F-4D97-AF65-F5344CB8AC3E}">
        <p14:creationId xmlns:p14="http://schemas.microsoft.com/office/powerpoint/2010/main" val="3530233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54F6CDB-FEDC-4F65-A880-1F008A66C43B}" type="datetimeFigureOut">
              <a:rPr lang="zh-CN" altLang="en-US" smtClean="0"/>
              <a:t>2019/7/12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498B75-D0A2-44C0-9AA0-F8E917546910}" type="slidenum">
              <a:rPr lang="zh-CN" altLang="en-US" smtClean="0"/>
              <a:t>‹#›</a:t>
            </a:fld>
            <a:endParaRPr lang="zh-CN" altLang="en-US"/>
          </a:p>
        </p:txBody>
      </p:sp>
    </p:spTree>
    <p:extLst>
      <p:ext uri="{BB962C8B-B14F-4D97-AF65-F5344CB8AC3E}">
        <p14:creationId xmlns:p14="http://schemas.microsoft.com/office/powerpoint/2010/main" val="3052480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154F6CDB-FEDC-4F65-A880-1F008A66C43B}" type="datetimeFigureOut">
              <a:rPr lang="zh-CN" altLang="en-US" smtClean="0"/>
              <a:t>2019/7/12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498B75-D0A2-44C0-9AA0-F8E917546910}" type="slidenum">
              <a:rPr lang="zh-CN" altLang="en-US" smtClean="0"/>
              <a:t>‹#›</a:t>
            </a:fld>
            <a:endParaRPr lang="zh-CN" altLang="en-US"/>
          </a:p>
        </p:txBody>
      </p:sp>
    </p:spTree>
    <p:extLst>
      <p:ext uri="{BB962C8B-B14F-4D97-AF65-F5344CB8AC3E}">
        <p14:creationId xmlns:p14="http://schemas.microsoft.com/office/powerpoint/2010/main" val="416922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54F6CDB-FEDC-4F65-A880-1F008A66C43B}" type="datetimeFigureOut">
              <a:rPr lang="zh-CN" altLang="en-US" smtClean="0"/>
              <a:t>2019/7/12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498B75-D0A2-44C0-9AA0-F8E917546910}" type="slidenum">
              <a:rPr lang="zh-CN" altLang="en-US" smtClean="0"/>
              <a:t>‹#›</a:t>
            </a:fld>
            <a:endParaRPr lang="zh-CN" altLang="en-US"/>
          </a:p>
        </p:txBody>
      </p:sp>
    </p:spTree>
    <p:extLst>
      <p:ext uri="{BB962C8B-B14F-4D97-AF65-F5344CB8AC3E}">
        <p14:creationId xmlns:p14="http://schemas.microsoft.com/office/powerpoint/2010/main" val="3928477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54F6CDB-FEDC-4F65-A880-1F008A66C43B}" type="datetimeFigureOut">
              <a:rPr lang="zh-CN" altLang="en-US" smtClean="0"/>
              <a:t>2019/7/12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8498B75-D0A2-44C0-9AA0-F8E917546910}" type="slidenum">
              <a:rPr lang="zh-CN" altLang="en-US" smtClean="0"/>
              <a:t>‹#›</a:t>
            </a:fld>
            <a:endParaRPr lang="zh-CN" altLang="en-US"/>
          </a:p>
        </p:txBody>
      </p:sp>
    </p:spTree>
    <p:extLst>
      <p:ext uri="{BB962C8B-B14F-4D97-AF65-F5344CB8AC3E}">
        <p14:creationId xmlns:p14="http://schemas.microsoft.com/office/powerpoint/2010/main" val="2296660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54F6CDB-FEDC-4F65-A880-1F008A66C43B}" type="datetimeFigureOut">
              <a:rPr lang="zh-CN" altLang="en-US" smtClean="0"/>
              <a:t>2019/7/12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8498B75-D0A2-44C0-9AA0-F8E917546910}" type="slidenum">
              <a:rPr lang="zh-CN" altLang="en-US" smtClean="0"/>
              <a:t>‹#›</a:t>
            </a:fld>
            <a:endParaRPr lang="zh-CN" altLang="en-US"/>
          </a:p>
        </p:txBody>
      </p:sp>
    </p:spTree>
    <p:extLst>
      <p:ext uri="{BB962C8B-B14F-4D97-AF65-F5344CB8AC3E}">
        <p14:creationId xmlns:p14="http://schemas.microsoft.com/office/powerpoint/2010/main" val="3061054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54F6CDB-FEDC-4F65-A880-1F008A66C43B}" type="datetimeFigureOut">
              <a:rPr lang="zh-CN" altLang="en-US" smtClean="0"/>
              <a:t>2019/7/12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8498B75-D0A2-44C0-9AA0-F8E917546910}" type="slidenum">
              <a:rPr lang="zh-CN" altLang="en-US" smtClean="0"/>
              <a:t>‹#›</a:t>
            </a:fld>
            <a:endParaRPr lang="zh-CN" altLang="en-US"/>
          </a:p>
        </p:txBody>
      </p:sp>
    </p:spTree>
    <p:extLst>
      <p:ext uri="{BB962C8B-B14F-4D97-AF65-F5344CB8AC3E}">
        <p14:creationId xmlns:p14="http://schemas.microsoft.com/office/powerpoint/2010/main" val="3565127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154F6CDB-FEDC-4F65-A880-1F008A66C43B}" type="datetimeFigureOut">
              <a:rPr lang="zh-CN" altLang="en-US" smtClean="0"/>
              <a:t>2019/7/12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498B75-D0A2-44C0-9AA0-F8E917546910}" type="slidenum">
              <a:rPr lang="zh-CN" altLang="en-US" smtClean="0"/>
              <a:t>‹#›</a:t>
            </a:fld>
            <a:endParaRPr lang="zh-CN" altLang="en-US"/>
          </a:p>
        </p:txBody>
      </p:sp>
    </p:spTree>
    <p:extLst>
      <p:ext uri="{BB962C8B-B14F-4D97-AF65-F5344CB8AC3E}">
        <p14:creationId xmlns:p14="http://schemas.microsoft.com/office/powerpoint/2010/main" val="69750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154F6CDB-FEDC-4F65-A880-1F008A66C43B}" type="datetimeFigureOut">
              <a:rPr lang="zh-CN" altLang="en-US" smtClean="0"/>
              <a:t>2019/7/12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498B75-D0A2-44C0-9AA0-F8E917546910}" type="slidenum">
              <a:rPr lang="zh-CN" altLang="en-US" smtClean="0"/>
              <a:t>‹#›</a:t>
            </a:fld>
            <a:endParaRPr lang="zh-CN" altLang="en-US"/>
          </a:p>
        </p:txBody>
      </p:sp>
    </p:spTree>
    <p:extLst>
      <p:ext uri="{BB962C8B-B14F-4D97-AF65-F5344CB8AC3E}">
        <p14:creationId xmlns:p14="http://schemas.microsoft.com/office/powerpoint/2010/main" val="1530824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4F6CDB-FEDC-4F65-A880-1F008A66C43B}" type="datetimeFigureOut">
              <a:rPr lang="zh-CN" altLang="en-US" smtClean="0"/>
              <a:t>2019/7/12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498B75-D0A2-44C0-9AA0-F8E917546910}" type="slidenum">
              <a:rPr lang="zh-CN" altLang="en-US" smtClean="0"/>
              <a:t>‹#›</a:t>
            </a:fld>
            <a:endParaRPr lang="zh-CN" altLang="en-US"/>
          </a:p>
        </p:txBody>
      </p:sp>
    </p:spTree>
    <p:extLst>
      <p:ext uri="{BB962C8B-B14F-4D97-AF65-F5344CB8AC3E}">
        <p14:creationId xmlns:p14="http://schemas.microsoft.com/office/powerpoint/2010/main" val="6040972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366713" y="-4733925"/>
            <a:ext cx="12925425" cy="16325850"/>
          </a:xfrm>
          <a:prstGeom prst="rect">
            <a:avLst/>
          </a:prstGeom>
        </p:spPr>
      </p:pic>
    </p:spTree>
    <p:extLst>
      <p:ext uri="{BB962C8B-B14F-4D97-AF65-F5344CB8AC3E}">
        <p14:creationId xmlns:p14="http://schemas.microsoft.com/office/powerpoint/2010/main" val="3901877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58280" y="2016904"/>
            <a:ext cx="11151637" cy="1202157"/>
          </a:xfrm>
        </p:spPr>
        <p:txBody>
          <a:bodyPr>
            <a:normAutofit/>
          </a:bodyPr>
          <a:lstStyle/>
          <a:p>
            <a:r>
              <a:rPr lang="zh-CN" altLang="en-US" sz="2000" dirty="0" smtClean="0">
                <a:latin typeface="华文楷体" panose="02010600040101010101" pitchFamily="2" charset="-122"/>
                <a:ea typeface="华文楷体" panose="02010600040101010101" pitchFamily="2" charset="-122"/>
              </a:rPr>
              <a:t>这里，编译器会推导出</a:t>
            </a:r>
            <a:r>
              <a:rPr lang="en-US" altLang="zh-CN" sz="2000" dirty="0" smtClean="0">
                <a:latin typeface="华文楷体" panose="02010600040101010101" pitchFamily="2" charset="-122"/>
                <a:ea typeface="华文楷体" panose="02010600040101010101" pitchFamily="2" charset="-122"/>
              </a:rPr>
              <a:t>first</a:t>
            </a:r>
            <a:r>
              <a:rPr lang="zh-CN" altLang="en-US" sz="2000" dirty="0" smtClean="0">
                <a:latin typeface="华文楷体" panose="02010600040101010101" pitchFamily="2" charset="-122"/>
                <a:ea typeface="华文楷体" panose="02010600040101010101" pitchFamily="2" charset="-122"/>
              </a:rPr>
              <a:t>和</a:t>
            </a:r>
            <a:r>
              <a:rPr lang="en-US" altLang="zh-CN" sz="2000" dirty="0" smtClean="0">
                <a:latin typeface="华文楷体" panose="02010600040101010101" pitchFamily="2" charset="-122"/>
                <a:ea typeface="华文楷体" panose="02010600040101010101" pitchFamily="2" charset="-122"/>
              </a:rPr>
              <a:t>second</a:t>
            </a:r>
            <a:r>
              <a:rPr lang="zh-CN" altLang="en-US" sz="2000" dirty="0" smtClean="0">
                <a:latin typeface="华文楷体" panose="02010600040101010101" pitchFamily="2" charset="-122"/>
                <a:ea typeface="华文楷体" panose="02010600040101010101" pitchFamily="2" charset="-122"/>
              </a:rPr>
              <a:t>必须是字符串，因为</a:t>
            </a:r>
            <a:r>
              <a:rPr lang="en-US" altLang="zh-CN" sz="2000" dirty="0" smtClean="0">
                <a:latin typeface="华文楷体" panose="02010600040101010101" pitchFamily="2" charset="-122"/>
                <a:ea typeface="华文楷体" panose="02010600040101010101" pitchFamily="2" charset="-122"/>
              </a:rPr>
              <a:t>lambda</a:t>
            </a:r>
            <a:r>
              <a:rPr lang="zh-CN" altLang="en-US" sz="2000" dirty="0" smtClean="0">
                <a:latin typeface="华文楷体" panose="02010600040101010101" pitchFamily="2" charset="-122"/>
                <a:ea typeface="华文楷体" panose="02010600040101010101" pitchFamily="2" charset="-122"/>
              </a:rPr>
              <a:t>表达式被赋给了一个字符串比较器（我们将会在下一节详细讲解该赋值过程）。</a:t>
            </a:r>
          </a:p>
          <a:p>
            <a:r>
              <a:rPr lang="zh-CN" altLang="en-US" sz="2000" dirty="0" smtClean="0">
                <a:latin typeface="华文楷体" panose="02010600040101010101" pitchFamily="2" charset="-122"/>
                <a:ea typeface="华文楷体" panose="02010600040101010101" pitchFamily="2" charset="-122"/>
              </a:rPr>
              <a:t>如果某个方法只含有一个参数，并且该参数的类型可以被推导出来，你甚至可以省略小括号：</a:t>
            </a:r>
            <a:endParaRPr lang="zh-CN" altLang="en-US" sz="2000" dirty="0">
              <a:latin typeface="华文楷体" panose="02010600040101010101" pitchFamily="2" charset="-122"/>
              <a:ea typeface="华文楷体" panose="02010600040101010101" pitchFamily="2" charset="-122"/>
            </a:endParaRPr>
          </a:p>
        </p:txBody>
      </p:sp>
      <p:sp>
        <p:nvSpPr>
          <p:cNvPr id="4" name="内容占位符 2"/>
          <p:cNvSpPr txBox="1">
            <a:spLocks/>
          </p:cNvSpPr>
          <p:nvPr/>
        </p:nvSpPr>
        <p:spPr>
          <a:xfrm>
            <a:off x="763555" y="438328"/>
            <a:ext cx="10515600" cy="5367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smtClean="0">
                <a:latin typeface="华文楷体" panose="02010600040101010101" pitchFamily="2" charset="-122"/>
                <a:ea typeface="华文楷体" panose="02010600040101010101" pitchFamily="2" charset="-122"/>
              </a:rPr>
              <a:t>如果一个</a:t>
            </a:r>
            <a:r>
              <a:rPr lang="en-US" altLang="zh-CN" sz="2000" dirty="0" smtClean="0">
                <a:latin typeface="华文楷体" panose="02010600040101010101" pitchFamily="2" charset="-122"/>
                <a:ea typeface="华文楷体" panose="02010600040101010101" pitchFamily="2" charset="-122"/>
              </a:rPr>
              <a:t>lambda</a:t>
            </a:r>
            <a:r>
              <a:rPr lang="zh-CN" altLang="en-US" sz="2000" dirty="0" smtClean="0">
                <a:latin typeface="华文楷体" panose="02010600040101010101" pitchFamily="2" charset="-122"/>
                <a:ea typeface="华文楷体" panose="02010600040101010101" pitchFamily="2" charset="-122"/>
              </a:rPr>
              <a:t>表达式的参数类型是可以被推导的，那么就可以省略它们的类型，例如：</a:t>
            </a:r>
          </a:p>
        </p:txBody>
      </p:sp>
      <p:sp>
        <p:nvSpPr>
          <p:cNvPr id="5" name="矩形 4"/>
          <p:cNvSpPr/>
          <p:nvPr/>
        </p:nvSpPr>
        <p:spPr>
          <a:xfrm>
            <a:off x="827312" y="975049"/>
            <a:ext cx="9094237" cy="923330"/>
          </a:xfrm>
          <a:prstGeom prst="rect">
            <a:avLst/>
          </a:prstGeom>
        </p:spPr>
        <p:txBody>
          <a:bodyPr wrap="square">
            <a:spAutoFit/>
          </a:bodyPr>
          <a:lstStyle/>
          <a:p>
            <a:r>
              <a:rPr lang="zh-CN" altLang="en-US" dirty="0" smtClean="0">
                <a:latin typeface="华文楷体" panose="02010600040101010101" pitchFamily="2" charset="-122"/>
                <a:ea typeface="华文楷体" panose="02010600040101010101" pitchFamily="2" charset="-122"/>
              </a:rPr>
              <a:t>Comparator&lt;String&gt; comp </a:t>
            </a:r>
            <a:r>
              <a:rPr lang="en-US" altLang="zh-CN" dirty="0" smtClean="0">
                <a:latin typeface="华文楷体" panose="02010600040101010101" pitchFamily="2" charset="-122"/>
                <a:ea typeface="华文楷体" panose="02010600040101010101" pitchFamily="2" charset="-122"/>
              </a:rPr>
              <a:t/>
            </a:r>
            <a:br>
              <a:rPr lang="en-US" altLang="zh-CN" dirty="0" smtClean="0">
                <a:latin typeface="华文楷体" panose="02010600040101010101" pitchFamily="2" charset="-122"/>
                <a:ea typeface="华文楷体" panose="02010600040101010101" pitchFamily="2" charset="-122"/>
              </a:rPr>
            </a:br>
            <a:r>
              <a:rPr lang="en-US" altLang="zh-CN" dirty="0" smtClean="0">
                <a:latin typeface="华文楷体" panose="02010600040101010101" pitchFamily="2" charset="-122"/>
                <a:ea typeface="华文楷体" panose="02010600040101010101" pitchFamily="2" charset="-122"/>
              </a:rPr>
              <a:t>			</a:t>
            </a:r>
            <a:r>
              <a:rPr lang="zh-CN" altLang="en-US" dirty="0" smtClean="0">
                <a:latin typeface="华文楷体" panose="02010600040101010101" pitchFamily="2" charset="-122"/>
                <a:ea typeface="华文楷体" panose="02010600040101010101" pitchFamily="2" charset="-122"/>
              </a:rPr>
              <a:t>= (first,second）//同（String first,String second）一样</a:t>
            </a:r>
          </a:p>
          <a:p>
            <a:r>
              <a:rPr lang="zh-CN" altLang="en-US" dirty="0" smtClean="0">
                <a:latin typeface="华文楷体" panose="02010600040101010101" pitchFamily="2" charset="-122"/>
                <a:ea typeface="华文楷体" panose="02010600040101010101" pitchFamily="2" charset="-122"/>
              </a:rPr>
              <a:t>        </a:t>
            </a:r>
            <a:r>
              <a:rPr lang="en-US" altLang="zh-CN" dirty="0" smtClean="0">
                <a:latin typeface="华文楷体" panose="02010600040101010101" pitchFamily="2" charset="-122"/>
                <a:ea typeface="华文楷体" panose="02010600040101010101" pitchFamily="2" charset="-122"/>
              </a:rPr>
              <a:t>			</a:t>
            </a:r>
            <a:r>
              <a:rPr lang="zh-CN" altLang="en-US" dirty="0" smtClean="0">
                <a:latin typeface="华文楷体" panose="02010600040101010101" pitchFamily="2" charset="-122"/>
                <a:ea typeface="华文楷体" panose="02010600040101010101" pitchFamily="2" charset="-122"/>
              </a:rPr>
              <a:t>-&gt;Integer.compare(first.length(),second.length());</a:t>
            </a:r>
            <a:endParaRPr lang="zh-CN" altLang="en-US" dirty="0">
              <a:latin typeface="华文楷体" panose="02010600040101010101" pitchFamily="2" charset="-122"/>
              <a:ea typeface="华文楷体" panose="02010600040101010101" pitchFamily="2" charset="-122"/>
            </a:endParaRPr>
          </a:p>
        </p:txBody>
      </p:sp>
      <p:sp>
        <p:nvSpPr>
          <p:cNvPr id="6" name="矩形 5"/>
          <p:cNvSpPr/>
          <p:nvPr/>
        </p:nvSpPr>
        <p:spPr>
          <a:xfrm>
            <a:off x="1212981" y="3187495"/>
            <a:ext cx="10226350" cy="646331"/>
          </a:xfrm>
          <a:prstGeom prst="rect">
            <a:avLst/>
          </a:prstGeom>
        </p:spPr>
        <p:txBody>
          <a:bodyPr wrap="square">
            <a:spAutoFit/>
          </a:bodyPr>
          <a:lstStyle/>
          <a:p>
            <a:r>
              <a:rPr lang="zh-CN" altLang="en-US" dirty="0" smtClean="0">
                <a:latin typeface="华文楷体" panose="02010600040101010101" pitchFamily="2" charset="-122"/>
                <a:ea typeface="华文楷体" panose="02010600040101010101" pitchFamily="2" charset="-122"/>
              </a:rPr>
              <a:t>EventHandler&lt;ActionEvent&gt;listener=event-&gt;System.out.println（“Thanks  for clicking！"）;</a:t>
            </a:r>
          </a:p>
          <a:p>
            <a:r>
              <a:rPr lang="zh-CN" altLang="en-US" dirty="0" smtClean="0">
                <a:latin typeface="华文楷体" panose="02010600040101010101" pitchFamily="2" charset="-122"/>
                <a:ea typeface="华文楷体" panose="02010600040101010101" pitchFamily="2" charset="-122"/>
              </a:rPr>
              <a:t>//无须（event）→或（ActionEventevent)-&gt;</a:t>
            </a:r>
            <a:endParaRPr lang="zh-CN" altLang="en-US" dirty="0">
              <a:latin typeface="华文楷体" panose="02010600040101010101" pitchFamily="2" charset="-122"/>
              <a:ea typeface="华文楷体" panose="02010600040101010101" pitchFamily="2" charset="-122"/>
            </a:endParaRPr>
          </a:p>
        </p:txBody>
      </p:sp>
      <p:sp>
        <p:nvSpPr>
          <p:cNvPr id="7" name="内容占位符 2"/>
          <p:cNvSpPr txBox="1">
            <a:spLocks/>
          </p:cNvSpPr>
          <p:nvPr/>
        </p:nvSpPr>
        <p:spPr>
          <a:xfrm>
            <a:off x="558280" y="4121291"/>
            <a:ext cx="11025674" cy="5367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smtClean="0">
                <a:latin typeface="华文楷体" panose="02010600040101010101" pitchFamily="2" charset="-122"/>
                <a:ea typeface="华文楷体" panose="02010600040101010101" pitchFamily="2" charset="-122"/>
              </a:rPr>
              <a:t>注意：你可以像对待方法参数样向</a:t>
            </a:r>
            <a:r>
              <a:rPr lang="en-US" altLang="zh-CN" sz="2000" dirty="0" smtClean="0">
                <a:latin typeface="华文楷体" panose="02010600040101010101" pitchFamily="2" charset="-122"/>
                <a:ea typeface="华文楷体" panose="02010600040101010101" pitchFamily="2" charset="-122"/>
              </a:rPr>
              <a:t>lambda</a:t>
            </a:r>
            <a:r>
              <a:rPr lang="zh-CN" altLang="en-US" sz="2000" dirty="0" smtClean="0">
                <a:latin typeface="华文楷体" panose="02010600040101010101" pitchFamily="2" charset="-122"/>
                <a:ea typeface="华文楷体" panose="02010600040101010101" pitchFamily="2" charset="-122"/>
              </a:rPr>
              <a:t>表达式的参数添加注解或者</a:t>
            </a:r>
            <a:r>
              <a:rPr lang="en-US" altLang="zh-CN" sz="2000" dirty="0" smtClean="0">
                <a:latin typeface="华文楷体" panose="02010600040101010101" pitchFamily="2" charset="-122"/>
                <a:ea typeface="华文楷体" panose="02010600040101010101" pitchFamily="2" charset="-122"/>
              </a:rPr>
              <a:t>final</a:t>
            </a:r>
            <a:r>
              <a:rPr lang="zh-CN" altLang="en-US" sz="2000" dirty="0" smtClean="0">
                <a:latin typeface="华文楷体" panose="02010600040101010101" pitchFamily="2" charset="-122"/>
                <a:ea typeface="华文楷体" panose="02010600040101010101" pitchFamily="2" charset="-122"/>
              </a:rPr>
              <a:t>修饰符，如下。</a:t>
            </a:r>
          </a:p>
        </p:txBody>
      </p:sp>
      <p:sp>
        <p:nvSpPr>
          <p:cNvPr id="8" name="矩形 7"/>
          <p:cNvSpPr/>
          <p:nvPr/>
        </p:nvSpPr>
        <p:spPr>
          <a:xfrm>
            <a:off x="2110273" y="4622311"/>
            <a:ext cx="7537579" cy="646331"/>
          </a:xfrm>
          <a:prstGeom prst="rect">
            <a:avLst/>
          </a:prstGeom>
        </p:spPr>
        <p:txBody>
          <a:bodyPr wrap="square">
            <a:spAutoFit/>
          </a:bodyPr>
          <a:lstStyle/>
          <a:p>
            <a:r>
              <a:rPr lang="zh-CN" altLang="en-US" dirty="0" smtClean="0">
                <a:latin typeface="华文楷体" panose="02010600040101010101" pitchFamily="2" charset="-122"/>
                <a:ea typeface="华文楷体" panose="02010600040101010101" pitchFamily="2" charset="-122"/>
              </a:rPr>
              <a:t>(finalStringname)-&gt; </a:t>
            </a:r>
            <a:r>
              <a:rPr lang="en-US" altLang="zh-CN" dirty="0" smtClean="0">
                <a:latin typeface="华文楷体" panose="02010600040101010101" pitchFamily="2" charset="-122"/>
                <a:ea typeface="华文楷体" panose="02010600040101010101" pitchFamily="2" charset="-122"/>
              </a:rPr>
              <a:t>…</a:t>
            </a:r>
            <a:endParaRPr lang="zh-CN" altLang="en-US"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(@NonNullStringname)-&gt;</a:t>
            </a:r>
            <a:r>
              <a:rPr lang="en-US" altLang="zh-CN" dirty="0" smtClean="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079191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a:xfrm>
            <a:off x="550506" y="650303"/>
            <a:ext cx="11025674" cy="536721"/>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smtClean="0">
                <a:latin typeface="华文楷体" panose="02010600040101010101" pitchFamily="2" charset="-122"/>
                <a:ea typeface="华文楷体" panose="02010600040101010101" pitchFamily="2" charset="-122"/>
              </a:rPr>
              <a:t>永远不需要为一个</a:t>
            </a:r>
            <a:r>
              <a:rPr lang="en-US" altLang="zh-CN" sz="2000" dirty="0" smtClean="0">
                <a:latin typeface="华文楷体" panose="02010600040101010101" pitchFamily="2" charset="-122"/>
                <a:ea typeface="华文楷体" panose="02010600040101010101" pitchFamily="2" charset="-122"/>
              </a:rPr>
              <a:t>lambda</a:t>
            </a:r>
            <a:r>
              <a:rPr lang="zh-CN" altLang="en-US" sz="2000" dirty="0" smtClean="0">
                <a:latin typeface="华文楷体" panose="02010600040101010101" pitchFamily="2" charset="-122"/>
                <a:ea typeface="华文楷体" panose="02010600040101010101" pitchFamily="2" charset="-122"/>
              </a:rPr>
              <a:t>表达式执行返回类型，它总是会从上下文中被推导出来。例如，表达式</a:t>
            </a:r>
          </a:p>
        </p:txBody>
      </p:sp>
      <p:sp>
        <p:nvSpPr>
          <p:cNvPr id="5" name="矩形 4"/>
          <p:cNvSpPr/>
          <p:nvPr/>
        </p:nvSpPr>
        <p:spPr>
          <a:xfrm>
            <a:off x="1317171" y="1099754"/>
            <a:ext cx="9543662" cy="369332"/>
          </a:xfrm>
          <a:prstGeom prst="rect">
            <a:avLst/>
          </a:prstGeom>
        </p:spPr>
        <p:txBody>
          <a:bodyPr wrap="square">
            <a:spAutoFit/>
          </a:bodyPr>
          <a:lstStyle/>
          <a:p>
            <a:r>
              <a:rPr lang="zh-CN" altLang="en-US" dirty="0" smtClean="0">
                <a:latin typeface="华文楷体" panose="02010600040101010101" pitchFamily="2" charset="-122"/>
                <a:ea typeface="华文楷体" panose="02010600040101010101" pitchFamily="2" charset="-122"/>
              </a:rPr>
              <a:t>(String first,String second)-&gt;Integer.compare(first.length(),second.length())</a:t>
            </a:r>
            <a:endParaRPr lang="zh-CN" altLang="en-US" dirty="0">
              <a:latin typeface="华文楷体" panose="02010600040101010101" pitchFamily="2" charset="-122"/>
              <a:ea typeface="华文楷体" panose="02010600040101010101" pitchFamily="2" charset="-122"/>
            </a:endParaRPr>
          </a:p>
        </p:txBody>
      </p:sp>
      <p:sp>
        <p:nvSpPr>
          <p:cNvPr id="6" name="内容占位符 2"/>
          <p:cNvSpPr txBox="1">
            <a:spLocks/>
          </p:cNvSpPr>
          <p:nvPr/>
        </p:nvSpPr>
        <p:spPr>
          <a:xfrm>
            <a:off x="405882" y="1718659"/>
            <a:ext cx="11025674" cy="9592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smtClean="0">
                <a:latin typeface="华文楷体" panose="02010600040101010101" pitchFamily="2" charset="-122"/>
                <a:ea typeface="华文楷体" panose="02010600040101010101" pitchFamily="2" charset="-122"/>
              </a:rPr>
              <a:t>可以被使用在期望结果类型为</a:t>
            </a:r>
            <a:r>
              <a:rPr lang="en-US" altLang="zh-CN" sz="2000" dirty="0" err="1" smtClean="0">
                <a:latin typeface="华文楷体" panose="02010600040101010101" pitchFamily="2" charset="-122"/>
                <a:ea typeface="华文楷体" panose="02010600040101010101" pitchFamily="2" charset="-122"/>
              </a:rPr>
              <a:t>int</a:t>
            </a:r>
            <a:r>
              <a:rPr lang="zh-CN" altLang="en-US" sz="2000" dirty="0" smtClean="0">
                <a:latin typeface="华文楷体" panose="02010600040101010101" pitchFamily="2" charset="-122"/>
                <a:ea typeface="华文楷体" panose="02010600040101010101" pitchFamily="2" charset="-122"/>
              </a:rPr>
              <a:t>的上下文中。</a:t>
            </a:r>
          </a:p>
          <a:p>
            <a:r>
              <a:rPr lang="zh-CN" altLang="en-US" sz="2000" dirty="0" smtClean="0">
                <a:latin typeface="华文楷体" panose="02010600040101010101" pitchFamily="2" charset="-122"/>
                <a:ea typeface="华文楷体" panose="02010600040101010101" pitchFamily="2" charset="-122"/>
              </a:rPr>
              <a:t>注意：在</a:t>
            </a:r>
            <a:r>
              <a:rPr lang="en-US" altLang="zh-CN" sz="2000" dirty="0" smtClean="0">
                <a:latin typeface="华文楷体" panose="02010600040101010101" pitchFamily="2" charset="-122"/>
                <a:ea typeface="华文楷体" panose="02010600040101010101" pitchFamily="2" charset="-122"/>
              </a:rPr>
              <a:t>lambda</a:t>
            </a:r>
            <a:r>
              <a:rPr lang="zh-CN" altLang="en-US" sz="2000" dirty="0" smtClean="0">
                <a:latin typeface="华文楷体" panose="02010600040101010101" pitchFamily="2" charset="-122"/>
                <a:ea typeface="华文楷体" panose="02010600040101010101" pitchFamily="2" charset="-122"/>
              </a:rPr>
              <a:t>表达式中，只在某些分支中返回值（其他分支没有返回值）是不合法的。例如，</a:t>
            </a:r>
          </a:p>
        </p:txBody>
      </p:sp>
      <p:sp>
        <p:nvSpPr>
          <p:cNvPr id="7" name="矩形 6"/>
          <p:cNvSpPr/>
          <p:nvPr/>
        </p:nvSpPr>
        <p:spPr>
          <a:xfrm>
            <a:off x="2293965" y="2730209"/>
            <a:ext cx="6481475" cy="369332"/>
          </a:xfrm>
          <a:prstGeom prst="rect">
            <a:avLst/>
          </a:prstGeom>
        </p:spPr>
        <p:txBody>
          <a:bodyPr wrap="square">
            <a:spAutoFit/>
          </a:bodyPr>
          <a:lstStyle/>
          <a:p>
            <a:r>
              <a:rPr lang="zh-CN" altLang="en-US" dirty="0" smtClean="0">
                <a:latin typeface="华文楷体" panose="02010600040101010101" pitchFamily="2" charset="-122"/>
                <a:ea typeface="华文楷体" panose="02010600040101010101" pitchFamily="2" charset="-122"/>
              </a:rPr>
              <a:t>（int x)-&gt;{ if ( x &gt;= 0 ) return 1 ;｝是不合法的。</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786432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199" y="365125"/>
            <a:ext cx="10946363" cy="1325563"/>
          </a:xfrm>
        </p:spPr>
        <p:txBody>
          <a:bodyPr/>
          <a:lstStyle/>
          <a:p>
            <a:r>
              <a:rPr lang="en-US" altLang="zh-CN" dirty="0" smtClean="0">
                <a:latin typeface="华文楷体" panose="02010600040101010101" pitchFamily="2" charset="-122"/>
                <a:ea typeface="华文楷体" panose="02010600040101010101" pitchFamily="2" charset="-122"/>
              </a:rPr>
              <a:t>1.3	</a:t>
            </a:r>
            <a:r>
              <a:rPr lang="zh-CN" altLang="en-US" dirty="0" smtClean="0">
                <a:latin typeface="华文楷体" panose="02010600040101010101" pitchFamily="2" charset="-122"/>
                <a:ea typeface="华文楷体" panose="02010600040101010101" pitchFamily="2" charset="-122"/>
              </a:rPr>
              <a:t>函数式接口</a:t>
            </a:r>
            <a:endParaRPr lang="zh-CN" altLang="en-US" dirty="0">
              <a:latin typeface="华文楷体" panose="02010600040101010101" pitchFamily="2" charset="-122"/>
              <a:ea typeface="华文楷体" panose="02010600040101010101" pitchFamily="2" charset="-122"/>
            </a:endParaRPr>
          </a:p>
        </p:txBody>
      </p:sp>
      <p:sp>
        <p:nvSpPr>
          <p:cNvPr id="3" name="内容占位符 2"/>
          <p:cNvSpPr>
            <a:spLocks noGrp="1"/>
          </p:cNvSpPr>
          <p:nvPr>
            <p:ph idx="1"/>
          </p:nvPr>
        </p:nvSpPr>
        <p:spPr>
          <a:xfrm>
            <a:off x="838199" y="1399592"/>
            <a:ext cx="10946363" cy="4982547"/>
          </a:xfrm>
        </p:spPr>
        <p:txBody>
          <a:bodyPr>
            <a:normAutofit/>
          </a:bodyPr>
          <a:lstStyle/>
          <a:p>
            <a:r>
              <a:rPr lang="zh-CN" altLang="en-US" sz="2000" dirty="0" smtClean="0">
                <a:latin typeface="华文楷体" panose="02010600040101010101" pitchFamily="2" charset="-122"/>
                <a:ea typeface="华文楷体" panose="02010600040101010101" pitchFamily="2" charset="-122"/>
              </a:rPr>
              <a:t>正如我们讨论所述，在</a:t>
            </a:r>
            <a:r>
              <a:rPr lang="en-US" altLang="zh-CN" sz="2000" dirty="0" smtClean="0">
                <a:latin typeface="华文楷体" panose="02010600040101010101" pitchFamily="2" charset="-122"/>
                <a:ea typeface="华文楷体" panose="02010600040101010101" pitchFamily="2" charset="-122"/>
              </a:rPr>
              <a:t>Java</a:t>
            </a:r>
            <a:r>
              <a:rPr lang="zh-CN" altLang="en-US" sz="2000" dirty="0" smtClean="0">
                <a:latin typeface="华文楷体" panose="02010600040101010101" pitchFamily="2" charset="-122"/>
                <a:ea typeface="华文楷体" panose="02010600040101010101" pitchFamily="2" charset="-122"/>
              </a:rPr>
              <a:t>中有许多己有的接口都需要封装代码块，例如</a:t>
            </a:r>
            <a:r>
              <a:rPr lang="en-US" altLang="zh-CN" sz="2000" dirty="0" smtClean="0">
                <a:latin typeface="华文楷体" panose="02010600040101010101" pitchFamily="2" charset="-122"/>
                <a:ea typeface="华文楷体" panose="02010600040101010101" pitchFamily="2" charset="-122"/>
              </a:rPr>
              <a:t>Runnable</a:t>
            </a:r>
          </a:p>
          <a:p>
            <a:r>
              <a:rPr lang="zh-CN" altLang="en-US" sz="2000" dirty="0" smtClean="0">
                <a:latin typeface="华文楷体" panose="02010600040101010101" pitchFamily="2" charset="-122"/>
                <a:ea typeface="华文楷体" panose="02010600040101010101" pitchFamily="2" charset="-122"/>
              </a:rPr>
              <a:t>或者</a:t>
            </a:r>
            <a:r>
              <a:rPr lang="en-US" altLang="zh-CN" sz="2000" dirty="0" smtClean="0">
                <a:latin typeface="华文楷体" panose="02010600040101010101" pitchFamily="2" charset="-122"/>
                <a:ea typeface="华文楷体" panose="02010600040101010101" pitchFamily="2" charset="-122"/>
              </a:rPr>
              <a:t>Comparator</a:t>
            </a:r>
            <a:r>
              <a:rPr lang="zh-CN" altLang="en-US" sz="2000" dirty="0" smtClean="0">
                <a:latin typeface="华文楷体" panose="02010600040101010101" pitchFamily="2" charset="-122"/>
                <a:ea typeface="华文楷体" panose="02010600040101010101" pitchFamily="2" charset="-122"/>
              </a:rPr>
              <a:t>。</a:t>
            </a:r>
            <a:r>
              <a:rPr lang="en-US" altLang="zh-CN" sz="2000" dirty="0" smtClean="0">
                <a:latin typeface="华文楷体" panose="02010600040101010101" pitchFamily="2" charset="-122"/>
                <a:ea typeface="华文楷体" panose="02010600040101010101" pitchFamily="2" charset="-122"/>
              </a:rPr>
              <a:t>lambda</a:t>
            </a:r>
            <a:r>
              <a:rPr lang="zh-CN" altLang="en-US" sz="2000" dirty="0" smtClean="0">
                <a:latin typeface="华文楷体" panose="02010600040101010101" pitchFamily="2" charset="-122"/>
                <a:ea typeface="华文楷体" panose="02010600040101010101" pitchFamily="2" charset="-122"/>
              </a:rPr>
              <a:t>表达式与这些接口是向后兼容的。对于只包含一个抽象方法的接口，你可以通过</a:t>
            </a:r>
            <a:r>
              <a:rPr lang="en-US" altLang="zh-CN" sz="2000" dirty="0" smtClean="0">
                <a:latin typeface="华文楷体" panose="02010600040101010101" pitchFamily="2" charset="-122"/>
                <a:ea typeface="华文楷体" panose="02010600040101010101" pitchFamily="2" charset="-122"/>
              </a:rPr>
              <a:t>lambda</a:t>
            </a:r>
            <a:r>
              <a:rPr lang="zh-CN" altLang="en-US" sz="2000" dirty="0" smtClean="0">
                <a:latin typeface="华文楷体" panose="02010600040101010101" pitchFamily="2" charset="-122"/>
                <a:ea typeface="华文楷体" panose="02010600040101010101" pitchFamily="2" charset="-122"/>
              </a:rPr>
              <a:t>表达式来创建该接口的对象。</a:t>
            </a:r>
          </a:p>
          <a:p>
            <a:r>
              <a:rPr lang="zh-CN" altLang="en-US" sz="2000" dirty="0" smtClean="0">
                <a:latin typeface="华文楷体" panose="02010600040101010101" pitchFamily="2" charset="-122"/>
                <a:ea typeface="华文楷体" panose="02010600040101010101" pitchFamily="2" charset="-122"/>
              </a:rPr>
              <a:t>这种接口被称为函数式接口。</a:t>
            </a:r>
          </a:p>
          <a:p>
            <a:endParaRPr lang="zh-CN" altLang="en-US" sz="2000" dirty="0" smtClean="0">
              <a:latin typeface="华文楷体" panose="02010600040101010101" pitchFamily="2" charset="-122"/>
              <a:ea typeface="华文楷体" panose="02010600040101010101" pitchFamily="2" charset="-122"/>
            </a:endParaRPr>
          </a:p>
          <a:p>
            <a:r>
              <a:rPr lang="zh-CN" altLang="en-US" sz="2000" dirty="0" smtClean="0">
                <a:latin typeface="华文楷体" panose="02010600040101010101" pitchFamily="2" charset="-122"/>
                <a:ea typeface="华文楷体" panose="02010600040101010101" pitchFamily="2" charset="-122"/>
              </a:rPr>
              <a:t>注意：你可能奇怪为什么函数式接口必须只有一个抽象方法。难道接口中的方法不都是抽象的吗？事实上，接口经常会重新声明</a:t>
            </a:r>
            <a:r>
              <a:rPr lang="en-US" altLang="zh-CN" sz="2000" dirty="0" smtClean="0">
                <a:latin typeface="华文楷体" panose="02010600040101010101" pitchFamily="2" charset="-122"/>
                <a:ea typeface="华文楷体" panose="02010600040101010101" pitchFamily="2" charset="-122"/>
              </a:rPr>
              <a:t>Object</a:t>
            </a:r>
            <a:r>
              <a:rPr lang="zh-CN" altLang="en-US" sz="2000" dirty="0" smtClean="0">
                <a:latin typeface="华文楷体" panose="02010600040101010101" pitchFamily="2" charset="-122"/>
                <a:ea typeface="华文楷体" panose="02010600040101010101" pitchFamily="2" charset="-122"/>
              </a:rPr>
              <a:t>类中的方法，例如</a:t>
            </a:r>
            <a:r>
              <a:rPr lang="en-US" altLang="zh-CN" sz="2000" dirty="0" err="1" smtClean="0">
                <a:latin typeface="华文楷体" panose="02010600040101010101" pitchFamily="2" charset="-122"/>
                <a:ea typeface="华文楷体" panose="02010600040101010101" pitchFamily="2" charset="-122"/>
              </a:rPr>
              <a:t>toString</a:t>
            </a:r>
            <a:r>
              <a:rPr lang="zh-CN" altLang="en-US" sz="2000" dirty="0" smtClean="0">
                <a:latin typeface="华文楷体" panose="02010600040101010101" pitchFamily="2" charset="-122"/>
                <a:ea typeface="华文楷体" panose="02010600040101010101" pitchFamily="2" charset="-122"/>
              </a:rPr>
              <a:t>或者</a:t>
            </a:r>
            <a:r>
              <a:rPr lang="en-US" altLang="zh-CN" sz="2000" dirty="0" smtClean="0">
                <a:latin typeface="华文楷体" panose="02010600040101010101" pitchFamily="2" charset="-122"/>
                <a:ea typeface="华文楷体" panose="02010600040101010101" pitchFamily="2" charset="-122"/>
              </a:rPr>
              <a:t>clone</a:t>
            </a:r>
            <a:r>
              <a:rPr lang="zh-CN" altLang="en-US" sz="2000" dirty="0" smtClean="0">
                <a:latin typeface="华文楷体" panose="02010600040101010101" pitchFamily="2" charset="-122"/>
                <a:ea typeface="华文楷体" panose="02010600040101010101" pitchFamily="2" charset="-122"/>
              </a:rPr>
              <a:t>，而这些方法声明并不是抽象的。（</a:t>
            </a:r>
            <a:r>
              <a:rPr lang="en-US" altLang="zh-CN" sz="2000" dirty="0" err="1" smtClean="0">
                <a:latin typeface="华文楷体" panose="02010600040101010101" pitchFamily="2" charset="-122"/>
                <a:ea typeface="华文楷体" panose="02010600040101010101" pitchFamily="2" charset="-122"/>
              </a:rPr>
              <a:t>JavaAPI</a:t>
            </a:r>
            <a:r>
              <a:rPr lang="zh-CN" altLang="en-US" sz="2000" dirty="0" smtClean="0">
                <a:latin typeface="华文楷体" panose="02010600040101010101" pitchFamily="2" charset="-122"/>
                <a:ea typeface="华文楷体" panose="02010600040101010101" pitchFamily="2" charset="-122"/>
              </a:rPr>
              <a:t>中的某些接口重新声明</a:t>
            </a:r>
            <a:r>
              <a:rPr lang="en-US" altLang="zh-CN" sz="2000" dirty="0" smtClean="0">
                <a:latin typeface="华文楷体" panose="02010600040101010101" pitchFamily="2" charset="-122"/>
                <a:ea typeface="华文楷体" panose="02010600040101010101" pitchFamily="2" charset="-122"/>
              </a:rPr>
              <a:t>Object</a:t>
            </a:r>
            <a:r>
              <a:rPr lang="zh-CN" altLang="en-US" sz="2000" dirty="0" smtClean="0">
                <a:latin typeface="华文楷体" panose="02010600040101010101" pitchFamily="2" charset="-122"/>
                <a:ea typeface="华文楷体" panose="02010600040101010101" pitchFamily="2" charset="-122"/>
              </a:rPr>
              <a:t>类的方法，是为了关联</a:t>
            </a:r>
            <a:r>
              <a:rPr lang="en-US" altLang="zh-CN" sz="2000" dirty="0" err="1" smtClean="0">
                <a:latin typeface="华文楷体" panose="02010600040101010101" pitchFamily="2" charset="-122"/>
                <a:ea typeface="华文楷体" panose="02010600040101010101" pitchFamily="2" charset="-122"/>
              </a:rPr>
              <a:t>javadoc</a:t>
            </a:r>
            <a:r>
              <a:rPr lang="zh-CN" altLang="en-US" sz="2000" dirty="0" smtClean="0">
                <a:latin typeface="华文楷体" panose="02010600040101010101" pitchFamily="2" charset="-122"/>
                <a:ea typeface="华文楷体" panose="02010600040101010101" pitchFamily="2" charset="-122"/>
              </a:rPr>
              <a:t>的注释。具体例子可以参考</a:t>
            </a:r>
            <a:r>
              <a:rPr lang="en-US" altLang="zh-CN" sz="2000" dirty="0" err="1" smtClean="0">
                <a:latin typeface="华文楷体" panose="02010600040101010101" pitchFamily="2" charset="-122"/>
                <a:ea typeface="华文楷体" panose="02010600040101010101" pitchFamily="2" charset="-122"/>
              </a:rPr>
              <a:t>ComparatorAPI</a:t>
            </a:r>
            <a:r>
              <a:rPr lang="zh-CN" altLang="en-US" sz="2000" dirty="0" smtClean="0">
                <a:latin typeface="华文楷体" panose="02010600040101010101" pitchFamily="2" charset="-122"/>
                <a:ea typeface="华文楷体" panose="02010600040101010101" pitchFamily="2" charset="-122"/>
              </a:rPr>
              <a:t>。）你将在第</a:t>
            </a:r>
            <a:r>
              <a:rPr lang="en-US" altLang="zh-CN" sz="2000" dirty="0" smtClean="0">
                <a:latin typeface="华文楷体" panose="02010600040101010101" pitchFamily="2" charset="-122"/>
                <a:ea typeface="华文楷体" panose="02010600040101010101" pitchFamily="2" charset="-122"/>
              </a:rPr>
              <a:t>1.7</a:t>
            </a:r>
            <a:r>
              <a:rPr lang="zh-CN" altLang="en-US" sz="2000" dirty="0" smtClean="0">
                <a:latin typeface="华文楷体" panose="02010600040101010101" pitchFamily="2" charset="-122"/>
                <a:ea typeface="华文楷体" panose="02010600040101010101" pitchFamily="2" charset="-122"/>
              </a:rPr>
              <a:t>节看到更重要的点，即在</a:t>
            </a:r>
            <a:r>
              <a:rPr lang="en-US" altLang="zh-CN" sz="2000" dirty="0" smtClean="0">
                <a:latin typeface="华文楷体" panose="02010600040101010101" pitchFamily="2" charset="-122"/>
                <a:ea typeface="华文楷体" panose="02010600040101010101" pitchFamily="2" charset="-122"/>
              </a:rPr>
              <a:t>Java8</a:t>
            </a:r>
            <a:r>
              <a:rPr lang="zh-CN" altLang="en-US" sz="2000" dirty="0" smtClean="0">
                <a:latin typeface="华文楷体" panose="02010600040101010101" pitchFamily="2" charset="-122"/>
                <a:ea typeface="华文楷体" panose="02010600040101010101" pitchFamily="2" charset="-122"/>
              </a:rPr>
              <a:t>中接口可以声明非抽象的方法。</a:t>
            </a:r>
          </a:p>
          <a:p>
            <a:endParaRPr lang="zh-CN" altLang="en-US" sz="2000" dirty="0" smtClean="0">
              <a:latin typeface="华文楷体" panose="02010600040101010101" pitchFamily="2" charset="-122"/>
              <a:ea typeface="华文楷体" panose="02010600040101010101" pitchFamily="2" charset="-122"/>
            </a:endParaRPr>
          </a:p>
          <a:p>
            <a:r>
              <a:rPr lang="zh-CN" altLang="en-US" sz="2000" dirty="0" smtClean="0">
                <a:latin typeface="华文楷体" panose="02010600040101010101" pitchFamily="2" charset="-122"/>
                <a:ea typeface="华文楷体" panose="02010600040101010101" pitchFamily="2" charset="-122"/>
              </a:rPr>
              <a:t>为了演示函数式接口转换，我们以</a:t>
            </a:r>
            <a:r>
              <a:rPr lang="en-US" altLang="zh-CN" sz="2000" dirty="0" err="1" smtClean="0">
                <a:latin typeface="华文楷体" panose="02010600040101010101" pitchFamily="2" charset="-122"/>
                <a:ea typeface="华文楷体" panose="02010600040101010101" pitchFamily="2" charset="-122"/>
              </a:rPr>
              <a:t>Arrays.sort</a:t>
            </a:r>
            <a:r>
              <a:rPr lang="zh-CN" altLang="en-US" sz="2000" dirty="0" smtClean="0">
                <a:latin typeface="华文楷体" panose="02010600040101010101" pitchFamily="2" charset="-122"/>
                <a:ea typeface="华文楷体" panose="02010600040101010101" pitchFamily="2" charset="-122"/>
              </a:rPr>
              <a:t>方法为例。该方法的第二个参数需要一个</a:t>
            </a:r>
            <a:r>
              <a:rPr lang="en-US" altLang="zh-CN" sz="2000" dirty="0" smtClean="0">
                <a:latin typeface="华文楷体" panose="02010600040101010101" pitchFamily="2" charset="-122"/>
                <a:ea typeface="华文楷体" panose="02010600040101010101" pitchFamily="2" charset="-122"/>
              </a:rPr>
              <a:t>Comparator</a:t>
            </a:r>
            <a:r>
              <a:rPr lang="zh-CN" altLang="en-US" sz="2000" dirty="0" smtClean="0">
                <a:latin typeface="华文楷体" panose="02010600040101010101" pitchFamily="2" charset="-122"/>
                <a:ea typeface="华文楷体" panose="02010600040101010101" pitchFamily="2" charset="-122"/>
              </a:rPr>
              <a:t>接口（该接口只含有一个方法）的实例。接下来我们编写一个简单的</a:t>
            </a:r>
            <a:r>
              <a:rPr lang="en-US" altLang="zh-CN" sz="2000" dirty="0" smtClean="0">
                <a:latin typeface="华文楷体" panose="02010600040101010101" pitchFamily="2" charset="-122"/>
                <a:ea typeface="华文楷体" panose="02010600040101010101" pitchFamily="2" charset="-122"/>
              </a:rPr>
              <a:t>lambda</a:t>
            </a:r>
            <a:r>
              <a:rPr lang="zh-CN" altLang="en-US" sz="2000" dirty="0" smtClean="0">
                <a:latin typeface="华文楷体" panose="02010600040101010101" pitchFamily="2" charset="-122"/>
                <a:ea typeface="华文楷体" panose="02010600040101010101" pitchFamily="2" charset="-122"/>
              </a:rPr>
              <a:t>表达式：</a:t>
            </a:r>
            <a:endParaRPr lang="zh-CN" altLang="en-US" sz="20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789529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62034" y="1331943"/>
            <a:ext cx="11223171" cy="1706013"/>
          </a:xfrm>
        </p:spPr>
        <p:txBody>
          <a:bodyPr>
            <a:normAutofit/>
          </a:bodyPr>
          <a:lstStyle/>
          <a:p>
            <a:r>
              <a:rPr lang="zh-CN" altLang="en-US" sz="2000" dirty="0" smtClean="0">
                <a:latin typeface="华文楷体" panose="02010600040101010101" pitchFamily="2" charset="-122"/>
                <a:ea typeface="华文楷体" panose="02010600040101010101" pitchFamily="2" charset="-122"/>
              </a:rPr>
              <a:t>在这个表达式背后，</a:t>
            </a:r>
            <a:r>
              <a:rPr lang="en-US" altLang="zh-CN" sz="2000" dirty="0" err="1" smtClean="0">
                <a:latin typeface="华文楷体" panose="02010600040101010101" pitchFamily="2" charset="-122"/>
                <a:ea typeface="华文楷体" panose="02010600040101010101" pitchFamily="2" charset="-122"/>
              </a:rPr>
              <a:t>Arrays.sort</a:t>
            </a:r>
            <a:r>
              <a:rPr lang="zh-CN" altLang="en-US" sz="2000" dirty="0" smtClean="0">
                <a:latin typeface="华文楷体" panose="02010600040101010101" pitchFamily="2" charset="-122"/>
                <a:ea typeface="华文楷体" panose="02010600040101010101" pitchFamily="2" charset="-122"/>
              </a:rPr>
              <a:t>方法会接收一个实现了</a:t>
            </a:r>
            <a:r>
              <a:rPr lang="en-US" altLang="zh-CN" sz="2000" dirty="0" smtClean="0">
                <a:latin typeface="华文楷体" panose="02010600040101010101" pitchFamily="2" charset="-122"/>
                <a:ea typeface="华文楷体" panose="02010600040101010101" pitchFamily="2" charset="-122"/>
              </a:rPr>
              <a:t>Comparator&lt;String&gt;</a:t>
            </a:r>
            <a:r>
              <a:rPr lang="zh-CN" altLang="en-US" sz="2000" dirty="0" smtClean="0">
                <a:latin typeface="华文楷体" panose="02010600040101010101" pitchFamily="2" charset="-122"/>
                <a:ea typeface="华文楷体" panose="02010600040101010101" pitchFamily="2" charset="-122"/>
              </a:rPr>
              <a:t>接口的类的实例。调用该对象的</a:t>
            </a:r>
            <a:r>
              <a:rPr lang="en-US" altLang="zh-CN" sz="2000" dirty="0" smtClean="0">
                <a:latin typeface="华文楷体" panose="02010600040101010101" pitchFamily="2" charset="-122"/>
                <a:ea typeface="华文楷体" panose="02010600040101010101" pitchFamily="2" charset="-122"/>
              </a:rPr>
              <a:t>compare</a:t>
            </a:r>
            <a:r>
              <a:rPr lang="zh-CN" altLang="en-US" sz="2000" dirty="0" smtClean="0">
                <a:latin typeface="华文楷体" panose="02010600040101010101" pitchFamily="2" charset="-122"/>
                <a:ea typeface="华文楷体" panose="02010600040101010101" pitchFamily="2" charset="-122"/>
              </a:rPr>
              <a:t>方法会执行</a:t>
            </a:r>
            <a:r>
              <a:rPr lang="en-US" altLang="zh-CN" sz="2000" dirty="0" smtClean="0">
                <a:latin typeface="华文楷体" panose="02010600040101010101" pitchFamily="2" charset="-122"/>
                <a:ea typeface="华文楷体" panose="02010600040101010101" pitchFamily="2" charset="-122"/>
              </a:rPr>
              <a:t>lambda</a:t>
            </a:r>
            <a:r>
              <a:rPr lang="zh-CN" altLang="en-US" sz="2000" dirty="0" smtClean="0">
                <a:latin typeface="华文楷体" panose="02010600040101010101" pitchFamily="2" charset="-122"/>
                <a:ea typeface="华文楷体" panose="02010600040101010101" pitchFamily="2" charset="-122"/>
              </a:rPr>
              <a:t>表达式中的代码。这些对象和类的管理完全依赖于如何实现，因此比传统的内部类效率更高。你最好将一个</a:t>
            </a:r>
            <a:r>
              <a:rPr lang="en-US" altLang="zh-CN" sz="2000" dirty="0" smtClean="0">
                <a:latin typeface="华文楷体" panose="02010600040101010101" pitchFamily="2" charset="-122"/>
                <a:ea typeface="华文楷体" panose="02010600040101010101" pitchFamily="2" charset="-122"/>
              </a:rPr>
              <a:t>lambda</a:t>
            </a:r>
            <a:r>
              <a:rPr lang="zh-CN" altLang="en-US" sz="2000" dirty="0" smtClean="0">
                <a:latin typeface="华文楷体" panose="02010600040101010101" pitchFamily="2" charset="-122"/>
                <a:ea typeface="华文楷体" panose="02010600040101010101" pitchFamily="2" charset="-122"/>
              </a:rPr>
              <a:t>表达式想象成一个函数，而不是一个对象，并记住它可以被转换为一个函数式接口。</a:t>
            </a:r>
          </a:p>
          <a:p>
            <a:r>
              <a:rPr lang="zh-CN" altLang="en-US" sz="2000" dirty="0" smtClean="0">
                <a:latin typeface="华文楷体" panose="02010600040101010101" pitchFamily="2" charset="-122"/>
                <a:ea typeface="华文楷体" panose="02010600040101010101" pitchFamily="2" charset="-122"/>
              </a:rPr>
              <a:t>这种到接口的转换使得</a:t>
            </a:r>
            <a:r>
              <a:rPr lang="en-US" altLang="zh-CN" sz="2000" dirty="0" smtClean="0">
                <a:latin typeface="华文楷体" panose="02010600040101010101" pitchFamily="2" charset="-122"/>
                <a:ea typeface="华文楷体" panose="02010600040101010101" pitchFamily="2" charset="-122"/>
              </a:rPr>
              <a:t>lambda</a:t>
            </a:r>
            <a:r>
              <a:rPr lang="zh-CN" altLang="en-US" sz="2000" dirty="0" smtClean="0">
                <a:latin typeface="华文楷体" panose="02010600040101010101" pitchFamily="2" charset="-122"/>
                <a:ea typeface="华文楷体" panose="02010600040101010101" pitchFamily="2" charset="-122"/>
              </a:rPr>
              <a:t>表达式非常引人注目，它的语法是如此精简。下面是另外一个示例：</a:t>
            </a:r>
            <a:endParaRPr lang="zh-CN" altLang="en-US" sz="2000" dirty="0">
              <a:latin typeface="华文楷体" panose="02010600040101010101" pitchFamily="2" charset="-122"/>
              <a:ea typeface="华文楷体" panose="02010600040101010101" pitchFamily="2" charset="-122"/>
            </a:endParaRPr>
          </a:p>
        </p:txBody>
      </p:sp>
      <p:sp>
        <p:nvSpPr>
          <p:cNvPr id="4" name="矩形 3"/>
          <p:cNvSpPr/>
          <p:nvPr/>
        </p:nvSpPr>
        <p:spPr>
          <a:xfrm>
            <a:off x="886408" y="294115"/>
            <a:ext cx="9806474" cy="646331"/>
          </a:xfrm>
          <a:prstGeom prst="rect">
            <a:avLst/>
          </a:prstGeom>
        </p:spPr>
        <p:txBody>
          <a:bodyPr wrap="square">
            <a:spAutoFit/>
          </a:bodyPr>
          <a:lstStyle/>
          <a:p>
            <a:r>
              <a:rPr lang="zh-CN" altLang="en-US" dirty="0" smtClean="0">
                <a:latin typeface="华文楷体" panose="02010600040101010101" pitchFamily="2" charset="-122"/>
                <a:ea typeface="华文楷体" panose="02010600040101010101" pitchFamily="2" charset="-122"/>
              </a:rPr>
              <a:t>Arrays.sort(words,</a:t>
            </a:r>
          </a:p>
          <a:p>
            <a:r>
              <a:rPr lang="zh-CN" altLang="en-US" dirty="0" smtClean="0">
                <a:latin typeface="华文楷体" panose="02010600040101010101" pitchFamily="2" charset="-122"/>
                <a:ea typeface="华文楷体" panose="02010600040101010101" pitchFamily="2" charset="-122"/>
              </a:rPr>
              <a:t>(first,second)-&gt;Integer.compare(first.length(),second.length()));</a:t>
            </a:r>
            <a:endParaRPr lang="zh-CN" altLang="en-US" dirty="0">
              <a:latin typeface="华文楷体" panose="02010600040101010101" pitchFamily="2" charset="-122"/>
              <a:ea typeface="华文楷体" panose="02010600040101010101" pitchFamily="2" charset="-122"/>
            </a:endParaRPr>
          </a:p>
        </p:txBody>
      </p:sp>
      <p:sp>
        <p:nvSpPr>
          <p:cNvPr id="5" name="矩形 4"/>
          <p:cNvSpPr/>
          <p:nvPr/>
        </p:nvSpPr>
        <p:spPr>
          <a:xfrm>
            <a:off x="1629747" y="3295565"/>
            <a:ext cx="9352383" cy="369332"/>
          </a:xfrm>
          <a:prstGeom prst="rect">
            <a:avLst/>
          </a:prstGeom>
        </p:spPr>
        <p:txBody>
          <a:bodyPr wrap="square">
            <a:spAutoFit/>
          </a:bodyPr>
          <a:lstStyle/>
          <a:p>
            <a:r>
              <a:rPr lang="zh-CN" altLang="en-US" dirty="0" smtClean="0">
                <a:latin typeface="华文楷体" panose="02010600040101010101" pitchFamily="2" charset="-122"/>
                <a:ea typeface="华文楷体" panose="02010600040101010101" pitchFamily="2" charset="-122"/>
              </a:rPr>
              <a:t>button.setOnAction(event-&gt; System.out.println(“Thanks for clicking！"));</a:t>
            </a:r>
            <a:endParaRPr lang="zh-CN" altLang="en-US" dirty="0">
              <a:latin typeface="华文楷体" panose="02010600040101010101" pitchFamily="2" charset="-122"/>
              <a:ea typeface="华文楷体" panose="02010600040101010101" pitchFamily="2" charset="-122"/>
            </a:endParaRPr>
          </a:p>
        </p:txBody>
      </p:sp>
      <p:sp>
        <p:nvSpPr>
          <p:cNvPr id="6" name="内容占位符 2"/>
          <p:cNvSpPr txBox="1">
            <a:spLocks/>
          </p:cNvSpPr>
          <p:nvPr/>
        </p:nvSpPr>
        <p:spPr>
          <a:xfrm>
            <a:off x="262035" y="4180114"/>
            <a:ext cx="11223171" cy="25239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smtClean="0">
                <a:latin typeface="华文楷体" panose="02010600040101010101" pitchFamily="2" charset="-122"/>
                <a:ea typeface="华文楷体" panose="02010600040101010101" pitchFamily="2" charset="-122"/>
              </a:rPr>
              <a:t>显然其可读性也比内部类好了很多。</a:t>
            </a:r>
          </a:p>
          <a:p>
            <a:r>
              <a:rPr lang="zh-CN" altLang="en-US" sz="2000" dirty="0" smtClean="0">
                <a:latin typeface="华文楷体" panose="02010600040101010101" pitchFamily="2" charset="-122"/>
                <a:ea typeface="华文楷体" panose="02010600040101010101" pitchFamily="2" charset="-122"/>
              </a:rPr>
              <a:t>事实上，函数式接口的转换是你在</a:t>
            </a:r>
            <a:r>
              <a:rPr lang="en-US" altLang="zh-CN" sz="2000" dirty="0" smtClean="0">
                <a:latin typeface="华文楷体" panose="02010600040101010101" pitchFamily="2" charset="-122"/>
                <a:ea typeface="华文楷体" panose="02010600040101010101" pitchFamily="2" charset="-122"/>
              </a:rPr>
              <a:t>Java</a:t>
            </a:r>
            <a:r>
              <a:rPr lang="zh-CN" altLang="en-US" sz="2000" dirty="0" smtClean="0">
                <a:latin typeface="华文楷体" panose="02010600040101010101" pitchFamily="2" charset="-122"/>
                <a:ea typeface="华文楷体" panose="02010600040101010101" pitchFamily="2" charset="-122"/>
              </a:rPr>
              <a:t>中使用</a:t>
            </a:r>
            <a:r>
              <a:rPr lang="en-US" altLang="zh-CN" sz="2000" dirty="0" smtClean="0">
                <a:latin typeface="华文楷体" panose="02010600040101010101" pitchFamily="2" charset="-122"/>
                <a:ea typeface="华文楷体" panose="02010600040101010101" pitchFamily="2" charset="-122"/>
              </a:rPr>
              <a:t>lambda</a:t>
            </a:r>
            <a:r>
              <a:rPr lang="zh-CN" altLang="en-US" sz="2000" dirty="0" smtClean="0">
                <a:latin typeface="华文楷体" panose="02010600040101010101" pitchFamily="2" charset="-122"/>
                <a:ea typeface="华文楷体" panose="02010600040101010101" pitchFamily="2" charset="-122"/>
              </a:rPr>
              <a:t>表达式能做的唯一一件事。在其他支持函数文本的编程语言中，你可以声明像（</a:t>
            </a:r>
            <a:r>
              <a:rPr lang="en-US" altLang="zh-CN" sz="2000" dirty="0" err="1" smtClean="0">
                <a:latin typeface="华文楷体" panose="02010600040101010101" pitchFamily="2" charset="-122"/>
                <a:ea typeface="华文楷体" panose="02010600040101010101" pitchFamily="2" charset="-122"/>
              </a:rPr>
              <a:t>String,String</a:t>
            </a:r>
            <a:r>
              <a:rPr lang="en-US" altLang="zh-CN" sz="2000" dirty="0" smtClean="0">
                <a:latin typeface="华文楷体" panose="02010600040101010101" pitchFamily="2" charset="-122"/>
                <a:ea typeface="华文楷体" panose="02010600040101010101" pitchFamily="2" charset="-122"/>
              </a:rPr>
              <a:t>)-&gt;</a:t>
            </a:r>
            <a:r>
              <a:rPr lang="en-US" altLang="zh-CN" sz="2000" dirty="0" err="1" smtClean="0">
                <a:latin typeface="华文楷体" panose="02010600040101010101" pitchFamily="2" charset="-122"/>
                <a:ea typeface="华文楷体" panose="02010600040101010101" pitchFamily="2" charset="-122"/>
              </a:rPr>
              <a:t>int</a:t>
            </a:r>
            <a:r>
              <a:rPr lang="zh-CN" altLang="en-US" sz="2000" dirty="0" smtClean="0">
                <a:latin typeface="华文楷体" panose="02010600040101010101" pitchFamily="2" charset="-122"/>
                <a:ea typeface="华文楷体" panose="02010600040101010101" pitchFamily="2" charset="-122"/>
              </a:rPr>
              <a:t>这样的函数类型，声明这种类型的变量，并使用这些变量来保存函数表达式。但是，</a:t>
            </a:r>
            <a:r>
              <a:rPr lang="en-US" altLang="zh-CN" sz="2000" dirty="0" smtClean="0">
                <a:latin typeface="华文楷体" panose="02010600040101010101" pitchFamily="2" charset="-122"/>
                <a:ea typeface="华文楷体" panose="02010600040101010101" pitchFamily="2" charset="-122"/>
              </a:rPr>
              <a:t>Java</a:t>
            </a:r>
            <a:r>
              <a:rPr lang="zh-CN" altLang="en-US" sz="2000" dirty="0" smtClean="0">
                <a:latin typeface="华文楷体" panose="02010600040101010101" pitchFamily="2" charset="-122"/>
                <a:ea typeface="华文楷体" panose="02010600040101010101" pitchFamily="2" charset="-122"/>
              </a:rPr>
              <a:t>设计者们还是决定坚持使用熟悉的接口概念，而没有将函数类型添加到</a:t>
            </a:r>
            <a:r>
              <a:rPr lang="en-US" altLang="zh-CN" sz="2000" dirty="0" smtClean="0">
                <a:latin typeface="华文楷体" panose="02010600040101010101" pitchFamily="2" charset="-122"/>
                <a:ea typeface="华文楷体" panose="02010600040101010101" pitchFamily="2" charset="-122"/>
              </a:rPr>
              <a:t>Java</a:t>
            </a:r>
            <a:r>
              <a:rPr lang="zh-CN" altLang="en-US" sz="2000" dirty="0" smtClean="0">
                <a:latin typeface="华文楷体" panose="02010600040101010101" pitchFamily="2" charset="-122"/>
                <a:ea typeface="华文楷体" panose="02010600040101010101" pitchFamily="2" charset="-122"/>
              </a:rPr>
              <a:t>中。</a:t>
            </a:r>
          </a:p>
          <a:p>
            <a:r>
              <a:rPr lang="zh-CN" altLang="en-US" sz="2000" dirty="0" smtClean="0">
                <a:latin typeface="华文楷体" panose="02010600040101010101" pitchFamily="2" charset="-122"/>
                <a:ea typeface="华文楷体" panose="02010600040101010101" pitchFamily="2" charset="-122"/>
              </a:rPr>
              <a:t>注意：你甚至不能将一个</a:t>
            </a:r>
            <a:r>
              <a:rPr lang="en-US" altLang="zh-CN" sz="2000" dirty="0" smtClean="0">
                <a:latin typeface="华文楷体" panose="02010600040101010101" pitchFamily="2" charset="-122"/>
                <a:ea typeface="华文楷体" panose="02010600040101010101" pitchFamily="2" charset="-122"/>
              </a:rPr>
              <a:t>lambda</a:t>
            </a:r>
            <a:r>
              <a:rPr lang="zh-CN" altLang="en-US" sz="2000" dirty="0" smtClean="0">
                <a:latin typeface="华文楷体" panose="02010600040101010101" pitchFamily="2" charset="-122"/>
                <a:ea typeface="华文楷体" panose="02010600040101010101" pitchFamily="2" charset="-122"/>
              </a:rPr>
              <a:t>表达式赋值给一个</a:t>
            </a:r>
            <a:r>
              <a:rPr lang="en-US" altLang="zh-CN" sz="2000" dirty="0" smtClean="0">
                <a:latin typeface="华文楷体" panose="02010600040101010101" pitchFamily="2" charset="-122"/>
                <a:ea typeface="华文楷体" panose="02010600040101010101" pitchFamily="2" charset="-122"/>
              </a:rPr>
              <a:t>Object</a:t>
            </a:r>
            <a:r>
              <a:rPr lang="zh-CN" altLang="en-US" sz="2000" dirty="0" smtClean="0">
                <a:latin typeface="华文楷体" panose="02010600040101010101" pitchFamily="2" charset="-122"/>
                <a:ea typeface="华文楷体" panose="02010600040101010101" pitchFamily="2" charset="-122"/>
              </a:rPr>
              <a:t>类型的变量，因为 </a:t>
            </a:r>
            <a:r>
              <a:rPr lang="en-US" altLang="zh-CN" sz="2000" dirty="0" smtClean="0">
                <a:latin typeface="华文楷体" panose="02010600040101010101" pitchFamily="2" charset="-122"/>
                <a:ea typeface="华文楷体" panose="02010600040101010101" pitchFamily="2" charset="-122"/>
              </a:rPr>
              <a:t>Object</a:t>
            </a:r>
            <a:r>
              <a:rPr lang="zh-CN" altLang="en-US" sz="2000" dirty="0" smtClean="0">
                <a:latin typeface="华文楷体" panose="02010600040101010101" pitchFamily="2" charset="-122"/>
                <a:ea typeface="华文楷体" panose="02010600040101010101" pitchFamily="2" charset="-122"/>
              </a:rPr>
              <a:t>不是一个函数式接口。</a:t>
            </a:r>
          </a:p>
          <a:p>
            <a:endParaRPr lang="zh-CN" altLang="en-US" sz="20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827163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9580" y="664164"/>
            <a:ext cx="10515600" cy="1631367"/>
          </a:xfrm>
        </p:spPr>
        <p:txBody>
          <a:bodyPr>
            <a:normAutofit/>
          </a:bodyPr>
          <a:lstStyle/>
          <a:p>
            <a:r>
              <a:rPr lang="en-US" altLang="zh-CN" sz="2000" dirty="0" err="1" smtClean="0">
                <a:latin typeface="华文楷体" panose="02010600040101010101" pitchFamily="2" charset="-122"/>
                <a:ea typeface="华文楷体" panose="02010600040101010101" pitchFamily="2" charset="-122"/>
              </a:rPr>
              <a:t>JavaAPI</a:t>
            </a:r>
            <a:r>
              <a:rPr lang="zh-CN" altLang="en-US" sz="2000" dirty="0" smtClean="0">
                <a:latin typeface="华文楷体" panose="02010600040101010101" pitchFamily="2" charset="-122"/>
                <a:ea typeface="华文楷体" panose="02010600040101010101" pitchFamily="2" charset="-122"/>
              </a:rPr>
              <a:t>在</a:t>
            </a:r>
            <a:r>
              <a:rPr lang="en-US" altLang="zh-CN" sz="2000" dirty="0" err="1" smtClean="0">
                <a:latin typeface="华文楷体" panose="02010600040101010101" pitchFamily="2" charset="-122"/>
                <a:ea typeface="华文楷体" panose="02010600040101010101" pitchFamily="2" charset="-122"/>
              </a:rPr>
              <a:t>java.util.function</a:t>
            </a:r>
            <a:r>
              <a:rPr lang="zh-CN" altLang="en-US" sz="2000" dirty="0" smtClean="0">
                <a:latin typeface="华文楷体" panose="02010600040101010101" pitchFamily="2" charset="-122"/>
                <a:ea typeface="华文楷体" panose="02010600040101010101" pitchFamily="2" charset="-122"/>
              </a:rPr>
              <a:t>包中定义了许多非常通用的函数式接口。（我们将在第</a:t>
            </a:r>
            <a:r>
              <a:rPr lang="en-US" altLang="zh-CN" sz="2000" dirty="0" smtClean="0">
                <a:latin typeface="华文楷体" panose="02010600040101010101" pitchFamily="2" charset="-122"/>
                <a:ea typeface="华文楷体" panose="02010600040101010101" pitchFamily="2" charset="-122"/>
              </a:rPr>
              <a:t>2</a:t>
            </a:r>
            <a:r>
              <a:rPr lang="zh-CN" altLang="en-US" sz="2000" dirty="0" smtClean="0">
                <a:latin typeface="华文楷体" panose="02010600040101010101" pitchFamily="2" charset="-122"/>
                <a:ea typeface="华文楷体" panose="02010600040101010101" pitchFamily="2" charset="-122"/>
              </a:rPr>
              <a:t>章和第</a:t>
            </a:r>
            <a:r>
              <a:rPr lang="en-US" altLang="zh-CN" sz="2000" dirty="0" smtClean="0">
                <a:latin typeface="华文楷体" panose="02010600040101010101" pitchFamily="2" charset="-122"/>
                <a:ea typeface="华文楷体" panose="02010600040101010101" pitchFamily="2" charset="-122"/>
              </a:rPr>
              <a:t>3</a:t>
            </a:r>
            <a:r>
              <a:rPr lang="zh-CN" altLang="en-US" sz="2000" dirty="0" smtClean="0">
                <a:latin typeface="华文楷体" panose="02010600040101010101" pitchFamily="2" charset="-122"/>
                <a:ea typeface="华文楷体" panose="02010600040101010101" pitchFamily="2" charset="-122"/>
              </a:rPr>
              <a:t>章中对这些接口进行详细讲解</a:t>
            </a:r>
            <a:r>
              <a:rPr lang="en-US" altLang="zh-CN" sz="2000" dirty="0" smtClean="0">
                <a:latin typeface="华文楷体" panose="02010600040101010101" pitchFamily="2" charset="-122"/>
                <a:ea typeface="华文楷体" panose="02010600040101010101" pitchFamily="2" charset="-122"/>
              </a:rPr>
              <a:t>〉</a:t>
            </a:r>
            <a:r>
              <a:rPr lang="zh-CN" altLang="en-US" sz="2000" dirty="0" smtClean="0">
                <a:latin typeface="华文楷体" panose="02010600040101010101" pitchFamily="2" charset="-122"/>
                <a:ea typeface="华文楷体" panose="02010600040101010101" pitchFamily="2" charset="-122"/>
              </a:rPr>
              <a:t>。</a:t>
            </a:r>
            <a:endParaRPr lang="en-US" altLang="zh-CN" sz="2000" dirty="0" smtClean="0">
              <a:latin typeface="华文楷体" panose="02010600040101010101" pitchFamily="2" charset="-122"/>
              <a:ea typeface="华文楷体" panose="02010600040101010101" pitchFamily="2" charset="-122"/>
            </a:endParaRPr>
          </a:p>
          <a:p>
            <a:r>
              <a:rPr lang="zh-CN" altLang="en-US" sz="2000" dirty="0" smtClean="0">
                <a:latin typeface="华文楷体" panose="02010600040101010101" pitchFamily="2" charset="-122"/>
                <a:ea typeface="华文楷体" panose="02010600040101010101" pitchFamily="2" charset="-122"/>
              </a:rPr>
              <a:t>其中接口</a:t>
            </a:r>
            <a:r>
              <a:rPr lang="en-US" altLang="zh-CN" sz="2000" dirty="0" err="1" smtClean="0">
                <a:latin typeface="华文楷体" panose="02010600040101010101" pitchFamily="2" charset="-122"/>
                <a:ea typeface="华文楷体" panose="02010600040101010101" pitchFamily="2" charset="-122"/>
              </a:rPr>
              <a:t>BiFunction</a:t>
            </a:r>
            <a:r>
              <a:rPr lang="en-US" altLang="zh-CN" sz="2000" dirty="0" smtClean="0">
                <a:latin typeface="华文楷体" panose="02010600040101010101" pitchFamily="2" charset="-122"/>
                <a:ea typeface="华文楷体" panose="02010600040101010101" pitchFamily="2" charset="-122"/>
              </a:rPr>
              <a:t>&lt;T,U,R</a:t>
            </a:r>
            <a:r>
              <a:rPr lang="zh-CN" altLang="en-US" sz="2000" dirty="0" smtClean="0">
                <a:latin typeface="华文楷体" panose="02010600040101010101" pitchFamily="2" charset="-122"/>
                <a:ea typeface="华文楷体" panose="02010600040101010101" pitchFamily="2" charset="-122"/>
              </a:rPr>
              <a:t>＞描述了</a:t>
            </a:r>
            <a:r>
              <a:rPr lang="en-US" altLang="zh-CN" sz="2000" dirty="0" smtClean="0">
                <a:latin typeface="华文楷体" panose="02010600040101010101" pitchFamily="2" charset="-122"/>
                <a:ea typeface="华文楷体" panose="02010600040101010101" pitchFamily="2" charset="-122"/>
              </a:rPr>
              <a:t>T</a:t>
            </a:r>
            <a:r>
              <a:rPr lang="zh-CN" altLang="en-US" sz="2000" dirty="0" smtClean="0">
                <a:latin typeface="华文楷体" panose="02010600040101010101" pitchFamily="2" charset="-122"/>
                <a:ea typeface="华文楷体" panose="02010600040101010101" pitchFamily="2" charset="-122"/>
              </a:rPr>
              <a:t>和</a:t>
            </a:r>
            <a:r>
              <a:rPr lang="en-US" altLang="zh-CN" sz="2000" dirty="0" smtClean="0">
                <a:latin typeface="华文楷体" panose="02010600040101010101" pitchFamily="2" charset="-122"/>
                <a:ea typeface="华文楷体" panose="02010600040101010101" pitchFamily="2" charset="-122"/>
              </a:rPr>
              <a:t>U</a:t>
            </a:r>
            <a:r>
              <a:rPr lang="zh-CN" altLang="en-US" sz="2000" dirty="0" smtClean="0">
                <a:latin typeface="华文楷体" panose="02010600040101010101" pitchFamily="2" charset="-122"/>
                <a:ea typeface="华文楷体" panose="02010600040101010101" pitchFamily="2" charset="-122"/>
              </a:rPr>
              <a:t>类型的方法参数及返回类型</a:t>
            </a:r>
            <a:r>
              <a:rPr lang="en-US" altLang="zh-CN" sz="2000" dirty="0" smtClean="0">
                <a:latin typeface="华文楷体" panose="02010600040101010101" pitchFamily="2" charset="-122"/>
                <a:ea typeface="华文楷体" panose="02010600040101010101" pitchFamily="2" charset="-122"/>
              </a:rPr>
              <a:t>R</a:t>
            </a:r>
            <a:r>
              <a:rPr lang="zh-CN" altLang="en-US" sz="2000" dirty="0" smtClean="0">
                <a:latin typeface="华文楷体" panose="02010600040101010101" pitchFamily="2" charset="-122"/>
                <a:ea typeface="华文楷体" panose="02010600040101010101" pitchFamily="2" charset="-122"/>
              </a:rPr>
              <a:t>。你可以将我们的字符串比较</a:t>
            </a:r>
            <a:r>
              <a:rPr lang="en-US" altLang="zh-CN" sz="2000" dirty="0" smtClean="0">
                <a:latin typeface="华文楷体" panose="02010600040101010101" pitchFamily="2" charset="-122"/>
                <a:ea typeface="华文楷体" panose="02010600040101010101" pitchFamily="2" charset="-122"/>
              </a:rPr>
              <a:t>lambda</a:t>
            </a:r>
            <a:r>
              <a:rPr lang="zh-CN" altLang="en-US" sz="2000" dirty="0" smtClean="0">
                <a:latin typeface="华文楷体" panose="02010600040101010101" pitchFamily="2" charset="-122"/>
                <a:ea typeface="华文楷体" panose="02010600040101010101" pitchFamily="2" charset="-122"/>
              </a:rPr>
              <a:t>表达式保存在一个该类型的变量中。</a:t>
            </a:r>
          </a:p>
          <a:p>
            <a:endParaRPr lang="zh-CN" altLang="en-US" sz="2000" dirty="0">
              <a:latin typeface="华文楷体" panose="02010600040101010101" pitchFamily="2" charset="-122"/>
              <a:ea typeface="华文楷体" panose="02010600040101010101" pitchFamily="2" charset="-122"/>
            </a:endParaRPr>
          </a:p>
        </p:txBody>
      </p:sp>
      <p:sp>
        <p:nvSpPr>
          <p:cNvPr id="4" name="矩形 3"/>
          <p:cNvSpPr/>
          <p:nvPr/>
        </p:nvSpPr>
        <p:spPr>
          <a:xfrm>
            <a:off x="1177212" y="2360846"/>
            <a:ext cx="9161106" cy="646331"/>
          </a:xfrm>
          <a:prstGeom prst="rect">
            <a:avLst/>
          </a:prstGeom>
        </p:spPr>
        <p:txBody>
          <a:bodyPr wrap="square">
            <a:spAutoFit/>
          </a:bodyPr>
          <a:lstStyle/>
          <a:p>
            <a:r>
              <a:rPr lang="zh-CN" altLang="en-US" dirty="0" smtClean="0">
                <a:latin typeface="华文楷体" panose="02010600040101010101" pitchFamily="2" charset="-122"/>
                <a:ea typeface="华文楷体" panose="02010600040101010101" pitchFamily="2" charset="-122"/>
              </a:rPr>
              <a:t>BiFunction&lt;String,String,Integer&gt; comp</a:t>
            </a:r>
          </a:p>
          <a:p>
            <a:r>
              <a:rPr lang="zh-CN" altLang="en-US" dirty="0" smtClean="0">
                <a:latin typeface="华文楷体" panose="02010600040101010101" pitchFamily="2" charset="-122"/>
                <a:ea typeface="华文楷体" panose="02010600040101010101" pitchFamily="2" charset="-122"/>
              </a:rPr>
              <a:t>        =(first,second)-&gt;Integer.compare(first.length(),second.length());</a:t>
            </a:r>
            <a:endParaRPr lang="zh-CN" altLang="en-US" dirty="0">
              <a:latin typeface="华文楷体" panose="02010600040101010101" pitchFamily="2" charset="-122"/>
              <a:ea typeface="华文楷体" panose="02010600040101010101" pitchFamily="2" charset="-122"/>
            </a:endParaRPr>
          </a:p>
        </p:txBody>
      </p:sp>
      <p:sp>
        <p:nvSpPr>
          <p:cNvPr id="5" name="内容占位符 2"/>
          <p:cNvSpPr txBox="1">
            <a:spLocks/>
          </p:cNvSpPr>
          <p:nvPr/>
        </p:nvSpPr>
        <p:spPr>
          <a:xfrm>
            <a:off x="604935" y="3281401"/>
            <a:ext cx="10515600" cy="34972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smtClean="0">
                <a:latin typeface="华文楷体" panose="02010600040101010101" pitchFamily="2" charset="-122"/>
                <a:ea typeface="华文楷体" panose="02010600040101010101" pitchFamily="2" charset="-122"/>
              </a:rPr>
              <a:t>但是，这对排序并不能起到什么帮助作用。</a:t>
            </a:r>
            <a:endParaRPr lang="en-US" altLang="zh-CN" sz="2000" dirty="0" smtClean="0">
              <a:latin typeface="华文楷体" panose="02010600040101010101" pitchFamily="2" charset="-122"/>
              <a:ea typeface="华文楷体" panose="02010600040101010101" pitchFamily="2" charset="-122"/>
            </a:endParaRPr>
          </a:p>
          <a:p>
            <a:r>
              <a:rPr lang="zh-CN" altLang="en-US" sz="2000" dirty="0" smtClean="0">
                <a:latin typeface="华文楷体" panose="02010600040101010101" pitchFamily="2" charset="-122"/>
                <a:ea typeface="华文楷体" panose="02010600040101010101" pitchFamily="2" charset="-122"/>
              </a:rPr>
              <a:t>不存在接收</a:t>
            </a:r>
            <a:r>
              <a:rPr lang="en-US" altLang="zh-CN" sz="2000" dirty="0" err="1" smtClean="0">
                <a:latin typeface="华文楷体" panose="02010600040101010101" pitchFamily="2" charset="-122"/>
                <a:ea typeface="华文楷体" panose="02010600040101010101" pitchFamily="2" charset="-122"/>
              </a:rPr>
              <a:t>BiFunction</a:t>
            </a:r>
            <a:r>
              <a:rPr lang="zh-CN" altLang="en-US" sz="2000" dirty="0" smtClean="0">
                <a:latin typeface="华文楷体" panose="02010600040101010101" pitchFamily="2" charset="-122"/>
                <a:ea typeface="华文楷体" panose="02010600040101010101" pitchFamily="2" charset="-122"/>
              </a:rPr>
              <a:t>作为参数的</a:t>
            </a:r>
            <a:r>
              <a:rPr lang="en-US" altLang="zh-CN" sz="2000" dirty="0" err="1" smtClean="0">
                <a:latin typeface="华文楷体" panose="02010600040101010101" pitchFamily="2" charset="-122"/>
                <a:ea typeface="华文楷体" panose="02010600040101010101" pitchFamily="2" charset="-122"/>
              </a:rPr>
              <a:t>Arrays.sort</a:t>
            </a:r>
            <a:r>
              <a:rPr lang="zh-CN" altLang="en-US" sz="2000" dirty="0" smtClean="0">
                <a:latin typeface="华文楷体" panose="02010600040101010101" pitchFamily="2" charset="-122"/>
                <a:ea typeface="华文楷体" panose="02010600040101010101" pitchFamily="2" charset="-122"/>
              </a:rPr>
              <a:t>方法。如果你之前使用过其他函数式编程语言，你可能会对此感到奇怪。但是对于</a:t>
            </a:r>
            <a:r>
              <a:rPr lang="en-US" altLang="zh-CN" sz="2000" dirty="0" smtClean="0">
                <a:latin typeface="华文楷体" panose="02010600040101010101" pitchFamily="2" charset="-122"/>
                <a:ea typeface="华文楷体" panose="02010600040101010101" pitchFamily="2" charset="-122"/>
              </a:rPr>
              <a:t>Java</a:t>
            </a:r>
            <a:r>
              <a:rPr lang="zh-CN" altLang="en-US" sz="2000" dirty="0" smtClean="0">
                <a:latin typeface="华文楷体" panose="02010600040101010101" pitchFamily="2" charset="-122"/>
                <a:ea typeface="华文楷体" panose="02010600040101010101" pitchFamily="2" charset="-122"/>
              </a:rPr>
              <a:t>开发人员来说，这再自然不过了。像</a:t>
            </a:r>
            <a:r>
              <a:rPr lang="en-US" altLang="zh-CN" sz="2000" dirty="0" smtClean="0">
                <a:latin typeface="华文楷体" panose="02010600040101010101" pitchFamily="2" charset="-122"/>
                <a:ea typeface="华文楷体" panose="02010600040101010101" pitchFamily="2" charset="-122"/>
              </a:rPr>
              <a:t>Comparator</a:t>
            </a:r>
            <a:r>
              <a:rPr lang="zh-CN" altLang="en-US" sz="2000" dirty="0" smtClean="0">
                <a:latin typeface="华文楷体" panose="02010600040101010101" pitchFamily="2" charset="-122"/>
                <a:ea typeface="华文楷体" panose="02010600040101010101" pitchFamily="2" charset="-122"/>
              </a:rPr>
              <a:t>这样的接口有着特定的目的，而不仅仅是一个接收参数和返回类型的方法。</a:t>
            </a:r>
            <a:r>
              <a:rPr lang="en-US" altLang="zh-CN" sz="2000" dirty="0" smtClean="0">
                <a:latin typeface="华文楷体" panose="02010600040101010101" pitchFamily="2" charset="-122"/>
                <a:ea typeface="华文楷体" panose="02010600040101010101" pitchFamily="2" charset="-122"/>
              </a:rPr>
              <a:t>Java8</a:t>
            </a:r>
            <a:r>
              <a:rPr lang="zh-CN" altLang="en-US" sz="2000" dirty="0" smtClean="0">
                <a:latin typeface="华文楷体" panose="02010600040101010101" pitchFamily="2" charset="-122"/>
                <a:ea typeface="华文楷体" panose="02010600040101010101" pitchFamily="2" charset="-122"/>
              </a:rPr>
              <a:t>保留了这一习惯。当你希望使用</a:t>
            </a:r>
            <a:r>
              <a:rPr lang="en-US" altLang="zh-CN" sz="2000" dirty="0" smtClean="0">
                <a:latin typeface="华文楷体" panose="02010600040101010101" pitchFamily="2" charset="-122"/>
                <a:ea typeface="华文楷体" panose="02010600040101010101" pitchFamily="2" charset="-122"/>
              </a:rPr>
              <a:t>lambda</a:t>
            </a:r>
            <a:r>
              <a:rPr lang="zh-CN" altLang="en-US" sz="2000" dirty="0" smtClean="0">
                <a:latin typeface="华文楷体" panose="02010600040101010101" pitchFamily="2" charset="-122"/>
                <a:ea typeface="华文楷体" panose="02010600040101010101" pitchFamily="2" charset="-122"/>
              </a:rPr>
              <a:t>表达式时，你仍然要牢记表达式的目的，并为它指定一个函数式接口。</a:t>
            </a:r>
          </a:p>
          <a:p>
            <a:r>
              <a:rPr lang="zh-CN" altLang="en-US" sz="2000" dirty="0" smtClean="0">
                <a:latin typeface="华文楷体" panose="02010600040101010101" pitchFamily="2" charset="-122"/>
                <a:ea typeface="华文楷体" panose="02010600040101010101" pitchFamily="2" charset="-122"/>
              </a:rPr>
              <a:t>现在</a:t>
            </a:r>
            <a:r>
              <a:rPr lang="en-US" altLang="zh-CN" sz="2000" dirty="0" smtClean="0">
                <a:latin typeface="华文楷体" panose="02010600040101010101" pitchFamily="2" charset="-122"/>
                <a:ea typeface="华文楷体" panose="02010600040101010101" pitchFamily="2" charset="-122"/>
              </a:rPr>
              <a:t>Java8</a:t>
            </a:r>
            <a:r>
              <a:rPr lang="zh-CN" altLang="en-US" sz="2000" dirty="0" smtClean="0">
                <a:latin typeface="华文楷体" panose="02010600040101010101" pitchFamily="2" charset="-122"/>
                <a:ea typeface="华文楷体" panose="02010600040101010101" pitchFamily="2" charset="-122"/>
              </a:rPr>
              <a:t>本身的</a:t>
            </a:r>
            <a:r>
              <a:rPr lang="en-US" altLang="zh-CN" sz="2000" dirty="0" smtClean="0">
                <a:latin typeface="华文楷体" panose="02010600040101010101" pitchFamily="2" charset="-122"/>
                <a:ea typeface="华文楷体" panose="02010600040101010101" pitchFamily="2" charset="-122"/>
              </a:rPr>
              <a:t>API</a:t>
            </a:r>
            <a:r>
              <a:rPr lang="zh-CN" altLang="en-US" sz="2000" dirty="0" smtClean="0">
                <a:latin typeface="华文楷体" panose="02010600040101010101" pitchFamily="2" charset="-122"/>
                <a:ea typeface="华文楷体" panose="02010600040101010101" pitchFamily="2" charset="-122"/>
              </a:rPr>
              <a:t>使用了</a:t>
            </a:r>
            <a:r>
              <a:rPr lang="en-US" altLang="zh-CN" sz="2000" dirty="0" err="1" smtClean="0">
                <a:latin typeface="华文楷体" panose="02010600040101010101" pitchFamily="2" charset="-122"/>
                <a:ea typeface="华文楷体" panose="02010600040101010101" pitchFamily="2" charset="-122"/>
              </a:rPr>
              <a:t>java.util.function</a:t>
            </a:r>
            <a:r>
              <a:rPr lang="zh-CN" altLang="en-US" sz="2000" dirty="0" smtClean="0">
                <a:latin typeface="华文楷体" panose="02010600040101010101" pitchFamily="2" charset="-122"/>
                <a:ea typeface="华文楷体" panose="02010600040101010101" pitchFamily="2" charset="-122"/>
              </a:rPr>
              <a:t>中的接口，将来这些接口很可能被应用在各个地方。但是请记住，任何一个</a:t>
            </a:r>
            <a:r>
              <a:rPr lang="en-US" altLang="zh-CN" sz="2000" dirty="0" smtClean="0">
                <a:latin typeface="华文楷体" panose="02010600040101010101" pitchFamily="2" charset="-122"/>
                <a:ea typeface="华文楷体" panose="02010600040101010101" pitchFamily="2" charset="-122"/>
              </a:rPr>
              <a:t>lambda</a:t>
            </a:r>
            <a:r>
              <a:rPr lang="zh-CN" altLang="en-US" sz="2000" dirty="0" smtClean="0">
                <a:latin typeface="华文楷体" panose="02010600040101010101" pitchFamily="2" charset="-122"/>
                <a:ea typeface="华文楷体" panose="02010600040101010101" pitchFamily="2" charset="-122"/>
              </a:rPr>
              <a:t>表达式都可以等价转换成现在所使用的</a:t>
            </a:r>
            <a:r>
              <a:rPr lang="en-US" altLang="zh-CN" sz="2000" dirty="0" smtClean="0">
                <a:latin typeface="华文楷体" panose="02010600040101010101" pitchFamily="2" charset="-122"/>
                <a:ea typeface="华文楷体" panose="02010600040101010101" pitchFamily="2" charset="-122"/>
              </a:rPr>
              <a:t>API</a:t>
            </a:r>
            <a:r>
              <a:rPr lang="zh-CN" altLang="en-US" sz="2000" dirty="0" smtClean="0">
                <a:latin typeface="华文楷体" panose="02010600040101010101" pitchFamily="2" charset="-122"/>
                <a:ea typeface="华文楷体" panose="02010600040101010101" pitchFamily="2" charset="-122"/>
              </a:rPr>
              <a:t>中对应的函数式接口。</a:t>
            </a:r>
            <a:endParaRPr lang="zh-CN" altLang="en-US" sz="20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644588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44285" y="206764"/>
            <a:ext cx="10515600" cy="2125890"/>
          </a:xfrm>
        </p:spPr>
        <p:txBody>
          <a:bodyPr>
            <a:normAutofit/>
          </a:bodyPr>
          <a:lstStyle/>
          <a:p>
            <a:r>
              <a:rPr lang="zh-CN" altLang="en-US" sz="2000" dirty="0" smtClean="0">
                <a:latin typeface="华文楷体" panose="02010600040101010101" pitchFamily="2" charset="-122"/>
                <a:ea typeface="华文楷体" panose="02010600040101010101" pitchFamily="2" charset="-122"/>
              </a:rPr>
              <a:t>注意：</a:t>
            </a:r>
            <a:endParaRPr lang="en-US" altLang="zh-CN" sz="2000" dirty="0" smtClean="0">
              <a:latin typeface="华文楷体" panose="02010600040101010101" pitchFamily="2" charset="-122"/>
              <a:ea typeface="华文楷体" panose="02010600040101010101" pitchFamily="2" charset="-122"/>
            </a:endParaRPr>
          </a:p>
          <a:p>
            <a:pPr lvl="1"/>
            <a:r>
              <a:rPr lang="zh-CN" altLang="en-US" sz="1600" dirty="0" smtClean="0">
                <a:latin typeface="华文楷体" panose="02010600040101010101" pitchFamily="2" charset="-122"/>
                <a:ea typeface="华文楷体" panose="02010600040101010101" pitchFamily="2" charset="-122"/>
              </a:rPr>
              <a:t>你可以在任意函数式接口上标注＠</a:t>
            </a:r>
            <a:r>
              <a:rPr lang="en-US" altLang="zh-CN" sz="1600" dirty="0" err="1" smtClean="0">
                <a:latin typeface="华文楷体" panose="02010600040101010101" pitchFamily="2" charset="-122"/>
                <a:ea typeface="华文楷体" panose="02010600040101010101" pitchFamily="2" charset="-122"/>
              </a:rPr>
              <a:t>Functionalinterface</a:t>
            </a:r>
            <a:r>
              <a:rPr lang="zh-CN" altLang="en-US" sz="1600" dirty="0" smtClean="0">
                <a:latin typeface="华文楷体" panose="02010600040101010101" pitchFamily="2" charset="-122"/>
                <a:ea typeface="华文楷体" panose="02010600040101010101" pitchFamily="2" charset="-122"/>
              </a:rPr>
              <a:t>注解，这样做有两个好处。</a:t>
            </a:r>
          </a:p>
          <a:p>
            <a:pPr lvl="1"/>
            <a:r>
              <a:rPr lang="zh-CN" altLang="en-US" sz="1600" dirty="0" smtClean="0">
                <a:latin typeface="华文楷体" panose="02010600040101010101" pitchFamily="2" charset="-122"/>
                <a:ea typeface="华文楷体" panose="02010600040101010101" pitchFamily="2" charset="-122"/>
              </a:rPr>
              <a:t>首先，编译器会检查标注该注解的实体，检查它是否是只包含一个抽象方法的接口。</a:t>
            </a:r>
          </a:p>
          <a:p>
            <a:pPr lvl="1"/>
            <a:r>
              <a:rPr lang="zh-CN" altLang="en-US" sz="1600" dirty="0" smtClean="0">
                <a:latin typeface="华文楷体" panose="02010600040101010101" pitchFamily="2" charset="-122"/>
                <a:ea typeface="华文楷体" panose="02010600040101010101" pitchFamily="2" charset="-122"/>
              </a:rPr>
              <a:t>另外，在</a:t>
            </a:r>
            <a:r>
              <a:rPr lang="en-US" altLang="zh-CN" sz="1600" dirty="0" err="1" smtClean="0">
                <a:latin typeface="华文楷体" panose="02010600040101010101" pitchFamily="2" charset="-122"/>
                <a:ea typeface="华文楷体" panose="02010600040101010101" pitchFamily="2" charset="-122"/>
              </a:rPr>
              <a:t>javadoc</a:t>
            </a:r>
            <a:r>
              <a:rPr lang="zh-CN" altLang="en-US" sz="1600" dirty="0" smtClean="0">
                <a:latin typeface="华文楷体" panose="02010600040101010101" pitchFamily="2" charset="-122"/>
                <a:ea typeface="华文楷体" panose="02010600040101010101" pitchFamily="2" charset="-122"/>
              </a:rPr>
              <a:t>页面也会包含一条声明，说明这个接口是一个函数式接口。</a:t>
            </a:r>
          </a:p>
          <a:p>
            <a:pPr lvl="1"/>
            <a:r>
              <a:rPr lang="zh-CN" altLang="en-US" sz="1600" dirty="0" smtClean="0">
                <a:latin typeface="华文楷体" panose="02010600040101010101" pitchFamily="2" charset="-122"/>
                <a:ea typeface="华文楷体" panose="02010600040101010101" pitchFamily="2" charset="-122"/>
              </a:rPr>
              <a:t>该注解并不要求强制使用。从概念上来讲，所有只含有一个抽象方法的接口都是函数式接口，但是使用＠</a:t>
            </a:r>
            <a:r>
              <a:rPr lang="en-US" altLang="zh-CN" sz="1600" dirty="0" err="1" smtClean="0">
                <a:latin typeface="华文楷体" panose="02010600040101010101" pitchFamily="2" charset="-122"/>
                <a:ea typeface="华文楷体" panose="02010600040101010101" pitchFamily="2" charset="-122"/>
              </a:rPr>
              <a:t>FunctionalInterface</a:t>
            </a:r>
            <a:r>
              <a:rPr lang="zh-CN" altLang="en-US" sz="1600" dirty="0" smtClean="0">
                <a:latin typeface="华文楷体" panose="02010600040101010101" pitchFamily="2" charset="-122"/>
                <a:ea typeface="华文楷体" panose="02010600040101010101" pitchFamily="2" charset="-122"/>
              </a:rPr>
              <a:t>注解会让你的代码看上去更清楚。</a:t>
            </a:r>
            <a:endParaRPr lang="zh-CN" altLang="en-US" sz="1600" dirty="0">
              <a:latin typeface="华文楷体" panose="02010600040101010101" pitchFamily="2" charset="-122"/>
              <a:ea typeface="华文楷体" panose="02010600040101010101" pitchFamily="2" charset="-122"/>
            </a:endParaRPr>
          </a:p>
        </p:txBody>
      </p:sp>
      <p:sp>
        <p:nvSpPr>
          <p:cNvPr id="5" name="内容占位符 2"/>
          <p:cNvSpPr txBox="1">
            <a:spLocks/>
          </p:cNvSpPr>
          <p:nvPr/>
        </p:nvSpPr>
        <p:spPr>
          <a:xfrm>
            <a:off x="464975" y="2272749"/>
            <a:ext cx="10515600" cy="12915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600" dirty="0" smtClean="0">
                <a:latin typeface="华文楷体" panose="02010600040101010101" pitchFamily="2" charset="-122"/>
                <a:ea typeface="华文楷体" panose="02010600040101010101" pitchFamily="2" charset="-122"/>
              </a:rPr>
              <a:t>最后，当一个</a:t>
            </a:r>
            <a:r>
              <a:rPr lang="en-US" altLang="zh-CN" sz="1600" dirty="0" smtClean="0">
                <a:latin typeface="华文楷体" panose="02010600040101010101" pitchFamily="2" charset="-122"/>
                <a:ea typeface="华文楷体" panose="02010600040101010101" pitchFamily="2" charset="-122"/>
              </a:rPr>
              <a:t>lambda</a:t>
            </a:r>
            <a:r>
              <a:rPr lang="zh-CN" altLang="en-US" sz="1600" dirty="0" smtClean="0">
                <a:latin typeface="华文楷体" panose="02010600040101010101" pitchFamily="2" charset="-122"/>
                <a:ea typeface="华文楷体" panose="02010600040101010101" pitchFamily="2" charset="-122"/>
              </a:rPr>
              <a:t>表达式被转换为一个函数式接口的实例时，请注意处理检查期异常。</a:t>
            </a:r>
            <a:endParaRPr lang="en-US" altLang="zh-CN" sz="1600" dirty="0" smtClean="0">
              <a:latin typeface="华文楷体" panose="02010600040101010101" pitchFamily="2" charset="-122"/>
              <a:ea typeface="华文楷体" panose="02010600040101010101" pitchFamily="2" charset="-122"/>
            </a:endParaRPr>
          </a:p>
          <a:p>
            <a:r>
              <a:rPr lang="zh-CN" altLang="en-US" sz="1600" dirty="0" smtClean="0">
                <a:latin typeface="华文楷体" panose="02010600040101010101" pitchFamily="2" charset="-122"/>
                <a:ea typeface="华文楷体" panose="02010600040101010101" pitchFamily="2" charset="-122"/>
              </a:rPr>
              <a:t>如果</a:t>
            </a:r>
            <a:r>
              <a:rPr lang="en-US" altLang="zh-CN" sz="1600" dirty="0" smtClean="0">
                <a:latin typeface="华文楷体" panose="02010600040101010101" pitchFamily="2" charset="-122"/>
                <a:ea typeface="华文楷体" panose="02010600040101010101" pitchFamily="2" charset="-122"/>
              </a:rPr>
              <a:t>lambda</a:t>
            </a:r>
            <a:r>
              <a:rPr lang="zh-CN" altLang="en-US" sz="1600" dirty="0" smtClean="0">
                <a:latin typeface="华文楷体" panose="02010600040101010101" pitchFamily="2" charset="-122"/>
                <a:ea typeface="华文楷体" panose="02010600040101010101" pitchFamily="2" charset="-122"/>
              </a:rPr>
              <a:t>表达式中可能会抛出一个检查期异常，那么该异常需要在目标接口的抽象方法中进行声明。例如，以下表达式会产生一个错误：</a:t>
            </a:r>
            <a:endParaRPr lang="zh-CN" altLang="en-US" sz="1600" dirty="0">
              <a:latin typeface="华文楷体" panose="02010600040101010101" pitchFamily="2" charset="-122"/>
              <a:ea typeface="华文楷体" panose="02010600040101010101" pitchFamily="2" charset="-122"/>
            </a:endParaRPr>
          </a:p>
        </p:txBody>
      </p:sp>
      <p:sp>
        <p:nvSpPr>
          <p:cNvPr id="6" name="矩形 5"/>
          <p:cNvSpPr/>
          <p:nvPr/>
        </p:nvSpPr>
        <p:spPr>
          <a:xfrm>
            <a:off x="1317171" y="3223728"/>
            <a:ext cx="9347718" cy="1477328"/>
          </a:xfrm>
          <a:prstGeom prst="rect">
            <a:avLst/>
          </a:prstGeom>
        </p:spPr>
        <p:txBody>
          <a:bodyPr wrap="square">
            <a:spAutoFit/>
          </a:bodyPr>
          <a:lstStyle/>
          <a:p>
            <a:r>
              <a:rPr lang="zh-CN" altLang="en-US" dirty="0" smtClean="0">
                <a:latin typeface="华文楷体" panose="02010600040101010101" pitchFamily="2" charset="-122"/>
                <a:ea typeface="华文楷体" panose="02010600040101010101" pitchFamily="2" charset="-122"/>
              </a:rPr>
              <a:t>Runnable sleeper = () -&gt; {</a:t>
            </a:r>
          </a:p>
          <a:p>
            <a:r>
              <a:rPr lang="zh-CN" altLang="en-US" dirty="0" smtClean="0">
                <a:latin typeface="华文楷体" panose="02010600040101010101" pitchFamily="2" charset="-122"/>
                <a:ea typeface="华文楷体" panose="02010600040101010101" pitchFamily="2" charset="-122"/>
              </a:rPr>
              <a:t>    System.out.println("ZzZ");</a:t>
            </a:r>
          </a:p>
          <a:p>
            <a:r>
              <a:rPr lang="zh-CN" altLang="en-US" dirty="0" smtClean="0">
                <a:latin typeface="华文楷体" panose="02010600040101010101" pitchFamily="2" charset="-122"/>
                <a:ea typeface="华文楷体" panose="02010600040101010101" pitchFamily="2" charset="-122"/>
              </a:rPr>
              <a:t>    Thread.sleep(1000);</a:t>
            </a:r>
          </a:p>
          <a:p>
            <a:r>
              <a:rPr lang="zh-CN" altLang="en-US" dirty="0" smtClean="0">
                <a:latin typeface="华文楷体" panose="02010600040101010101" pitchFamily="2" charset="-122"/>
                <a:ea typeface="华文楷体" panose="02010600040101010101" pitchFamily="2" charset="-122"/>
              </a:rPr>
              <a:t>};</a:t>
            </a:r>
          </a:p>
          <a:p>
            <a:r>
              <a:rPr lang="zh-CN" altLang="en-US" dirty="0" smtClean="0">
                <a:latin typeface="华文楷体" panose="02010600040101010101" pitchFamily="2" charset="-122"/>
                <a:ea typeface="华文楷体" panose="02010600040101010101" pitchFamily="2" charset="-122"/>
              </a:rPr>
              <a:t>//错误：Thread.sleep可以抛出一个检查期的InterruptedException。</a:t>
            </a:r>
            <a:endParaRPr lang="zh-CN" altLang="en-US" dirty="0">
              <a:latin typeface="华文楷体" panose="02010600040101010101" pitchFamily="2" charset="-122"/>
              <a:ea typeface="华文楷体" panose="02010600040101010101" pitchFamily="2" charset="-122"/>
            </a:endParaRPr>
          </a:p>
        </p:txBody>
      </p:sp>
      <p:sp>
        <p:nvSpPr>
          <p:cNvPr id="7" name="内容占位符 2"/>
          <p:cNvSpPr txBox="1">
            <a:spLocks/>
          </p:cNvSpPr>
          <p:nvPr/>
        </p:nvSpPr>
        <p:spPr>
          <a:xfrm>
            <a:off x="390330" y="4903982"/>
            <a:ext cx="11296262" cy="16414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600" dirty="0" smtClean="0">
                <a:latin typeface="华文楷体" panose="02010600040101010101" pitchFamily="2" charset="-122"/>
                <a:ea typeface="华文楷体" panose="02010600040101010101" pitchFamily="2" charset="-122"/>
              </a:rPr>
              <a:t>由于</a:t>
            </a:r>
            <a:r>
              <a:rPr lang="en-US" altLang="zh-CN" sz="1600" dirty="0" err="1" smtClean="0">
                <a:latin typeface="华文楷体" panose="02010600040101010101" pitchFamily="2" charset="-122"/>
                <a:ea typeface="华文楷体" panose="02010600040101010101" pitchFamily="2" charset="-122"/>
              </a:rPr>
              <a:t>Runnable.run</a:t>
            </a:r>
            <a:r>
              <a:rPr lang="zh-CN" altLang="en-US" sz="1600" dirty="0" smtClean="0">
                <a:latin typeface="华文楷体" panose="02010600040101010101" pitchFamily="2" charset="-122"/>
                <a:ea typeface="华文楷体" panose="02010600040101010101" pitchFamily="2" charset="-122"/>
              </a:rPr>
              <a:t>不能抛出任何异常，所以这个赋值是不合法的，有两种方法可以修正该问题。</a:t>
            </a:r>
            <a:endParaRPr lang="en-US" altLang="zh-CN" sz="1600" dirty="0" smtClean="0">
              <a:latin typeface="华文楷体" panose="02010600040101010101" pitchFamily="2" charset="-122"/>
              <a:ea typeface="华文楷体" panose="02010600040101010101" pitchFamily="2" charset="-122"/>
            </a:endParaRPr>
          </a:p>
          <a:p>
            <a:r>
              <a:rPr lang="zh-CN" altLang="en-US" sz="1600" dirty="0" smtClean="0">
                <a:latin typeface="华文楷体" panose="02010600040101010101" pitchFamily="2" charset="-122"/>
                <a:ea typeface="华文楷体" panose="02010600040101010101" pitchFamily="2" charset="-122"/>
              </a:rPr>
              <a:t>一种是在</a:t>
            </a:r>
            <a:r>
              <a:rPr lang="en-US" altLang="zh-CN" sz="1600" dirty="0" smtClean="0">
                <a:latin typeface="华文楷体" panose="02010600040101010101" pitchFamily="2" charset="-122"/>
                <a:ea typeface="华文楷体" panose="02010600040101010101" pitchFamily="2" charset="-122"/>
              </a:rPr>
              <a:t>lambda</a:t>
            </a:r>
            <a:r>
              <a:rPr lang="zh-CN" altLang="en-US" sz="1600" dirty="0" smtClean="0">
                <a:latin typeface="华文楷体" panose="02010600040101010101" pitchFamily="2" charset="-122"/>
                <a:ea typeface="华文楷体" panose="02010600040101010101" pitchFamily="2" charset="-122"/>
              </a:rPr>
              <a:t>表达式中捕获异常。</a:t>
            </a:r>
            <a:endParaRPr lang="en-US" altLang="zh-CN" sz="1600" dirty="0" smtClean="0">
              <a:latin typeface="华文楷体" panose="02010600040101010101" pitchFamily="2" charset="-122"/>
              <a:ea typeface="华文楷体" panose="02010600040101010101" pitchFamily="2" charset="-122"/>
            </a:endParaRPr>
          </a:p>
          <a:p>
            <a:r>
              <a:rPr lang="zh-CN" altLang="en-US" sz="1600" dirty="0" smtClean="0">
                <a:latin typeface="华文楷体" panose="02010600040101010101" pitchFamily="2" charset="-122"/>
                <a:ea typeface="华文楷体" panose="02010600040101010101" pitchFamily="2" charset="-122"/>
              </a:rPr>
              <a:t>另一种是将</a:t>
            </a:r>
            <a:r>
              <a:rPr lang="en-US" altLang="zh-CN" sz="1600" dirty="0" smtClean="0">
                <a:latin typeface="华文楷体" panose="02010600040101010101" pitchFamily="2" charset="-122"/>
                <a:ea typeface="华文楷体" panose="02010600040101010101" pitchFamily="2" charset="-122"/>
              </a:rPr>
              <a:t>lambda</a:t>
            </a:r>
            <a:r>
              <a:rPr lang="zh-CN" altLang="en-US" sz="1600" dirty="0" smtClean="0">
                <a:latin typeface="华文楷体" panose="02010600040101010101" pitchFamily="2" charset="-122"/>
                <a:ea typeface="华文楷体" panose="02010600040101010101" pitchFamily="2" charset="-122"/>
              </a:rPr>
              <a:t>表达式赋给一个其抽象方法可以抛出异常的接口。例如，</a:t>
            </a:r>
            <a:r>
              <a:rPr lang="en-US" altLang="zh-CN" sz="1600" dirty="0" smtClean="0">
                <a:latin typeface="华文楷体" panose="02010600040101010101" pitchFamily="2" charset="-122"/>
                <a:ea typeface="华文楷体" panose="02010600040101010101" pitchFamily="2" charset="-122"/>
              </a:rPr>
              <a:t>Callable</a:t>
            </a:r>
            <a:r>
              <a:rPr lang="zh-CN" altLang="en-US" sz="1600" dirty="0" smtClean="0">
                <a:latin typeface="华文楷体" panose="02010600040101010101" pitchFamily="2" charset="-122"/>
                <a:ea typeface="华文楷体" panose="02010600040101010101" pitchFamily="2" charset="-122"/>
              </a:rPr>
              <a:t>接口的</a:t>
            </a:r>
            <a:r>
              <a:rPr lang="en-US" altLang="zh-CN" sz="1600" dirty="0" smtClean="0">
                <a:latin typeface="华文楷体" panose="02010600040101010101" pitchFamily="2" charset="-122"/>
                <a:ea typeface="华文楷体" panose="02010600040101010101" pitchFamily="2" charset="-122"/>
              </a:rPr>
              <a:t>call</a:t>
            </a:r>
            <a:r>
              <a:rPr lang="zh-CN" altLang="en-US" sz="1600" dirty="0" smtClean="0">
                <a:latin typeface="华文楷体" panose="02010600040101010101" pitchFamily="2" charset="-122"/>
                <a:ea typeface="华文楷体" panose="02010600040101010101" pitchFamily="2" charset="-122"/>
              </a:rPr>
              <a:t>方法可以抛出任何异常。</a:t>
            </a:r>
            <a:endParaRPr lang="en-US" altLang="zh-CN" sz="1600" dirty="0" smtClean="0">
              <a:latin typeface="华文楷体" panose="02010600040101010101" pitchFamily="2" charset="-122"/>
              <a:ea typeface="华文楷体" panose="02010600040101010101" pitchFamily="2" charset="-122"/>
            </a:endParaRPr>
          </a:p>
          <a:p>
            <a:r>
              <a:rPr lang="zh-CN" altLang="en-US" sz="1600" dirty="0" smtClean="0">
                <a:latin typeface="华文楷体" panose="02010600040101010101" pitchFamily="2" charset="-122"/>
                <a:ea typeface="华文楷体" panose="02010600040101010101" pitchFamily="2" charset="-122"/>
              </a:rPr>
              <a:t>因此，你可以将该</a:t>
            </a:r>
            <a:r>
              <a:rPr lang="en-US" altLang="zh-CN" sz="1600" dirty="0" smtClean="0">
                <a:latin typeface="华文楷体" panose="02010600040101010101" pitchFamily="2" charset="-122"/>
                <a:ea typeface="华文楷体" panose="02010600040101010101" pitchFamily="2" charset="-122"/>
              </a:rPr>
              <a:t>lambda</a:t>
            </a:r>
            <a:r>
              <a:rPr lang="zh-CN" altLang="en-US" sz="1600" dirty="0" smtClean="0">
                <a:latin typeface="华文楷体" panose="02010600040101010101" pitchFamily="2" charset="-122"/>
                <a:ea typeface="华文楷体" panose="02010600040101010101" pitchFamily="2" charset="-122"/>
              </a:rPr>
              <a:t>表达式赋给</a:t>
            </a:r>
            <a:r>
              <a:rPr lang="en-US" altLang="zh-CN" sz="1600" dirty="0" smtClean="0">
                <a:latin typeface="华文楷体" panose="02010600040101010101" pitchFamily="2" charset="-122"/>
                <a:ea typeface="华文楷体" panose="02010600040101010101" pitchFamily="2" charset="-122"/>
              </a:rPr>
              <a:t>Callable&lt;Void&gt;</a:t>
            </a:r>
            <a:r>
              <a:rPr lang="zh-CN" altLang="en-US" sz="1600" dirty="0" smtClean="0">
                <a:latin typeface="华文楷体" panose="02010600040101010101" pitchFamily="2" charset="-122"/>
                <a:ea typeface="华文楷体" panose="02010600040101010101" pitchFamily="2" charset="-122"/>
              </a:rPr>
              <a:t>（如果你添加一条“</a:t>
            </a:r>
            <a:r>
              <a:rPr lang="en-US" altLang="zh-CN" sz="1600" dirty="0" smtClean="0">
                <a:latin typeface="华文楷体" panose="02010600040101010101" pitchFamily="2" charset="-122"/>
                <a:ea typeface="华文楷体" panose="02010600040101010101" pitchFamily="2" charset="-122"/>
              </a:rPr>
              <a:t>return null”</a:t>
            </a:r>
            <a:r>
              <a:rPr lang="zh-CN" altLang="en-US" sz="1600" dirty="0" smtClean="0">
                <a:latin typeface="华文楷体" panose="02010600040101010101" pitchFamily="2" charset="-122"/>
                <a:ea typeface="华文楷体" panose="02010600040101010101" pitchFamily="2" charset="-122"/>
              </a:rPr>
              <a:t>语句）。</a:t>
            </a:r>
            <a:endParaRPr lang="zh-CN" altLang="en-US" sz="16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517398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楷体" panose="02010600040101010101" pitchFamily="2" charset="-122"/>
                <a:ea typeface="华文楷体" panose="02010600040101010101" pitchFamily="2" charset="-122"/>
              </a:rPr>
              <a:t>1.4	</a:t>
            </a:r>
            <a:r>
              <a:rPr lang="zh-CN" altLang="en-US" dirty="0" smtClean="0">
                <a:latin typeface="华文楷体" panose="02010600040101010101" pitchFamily="2" charset="-122"/>
                <a:ea typeface="华文楷体" panose="02010600040101010101" pitchFamily="2" charset="-122"/>
              </a:rPr>
              <a:t>方法引用</a:t>
            </a:r>
            <a:endParaRPr lang="zh-CN" altLang="en-US" dirty="0">
              <a:latin typeface="华文楷体" panose="02010600040101010101" pitchFamily="2" charset="-122"/>
              <a:ea typeface="华文楷体" panose="02010600040101010101" pitchFamily="2" charset="-122"/>
            </a:endParaRPr>
          </a:p>
        </p:txBody>
      </p:sp>
      <p:sp>
        <p:nvSpPr>
          <p:cNvPr id="3" name="内容占位符 2"/>
          <p:cNvSpPr>
            <a:spLocks noGrp="1"/>
          </p:cNvSpPr>
          <p:nvPr>
            <p:ph idx="1"/>
          </p:nvPr>
        </p:nvSpPr>
        <p:spPr>
          <a:xfrm>
            <a:off x="436984" y="1583029"/>
            <a:ext cx="10515600" cy="810273"/>
          </a:xfrm>
        </p:spPr>
        <p:txBody>
          <a:bodyPr>
            <a:normAutofit/>
          </a:bodyPr>
          <a:lstStyle/>
          <a:p>
            <a:r>
              <a:rPr lang="zh-CN" altLang="en-US" sz="2000" dirty="0" smtClean="0">
                <a:latin typeface="华文楷体" panose="02010600040101010101" pitchFamily="2" charset="-122"/>
                <a:ea typeface="华文楷体" panose="02010600040101010101" pitchFamily="2" charset="-122"/>
              </a:rPr>
              <a:t>有些时候，你想要传递给其他代码的操作己经有实现的方法了。例如，假设你只想要在按钮被点击时打印</a:t>
            </a:r>
            <a:r>
              <a:rPr lang="en-US" altLang="zh-CN" sz="2000" dirty="0" smtClean="0">
                <a:latin typeface="华文楷体" panose="02010600040101010101" pitchFamily="2" charset="-122"/>
                <a:ea typeface="华文楷体" panose="02010600040101010101" pitchFamily="2" charset="-122"/>
              </a:rPr>
              <a:t>event</a:t>
            </a:r>
            <a:r>
              <a:rPr lang="zh-CN" altLang="en-US" sz="2000" dirty="0" smtClean="0">
                <a:latin typeface="华文楷体" panose="02010600040101010101" pitchFamily="2" charset="-122"/>
                <a:ea typeface="华文楷体" panose="02010600040101010101" pitchFamily="2" charset="-122"/>
              </a:rPr>
              <a:t>对象，你可以像如下代码一样来调用：</a:t>
            </a:r>
            <a:endParaRPr lang="zh-CN" altLang="en-US" sz="2000" dirty="0">
              <a:latin typeface="华文楷体" panose="02010600040101010101" pitchFamily="2" charset="-122"/>
              <a:ea typeface="华文楷体" panose="02010600040101010101" pitchFamily="2" charset="-122"/>
            </a:endParaRPr>
          </a:p>
        </p:txBody>
      </p:sp>
      <p:sp>
        <p:nvSpPr>
          <p:cNvPr id="4" name="矩形 3"/>
          <p:cNvSpPr/>
          <p:nvPr/>
        </p:nvSpPr>
        <p:spPr>
          <a:xfrm>
            <a:off x="2244771" y="2469893"/>
            <a:ext cx="6900026" cy="369332"/>
          </a:xfrm>
          <a:prstGeom prst="rect">
            <a:avLst/>
          </a:prstGeom>
        </p:spPr>
        <p:txBody>
          <a:bodyPr wrap="square">
            <a:spAutoFit/>
          </a:bodyPr>
          <a:lstStyle/>
          <a:p>
            <a:r>
              <a:rPr lang="zh-CN" altLang="en-US" dirty="0" smtClean="0">
                <a:latin typeface="华文楷体" panose="02010600040101010101" pitchFamily="2" charset="-122"/>
                <a:ea typeface="华文楷体" panose="02010600040101010101" pitchFamily="2" charset="-122"/>
              </a:rPr>
              <a:t>button.setOnAction(event -&gt; System.out.println(event));</a:t>
            </a:r>
            <a:endParaRPr lang="zh-CN" altLang="en-US" dirty="0">
              <a:latin typeface="华文楷体" panose="02010600040101010101" pitchFamily="2" charset="-122"/>
              <a:ea typeface="华文楷体" panose="02010600040101010101" pitchFamily="2" charset="-122"/>
            </a:endParaRPr>
          </a:p>
        </p:txBody>
      </p:sp>
      <p:sp>
        <p:nvSpPr>
          <p:cNvPr id="5" name="内容占位符 2"/>
          <p:cNvSpPr txBox="1">
            <a:spLocks/>
          </p:cNvSpPr>
          <p:nvPr/>
        </p:nvSpPr>
        <p:spPr>
          <a:xfrm>
            <a:off x="353008" y="3071262"/>
            <a:ext cx="10515600" cy="469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smtClean="0">
                <a:latin typeface="华文楷体" panose="02010600040101010101" pitchFamily="2" charset="-122"/>
                <a:ea typeface="华文楷体" panose="02010600040101010101" pitchFamily="2" charset="-122"/>
              </a:rPr>
              <a:t>如果你能够只将</a:t>
            </a:r>
            <a:r>
              <a:rPr lang="en-US" altLang="zh-CN" sz="2000" dirty="0" err="1" smtClean="0">
                <a:latin typeface="华文楷体" panose="02010600040101010101" pitchFamily="2" charset="-122"/>
                <a:ea typeface="华文楷体" panose="02010600040101010101" pitchFamily="2" charset="-122"/>
              </a:rPr>
              <a:t>println</a:t>
            </a:r>
            <a:r>
              <a:rPr lang="zh-CN" altLang="en-US" sz="2000" dirty="0" smtClean="0">
                <a:latin typeface="华文楷体" panose="02010600040101010101" pitchFamily="2" charset="-122"/>
                <a:ea typeface="华文楷体" panose="02010600040101010101" pitchFamily="2" charset="-122"/>
              </a:rPr>
              <a:t>方法传递给</a:t>
            </a:r>
            <a:r>
              <a:rPr lang="en-US" altLang="zh-CN" sz="2000" dirty="0" err="1" smtClean="0">
                <a:latin typeface="华文楷体" panose="02010600040101010101" pitchFamily="2" charset="-122"/>
                <a:ea typeface="华文楷体" panose="02010600040101010101" pitchFamily="2" charset="-122"/>
              </a:rPr>
              <a:t>setOnAction</a:t>
            </a:r>
            <a:r>
              <a:rPr lang="zh-CN" altLang="en-US" sz="2000" dirty="0" smtClean="0">
                <a:latin typeface="华文楷体" panose="02010600040101010101" pitchFamily="2" charset="-122"/>
                <a:ea typeface="华文楷体" panose="02010600040101010101" pitchFamily="2" charset="-122"/>
              </a:rPr>
              <a:t>方法，就更好了。下面是修改后的代码：</a:t>
            </a:r>
            <a:endParaRPr lang="zh-CN" altLang="en-US" sz="2000" dirty="0">
              <a:latin typeface="华文楷体" panose="02010600040101010101" pitchFamily="2" charset="-122"/>
              <a:ea typeface="华文楷体" panose="02010600040101010101" pitchFamily="2" charset="-122"/>
            </a:endParaRPr>
          </a:p>
        </p:txBody>
      </p:sp>
      <p:sp>
        <p:nvSpPr>
          <p:cNvPr id="6" name="矩形 5"/>
          <p:cNvSpPr/>
          <p:nvPr/>
        </p:nvSpPr>
        <p:spPr>
          <a:xfrm>
            <a:off x="2929871" y="3517185"/>
            <a:ext cx="3858749" cy="369332"/>
          </a:xfrm>
          <a:prstGeom prst="rect">
            <a:avLst/>
          </a:prstGeom>
        </p:spPr>
        <p:txBody>
          <a:bodyPr wrap="none">
            <a:spAutoFit/>
          </a:bodyPr>
          <a:lstStyle/>
          <a:p>
            <a:r>
              <a:rPr lang="zh-CN" altLang="en-US" dirty="0" smtClean="0">
                <a:latin typeface="华文楷体" panose="02010600040101010101" pitchFamily="2" charset="-122"/>
                <a:ea typeface="华文楷体" panose="02010600040101010101" pitchFamily="2" charset="-122"/>
              </a:rPr>
              <a:t>button.setOnAction(System.out::println);</a:t>
            </a:r>
            <a:endParaRPr lang="zh-CN" altLang="en-US" dirty="0">
              <a:latin typeface="华文楷体" panose="02010600040101010101" pitchFamily="2" charset="-122"/>
              <a:ea typeface="华文楷体" panose="02010600040101010101" pitchFamily="2" charset="-122"/>
            </a:endParaRPr>
          </a:p>
        </p:txBody>
      </p:sp>
      <p:sp>
        <p:nvSpPr>
          <p:cNvPr id="7" name="内容占位符 2"/>
          <p:cNvSpPr txBox="1">
            <a:spLocks/>
          </p:cNvSpPr>
          <p:nvPr/>
        </p:nvSpPr>
        <p:spPr>
          <a:xfrm>
            <a:off x="353008" y="3984074"/>
            <a:ext cx="11711474" cy="158630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smtClean="0">
                <a:latin typeface="华文楷体" panose="02010600040101010101" pitchFamily="2" charset="-122"/>
                <a:ea typeface="华文楷体" panose="02010600040101010101" pitchFamily="2" charset="-122"/>
              </a:rPr>
              <a:t>表达式”</a:t>
            </a:r>
            <a:r>
              <a:rPr lang="en-US" altLang="zh-CN" sz="2000" dirty="0" err="1" smtClean="0">
                <a:latin typeface="华文楷体" panose="02010600040101010101" pitchFamily="2" charset="-122"/>
                <a:ea typeface="华文楷体" panose="02010600040101010101" pitchFamily="2" charset="-122"/>
              </a:rPr>
              <a:t>System.out</a:t>
            </a:r>
            <a:r>
              <a:rPr lang="en-US" altLang="zh-CN" sz="2000" dirty="0" smtClean="0">
                <a:latin typeface="华文楷体" panose="02010600040101010101" pitchFamily="2" charset="-122"/>
                <a:ea typeface="华文楷体" panose="02010600040101010101" pitchFamily="2" charset="-122"/>
              </a:rPr>
              <a:t>::</a:t>
            </a:r>
            <a:r>
              <a:rPr lang="en-US" altLang="zh-CN" sz="2000" dirty="0" err="1" smtClean="0">
                <a:latin typeface="华文楷体" panose="02010600040101010101" pitchFamily="2" charset="-122"/>
                <a:ea typeface="华文楷体" panose="02010600040101010101" pitchFamily="2" charset="-122"/>
              </a:rPr>
              <a:t>println</a:t>
            </a:r>
            <a:r>
              <a:rPr lang="en-US" altLang="zh-CN" sz="2000" dirty="0" smtClean="0">
                <a:latin typeface="华文楷体" panose="02010600040101010101" pitchFamily="2" charset="-122"/>
                <a:ea typeface="华文楷体" panose="02010600040101010101" pitchFamily="2" charset="-122"/>
              </a:rPr>
              <a:t>”</a:t>
            </a:r>
            <a:r>
              <a:rPr lang="zh-CN" altLang="en-US" sz="2000" dirty="0" smtClean="0">
                <a:latin typeface="华文楷体" panose="02010600040101010101" pitchFamily="2" charset="-122"/>
                <a:ea typeface="华文楷体" panose="02010600040101010101" pitchFamily="2" charset="-122"/>
              </a:rPr>
              <a:t>是一个方法引用，等同于</a:t>
            </a:r>
            <a:r>
              <a:rPr lang="en-US" altLang="zh-CN" sz="2000" dirty="0" smtClean="0">
                <a:latin typeface="华文楷体" panose="02010600040101010101" pitchFamily="2" charset="-122"/>
                <a:ea typeface="华文楷体" panose="02010600040101010101" pitchFamily="2" charset="-122"/>
              </a:rPr>
              <a:t>lambda</a:t>
            </a:r>
            <a:r>
              <a:rPr lang="zh-CN" altLang="en-US" sz="2000" dirty="0" smtClean="0">
                <a:latin typeface="华文楷体" panose="02010600040101010101" pitchFamily="2" charset="-122"/>
                <a:ea typeface="华文楷体" panose="02010600040101010101" pitchFamily="2" charset="-122"/>
              </a:rPr>
              <a:t>表达式</a:t>
            </a:r>
            <a:r>
              <a:rPr lang="en-US" altLang="zh-CN" sz="2000" dirty="0" smtClean="0">
                <a:latin typeface="华文楷体" panose="02010600040101010101" pitchFamily="2" charset="-122"/>
                <a:ea typeface="华文楷体" panose="02010600040101010101" pitchFamily="2" charset="-122"/>
              </a:rPr>
              <a:t>“X -&gt; </a:t>
            </a:r>
            <a:r>
              <a:rPr lang="en-US" altLang="zh-CN" sz="2000" dirty="0" err="1" smtClean="0">
                <a:latin typeface="华文楷体" panose="02010600040101010101" pitchFamily="2" charset="-122"/>
                <a:ea typeface="华文楷体" panose="02010600040101010101" pitchFamily="2" charset="-122"/>
              </a:rPr>
              <a:t>System.out.println</a:t>
            </a:r>
            <a:r>
              <a:rPr lang="en-US" altLang="zh-CN" sz="2000" dirty="0" smtClean="0">
                <a:latin typeface="华文楷体" panose="02010600040101010101" pitchFamily="2" charset="-122"/>
                <a:ea typeface="华文楷体" panose="02010600040101010101" pitchFamily="2" charset="-122"/>
              </a:rPr>
              <a:t>(x</a:t>
            </a:r>
            <a:r>
              <a:rPr lang="zh-CN" altLang="en-US" sz="2000" dirty="0" smtClean="0">
                <a:latin typeface="华文楷体" panose="02010600040101010101" pitchFamily="2" charset="-122"/>
                <a:ea typeface="华文楷体" panose="02010600040101010101" pitchFamily="2" charset="-122"/>
              </a:rPr>
              <a:t>）”。</a:t>
            </a:r>
            <a:endParaRPr lang="en-US" altLang="zh-CN" sz="2000" dirty="0" smtClean="0">
              <a:latin typeface="华文楷体" panose="02010600040101010101" pitchFamily="2" charset="-122"/>
              <a:ea typeface="华文楷体" panose="02010600040101010101" pitchFamily="2" charset="-122"/>
            </a:endParaRPr>
          </a:p>
          <a:p>
            <a:r>
              <a:rPr lang="zh-CN" altLang="en-US" sz="2000" dirty="0" smtClean="0">
                <a:latin typeface="华文楷体" panose="02010600040101010101" pitchFamily="2" charset="-122"/>
                <a:ea typeface="华文楷体" panose="02010600040101010101" pitchFamily="2" charset="-122"/>
              </a:rPr>
              <a:t>我们再举另外一个例子：</a:t>
            </a:r>
            <a:endParaRPr lang="en-US" altLang="zh-CN" sz="2000" dirty="0" smtClean="0">
              <a:latin typeface="华文楷体" panose="02010600040101010101" pitchFamily="2" charset="-122"/>
              <a:ea typeface="华文楷体" panose="02010600040101010101" pitchFamily="2" charset="-122"/>
            </a:endParaRPr>
          </a:p>
          <a:p>
            <a:pPr lvl="1"/>
            <a:r>
              <a:rPr lang="zh-CN" altLang="en-US" sz="1600" dirty="0" smtClean="0">
                <a:latin typeface="华文楷体" panose="02010600040101010101" pitchFamily="2" charset="-122"/>
                <a:ea typeface="华文楷体" panose="02010600040101010101" pitchFamily="2" charset="-122"/>
              </a:rPr>
              <a:t>假设你希望不区分大小写地对字符串进行排序，那么可以传入下面这个方法引用：</a:t>
            </a:r>
            <a:endParaRPr lang="en-US" altLang="zh-CN" sz="1600" dirty="0" smtClean="0">
              <a:latin typeface="华文楷体" panose="02010600040101010101" pitchFamily="2" charset="-122"/>
              <a:ea typeface="华文楷体" panose="02010600040101010101" pitchFamily="2" charset="-122"/>
            </a:endParaRPr>
          </a:p>
          <a:p>
            <a:pPr lvl="1"/>
            <a:r>
              <a:rPr lang="zh-CN" altLang="en-US" sz="1600" dirty="0" smtClean="0">
                <a:latin typeface="华文楷体" panose="02010600040101010101" pitchFamily="2" charset="-122"/>
                <a:ea typeface="华文楷体" panose="02010600040101010101" pitchFamily="2" charset="-122"/>
              </a:rPr>
              <a:t>“</a:t>
            </a:r>
            <a:r>
              <a:rPr lang="en-US" altLang="zh-CN" sz="1600" dirty="0" err="1" smtClean="0">
                <a:latin typeface="华文楷体" panose="02010600040101010101" pitchFamily="2" charset="-122"/>
                <a:ea typeface="华文楷体" panose="02010600040101010101" pitchFamily="2" charset="-122"/>
              </a:rPr>
              <a:t>Arrays.sort</a:t>
            </a:r>
            <a:r>
              <a:rPr lang="en-US" altLang="zh-CN" sz="1600" dirty="0" smtClean="0">
                <a:latin typeface="华文楷体" panose="02010600040101010101" pitchFamily="2" charset="-122"/>
                <a:ea typeface="华文楷体" panose="02010600040101010101" pitchFamily="2" charset="-122"/>
              </a:rPr>
              <a:t>(strings, String::</a:t>
            </a:r>
            <a:r>
              <a:rPr lang="en-US" altLang="zh-CN" sz="1600" dirty="0" err="1" smtClean="0">
                <a:latin typeface="华文楷体" panose="02010600040101010101" pitchFamily="2" charset="-122"/>
                <a:ea typeface="华文楷体" panose="02010600040101010101" pitchFamily="2" charset="-122"/>
              </a:rPr>
              <a:t>compareToignoreCase</a:t>
            </a:r>
            <a:r>
              <a:rPr lang="en-US" altLang="zh-CN" sz="1600" dirty="0" smtClean="0">
                <a:latin typeface="华文楷体" panose="02010600040101010101" pitchFamily="2" charset="-122"/>
                <a:ea typeface="华文楷体" panose="02010600040101010101" pitchFamily="2" charset="-122"/>
              </a:rPr>
              <a:t>)” </a:t>
            </a:r>
          </a:p>
          <a:p>
            <a:r>
              <a:rPr lang="zh-CN" altLang="en-US" sz="2000" dirty="0" smtClean="0">
                <a:latin typeface="华文楷体" panose="02010600040101010101" pitchFamily="2" charset="-122"/>
                <a:ea typeface="华文楷体" panose="02010600040101010101" pitchFamily="2" charset="-122"/>
              </a:rPr>
              <a:t>正如示例代码所示，</a:t>
            </a:r>
            <a:r>
              <a:rPr lang="en-US" altLang="zh-CN" sz="2000" dirty="0" smtClean="0">
                <a:latin typeface="华文楷体" panose="02010600040101010101" pitchFamily="2" charset="-122"/>
                <a:ea typeface="华文楷体" panose="02010600040101010101" pitchFamily="2" charset="-122"/>
              </a:rPr>
              <a:t>::</a:t>
            </a:r>
            <a:r>
              <a:rPr lang="zh-CN" altLang="en-US" sz="2000" dirty="0" smtClean="0">
                <a:latin typeface="华文楷体" panose="02010600040101010101" pitchFamily="2" charset="-122"/>
                <a:ea typeface="华文楷体" panose="02010600040101010101" pitchFamily="2" charset="-122"/>
              </a:rPr>
              <a:t>操作符将方法名和对象或类的名字分隔开来。以下是三种主要的使用情况：</a:t>
            </a:r>
            <a:endParaRPr lang="zh-CN" altLang="en-US" sz="20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709489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65584" y="412036"/>
            <a:ext cx="10515600" cy="6483285"/>
          </a:xfrm>
        </p:spPr>
        <p:txBody>
          <a:bodyPr>
            <a:normAutofit/>
          </a:bodyPr>
          <a:lstStyle/>
          <a:p>
            <a:r>
              <a:rPr lang="zh-CN" altLang="en-US" sz="2000" dirty="0" smtClean="0">
                <a:latin typeface="华文楷体" panose="02010600040101010101" pitchFamily="2" charset="-122"/>
                <a:ea typeface="华文楷体" panose="02010600040101010101" pitchFamily="2" charset="-122"/>
              </a:rPr>
              <a:t>对象</a:t>
            </a:r>
            <a:r>
              <a:rPr lang="en-US" altLang="zh-CN" sz="2000" dirty="0" smtClean="0">
                <a:latin typeface="华文楷体" panose="02010600040101010101" pitchFamily="2" charset="-122"/>
                <a:ea typeface="华文楷体" panose="02010600040101010101" pitchFamily="2" charset="-122"/>
              </a:rPr>
              <a:t>::</a:t>
            </a:r>
            <a:r>
              <a:rPr lang="zh-CN" altLang="en-US" sz="2000" dirty="0" smtClean="0">
                <a:latin typeface="华文楷体" panose="02010600040101010101" pitchFamily="2" charset="-122"/>
                <a:ea typeface="华文楷体" panose="02010600040101010101" pitchFamily="2" charset="-122"/>
              </a:rPr>
              <a:t>实例方法</a:t>
            </a:r>
          </a:p>
          <a:p>
            <a:r>
              <a:rPr lang="zh-CN" altLang="en-US" sz="2000" dirty="0" smtClean="0">
                <a:latin typeface="华文楷体" panose="02010600040101010101" pitchFamily="2" charset="-122"/>
                <a:ea typeface="华文楷体" panose="02010600040101010101" pitchFamily="2" charset="-122"/>
              </a:rPr>
              <a:t>类</a:t>
            </a:r>
            <a:r>
              <a:rPr lang="en-US" altLang="zh-CN" sz="2000" dirty="0" smtClean="0">
                <a:latin typeface="华文楷体" panose="02010600040101010101" pitchFamily="2" charset="-122"/>
                <a:ea typeface="华文楷体" panose="02010600040101010101" pitchFamily="2" charset="-122"/>
              </a:rPr>
              <a:t>::</a:t>
            </a:r>
            <a:r>
              <a:rPr lang="zh-CN" altLang="en-US" sz="2000" dirty="0" smtClean="0">
                <a:latin typeface="华文楷体" panose="02010600040101010101" pitchFamily="2" charset="-122"/>
                <a:ea typeface="华文楷体" panose="02010600040101010101" pitchFamily="2" charset="-122"/>
              </a:rPr>
              <a:t>静态方法</a:t>
            </a:r>
          </a:p>
          <a:p>
            <a:r>
              <a:rPr lang="zh-CN" altLang="en-US" sz="2000" dirty="0" smtClean="0">
                <a:latin typeface="华文楷体" panose="02010600040101010101" pitchFamily="2" charset="-122"/>
                <a:ea typeface="华文楷体" panose="02010600040101010101" pitchFamily="2" charset="-122"/>
              </a:rPr>
              <a:t>类</a:t>
            </a:r>
            <a:r>
              <a:rPr lang="en-US" altLang="zh-CN" sz="2000" dirty="0" smtClean="0">
                <a:latin typeface="华文楷体" panose="02010600040101010101" pitchFamily="2" charset="-122"/>
                <a:ea typeface="华文楷体" panose="02010600040101010101" pitchFamily="2" charset="-122"/>
              </a:rPr>
              <a:t>::</a:t>
            </a:r>
            <a:r>
              <a:rPr lang="zh-CN" altLang="en-US" sz="2000" dirty="0" smtClean="0">
                <a:latin typeface="华文楷体" panose="02010600040101010101" pitchFamily="2" charset="-122"/>
                <a:ea typeface="华文楷体" panose="02010600040101010101" pitchFamily="2" charset="-122"/>
              </a:rPr>
              <a:t>实例方法</a:t>
            </a:r>
            <a:endParaRPr lang="en-US" altLang="zh-CN" sz="2000" dirty="0" smtClean="0">
              <a:latin typeface="华文楷体" panose="02010600040101010101" pitchFamily="2" charset="-122"/>
              <a:ea typeface="华文楷体" panose="02010600040101010101" pitchFamily="2" charset="-122"/>
            </a:endParaRPr>
          </a:p>
          <a:p>
            <a:r>
              <a:rPr lang="zh-CN" altLang="en-US" sz="2000" dirty="0" smtClean="0">
                <a:latin typeface="华文楷体" panose="02010600040101010101" pitchFamily="2" charset="-122"/>
                <a:ea typeface="华文楷体" panose="02010600040101010101" pitchFamily="2" charset="-122"/>
              </a:rPr>
              <a:t>在前两种情况中，方法引用等同于提供方法参数的</a:t>
            </a:r>
            <a:r>
              <a:rPr lang="en-US" altLang="zh-CN" sz="2000" dirty="0" smtClean="0">
                <a:latin typeface="华文楷体" panose="02010600040101010101" pitchFamily="2" charset="-122"/>
                <a:ea typeface="华文楷体" panose="02010600040101010101" pitchFamily="2" charset="-122"/>
              </a:rPr>
              <a:t>lambda</a:t>
            </a:r>
            <a:r>
              <a:rPr lang="zh-CN" altLang="en-US" sz="2000" dirty="0" smtClean="0">
                <a:latin typeface="华文楷体" panose="02010600040101010101" pitchFamily="2" charset="-122"/>
                <a:ea typeface="华文楷体" panose="02010600040101010101" pitchFamily="2" charset="-122"/>
              </a:rPr>
              <a:t>表达式。如之前所述</a:t>
            </a:r>
            <a:r>
              <a:rPr lang="en-US" altLang="zh-CN" sz="2000" dirty="0" smtClean="0">
                <a:latin typeface="华文楷体" panose="02010600040101010101" pitchFamily="2" charset="-122"/>
                <a:ea typeface="华文楷体" panose="02010600040101010101" pitchFamily="2" charset="-122"/>
              </a:rPr>
              <a:t>:</a:t>
            </a:r>
          </a:p>
          <a:p>
            <a:pPr lvl="1"/>
            <a:r>
              <a:rPr lang="en-US" altLang="zh-CN" sz="1600" dirty="0" err="1" smtClean="0">
                <a:latin typeface="华文楷体" panose="02010600040101010101" pitchFamily="2" charset="-122"/>
                <a:ea typeface="华文楷体" panose="02010600040101010101" pitchFamily="2" charset="-122"/>
              </a:rPr>
              <a:t>System.out</a:t>
            </a:r>
            <a:r>
              <a:rPr lang="en-US" altLang="zh-CN" sz="1600" dirty="0" smtClean="0">
                <a:latin typeface="华文楷体" panose="02010600040101010101" pitchFamily="2" charset="-122"/>
                <a:ea typeface="华文楷体" panose="02010600040101010101" pitchFamily="2" charset="-122"/>
              </a:rPr>
              <a:t>::</a:t>
            </a:r>
            <a:r>
              <a:rPr lang="en-US" altLang="zh-CN" sz="1600" dirty="0" err="1" smtClean="0">
                <a:latin typeface="华文楷体" panose="02010600040101010101" pitchFamily="2" charset="-122"/>
                <a:ea typeface="华文楷体" panose="02010600040101010101" pitchFamily="2" charset="-122"/>
              </a:rPr>
              <a:t>println</a:t>
            </a:r>
            <a:r>
              <a:rPr lang="zh-CN" altLang="en-US" sz="1600" dirty="0" smtClean="0">
                <a:latin typeface="华文楷体" panose="02010600040101010101" pitchFamily="2" charset="-122"/>
                <a:ea typeface="华文楷体" panose="02010600040101010101" pitchFamily="2" charset="-122"/>
              </a:rPr>
              <a:t>等同于</a:t>
            </a:r>
            <a:r>
              <a:rPr lang="en-US" altLang="zh-CN" sz="1600" dirty="0" err="1" smtClean="0">
                <a:latin typeface="华文楷体" panose="02010600040101010101" pitchFamily="2" charset="-122"/>
                <a:ea typeface="华文楷体" panose="02010600040101010101" pitchFamily="2" charset="-122"/>
              </a:rPr>
              <a:t>System.out.println</a:t>
            </a:r>
            <a:r>
              <a:rPr lang="en-US" altLang="zh-CN" sz="1600" dirty="0" smtClean="0">
                <a:latin typeface="华文楷体" panose="02010600040101010101" pitchFamily="2" charset="-122"/>
                <a:ea typeface="华文楷体" panose="02010600040101010101" pitchFamily="2" charset="-122"/>
              </a:rPr>
              <a:t>(x</a:t>
            </a:r>
            <a:r>
              <a:rPr lang="zh-CN" altLang="en-US" sz="1600" dirty="0" smtClean="0">
                <a:latin typeface="华文楷体" panose="02010600040101010101" pitchFamily="2" charset="-122"/>
                <a:ea typeface="华文楷体" panose="02010600040101010101" pitchFamily="2" charset="-122"/>
              </a:rPr>
              <a:t>）。</a:t>
            </a:r>
            <a:endParaRPr lang="en-US" altLang="zh-CN" sz="1600" dirty="0" smtClean="0">
              <a:latin typeface="华文楷体" panose="02010600040101010101" pitchFamily="2" charset="-122"/>
              <a:ea typeface="华文楷体" panose="02010600040101010101" pitchFamily="2" charset="-122"/>
            </a:endParaRPr>
          </a:p>
          <a:p>
            <a:pPr lvl="1"/>
            <a:r>
              <a:rPr lang="zh-CN" altLang="en-US" sz="2000" dirty="0" smtClean="0">
                <a:latin typeface="华文楷体" panose="02010600040101010101" pitchFamily="2" charset="-122"/>
                <a:ea typeface="华文楷体" panose="02010600040101010101" pitchFamily="2" charset="-122"/>
              </a:rPr>
              <a:t>相似的：</a:t>
            </a:r>
            <a:r>
              <a:rPr lang="en-US" altLang="zh-CN" sz="2000" dirty="0" smtClean="0">
                <a:latin typeface="华文楷体" panose="02010600040101010101" pitchFamily="2" charset="-122"/>
                <a:ea typeface="华文楷体" panose="02010600040101010101" pitchFamily="2" charset="-122"/>
              </a:rPr>
              <a:t>Math::pow</a:t>
            </a:r>
            <a:r>
              <a:rPr lang="zh-CN" altLang="en-US" sz="2000" dirty="0" smtClean="0">
                <a:latin typeface="华文楷体" panose="02010600040101010101" pitchFamily="2" charset="-122"/>
                <a:ea typeface="华文楷体" panose="02010600040101010101" pitchFamily="2" charset="-122"/>
              </a:rPr>
              <a:t>等同于”（</a:t>
            </a:r>
            <a:r>
              <a:rPr lang="en-US" altLang="zh-CN" sz="2000" dirty="0" smtClean="0">
                <a:latin typeface="华文楷体" panose="02010600040101010101" pitchFamily="2" charset="-122"/>
                <a:ea typeface="华文楷体" panose="02010600040101010101" pitchFamily="2" charset="-122"/>
              </a:rPr>
              <a:t>x, y)-&gt;</a:t>
            </a:r>
            <a:r>
              <a:rPr lang="en-US" altLang="zh-CN" sz="2000" dirty="0" err="1" smtClean="0">
                <a:latin typeface="华文楷体" panose="02010600040101010101" pitchFamily="2" charset="-122"/>
                <a:ea typeface="华文楷体" panose="02010600040101010101" pitchFamily="2" charset="-122"/>
              </a:rPr>
              <a:t>Math.pow</a:t>
            </a:r>
            <a:r>
              <a:rPr lang="en-US" altLang="zh-CN" sz="2000" dirty="0" smtClean="0">
                <a:latin typeface="华文楷体" panose="02010600040101010101" pitchFamily="2" charset="-122"/>
                <a:ea typeface="华文楷体" panose="02010600040101010101" pitchFamily="2" charset="-122"/>
              </a:rPr>
              <a:t>(x, y</a:t>
            </a:r>
            <a:r>
              <a:rPr lang="zh-CN" altLang="en-US" sz="2000" dirty="0" smtClean="0">
                <a:latin typeface="华文楷体" panose="02010600040101010101" pitchFamily="2" charset="-122"/>
                <a:ea typeface="华文楷体" panose="02010600040101010101" pitchFamily="2" charset="-122"/>
              </a:rPr>
              <a:t>）”。</a:t>
            </a:r>
            <a:endParaRPr lang="en-US" altLang="zh-CN" sz="2000" dirty="0" smtClean="0">
              <a:latin typeface="华文楷体" panose="02010600040101010101" pitchFamily="2" charset="-122"/>
              <a:ea typeface="华文楷体" panose="02010600040101010101" pitchFamily="2" charset="-122"/>
            </a:endParaRPr>
          </a:p>
          <a:p>
            <a:r>
              <a:rPr lang="zh-CN" altLang="en-US" sz="2000" dirty="0" smtClean="0">
                <a:latin typeface="华文楷体" panose="02010600040101010101" pitchFamily="2" charset="-122"/>
                <a:ea typeface="华文楷体" panose="02010600040101010101" pitchFamily="2" charset="-122"/>
              </a:rPr>
              <a:t>在第三种情况中，第一个参数会成为执行方法的对象。</a:t>
            </a:r>
          </a:p>
          <a:p>
            <a:r>
              <a:rPr lang="zh-CN" altLang="en-US" sz="2000" dirty="0" smtClean="0">
                <a:latin typeface="华文楷体" panose="02010600040101010101" pitchFamily="2" charset="-122"/>
                <a:ea typeface="华文楷体" panose="02010600040101010101" pitchFamily="2" charset="-122"/>
              </a:rPr>
              <a:t>例如</a:t>
            </a:r>
            <a:r>
              <a:rPr lang="en-US" altLang="zh-CN" sz="2000" dirty="0" smtClean="0">
                <a:latin typeface="华文楷体" panose="02010600040101010101" pitchFamily="2" charset="-122"/>
                <a:ea typeface="华文楷体" panose="02010600040101010101" pitchFamily="2" charset="-122"/>
              </a:rPr>
              <a:t>String::</a:t>
            </a:r>
            <a:r>
              <a:rPr lang="en-US" altLang="zh-CN" sz="2000" dirty="0" err="1" smtClean="0">
                <a:latin typeface="华文楷体" panose="02010600040101010101" pitchFamily="2" charset="-122"/>
                <a:ea typeface="华文楷体" panose="02010600040101010101" pitchFamily="2" charset="-122"/>
              </a:rPr>
              <a:t>cornpareToignoreCase</a:t>
            </a:r>
            <a:r>
              <a:rPr lang="zh-CN" altLang="en-US" sz="2000" dirty="0" smtClean="0">
                <a:latin typeface="华文楷体" panose="02010600040101010101" pitchFamily="2" charset="-122"/>
                <a:ea typeface="华文楷体" panose="02010600040101010101" pitchFamily="2" charset="-122"/>
              </a:rPr>
              <a:t>等同于”（</a:t>
            </a:r>
            <a:r>
              <a:rPr lang="en-US" altLang="zh-CN" sz="2000" dirty="0" smtClean="0">
                <a:latin typeface="华文楷体" panose="02010600040101010101" pitchFamily="2" charset="-122"/>
                <a:ea typeface="华文楷体" panose="02010600040101010101" pitchFamily="2" charset="-122"/>
              </a:rPr>
              <a:t>x, y)-&gt;</a:t>
            </a:r>
            <a:r>
              <a:rPr lang="en-US" altLang="zh-CN" sz="2000" dirty="0" err="1" smtClean="0">
                <a:latin typeface="华文楷体" panose="02010600040101010101" pitchFamily="2" charset="-122"/>
                <a:ea typeface="华文楷体" panose="02010600040101010101" pitchFamily="2" charset="-122"/>
              </a:rPr>
              <a:t>x.cornpareToignoreCase</a:t>
            </a:r>
            <a:r>
              <a:rPr lang="en-US" altLang="zh-CN" sz="2000" dirty="0" smtClean="0">
                <a:latin typeface="华文楷体" panose="02010600040101010101" pitchFamily="2" charset="-122"/>
                <a:ea typeface="华文楷体" panose="02010600040101010101" pitchFamily="2" charset="-122"/>
              </a:rPr>
              <a:t>(y)”</a:t>
            </a:r>
          </a:p>
          <a:p>
            <a:r>
              <a:rPr lang="zh-CN" altLang="en-US" sz="2000" dirty="0" smtClean="0">
                <a:latin typeface="华文楷体" panose="02010600040101010101" pitchFamily="2" charset="-122"/>
                <a:ea typeface="华文楷体" panose="02010600040101010101" pitchFamily="2" charset="-122"/>
              </a:rPr>
              <a:t>注意：</a:t>
            </a:r>
            <a:endParaRPr lang="en-US" altLang="zh-CN" sz="2000" dirty="0" smtClean="0">
              <a:latin typeface="华文楷体" panose="02010600040101010101" pitchFamily="2" charset="-122"/>
              <a:ea typeface="华文楷体" panose="02010600040101010101" pitchFamily="2" charset="-122"/>
            </a:endParaRPr>
          </a:p>
          <a:p>
            <a:pPr lvl="1"/>
            <a:r>
              <a:rPr lang="zh-CN" altLang="en-US" sz="1600" dirty="0" smtClean="0">
                <a:latin typeface="华文楷体" panose="02010600040101010101" pitchFamily="2" charset="-122"/>
                <a:ea typeface="华文楷体" panose="02010600040101010101" pitchFamily="2" charset="-122"/>
              </a:rPr>
              <a:t>如果有多个同名的重载方法，编译器会试图从上下文中找到最匹配的一个方法。</a:t>
            </a:r>
            <a:endParaRPr lang="en-US" altLang="zh-CN" sz="1600" dirty="0" smtClean="0">
              <a:latin typeface="华文楷体" panose="02010600040101010101" pitchFamily="2" charset="-122"/>
              <a:ea typeface="华文楷体" panose="02010600040101010101" pitchFamily="2" charset="-122"/>
            </a:endParaRPr>
          </a:p>
          <a:p>
            <a:pPr lvl="1"/>
            <a:r>
              <a:rPr lang="zh-CN" altLang="en-US" sz="1600" dirty="0" smtClean="0">
                <a:latin typeface="华文楷体" panose="02010600040101010101" pitchFamily="2" charset="-122"/>
                <a:ea typeface="华文楷体" panose="02010600040101010101" pitchFamily="2" charset="-122"/>
              </a:rPr>
              <a:t>例如：有两个版本的</a:t>
            </a:r>
            <a:r>
              <a:rPr lang="en-US" altLang="zh-CN" sz="1600" dirty="0" err="1" smtClean="0">
                <a:latin typeface="华文楷体" panose="02010600040101010101" pitchFamily="2" charset="-122"/>
                <a:ea typeface="华文楷体" panose="02010600040101010101" pitchFamily="2" charset="-122"/>
              </a:rPr>
              <a:t>Math.max</a:t>
            </a:r>
            <a:r>
              <a:rPr lang="zh-CN" altLang="en-US" sz="1600" dirty="0" smtClean="0">
                <a:latin typeface="华文楷体" panose="02010600040101010101" pitchFamily="2" charset="-122"/>
                <a:ea typeface="华文楷体" panose="02010600040101010101" pitchFamily="2" charset="-122"/>
              </a:rPr>
              <a:t>方法，一个接收整型作为参数，而另个接收</a:t>
            </a:r>
            <a:r>
              <a:rPr lang="en-US" altLang="zh-CN" sz="1600" dirty="0" smtClean="0">
                <a:latin typeface="华文楷体" panose="02010600040101010101" pitchFamily="2" charset="-122"/>
                <a:ea typeface="华文楷体" panose="02010600040101010101" pitchFamily="2" charset="-122"/>
              </a:rPr>
              <a:t>double</a:t>
            </a:r>
            <a:r>
              <a:rPr lang="zh-CN" altLang="en-US" sz="1600" dirty="0" smtClean="0">
                <a:latin typeface="华文楷体" panose="02010600040101010101" pitchFamily="2" charset="-122"/>
                <a:ea typeface="华文楷体" panose="02010600040101010101" pitchFamily="2" charset="-122"/>
              </a:rPr>
              <a:t>类型的值。</a:t>
            </a:r>
            <a:endParaRPr lang="en-US" altLang="zh-CN" sz="1600" dirty="0" smtClean="0">
              <a:latin typeface="华文楷体" panose="02010600040101010101" pitchFamily="2" charset="-122"/>
              <a:ea typeface="华文楷体" panose="02010600040101010101" pitchFamily="2" charset="-122"/>
            </a:endParaRPr>
          </a:p>
          <a:p>
            <a:pPr lvl="1"/>
            <a:r>
              <a:rPr lang="zh-CN" altLang="en-US" sz="1600" dirty="0" smtClean="0">
                <a:latin typeface="华文楷体" panose="02010600040101010101" pitchFamily="2" charset="-122"/>
                <a:ea typeface="华文楷体" panose="02010600040101010101" pitchFamily="2" charset="-122"/>
              </a:rPr>
              <a:t>究竟会选择哪一个方法，取决于</a:t>
            </a:r>
            <a:r>
              <a:rPr lang="en-US" altLang="zh-CN" sz="1600" dirty="0" err="1" smtClean="0">
                <a:latin typeface="华文楷体" panose="02010600040101010101" pitchFamily="2" charset="-122"/>
                <a:ea typeface="华文楷体" panose="02010600040101010101" pitchFamily="2" charset="-122"/>
              </a:rPr>
              <a:t>Math:rnax</a:t>
            </a:r>
            <a:r>
              <a:rPr lang="zh-CN" altLang="en-US" sz="1600" dirty="0" smtClean="0">
                <a:latin typeface="华文楷体" panose="02010600040101010101" pitchFamily="2" charset="-122"/>
                <a:ea typeface="华文楷体" panose="02010600040101010101" pitchFamily="2" charset="-122"/>
              </a:rPr>
              <a:t>被转换为的函数式接口的方法参数。</a:t>
            </a:r>
            <a:endParaRPr lang="en-US" altLang="zh-CN" sz="1600" dirty="0" smtClean="0">
              <a:latin typeface="华文楷体" panose="02010600040101010101" pitchFamily="2" charset="-122"/>
              <a:ea typeface="华文楷体" panose="02010600040101010101" pitchFamily="2" charset="-122"/>
            </a:endParaRPr>
          </a:p>
          <a:p>
            <a:pPr lvl="1"/>
            <a:r>
              <a:rPr lang="zh-CN" altLang="en-US" sz="1600" dirty="0" smtClean="0">
                <a:latin typeface="华文楷体" panose="02010600040101010101" pitchFamily="2" charset="-122"/>
                <a:ea typeface="华文楷体" panose="02010600040101010101" pitchFamily="2" charset="-122"/>
              </a:rPr>
              <a:t>同</a:t>
            </a:r>
            <a:r>
              <a:rPr lang="en-US" altLang="zh-CN" sz="1600" dirty="0" smtClean="0">
                <a:latin typeface="华文楷体" panose="02010600040101010101" pitchFamily="2" charset="-122"/>
                <a:ea typeface="华文楷体" panose="02010600040101010101" pitchFamily="2" charset="-122"/>
              </a:rPr>
              <a:t>lambda</a:t>
            </a:r>
            <a:r>
              <a:rPr lang="zh-CN" altLang="en-US" sz="1600" dirty="0" smtClean="0">
                <a:latin typeface="华文楷体" panose="02010600040101010101" pitchFamily="2" charset="-122"/>
                <a:ea typeface="华文楷体" panose="02010600040101010101" pitchFamily="2" charset="-122"/>
              </a:rPr>
              <a:t>表达式类似，方法引用也不会独立存在，它们经常被用于转换为函数式接口的实例。</a:t>
            </a:r>
          </a:p>
          <a:p>
            <a:r>
              <a:rPr lang="zh-CN" altLang="en-US" sz="2000" dirty="0" smtClean="0">
                <a:latin typeface="华文楷体" panose="02010600040101010101" pitchFamily="2" charset="-122"/>
                <a:ea typeface="华文楷体" panose="02010600040101010101" pitchFamily="2" charset="-122"/>
              </a:rPr>
              <a:t>你还可以捕获方法引用中的</a:t>
            </a:r>
            <a:r>
              <a:rPr lang="en-US" altLang="zh-CN" sz="2000" dirty="0" smtClean="0">
                <a:latin typeface="华文楷体" panose="02010600040101010101" pitchFamily="2" charset="-122"/>
                <a:ea typeface="华文楷体" panose="02010600040101010101" pitchFamily="2" charset="-122"/>
              </a:rPr>
              <a:t>this</a:t>
            </a:r>
            <a:r>
              <a:rPr lang="zh-CN" altLang="en-US" sz="2000" dirty="0" smtClean="0">
                <a:latin typeface="华文楷体" panose="02010600040101010101" pitchFamily="2" charset="-122"/>
                <a:ea typeface="华文楷体" panose="02010600040101010101" pitchFamily="2" charset="-122"/>
              </a:rPr>
              <a:t>参数。</a:t>
            </a:r>
          </a:p>
          <a:p>
            <a:r>
              <a:rPr lang="zh-CN" altLang="en-US" sz="2000" dirty="0" smtClean="0">
                <a:latin typeface="华文楷体" panose="02010600040101010101" pitchFamily="2" charset="-122"/>
                <a:ea typeface="华文楷体" panose="02010600040101010101" pitchFamily="2" charset="-122"/>
              </a:rPr>
              <a:t>例如，</a:t>
            </a:r>
            <a:r>
              <a:rPr lang="en-US" altLang="zh-CN" sz="2000" dirty="0" smtClean="0">
                <a:latin typeface="华文楷体" panose="02010600040101010101" pitchFamily="2" charset="-122"/>
                <a:ea typeface="华文楷体" panose="02010600040101010101" pitchFamily="2" charset="-122"/>
              </a:rPr>
              <a:t>this::equals</a:t>
            </a:r>
            <a:r>
              <a:rPr lang="zh-CN" altLang="en-US" sz="2000" dirty="0" smtClean="0">
                <a:latin typeface="华文楷体" panose="02010600040101010101" pitchFamily="2" charset="-122"/>
                <a:ea typeface="华文楷体" panose="02010600040101010101" pitchFamily="2" charset="-122"/>
              </a:rPr>
              <a:t>就等同于</a:t>
            </a:r>
            <a:r>
              <a:rPr lang="en-US" altLang="zh-CN" sz="2000" dirty="0" smtClean="0">
                <a:latin typeface="华文楷体" panose="02010600040101010101" pitchFamily="2" charset="-122"/>
                <a:ea typeface="华文楷体" panose="02010600040101010101" pitchFamily="2" charset="-122"/>
              </a:rPr>
              <a:t>X-&gt; </a:t>
            </a:r>
            <a:r>
              <a:rPr lang="en-US" altLang="zh-CN" sz="2000" dirty="0" err="1" smtClean="0">
                <a:latin typeface="华文楷体" panose="02010600040101010101" pitchFamily="2" charset="-122"/>
                <a:ea typeface="华文楷体" panose="02010600040101010101" pitchFamily="2" charset="-122"/>
              </a:rPr>
              <a:t>this.equals</a:t>
            </a:r>
            <a:r>
              <a:rPr lang="en-US" altLang="zh-CN" sz="2000" dirty="0" smtClean="0">
                <a:latin typeface="华文楷体" panose="02010600040101010101" pitchFamily="2" charset="-122"/>
                <a:ea typeface="华文楷体" panose="02010600040101010101" pitchFamily="2" charset="-122"/>
              </a:rPr>
              <a:t>(x</a:t>
            </a:r>
            <a:r>
              <a:rPr lang="zh-CN" altLang="en-US" sz="2000" dirty="0" smtClean="0">
                <a:latin typeface="华文楷体" panose="02010600040101010101" pitchFamily="2" charset="-122"/>
                <a:ea typeface="华文楷体" panose="02010600040101010101" pitchFamily="2" charset="-122"/>
              </a:rPr>
              <a:t>）。你也可以使用</a:t>
            </a:r>
            <a:r>
              <a:rPr lang="en-US" altLang="zh-CN" sz="2000" dirty="0" smtClean="0">
                <a:latin typeface="华文楷体" panose="02010600040101010101" pitchFamily="2" charset="-122"/>
                <a:ea typeface="华文楷体" panose="02010600040101010101" pitchFamily="2" charset="-122"/>
              </a:rPr>
              <a:t>super</a:t>
            </a:r>
            <a:r>
              <a:rPr lang="zh-CN" altLang="en-US" sz="2000" dirty="0" smtClean="0">
                <a:latin typeface="华文楷体" panose="02010600040101010101" pitchFamily="2" charset="-122"/>
                <a:ea typeface="华文楷体" panose="02010600040101010101" pitchFamily="2" charset="-122"/>
              </a:rPr>
              <a:t>对象，以下方法表达式</a:t>
            </a:r>
          </a:p>
          <a:p>
            <a:r>
              <a:rPr lang="en-US" altLang="zh-CN" sz="2000" dirty="0" smtClean="0">
                <a:latin typeface="华文楷体" panose="02010600040101010101" pitchFamily="2" charset="-122"/>
                <a:ea typeface="华文楷体" panose="02010600040101010101" pitchFamily="2" charset="-122"/>
              </a:rPr>
              <a:t>Super::</a:t>
            </a:r>
            <a:r>
              <a:rPr lang="zh-CN" altLang="en-US" sz="2000" dirty="0" smtClean="0">
                <a:latin typeface="华文楷体" panose="02010600040101010101" pitchFamily="2" charset="-122"/>
                <a:ea typeface="华文楷体" panose="02010600040101010101" pitchFamily="2" charset="-122"/>
              </a:rPr>
              <a:t>实例方法</a:t>
            </a:r>
          </a:p>
          <a:p>
            <a:r>
              <a:rPr lang="zh-CN" altLang="en-US" sz="2000" dirty="0" smtClean="0">
                <a:latin typeface="华文楷体" panose="02010600040101010101" pitchFamily="2" charset="-122"/>
                <a:ea typeface="华文楷体" panose="02010600040101010101" pitchFamily="2" charset="-122"/>
              </a:rPr>
              <a:t>会使用</a:t>
            </a:r>
            <a:r>
              <a:rPr lang="en-US" altLang="zh-CN" sz="2000" dirty="0" smtClean="0">
                <a:latin typeface="华文楷体" panose="02010600040101010101" pitchFamily="2" charset="-122"/>
                <a:ea typeface="华文楷体" panose="02010600040101010101" pitchFamily="2" charset="-122"/>
              </a:rPr>
              <a:t>this</a:t>
            </a:r>
            <a:r>
              <a:rPr lang="zh-CN" altLang="en-US" sz="2000" dirty="0" smtClean="0">
                <a:latin typeface="华文楷体" panose="02010600040101010101" pitchFamily="2" charset="-122"/>
                <a:ea typeface="华文楷体" panose="02010600040101010101" pitchFamily="2" charset="-122"/>
              </a:rPr>
              <a:t>作为执行方法的对象，并调用父类中指定的方法。以下是一些用来说明该机制的虚构示例：</a:t>
            </a:r>
            <a:endParaRPr lang="en-US" altLang="zh-CN" sz="20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340634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58281" y="3881534"/>
            <a:ext cx="11520197" cy="2122715"/>
          </a:xfrm>
        </p:spPr>
        <p:txBody>
          <a:bodyPr>
            <a:normAutofit/>
          </a:bodyPr>
          <a:lstStyle/>
          <a:p>
            <a:r>
              <a:rPr lang="zh-CN" altLang="en-US" sz="2000" dirty="0" smtClean="0">
                <a:latin typeface="华文楷体" panose="02010600040101010101" pitchFamily="2" charset="-122"/>
                <a:ea typeface="华文楷体" panose="02010600040101010101" pitchFamily="2" charset="-122"/>
              </a:rPr>
              <a:t>当线程启动时，会调用它的</a:t>
            </a:r>
            <a:r>
              <a:rPr lang="en-US" altLang="zh-CN" sz="2000" dirty="0" smtClean="0">
                <a:latin typeface="华文楷体" panose="02010600040101010101" pitchFamily="2" charset="-122"/>
                <a:ea typeface="华文楷体" panose="02010600040101010101" pitchFamily="2" charset="-122"/>
              </a:rPr>
              <a:t>Runnable</a:t>
            </a:r>
            <a:r>
              <a:rPr lang="zh-CN" altLang="en-US" sz="2000" dirty="0" smtClean="0">
                <a:latin typeface="华文楷体" panose="02010600040101010101" pitchFamily="2" charset="-122"/>
                <a:ea typeface="华文楷体" panose="02010600040101010101" pitchFamily="2" charset="-122"/>
              </a:rPr>
              <a:t>方法，然后执行</a:t>
            </a:r>
            <a:r>
              <a:rPr lang="en-US" altLang="zh-CN" sz="2000" dirty="0" smtClean="0">
                <a:latin typeface="华文楷体" panose="02010600040101010101" pitchFamily="2" charset="-122"/>
                <a:ea typeface="华文楷体" panose="02010600040101010101" pitchFamily="2" charset="-122"/>
              </a:rPr>
              <a:t>super::greet</a:t>
            </a:r>
            <a:r>
              <a:rPr lang="zh-CN" altLang="en-US" sz="2000" dirty="0" smtClean="0">
                <a:latin typeface="华文楷体" panose="02010600040101010101" pitchFamily="2" charset="-122"/>
                <a:ea typeface="华文楷体" panose="02010600040101010101" pitchFamily="2" charset="-122"/>
              </a:rPr>
              <a:t>并调用父类中的</a:t>
            </a:r>
            <a:r>
              <a:rPr lang="en-US" altLang="zh-CN" sz="2000" dirty="0" smtClean="0">
                <a:latin typeface="华文楷体" panose="02010600040101010101" pitchFamily="2" charset="-122"/>
                <a:ea typeface="华文楷体" panose="02010600040101010101" pitchFamily="2" charset="-122"/>
              </a:rPr>
              <a:t>greet</a:t>
            </a:r>
            <a:r>
              <a:rPr lang="zh-CN" altLang="en-US" sz="2000" dirty="0" smtClean="0">
                <a:latin typeface="华文楷体" panose="02010600040101010101" pitchFamily="2" charset="-122"/>
                <a:ea typeface="华文楷体" panose="02010600040101010101" pitchFamily="2" charset="-122"/>
              </a:rPr>
              <a:t>方法。</a:t>
            </a:r>
          </a:p>
          <a:p>
            <a:r>
              <a:rPr lang="zh-CN" altLang="en-US" sz="2000" dirty="0" smtClean="0">
                <a:latin typeface="华文楷体" panose="02010600040101010101" pitchFamily="2" charset="-122"/>
                <a:ea typeface="华文楷体" panose="02010600040101010101" pitchFamily="2" charset="-122"/>
              </a:rPr>
              <a:t>注意：在匿名类中，你可以调用一个闭合类或父类的员工方法，例如闭合类</a:t>
            </a:r>
            <a:r>
              <a:rPr lang="en-US" altLang="zh-CN" sz="2000" dirty="0" smtClean="0">
                <a:latin typeface="华文楷体" panose="02010600040101010101" pitchFamily="2" charset="-122"/>
                <a:ea typeface="华文楷体" panose="02010600040101010101" pitchFamily="2" charset="-122"/>
              </a:rPr>
              <a:t>.this::</a:t>
            </a:r>
            <a:r>
              <a:rPr lang="zh-CN" altLang="en-US" sz="2000" dirty="0" smtClean="0">
                <a:latin typeface="华文楷体" panose="02010600040101010101" pitchFamily="2" charset="-122"/>
                <a:ea typeface="华文楷体" panose="02010600040101010101" pitchFamily="2" charset="-122"/>
              </a:rPr>
              <a:t>方法或者闭合类</a:t>
            </a:r>
            <a:r>
              <a:rPr lang="en-US" altLang="zh-CN" sz="2000" dirty="0" smtClean="0">
                <a:latin typeface="华文楷体" panose="02010600040101010101" pitchFamily="2" charset="-122"/>
                <a:ea typeface="华文楷体" panose="02010600040101010101" pitchFamily="2" charset="-122"/>
              </a:rPr>
              <a:t>.super::</a:t>
            </a:r>
            <a:r>
              <a:rPr lang="zh-CN" altLang="en-US" sz="2000" dirty="0" smtClean="0">
                <a:latin typeface="华文楷体" panose="02010600040101010101" pitchFamily="2" charset="-122"/>
                <a:ea typeface="华文楷体" panose="02010600040101010101" pitchFamily="2" charset="-122"/>
              </a:rPr>
              <a:t>方法。</a:t>
            </a:r>
            <a:endParaRPr lang="zh-CN" altLang="en-US" sz="2000" dirty="0">
              <a:latin typeface="华文楷体" panose="02010600040101010101" pitchFamily="2" charset="-122"/>
              <a:ea typeface="华文楷体" panose="02010600040101010101" pitchFamily="2" charset="-122"/>
            </a:endParaRPr>
          </a:p>
        </p:txBody>
      </p:sp>
      <p:sp>
        <p:nvSpPr>
          <p:cNvPr id="4" name="Rectangle 1"/>
          <p:cNvSpPr>
            <a:spLocks noChangeArrowheads="1"/>
          </p:cNvSpPr>
          <p:nvPr/>
        </p:nvSpPr>
        <p:spPr bwMode="auto">
          <a:xfrm>
            <a:off x="3596951" y="266037"/>
            <a:ext cx="4236097"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1" i="0" u="none" strike="noStrike" cap="none" normalizeH="0" baseline="0" dirty="0" smtClean="0">
                <a:ln>
                  <a:noFill/>
                </a:ln>
                <a:solidFill>
                  <a:srgbClr val="000080"/>
                </a:solidFill>
                <a:effectLst/>
                <a:latin typeface="华文楷体" panose="02010600040101010101" pitchFamily="2" charset="-122"/>
                <a:ea typeface="华文楷体" panose="02010600040101010101" pitchFamily="2" charset="-122"/>
              </a:rPr>
              <a:t>public class </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_01_Greeter {</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a:t>
            </a:r>
            <a:r>
              <a:rPr kumimoji="0" lang="zh-CN" altLang="zh-CN" sz="1400" b="1" i="0" u="none" strike="noStrike" cap="none" normalizeH="0" baseline="0" dirty="0" smtClean="0">
                <a:ln>
                  <a:noFill/>
                </a:ln>
                <a:solidFill>
                  <a:srgbClr val="000080"/>
                </a:solidFill>
                <a:effectLst/>
                <a:latin typeface="华文楷体" panose="02010600040101010101" pitchFamily="2" charset="-122"/>
                <a:ea typeface="华文楷体" panose="02010600040101010101" pitchFamily="2" charset="-122"/>
              </a:rPr>
              <a:t>public void </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greet() {</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System.</a:t>
            </a:r>
            <a:r>
              <a:rPr kumimoji="0" lang="zh-CN" altLang="zh-CN" sz="1400" b="1" i="1" u="none" strike="noStrike" cap="none" normalizeH="0" baseline="0" dirty="0" smtClean="0">
                <a:ln>
                  <a:noFill/>
                </a:ln>
                <a:solidFill>
                  <a:srgbClr val="660E7A"/>
                </a:solidFill>
                <a:effectLst/>
                <a:latin typeface="华文楷体" panose="02010600040101010101" pitchFamily="2" charset="-122"/>
                <a:ea typeface="华文楷体" panose="02010600040101010101" pitchFamily="2" charset="-122"/>
              </a:rPr>
              <a:t>out</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.println(</a:t>
            </a:r>
            <a:r>
              <a:rPr kumimoji="0" lang="zh-CN" altLang="zh-CN" sz="1400" b="1" i="0" u="none" strike="noStrike" cap="none" normalizeH="0" baseline="0" dirty="0" smtClean="0">
                <a:ln>
                  <a:noFill/>
                </a:ln>
                <a:solidFill>
                  <a:srgbClr val="008000"/>
                </a:solidFill>
                <a:effectLst/>
                <a:latin typeface="华文楷体" panose="02010600040101010101" pitchFamily="2" charset="-122"/>
                <a:ea typeface="华文楷体" panose="02010600040101010101" pitchFamily="2" charset="-122"/>
              </a:rPr>
              <a:t>"Hello worrld"</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1" i="0" u="none" strike="noStrike" cap="none" normalizeH="0" baseline="0" dirty="0" smtClean="0">
                <a:ln>
                  <a:noFill/>
                </a:ln>
                <a:solidFill>
                  <a:srgbClr val="000080"/>
                </a:solidFill>
                <a:effectLst/>
                <a:latin typeface="华文楷体" panose="02010600040101010101" pitchFamily="2" charset="-122"/>
                <a:ea typeface="华文楷体" panose="02010600040101010101" pitchFamily="2" charset="-122"/>
              </a:rPr>
              <a:t>class </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ConcurrentGreeter </a:t>
            </a:r>
            <a:r>
              <a:rPr kumimoji="0" lang="zh-CN" altLang="zh-CN" sz="1400" b="1" i="0" u="none" strike="noStrike" cap="none" normalizeH="0" baseline="0" dirty="0" smtClean="0">
                <a:ln>
                  <a:noFill/>
                </a:ln>
                <a:solidFill>
                  <a:srgbClr val="000080"/>
                </a:solidFill>
                <a:effectLst/>
                <a:latin typeface="华文楷体" panose="02010600040101010101" pitchFamily="2" charset="-122"/>
                <a:ea typeface="华文楷体" panose="02010600040101010101" pitchFamily="2" charset="-122"/>
              </a:rPr>
              <a:t>extends </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_01_Greeter {</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a:t>
            </a:r>
            <a:r>
              <a:rPr kumimoji="0" lang="zh-CN" altLang="zh-CN" sz="1400" b="1" i="0" u="none" strike="noStrike" cap="none" normalizeH="0" baseline="0" dirty="0" smtClean="0">
                <a:ln>
                  <a:noFill/>
                </a:ln>
                <a:solidFill>
                  <a:srgbClr val="000080"/>
                </a:solidFill>
                <a:effectLst/>
                <a:latin typeface="华文楷体" panose="02010600040101010101" pitchFamily="2" charset="-122"/>
                <a:ea typeface="华文楷体" panose="02010600040101010101" pitchFamily="2" charset="-122"/>
              </a:rPr>
              <a:t>public void </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greet() {</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Thread t1 = </a:t>
            </a:r>
            <a:r>
              <a:rPr kumimoji="0" lang="zh-CN" altLang="zh-CN" sz="1400" b="1" i="0" u="none" strike="noStrike" cap="none" normalizeH="0" baseline="0" dirty="0" smtClean="0">
                <a:ln>
                  <a:noFill/>
                </a:ln>
                <a:solidFill>
                  <a:srgbClr val="000080"/>
                </a:solidFill>
                <a:effectLst/>
                <a:latin typeface="华文楷体" panose="02010600040101010101" pitchFamily="2" charset="-122"/>
                <a:ea typeface="华文楷体" panose="02010600040101010101" pitchFamily="2" charset="-122"/>
              </a:rPr>
              <a:t>new </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Thread(</a:t>
            </a:r>
            <a:r>
              <a:rPr kumimoji="0" lang="zh-CN" altLang="zh-CN" sz="1400" b="1" i="0" u="none" strike="noStrike" cap="none" normalizeH="0" baseline="0" dirty="0" smtClean="0">
                <a:ln>
                  <a:noFill/>
                </a:ln>
                <a:solidFill>
                  <a:srgbClr val="000080"/>
                </a:solidFill>
                <a:effectLst/>
                <a:latin typeface="华文楷体" panose="02010600040101010101" pitchFamily="2" charset="-122"/>
                <a:ea typeface="华文楷体" panose="02010600040101010101" pitchFamily="2" charset="-122"/>
              </a:rPr>
              <a:t>super</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::greet);</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t1.start();</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a:t>
            </a:r>
            <a:endParaRPr kumimoji="0" lang="zh-CN" altLang="zh-CN" sz="1400"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0782267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922" y="199102"/>
            <a:ext cx="10515600" cy="1325563"/>
          </a:xfrm>
        </p:spPr>
        <p:txBody>
          <a:bodyPr/>
          <a:lstStyle/>
          <a:p>
            <a:r>
              <a:rPr lang="en-US" altLang="zh-CN" dirty="0" smtClean="0">
                <a:latin typeface="华文楷体" panose="02010600040101010101" pitchFamily="2" charset="-122"/>
                <a:ea typeface="华文楷体" panose="02010600040101010101" pitchFamily="2" charset="-122"/>
              </a:rPr>
              <a:t>1.5	</a:t>
            </a:r>
            <a:r>
              <a:rPr lang="zh-CN" altLang="en-US" dirty="0" smtClean="0">
                <a:latin typeface="华文楷体" panose="02010600040101010101" pitchFamily="2" charset="-122"/>
                <a:ea typeface="华文楷体" panose="02010600040101010101" pitchFamily="2" charset="-122"/>
              </a:rPr>
              <a:t>构造器引用</a:t>
            </a:r>
            <a:endParaRPr lang="zh-CN" altLang="en-US" dirty="0">
              <a:latin typeface="华文楷体" panose="02010600040101010101" pitchFamily="2" charset="-122"/>
              <a:ea typeface="华文楷体" panose="02010600040101010101" pitchFamily="2" charset="-122"/>
            </a:endParaRPr>
          </a:p>
        </p:txBody>
      </p:sp>
      <p:sp>
        <p:nvSpPr>
          <p:cNvPr id="3" name="内容占位符 2"/>
          <p:cNvSpPr>
            <a:spLocks noGrp="1"/>
          </p:cNvSpPr>
          <p:nvPr>
            <p:ph idx="1"/>
          </p:nvPr>
        </p:nvSpPr>
        <p:spPr>
          <a:xfrm>
            <a:off x="754224" y="1410413"/>
            <a:ext cx="10515600" cy="1957937"/>
          </a:xfrm>
        </p:spPr>
        <p:txBody>
          <a:bodyPr>
            <a:normAutofit/>
          </a:bodyPr>
          <a:lstStyle/>
          <a:p>
            <a:r>
              <a:rPr lang="zh-CN" altLang="en-US" sz="2000" dirty="0" smtClean="0">
                <a:latin typeface="华文楷体" panose="02010600040101010101" pitchFamily="2" charset="-122"/>
                <a:ea typeface="华文楷体" panose="02010600040101010101" pitchFamily="2" charset="-122"/>
              </a:rPr>
              <a:t>构造器引用同方法引用类似，不同的是在构造器引用中方法名</a:t>
            </a:r>
            <a:r>
              <a:rPr lang="en-US" altLang="zh-CN" sz="2000" dirty="0" smtClean="0">
                <a:latin typeface="华文楷体" panose="02010600040101010101" pitchFamily="2" charset="-122"/>
                <a:ea typeface="华文楷体" panose="02010600040101010101" pitchFamily="2" charset="-122"/>
              </a:rPr>
              <a:t>new</a:t>
            </a:r>
            <a:r>
              <a:rPr lang="zh-CN" altLang="en-US" sz="2000" dirty="0" smtClean="0">
                <a:latin typeface="华文楷体" panose="02010600040101010101" pitchFamily="2" charset="-122"/>
                <a:ea typeface="华文楷体" panose="02010600040101010101" pitchFamily="2" charset="-122"/>
              </a:rPr>
              <a:t>。</a:t>
            </a:r>
          </a:p>
          <a:p>
            <a:r>
              <a:rPr lang="zh-CN" altLang="en-US" sz="2000" dirty="0" smtClean="0">
                <a:latin typeface="华文楷体" panose="02010600040101010101" pitchFamily="2" charset="-122"/>
                <a:ea typeface="华文楷体" panose="02010600040101010101" pitchFamily="2" charset="-122"/>
              </a:rPr>
              <a:t>例如，</a:t>
            </a:r>
            <a:r>
              <a:rPr lang="en-US" altLang="zh-CN" sz="2000" dirty="0" smtClean="0">
                <a:latin typeface="华文楷体" panose="02010600040101010101" pitchFamily="2" charset="-122"/>
                <a:ea typeface="华文楷体" panose="02010600040101010101" pitchFamily="2" charset="-122"/>
              </a:rPr>
              <a:t>Button::new</a:t>
            </a:r>
            <a:r>
              <a:rPr lang="zh-CN" altLang="en-US" sz="2000" dirty="0" smtClean="0">
                <a:latin typeface="华文楷体" panose="02010600040101010101" pitchFamily="2" charset="-122"/>
                <a:ea typeface="华文楷体" panose="02010600040101010101" pitchFamily="2" charset="-122"/>
              </a:rPr>
              <a:t>表示</a:t>
            </a:r>
            <a:r>
              <a:rPr lang="en-US" altLang="zh-CN" sz="2000" dirty="0" smtClean="0">
                <a:latin typeface="华文楷体" panose="02010600040101010101" pitchFamily="2" charset="-122"/>
                <a:ea typeface="华文楷体" panose="02010600040101010101" pitchFamily="2" charset="-122"/>
              </a:rPr>
              <a:t>Button</a:t>
            </a:r>
            <a:r>
              <a:rPr lang="zh-CN" altLang="en-US" sz="2000" dirty="0" smtClean="0">
                <a:latin typeface="华文楷体" panose="02010600040101010101" pitchFamily="2" charset="-122"/>
                <a:ea typeface="华文楷体" panose="02010600040101010101" pitchFamily="2" charset="-122"/>
              </a:rPr>
              <a:t>类的构造器引用。</a:t>
            </a:r>
          </a:p>
          <a:p>
            <a:r>
              <a:rPr lang="zh-CN" altLang="en-US" sz="2000" dirty="0" smtClean="0">
                <a:latin typeface="华文楷体" panose="02010600040101010101" pitchFamily="2" charset="-122"/>
                <a:ea typeface="华文楷体" panose="02010600040101010101" pitchFamily="2" charset="-122"/>
              </a:rPr>
              <a:t>对于拥有多个构造器的类，选择使用哪个构造器取决于上下文。假设你有一个字符串列表，并且希望调用</a:t>
            </a:r>
            <a:r>
              <a:rPr lang="en-US" altLang="zh-CN" sz="2000" dirty="0" smtClean="0">
                <a:latin typeface="华文楷体" panose="02010600040101010101" pitchFamily="2" charset="-122"/>
                <a:ea typeface="华文楷体" panose="02010600040101010101" pitchFamily="2" charset="-122"/>
              </a:rPr>
              <a:t>Button</a:t>
            </a:r>
            <a:r>
              <a:rPr lang="zh-CN" altLang="en-US" sz="2000" dirty="0" smtClean="0">
                <a:latin typeface="华文楷体" panose="02010600040101010101" pitchFamily="2" charset="-122"/>
                <a:ea typeface="华文楷体" panose="02010600040101010101" pitchFamily="2" charset="-122"/>
              </a:rPr>
              <a:t>类的构造器，使用列表中的字符串来构造一个按钮列表，可以使用如下表达式：</a:t>
            </a:r>
            <a:endParaRPr lang="zh-CN" altLang="en-US" sz="2000" dirty="0">
              <a:latin typeface="华文楷体" panose="02010600040101010101" pitchFamily="2" charset="-122"/>
              <a:ea typeface="华文楷体" panose="02010600040101010101" pitchFamily="2" charset="-122"/>
            </a:endParaRPr>
          </a:p>
        </p:txBody>
      </p:sp>
      <p:sp>
        <p:nvSpPr>
          <p:cNvPr id="4" name="矩形 3"/>
          <p:cNvSpPr/>
          <p:nvPr/>
        </p:nvSpPr>
        <p:spPr>
          <a:xfrm>
            <a:off x="1582298" y="3195734"/>
            <a:ext cx="7281784" cy="923330"/>
          </a:xfrm>
          <a:prstGeom prst="rect">
            <a:avLst/>
          </a:prstGeom>
        </p:spPr>
        <p:txBody>
          <a:bodyPr wrap="square">
            <a:spAutoFit/>
          </a:bodyPr>
          <a:lstStyle/>
          <a:p>
            <a:r>
              <a:rPr lang="en-US" altLang="zh-CN" dirty="0" smtClean="0">
                <a:latin typeface="华文楷体" panose="02010600040101010101" pitchFamily="2" charset="-122"/>
                <a:ea typeface="华文楷体" panose="02010600040101010101" pitchFamily="2" charset="-122"/>
              </a:rPr>
              <a:t>List&lt;String&gt; labels = …;</a:t>
            </a:r>
            <a:br>
              <a:rPr lang="en-US" altLang="zh-CN" dirty="0" smtClean="0">
                <a:latin typeface="华文楷体" panose="02010600040101010101" pitchFamily="2" charset="-122"/>
                <a:ea typeface="华文楷体" panose="02010600040101010101" pitchFamily="2" charset="-122"/>
              </a:rPr>
            </a:br>
            <a:r>
              <a:rPr lang="en-US" altLang="zh-CN" dirty="0" smtClean="0">
                <a:latin typeface="华文楷体" panose="02010600040101010101" pitchFamily="2" charset="-122"/>
                <a:ea typeface="华文楷体" panose="02010600040101010101" pitchFamily="2" charset="-122"/>
              </a:rPr>
              <a:t>Stream&lt;Button&gt; stream = </a:t>
            </a:r>
            <a:r>
              <a:rPr lang="en-US" altLang="zh-CN" dirty="0" err="1" smtClean="0">
                <a:latin typeface="华文楷体" panose="02010600040101010101" pitchFamily="2" charset="-122"/>
                <a:ea typeface="华文楷体" panose="02010600040101010101" pitchFamily="2" charset="-122"/>
              </a:rPr>
              <a:t>labels.stream.map</a:t>
            </a:r>
            <a:r>
              <a:rPr lang="en-US" altLang="zh-CN" dirty="0" smtClean="0">
                <a:latin typeface="华文楷体" panose="02010600040101010101" pitchFamily="2" charset="-122"/>
                <a:ea typeface="华文楷体" panose="02010600040101010101" pitchFamily="2" charset="-122"/>
              </a:rPr>
              <a:t>(</a:t>
            </a:r>
            <a:r>
              <a:rPr lang="en-US" altLang="zh-CN" b="1" dirty="0" smtClean="0">
                <a:latin typeface="华文楷体" panose="02010600040101010101" pitchFamily="2" charset="-122"/>
                <a:ea typeface="华文楷体" panose="02010600040101010101" pitchFamily="2" charset="-122"/>
              </a:rPr>
              <a:t>Button::new</a:t>
            </a:r>
            <a:r>
              <a:rPr lang="en-US" altLang="zh-CN" dirty="0" smtClean="0">
                <a:latin typeface="华文楷体" panose="02010600040101010101" pitchFamily="2" charset="-122"/>
                <a:ea typeface="华文楷体" panose="02010600040101010101" pitchFamily="2" charset="-122"/>
              </a:rPr>
              <a:t>);</a:t>
            </a:r>
            <a:br>
              <a:rPr lang="en-US" altLang="zh-CN" dirty="0" smtClean="0">
                <a:latin typeface="华文楷体" panose="02010600040101010101" pitchFamily="2" charset="-122"/>
                <a:ea typeface="华文楷体" panose="02010600040101010101" pitchFamily="2" charset="-122"/>
              </a:rPr>
            </a:br>
            <a:r>
              <a:rPr lang="en-US" altLang="zh-CN" dirty="0" smtClean="0">
                <a:latin typeface="华文楷体" panose="02010600040101010101" pitchFamily="2" charset="-122"/>
                <a:ea typeface="华文楷体" panose="02010600040101010101" pitchFamily="2" charset="-122"/>
              </a:rPr>
              <a:t>List&lt;Button&gt; buttons = </a:t>
            </a:r>
            <a:r>
              <a:rPr lang="en-US" altLang="zh-CN" dirty="0" err="1" smtClean="0">
                <a:latin typeface="华文楷体" panose="02010600040101010101" pitchFamily="2" charset="-122"/>
                <a:ea typeface="华文楷体" panose="02010600040101010101" pitchFamily="2" charset="-122"/>
              </a:rPr>
              <a:t>stream.collection</a:t>
            </a:r>
            <a:r>
              <a:rPr lang="en-US" altLang="zh-CN" dirty="0" smtClean="0">
                <a:latin typeface="华文楷体" panose="02010600040101010101" pitchFamily="2" charset="-122"/>
                <a:ea typeface="华文楷体" panose="02010600040101010101" pitchFamily="2" charset="-122"/>
              </a:rPr>
              <a:t>(</a:t>
            </a:r>
            <a:r>
              <a:rPr lang="en-US" altLang="zh-CN" dirty="0" err="1" smtClean="0">
                <a:latin typeface="华文楷体" panose="02010600040101010101" pitchFamily="2" charset="-122"/>
                <a:ea typeface="华文楷体" panose="02010600040101010101" pitchFamily="2" charset="-122"/>
              </a:rPr>
              <a:t>Collections.toList</a:t>
            </a:r>
            <a:r>
              <a:rPr lang="en-US" altLang="zh-CN" dirty="0" smtClean="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
        <p:nvSpPr>
          <p:cNvPr id="5" name="内容占位符 2"/>
          <p:cNvSpPr txBox="1">
            <a:spLocks/>
          </p:cNvSpPr>
          <p:nvPr/>
        </p:nvSpPr>
        <p:spPr>
          <a:xfrm>
            <a:off x="600269" y="4282349"/>
            <a:ext cx="10515600" cy="19579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smtClean="0">
                <a:latin typeface="华文楷体" panose="02010600040101010101" pitchFamily="2" charset="-122"/>
                <a:ea typeface="华文楷体" panose="02010600040101010101" pitchFamily="2" charset="-122"/>
              </a:rPr>
              <a:t>我们将会在第</a:t>
            </a:r>
            <a:r>
              <a:rPr lang="en-US" altLang="zh-CN" sz="2000" dirty="0" smtClean="0">
                <a:latin typeface="华文楷体" panose="02010600040101010101" pitchFamily="2" charset="-122"/>
                <a:ea typeface="华文楷体" panose="02010600040101010101" pitchFamily="2" charset="-122"/>
              </a:rPr>
              <a:t>2</a:t>
            </a:r>
            <a:r>
              <a:rPr lang="zh-CN" altLang="en-US" sz="2000" dirty="0" smtClean="0">
                <a:latin typeface="华文楷体" panose="02010600040101010101" pitchFamily="2" charset="-122"/>
                <a:ea typeface="华文楷体" panose="02010600040101010101" pitchFamily="2" charset="-122"/>
              </a:rPr>
              <a:t>章详细讨论</a:t>
            </a:r>
            <a:r>
              <a:rPr lang="en-US" altLang="zh-CN" sz="2000" dirty="0" smtClean="0">
                <a:latin typeface="华文楷体" panose="02010600040101010101" pitchFamily="2" charset="-122"/>
                <a:ea typeface="华文楷体" panose="02010600040101010101" pitchFamily="2" charset="-122"/>
              </a:rPr>
              <a:t>stream</a:t>
            </a:r>
            <a:r>
              <a:rPr lang="zh-CN" altLang="en-US" sz="2000" dirty="0" smtClean="0">
                <a:latin typeface="华文楷体" panose="02010600040101010101" pitchFamily="2" charset="-122"/>
                <a:ea typeface="华文楷体" panose="02010600040101010101" pitchFamily="2" charset="-122"/>
              </a:rPr>
              <a:t>、</a:t>
            </a:r>
            <a:r>
              <a:rPr lang="en-US" altLang="zh-CN" sz="2000" dirty="0" smtClean="0">
                <a:latin typeface="华文楷体" panose="02010600040101010101" pitchFamily="2" charset="-122"/>
                <a:ea typeface="华文楷体" panose="02010600040101010101" pitchFamily="2" charset="-122"/>
              </a:rPr>
              <a:t>map</a:t>
            </a:r>
            <a:r>
              <a:rPr lang="zh-CN" altLang="en-US" sz="2000" dirty="0" smtClean="0">
                <a:latin typeface="华文楷体" panose="02010600040101010101" pitchFamily="2" charset="-122"/>
                <a:ea typeface="华文楷体" panose="02010600040101010101" pitchFamily="2" charset="-122"/>
              </a:rPr>
              <a:t>和</a:t>
            </a:r>
            <a:r>
              <a:rPr lang="en-US" altLang="zh-CN" sz="2000" dirty="0" smtClean="0">
                <a:latin typeface="华文楷体" panose="02010600040101010101" pitchFamily="2" charset="-122"/>
                <a:ea typeface="华文楷体" panose="02010600040101010101" pitchFamily="2" charset="-122"/>
              </a:rPr>
              <a:t>collect</a:t>
            </a:r>
            <a:r>
              <a:rPr lang="zh-CN" altLang="en-US" sz="2000" dirty="0" smtClean="0">
                <a:latin typeface="华文楷体" panose="02010600040101010101" pitchFamily="2" charset="-122"/>
                <a:ea typeface="华文楷体" panose="02010600040101010101" pitchFamily="2" charset="-122"/>
              </a:rPr>
              <a:t>方法。但是现在，重要的是对于每个列表元素，</a:t>
            </a:r>
            <a:r>
              <a:rPr lang="en-US" altLang="zh-CN" sz="2000" dirty="0" smtClean="0">
                <a:latin typeface="华文楷体" panose="02010600040101010101" pitchFamily="2" charset="-122"/>
                <a:ea typeface="华文楷体" panose="02010600040101010101" pitchFamily="2" charset="-122"/>
              </a:rPr>
              <a:t>map</a:t>
            </a:r>
            <a:r>
              <a:rPr lang="zh-CN" altLang="en-US" sz="2000" dirty="0" smtClean="0">
                <a:latin typeface="华文楷体" panose="02010600040101010101" pitchFamily="2" charset="-122"/>
                <a:ea typeface="华文楷体" panose="02010600040101010101" pitchFamily="2" charset="-122"/>
              </a:rPr>
              <a:t>方法会调用</a:t>
            </a:r>
            <a:r>
              <a:rPr lang="en-US" altLang="zh-CN" sz="2000" dirty="0" smtClean="0">
                <a:latin typeface="华文楷体" panose="02010600040101010101" pitchFamily="2" charset="-122"/>
                <a:ea typeface="华文楷体" panose="02010600040101010101" pitchFamily="2" charset="-122"/>
              </a:rPr>
              <a:t>Button(String</a:t>
            </a:r>
            <a:r>
              <a:rPr lang="zh-CN" altLang="en-US" sz="2000" dirty="0" smtClean="0">
                <a:latin typeface="华文楷体" panose="02010600040101010101" pitchFamily="2" charset="-122"/>
                <a:ea typeface="华文楷体" panose="02010600040101010101" pitchFamily="2" charset="-122"/>
              </a:rPr>
              <a:t>）构造器。虽然</a:t>
            </a:r>
            <a:r>
              <a:rPr lang="en-US" altLang="zh-CN" sz="2000" dirty="0" smtClean="0">
                <a:latin typeface="华文楷体" panose="02010600040101010101" pitchFamily="2" charset="-122"/>
                <a:ea typeface="华文楷体" panose="02010600040101010101" pitchFamily="2" charset="-122"/>
              </a:rPr>
              <a:t>Button</a:t>
            </a:r>
            <a:r>
              <a:rPr lang="zh-CN" altLang="en-US" sz="2000" dirty="0" smtClean="0">
                <a:latin typeface="华文楷体" panose="02010600040101010101" pitchFamily="2" charset="-122"/>
                <a:ea typeface="华文楷体" panose="02010600040101010101" pitchFamily="2" charset="-122"/>
              </a:rPr>
              <a:t>类有多个构造器，但是编译器会从上下文中推断并挑选只带有一个</a:t>
            </a:r>
            <a:r>
              <a:rPr lang="en-US" altLang="zh-CN" sz="2000" dirty="0" smtClean="0">
                <a:latin typeface="华文楷体" panose="02010600040101010101" pitchFamily="2" charset="-122"/>
                <a:ea typeface="华文楷体" panose="02010600040101010101" pitchFamily="2" charset="-122"/>
              </a:rPr>
              <a:t>String</a:t>
            </a:r>
            <a:r>
              <a:rPr lang="zh-CN" altLang="en-US" sz="2000" dirty="0" smtClean="0">
                <a:latin typeface="华文楷体" panose="02010600040101010101" pitchFamily="2" charset="-122"/>
                <a:ea typeface="华文楷体" panose="02010600040101010101" pitchFamily="2" charset="-122"/>
              </a:rPr>
              <a:t>参数的构造器。</a:t>
            </a:r>
          </a:p>
          <a:p>
            <a:r>
              <a:rPr lang="zh-CN" altLang="en-US" sz="2000" dirty="0" smtClean="0">
                <a:latin typeface="华文楷体" panose="02010600040101010101" pitchFamily="2" charset="-122"/>
                <a:ea typeface="华文楷体" panose="02010600040101010101" pitchFamily="2" charset="-122"/>
              </a:rPr>
              <a:t>你可以使用数组类型来编写构造器引用。例如，</a:t>
            </a:r>
            <a:r>
              <a:rPr lang="en-US" altLang="zh-CN" sz="2000" dirty="0" err="1" smtClean="0">
                <a:latin typeface="华文楷体" panose="02010600040101010101" pitchFamily="2" charset="-122"/>
                <a:ea typeface="华文楷体" panose="02010600040101010101" pitchFamily="2" charset="-122"/>
              </a:rPr>
              <a:t>int</a:t>
            </a:r>
            <a:r>
              <a:rPr lang="en-US" altLang="zh-CN" sz="2000" dirty="0" smtClean="0">
                <a:latin typeface="华文楷体" panose="02010600040101010101" pitchFamily="2" charset="-122"/>
                <a:ea typeface="华文楷体" panose="02010600040101010101" pitchFamily="2" charset="-122"/>
              </a:rPr>
              <a:t>[ ]::new</a:t>
            </a:r>
            <a:r>
              <a:rPr lang="zh-CN" altLang="en-US" sz="2000" dirty="0" smtClean="0">
                <a:latin typeface="华文楷体" panose="02010600040101010101" pitchFamily="2" charset="-122"/>
                <a:ea typeface="华文楷体" panose="02010600040101010101" pitchFamily="2" charset="-122"/>
              </a:rPr>
              <a:t>是一个含有一个参数的构造器引用，这个参数就是数组的长度。它等同于</a:t>
            </a:r>
            <a:r>
              <a:rPr lang="en-US" altLang="zh-CN" sz="2000" dirty="0" smtClean="0">
                <a:latin typeface="华文楷体" panose="02010600040101010101" pitchFamily="2" charset="-122"/>
                <a:ea typeface="华文楷体" panose="02010600040101010101" pitchFamily="2" charset="-122"/>
              </a:rPr>
              <a:t>lambda</a:t>
            </a:r>
            <a:r>
              <a:rPr lang="zh-CN" altLang="en-US" sz="2000" dirty="0" smtClean="0">
                <a:latin typeface="华文楷体" panose="02010600040101010101" pitchFamily="2" charset="-122"/>
                <a:ea typeface="华文楷体" panose="02010600040101010101" pitchFamily="2" charset="-122"/>
              </a:rPr>
              <a:t>表达式</a:t>
            </a:r>
            <a:r>
              <a:rPr lang="en-US" altLang="zh-CN" sz="2000" dirty="0" smtClean="0">
                <a:latin typeface="华文楷体" panose="02010600040101010101" pitchFamily="2" charset="-122"/>
                <a:ea typeface="华文楷体" panose="02010600040101010101" pitchFamily="2" charset="-122"/>
              </a:rPr>
              <a:t>x-&gt;new </a:t>
            </a:r>
            <a:r>
              <a:rPr lang="en-US" altLang="zh-CN" sz="2000" dirty="0" err="1" smtClean="0">
                <a:latin typeface="华文楷体" panose="02010600040101010101" pitchFamily="2" charset="-122"/>
                <a:ea typeface="华文楷体" panose="02010600040101010101" pitchFamily="2" charset="-122"/>
              </a:rPr>
              <a:t>int</a:t>
            </a:r>
            <a:r>
              <a:rPr lang="en-US" altLang="zh-CN" sz="2000" dirty="0" smtClean="0">
                <a:latin typeface="华文楷体" panose="02010600040101010101" pitchFamily="2" charset="-122"/>
                <a:ea typeface="华文楷体" panose="02010600040101010101" pitchFamily="2" charset="-122"/>
              </a:rPr>
              <a:t>[x</a:t>
            </a:r>
            <a:r>
              <a:rPr lang="zh-CN" altLang="en-US" sz="2000" dirty="0" smtClean="0">
                <a:latin typeface="华文楷体" panose="02010600040101010101" pitchFamily="2" charset="-122"/>
                <a:ea typeface="华文楷体" panose="02010600040101010101" pitchFamily="2" charset="-122"/>
              </a:rPr>
              <a:t>］。</a:t>
            </a:r>
            <a:endParaRPr lang="zh-CN" altLang="en-US" sz="20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876841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楷体" panose="02010600040101010101" pitchFamily="2" charset="-122"/>
                <a:ea typeface="华文楷体" panose="02010600040101010101" pitchFamily="2" charset="-122"/>
              </a:rPr>
              <a:t>第</a:t>
            </a:r>
            <a:r>
              <a:rPr lang="en-US" altLang="zh-CN" dirty="0" smtClean="0">
                <a:latin typeface="华文楷体" panose="02010600040101010101" pitchFamily="2" charset="-122"/>
                <a:ea typeface="华文楷体" panose="02010600040101010101" pitchFamily="2" charset="-122"/>
              </a:rPr>
              <a:t>1</a:t>
            </a:r>
            <a:r>
              <a:rPr lang="zh-CN" altLang="en-US" dirty="0" smtClean="0">
                <a:latin typeface="华文楷体" panose="02010600040101010101" pitchFamily="2" charset="-122"/>
                <a:ea typeface="华文楷体" panose="02010600040101010101" pitchFamily="2" charset="-122"/>
              </a:rPr>
              <a:t>章	</a:t>
            </a:r>
            <a:r>
              <a:rPr lang="en-US" altLang="zh-CN" dirty="0" smtClean="0">
                <a:latin typeface="华文楷体" panose="02010600040101010101" pitchFamily="2" charset="-122"/>
                <a:ea typeface="华文楷体" panose="02010600040101010101" pitchFamily="2" charset="-122"/>
              </a:rPr>
              <a:t>lambda</a:t>
            </a:r>
            <a:r>
              <a:rPr lang="zh-CN" altLang="en-US" dirty="0" smtClean="0">
                <a:latin typeface="华文楷体" panose="02010600040101010101" pitchFamily="2" charset="-122"/>
                <a:ea typeface="华文楷体" panose="02010600040101010101" pitchFamily="2" charset="-122"/>
              </a:rPr>
              <a:t>表达式</a:t>
            </a:r>
            <a:endParaRPr lang="zh-CN" altLang="en-US" dirty="0">
              <a:latin typeface="华文楷体" panose="02010600040101010101" pitchFamily="2" charset="-122"/>
              <a:ea typeface="华文楷体" panose="02010600040101010101" pitchFamily="2" charset="-122"/>
            </a:endParaRPr>
          </a:p>
        </p:txBody>
      </p:sp>
      <p:sp>
        <p:nvSpPr>
          <p:cNvPr id="3" name="内容占位符 2"/>
          <p:cNvSpPr>
            <a:spLocks noGrp="1"/>
          </p:cNvSpPr>
          <p:nvPr>
            <p:ph idx="1"/>
          </p:nvPr>
        </p:nvSpPr>
        <p:spPr>
          <a:xfrm>
            <a:off x="838200" y="1825625"/>
            <a:ext cx="10515600" cy="3175583"/>
          </a:xfrm>
        </p:spPr>
        <p:txBody>
          <a:bodyPr>
            <a:normAutofit/>
          </a:bodyPr>
          <a:lstStyle/>
          <a:p>
            <a:r>
              <a:rPr lang="en-US" altLang="zh-CN" sz="2000" dirty="0" smtClean="0">
                <a:latin typeface="华文楷体" panose="02010600040101010101" pitchFamily="2" charset="-122"/>
                <a:ea typeface="华文楷体" panose="02010600040101010101" pitchFamily="2" charset="-122"/>
              </a:rPr>
              <a:t>1.1</a:t>
            </a:r>
            <a:r>
              <a:rPr lang="zh-CN" altLang="en-US" sz="2000" dirty="0" smtClean="0">
                <a:latin typeface="华文楷体" panose="02010600040101010101" pitchFamily="2" charset="-122"/>
                <a:ea typeface="华文楷体" panose="02010600040101010101" pitchFamily="2" charset="-122"/>
              </a:rPr>
              <a:t>：为什么要使用</a:t>
            </a:r>
            <a:r>
              <a:rPr lang="en-US" altLang="zh-CN" sz="2000" dirty="0" smtClean="0">
                <a:latin typeface="华文楷体" panose="02010600040101010101" pitchFamily="2" charset="-122"/>
                <a:ea typeface="华文楷体" panose="02010600040101010101" pitchFamily="2" charset="-122"/>
              </a:rPr>
              <a:t>lambda</a:t>
            </a:r>
            <a:r>
              <a:rPr lang="zh-CN" altLang="en-US" sz="2000" dirty="0" smtClean="0">
                <a:latin typeface="华文楷体" panose="02010600040101010101" pitchFamily="2" charset="-122"/>
                <a:ea typeface="华文楷体" panose="02010600040101010101" pitchFamily="2" charset="-122"/>
              </a:rPr>
              <a:t>表达式</a:t>
            </a:r>
          </a:p>
          <a:p>
            <a:r>
              <a:rPr lang="en-US" altLang="zh-CN" sz="2000" dirty="0" smtClean="0">
                <a:latin typeface="华文楷体" panose="02010600040101010101" pitchFamily="2" charset="-122"/>
                <a:ea typeface="华文楷体" panose="02010600040101010101" pitchFamily="2" charset="-122"/>
              </a:rPr>
              <a:t>1.2</a:t>
            </a:r>
            <a:r>
              <a:rPr lang="zh-CN" altLang="en-US" sz="2000" dirty="0" smtClean="0">
                <a:latin typeface="华文楷体" panose="02010600040101010101" pitchFamily="2" charset="-122"/>
                <a:ea typeface="华文楷体" panose="02010600040101010101" pitchFamily="2" charset="-122"/>
              </a:rPr>
              <a:t>：</a:t>
            </a:r>
            <a:r>
              <a:rPr lang="en-US" altLang="zh-CN" sz="2000" dirty="0" smtClean="0">
                <a:latin typeface="华文楷体" panose="02010600040101010101" pitchFamily="2" charset="-122"/>
                <a:ea typeface="华文楷体" panose="02010600040101010101" pitchFamily="2" charset="-122"/>
              </a:rPr>
              <a:t>lambda</a:t>
            </a:r>
            <a:r>
              <a:rPr lang="zh-CN" altLang="en-US" sz="2000" dirty="0" smtClean="0">
                <a:latin typeface="华文楷体" panose="02010600040101010101" pitchFamily="2" charset="-122"/>
                <a:ea typeface="华文楷体" panose="02010600040101010101" pitchFamily="2" charset="-122"/>
              </a:rPr>
              <a:t>表达式的语法</a:t>
            </a:r>
          </a:p>
          <a:p>
            <a:r>
              <a:rPr lang="en-US" altLang="zh-CN" sz="2000" dirty="0" smtClean="0">
                <a:latin typeface="华文楷体" panose="02010600040101010101" pitchFamily="2" charset="-122"/>
                <a:ea typeface="华文楷体" panose="02010600040101010101" pitchFamily="2" charset="-122"/>
              </a:rPr>
              <a:t>1.3</a:t>
            </a:r>
            <a:r>
              <a:rPr lang="zh-CN" altLang="en-US" sz="2000" dirty="0" smtClean="0">
                <a:latin typeface="华文楷体" panose="02010600040101010101" pitchFamily="2" charset="-122"/>
                <a:ea typeface="华文楷体" panose="02010600040101010101" pitchFamily="2" charset="-122"/>
              </a:rPr>
              <a:t>：函数式接口</a:t>
            </a:r>
          </a:p>
          <a:p>
            <a:r>
              <a:rPr lang="en-US" altLang="zh-CN" sz="2000" dirty="0" smtClean="0">
                <a:latin typeface="华文楷体" panose="02010600040101010101" pitchFamily="2" charset="-122"/>
                <a:ea typeface="华文楷体" panose="02010600040101010101" pitchFamily="2" charset="-122"/>
              </a:rPr>
              <a:t>1.4</a:t>
            </a:r>
            <a:r>
              <a:rPr lang="zh-CN" altLang="en-US" sz="2000" dirty="0" smtClean="0">
                <a:latin typeface="华文楷体" panose="02010600040101010101" pitchFamily="2" charset="-122"/>
                <a:ea typeface="华文楷体" panose="02010600040101010101" pitchFamily="2" charset="-122"/>
              </a:rPr>
              <a:t>：方法引用</a:t>
            </a:r>
          </a:p>
          <a:p>
            <a:r>
              <a:rPr lang="en-US" altLang="zh-CN" sz="2000" dirty="0" smtClean="0">
                <a:latin typeface="华文楷体" panose="02010600040101010101" pitchFamily="2" charset="-122"/>
                <a:ea typeface="华文楷体" panose="02010600040101010101" pitchFamily="2" charset="-122"/>
              </a:rPr>
              <a:t>1.5</a:t>
            </a:r>
            <a:r>
              <a:rPr lang="zh-CN" altLang="en-US" sz="2000" dirty="0" smtClean="0">
                <a:latin typeface="华文楷体" panose="02010600040101010101" pitchFamily="2" charset="-122"/>
                <a:ea typeface="华文楷体" panose="02010600040101010101" pitchFamily="2" charset="-122"/>
              </a:rPr>
              <a:t>：构造器引用</a:t>
            </a:r>
          </a:p>
          <a:p>
            <a:r>
              <a:rPr lang="en-US" altLang="zh-CN" sz="2000" dirty="0" smtClean="0">
                <a:latin typeface="华文楷体" panose="02010600040101010101" pitchFamily="2" charset="-122"/>
                <a:ea typeface="华文楷体" panose="02010600040101010101" pitchFamily="2" charset="-122"/>
              </a:rPr>
              <a:t>1.6</a:t>
            </a:r>
            <a:r>
              <a:rPr lang="zh-CN" altLang="en-US" sz="2000" dirty="0" smtClean="0">
                <a:latin typeface="华文楷体" panose="02010600040101010101" pitchFamily="2" charset="-122"/>
                <a:ea typeface="华文楷体" panose="02010600040101010101" pitchFamily="2" charset="-122"/>
              </a:rPr>
              <a:t>：变量作用域</a:t>
            </a:r>
          </a:p>
          <a:p>
            <a:r>
              <a:rPr lang="en-US" altLang="zh-CN" sz="2000" dirty="0" smtClean="0">
                <a:latin typeface="华文楷体" panose="02010600040101010101" pitchFamily="2" charset="-122"/>
                <a:ea typeface="华文楷体" panose="02010600040101010101" pitchFamily="2" charset="-122"/>
              </a:rPr>
              <a:t>1.7</a:t>
            </a:r>
            <a:r>
              <a:rPr lang="zh-CN" altLang="en-US" sz="2000" dirty="0" smtClean="0">
                <a:latin typeface="华文楷体" panose="02010600040101010101" pitchFamily="2" charset="-122"/>
                <a:ea typeface="华文楷体" panose="02010600040101010101" pitchFamily="2" charset="-122"/>
              </a:rPr>
              <a:t>：默认方法</a:t>
            </a:r>
          </a:p>
          <a:p>
            <a:r>
              <a:rPr lang="en-US" altLang="zh-CN" sz="2000" dirty="0" smtClean="0">
                <a:latin typeface="华文楷体" panose="02010600040101010101" pitchFamily="2" charset="-122"/>
                <a:ea typeface="华文楷体" panose="02010600040101010101" pitchFamily="2" charset="-122"/>
              </a:rPr>
              <a:t>1.8</a:t>
            </a:r>
            <a:r>
              <a:rPr lang="zh-CN" altLang="en-US" sz="2000" dirty="0" smtClean="0">
                <a:latin typeface="华文楷体" panose="02010600040101010101" pitchFamily="2" charset="-122"/>
                <a:ea typeface="华文楷体" panose="02010600040101010101" pitchFamily="2" charset="-122"/>
              </a:rPr>
              <a:t>：接口中的静态方法</a:t>
            </a:r>
            <a:endParaRPr lang="zh-CN" altLang="en-US" sz="20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5012114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6902" y="1223801"/>
            <a:ext cx="10515600" cy="4351338"/>
          </a:xfrm>
        </p:spPr>
        <p:txBody>
          <a:bodyPr>
            <a:normAutofit/>
          </a:bodyPr>
          <a:lstStyle/>
          <a:p>
            <a:r>
              <a:rPr lang="zh-CN" altLang="en-US" sz="2000" dirty="0" smtClean="0">
                <a:latin typeface="华文楷体" panose="02010600040101010101" pitchFamily="2" charset="-122"/>
                <a:ea typeface="华文楷体" panose="02010600040101010101" pitchFamily="2" charset="-122"/>
              </a:rPr>
              <a:t>数组构造器引用可以用来绕过</a:t>
            </a:r>
            <a:r>
              <a:rPr lang="en-US" altLang="zh-CN" sz="2000" dirty="0" smtClean="0">
                <a:latin typeface="华文楷体" panose="02010600040101010101" pitchFamily="2" charset="-122"/>
                <a:ea typeface="华文楷体" panose="02010600040101010101" pitchFamily="2" charset="-122"/>
              </a:rPr>
              <a:t>Java</a:t>
            </a:r>
            <a:r>
              <a:rPr lang="zh-CN" altLang="en-US" sz="2000" dirty="0" smtClean="0">
                <a:latin typeface="华文楷体" panose="02010600040101010101" pitchFamily="2" charset="-122"/>
                <a:ea typeface="华文楷体" panose="02010600040101010101" pitchFamily="2" charset="-122"/>
              </a:rPr>
              <a:t>中的一个限制。在</a:t>
            </a:r>
            <a:r>
              <a:rPr lang="en-US" altLang="zh-CN" sz="2000" dirty="0" smtClean="0">
                <a:latin typeface="华文楷体" panose="02010600040101010101" pitchFamily="2" charset="-122"/>
                <a:ea typeface="华文楷体" panose="02010600040101010101" pitchFamily="2" charset="-122"/>
              </a:rPr>
              <a:t>Java</a:t>
            </a:r>
            <a:r>
              <a:rPr lang="zh-CN" altLang="en-US" sz="2000" dirty="0" smtClean="0">
                <a:latin typeface="华文楷体" panose="02010600040101010101" pitchFamily="2" charset="-122"/>
                <a:ea typeface="华文楷体" panose="02010600040101010101" pitchFamily="2" charset="-122"/>
              </a:rPr>
              <a:t>中，无法构造一个泛型类型</a:t>
            </a:r>
            <a:r>
              <a:rPr lang="en-US" altLang="zh-CN" sz="2000" dirty="0" smtClean="0">
                <a:latin typeface="华文楷体" panose="02010600040101010101" pitchFamily="2" charset="-122"/>
                <a:ea typeface="华文楷体" panose="02010600040101010101" pitchFamily="2" charset="-122"/>
              </a:rPr>
              <a:t>T</a:t>
            </a:r>
            <a:r>
              <a:rPr lang="zh-CN" altLang="en-US" sz="2000" dirty="0" smtClean="0">
                <a:latin typeface="华文楷体" panose="02010600040101010101" pitchFamily="2" charset="-122"/>
                <a:ea typeface="华文楷体" panose="02010600040101010101" pitchFamily="2" charset="-122"/>
              </a:rPr>
              <a:t>的数组。表达式</a:t>
            </a:r>
            <a:r>
              <a:rPr lang="en-US" altLang="zh-CN" sz="2000" dirty="0" smtClean="0">
                <a:latin typeface="华文楷体" panose="02010600040101010101" pitchFamily="2" charset="-122"/>
                <a:ea typeface="华文楷体" panose="02010600040101010101" pitchFamily="2" charset="-122"/>
              </a:rPr>
              <a:t>new T [ n ]</a:t>
            </a:r>
            <a:r>
              <a:rPr lang="zh-CN" altLang="en-US" sz="2000" dirty="0" smtClean="0">
                <a:latin typeface="华文楷体" panose="02010600040101010101" pitchFamily="2" charset="-122"/>
                <a:ea typeface="华文楷体" panose="02010600040101010101" pitchFamily="2" charset="-122"/>
              </a:rPr>
              <a:t>是错误的，因为它会被擦除为</a:t>
            </a:r>
            <a:r>
              <a:rPr lang="en-US" altLang="zh-CN" sz="2000" dirty="0" smtClean="0">
                <a:latin typeface="华文楷体" panose="02010600040101010101" pitchFamily="2" charset="-122"/>
                <a:ea typeface="华文楷体" panose="02010600040101010101" pitchFamily="2" charset="-122"/>
              </a:rPr>
              <a:t>new Object[ n ]</a:t>
            </a:r>
            <a:r>
              <a:rPr lang="zh-CN" altLang="en-US" sz="2000" dirty="0" smtClean="0">
                <a:latin typeface="华文楷体" panose="02010600040101010101" pitchFamily="2" charset="-122"/>
                <a:ea typeface="华文楷体" panose="02010600040101010101" pitchFamily="2" charset="-122"/>
              </a:rPr>
              <a:t>。这对于编写</a:t>
            </a:r>
            <a:r>
              <a:rPr lang="en-US" altLang="zh-CN" sz="2000" dirty="0" err="1" smtClean="0">
                <a:latin typeface="华文楷体" panose="02010600040101010101" pitchFamily="2" charset="-122"/>
                <a:ea typeface="华文楷体" panose="02010600040101010101" pitchFamily="2" charset="-122"/>
              </a:rPr>
              <a:t>APl</a:t>
            </a:r>
            <a:r>
              <a:rPr lang="zh-CN" altLang="en-US" sz="2000" dirty="0" smtClean="0">
                <a:latin typeface="华文楷体" panose="02010600040101010101" pitchFamily="2" charset="-122"/>
                <a:ea typeface="华文楷体" panose="02010600040101010101" pitchFamily="2" charset="-122"/>
              </a:rPr>
              <a:t>的开发人员来说是一个问题。例如，假设我们希望构造一组按钮，</a:t>
            </a:r>
            <a:r>
              <a:rPr lang="en-US" altLang="zh-CN" sz="2000" dirty="0" smtClean="0">
                <a:latin typeface="华文楷体" panose="02010600040101010101" pitchFamily="2" charset="-122"/>
                <a:ea typeface="华文楷体" panose="02010600040101010101" pitchFamily="2" charset="-122"/>
              </a:rPr>
              <a:t>Stream</a:t>
            </a:r>
            <a:r>
              <a:rPr lang="zh-CN" altLang="en-US" sz="2000" dirty="0" smtClean="0">
                <a:latin typeface="华文楷体" panose="02010600040101010101" pitchFamily="2" charset="-122"/>
                <a:ea typeface="华文楷体" panose="02010600040101010101" pitchFamily="2" charset="-122"/>
              </a:rPr>
              <a:t>接口中有一个返回</a:t>
            </a:r>
            <a:r>
              <a:rPr lang="en-US" altLang="zh-CN" sz="2000" dirty="0" smtClean="0">
                <a:latin typeface="华文楷体" panose="02010600040101010101" pitchFamily="2" charset="-122"/>
                <a:ea typeface="华文楷体" panose="02010600040101010101" pitchFamily="2" charset="-122"/>
              </a:rPr>
              <a:t>Object</a:t>
            </a:r>
            <a:r>
              <a:rPr lang="zh-CN" altLang="en-US" sz="2000" dirty="0" smtClean="0">
                <a:latin typeface="华文楷体" panose="02010600040101010101" pitchFamily="2" charset="-122"/>
                <a:ea typeface="华文楷体" panose="02010600040101010101" pitchFamily="2" charset="-122"/>
              </a:rPr>
              <a:t>数组的</a:t>
            </a:r>
            <a:r>
              <a:rPr lang="en-US" altLang="zh-CN" sz="2000" dirty="0" err="1" smtClean="0">
                <a:latin typeface="华文楷体" panose="02010600040101010101" pitchFamily="2" charset="-122"/>
                <a:ea typeface="华文楷体" panose="02010600040101010101" pitchFamily="2" charset="-122"/>
              </a:rPr>
              <a:t>toArray</a:t>
            </a:r>
            <a:r>
              <a:rPr lang="zh-CN" altLang="en-US" sz="2000" dirty="0" smtClean="0">
                <a:latin typeface="华文楷体" panose="02010600040101010101" pitchFamily="2" charset="-122"/>
                <a:ea typeface="华文楷体" panose="02010600040101010101" pitchFamily="2" charset="-122"/>
              </a:rPr>
              <a:t>方法：</a:t>
            </a:r>
          </a:p>
          <a:p>
            <a:r>
              <a:rPr lang="en-US" altLang="zh-CN" sz="2000" dirty="0" smtClean="0">
                <a:latin typeface="华文楷体" panose="02010600040101010101" pitchFamily="2" charset="-122"/>
                <a:ea typeface="华文楷体" panose="02010600040101010101" pitchFamily="2" charset="-122"/>
              </a:rPr>
              <a:t>Object[ ] buttons=</a:t>
            </a:r>
            <a:r>
              <a:rPr lang="en-US" altLang="zh-CN" sz="2000" dirty="0" err="1" smtClean="0">
                <a:latin typeface="华文楷体" panose="02010600040101010101" pitchFamily="2" charset="-122"/>
                <a:ea typeface="华文楷体" panose="02010600040101010101" pitchFamily="2" charset="-122"/>
              </a:rPr>
              <a:t>stream.toArray</a:t>
            </a:r>
            <a:r>
              <a:rPr lang="en-US" altLang="zh-CN" sz="2000" dirty="0" smtClean="0">
                <a:latin typeface="华文楷体" panose="02010600040101010101" pitchFamily="2" charset="-122"/>
                <a:ea typeface="华文楷体" panose="02010600040101010101" pitchFamily="2" charset="-122"/>
              </a:rPr>
              <a:t>();</a:t>
            </a:r>
          </a:p>
          <a:p>
            <a:r>
              <a:rPr lang="zh-CN" altLang="en-US" sz="2000" dirty="0" smtClean="0">
                <a:latin typeface="华文楷体" panose="02010600040101010101" pitchFamily="2" charset="-122"/>
                <a:ea typeface="华文楷体" panose="02010600040101010101" pitchFamily="2" charset="-122"/>
              </a:rPr>
              <a:t>但是这并不能让我们满意。用户希望一组按钮对象，而不是一组</a:t>
            </a:r>
            <a:r>
              <a:rPr lang="en-US" altLang="zh-CN" sz="2000" dirty="0" smtClean="0">
                <a:latin typeface="华文楷体" panose="02010600040101010101" pitchFamily="2" charset="-122"/>
                <a:ea typeface="华文楷体" panose="02010600040101010101" pitchFamily="2" charset="-122"/>
              </a:rPr>
              <a:t>Object</a:t>
            </a:r>
            <a:r>
              <a:rPr lang="zh-CN" altLang="en-US" sz="2000" dirty="0" smtClean="0">
                <a:latin typeface="华文楷体" panose="02010600040101010101" pitchFamily="2" charset="-122"/>
                <a:ea typeface="华文楷体" panose="02010600040101010101" pitchFamily="2" charset="-122"/>
              </a:rPr>
              <a:t>对象。</a:t>
            </a:r>
            <a:r>
              <a:rPr lang="en-US" altLang="zh-CN" sz="2000" dirty="0" err="1" smtClean="0">
                <a:latin typeface="华文楷体" panose="02010600040101010101" pitchFamily="2" charset="-122"/>
                <a:ea typeface="华文楷体" panose="02010600040101010101" pitchFamily="2" charset="-122"/>
              </a:rPr>
              <a:t>streamAPl</a:t>
            </a:r>
            <a:r>
              <a:rPr lang="zh-CN" altLang="en-US" sz="2000" dirty="0" smtClean="0">
                <a:latin typeface="华文楷体" panose="02010600040101010101" pitchFamily="2" charset="-122"/>
                <a:ea typeface="华文楷体" panose="02010600040101010101" pitchFamily="2" charset="-122"/>
              </a:rPr>
              <a:t>通过构造器引用解决了这个问题。它允许将</a:t>
            </a:r>
            <a:r>
              <a:rPr lang="en-US" altLang="zh-CN" sz="2000" dirty="0" smtClean="0">
                <a:latin typeface="华文楷体" panose="02010600040101010101" pitchFamily="2" charset="-122"/>
                <a:ea typeface="华文楷体" panose="02010600040101010101" pitchFamily="2" charset="-122"/>
              </a:rPr>
              <a:t>Button[ ]:new</a:t>
            </a:r>
            <a:r>
              <a:rPr lang="zh-CN" altLang="en-US" sz="2000" dirty="0" smtClean="0">
                <a:latin typeface="华文楷体" panose="02010600040101010101" pitchFamily="2" charset="-122"/>
                <a:ea typeface="华文楷体" panose="02010600040101010101" pitchFamily="2" charset="-122"/>
              </a:rPr>
              <a:t>传递给</a:t>
            </a:r>
            <a:r>
              <a:rPr lang="en-US" altLang="zh-CN" sz="2000" dirty="0" err="1" smtClean="0">
                <a:latin typeface="华文楷体" panose="02010600040101010101" pitchFamily="2" charset="-122"/>
                <a:ea typeface="华文楷体" panose="02010600040101010101" pitchFamily="2" charset="-122"/>
              </a:rPr>
              <a:t>toArray</a:t>
            </a:r>
            <a:r>
              <a:rPr lang="zh-CN" altLang="en-US" sz="2000" dirty="0" smtClean="0">
                <a:latin typeface="华文楷体" panose="02010600040101010101" pitchFamily="2" charset="-122"/>
                <a:ea typeface="华文楷体" panose="02010600040101010101" pitchFamily="2" charset="-122"/>
              </a:rPr>
              <a:t>方法：</a:t>
            </a:r>
          </a:p>
          <a:p>
            <a:r>
              <a:rPr lang="en-US" altLang="zh-CN" sz="2000" dirty="0" smtClean="0">
                <a:latin typeface="华文楷体" panose="02010600040101010101" pitchFamily="2" charset="-122"/>
                <a:ea typeface="华文楷体" panose="02010600040101010101" pitchFamily="2" charset="-122"/>
              </a:rPr>
              <a:t>Button[ ] buttons = </a:t>
            </a:r>
            <a:r>
              <a:rPr lang="en-US" altLang="zh-CN" sz="2000" dirty="0" err="1" smtClean="0">
                <a:latin typeface="华文楷体" panose="02010600040101010101" pitchFamily="2" charset="-122"/>
                <a:ea typeface="华文楷体" panose="02010600040101010101" pitchFamily="2" charset="-122"/>
              </a:rPr>
              <a:t>stream.toArray</a:t>
            </a:r>
            <a:r>
              <a:rPr lang="en-US" altLang="zh-CN" sz="2000" dirty="0" smtClean="0">
                <a:latin typeface="华文楷体" panose="02010600040101010101" pitchFamily="2" charset="-122"/>
                <a:ea typeface="华文楷体" panose="02010600040101010101" pitchFamily="2" charset="-122"/>
              </a:rPr>
              <a:t>(Button[ ]::</a:t>
            </a:r>
            <a:r>
              <a:rPr lang="en-US" altLang="zh-CN" sz="2000" dirty="0" err="1" smtClean="0">
                <a:latin typeface="华文楷体" panose="02010600040101010101" pitchFamily="2" charset="-122"/>
                <a:ea typeface="华文楷体" panose="02010600040101010101" pitchFamily="2" charset="-122"/>
              </a:rPr>
              <a:t>newJ</a:t>
            </a:r>
            <a:r>
              <a:rPr lang="en-US" altLang="zh-CN" sz="2000" dirty="0" smtClean="0">
                <a:latin typeface="华文楷体" panose="02010600040101010101" pitchFamily="2" charset="-122"/>
                <a:ea typeface="华文楷体" panose="02010600040101010101" pitchFamily="2" charset="-122"/>
              </a:rPr>
              <a:t>;</a:t>
            </a:r>
          </a:p>
          <a:p>
            <a:r>
              <a:rPr lang="en-US" altLang="zh-CN" sz="2000" dirty="0" err="1" smtClean="0">
                <a:latin typeface="华文楷体" panose="02010600040101010101" pitchFamily="2" charset="-122"/>
                <a:ea typeface="华文楷体" panose="02010600040101010101" pitchFamily="2" charset="-122"/>
              </a:rPr>
              <a:t>toArray</a:t>
            </a:r>
            <a:r>
              <a:rPr lang="zh-CN" altLang="en-US" sz="2000" dirty="0" smtClean="0">
                <a:latin typeface="华文楷体" panose="02010600040101010101" pitchFamily="2" charset="-122"/>
                <a:ea typeface="华文楷体" panose="02010600040101010101" pitchFamily="2" charset="-122"/>
              </a:rPr>
              <a:t>方法会调用该构造器来获得一个正确类型的数组。然后它会填充并返回该数组。</a:t>
            </a:r>
            <a:endParaRPr lang="zh-CN" altLang="en-US" sz="20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4218747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楷体" panose="02010600040101010101" pitchFamily="2" charset="-122"/>
                <a:ea typeface="华文楷体" panose="02010600040101010101" pitchFamily="2" charset="-122"/>
              </a:rPr>
              <a:t>1.6	</a:t>
            </a:r>
            <a:r>
              <a:rPr lang="zh-CN" altLang="en-US" dirty="0">
                <a:latin typeface="华文楷体" panose="02010600040101010101" pitchFamily="2" charset="-122"/>
                <a:ea typeface="华文楷体" panose="02010600040101010101" pitchFamily="2" charset="-122"/>
              </a:rPr>
              <a:t>变量作用域</a:t>
            </a:r>
            <a:endParaRPr lang="zh-CN" altLang="en-US" dirty="0">
              <a:latin typeface="华文楷体" panose="02010600040101010101" pitchFamily="2" charset="-122"/>
              <a:ea typeface="华文楷体" panose="02010600040101010101" pitchFamily="2" charset="-122"/>
            </a:endParaRPr>
          </a:p>
        </p:txBody>
      </p:sp>
      <p:sp>
        <p:nvSpPr>
          <p:cNvPr id="3" name="内容占位符 2"/>
          <p:cNvSpPr>
            <a:spLocks noGrp="1"/>
          </p:cNvSpPr>
          <p:nvPr>
            <p:ph idx="1"/>
          </p:nvPr>
        </p:nvSpPr>
        <p:spPr>
          <a:xfrm>
            <a:off x="838200" y="1569041"/>
            <a:ext cx="10515600" cy="451044"/>
          </a:xfrm>
        </p:spPr>
        <p:txBody>
          <a:bodyPr>
            <a:normAutofit/>
          </a:bodyPr>
          <a:lstStyle/>
          <a:p>
            <a:r>
              <a:rPr lang="zh-CN" altLang="en-US" sz="2000" dirty="0">
                <a:latin typeface="华文楷体" panose="02010600040101010101" pitchFamily="2" charset="-122"/>
                <a:ea typeface="华文楷体" panose="02010600040101010101" pitchFamily="2" charset="-122"/>
              </a:rPr>
              <a:t>通常，我们希望能够在</a:t>
            </a:r>
            <a:r>
              <a:rPr lang="en-US" altLang="zh-CN" sz="2000" dirty="0" err="1">
                <a:latin typeface="华文楷体" panose="02010600040101010101" pitchFamily="2" charset="-122"/>
                <a:ea typeface="华文楷体" panose="02010600040101010101" pitchFamily="2" charset="-122"/>
              </a:rPr>
              <a:t>lamba</a:t>
            </a:r>
            <a:r>
              <a:rPr lang="zh-CN" altLang="en-US" sz="2000" dirty="0">
                <a:latin typeface="华文楷体" panose="02010600040101010101" pitchFamily="2" charset="-122"/>
                <a:ea typeface="华文楷体" panose="02010600040101010101" pitchFamily="2" charset="-122"/>
              </a:rPr>
              <a:t>表达式的闭合方法或类中访问其他的变量，例如：</a:t>
            </a:r>
            <a:endParaRPr lang="zh-CN" altLang="en-US" sz="2000" dirty="0">
              <a:latin typeface="华文楷体" panose="02010600040101010101" pitchFamily="2" charset="-122"/>
              <a:ea typeface="华文楷体" panose="02010600040101010101" pitchFamily="2" charset="-122"/>
            </a:endParaRPr>
          </a:p>
        </p:txBody>
      </p:sp>
      <p:sp>
        <p:nvSpPr>
          <p:cNvPr id="4" name="Rectangle 1"/>
          <p:cNvSpPr>
            <a:spLocks noChangeArrowheads="1"/>
          </p:cNvSpPr>
          <p:nvPr/>
        </p:nvSpPr>
        <p:spPr bwMode="auto">
          <a:xfrm>
            <a:off x="2505270" y="2339488"/>
            <a:ext cx="4767942"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rgbClr val="000080"/>
                </a:solidFill>
                <a:effectLst/>
                <a:latin typeface="华文楷体" panose="02010600040101010101" pitchFamily="2" charset="-122"/>
                <a:ea typeface="华文楷体" panose="02010600040101010101" pitchFamily="2" charset="-122"/>
              </a:rPr>
              <a:t>public static void </a:t>
            </a:r>
            <a:r>
              <a:rPr kumimoji="0" lang="zh-CN" altLang="zh-CN" sz="16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repeatMessage(String text, </a:t>
            </a:r>
            <a:r>
              <a:rPr kumimoji="0" lang="zh-CN" altLang="zh-CN" sz="1600" b="1" i="0" u="none" strike="noStrike" cap="none" normalizeH="0" baseline="0" dirty="0" smtClean="0">
                <a:ln>
                  <a:noFill/>
                </a:ln>
                <a:solidFill>
                  <a:srgbClr val="000080"/>
                </a:solidFill>
                <a:effectLst/>
                <a:latin typeface="华文楷体" panose="02010600040101010101" pitchFamily="2" charset="-122"/>
                <a:ea typeface="华文楷体" panose="02010600040101010101" pitchFamily="2" charset="-122"/>
              </a:rPr>
              <a:t>int </a:t>
            </a:r>
            <a:r>
              <a:rPr kumimoji="0" lang="zh-CN" altLang="zh-CN" sz="16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count) {</a:t>
            </a:r>
            <a:br>
              <a:rPr kumimoji="0" lang="zh-CN" altLang="zh-CN" sz="16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6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Runnable r = () -&gt; {</a:t>
            </a:r>
            <a:br>
              <a:rPr kumimoji="0" lang="zh-CN" altLang="zh-CN" sz="16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6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a:t>
            </a:r>
            <a:r>
              <a:rPr kumimoji="0" lang="zh-CN" altLang="zh-CN" sz="1600" b="1" i="0" u="none" strike="noStrike" cap="none" normalizeH="0" baseline="0" dirty="0" smtClean="0">
                <a:ln>
                  <a:noFill/>
                </a:ln>
                <a:solidFill>
                  <a:srgbClr val="000080"/>
                </a:solidFill>
                <a:effectLst/>
                <a:latin typeface="华文楷体" panose="02010600040101010101" pitchFamily="2" charset="-122"/>
                <a:ea typeface="华文楷体" panose="02010600040101010101" pitchFamily="2" charset="-122"/>
              </a:rPr>
              <a:t>for </a:t>
            </a:r>
            <a:r>
              <a:rPr kumimoji="0" lang="zh-CN" altLang="zh-CN" sz="16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a:t>
            </a:r>
            <a:r>
              <a:rPr kumimoji="0" lang="zh-CN" altLang="zh-CN" sz="1600" b="1" i="0" u="none" strike="noStrike" cap="none" normalizeH="0" baseline="0" dirty="0" smtClean="0">
                <a:ln>
                  <a:noFill/>
                </a:ln>
                <a:solidFill>
                  <a:srgbClr val="000080"/>
                </a:solidFill>
                <a:effectLst/>
                <a:latin typeface="华文楷体" panose="02010600040101010101" pitchFamily="2" charset="-122"/>
                <a:ea typeface="华文楷体" panose="02010600040101010101" pitchFamily="2" charset="-122"/>
              </a:rPr>
              <a:t>int </a:t>
            </a:r>
            <a:r>
              <a:rPr kumimoji="0" lang="zh-CN" altLang="zh-CN" sz="16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i = </a:t>
            </a:r>
            <a:r>
              <a:rPr kumimoji="0" lang="zh-CN" altLang="zh-CN" sz="1600" b="0" i="0" u="none" strike="noStrike" cap="none" normalizeH="0" baseline="0" dirty="0" smtClean="0">
                <a:ln>
                  <a:noFill/>
                </a:ln>
                <a:solidFill>
                  <a:srgbClr val="0000FF"/>
                </a:solidFill>
                <a:effectLst/>
                <a:latin typeface="华文楷体" panose="02010600040101010101" pitchFamily="2" charset="-122"/>
                <a:ea typeface="华文楷体" panose="02010600040101010101" pitchFamily="2" charset="-122"/>
              </a:rPr>
              <a:t>0</a:t>
            </a:r>
            <a:r>
              <a:rPr kumimoji="0" lang="zh-CN" altLang="zh-CN" sz="16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i &lt; </a:t>
            </a:r>
            <a:r>
              <a:rPr kumimoji="0" lang="zh-CN" altLang="zh-CN" sz="1600" b="0" i="0" u="none" strike="noStrike" cap="none" normalizeH="0" baseline="0" dirty="0" smtClean="0">
                <a:ln>
                  <a:noFill/>
                </a:ln>
                <a:solidFill>
                  <a:srgbClr val="660E7A"/>
                </a:solidFill>
                <a:effectLst/>
                <a:latin typeface="华文楷体" panose="02010600040101010101" pitchFamily="2" charset="-122"/>
                <a:ea typeface="华文楷体" panose="02010600040101010101" pitchFamily="2" charset="-122"/>
              </a:rPr>
              <a:t>count</a:t>
            </a:r>
            <a:r>
              <a:rPr kumimoji="0" lang="zh-CN" altLang="zh-CN" sz="16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i++) {</a:t>
            </a:r>
            <a:br>
              <a:rPr kumimoji="0" lang="zh-CN" altLang="zh-CN" sz="16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6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System.</a:t>
            </a:r>
            <a:r>
              <a:rPr kumimoji="0" lang="zh-CN" altLang="zh-CN" sz="1600" b="1" i="1" u="none" strike="noStrike" cap="none" normalizeH="0" baseline="0" dirty="0" smtClean="0">
                <a:ln>
                  <a:noFill/>
                </a:ln>
                <a:solidFill>
                  <a:srgbClr val="660E7A"/>
                </a:solidFill>
                <a:effectLst/>
                <a:latin typeface="华文楷体" panose="02010600040101010101" pitchFamily="2" charset="-122"/>
                <a:ea typeface="华文楷体" panose="02010600040101010101" pitchFamily="2" charset="-122"/>
              </a:rPr>
              <a:t>out</a:t>
            </a:r>
            <a:r>
              <a:rPr kumimoji="0" lang="zh-CN" altLang="zh-CN" sz="16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.println(</a:t>
            </a:r>
            <a:r>
              <a:rPr kumimoji="0" lang="zh-CN" altLang="zh-CN" sz="1600" b="0" i="0" u="none" strike="noStrike" cap="none" normalizeH="0" baseline="0" dirty="0" smtClean="0">
                <a:ln>
                  <a:noFill/>
                </a:ln>
                <a:solidFill>
                  <a:srgbClr val="660E7A"/>
                </a:solidFill>
                <a:effectLst/>
                <a:latin typeface="华文楷体" panose="02010600040101010101" pitchFamily="2" charset="-122"/>
                <a:ea typeface="华文楷体" panose="02010600040101010101" pitchFamily="2" charset="-122"/>
              </a:rPr>
              <a:t>text</a:t>
            </a:r>
            <a:r>
              <a:rPr kumimoji="0" lang="zh-CN" altLang="zh-CN" sz="16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a:t>
            </a:r>
            <a:br>
              <a:rPr kumimoji="0" lang="zh-CN" altLang="zh-CN" sz="16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6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Thread.</a:t>
            </a:r>
            <a:r>
              <a:rPr kumimoji="0" lang="zh-CN" altLang="zh-CN" sz="1600" b="0" i="1"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yield</a:t>
            </a:r>
            <a:r>
              <a:rPr kumimoji="0" lang="zh-CN" altLang="zh-CN" sz="16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a:t>
            </a:r>
            <a:br>
              <a:rPr kumimoji="0" lang="zh-CN" altLang="zh-CN" sz="16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6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a:t>
            </a:r>
            <a:br>
              <a:rPr kumimoji="0" lang="zh-CN" altLang="zh-CN" sz="16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6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a:t>
            </a:r>
            <a:br>
              <a:rPr kumimoji="0" lang="zh-CN" altLang="zh-CN" sz="16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6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a:t>
            </a:r>
            <a:r>
              <a:rPr kumimoji="0" lang="zh-CN" altLang="zh-CN" sz="1600" b="1" i="0" u="none" strike="noStrike" cap="none" normalizeH="0" baseline="0" dirty="0" smtClean="0">
                <a:ln>
                  <a:noFill/>
                </a:ln>
                <a:solidFill>
                  <a:srgbClr val="000080"/>
                </a:solidFill>
                <a:effectLst/>
                <a:latin typeface="华文楷体" panose="02010600040101010101" pitchFamily="2" charset="-122"/>
                <a:ea typeface="华文楷体" panose="02010600040101010101" pitchFamily="2" charset="-122"/>
              </a:rPr>
              <a:t>new </a:t>
            </a:r>
            <a:r>
              <a:rPr kumimoji="0" lang="zh-CN" altLang="zh-CN" sz="16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Thread(r).start();</a:t>
            </a:r>
            <a:br>
              <a:rPr kumimoji="0" lang="zh-CN" altLang="zh-CN" sz="16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6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a:t>
            </a:r>
            <a:endParaRPr kumimoji="0" lang="zh-CN" altLang="zh-CN" sz="1600"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endParaRPr>
          </a:p>
        </p:txBody>
      </p:sp>
      <p:sp>
        <p:nvSpPr>
          <p:cNvPr id="6" name="内容占位符 2"/>
          <p:cNvSpPr txBox="1">
            <a:spLocks/>
          </p:cNvSpPr>
          <p:nvPr/>
        </p:nvSpPr>
        <p:spPr>
          <a:xfrm>
            <a:off x="558282" y="5296612"/>
            <a:ext cx="10515600" cy="11741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a:latin typeface="华文楷体" panose="02010600040101010101" pitchFamily="2" charset="-122"/>
                <a:ea typeface="华文楷体" panose="02010600040101010101" pitchFamily="2" charset="-122"/>
              </a:rPr>
              <a:t>假设有以下调用</a:t>
            </a:r>
            <a:r>
              <a:rPr lang="zh-CN" altLang="en-US" sz="2000" dirty="0" smtClean="0">
                <a:latin typeface="华文楷体" panose="02010600040101010101" pitchFamily="2" charset="-122"/>
                <a:ea typeface="华文楷体" panose="02010600040101010101" pitchFamily="2" charset="-122"/>
              </a:rPr>
              <a:t>：</a:t>
            </a:r>
            <a:r>
              <a:rPr lang="en-US" altLang="zh-CN" sz="2000" dirty="0" err="1">
                <a:latin typeface="华文楷体" panose="02010600040101010101" pitchFamily="2" charset="-122"/>
                <a:ea typeface="华文楷体" panose="02010600040101010101" pitchFamily="2" charset="-122"/>
              </a:rPr>
              <a:t>repeatMessage</a:t>
            </a:r>
            <a:r>
              <a:rPr lang="en-US" altLang="zh-CN" sz="2000" dirty="0" smtClean="0">
                <a:latin typeface="华文楷体" panose="02010600040101010101" pitchFamily="2" charset="-122"/>
                <a:ea typeface="华文楷体" panose="02010600040101010101" pitchFamily="2" charset="-122"/>
              </a:rPr>
              <a:t>(“Hello</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1000</a:t>
            </a:r>
            <a:r>
              <a:rPr lang="en-US" altLang="zh-CN" sz="2000" dirty="0" smtClean="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a:t>
            </a:r>
            <a:r>
              <a:rPr lang="zh-CN" altLang="en-US" sz="2000" dirty="0" smtClean="0">
                <a:latin typeface="华文楷体" panose="02010600040101010101" pitchFamily="2" charset="-122"/>
                <a:ea typeface="华文楷体" panose="02010600040101010101" pitchFamily="2" charset="-122"/>
              </a:rPr>
              <a:t>在</a:t>
            </a:r>
            <a:r>
              <a:rPr lang="zh-CN" altLang="en-US" sz="2000" dirty="0">
                <a:latin typeface="华文楷体" panose="02010600040101010101" pitchFamily="2" charset="-122"/>
                <a:ea typeface="华文楷体" panose="02010600040101010101" pitchFamily="2" charset="-122"/>
              </a:rPr>
              <a:t>另一个线程中打印</a:t>
            </a:r>
            <a:r>
              <a:rPr lang="en-US" altLang="zh-CN" sz="2000" dirty="0">
                <a:latin typeface="华文楷体" panose="02010600040101010101" pitchFamily="2" charset="-122"/>
                <a:ea typeface="华文楷体" panose="02010600040101010101" pitchFamily="2" charset="-122"/>
              </a:rPr>
              <a:t>Hello</a:t>
            </a:r>
            <a:r>
              <a:rPr lang="zh-CN" altLang="en-US" sz="2000" dirty="0">
                <a:latin typeface="华文楷体" panose="02010600040101010101" pitchFamily="2" charset="-122"/>
                <a:ea typeface="华文楷体" panose="02010600040101010101" pitchFamily="2" charset="-122"/>
              </a:rPr>
              <a:t>一千</a:t>
            </a:r>
            <a:r>
              <a:rPr lang="zh-CN" altLang="en-US" sz="2000" dirty="0" smtClean="0">
                <a:latin typeface="华文楷体" panose="02010600040101010101" pitchFamily="2" charset="-122"/>
                <a:ea typeface="华文楷体" panose="02010600040101010101" pitchFamily="2" charset="-122"/>
              </a:rPr>
              <a:t>次。</a:t>
            </a:r>
            <a:endParaRPr lang="en-US" altLang="zh-CN" sz="2000" dirty="0" smtClean="0">
              <a:latin typeface="华文楷体" panose="02010600040101010101" pitchFamily="2" charset="-122"/>
              <a:ea typeface="华文楷体" panose="02010600040101010101" pitchFamily="2" charset="-122"/>
            </a:endParaRPr>
          </a:p>
          <a:p>
            <a:r>
              <a:rPr lang="zh-CN" altLang="en-US" sz="2000" dirty="0">
                <a:latin typeface="华文楷体" panose="02010600040101010101" pitchFamily="2" charset="-122"/>
                <a:ea typeface="华文楷体" panose="02010600040101010101" pitchFamily="2" charset="-122"/>
              </a:rPr>
              <a:t>注意看</a:t>
            </a:r>
            <a:r>
              <a:rPr lang="en-US" altLang="zh-CN" sz="2000" dirty="0">
                <a:latin typeface="华文楷体" panose="02010600040101010101" pitchFamily="2" charset="-122"/>
                <a:ea typeface="华文楷体" panose="02010600040101010101" pitchFamily="2" charset="-122"/>
              </a:rPr>
              <a:t>lambda</a:t>
            </a:r>
            <a:r>
              <a:rPr lang="zh-CN" altLang="en-US" sz="2000" dirty="0">
                <a:latin typeface="华文楷体" panose="02010600040101010101" pitchFamily="2" charset="-122"/>
                <a:ea typeface="华文楷体" panose="02010600040101010101" pitchFamily="2" charset="-122"/>
              </a:rPr>
              <a:t>表达式中的变量</a:t>
            </a:r>
            <a:r>
              <a:rPr lang="en-US" altLang="zh-CN" sz="2000" dirty="0">
                <a:latin typeface="华文楷体" panose="02010600040101010101" pitchFamily="2" charset="-122"/>
                <a:ea typeface="华文楷体" panose="02010600040101010101" pitchFamily="2" charset="-122"/>
              </a:rPr>
              <a:t>count</a:t>
            </a:r>
            <a:r>
              <a:rPr lang="zh-CN" altLang="en-US" sz="2000" dirty="0">
                <a:latin typeface="华文楷体" panose="02010600040101010101" pitchFamily="2" charset="-122"/>
                <a:ea typeface="华文楷体" panose="02010600040101010101" pitchFamily="2" charset="-122"/>
              </a:rPr>
              <a:t>和</a:t>
            </a:r>
            <a:r>
              <a:rPr lang="en-US" altLang="zh-CN" sz="2000" dirty="0">
                <a:latin typeface="华文楷体" panose="02010600040101010101" pitchFamily="2" charset="-122"/>
                <a:ea typeface="华文楷体" panose="02010600040101010101" pitchFamily="2" charset="-122"/>
              </a:rPr>
              <a:t>text</a:t>
            </a:r>
            <a:r>
              <a:rPr lang="zh-CN" altLang="en-US" sz="2000" dirty="0">
                <a:latin typeface="华文楷体" panose="02010600040101010101" pitchFamily="2" charset="-122"/>
                <a:ea typeface="华文楷体" panose="02010600040101010101" pitchFamily="2" charset="-122"/>
              </a:rPr>
              <a:t>，它们并没有在</a:t>
            </a:r>
            <a:r>
              <a:rPr lang="en-US" altLang="zh-CN" sz="2000" dirty="0">
                <a:latin typeface="华文楷体" panose="02010600040101010101" pitchFamily="2" charset="-122"/>
                <a:ea typeface="华文楷体" panose="02010600040101010101" pitchFamily="2" charset="-122"/>
              </a:rPr>
              <a:t>lambda</a:t>
            </a:r>
            <a:r>
              <a:rPr lang="zh-CN" altLang="en-US" sz="2000" dirty="0">
                <a:latin typeface="华文楷体" panose="02010600040101010101" pitchFamily="2" charset="-122"/>
                <a:ea typeface="华文楷体" panose="02010600040101010101" pitchFamily="2" charset="-122"/>
              </a:rPr>
              <a:t>表达式中被定义，而是方法</a:t>
            </a:r>
            <a:r>
              <a:rPr lang="en-US" altLang="zh-CN" sz="2000" dirty="0" err="1">
                <a:latin typeface="华文楷体" panose="02010600040101010101" pitchFamily="2" charset="-122"/>
                <a:ea typeface="华文楷体" panose="02010600040101010101" pitchFamily="2" charset="-122"/>
              </a:rPr>
              <a:t>repeatMessage</a:t>
            </a:r>
            <a:r>
              <a:rPr lang="zh-CN" altLang="en-US" sz="2000" dirty="0">
                <a:latin typeface="华文楷体" panose="02010600040101010101" pitchFamily="2" charset="-122"/>
                <a:ea typeface="华文楷体" panose="02010600040101010101" pitchFamily="2" charset="-122"/>
              </a:rPr>
              <a:t>的参数变量</a:t>
            </a:r>
            <a:r>
              <a:rPr lang="zh-CN" altLang="en-US" sz="2000" dirty="0" smtClean="0">
                <a:latin typeface="华文楷体" panose="02010600040101010101" pitchFamily="2" charset="-122"/>
                <a:ea typeface="华文楷体" panose="02010600040101010101" pitchFamily="2" charset="-122"/>
              </a:rPr>
              <a:t>。</a:t>
            </a:r>
            <a:endParaRPr lang="en-US" altLang="zh-CN" sz="2000" dirty="0" smtClean="0">
              <a:latin typeface="华文楷体" panose="02010600040101010101" pitchFamily="2" charset="-122"/>
              <a:ea typeface="华文楷体" panose="02010600040101010101" pitchFamily="2" charset="-122"/>
            </a:endParaRPr>
          </a:p>
          <a:p>
            <a:endParaRPr lang="zh-CN" altLang="en-US" sz="20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0343433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43676" y="216094"/>
            <a:ext cx="11436221" cy="5149007"/>
          </a:xfrm>
        </p:spPr>
        <p:txBody>
          <a:bodyPr>
            <a:normAutofit/>
          </a:bodyPr>
          <a:lstStyle/>
          <a:p>
            <a:r>
              <a:rPr lang="zh-CN" altLang="en-US" sz="2000" dirty="0">
                <a:latin typeface="华文楷体" panose="02010600040101010101" pitchFamily="2" charset="-122"/>
                <a:ea typeface="华文楷体" panose="02010600040101010101" pitchFamily="2" charset="-122"/>
              </a:rPr>
              <a:t>如果你思考一下，就会发现这里有一些隐含的东西。</a:t>
            </a:r>
            <a:r>
              <a:rPr lang="en-US" altLang="zh-CN" sz="2000" dirty="0">
                <a:latin typeface="华文楷体" panose="02010600040101010101" pitchFamily="2" charset="-122"/>
                <a:ea typeface="华文楷体" panose="02010600040101010101" pitchFamily="2" charset="-122"/>
              </a:rPr>
              <a:t>lambda</a:t>
            </a:r>
            <a:r>
              <a:rPr lang="zh-CN" altLang="en-US" sz="2000" dirty="0">
                <a:latin typeface="华文楷体" panose="02010600040101010101" pitchFamily="2" charset="-122"/>
                <a:ea typeface="华文楷体" panose="02010600040101010101" pitchFamily="2" charset="-122"/>
              </a:rPr>
              <a:t>表达式可能会在</a:t>
            </a:r>
            <a:r>
              <a:rPr lang="en-US" altLang="zh-CN" sz="2000" dirty="0">
                <a:latin typeface="华文楷体" panose="02010600040101010101" pitchFamily="2" charset="-122"/>
                <a:ea typeface="华文楷体" panose="02010600040101010101" pitchFamily="2" charset="-122"/>
              </a:rPr>
              <a:t>repeat</a:t>
            </a:r>
          </a:p>
          <a:p>
            <a:r>
              <a:rPr lang="en-US" altLang="zh-CN" sz="2000" dirty="0">
                <a:latin typeface="华文楷体" panose="02010600040101010101" pitchFamily="2" charset="-122"/>
                <a:ea typeface="华文楷体" panose="02010600040101010101" pitchFamily="2" charset="-122"/>
              </a:rPr>
              <a:t>Message</a:t>
            </a:r>
            <a:r>
              <a:rPr lang="zh-CN" altLang="en-US" sz="2000" dirty="0">
                <a:latin typeface="华文楷体" panose="02010600040101010101" pitchFamily="2" charset="-122"/>
                <a:ea typeface="华文楷体" panose="02010600040101010101" pitchFamily="2" charset="-122"/>
              </a:rPr>
              <a:t>返回之后才运行，此时参数变量己经消失了。如果保留</a:t>
            </a:r>
            <a:r>
              <a:rPr lang="en-US" altLang="zh-CN" sz="2000" dirty="0">
                <a:latin typeface="华文楷体" panose="02010600040101010101" pitchFamily="2" charset="-122"/>
                <a:ea typeface="华文楷体" panose="02010600040101010101" pitchFamily="2" charset="-122"/>
              </a:rPr>
              <a:t>text</a:t>
            </a:r>
            <a:r>
              <a:rPr lang="zh-CN" altLang="en-US" sz="2000" dirty="0">
                <a:latin typeface="华文楷体" panose="02010600040101010101" pitchFamily="2" charset="-122"/>
                <a:ea typeface="华文楷体" panose="02010600040101010101" pitchFamily="2" charset="-122"/>
              </a:rPr>
              <a:t>和</a:t>
            </a:r>
            <a:r>
              <a:rPr lang="en-US" altLang="zh-CN" sz="2000" dirty="0">
                <a:latin typeface="华文楷体" panose="02010600040101010101" pitchFamily="2" charset="-122"/>
                <a:ea typeface="华文楷体" panose="02010600040101010101" pitchFamily="2" charset="-122"/>
              </a:rPr>
              <a:t>count</a:t>
            </a:r>
            <a:r>
              <a:rPr lang="zh-CN" altLang="en-US" sz="2000" dirty="0">
                <a:latin typeface="华文楷体" panose="02010600040101010101" pitchFamily="2" charset="-122"/>
                <a:ea typeface="华文楷体" panose="02010600040101010101" pitchFamily="2" charset="-122"/>
              </a:rPr>
              <a:t>变量会怎样呢</a:t>
            </a:r>
            <a:r>
              <a:rPr lang="zh-CN" altLang="en-US" sz="2000" dirty="0" smtClean="0">
                <a:latin typeface="华文楷体" panose="02010600040101010101" pitchFamily="2" charset="-122"/>
                <a:ea typeface="华文楷体" panose="02010600040101010101" pitchFamily="2" charset="-122"/>
              </a:rPr>
              <a:t>？</a:t>
            </a:r>
            <a:endParaRPr lang="en-US" altLang="zh-CN" sz="2000" dirty="0" smtClean="0">
              <a:latin typeface="华文楷体" panose="02010600040101010101" pitchFamily="2" charset="-122"/>
              <a:ea typeface="华文楷体" panose="02010600040101010101" pitchFamily="2" charset="-122"/>
            </a:endParaRPr>
          </a:p>
          <a:p>
            <a:r>
              <a:rPr lang="zh-CN" altLang="en-US" sz="2000" dirty="0">
                <a:latin typeface="华文楷体" panose="02010600040101010101" pitchFamily="2" charset="-122"/>
                <a:ea typeface="华文楷体" panose="02010600040101010101" pitchFamily="2" charset="-122"/>
              </a:rPr>
              <a:t>为了理解这一点，我们需要对</a:t>
            </a:r>
            <a:r>
              <a:rPr lang="en-US" altLang="zh-CN" sz="2000" dirty="0">
                <a:latin typeface="华文楷体" panose="02010600040101010101" pitchFamily="2" charset="-122"/>
                <a:ea typeface="华文楷体" panose="02010600040101010101" pitchFamily="2" charset="-122"/>
              </a:rPr>
              <a:t>lambda</a:t>
            </a:r>
            <a:r>
              <a:rPr lang="zh-CN" altLang="en-US" sz="2000" dirty="0">
                <a:latin typeface="华文楷体" panose="02010600040101010101" pitchFamily="2" charset="-122"/>
                <a:ea typeface="华文楷体" panose="02010600040101010101" pitchFamily="2" charset="-122"/>
              </a:rPr>
              <a:t>表达式有更深入的理解。一个</a:t>
            </a:r>
            <a:r>
              <a:rPr lang="en-US" altLang="zh-CN" sz="2000" dirty="0">
                <a:latin typeface="华文楷体" panose="02010600040101010101" pitchFamily="2" charset="-122"/>
                <a:ea typeface="华文楷体" panose="02010600040101010101" pitchFamily="2" charset="-122"/>
              </a:rPr>
              <a:t>lambda</a:t>
            </a:r>
            <a:r>
              <a:rPr lang="zh-CN" altLang="en-US" sz="2000" dirty="0">
                <a:latin typeface="华文楷体" panose="02010600040101010101" pitchFamily="2" charset="-122"/>
                <a:ea typeface="华文楷体" panose="02010600040101010101" pitchFamily="2" charset="-122"/>
              </a:rPr>
              <a:t>表达式包括三个部分</a:t>
            </a:r>
            <a:r>
              <a:rPr lang="zh-CN" altLang="en-US" sz="2000" dirty="0" smtClean="0">
                <a:latin typeface="华文楷体" panose="02010600040101010101" pitchFamily="2" charset="-122"/>
                <a:ea typeface="华文楷体" panose="02010600040101010101" pitchFamily="2" charset="-122"/>
              </a:rPr>
              <a:t>：</a:t>
            </a:r>
            <a:endParaRPr lang="en-US" altLang="zh-CN" sz="2000" dirty="0" smtClean="0">
              <a:latin typeface="华文楷体" panose="02010600040101010101" pitchFamily="2" charset="-122"/>
              <a:ea typeface="华文楷体" panose="02010600040101010101" pitchFamily="2" charset="-122"/>
            </a:endParaRPr>
          </a:p>
          <a:p>
            <a:pPr lvl="1"/>
            <a:r>
              <a:rPr lang="en-US" altLang="zh-CN" sz="1600" dirty="0" smtClean="0">
                <a:latin typeface="华文楷体" panose="02010600040101010101" pitchFamily="2" charset="-122"/>
                <a:ea typeface="华文楷体" panose="02010600040101010101" pitchFamily="2" charset="-122"/>
              </a:rPr>
              <a:t>1</a:t>
            </a:r>
            <a:r>
              <a:rPr lang="zh-CN" altLang="en-US" sz="1600" dirty="0" smtClean="0">
                <a:latin typeface="华文楷体" panose="02010600040101010101" pitchFamily="2" charset="-122"/>
                <a:ea typeface="华文楷体" panose="02010600040101010101" pitchFamily="2" charset="-122"/>
              </a:rPr>
              <a:t>：一</a:t>
            </a:r>
            <a:r>
              <a:rPr lang="zh-CN" altLang="en-US" sz="1600" dirty="0">
                <a:latin typeface="华文楷体" panose="02010600040101010101" pitchFamily="2" charset="-122"/>
                <a:ea typeface="华文楷体" panose="02010600040101010101" pitchFamily="2" charset="-122"/>
              </a:rPr>
              <a:t>段代码。</a:t>
            </a:r>
          </a:p>
          <a:p>
            <a:pPr lvl="1"/>
            <a:r>
              <a:rPr lang="en-US" altLang="zh-CN" sz="1600" dirty="0" smtClean="0">
                <a:latin typeface="华文楷体" panose="02010600040101010101" pitchFamily="2" charset="-122"/>
                <a:ea typeface="华文楷体" panose="02010600040101010101" pitchFamily="2" charset="-122"/>
              </a:rPr>
              <a:t>2</a:t>
            </a:r>
            <a:r>
              <a:rPr lang="zh-CN" altLang="en-US" sz="1600" dirty="0" smtClean="0">
                <a:latin typeface="华文楷体" panose="02010600040101010101" pitchFamily="2" charset="-122"/>
                <a:ea typeface="华文楷体" panose="02010600040101010101" pitchFamily="2" charset="-122"/>
              </a:rPr>
              <a:t>：参数</a:t>
            </a:r>
            <a:r>
              <a:rPr lang="zh-CN" altLang="en-US" sz="1600" dirty="0">
                <a:latin typeface="华文楷体" panose="02010600040101010101" pitchFamily="2" charset="-122"/>
                <a:ea typeface="华文楷体" panose="02010600040101010101" pitchFamily="2" charset="-122"/>
              </a:rPr>
              <a:t>。</a:t>
            </a:r>
          </a:p>
          <a:p>
            <a:pPr lvl="1"/>
            <a:r>
              <a:rPr lang="en-US" altLang="zh-CN" sz="1600" dirty="0" smtClean="0">
                <a:latin typeface="华文楷体" panose="02010600040101010101" pitchFamily="2" charset="-122"/>
                <a:ea typeface="华文楷体" panose="02010600040101010101" pitchFamily="2" charset="-122"/>
              </a:rPr>
              <a:t>3</a:t>
            </a:r>
            <a:r>
              <a:rPr lang="zh-CN" altLang="en-US" sz="1600" dirty="0" smtClean="0">
                <a:latin typeface="华文楷体" panose="02010600040101010101" pitchFamily="2" charset="-122"/>
                <a:ea typeface="华文楷体" panose="02010600040101010101" pitchFamily="2" charset="-122"/>
              </a:rPr>
              <a:t>：自由</a:t>
            </a:r>
            <a:r>
              <a:rPr lang="zh-CN" altLang="en-US" sz="1600" dirty="0">
                <a:latin typeface="华文楷体" panose="02010600040101010101" pitchFamily="2" charset="-122"/>
                <a:ea typeface="华文楷体" panose="02010600040101010101" pitchFamily="2" charset="-122"/>
              </a:rPr>
              <a:t>变量的值，这里的“自由”指的是那些不是参数并且没有在代码中定义的变量</a:t>
            </a:r>
            <a:r>
              <a:rPr lang="zh-CN" altLang="en-US" sz="1600" dirty="0" smtClean="0">
                <a:latin typeface="华文楷体" panose="02010600040101010101" pitchFamily="2" charset="-122"/>
                <a:ea typeface="华文楷体" panose="02010600040101010101" pitchFamily="2" charset="-122"/>
              </a:rPr>
              <a:t>。</a:t>
            </a:r>
            <a:endParaRPr lang="en-US" altLang="zh-CN" sz="1600" dirty="0" smtClean="0">
              <a:latin typeface="华文楷体" panose="02010600040101010101" pitchFamily="2" charset="-122"/>
              <a:ea typeface="华文楷体" panose="02010600040101010101" pitchFamily="2" charset="-122"/>
            </a:endParaRPr>
          </a:p>
          <a:p>
            <a:r>
              <a:rPr lang="zh-CN" altLang="en-US" sz="2000" dirty="0">
                <a:latin typeface="华文楷体" panose="02010600040101010101" pitchFamily="2" charset="-122"/>
                <a:ea typeface="华文楷体" panose="02010600040101010101" pitchFamily="2" charset="-122"/>
              </a:rPr>
              <a:t>在我们的示例中，</a:t>
            </a:r>
            <a:r>
              <a:rPr lang="en-US" altLang="zh-CN" sz="2000" dirty="0">
                <a:latin typeface="华文楷体" panose="02010600040101010101" pitchFamily="2" charset="-122"/>
                <a:ea typeface="华文楷体" panose="02010600040101010101" pitchFamily="2" charset="-122"/>
              </a:rPr>
              <a:t>lambda</a:t>
            </a:r>
            <a:r>
              <a:rPr lang="zh-CN" altLang="en-US" sz="2000" dirty="0">
                <a:latin typeface="华文楷体" panose="02010600040101010101" pitchFamily="2" charset="-122"/>
                <a:ea typeface="华文楷体" panose="02010600040101010101" pitchFamily="2" charset="-122"/>
              </a:rPr>
              <a:t>表达式有两个自由变量，</a:t>
            </a:r>
            <a:r>
              <a:rPr lang="en-US" altLang="zh-CN" sz="2000" dirty="0">
                <a:latin typeface="华文楷体" panose="02010600040101010101" pitchFamily="2" charset="-122"/>
                <a:ea typeface="华文楷体" panose="02010600040101010101" pitchFamily="2" charset="-122"/>
              </a:rPr>
              <a:t>text</a:t>
            </a:r>
            <a:r>
              <a:rPr lang="zh-CN" altLang="en-US" sz="2000" dirty="0">
                <a:latin typeface="华文楷体" panose="02010600040101010101" pitchFamily="2" charset="-122"/>
                <a:ea typeface="华文楷体" panose="02010600040101010101" pitchFamily="2" charset="-122"/>
              </a:rPr>
              <a:t>和</a:t>
            </a:r>
            <a:r>
              <a:rPr lang="en-US" altLang="zh-CN" sz="2000" dirty="0">
                <a:latin typeface="华文楷体" panose="02010600040101010101" pitchFamily="2" charset="-122"/>
                <a:ea typeface="华文楷体" panose="02010600040101010101" pitchFamily="2" charset="-122"/>
              </a:rPr>
              <a:t>count</a:t>
            </a:r>
            <a:r>
              <a:rPr lang="zh-CN" altLang="en-US" sz="2000" dirty="0">
                <a:latin typeface="华文楷体" panose="02010600040101010101" pitchFamily="2" charset="-122"/>
                <a:ea typeface="华文楷体" panose="02010600040101010101" pitchFamily="2" charset="-122"/>
              </a:rPr>
              <a:t>。数据结构表示</a:t>
            </a:r>
            <a:r>
              <a:rPr lang="en-US" altLang="zh-CN" sz="2000" dirty="0">
                <a:latin typeface="华文楷体" panose="02010600040101010101" pitchFamily="2" charset="-122"/>
                <a:ea typeface="华文楷体" panose="02010600040101010101" pitchFamily="2" charset="-122"/>
              </a:rPr>
              <a:t>lambda</a:t>
            </a:r>
            <a:r>
              <a:rPr lang="zh-CN" altLang="en-US" sz="2000" dirty="0">
                <a:latin typeface="华文楷体" panose="02010600040101010101" pitchFamily="2" charset="-122"/>
                <a:ea typeface="华文楷体" panose="02010600040101010101" pitchFamily="2" charset="-122"/>
              </a:rPr>
              <a:t>表达式必须存储这两个变量的值，即”</a:t>
            </a:r>
            <a:r>
              <a:rPr lang="en-US" altLang="zh-CN" sz="2000" dirty="0">
                <a:latin typeface="华文楷体" panose="02010600040101010101" pitchFamily="2" charset="-122"/>
                <a:ea typeface="华文楷体" panose="02010600040101010101" pitchFamily="2" charset="-122"/>
              </a:rPr>
              <a:t>Hello”</a:t>
            </a:r>
            <a:r>
              <a:rPr lang="zh-CN" altLang="en-US" sz="2000" dirty="0">
                <a:latin typeface="华文楷体" panose="02010600040101010101" pitchFamily="2" charset="-122"/>
                <a:ea typeface="华文楷体" panose="02010600040101010101" pitchFamily="2" charset="-122"/>
              </a:rPr>
              <a:t>和</a:t>
            </a:r>
            <a:r>
              <a:rPr lang="en-US" altLang="zh-CN" sz="2000" dirty="0">
                <a:latin typeface="华文楷体" panose="02010600040101010101" pitchFamily="2" charset="-122"/>
                <a:ea typeface="华文楷体" panose="02010600040101010101" pitchFamily="2" charset="-122"/>
              </a:rPr>
              <a:t>1000</a:t>
            </a:r>
            <a:r>
              <a:rPr lang="zh-CN" altLang="en-US" sz="2000" dirty="0">
                <a:latin typeface="华文楷体" panose="02010600040101010101" pitchFamily="2" charset="-122"/>
                <a:ea typeface="华文楷体" panose="02010600040101010101" pitchFamily="2" charset="-122"/>
              </a:rPr>
              <a:t>。我们可以说，这些值己经被</a:t>
            </a:r>
            <a:r>
              <a:rPr lang="en-US" altLang="zh-CN" sz="2000" dirty="0">
                <a:latin typeface="华文楷体" panose="02010600040101010101" pitchFamily="2" charset="-122"/>
                <a:ea typeface="华文楷体" panose="02010600040101010101" pitchFamily="2" charset="-122"/>
              </a:rPr>
              <a:t>lambda</a:t>
            </a:r>
            <a:r>
              <a:rPr lang="zh-CN" altLang="en-US" sz="2000" dirty="0">
                <a:latin typeface="华文楷体" panose="02010600040101010101" pitchFamily="2" charset="-122"/>
                <a:ea typeface="华文楷体" panose="02010600040101010101" pitchFamily="2" charset="-122"/>
              </a:rPr>
              <a:t>表达式捕获了。（这是一个技术实现的细节。例如，你可以将一个</a:t>
            </a:r>
            <a:r>
              <a:rPr lang="en-US" altLang="zh-CN" sz="2000" dirty="0">
                <a:latin typeface="华文楷体" panose="02010600040101010101" pitchFamily="2" charset="-122"/>
                <a:ea typeface="华文楷体" panose="02010600040101010101" pitchFamily="2" charset="-122"/>
              </a:rPr>
              <a:t>lambda</a:t>
            </a:r>
            <a:r>
              <a:rPr lang="zh-CN" altLang="en-US" sz="2000" dirty="0">
                <a:latin typeface="华文楷体" panose="02010600040101010101" pitchFamily="2" charset="-122"/>
                <a:ea typeface="华文楷体" panose="02010600040101010101" pitchFamily="2" charset="-122"/>
              </a:rPr>
              <a:t>表达式转换为一个只含一个方法的对象，这样自由变量的值就会被复制到该对象的实例变量</a:t>
            </a:r>
            <a:r>
              <a:rPr lang="zh-CN" altLang="en-US" sz="2000" dirty="0" smtClean="0">
                <a:latin typeface="华文楷体" panose="02010600040101010101" pitchFamily="2" charset="-122"/>
                <a:ea typeface="华文楷体" panose="02010600040101010101" pitchFamily="2" charset="-122"/>
              </a:rPr>
              <a:t>中。）</a:t>
            </a:r>
            <a:endParaRPr lang="en-US" altLang="zh-CN" sz="2000" dirty="0" smtClean="0">
              <a:latin typeface="华文楷体" panose="02010600040101010101" pitchFamily="2" charset="-122"/>
              <a:ea typeface="华文楷体" panose="02010600040101010101" pitchFamily="2" charset="-122"/>
            </a:endParaRPr>
          </a:p>
          <a:p>
            <a:r>
              <a:rPr lang="zh-CN" altLang="en-US" sz="2000" dirty="0">
                <a:latin typeface="华文楷体" panose="02010600040101010101" pitchFamily="2" charset="-122"/>
                <a:ea typeface="华文楷体" panose="02010600040101010101" pitchFamily="2" charset="-122"/>
              </a:rPr>
              <a:t>注意：含有自由变量的代码块被称之为“闭包（</a:t>
            </a:r>
            <a:r>
              <a:rPr lang="en-US" altLang="zh-CN" sz="2000" dirty="0">
                <a:latin typeface="华文楷体" panose="02010600040101010101" pitchFamily="2" charset="-122"/>
                <a:ea typeface="华文楷体" panose="02010600040101010101" pitchFamily="2" charset="-122"/>
              </a:rPr>
              <a:t>closure</a:t>
            </a:r>
            <a:r>
              <a:rPr lang="zh-CN" altLang="en-US" sz="2000" dirty="0">
                <a:latin typeface="华文楷体" panose="02010600040101010101" pitchFamily="2" charset="-122"/>
                <a:ea typeface="华文楷体" panose="02010600040101010101" pitchFamily="2" charset="-122"/>
              </a:rPr>
              <a:t>）”。如果有人得意洋洋地宣传他们的语言有闭包，你可以放心，</a:t>
            </a:r>
            <a:r>
              <a:rPr lang="en-US" altLang="zh-CN" sz="2000" dirty="0">
                <a:latin typeface="华文楷体" panose="02010600040101010101" pitchFamily="2" charset="-122"/>
                <a:ea typeface="华文楷体" panose="02010600040101010101" pitchFamily="2" charset="-122"/>
              </a:rPr>
              <a:t>Java</a:t>
            </a:r>
            <a:r>
              <a:rPr lang="zh-CN" altLang="en-US" sz="2000" dirty="0">
                <a:latin typeface="华文楷体" panose="02010600040101010101" pitchFamily="2" charset="-122"/>
                <a:ea typeface="华文楷体" panose="02010600040101010101" pitchFamily="2" charset="-122"/>
              </a:rPr>
              <a:t>也有。在</a:t>
            </a:r>
            <a:r>
              <a:rPr lang="en-US" altLang="zh-CN" sz="2000" dirty="0">
                <a:latin typeface="华文楷体" panose="02010600040101010101" pitchFamily="2" charset="-122"/>
                <a:ea typeface="华文楷体" panose="02010600040101010101" pitchFamily="2" charset="-122"/>
              </a:rPr>
              <a:t>Java</a:t>
            </a:r>
            <a:r>
              <a:rPr lang="zh-CN" altLang="en-US" sz="2000" dirty="0">
                <a:latin typeface="华文楷体" panose="02010600040101010101" pitchFamily="2" charset="-122"/>
                <a:ea typeface="华文楷体" panose="02010600040101010101" pitchFamily="2" charset="-122"/>
              </a:rPr>
              <a:t>申，</a:t>
            </a:r>
            <a:r>
              <a:rPr lang="en-US" altLang="zh-CN" sz="2000" dirty="0">
                <a:latin typeface="华文楷体" panose="02010600040101010101" pitchFamily="2" charset="-122"/>
                <a:ea typeface="华文楷体" panose="02010600040101010101" pitchFamily="2" charset="-122"/>
              </a:rPr>
              <a:t>lambda</a:t>
            </a:r>
            <a:r>
              <a:rPr lang="zh-CN" altLang="en-US" sz="2000" dirty="0">
                <a:latin typeface="华文楷体" panose="02010600040101010101" pitchFamily="2" charset="-122"/>
                <a:ea typeface="华文楷体" panose="02010600040101010101" pitchFamily="2" charset="-122"/>
              </a:rPr>
              <a:t>表达式就是闭包。事实上，内部类直都是闭包。</a:t>
            </a:r>
            <a:r>
              <a:rPr lang="en-US" altLang="zh-CN" sz="2000" dirty="0">
                <a:latin typeface="华文楷体" panose="02010600040101010101" pitchFamily="2" charset="-122"/>
                <a:ea typeface="华文楷体" panose="02010600040101010101" pitchFamily="2" charset="-122"/>
              </a:rPr>
              <a:t>Java8</a:t>
            </a:r>
            <a:r>
              <a:rPr lang="zh-CN" altLang="en-US" sz="2000" dirty="0">
                <a:latin typeface="华文楷体" panose="02010600040101010101" pitchFamily="2" charset="-122"/>
                <a:ea typeface="华文楷体" panose="02010600040101010101" pitchFamily="2" charset="-122"/>
              </a:rPr>
              <a:t>中为闭包赋予了更吸引人的语法</a:t>
            </a:r>
            <a:r>
              <a:rPr lang="zh-CN" altLang="en-US" sz="2000" dirty="0" smtClean="0">
                <a:latin typeface="华文楷体" panose="02010600040101010101" pitchFamily="2" charset="-122"/>
                <a:ea typeface="华文楷体" panose="02010600040101010101" pitchFamily="2" charset="-122"/>
              </a:rPr>
              <a:t>。</a:t>
            </a:r>
            <a:endParaRPr lang="en-US" altLang="zh-CN" sz="2000" dirty="0">
              <a:latin typeface="华文楷体" panose="02010600040101010101" pitchFamily="2" charset="-122"/>
              <a:ea typeface="华文楷体" panose="02010600040101010101" pitchFamily="2" charset="-122"/>
            </a:endParaRPr>
          </a:p>
        </p:txBody>
      </p:sp>
      <p:sp>
        <p:nvSpPr>
          <p:cNvPr id="4" name="Rectangle 1"/>
          <p:cNvSpPr>
            <a:spLocks noChangeArrowheads="1"/>
          </p:cNvSpPr>
          <p:nvPr/>
        </p:nvSpPr>
        <p:spPr bwMode="auto">
          <a:xfrm>
            <a:off x="7044612" y="4279929"/>
            <a:ext cx="4853994"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1" i="0" u="none" strike="noStrike" cap="none" normalizeH="0" baseline="0" dirty="0" smtClean="0">
                <a:ln>
                  <a:noFill/>
                </a:ln>
                <a:solidFill>
                  <a:srgbClr val="000080"/>
                </a:solidFill>
                <a:effectLst/>
                <a:latin typeface="华文楷体" panose="02010600040101010101" pitchFamily="2" charset="-122"/>
                <a:ea typeface="华文楷体" panose="02010600040101010101" pitchFamily="2" charset="-122"/>
              </a:rPr>
              <a:t>public static void </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repeatMessage2(String text, </a:t>
            </a:r>
            <a:r>
              <a:rPr kumimoji="0" lang="zh-CN" altLang="zh-CN" sz="1400" b="1" i="0" u="none" strike="noStrike" cap="none" normalizeH="0" baseline="0" dirty="0" smtClean="0">
                <a:ln>
                  <a:noFill/>
                </a:ln>
                <a:solidFill>
                  <a:srgbClr val="000080"/>
                </a:solidFill>
                <a:effectLst/>
                <a:latin typeface="华文楷体" panose="02010600040101010101" pitchFamily="2" charset="-122"/>
                <a:ea typeface="华文楷体" panose="02010600040101010101" pitchFamily="2" charset="-122"/>
              </a:rPr>
              <a:t>int </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count) {</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Runnable r = () -&gt; {</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a:t>
            </a:r>
            <a:r>
              <a:rPr kumimoji="0" lang="zh-CN" altLang="zh-CN" sz="1400" b="1" i="0" u="none" strike="noStrike" cap="none" normalizeH="0" baseline="0" dirty="0" smtClean="0">
                <a:ln>
                  <a:noFill/>
                </a:ln>
                <a:solidFill>
                  <a:srgbClr val="000080"/>
                </a:solidFill>
                <a:effectLst/>
                <a:latin typeface="华文楷体" panose="02010600040101010101" pitchFamily="2" charset="-122"/>
                <a:ea typeface="华文楷体" panose="02010600040101010101" pitchFamily="2" charset="-122"/>
              </a:rPr>
              <a:t>while </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a:t>
            </a:r>
            <a:r>
              <a:rPr kumimoji="0" lang="zh-CN" altLang="zh-CN" sz="1400" b="0" i="0" u="none" strike="noStrike" cap="none" normalizeH="0" baseline="0" dirty="0" smtClean="0">
                <a:ln>
                  <a:noFill/>
                </a:ln>
                <a:solidFill>
                  <a:srgbClr val="660E7A"/>
                </a:solidFill>
                <a:effectLst/>
                <a:latin typeface="华文楷体" panose="02010600040101010101" pitchFamily="2" charset="-122"/>
                <a:ea typeface="华文楷体" panose="02010600040101010101" pitchFamily="2" charset="-122"/>
              </a:rPr>
              <a:t>count </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&gt; </a:t>
            </a:r>
            <a:r>
              <a:rPr kumimoji="0" lang="zh-CN" altLang="zh-CN" sz="1400" b="0" i="0" u="none" strike="noStrike" cap="none" normalizeH="0" baseline="0" dirty="0" smtClean="0">
                <a:ln>
                  <a:noFill/>
                </a:ln>
                <a:solidFill>
                  <a:srgbClr val="0000FF"/>
                </a:solidFill>
                <a:effectLst/>
                <a:latin typeface="华文楷体" panose="02010600040101010101" pitchFamily="2" charset="-122"/>
                <a:ea typeface="华文楷体" panose="02010600040101010101" pitchFamily="2" charset="-122"/>
              </a:rPr>
              <a:t>0</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a:t>
            </a:r>
            <a:r>
              <a:rPr kumimoji="0" lang="zh-CN" altLang="zh-CN" sz="1400" b="0" i="1" u="none" strike="noStrike" cap="none" normalizeH="0" baseline="0" dirty="0" smtClean="0">
                <a:ln>
                  <a:noFill/>
                </a:ln>
                <a:solidFill>
                  <a:srgbClr val="808080"/>
                </a:solidFill>
                <a:effectLst/>
                <a:latin typeface="华文楷体" panose="02010600040101010101" pitchFamily="2" charset="-122"/>
                <a:ea typeface="华文楷体" panose="02010600040101010101" pitchFamily="2" charset="-122"/>
              </a:rPr>
              <a:t>//count --;//错误，不能更改已捕获变量的值</a:t>
            </a:r>
            <a:br>
              <a:rPr kumimoji="0" lang="zh-CN" altLang="zh-CN" sz="1400" b="0" i="1" u="none" strike="noStrike" cap="none" normalizeH="0" baseline="0" dirty="0" smtClean="0">
                <a:ln>
                  <a:noFill/>
                </a:ln>
                <a:solidFill>
                  <a:srgbClr val="808080"/>
                </a:solidFill>
                <a:effectLst/>
                <a:latin typeface="华文楷体" panose="02010600040101010101" pitchFamily="2" charset="-122"/>
                <a:ea typeface="华文楷体" panose="02010600040101010101" pitchFamily="2" charset="-122"/>
              </a:rPr>
            </a:br>
            <a:r>
              <a:rPr kumimoji="0" lang="zh-CN" altLang="zh-CN" sz="1400" b="0" i="1" u="none" strike="noStrike" cap="none" normalizeH="0" baseline="0" dirty="0" smtClean="0">
                <a:ln>
                  <a:noFill/>
                </a:ln>
                <a:solidFill>
                  <a:srgbClr val="808080"/>
                </a:solidFill>
                <a:effectLst/>
                <a:latin typeface="华文楷体" panose="02010600040101010101" pitchFamily="2" charset="-122"/>
                <a:ea typeface="华文楷体" panose="02010600040101010101" pitchFamily="2" charset="-122"/>
              </a:rPr>
              <a:t>            </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System.</a:t>
            </a:r>
            <a:r>
              <a:rPr kumimoji="0" lang="zh-CN" altLang="zh-CN" sz="1400" b="1" i="1" u="none" strike="noStrike" cap="none" normalizeH="0" baseline="0" dirty="0" smtClean="0">
                <a:ln>
                  <a:noFill/>
                </a:ln>
                <a:solidFill>
                  <a:srgbClr val="660E7A"/>
                </a:solidFill>
                <a:effectLst/>
                <a:latin typeface="华文楷体" panose="02010600040101010101" pitchFamily="2" charset="-122"/>
                <a:ea typeface="华文楷体" panose="02010600040101010101" pitchFamily="2" charset="-122"/>
              </a:rPr>
              <a:t>out</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.println(</a:t>
            </a:r>
            <a:r>
              <a:rPr kumimoji="0" lang="zh-CN" altLang="zh-CN" sz="1400" b="0" i="0" u="none" strike="noStrike" cap="none" normalizeH="0" baseline="0" dirty="0" smtClean="0">
                <a:ln>
                  <a:noFill/>
                </a:ln>
                <a:solidFill>
                  <a:srgbClr val="660E7A"/>
                </a:solidFill>
                <a:effectLst/>
                <a:latin typeface="华文楷体" panose="02010600040101010101" pitchFamily="2" charset="-122"/>
                <a:ea typeface="华文楷体" panose="02010600040101010101" pitchFamily="2" charset="-122"/>
              </a:rPr>
              <a:t>text</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Thread.</a:t>
            </a:r>
            <a:r>
              <a:rPr kumimoji="0" lang="zh-CN" altLang="zh-CN" sz="1400" b="0" i="1"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yield</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a:t>
            </a:r>
            <a:r>
              <a:rPr kumimoji="0" lang="zh-CN" altLang="zh-CN" sz="1400" b="1" i="0" u="none" strike="noStrike" cap="none" normalizeH="0" baseline="0" dirty="0" smtClean="0">
                <a:ln>
                  <a:noFill/>
                </a:ln>
                <a:solidFill>
                  <a:srgbClr val="000080"/>
                </a:solidFill>
                <a:effectLst/>
                <a:latin typeface="华文楷体" panose="02010600040101010101" pitchFamily="2" charset="-122"/>
                <a:ea typeface="华文楷体" panose="02010600040101010101" pitchFamily="2" charset="-122"/>
              </a:rPr>
              <a:t>new </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Thread(r).start();</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a:t>
            </a:r>
            <a:endParaRPr kumimoji="0" lang="zh-CN" altLang="zh-CN" sz="1400"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endParaRPr>
          </a:p>
        </p:txBody>
      </p:sp>
      <p:sp>
        <p:nvSpPr>
          <p:cNvPr id="5" name="内容占位符 2"/>
          <p:cNvSpPr txBox="1">
            <a:spLocks/>
          </p:cNvSpPr>
          <p:nvPr/>
        </p:nvSpPr>
        <p:spPr>
          <a:xfrm>
            <a:off x="502297" y="4699452"/>
            <a:ext cx="5931160" cy="19019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smtClean="0">
                <a:latin typeface="华文楷体" panose="02010600040101010101" pitchFamily="2" charset="-122"/>
                <a:ea typeface="华文楷体" panose="02010600040101010101" pitchFamily="2" charset="-122"/>
              </a:rPr>
              <a:t>如右所见，</a:t>
            </a:r>
            <a:r>
              <a:rPr lang="en-US" altLang="zh-CN" sz="2000" dirty="0" smtClean="0">
                <a:latin typeface="华文楷体" panose="02010600040101010101" pitchFamily="2" charset="-122"/>
                <a:ea typeface="华文楷体" panose="02010600040101010101" pitchFamily="2" charset="-122"/>
              </a:rPr>
              <a:t>lambda</a:t>
            </a:r>
            <a:r>
              <a:rPr lang="zh-CN" altLang="en-US" sz="2000" dirty="0" smtClean="0">
                <a:latin typeface="华文楷体" panose="02010600040101010101" pitchFamily="2" charset="-122"/>
                <a:ea typeface="华文楷体" panose="02010600040101010101" pitchFamily="2" charset="-122"/>
              </a:rPr>
              <a:t>表达式可以捕较闭合作用域中的变量值。</a:t>
            </a:r>
            <a:endParaRPr lang="en-US" altLang="zh-CN" sz="2000" dirty="0" smtClean="0">
              <a:latin typeface="华文楷体" panose="02010600040101010101" pitchFamily="2" charset="-122"/>
              <a:ea typeface="华文楷体" panose="02010600040101010101" pitchFamily="2" charset="-122"/>
            </a:endParaRPr>
          </a:p>
          <a:p>
            <a:r>
              <a:rPr lang="zh-CN" altLang="en-US" sz="2000" dirty="0" smtClean="0">
                <a:latin typeface="华文楷体" panose="02010600040101010101" pitchFamily="2" charset="-122"/>
                <a:ea typeface="华文楷体" panose="02010600040101010101" pitchFamily="2" charset="-122"/>
              </a:rPr>
              <a:t>在</a:t>
            </a:r>
            <a:r>
              <a:rPr lang="en-US" altLang="zh-CN" sz="2000" dirty="0" smtClean="0">
                <a:latin typeface="华文楷体" panose="02010600040101010101" pitchFamily="2" charset="-122"/>
                <a:ea typeface="华文楷体" panose="02010600040101010101" pitchFamily="2" charset="-122"/>
              </a:rPr>
              <a:t>Java</a:t>
            </a:r>
            <a:r>
              <a:rPr lang="zh-CN" altLang="en-US" sz="2000" dirty="0" smtClean="0">
                <a:latin typeface="华文楷体" panose="02010600040101010101" pitchFamily="2" charset="-122"/>
                <a:ea typeface="华文楷体" panose="02010600040101010101" pitchFamily="2" charset="-122"/>
              </a:rPr>
              <a:t>中，为了确保被捕获的值是被良好定义的，需要遵守一个重要的约束。在</a:t>
            </a:r>
            <a:r>
              <a:rPr lang="en-US" altLang="zh-CN" sz="2000" dirty="0" smtClean="0">
                <a:latin typeface="华文楷体" panose="02010600040101010101" pitchFamily="2" charset="-122"/>
                <a:ea typeface="华文楷体" panose="02010600040101010101" pitchFamily="2" charset="-122"/>
              </a:rPr>
              <a:t>lambda</a:t>
            </a:r>
            <a:r>
              <a:rPr lang="zh-CN" altLang="en-US" sz="2000" dirty="0" smtClean="0">
                <a:latin typeface="华文楷体" panose="02010600040101010101" pitchFamily="2" charset="-122"/>
                <a:ea typeface="华文楷体" panose="02010600040101010101" pitchFamily="2" charset="-122"/>
              </a:rPr>
              <a:t>表达式中，被引用的变量的值不可以被更改。例如，下面这个表达式是不合法的：</a:t>
            </a:r>
          </a:p>
          <a:p>
            <a:endParaRPr lang="zh-CN" altLang="en-US" sz="20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7154264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44286" y="323396"/>
            <a:ext cx="10515600" cy="744959"/>
          </a:xfrm>
        </p:spPr>
        <p:txBody>
          <a:bodyPr>
            <a:normAutofit/>
          </a:bodyPr>
          <a:lstStyle/>
          <a:p>
            <a:r>
              <a:rPr lang="zh-CN" altLang="en-US" sz="2000" dirty="0">
                <a:latin typeface="华文楷体" panose="02010600040101010101" pitchFamily="2" charset="-122"/>
                <a:ea typeface="华文楷体" panose="02010600040101010101" pitchFamily="2" charset="-122"/>
              </a:rPr>
              <a:t>做出这个约束是有原因的。更改</a:t>
            </a:r>
            <a:r>
              <a:rPr lang="en-US" altLang="zh-CN" sz="2000" dirty="0">
                <a:latin typeface="华文楷体" panose="02010600040101010101" pitchFamily="2" charset="-122"/>
                <a:ea typeface="华文楷体" panose="02010600040101010101" pitchFamily="2" charset="-122"/>
              </a:rPr>
              <a:t>lambda</a:t>
            </a:r>
            <a:r>
              <a:rPr lang="zh-CN" altLang="en-US" sz="2000" dirty="0">
                <a:latin typeface="华文楷体" panose="02010600040101010101" pitchFamily="2" charset="-122"/>
                <a:ea typeface="华文楷体" panose="02010600040101010101" pitchFamily="2" charset="-122"/>
              </a:rPr>
              <a:t>表达式中的变量不是线程安全的。假设有一系列并发的任务，每个线程都会更新一个共享的计数器。</a:t>
            </a:r>
            <a:endParaRPr lang="zh-CN" altLang="en-US" sz="2000" dirty="0">
              <a:latin typeface="华文楷体" panose="02010600040101010101" pitchFamily="2" charset="-122"/>
              <a:ea typeface="华文楷体" panose="02010600040101010101" pitchFamily="2" charset="-122"/>
            </a:endParaRPr>
          </a:p>
        </p:txBody>
      </p:sp>
      <p:sp>
        <p:nvSpPr>
          <p:cNvPr id="5" name="矩形 4"/>
          <p:cNvSpPr/>
          <p:nvPr/>
        </p:nvSpPr>
        <p:spPr>
          <a:xfrm>
            <a:off x="1522443" y="1118127"/>
            <a:ext cx="9305731" cy="1200329"/>
          </a:xfrm>
          <a:prstGeom prst="rect">
            <a:avLst/>
          </a:prstGeom>
        </p:spPr>
        <p:txBody>
          <a:bodyPr wrap="square">
            <a:spAutoFit/>
          </a:bodyPr>
          <a:lstStyle/>
          <a:p>
            <a:r>
              <a:rPr lang="en-US" altLang="zh-CN" dirty="0" smtClean="0">
                <a:latin typeface="华文楷体" panose="02010600040101010101" pitchFamily="2" charset="-122"/>
                <a:ea typeface="华文楷体" panose="02010600040101010101" pitchFamily="2" charset="-122"/>
              </a:rPr>
              <a:t>I</a:t>
            </a:r>
            <a:r>
              <a:rPr lang="zh-CN" altLang="en-US" dirty="0" smtClean="0">
                <a:latin typeface="华文楷体" panose="02010600040101010101" pitchFamily="2" charset="-122"/>
                <a:ea typeface="华文楷体" panose="02010600040101010101" pitchFamily="2" charset="-122"/>
              </a:rPr>
              <a:t>nt  matches</a:t>
            </a:r>
            <a:r>
              <a:rPr lang="zh-CN" altLang="en-US" dirty="0">
                <a:latin typeface="华文楷体" panose="02010600040101010101" pitchFamily="2" charset="-122"/>
                <a:ea typeface="华文楷体" panose="02010600040101010101" pitchFamily="2" charset="-122"/>
              </a:rPr>
              <a:t>=0;</a:t>
            </a:r>
          </a:p>
          <a:p>
            <a:r>
              <a:rPr lang="zh-CN" altLang="en-US" dirty="0">
                <a:latin typeface="华文楷体" panose="02010600040101010101" pitchFamily="2" charset="-122"/>
                <a:ea typeface="华文楷体" panose="02010600040101010101" pitchFamily="2" charset="-122"/>
              </a:rPr>
              <a:t>for(</a:t>
            </a:r>
            <a:r>
              <a:rPr lang="zh-CN" altLang="en-US" dirty="0" smtClean="0">
                <a:latin typeface="华文楷体" panose="02010600040101010101" pitchFamily="2" charset="-122"/>
                <a:ea typeface="华文楷体" panose="02010600040101010101" pitchFamily="2" charset="-122"/>
              </a:rPr>
              <a:t>Path p : files</a:t>
            </a:r>
            <a:r>
              <a:rPr lang="zh-CN" altLang="en-US" dirty="0">
                <a:latin typeface="华文楷体" panose="02010600040101010101" pitchFamily="2" charset="-122"/>
                <a:ea typeface="华文楷体" panose="02010600040101010101" pitchFamily="2" charset="-122"/>
              </a:rPr>
              <a:t>)</a:t>
            </a:r>
          </a:p>
          <a:p>
            <a:r>
              <a:rPr lang="en-US" altLang="zh-CN" dirty="0" smtClean="0">
                <a:latin typeface="华文楷体" panose="02010600040101010101" pitchFamily="2" charset="-122"/>
                <a:ea typeface="华文楷体" panose="02010600040101010101" pitchFamily="2" charset="-122"/>
              </a:rPr>
              <a:t>	</a:t>
            </a:r>
            <a:r>
              <a:rPr lang="zh-CN" altLang="en-US" dirty="0" smtClean="0">
                <a:latin typeface="华文楷体" panose="02010600040101010101" pitchFamily="2" charset="-122"/>
                <a:ea typeface="华文楷体" panose="02010600040101010101" pitchFamily="2" charset="-122"/>
              </a:rPr>
              <a:t>newThread(</a:t>
            </a:r>
            <a:r>
              <a:rPr lang="en-US" altLang="zh-CN" dirty="0" smtClean="0">
                <a:latin typeface="华文楷体" panose="02010600040101010101" pitchFamily="2" charset="-122"/>
                <a:ea typeface="华文楷体" panose="02010600040101010101" pitchFamily="2" charset="-122"/>
              </a:rPr>
              <a:t>()-&gt;{</a:t>
            </a:r>
            <a:r>
              <a:rPr lang="zh-CN" altLang="en-US" dirty="0">
                <a:latin typeface="华文楷体" panose="02010600040101010101" pitchFamily="2" charset="-122"/>
                <a:ea typeface="华文楷体" panose="02010600040101010101" pitchFamily="2" charset="-122"/>
              </a:rPr>
              <a:t>if(p中包含某些属性</a:t>
            </a:r>
            <a:r>
              <a:rPr lang="zh-CN" altLang="en-US" dirty="0" smtClean="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 matches++;</a:t>
            </a:r>
            <a:r>
              <a:rPr lang="en-US" altLang="zh-CN" dirty="0" smtClean="0">
                <a:latin typeface="华文楷体" panose="02010600040101010101" pitchFamily="2" charset="-122"/>
                <a:ea typeface="华文楷体" panose="02010600040101010101" pitchFamily="2" charset="-122"/>
              </a:rPr>
              <a:t> }).start()</a:t>
            </a:r>
            <a:r>
              <a:rPr lang="zh-CN" altLang="en-US" dirty="0" smtClean="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a:p>
            <a:r>
              <a:rPr lang="en-US" altLang="zh-CN" dirty="0" smtClean="0">
                <a:latin typeface="华文楷体" panose="02010600040101010101" pitchFamily="2" charset="-122"/>
                <a:ea typeface="华文楷体" panose="02010600040101010101" pitchFamily="2" charset="-122"/>
              </a:rPr>
              <a:t>	//</a:t>
            </a:r>
            <a:r>
              <a:rPr lang="zh-CN" altLang="en-US" dirty="0" smtClean="0">
                <a:latin typeface="华文楷体" panose="02010600040101010101" pitchFamily="2" charset="-122"/>
                <a:ea typeface="华文楷体" panose="02010600040101010101" pitchFamily="2" charset="-122"/>
              </a:rPr>
              <a:t>非法</a:t>
            </a:r>
            <a:r>
              <a:rPr lang="zh-CN" altLang="en-US" dirty="0">
                <a:latin typeface="华文楷体" panose="02010600040101010101" pitchFamily="2" charset="-122"/>
                <a:ea typeface="华文楷体" panose="02010600040101010101" pitchFamily="2" charset="-122"/>
              </a:rPr>
              <a:t>更改matches</a:t>
            </a:r>
            <a:r>
              <a:rPr lang="zh-CN" altLang="en-US" dirty="0" smtClean="0">
                <a:latin typeface="华文楷体" panose="02010600040101010101" pitchFamily="2" charset="-122"/>
                <a:ea typeface="华文楷体" panose="02010600040101010101" pitchFamily="2" charset="-122"/>
              </a:rPr>
              <a:t>的值。</a:t>
            </a:r>
            <a:endParaRPr lang="zh-CN" altLang="en-US" dirty="0">
              <a:latin typeface="华文楷体" panose="02010600040101010101" pitchFamily="2" charset="-122"/>
              <a:ea typeface="华文楷体" panose="02010600040101010101" pitchFamily="2" charset="-122"/>
            </a:endParaRPr>
          </a:p>
        </p:txBody>
      </p:sp>
      <p:sp>
        <p:nvSpPr>
          <p:cNvPr id="6" name="内容占位符 2"/>
          <p:cNvSpPr txBox="1">
            <a:spLocks/>
          </p:cNvSpPr>
          <p:nvPr/>
        </p:nvSpPr>
        <p:spPr>
          <a:xfrm>
            <a:off x="436983" y="2368229"/>
            <a:ext cx="10932367" cy="30621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a:latin typeface="华文楷体" panose="02010600040101010101" pitchFamily="2" charset="-122"/>
                <a:ea typeface="华文楷体" panose="02010600040101010101" pitchFamily="2" charset="-122"/>
              </a:rPr>
              <a:t>如果这段代码是合法的，那么会引起十分糟糕的结果。自增操作</a:t>
            </a:r>
            <a:r>
              <a:rPr lang="en-US" altLang="zh-CN" sz="2000" dirty="0">
                <a:latin typeface="华文楷体" panose="02010600040101010101" pitchFamily="2" charset="-122"/>
                <a:ea typeface="华文楷体" panose="02010600040101010101" pitchFamily="2" charset="-122"/>
              </a:rPr>
              <a:t>matches</a:t>
            </a:r>
            <a:r>
              <a:rPr lang="zh-CN" altLang="en-US" sz="2000" dirty="0">
                <a:latin typeface="华文楷体" panose="02010600040101010101" pitchFamily="2" charset="-122"/>
                <a:ea typeface="华文楷体" panose="02010600040101010101" pitchFamily="2" charset="-122"/>
              </a:rPr>
              <a:t>忡不是原子操作，如果多个线程并发执行该自增操作，天晓得会发生什么</a:t>
            </a:r>
            <a:r>
              <a:rPr lang="zh-CN" altLang="en-US" sz="2000" dirty="0" smtClean="0">
                <a:latin typeface="华文楷体" panose="02010600040101010101" pitchFamily="2" charset="-122"/>
                <a:ea typeface="华文楷体" panose="02010600040101010101" pitchFamily="2" charset="-122"/>
              </a:rPr>
              <a:t>。</a:t>
            </a:r>
            <a:endParaRPr lang="en-US" altLang="zh-CN" sz="2000" dirty="0" smtClean="0">
              <a:latin typeface="华文楷体" panose="02010600040101010101" pitchFamily="2" charset="-122"/>
              <a:ea typeface="华文楷体" panose="02010600040101010101" pitchFamily="2" charset="-122"/>
            </a:endParaRPr>
          </a:p>
          <a:p>
            <a:r>
              <a:rPr lang="zh-CN" altLang="en-US" sz="2000" dirty="0">
                <a:latin typeface="华文楷体" panose="02010600040101010101" pitchFamily="2" charset="-122"/>
                <a:ea typeface="华文楷体" panose="02010600040101010101" pitchFamily="2" charset="-122"/>
              </a:rPr>
              <a:t>注意：内部类也会捕获闭合作用域中的值。在</a:t>
            </a:r>
            <a:r>
              <a:rPr lang="en-US" altLang="zh-CN" sz="2000" dirty="0">
                <a:latin typeface="华文楷体" panose="02010600040101010101" pitchFamily="2" charset="-122"/>
                <a:ea typeface="华文楷体" panose="02010600040101010101" pitchFamily="2" charset="-122"/>
              </a:rPr>
              <a:t>Java8</a:t>
            </a:r>
            <a:r>
              <a:rPr lang="zh-CN" altLang="en-US" sz="2000" dirty="0">
                <a:latin typeface="华文楷体" panose="02010600040101010101" pitchFamily="2" charset="-122"/>
                <a:ea typeface="华文楷体" panose="02010600040101010101" pitchFamily="2" charset="-122"/>
              </a:rPr>
              <a:t>之前，内部类只允许访问</a:t>
            </a:r>
            <a:r>
              <a:rPr lang="en-US" altLang="zh-CN" sz="2000" dirty="0">
                <a:latin typeface="华文楷体" panose="02010600040101010101" pitchFamily="2" charset="-122"/>
                <a:ea typeface="华文楷体" panose="02010600040101010101" pitchFamily="2" charset="-122"/>
              </a:rPr>
              <a:t>final</a:t>
            </a:r>
            <a:r>
              <a:rPr lang="zh-CN" altLang="en-US" sz="2000" dirty="0">
                <a:latin typeface="华文楷体" panose="02010600040101010101" pitchFamily="2" charset="-122"/>
                <a:ea typeface="华文楷体" panose="02010600040101010101" pitchFamily="2" charset="-122"/>
              </a:rPr>
              <a:t>的局部变量。为了适应</a:t>
            </a:r>
            <a:r>
              <a:rPr lang="en-US" altLang="zh-CN" sz="2000" dirty="0">
                <a:latin typeface="华文楷体" panose="02010600040101010101" pitchFamily="2" charset="-122"/>
                <a:ea typeface="华文楷体" panose="02010600040101010101" pitchFamily="2" charset="-122"/>
              </a:rPr>
              <a:t>lambda</a:t>
            </a:r>
            <a:r>
              <a:rPr lang="zh-CN" altLang="en-US" sz="2000" dirty="0">
                <a:latin typeface="华文楷体" panose="02010600040101010101" pitchFamily="2" charset="-122"/>
                <a:ea typeface="华文楷体" panose="02010600040101010101" pitchFamily="2" charset="-122"/>
              </a:rPr>
              <a:t>表达式，这条规则现在也被放宽了。一个内部类可以访问任何有效的</a:t>
            </a:r>
            <a:r>
              <a:rPr lang="en-US" altLang="zh-CN" sz="2000" dirty="0">
                <a:latin typeface="华文楷体" panose="02010600040101010101" pitchFamily="2" charset="-122"/>
                <a:ea typeface="华文楷体" panose="02010600040101010101" pitchFamily="2" charset="-122"/>
              </a:rPr>
              <a:t>final</a:t>
            </a:r>
            <a:r>
              <a:rPr lang="zh-CN" altLang="en-US" sz="2000" dirty="0" smtClean="0">
                <a:latin typeface="华文楷体" panose="02010600040101010101" pitchFamily="2" charset="-122"/>
                <a:ea typeface="华文楷体" panose="02010600040101010101" pitchFamily="2" charset="-122"/>
              </a:rPr>
              <a:t>局部变量</a:t>
            </a:r>
            <a:r>
              <a:rPr lang="en-US" altLang="zh-CN" sz="2000" dirty="0" smtClean="0">
                <a:latin typeface="华文楷体" panose="02010600040101010101" pitchFamily="2" charset="-122"/>
                <a:ea typeface="华文楷体" panose="02010600040101010101" pitchFamily="2" charset="-122"/>
              </a:rPr>
              <a:t>----</a:t>
            </a:r>
            <a:r>
              <a:rPr lang="zh-CN" altLang="en-US" sz="2000" dirty="0" smtClean="0">
                <a:latin typeface="华文楷体" panose="02010600040101010101" pitchFamily="2" charset="-122"/>
                <a:ea typeface="华文楷体" panose="02010600040101010101" pitchFamily="2" charset="-122"/>
              </a:rPr>
              <a:t>即任何</a:t>
            </a:r>
            <a:r>
              <a:rPr lang="zh-CN" altLang="en-US" sz="2000" dirty="0">
                <a:latin typeface="华文楷体" panose="02010600040101010101" pitchFamily="2" charset="-122"/>
                <a:ea typeface="华文楷体" panose="02010600040101010101" pitchFamily="2" charset="-122"/>
              </a:rPr>
              <a:t>值不会发生变化的变量</a:t>
            </a:r>
            <a:r>
              <a:rPr lang="zh-CN" altLang="en-US" sz="2000" dirty="0" smtClean="0">
                <a:latin typeface="华文楷体" panose="02010600040101010101" pitchFamily="2" charset="-122"/>
                <a:ea typeface="华文楷体" panose="02010600040101010101" pitchFamily="2" charset="-122"/>
              </a:rPr>
              <a:t>。</a:t>
            </a:r>
            <a:endParaRPr lang="en-US" altLang="zh-CN" sz="2000" dirty="0" smtClean="0">
              <a:latin typeface="华文楷体" panose="02010600040101010101" pitchFamily="2" charset="-122"/>
              <a:ea typeface="华文楷体" panose="02010600040101010101" pitchFamily="2" charset="-122"/>
            </a:endParaRPr>
          </a:p>
          <a:p>
            <a:r>
              <a:rPr lang="zh-CN" altLang="en-US" sz="2000" dirty="0">
                <a:latin typeface="华文楷体" panose="02010600040101010101" pitchFamily="2" charset="-122"/>
                <a:ea typeface="华文楷体" panose="02010600040101010101" pitchFamily="2" charset="-122"/>
              </a:rPr>
              <a:t>不要指望编译器会捕获所有并发访问错误。不可变的约束只作用在局部变量上。如果</a:t>
            </a:r>
            <a:r>
              <a:rPr lang="en-US" altLang="zh-CN" sz="2000" dirty="0">
                <a:latin typeface="华文楷体" panose="02010600040101010101" pitchFamily="2" charset="-122"/>
                <a:ea typeface="华文楷体" panose="02010600040101010101" pitchFamily="2" charset="-122"/>
              </a:rPr>
              <a:t>matches</a:t>
            </a:r>
            <a:r>
              <a:rPr lang="zh-CN" altLang="en-US" sz="2000" dirty="0">
                <a:latin typeface="华文楷体" panose="02010600040101010101" pitchFamily="2" charset="-122"/>
                <a:ea typeface="华文楷体" panose="02010600040101010101" pitchFamily="2" charset="-122"/>
              </a:rPr>
              <a:t>是一个实例变量或者某个闭合类的静态变量，那么不会有任何错误被报告出来，即使结果同样未定义。</a:t>
            </a:r>
          </a:p>
          <a:p>
            <a:r>
              <a:rPr lang="zh-CN" altLang="en-US" sz="2000" dirty="0">
                <a:latin typeface="华文楷体" panose="02010600040101010101" pitchFamily="2" charset="-122"/>
                <a:ea typeface="华文楷体" panose="02010600040101010101" pitchFamily="2" charset="-122"/>
              </a:rPr>
              <a:t>同样，改变一个共享对象也是完全合法的，即使这样并不恰当。</a:t>
            </a:r>
            <a:r>
              <a:rPr lang="zh-CN" altLang="en-US" sz="2000" dirty="0" smtClean="0">
                <a:latin typeface="华文楷体" panose="02010600040101010101" pitchFamily="2" charset="-122"/>
                <a:ea typeface="华文楷体" panose="02010600040101010101" pitchFamily="2" charset="-122"/>
              </a:rPr>
              <a:t>例如</a:t>
            </a:r>
            <a:r>
              <a:rPr lang="en-US" altLang="zh-CN" sz="2000" dirty="0" smtClean="0">
                <a:latin typeface="华文楷体" panose="02010600040101010101" pitchFamily="2" charset="-122"/>
                <a:ea typeface="华文楷体" panose="02010600040101010101" pitchFamily="2" charset="-122"/>
              </a:rPr>
              <a:t>:</a:t>
            </a:r>
          </a:p>
          <a:p>
            <a:endParaRPr lang="zh-CN" altLang="en-US" sz="2000" dirty="0">
              <a:latin typeface="华文楷体" panose="02010600040101010101" pitchFamily="2" charset="-122"/>
              <a:ea typeface="华文楷体" panose="02010600040101010101" pitchFamily="2" charset="-122"/>
            </a:endParaRPr>
          </a:p>
        </p:txBody>
      </p:sp>
      <p:sp>
        <p:nvSpPr>
          <p:cNvPr id="7" name="矩形 6"/>
          <p:cNvSpPr/>
          <p:nvPr/>
        </p:nvSpPr>
        <p:spPr>
          <a:xfrm>
            <a:off x="934615" y="5335564"/>
            <a:ext cx="9305731" cy="1200329"/>
          </a:xfrm>
          <a:prstGeom prst="rect">
            <a:avLst/>
          </a:prstGeom>
        </p:spPr>
        <p:txBody>
          <a:bodyPr wrap="square">
            <a:spAutoFit/>
          </a:bodyPr>
          <a:lstStyle/>
          <a:p>
            <a:r>
              <a:rPr lang="en-US" altLang="zh-CN" dirty="0" smtClean="0">
                <a:latin typeface="华文楷体" panose="02010600040101010101" pitchFamily="2" charset="-122"/>
                <a:ea typeface="华文楷体" panose="02010600040101010101" pitchFamily="2" charset="-122"/>
              </a:rPr>
              <a:t>List&lt;Path&gt; </a:t>
            </a:r>
            <a:r>
              <a:rPr lang="zh-CN" altLang="en-US" dirty="0" smtClean="0">
                <a:latin typeface="华文楷体" panose="02010600040101010101" pitchFamily="2" charset="-122"/>
                <a:ea typeface="华文楷体" panose="02010600040101010101" pitchFamily="2" charset="-122"/>
              </a:rPr>
              <a:t> matches=</a:t>
            </a:r>
            <a:r>
              <a:rPr lang="en-US" altLang="zh-CN" dirty="0" smtClean="0">
                <a:latin typeface="华文楷体" panose="02010600040101010101" pitchFamily="2" charset="-122"/>
                <a:ea typeface="华文楷体" panose="02010600040101010101" pitchFamily="2" charset="-122"/>
              </a:rPr>
              <a:t>new </a:t>
            </a:r>
            <a:r>
              <a:rPr lang="en-US" altLang="zh-CN" dirty="0" err="1" smtClean="0">
                <a:latin typeface="华文楷体" panose="02010600040101010101" pitchFamily="2" charset="-122"/>
                <a:ea typeface="华文楷体" panose="02010600040101010101" pitchFamily="2" charset="-122"/>
              </a:rPr>
              <a:t>ArrayList</a:t>
            </a:r>
            <a:r>
              <a:rPr lang="en-US" altLang="zh-CN" dirty="0" smtClean="0">
                <a:latin typeface="华文楷体" panose="02010600040101010101" pitchFamily="2" charset="-122"/>
                <a:ea typeface="华文楷体" panose="02010600040101010101" pitchFamily="2" charset="-122"/>
              </a:rPr>
              <a:t>&lt;&gt;()</a:t>
            </a:r>
            <a:r>
              <a:rPr lang="zh-CN" altLang="en-US" dirty="0" smtClean="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for(</a:t>
            </a:r>
            <a:r>
              <a:rPr lang="zh-CN" altLang="en-US" dirty="0" smtClean="0">
                <a:latin typeface="华文楷体" panose="02010600040101010101" pitchFamily="2" charset="-122"/>
                <a:ea typeface="华文楷体" panose="02010600040101010101" pitchFamily="2" charset="-122"/>
              </a:rPr>
              <a:t>Path  p : files</a:t>
            </a:r>
            <a:r>
              <a:rPr lang="zh-CN" altLang="en-US" dirty="0">
                <a:latin typeface="华文楷体" panose="02010600040101010101" pitchFamily="2" charset="-122"/>
                <a:ea typeface="华文楷体" panose="02010600040101010101" pitchFamily="2" charset="-122"/>
              </a:rPr>
              <a:t>)</a:t>
            </a:r>
          </a:p>
          <a:p>
            <a:r>
              <a:rPr lang="en-US" altLang="zh-CN" dirty="0" smtClean="0">
                <a:latin typeface="华文楷体" panose="02010600040101010101" pitchFamily="2" charset="-122"/>
                <a:ea typeface="华文楷体" panose="02010600040101010101" pitchFamily="2" charset="-122"/>
              </a:rPr>
              <a:t>	</a:t>
            </a:r>
            <a:r>
              <a:rPr lang="zh-CN" altLang="en-US" dirty="0" smtClean="0">
                <a:latin typeface="华文楷体" panose="02010600040101010101" pitchFamily="2" charset="-122"/>
                <a:ea typeface="华文楷体" panose="02010600040101010101" pitchFamily="2" charset="-122"/>
              </a:rPr>
              <a:t>newThread(</a:t>
            </a:r>
            <a:r>
              <a:rPr lang="en-US" altLang="zh-CN" dirty="0" smtClean="0">
                <a:latin typeface="华文楷体" panose="02010600040101010101" pitchFamily="2" charset="-122"/>
                <a:ea typeface="华文楷体" panose="02010600040101010101" pitchFamily="2" charset="-122"/>
              </a:rPr>
              <a:t>()-&gt;{</a:t>
            </a:r>
            <a:r>
              <a:rPr lang="zh-CN" altLang="en-US" dirty="0">
                <a:latin typeface="华文楷体" panose="02010600040101010101" pitchFamily="2" charset="-122"/>
                <a:ea typeface="华文楷体" panose="02010600040101010101" pitchFamily="2" charset="-122"/>
              </a:rPr>
              <a:t>if(p中包含某些属性</a:t>
            </a:r>
            <a:r>
              <a:rPr lang="zh-CN" altLang="en-US" dirty="0" smtClean="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 </a:t>
            </a:r>
            <a:r>
              <a:rPr lang="zh-CN" altLang="en-US" dirty="0" smtClean="0">
                <a:latin typeface="华文楷体" panose="02010600040101010101" pitchFamily="2" charset="-122"/>
                <a:ea typeface="华文楷体" panose="02010600040101010101" pitchFamily="2" charset="-122"/>
              </a:rPr>
              <a:t>matches</a:t>
            </a:r>
            <a:r>
              <a:rPr lang="en-US" altLang="zh-CN" dirty="0" smtClean="0">
                <a:latin typeface="华文楷体" panose="02010600040101010101" pitchFamily="2" charset="-122"/>
                <a:ea typeface="华文楷体" panose="02010600040101010101" pitchFamily="2" charset="-122"/>
              </a:rPr>
              <a:t>.add(p)</a:t>
            </a:r>
            <a:r>
              <a:rPr lang="zh-CN" altLang="en-US" dirty="0" smtClean="0">
                <a:latin typeface="华文楷体" panose="02010600040101010101" pitchFamily="2" charset="-122"/>
                <a:ea typeface="华文楷体" panose="02010600040101010101" pitchFamily="2" charset="-122"/>
              </a:rPr>
              <a:t>;</a:t>
            </a:r>
            <a:r>
              <a:rPr lang="en-US" altLang="zh-CN" dirty="0" smtClean="0">
                <a:latin typeface="华文楷体" panose="02010600040101010101" pitchFamily="2" charset="-122"/>
                <a:ea typeface="华文楷体" panose="02010600040101010101" pitchFamily="2" charset="-122"/>
              </a:rPr>
              <a:t> }).start()</a:t>
            </a:r>
            <a:r>
              <a:rPr lang="zh-CN" altLang="en-US" dirty="0" smtClean="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a:p>
            <a:r>
              <a:rPr lang="en-US" altLang="zh-CN" dirty="0" smtClean="0">
                <a:latin typeface="华文楷体" panose="02010600040101010101" pitchFamily="2" charset="-122"/>
                <a:ea typeface="华文楷体" panose="02010600040101010101" pitchFamily="2" charset="-122"/>
              </a:rPr>
              <a:t>	//</a:t>
            </a:r>
            <a:r>
              <a:rPr lang="zh-CN" altLang="en-US" dirty="0" smtClean="0">
                <a:latin typeface="华文楷体" panose="02010600040101010101" pitchFamily="2" charset="-122"/>
                <a:ea typeface="华文楷体" panose="02010600040101010101" pitchFamily="2" charset="-122"/>
              </a:rPr>
              <a:t>你可以改变matches的值。但是在多线程的环境下是不安全的。</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7548983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2277" y="365384"/>
            <a:ext cx="10515600" cy="2995036"/>
          </a:xfrm>
        </p:spPr>
        <p:txBody>
          <a:bodyPr>
            <a:normAutofit/>
          </a:bodyPr>
          <a:lstStyle/>
          <a:p>
            <a:r>
              <a:rPr lang="zh-CN" altLang="en-US" sz="2000" dirty="0">
                <a:latin typeface="华文楷体" panose="02010600040101010101" pitchFamily="2" charset="-122"/>
                <a:ea typeface="华文楷体" panose="02010600040101010101" pitchFamily="2" charset="-122"/>
              </a:rPr>
              <a:t>注意</a:t>
            </a:r>
            <a:r>
              <a:rPr lang="en-US" altLang="zh-CN" sz="2000" dirty="0">
                <a:latin typeface="华文楷体" panose="02010600040101010101" pitchFamily="2" charset="-122"/>
                <a:ea typeface="华文楷体" panose="02010600040101010101" pitchFamily="2" charset="-122"/>
              </a:rPr>
              <a:t>matches</a:t>
            </a:r>
            <a:r>
              <a:rPr lang="zh-CN" altLang="en-US" sz="2000" dirty="0">
                <a:latin typeface="华文楷体" panose="02010600040101010101" pitchFamily="2" charset="-122"/>
                <a:ea typeface="华文楷体" panose="02010600040101010101" pitchFamily="2" charset="-122"/>
              </a:rPr>
              <a:t>是“有效</a:t>
            </a:r>
            <a:r>
              <a:rPr lang="en-US" altLang="zh-CN" sz="2000" dirty="0">
                <a:latin typeface="华文楷体" panose="02010600040101010101" pitchFamily="2" charset="-122"/>
                <a:ea typeface="华文楷体" panose="02010600040101010101" pitchFamily="2" charset="-122"/>
              </a:rPr>
              <a:t>final”</a:t>
            </a:r>
            <a:r>
              <a:rPr lang="zh-CN" altLang="en-US" sz="2000" dirty="0">
                <a:latin typeface="华文楷体" panose="02010600040101010101" pitchFamily="2" charset="-122"/>
                <a:ea typeface="华文楷体" panose="02010600040101010101" pitchFamily="2" charset="-122"/>
              </a:rPr>
              <a:t>的（一个有效的</a:t>
            </a:r>
            <a:r>
              <a:rPr lang="en-US" altLang="zh-CN" sz="2000" dirty="0">
                <a:latin typeface="华文楷体" panose="02010600040101010101" pitchFamily="2" charset="-122"/>
                <a:ea typeface="华文楷体" panose="02010600040101010101" pitchFamily="2" charset="-122"/>
              </a:rPr>
              <a:t>final</a:t>
            </a:r>
            <a:r>
              <a:rPr lang="zh-CN" altLang="en-US" sz="2000" dirty="0">
                <a:latin typeface="华文楷体" panose="02010600040101010101" pitchFamily="2" charset="-122"/>
                <a:ea typeface="华文楷体" panose="02010600040101010101" pitchFamily="2" charset="-122"/>
              </a:rPr>
              <a:t>变量被初始化后，就永远不会再被赋予一个新值的变量</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。在我们的示例中，</a:t>
            </a:r>
            <a:r>
              <a:rPr lang="en-US" altLang="zh-CN" sz="2000" dirty="0">
                <a:latin typeface="华文楷体" panose="02010600040101010101" pitchFamily="2" charset="-122"/>
                <a:ea typeface="华文楷体" panose="02010600040101010101" pitchFamily="2" charset="-122"/>
              </a:rPr>
              <a:t>matches</a:t>
            </a:r>
            <a:r>
              <a:rPr lang="zh-CN" altLang="en-US" sz="2000" dirty="0">
                <a:latin typeface="华文楷体" panose="02010600040101010101" pitchFamily="2" charset="-122"/>
                <a:ea typeface="华文楷体" panose="02010600040101010101" pitchFamily="2" charset="-122"/>
              </a:rPr>
              <a:t>总是引用同一个</a:t>
            </a:r>
            <a:r>
              <a:rPr lang="en-US" altLang="zh-CN" sz="2000" dirty="0" err="1">
                <a:latin typeface="华文楷体" panose="02010600040101010101" pitchFamily="2" charset="-122"/>
                <a:ea typeface="华文楷体" panose="02010600040101010101" pitchFamily="2" charset="-122"/>
              </a:rPr>
              <a:t>ArrayList</a:t>
            </a:r>
            <a:r>
              <a:rPr lang="en-US" altLang="zh-CN" sz="2000" dirty="0">
                <a:latin typeface="华文楷体" panose="02010600040101010101" pitchFamily="2" charset="-122"/>
                <a:ea typeface="华文楷体" panose="02010600040101010101" pitchFamily="2" charset="-122"/>
              </a:rPr>
              <a:t>	</a:t>
            </a:r>
            <a:r>
              <a:rPr lang="zh-CN" altLang="en-US" sz="2000" dirty="0">
                <a:latin typeface="华文楷体" panose="02010600040101010101" pitchFamily="2" charset="-122"/>
                <a:ea typeface="华文楷体" panose="02010600040101010101" pitchFamily="2" charset="-122"/>
              </a:rPr>
              <a:t>＜五</a:t>
            </a:r>
            <a:r>
              <a:rPr lang="en-US" altLang="zh-CN" sz="2000" dirty="0">
                <a:latin typeface="华文楷体" panose="02010600040101010101" pitchFamily="2" charset="-122"/>
                <a:ea typeface="华文楷体" panose="02010600040101010101" pitchFamily="2" charset="-122"/>
              </a:rPr>
              <a:t>1</a:t>
            </a:r>
            <a:r>
              <a:rPr lang="zh-CN" altLang="en-US" sz="2000" dirty="0">
                <a:latin typeface="华文楷体" panose="02010600040101010101" pitchFamily="2" charset="-122"/>
                <a:ea typeface="华文楷体" panose="02010600040101010101" pitchFamily="2" charset="-122"/>
              </a:rPr>
              <a:t>对象。但是，这个对象是可变的，因此是线程不安全的。如果多个线程同时调用</a:t>
            </a:r>
            <a:r>
              <a:rPr lang="en-US" altLang="zh-CN" sz="2000" dirty="0" smtClean="0">
                <a:latin typeface="华文楷体" panose="02010600040101010101" pitchFamily="2" charset="-122"/>
                <a:ea typeface="华文楷体" panose="02010600040101010101" pitchFamily="2" charset="-122"/>
              </a:rPr>
              <a:t>add</a:t>
            </a:r>
            <a:r>
              <a:rPr lang="zh-CN" altLang="en-US" sz="2000" dirty="0" smtClean="0">
                <a:latin typeface="华文楷体" panose="02010600040101010101" pitchFamily="2" charset="-122"/>
                <a:ea typeface="华文楷体" panose="02010600040101010101" pitchFamily="2" charset="-122"/>
              </a:rPr>
              <a:t>方法</a:t>
            </a:r>
            <a:r>
              <a:rPr lang="zh-CN" altLang="en-US" sz="2000" dirty="0">
                <a:latin typeface="华文楷体" panose="02010600040101010101" pitchFamily="2" charset="-122"/>
                <a:ea typeface="华文楷体" panose="02010600040101010101" pitchFamily="2" charset="-122"/>
              </a:rPr>
              <a:t>，结果将无法预测。</a:t>
            </a:r>
          </a:p>
          <a:p>
            <a:r>
              <a:rPr lang="zh-CN" altLang="en-US" sz="2000" dirty="0">
                <a:latin typeface="华文楷体" panose="02010600040101010101" pitchFamily="2" charset="-122"/>
                <a:ea typeface="华文楷体" panose="02010600040101010101" pitchFamily="2" charset="-122"/>
              </a:rPr>
              <a:t>其实也有能够并发计数和收集值的线程安全的机制。在第</a:t>
            </a:r>
            <a:r>
              <a:rPr lang="en-US" altLang="zh-CN" sz="2000" dirty="0">
                <a:latin typeface="华文楷体" panose="02010600040101010101" pitchFamily="2" charset="-122"/>
                <a:ea typeface="华文楷体" panose="02010600040101010101" pitchFamily="2" charset="-122"/>
              </a:rPr>
              <a:t>2</a:t>
            </a:r>
            <a:r>
              <a:rPr lang="zh-CN" altLang="en-US" sz="2000" dirty="0">
                <a:latin typeface="华文楷体" panose="02010600040101010101" pitchFamily="2" charset="-122"/>
                <a:ea typeface="华文楷体" panose="02010600040101010101" pitchFamily="2" charset="-122"/>
              </a:rPr>
              <a:t>章中，你将会学习如何使用</a:t>
            </a:r>
            <a:r>
              <a:rPr lang="en-US" altLang="zh-CN" sz="2000" dirty="0">
                <a:latin typeface="华文楷体" panose="02010600040101010101" pitchFamily="2" charset="-122"/>
                <a:ea typeface="华文楷体" panose="02010600040101010101" pitchFamily="2" charset="-122"/>
              </a:rPr>
              <a:t>stream</a:t>
            </a:r>
            <a:r>
              <a:rPr lang="zh-CN" altLang="en-US" sz="2000" dirty="0">
                <a:latin typeface="华文楷体" panose="02010600040101010101" pitchFamily="2" charset="-122"/>
                <a:ea typeface="华文楷体" panose="02010600040101010101" pitchFamily="2" charset="-122"/>
              </a:rPr>
              <a:t>来收集具有某些属性的值。在其他情况下，你可能希望使用线程安全的计数器和集合。关于这一重要话题的更多信息，请参考第</a:t>
            </a:r>
            <a:r>
              <a:rPr lang="en-US" altLang="zh-CN" sz="2000" dirty="0">
                <a:latin typeface="华文楷体" panose="02010600040101010101" pitchFamily="2" charset="-122"/>
                <a:ea typeface="华文楷体" panose="02010600040101010101" pitchFamily="2" charset="-122"/>
              </a:rPr>
              <a:t>6</a:t>
            </a:r>
            <a:r>
              <a:rPr lang="zh-CN" altLang="en-US" sz="2000" dirty="0">
                <a:latin typeface="华文楷体" panose="02010600040101010101" pitchFamily="2" charset="-122"/>
                <a:ea typeface="华文楷体" panose="02010600040101010101" pitchFamily="2" charset="-122"/>
              </a:rPr>
              <a:t>章</a:t>
            </a:r>
            <a:r>
              <a:rPr lang="zh-CN" altLang="en-US" sz="2000" dirty="0" smtClean="0">
                <a:latin typeface="华文楷体" panose="02010600040101010101" pitchFamily="2" charset="-122"/>
                <a:ea typeface="华文楷体" panose="02010600040101010101" pitchFamily="2" charset="-122"/>
              </a:rPr>
              <a:t>。</a:t>
            </a:r>
            <a:endParaRPr lang="en-US" altLang="zh-CN" sz="2000" dirty="0" smtClean="0">
              <a:latin typeface="华文楷体" panose="02010600040101010101" pitchFamily="2" charset="-122"/>
              <a:ea typeface="华文楷体" panose="02010600040101010101" pitchFamily="2" charset="-122"/>
            </a:endParaRPr>
          </a:p>
          <a:p>
            <a:r>
              <a:rPr lang="zh-CN" altLang="en-US" sz="2000" dirty="0">
                <a:latin typeface="华文楷体" panose="02010600040101010101" pitchFamily="2" charset="-122"/>
                <a:ea typeface="华文楷体" panose="02010600040101010101" pitchFamily="2" charset="-122"/>
              </a:rPr>
              <a:t>注意：同内</a:t>
            </a:r>
            <a:r>
              <a:rPr lang="zh-CN" altLang="en-US" sz="2000" dirty="0" smtClean="0">
                <a:latin typeface="华文楷体" panose="02010600040101010101" pitchFamily="2" charset="-122"/>
                <a:ea typeface="华文楷体" panose="02010600040101010101" pitchFamily="2" charset="-122"/>
              </a:rPr>
              <a:t>部类一样</a:t>
            </a:r>
            <a:r>
              <a:rPr lang="zh-CN" altLang="en-US" sz="2000" dirty="0">
                <a:latin typeface="华文楷体" panose="02010600040101010101" pitchFamily="2" charset="-122"/>
                <a:ea typeface="华文楷体" panose="02010600040101010101" pitchFamily="2" charset="-122"/>
              </a:rPr>
              <a:t>，我们也</a:t>
            </a:r>
            <a:r>
              <a:rPr lang="zh-CN" altLang="en-US" sz="2000" dirty="0" smtClean="0">
                <a:latin typeface="华文楷体" panose="02010600040101010101" pitchFamily="2" charset="-122"/>
                <a:ea typeface="华文楷体" panose="02010600040101010101" pitchFamily="2" charset="-122"/>
              </a:rPr>
              <a:t>有一种</a:t>
            </a:r>
            <a:r>
              <a:rPr lang="zh-CN" altLang="en-US" sz="2000" dirty="0">
                <a:latin typeface="华文楷体" panose="02010600040101010101" pitchFamily="2" charset="-122"/>
                <a:ea typeface="华文楷体" panose="02010600040101010101" pitchFamily="2" charset="-122"/>
              </a:rPr>
              <a:t>巧妙的方式，能够让</a:t>
            </a:r>
            <a:r>
              <a:rPr lang="en-US" altLang="zh-CN" sz="2000" dirty="0">
                <a:latin typeface="华文楷体" panose="02010600040101010101" pitchFamily="2" charset="-122"/>
                <a:ea typeface="华文楷体" panose="02010600040101010101" pitchFamily="2" charset="-122"/>
              </a:rPr>
              <a:t>lambda</a:t>
            </a:r>
            <a:r>
              <a:rPr lang="zh-CN" altLang="en-US" sz="2000" dirty="0">
                <a:latin typeface="华文楷体" panose="02010600040101010101" pitchFamily="2" charset="-122"/>
                <a:ea typeface="华文楷体" panose="02010600040101010101" pitchFamily="2" charset="-122"/>
              </a:rPr>
              <a:t>表达式更新一个闭合、局部作用域中的计数器。我们可以使用一个长度为</a:t>
            </a:r>
            <a:r>
              <a:rPr lang="en-US" altLang="zh-CN" sz="2000" dirty="0">
                <a:latin typeface="华文楷体" panose="02010600040101010101" pitchFamily="2" charset="-122"/>
                <a:ea typeface="华文楷体" panose="02010600040101010101" pitchFamily="2" charset="-122"/>
              </a:rPr>
              <a:t>l</a:t>
            </a:r>
            <a:r>
              <a:rPr lang="zh-CN" altLang="en-US" sz="2000" dirty="0">
                <a:latin typeface="华文楷体" panose="02010600040101010101" pitchFamily="2" charset="-122"/>
                <a:ea typeface="华文楷体" panose="02010600040101010101" pitchFamily="2" charset="-122"/>
              </a:rPr>
              <a:t>的数组，如下所示。</a:t>
            </a:r>
          </a:p>
          <a:p>
            <a:endParaRPr lang="zh-CN" altLang="en-US" sz="2000" dirty="0">
              <a:latin typeface="华文楷体" panose="02010600040101010101" pitchFamily="2" charset="-122"/>
              <a:ea typeface="华文楷体" panose="02010600040101010101" pitchFamily="2" charset="-122"/>
            </a:endParaRPr>
          </a:p>
        </p:txBody>
      </p:sp>
      <p:sp>
        <p:nvSpPr>
          <p:cNvPr id="4" name="矩形 3"/>
          <p:cNvSpPr/>
          <p:nvPr/>
        </p:nvSpPr>
        <p:spPr>
          <a:xfrm>
            <a:off x="2194560" y="3360420"/>
            <a:ext cx="6096000" cy="646331"/>
          </a:xfrm>
          <a:prstGeom prst="rect">
            <a:avLst/>
          </a:prstGeom>
        </p:spPr>
        <p:txBody>
          <a:bodyPr>
            <a:spAutoFit/>
          </a:bodyPr>
          <a:lstStyle/>
          <a:p>
            <a:r>
              <a:rPr lang="en-US" altLang="zh-CN" dirty="0" err="1" smtClean="0">
                <a:latin typeface="华文楷体" panose="02010600040101010101" pitchFamily="2" charset="-122"/>
                <a:ea typeface="华文楷体" panose="02010600040101010101" pitchFamily="2" charset="-122"/>
              </a:rPr>
              <a:t>Int</a:t>
            </a:r>
            <a:r>
              <a:rPr lang="en-US" altLang="zh-CN" dirty="0" smtClean="0">
                <a:latin typeface="华文楷体" panose="02010600040101010101" pitchFamily="2" charset="-122"/>
                <a:ea typeface="华文楷体" panose="02010600040101010101" pitchFamily="2" charset="-122"/>
              </a:rPr>
              <a:t>[ ] counter = new </a:t>
            </a:r>
            <a:r>
              <a:rPr lang="en-US" altLang="zh-CN" dirty="0" err="1" smtClean="0">
                <a:latin typeface="华文楷体" panose="02010600040101010101" pitchFamily="2" charset="-122"/>
                <a:ea typeface="华文楷体" panose="02010600040101010101" pitchFamily="2" charset="-122"/>
              </a:rPr>
              <a:t>int</a:t>
            </a:r>
            <a:r>
              <a:rPr lang="en-US" altLang="zh-CN" dirty="0" smtClean="0">
                <a:latin typeface="华文楷体" panose="02010600040101010101" pitchFamily="2" charset="-122"/>
                <a:ea typeface="华文楷体" panose="02010600040101010101" pitchFamily="2" charset="-122"/>
              </a:rPr>
              <a:t>[1];</a:t>
            </a:r>
          </a:p>
          <a:p>
            <a:r>
              <a:rPr lang="en-US" altLang="zh-CN" dirty="0" err="1" smtClean="0">
                <a:latin typeface="华文楷体" panose="02010600040101010101" pitchFamily="2" charset="-122"/>
                <a:ea typeface="华文楷体" panose="02010600040101010101" pitchFamily="2" charset="-122"/>
              </a:rPr>
              <a:t>Button.setOnAction</a:t>
            </a:r>
            <a:r>
              <a:rPr lang="en-US" altLang="zh-CN" dirty="0" smtClean="0">
                <a:latin typeface="华文楷体" panose="02010600040101010101" pitchFamily="2" charset="-122"/>
                <a:ea typeface="华文楷体" panose="02010600040101010101" pitchFamily="2" charset="-122"/>
              </a:rPr>
              <a:t>(event-&gt;count(0)++);</a:t>
            </a:r>
            <a:endParaRPr lang="zh-CN" altLang="en-US" dirty="0">
              <a:latin typeface="华文楷体" panose="02010600040101010101" pitchFamily="2" charset="-122"/>
              <a:ea typeface="华文楷体" panose="02010600040101010101" pitchFamily="2" charset="-122"/>
            </a:endParaRPr>
          </a:p>
        </p:txBody>
      </p:sp>
      <p:sp>
        <p:nvSpPr>
          <p:cNvPr id="5" name="内容占位符 2"/>
          <p:cNvSpPr txBox="1">
            <a:spLocks/>
          </p:cNvSpPr>
          <p:nvPr/>
        </p:nvSpPr>
        <p:spPr>
          <a:xfrm>
            <a:off x="678957" y="4198244"/>
            <a:ext cx="10515600" cy="25530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a:latin typeface="华文楷体" panose="02010600040101010101" pitchFamily="2" charset="-122"/>
                <a:ea typeface="华文楷体" panose="02010600040101010101" pitchFamily="2" charset="-122"/>
              </a:rPr>
              <a:t>当然，像这样的代码不是线程安全的。对于一个按钮的回调方法来说，这无关紧要，但是一般来说，如果你真的想使用这种小技巧，还是应当三思而行。在第</a:t>
            </a:r>
            <a:r>
              <a:rPr lang="en-US" altLang="zh-CN" sz="2000" dirty="0">
                <a:latin typeface="华文楷体" panose="02010600040101010101" pitchFamily="2" charset="-122"/>
                <a:ea typeface="华文楷体" panose="02010600040101010101" pitchFamily="2" charset="-122"/>
              </a:rPr>
              <a:t>6</a:t>
            </a:r>
            <a:r>
              <a:rPr lang="zh-CN" altLang="en-US" sz="2000" dirty="0">
                <a:latin typeface="华文楷体" panose="02010600040101010101" pitchFamily="2" charset="-122"/>
                <a:ea typeface="华文楷体" panose="02010600040101010101" pitchFamily="2" charset="-122"/>
              </a:rPr>
              <a:t>章你将会学习如何实现一个线程安全的共享计数器</a:t>
            </a:r>
            <a:r>
              <a:rPr lang="zh-CN" altLang="en-US" sz="2000" dirty="0" smtClean="0">
                <a:latin typeface="华文楷体" panose="02010600040101010101" pitchFamily="2" charset="-122"/>
                <a:ea typeface="华文楷体" panose="02010600040101010101" pitchFamily="2" charset="-122"/>
              </a:rPr>
              <a:t>。</a:t>
            </a:r>
            <a:endParaRPr lang="en-US" altLang="zh-CN" sz="2000" dirty="0" smtClean="0">
              <a:latin typeface="华文楷体" panose="02010600040101010101" pitchFamily="2" charset="-122"/>
              <a:ea typeface="华文楷体" panose="02010600040101010101" pitchFamily="2" charset="-122"/>
            </a:endParaRPr>
          </a:p>
          <a:p>
            <a:r>
              <a:rPr lang="en-US" altLang="zh-CN" sz="2000" dirty="0">
                <a:latin typeface="华文楷体" panose="02010600040101010101" pitchFamily="2" charset="-122"/>
                <a:ea typeface="华文楷体" panose="02010600040101010101" pitchFamily="2" charset="-122"/>
              </a:rPr>
              <a:t>lambda</a:t>
            </a:r>
            <a:r>
              <a:rPr lang="zh-CN" altLang="en-US" sz="2000" dirty="0">
                <a:latin typeface="华文楷体" panose="02010600040101010101" pitchFamily="2" charset="-122"/>
                <a:ea typeface="华文楷体" panose="02010600040101010101" pitchFamily="2" charset="-122"/>
              </a:rPr>
              <a:t>表达式的方法体与嵌套代码块有着相同的作用域。因此它也适用同样的命名冲突和屏蔽规则。在</a:t>
            </a:r>
            <a:r>
              <a:rPr lang="en-US" altLang="zh-CN" sz="2000" dirty="0">
                <a:latin typeface="华文楷体" panose="02010600040101010101" pitchFamily="2" charset="-122"/>
                <a:ea typeface="华文楷体" panose="02010600040101010101" pitchFamily="2" charset="-122"/>
              </a:rPr>
              <a:t>lambda</a:t>
            </a:r>
            <a:r>
              <a:rPr lang="zh-CN" altLang="en-US" sz="2000" dirty="0">
                <a:latin typeface="华文楷体" panose="02010600040101010101" pitchFamily="2" charset="-122"/>
                <a:ea typeface="华文楷体" panose="02010600040101010101" pitchFamily="2" charset="-122"/>
              </a:rPr>
              <a:t>表达式中不允许声明一个与局部变量同名的参数或者局部变量。</a:t>
            </a:r>
          </a:p>
        </p:txBody>
      </p:sp>
    </p:spTree>
    <p:extLst>
      <p:ext uri="{BB962C8B-B14F-4D97-AF65-F5344CB8AC3E}">
        <p14:creationId xmlns:p14="http://schemas.microsoft.com/office/powerpoint/2010/main" val="22722269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97230" y="1406525"/>
            <a:ext cx="10515600" cy="1489075"/>
          </a:xfrm>
        </p:spPr>
        <p:txBody>
          <a:bodyPr>
            <a:normAutofit/>
          </a:bodyPr>
          <a:lstStyle/>
          <a:p>
            <a:r>
              <a:rPr lang="zh-CN" altLang="en-US" sz="2000" dirty="0">
                <a:latin typeface="华文楷体" panose="02010600040101010101" pitchFamily="2" charset="-122"/>
                <a:ea typeface="华文楷体" panose="02010600040101010101" pitchFamily="2" charset="-122"/>
              </a:rPr>
              <a:t>在一个方法中，你不能有两个同名的局部变量，因此，你也不能在</a:t>
            </a:r>
            <a:r>
              <a:rPr lang="en-US" altLang="zh-CN" sz="2000" dirty="0">
                <a:latin typeface="华文楷体" panose="02010600040101010101" pitchFamily="2" charset="-122"/>
                <a:ea typeface="华文楷体" panose="02010600040101010101" pitchFamily="2" charset="-122"/>
              </a:rPr>
              <a:t>lambda</a:t>
            </a:r>
            <a:r>
              <a:rPr lang="zh-CN" altLang="en-US" sz="2000" dirty="0">
                <a:latin typeface="华文楷体" panose="02010600040101010101" pitchFamily="2" charset="-122"/>
                <a:ea typeface="华文楷体" panose="02010600040101010101" pitchFamily="2" charset="-122"/>
              </a:rPr>
              <a:t>表达式中引入这样的变量。</a:t>
            </a:r>
          </a:p>
          <a:p>
            <a:r>
              <a:rPr lang="zh-CN" altLang="en-US" sz="2000" dirty="0">
                <a:latin typeface="华文楷体" panose="02010600040101010101" pitchFamily="2" charset="-122"/>
                <a:ea typeface="华文楷体" panose="02010600040101010101" pitchFamily="2" charset="-122"/>
              </a:rPr>
              <a:t>当你在</a:t>
            </a:r>
            <a:r>
              <a:rPr lang="en-US" altLang="zh-CN" sz="2000" dirty="0">
                <a:latin typeface="华文楷体" panose="02010600040101010101" pitchFamily="2" charset="-122"/>
                <a:ea typeface="华文楷体" panose="02010600040101010101" pitchFamily="2" charset="-122"/>
              </a:rPr>
              <a:t>lambda</a:t>
            </a:r>
            <a:r>
              <a:rPr lang="zh-CN" altLang="en-US" sz="2000" dirty="0">
                <a:latin typeface="华文楷体" panose="02010600040101010101" pitchFamily="2" charset="-122"/>
                <a:ea typeface="华文楷体" panose="02010600040101010101" pitchFamily="2" charset="-122"/>
              </a:rPr>
              <a:t>表达式中使用</a:t>
            </a:r>
            <a:r>
              <a:rPr lang="en-US" altLang="zh-CN" sz="2000" dirty="0">
                <a:latin typeface="华文楷体" panose="02010600040101010101" pitchFamily="2" charset="-122"/>
                <a:ea typeface="华文楷体" panose="02010600040101010101" pitchFamily="2" charset="-122"/>
              </a:rPr>
              <a:t>this</a:t>
            </a:r>
            <a:r>
              <a:rPr lang="zh-CN" altLang="en-US" sz="2000" dirty="0">
                <a:latin typeface="华文楷体" panose="02010600040101010101" pitchFamily="2" charset="-122"/>
                <a:ea typeface="华文楷体" panose="02010600040101010101" pitchFamily="2" charset="-122"/>
              </a:rPr>
              <a:t>关键字时，你会引用创建该</a:t>
            </a:r>
            <a:r>
              <a:rPr lang="en-US" altLang="zh-CN" sz="2000" dirty="0">
                <a:latin typeface="华文楷体" panose="02010600040101010101" pitchFamily="2" charset="-122"/>
                <a:ea typeface="华文楷体" panose="02010600040101010101" pitchFamily="2" charset="-122"/>
              </a:rPr>
              <a:t>lambda</a:t>
            </a:r>
            <a:r>
              <a:rPr lang="zh-CN" altLang="en-US" sz="2000" dirty="0">
                <a:latin typeface="华文楷体" panose="02010600040101010101" pitchFamily="2" charset="-122"/>
                <a:ea typeface="华文楷体" panose="02010600040101010101" pitchFamily="2" charset="-122"/>
              </a:rPr>
              <a:t>表达式的方法的</a:t>
            </a:r>
            <a:r>
              <a:rPr lang="en-US" altLang="zh-CN" sz="2000" dirty="0">
                <a:latin typeface="华文楷体" panose="02010600040101010101" pitchFamily="2" charset="-122"/>
                <a:ea typeface="华文楷体" panose="02010600040101010101" pitchFamily="2" charset="-122"/>
              </a:rPr>
              <a:t>this</a:t>
            </a:r>
            <a:r>
              <a:rPr lang="zh-CN" altLang="en-US" sz="2000" dirty="0">
                <a:latin typeface="华文楷体" panose="02010600040101010101" pitchFamily="2" charset="-122"/>
                <a:ea typeface="华文楷体" panose="02010600040101010101" pitchFamily="2" charset="-122"/>
              </a:rPr>
              <a:t>参数，以下面的代码为例：</a:t>
            </a:r>
            <a:endParaRPr lang="zh-CN" altLang="en-US" sz="2000" dirty="0">
              <a:latin typeface="华文楷体" panose="02010600040101010101" pitchFamily="2" charset="-122"/>
              <a:ea typeface="华文楷体" panose="02010600040101010101" pitchFamily="2" charset="-122"/>
            </a:endParaRPr>
          </a:p>
        </p:txBody>
      </p:sp>
      <p:sp>
        <p:nvSpPr>
          <p:cNvPr id="5" name="矩形 4"/>
          <p:cNvSpPr/>
          <p:nvPr/>
        </p:nvSpPr>
        <p:spPr>
          <a:xfrm>
            <a:off x="1028700" y="190976"/>
            <a:ext cx="9852660" cy="923330"/>
          </a:xfrm>
          <a:prstGeom prst="rect">
            <a:avLst/>
          </a:prstGeom>
        </p:spPr>
        <p:txBody>
          <a:bodyPr wrap="square">
            <a:spAutoFit/>
          </a:bodyPr>
          <a:lstStyle/>
          <a:p>
            <a:r>
              <a:rPr lang="zh-CN" altLang="en-US" dirty="0" smtClean="0">
                <a:latin typeface="华文楷体" panose="02010600040101010101" pitchFamily="2" charset="-122"/>
                <a:ea typeface="华文楷体" panose="02010600040101010101" pitchFamily="2" charset="-122"/>
              </a:rPr>
              <a:t>Path   first</a:t>
            </a:r>
            <a:r>
              <a:rPr lang="zh-CN" altLang="en-US" dirty="0">
                <a:latin typeface="华文楷体" panose="02010600040101010101" pitchFamily="2" charset="-122"/>
                <a:ea typeface="华文楷体" panose="02010600040101010101" pitchFamily="2" charset="-122"/>
              </a:rPr>
              <a:t>=Paths.get（</a:t>
            </a:r>
            <a:r>
              <a:rPr lang="zh-CN" altLang="en-US" dirty="0" smtClean="0">
                <a:latin typeface="华文楷体" panose="02010600040101010101" pitchFamily="2" charset="-122"/>
                <a:ea typeface="华文楷体" panose="02010600040101010101" pitchFamily="2" charset="-122"/>
              </a:rPr>
              <a:t>”usr/bin</a:t>
            </a:r>
            <a:r>
              <a:rPr lang="zh-CN" altLang="en-US" dirty="0">
                <a:latin typeface="华文楷体" panose="02010600040101010101" pitchFamily="2" charset="-122"/>
                <a:ea typeface="华文楷体" panose="02010600040101010101" pitchFamily="2" charset="-122"/>
              </a:rPr>
              <a:t>”）;</a:t>
            </a:r>
          </a:p>
          <a:p>
            <a:r>
              <a:rPr lang="zh-CN" altLang="en-US" dirty="0">
                <a:latin typeface="华文楷体" panose="02010600040101010101" pitchFamily="2" charset="-122"/>
                <a:ea typeface="华文楷体" panose="02010600040101010101" pitchFamily="2" charset="-122"/>
              </a:rPr>
              <a:t>Comparator&lt;String&gt;comp</a:t>
            </a:r>
            <a:r>
              <a:rPr lang="zh-CN" altLang="en-US" dirty="0" smtClean="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first,second)-&gt;Integer.compare(first.length(),second.length());</a:t>
            </a:r>
          </a:p>
          <a:p>
            <a:r>
              <a:rPr lang="en-US" altLang="zh-CN" dirty="0" smtClean="0">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rPr>
              <a:t>错误</a:t>
            </a:r>
            <a:r>
              <a:rPr lang="zh-CN" altLang="en-US" dirty="0">
                <a:latin typeface="华文楷体" panose="02010600040101010101" pitchFamily="2" charset="-122"/>
                <a:ea typeface="华文楷体" panose="02010600040101010101" pitchFamily="2" charset="-122"/>
              </a:rPr>
              <a:t>：变量first已经被定义</a:t>
            </a:r>
            <a:r>
              <a:rPr lang="zh-CN" altLang="en-US" dirty="0" smtClean="0">
                <a:latin typeface="华文楷体" panose="02010600040101010101" pitchFamily="2" charset="-122"/>
                <a:ea typeface="华文楷体" panose="02010600040101010101" pitchFamily="2" charset="-122"/>
              </a:rPr>
              <a:t>了</a:t>
            </a:r>
            <a:r>
              <a:rPr lang="zh-CN" altLang="en-US" dirty="0">
                <a:latin typeface="华文楷体" panose="02010600040101010101" pitchFamily="2" charset="-122"/>
                <a:ea typeface="华文楷体" panose="02010600040101010101" pitchFamily="2" charset="-122"/>
              </a:rPr>
              <a:t>。</a:t>
            </a:r>
          </a:p>
        </p:txBody>
      </p:sp>
      <p:sp>
        <p:nvSpPr>
          <p:cNvPr id="7" name="Rectangle 1"/>
          <p:cNvSpPr>
            <a:spLocks noChangeArrowheads="1"/>
          </p:cNvSpPr>
          <p:nvPr/>
        </p:nvSpPr>
        <p:spPr bwMode="auto">
          <a:xfrm>
            <a:off x="7888440" y="3187819"/>
            <a:ext cx="3098925"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1" i="0" u="none" strike="noStrike" cap="none" normalizeH="0" baseline="0" dirty="0" smtClean="0">
                <a:ln>
                  <a:noFill/>
                </a:ln>
                <a:solidFill>
                  <a:srgbClr val="000080"/>
                </a:solidFill>
                <a:effectLst/>
                <a:latin typeface="华文楷体" panose="02010600040101010101" pitchFamily="2" charset="-122"/>
                <a:ea typeface="华文楷体" panose="02010600040101010101" pitchFamily="2" charset="-122"/>
              </a:rPr>
              <a:t>public class </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Application {</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a:t>
            </a:r>
            <a:r>
              <a:rPr kumimoji="0" lang="zh-CN" altLang="zh-CN" sz="1400" b="1" i="0" u="none" strike="noStrike" cap="none" normalizeH="0" baseline="0" dirty="0" smtClean="0">
                <a:ln>
                  <a:noFill/>
                </a:ln>
                <a:solidFill>
                  <a:srgbClr val="000080"/>
                </a:solidFill>
                <a:effectLst/>
                <a:latin typeface="华文楷体" panose="02010600040101010101" pitchFamily="2" charset="-122"/>
                <a:ea typeface="华文楷体" panose="02010600040101010101" pitchFamily="2" charset="-122"/>
              </a:rPr>
              <a:t>public void </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doWork() {</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Runnable runner = () -&gt; {</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a:t>
            </a:r>
            <a:r>
              <a:rPr kumimoji="0" lang="zh-CN" altLang="zh-CN" sz="1400" b="0" i="1" u="none" strike="noStrike" cap="none" normalizeH="0" baseline="0" dirty="0" smtClean="0">
                <a:ln>
                  <a:noFill/>
                </a:ln>
                <a:solidFill>
                  <a:srgbClr val="808080"/>
                </a:solidFill>
                <a:effectLst/>
                <a:latin typeface="华文楷体" panose="02010600040101010101" pitchFamily="2" charset="-122"/>
                <a:ea typeface="华文楷体" panose="02010600040101010101" pitchFamily="2" charset="-122"/>
              </a:rPr>
              <a:t>//...</a:t>
            </a:r>
            <a:br>
              <a:rPr kumimoji="0" lang="zh-CN" altLang="zh-CN" sz="1400" b="0" i="1" u="none" strike="noStrike" cap="none" normalizeH="0" baseline="0" dirty="0" smtClean="0">
                <a:ln>
                  <a:noFill/>
                </a:ln>
                <a:solidFill>
                  <a:srgbClr val="808080"/>
                </a:solidFill>
                <a:effectLst/>
                <a:latin typeface="华文楷体" panose="02010600040101010101" pitchFamily="2" charset="-122"/>
                <a:ea typeface="华文楷体" panose="02010600040101010101" pitchFamily="2" charset="-122"/>
              </a:rPr>
            </a:br>
            <a:r>
              <a:rPr kumimoji="0" lang="zh-CN" altLang="zh-CN" sz="1400" b="0" i="1" u="none" strike="noStrike" cap="none" normalizeH="0" baseline="0" dirty="0" smtClean="0">
                <a:ln>
                  <a:noFill/>
                </a:ln>
                <a:solidFill>
                  <a:srgbClr val="808080"/>
                </a:solidFill>
                <a:effectLst/>
                <a:latin typeface="华文楷体" panose="02010600040101010101" pitchFamily="2" charset="-122"/>
                <a:ea typeface="华文楷体" panose="02010600040101010101" pitchFamily="2" charset="-122"/>
              </a:rPr>
              <a:t>            </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System.</a:t>
            </a:r>
            <a:r>
              <a:rPr kumimoji="0" lang="zh-CN" altLang="zh-CN" sz="1400" b="1" i="1" u="none" strike="noStrike" cap="none" normalizeH="0" baseline="0" dirty="0" smtClean="0">
                <a:ln>
                  <a:noFill/>
                </a:ln>
                <a:solidFill>
                  <a:srgbClr val="660E7A"/>
                </a:solidFill>
                <a:effectLst/>
                <a:latin typeface="华文楷体" panose="02010600040101010101" pitchFamily="2" charset="-122"/>
                <a:ea typeface="华文楷体" panose="02010600040101010101" pitchFamily="2" charset="-122"/>
              </a:rPr>
              <a:t>out</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.println(</a:t>
            </a:r>
            <a:r>
              <a:rPr kumimoji="0" lang="zh-CN" altLang="zh-CN" sz="1400" b="1" i="0" u="none" strike="noStrike" cap="none" normalizeH="0" baseline="0" dirty="0" smtClean="0">
                <a:ln>
                  <a:noFill/>
                </a:ln>
                <a:solidFill>
                  <a:srgbClr val="000080"/>
                </a:solidFill>
                <a:effectLst/>
                <a:latin typeface="华文楷体" panose="02010600040101010101" pitchFamily="2" charset="-122"/>
                <a:ea typeface="华文楷体" panose="02010600040101010101" pitchFamily="2" charset="-122"/>
              </a:rPr>
              <a:t>this</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.toString());</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a:t>
            </a:r>
            <a:r>
              <a:rPr kumimoji="0" lang="zh-CN" altLang="zh-CN" sz="1400" b="0" i="1" u="none" strike="noStrike" cap="none" normalizeH="0" baseline="0" dirty="0" smtClean="0">
                <a:ln>
                  <a:noFill/>
                </a:ln>
                <a:solidFill>
                  <a:srgbClr val="808080"/>
                </a:solidFill>
                <a:effectLst/>
                <a:latin typeface="华文楷体" panose="02010600040101010101" pitchFamily="2" charset="-122"/>
                <a:ea typeface="华文楷体" panose="02010600040101010101" pitchFamily="2" charset="-122"/>
              </a:rPr>
              <a:t>//...</a:t>
            </a:r>
            <a:br>
              <a:rPr kumimoji="0" lang="zh-CN" altLang="zh-CN" sz="1400" b="0" i="1" u="none" strike="noStrike" cap="none" normalizeH="0" baseline="0" dirty="0" smtClean="0">
                <a:ln>
                  <a:noFill/>
                </a:ln>
                <a:solidFill>
                  <a:srgbClr val="808080"/>
                </a:solidFill>
                <a:effectLst/>
                <a:latin typeface="华文楷体" panose="02010600040101010101" pitchFamily="2" charset="-122"/>
                <a:ea typeface="华文楷体" panose="02010600040101010101" pitchFamily="2" charset="-122"/>
              </a:rPr>
            </a:br>
            <a:r>
              <a:rPr kumimoji="0" lang="zh-CN" altLang="zh-CN" sz="1400" b="0" i="1" u="none" strike="noStrike" cap="none" normalizeH="0" baseline="0" dirty="0" smtClean="0">
                <a:ln>
                  <a:noFill/>
                </a:ln>
                <a:solidFill>
                  <a:srgbClr val="808080"/>
                </a:solidFill>
                <a:effectLst/>
                <a:latin typeface="华文楷体" panose="02010600040101010101" pitchFamily="2" charset="-122"/>
                <a:ea typeface="华文楷体" panose="02010600040101010101" pitchFamily="2" charset="-122"/>
              </a:rPr>
              <a:t>        </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a:t>
            </a:r>
            <a:endParaRPr kumimoji="0" lang="zh-CN" altLang="zh-CN" sz="1400"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endParaRPr>
          </a:p>
        </p:txBody>
      </p:sp>
      <p:sp>
        <p:nvSpPr>
          <p:cNvPr id="8" name="内容占位符 2"/>
          <p:cNvSpPr txBox="1">
            <a:spLocks/>
          </p:cNvSpPr>
          <p:nvPr/>
        </p:nvSpPr>
        <p:spPr>
          <a:xfrm>
            <a:off x="697230" y="3187819"/>
            <a:ext cx="10515600" cy="14890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sz="2000" dirty="0">
              <a:latin typeface="华文楷体" panose="02010600040101010101" pitchFamily="2" charset="-122"/>
              <a:ea typeface="华文楷体" panose="02010600040101010101" pitchFamily="2" charset="-122"/>
            </a:endParaRPr>
          </a:p>
        </p:txBody>
      </p:sp>
      <p:sp>
        <p:nvSpPr>
          <p:cNvPr id="9" name="内容占位符 2"/>
          <p:cNvSpPr txBox="1">
            <a:spLocks/>
          </p:cNvSpPr>
          <p:nvPr/>
        </p:nvSpPr>
        <p:spPr>
          <a:xfrm>
            <a:off x="574843" y="3107094"/>
            <a:ext cx="6745021" cy="23746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a:latin typeface="华文楷体" panose="02010600040101010101" pitchFamily="2" charset="-122"/>
                <a:ea typeface="华文楷体" panose="02010600040101010101" pitchFamily="2" charset="-122"/>
              </a:rPr>
              <a:t>表达式</a:t>
            </a:r>
            <a:r>
              <a:rPr lang="en-US" altLang="zh-CN" sz="2000" dirty="0" err="1">
                <a:latin typeface="华文楷体" panose="02010600040101010101" pitchFamily="2" charset="-122"/>
                <a:ea typeface="华文楷体" panose="02010600040101010101" pitchFamily="2" charset="-122"/>
              </a:rPr>
              <a:t>this.toString</a:t>
            </a:r>
            <a:r>
              <a:rPr lang="zh-CN" altLang="en-US" sz="2000" dirty="0">
                <a:latin typeface="华文楷体" panose="02010600040101010101" pitchFamily="2" charset="-122"/>
                <a:ea typeface="华文楷体" panose="02010600040101010101" pitchFamily="2" charset="-122"/>
              </a:rPr>
              <a:t>（）会调用</a:t>
            </a:r>
            <a:r>
              <a:rPr lang="en-US" altLang="zh-CN" sz="2000" dirty="0">
                <a:latin typeface="华文楷体" panose="02010600040101010101" pitchFamily="2" charset="-122"/>
                <a:ea typeface="华文楷体" panose="02010600040101010101" pitchFamily="2" charset="-122"/>
              </a:rPr>
              <a:t>Application</a:t>
            </a:r>
            <a:r>
              <a:rPr lang="zh-CN" altLang="en-US" sz="2000" dirty="0">
                <a:latin typeface="华文楷体" panose="02010600040101010101" pitchFamily="2" charset="-122"/>
                <a:ea typeface="华文楷体" panose="02010600040101010101" pitchFamily="2" charset="-122"/>
              </a:rPr>
              <a:t>对象的</a:t>
            </a:r>
            <a:r>
              <a:rPr lang="en-US" altLang="zh-CN" sz="2000" dirty="0" err="1">
                <a:latin typeface="华文楷体" panose="02010600040101010101" pitchFamily="2" charset="-122"/>
                <a:ea typeface="华文楷体" panose="02010600040101010101" pitchFamily="2" charset="-122"/>
              </a:rPr>
              <a:t>toString</a:t>
            </a:r>
            <a:r>
              <a:rPr lang="zh-CN" altLang="en-US" sz="2000" dirty="0">
                <a:latin typeface="华文楷体" panose="02010600040101010101" pitchFamily="2" charset="-122"/>
                <a:ea typeface="华文楷体" panose="02010600040101010101" pitchFamily="2" charset="-122"/>
              </a:rPr>
              <a:t>方法</a:t>
            </a:r>
            <a:r>
              <a:rPr lang="zh-CN" altLang="en-US" sz="2000" dirty="0" smtClean="0">
                <a:latin typeface="华文楷体" panose="02010600040101010101" pitchFamily="2" charset="-122"/>
                <a:ea typeface="华文楷体" panose="02010600040101010101" pitchFamily="2" charset="-122"/>
              </a:rPr>
              <a:t>，而</a:t>
            </a:r>
            <a:r>
              <a:rPr lang="zh-CN" altLang="en-US" sz="2000" dirty="0">
                <a:latin typeface="华文楷体" panose="02010600040101010101" pitchFamily="2" charset="-122"/>
                <a:ea typeface="华文楷体" panose="02010600040101010101" pitchFamily="2" charset="-122"/>
              </a:rPr>
              <a:t>不是</a:t>
            </a:r>
            <a:r>
              <a:rPr lang="en-US" altLang="zh-CN" sz="2000" dirty="0">
                <a:latin typeface="华文楷体" panose="02010600040101010101" pitchFamily="2" charset="-122"/>
                <a:ea typeface="华文楷体" panose="02010600040101010101" pitchFamily="2" charset="-122"/>
              </a:rPr>
              <a:t>Runnable</a:t>
            </a:r>
            <a:r>
              <a:rPr lang="zh-CN" altLang="en-US" sz="2000" dirty="0">
                <a:latin typeface="华文楷体" panose="02010600040101010101" pitchFamily="2" charset="-122"/>
                <a:ea typeface="华文楷体" panose="02010600040101010101" pitchFamily="2" charset="-122"/>
              </a:rPr>
              <a:t>实例的</a:t>
            </a:r>
            <a:r>
              <a:rPr lang="en-US" altLang="zh-CN" sz="2000" dirty="0" err="1">
                <a:latin typeface="华文楷体" panose="02010600040101010101" pitchFamily="2" charset="-122"/>
                <a:ea typeface="华文楷体" panose="02010600040101010101" pitchFamily="2" charset="-122"/>
              </a:rPr>
              <a:t>toString</a:t>
            </a:r>
            <a:r>
              <a:rPr lang="zh-CN" altLang="en-US" sz="2000" dirty="0">
                <a:latin typeface="华文楷体" panose="02010600040101010101" pitchFamily="2" charset="-122"/>
                <a:ea typeface="华文楷体" panose="02010600040101010101" pitchFamily="2" charset="-122"/>
              </a:rPr>
              <a:t>方法</a:t>
            </a:r>
            <a:r>
              <a:rPr lang="zh-CN" altLang="en-US" sz="2000" dirty="0" smtClean="0">
                <a:latin typeface="华文楷体" panose="02010600040101010101" pitchFamily="2" charset="-122"/>
                <a:ea typeface="华文楷体" panose="02010600040101010101" pitchFamily="2" charset="-122"/>
              </a:rPr>
              <a:t>。</a:t>
            </a:r>
            <a:endParaRPr lang="en-US" altLang="zh-CN" sz="2000" dirty="0" smtClean="0">
              <a:latin typeface="华文楷体" panose="02010600040101010101" pitchFamily="2" charset="-122"/>
              <a:ea typeface="华文楷体" panose="02010600040101010101" pitchFamily="2" charset="-122"/>
            </a:endParaRPr>
          </a:p>
          <a:p>
            <a:r>
              <a:rPr lang="zh-CN" altLang="en-US" sz="2000" dirty="0" smtClean="0">
                <a:latin typeface="华文楷体" panose="02010600040101010101" pitchFamily="2" charset="-122"/>
                <a:ea typeface="华文楷体" panose="02010600040101010101" pitchFamily="2" charset="-122"/>
              </a:rPr>
              <a:t>在</a:t>
            </a:r>
            <a:r>
              <a:rPr lang="en-US" altLang="zh-CN" sz="2000" dirty="0">
                <a:latin typeface="华文楷体" panose="02010600040101010101" pitchFamily="2" charset="-122"/>
                <a:ea typeface="华文楷体" panose="02010600040101010101" pitchFamily="2" charset="-122"/>
              </a:rPr>
              <a:t>lambda</a:t>
            </a:r>
            <a:r>
              <a:rPr lang="zh-CN" altLang="en-US" sz="2000" dirty="0">
                <a:latin typeface="华文楷体" panose="02010600040101010101" pitchFamily="2" charset="-122"/>
                <a:ea typeface="华文楷体" panose="02010600040101010101" pitchFamily="2" charset="-122"/>
              </a:rPr>
              <a:t>表达式中使用</a:t>
            </a:r>
            <a:r>
              <a:rPr lang="en-US" altLang="zh-CN" sz="2000" dirty="0">
                <a:latin typeface="华文楷体" panose="02010600040101010101" pitchFamily="2" charset="-122"/>
                <a:ea typeface="华文楷体" panose="02010600040101010101" pitchFamily="2" charset="-122"/>
              </a:rPr>
              <a:t>this</a:t>
            </a:r>
            <a:r>
              <a:rPr lang="zh-CN" altLang="en-US" sz="2000" dirty="0">
                <a:latin typeface="华文楷体" panose="02010600040101010101" pitchFamily="2" charset="-122"/>
                <a:ea typeface="华文楷体" panose="02010600040101010101" pitchFamily="2" charset="-122"/>
              </a:rPr>
              <a:t>，与在其他地方使用</a:t>
            </a:r>
            <a:r>
              <a:rPr lang="en-US" altLang="zh-CN" sz="2000" dirty="0">
                <a:latin typeface="华文楷体" panose="02010600040101010101" pitchFamily="2" charset="-122"/>
                <a:ea typeface="华文楷体" panose="02010600040101010101" pitchFamily="2" charset="-122"/>
              </a:rPr>
              <a:t>this</a:t>
            </a:r>
            <a:r>
              <a:rPr lang="zh-CN" altLang="en-US" sz="2000" dirty="0">
                <a:latin typeface="华文楷体" panose="02010600040101010101" pitchFamily="2" charset="-122"/>
                <a:ea typeface="华文楷体" panose="02010600040101010101" pitchFamily="2" charset="-122"/>
              </a:rPr>
              <a:t>没有什么不同</a:t>
            </a:r>
            <a:r>
              <a:rPr lang="zh-CN" altLang="en-US" sz="2000" dirty="0" smtClean="0">
                <a:latin typeface="华文楷体" panose="02010600040101010101" pitchFamily="2" charset="-122"/>
                <a:ea typeface="华文楷体" panose="02010600040101010101" pitchFamily="2" charset="-122"/>
              </a:rPr>
              <a:t>。</a:t>
            </a:r>
            <a:endParaRPr lang="en-US" altLang="zh-CN" sz="20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lambda</a:t>
            </a:r>
            <a:r>
              <a:rPr lang="zh-CN" altLang="en-US" sz="2000" dirty="0">
                <a:latin typeface="华文楷体" panose="02010600040101010101" pitchFamily="2" charset="-122"/>
                <a:ea typeface="华文楷体" panose="02010600040101010101" pitchFamily="2" charset="-122"/>
              </a:rPr>
              <a:t>表达式的作用域被嵌套在</a:t>
            </a:r>
            <a:r>
              <a:rPr lang="en-US" altLang="zh-CN" sz="2000" dirty="0" err="1">
                <a:latin typeface="华文楷体" panose="02010600040101010101" pitchFamily="2" charset="-122"/>
                <a:ea typeface="华文楷体" panose="02010600040101010101" pitchFamily="2" charset="-122"/>
              </a:rPr>
              <a:t>doWork</a:t>
            </a:r>
            <a:r>
              <a:rPr lang="zh-CN" altLang="en-US" sz="2000" dirty="0">
                <a:latin typeface="华文楷体" panose="02010600040101010101" pitchFamily="2" charset="-122"/>
                <a:ea typeface="华文楷体" panose="02010600040101010101" pitchFamily="2" charset="-122"/>
              </a:rPr>
              <a:t>方法中，并且无论</a:t>
            </a:r>
            <a:r>
              <a:rPr lang="en-US" altLang="zh-CN" sz="2000" dirty="0">
                <a:latin typeface="华文楷体" panose="02010600040101010101" pitchFamily="2" charset="-122"/>
                <a:ea typeface="华文楷体" panose="02010600040101010101" pitchFamily="2" charset="-122"/>
              </a:rPr>
              <a:t>this</a:t>
            </a:r>
            <a:r>
              <a:rPr lang="zh-CN" altLang="en-US" sz="2000" dirty="0">
                <a:latin typeface="华文楷体" panose="02010600040101010101" pitchFamily="2" charset="-122"/>
                <a:ea typeface="华文楷体" panose="02010600040101010101" pitchFamily="2" charset="-122"/>
              </a:rPr>
              <a:t>位于方法的何处，其意义都是一样的。</a:t>
            </a:r>
          </a:p>
        </p:txBody>
      </p:sp>
    </p:spTree>
    <p:extLst>
      <p:ext uri="{BB962C8B-B14F-4D97-AF65-F5344CB8AC3E}">
        <p14:creationId xmlns:p14="http://schemas.microsoft.com/office/powerpoint/2010/main" val="21737956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楷体" panose="02010600040101010101" pitchFamily="2" charset="-122"/>
                <a:ea typeface="华文楷体" panose="02010600040101010101" pitchFamily="2" charset="-122"/>
              </a:rPr>
              <a:t>1.7	</a:t>
            </a:r>
            <a:r>
              <a:rPr lang="zh-CN" altLang="en-US" dirty="0">
                <a:latin typeface="华文楷体" panose="02010600040101010101" pitchFamily="2" charset="-122"/>
                <a:ea typeface="华文楷体" panose="02010600040101010101" pitchFamily="2" charset="-122"/>
              </a:rPr>
              <a:t>默认为法</a:t>
            </a:r>
            <a:endParaRPr lang="zh-CN" altLang="en-US" dirty="0">
              <a:latin typeface="华文楷体" panose="02010600040101010101" pitchFamily="2" charset="-122"/>
              <a:ea typeface="华文楷体" panose="02010600040101010101" pitchFamily="2" charset="-122"/>
            </a:endParaRPr>
          </a:p>
        </p:txBody>
      </p:sp>
      <p:sp>
        <p:nvSpPr>
          <p:cNvPr id="3" name="内容占位符 2"/>
          <p:cNvSpPr>
            <a:spLocks noGrp="1"/>
          </p:cNvSpPr>
          <p:nvPr>
            <p:ph idx="1"/>
          </p:nvPr>
        </p:nvSpPr>
        <p:spPr/>
        <p:txBody>
          <a:bodyPr>
            <a:normAutofit/>
          </a:bodyPr>
          <a:lstStyle/>
          <a:p>
            <a:endParaRPr lang="zh-CN" altLang="en-US" sz="20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5759142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endParaRPr lang="zh-CN" altLang="en-US" sz="2000" dirty="0"/>
          </a:p>
        </p:txBody>
      </p:sp>
    </p:spTree>
    <p:extLst>
      <p:ext uri="{BB962C8B-B14F-4D97-AF65-F5344CB8AC3E}">
        <p14:creationId xmlns:p14="http://schemas.microsoft.com/office/powerpoint/2010/main" val="14458801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endParaRPr lang="zh-CN" altLang="en-US" sz="2000" dirty="0"/>
          </a:p>
        </p:txBody>
      </p:sp>
    </p:spTree>
    <p:extLst>
      <p:ext uri="{BB962C8B-B14F-4D97-AF65-F5344CB8AC3E}">
        <p14:creationId xmlns:p14="http://schemas.microsoft.com/office/powerpoint/2010/main" val="2692092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endParaRPr lang="zh-CN" altLang="en-US" sz="2000" dirty="0"/>
          </a:p>
        </p:txBody>
      </p:sp>
    </p:spTree>
    <p:extLst>
      <p:ext uri="{BB962C8B-B14F-4D97-AF65-F5344CB8AC3E}">
        <p14:creationId xmlns:p14="http://schemas.microsoft.com/office/powerpoint/2010/main" val="1675765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51587" y="447869"/>
            <a:ext cx="10515600" cy="6106983"/>
          </a:xfrm>
        </p:spPr>
        <p:txBody>
          <a:bodyPr>
            <a:normAutofit/>
          </a:bodyPr>
          <a:lstStyle/>
          <a:p>
            <a:r>
              <a:rPr lang="en-US" altLang="zh-CN" sz="2000" dirty="0" smtClean="0">
                <a:latin typeface="华文楷体" panose="02010600040101010101" pitchFamily="2" charset="-122"/>
                <a:ea typeface="华文楷体" panose="02010600040101010101" pitchFamily="2" charset="-122"/>
              </a:rPr>
              <a:t>Java</a:t>
            </a:r>
            <a:r>
              <a:rPr lang="zh-CN" altLang="en-US" sz="2000" dirty="0" smtClean="0">
                <a:latin typeface="华文楷体" panose="02010600040101010101" pitchFamily="2" charset="-122"/>
                <a:ea typeface="华文楷体" panose="02010600040101010101" pitchFamily="2" charset="-122"/>
              </a:rPr>
              <a:t>作为一门面向对象的编程语言诞生于</a:t>
            </a:r>
            <a:r>
              <a:rPr lang="en-US" altLang="zh-CN" sz="2000" dirty="0" smtClean="0">
                <a:latin typeface="华文楷体" panose="02010600040101010101" pitchFamily="2" charset="-122"/>
                <a:ea typeface="华文楷体" panose="02010600040101010101" pitchFamily="2" charset="-122"/>
              </a:rPr>
              <a:t>20</a:t>
            </a:r>
            <a:r>
              <a:rPr lang="zh-CN" altLang="en-US" sz="2000" dirty="0" smtClean="0">
                <a:latin typeface="华文楷体" panose="02010600040101010101" pitchFamily="2" charset="-122"/>
                <a:ea typeface="华文楷体" panose="02010600040101010101" pitchFamily="2" charset="-122"/>
              </a:rPr>
              <a:t>世纪</a:t>
            </a:r>
            <a:r>
              <a:rPr lang="en-US" altLang="zh-CN" sz="2000" dirty="0" smtClean="0">
                <a:latin typeface="华文楷体" panose="02010600040101010101" pitchFamily="2" charset="-122"/>
                <a:ea typeface="华文楷体" panose="02010600040101010101" pitchFamily="2" charset="-122"/>
              </a:rPr>
              <a:t>90</a:t>
            </a:r>
            <a:r>
              <a:rPr lang="zh-CN" altLang="en-US" sz="2000" dirty="0" smtClean="0">
                <a:latin typeface="华文楷体" panose="02010600040101010101" pitchFamily="2" charset="-122"/>
                <a:ea typeface="华文楷体" panose="02010600040101010101" pitchFamily="2" charset="-122"/>
              </a:rPr>
              <a:t>年代，在当时，面向对象编程是软件开发的主流模式。在面向对象编程出现之前，也曾诞生过像</a:t>
            </a:r>
            <a:r>
              <a:rPr lang="en-US" altLang="zh-CN" sz="2000" dirty="0" smtClean="0">
                <a:latin typeface="华文楷体" panose="02010600040101010101" pitchFamily="2" charset="-122"/>
                <a:ea typeface="华文楷体" panose="02010600040101010101" pitchFamily="2" charset="-122"/>
              </a:rPr>
              <a:t>Lisp</a:t>
            </a:r>
            <a:r>
              <a:rPr lang="zh-CN" altLang="en-US" sz="2000" dirty="0" smtClean="0">
                <a:latin typeface="华文楷体" panose="02010600040101010101" pitchFamily="2" charset="-122"/>
                <a:ea typeface="华文楷体" panose="02010600040101010101" pitchFamily="2" charset="-122"/>
              </a:rPr>
              <a:t>和</a:t>
            </a:r>
            <a:r>
              <a:rPr lang="en-US" altLang="zh-CN" sz="2000" dirty="0" smtClean="0">
                <a:latin typeface="华文楷体" panose="02010600040101010101" pitchFamily="2" charset="-122"/>
                <a:ea typeface="华文楷体" panose="02010600040101010101" pitchFamily="2" charset="-122"/>
              </a:rPr>
              <a:t>Scheme</a:t>
            </a:r>
            <a:r>
              <a:rPr lang="zh-CN" altLang="en-US" sz="2000" dirty="0" smtClean="0">
                <a:latin typeface="华文楷体" panose="02010600040101010101" pitchFamily="2" charset="-122"/>
                <a:ea typeface="华文楷体" panose="02010600040101010101" pitchFamily="2" charset="-122"/>
              </a:rPr>
              <a:t>这样的函数式编程语言，但它们只活跃于学术圈中。最近，由于在井发和事件驱动（或者称“互动”</a:t>
            </a:r>
            <a:r>
              <a:rPr lang="en-US" altLang="zh-CN" sz="2000" dirty="0" smtClean="0">
                <a:latin typeface="华文楷体" panose="02010600040101010101" pitchFamily="2" charset="-122"/>
                <a:ea typeface="华文楷体" panose="02010600040101010101" pitchFamily="2" charset="-122"/>
              </a:rPr>
              <a:t>〉</a:t>
            </a:r>
            <a:r>
              <a:rPr lang="zh-CN" altLang="en-US" sz="2000" dirty="0" smtClean="0">
                <a:latin typeface="华文楷体" panose="02010600040101010101" pitchFamily="2" charset="-122"/>
                <a:ea typeface="华文楷体" panose="02010600040101010101" pitchFamily="2" charset="-122"/>
              </a:rPr>
              <a:t>编程中的优势，函数式编程又逐渐变得重要起来。这并不意味着面向对象编程不好，相反，最终的趋势是将面向对象编程和函数式编程结合起来。即使你对并发等功能不感兴趣，函数式编程也会给你带来帮助。例如，如果语言有了非常方便的函数表达式语法，集合</a:t>
            </a:r>
            <a:r>
              <a:rPr lang="en-US" altLang="zh-CN" sz="2000" dirty="0" smtClean="0">
                <a:latin typeface="华文楷体" panose="02010600040101010101" pitchFamily="2" charset="-122"/>
                <a:ea typeface="华文楷体" panose="02010600040101010101" pitchFamily="2" charset="-122"/>
              </a:rPr>
              <a:t>API</a:t>
            </a:r>
            <a:r>
              <a:rPr lang="zh-CN" altLang="en-US" sz="2000" dirty="0" smtClean="0">
                <a:latin typeface="华文楷体" panose="02010600040101010101" pitchFamily="2" charset="-122"/>
                <a:ea typeface="华文楷体" panose="02010600040101010101" pitchFamily="2" charset="-122"/>
              </a:rPr>
              <a:t>就会变得异常强大。</a:t>
            </a:r>
          </a:p>
          <a:p>
            <a:r>
              <a:rPr lang="en-US" altLang="zh-CN" sz="2000" dirty="0" smtClean="0">
                <a:latin typeface="华文楷体" panose="02010600040101010101" pitchFamily="2" charset="-122"/>
                <a:ea typeface="华文楷体" panose="02010600040101010101" pitchFamily="2" charset="-122"/>
              </a:rPr>
              <a:t>Java8</a:t>
            </a:r>
            <a:r>
              <a:rPr lang="zh-CN" altLang="en-US" sz="2000" dirty="0" smtClean="0">
                <a:latin typeface="华文楷体" panose="02010600040101010101" pitchFamily="2" charset="-122"/>
                <a:ea typeface="华文楷体" panose="02010600040101010101" pitchFamily="2" charset="-122"/>
              </a:rPr>
              <a:t>主要是在原来面向对象的基础上增加了函数式编程的能力。在本章中，你将学习基本的语法。下一章将会向你介绍如何利用这些语法来使用</a:t>
            </a:r>
            <a:r>
              <a:rPr lang="en-US" altLang="zh-CN" sz="2000" dirty="0" smtClean="0">
                <a:latin typeface="华文楷体" panose="02010600040101010101" pitchFamily="2" charset="-122"/>
                <a:ea typeface="华文楷体" panose="02010600040101010101" pitchFamily="2" charset="-122"/>
              </a:rPr>
              <a:t>Java</a:t>
            </a:r>
            <a:r>
              <a:rPr lang="zh-CN" altLang="en-US" sz="2000" dirty="0" smtClean="0">
                <a:latin typeface="华文楷体" panose="02010600040101010101" pitchFamily="2" charset="-122"/>
                <a:ea typeface="华文楷体" panose="02010600040101010101" pitchFamily="2" charset="-122"/>
              </a:rPr>
              <a:t>集合类，第</a:t>
            </a:r>
            <a:r>
              <a:rPr lang="en-US" altLang="zh-CN" sz="2000" dirty="0" smtClean="0">
                <a:latin typeface="华文楷体" panose="02010600040101010101" pitchFamily="2" charset="-122"/>
                <a:ea typeface="华文楷体" panose="02010600040101010101" pitchFamily="2" charset="-122"/>
              </a:rPr>
              <a:t>3</a:t>
            </a:r>
            <a:r>
              <a:rPr lang="zh-CN" altLang="en-US" sz="2000" dirty="0" smtClean="0">
                <a:latin typeface="华文楷体" panose="02010600040101010101" pitchFamily="2" charset="-122"/>
                <a:ea typeface="华文楷体" panose="02010600040101010101" pitchFamily="2" charset="-122"/>
              </a:rPr>
              <a:t>章将介绍如何构建自己的函数式</a:t>
            </a:r>
            <a:r>
              <a:rPr lang="en-US" altLang="zh-CN" sz="2000" dirty="0" smtClean="0">
                <a:latin typeface="华文楷体" panose="02010600040101010101" pitchFamily="2" charset="-122"/>
                <a:ea typeface="华文楷体" panose="02010600040101010101" pitchFamily="2" charset="-122"/>
              </a:rPr>
              <a:t>API</a:t>
            </a:r>
            <a:r>
              <a:rPr lang="zh-CN" altLang="en-US" sz="2000" dirty="0" smtClean="0">
                <a:latin typeface="华文楷体" panose="02010600040101010101" pitchFamily="2" charset="-122"/>
                <a:ea typeface="华文楷体" panose="02010600040101010101" pitchFamily="2" charset="-122"/>
              </a:rPr>
              <a:t>。</a:t>
            </a:r>
          </a:p>
          <a:p>
            <a:r>
              <a:rPr lang="zh-CN" altLang="en-US" sz="2000" dirty="0" smtClean="0">
                <a:latin typeface="华文楷体" panose="02010600040101010101" pitchFamily="2" charset="-122"/>
                <a:ea typeface="华文楷体" panose="02010600040101010101" pitchFamily="2" charset="-122"/>
              </a:rPr>
              <a:t>本章的要点包括：</a:t>
            </a:r>
            <a:endParaRPr lang="en-US" altLang="zh-CN" sz="2000" dirty="0" smtClean="0">
              <a:latin typeface="华文楷体" panose="02010600040101010101" pitchFamily="2" charset="-122"/>
              <a:ea typeface="华文楷体" panose="02010600040101010101" pitchFamily="2" charset="-122"/>
            </a:endParaRPr>
          </a:p>
          <a:p>
            <a:pPr lvl="1"/>
            <a:r>
              <a:rPr lang="zh-CN" altLang="en-US" sz="1600" dirty="0" smtClean="0">
                <a:latin typeface="华文楷体" panose="02010600040101010101" pitchFamily="2" charset="-122"/>
                <a:ea typeface="华文楷体" panose="02010600040101010101" pitchFamily="2" charset="-122"/>
              </a:rPr>
              <a:t>一个</a:t>
            </a:r>
            <a:r>
              <a:rPr lang="en-US" altLang="zh-CN" sz="1600" dirty="0" smtClean="0">
                <a:latin typeface="华文楷体" panose="02010600040101010101" pitchFamily="2" charset="-122"/>
                <a:ea typeface="华文楷体" panose="02010600040101010101" pitchFamily="2" charset="-122"/>
              </a:rPr>
              <a:t>lambda</a:t>
            </a:r>
            <a:r>
              <a:rPr lang="zh-CN" altLang="en-US" sz="1600" dirty="0" smtClean="0">
                <a:latin typeface="华文楷体" panose="02010600040101010101" pitchFamily="2" charset="-122"/>
                <a:ea typeface="华文楷体" panose="02010600040101010101" pitchFamily="2" charset="-122"/>
              </a:rPr>
              <a:t>表达式是一个带有参数的代码块。</a:t>
            </a:r>
          </a:p>
          <a:p>
            <a:pPr lvl="1"/>
            <a:r>
              <a:rPr lang="zh-CN" altLang="en-US" sz="1600" dirty="0" smtClean="0">
                <a:latin typeface="华文楷体" panose="02010600040101010101" pitchFamily="2" charset="-122"/>
                <a:ea typeface="华文楷体" panose="02010600040101010101" pitchFamily="2" charset="-122"/>
              </a:rPr>
              <a:t>当你想要代码块在以后某个时间点执行时，可以使用</a:t>
            </a:r>
            <a:r>
              <a:rPr lang="en-US" altLang="zh-CN" sz="1600" dirty="0" smtClean="0">
                <a:latin typeface="华文楷体" panose="02010600040101010101" pitchFamily="2" charset="-122"/>
                <a:ea typeface="华文楷体" panose="02010600040101010101" pitchFamily="2" charset="-122"/>
              </a:rPr>
              <a:t>lambda</a:t>
            </a:r>
            <a:r>
              <a:rPr lang="zh-CN" altLang="en-US" sz="1600" dirty="0" smtClean="0">
                <a:latin typeface="华文楷体" panose="02010600040101010101" pitchFamily="2" charset="-122"/>
                <a:ea typeface="华文楷体" panose="02010600040101010101" pitchFamily="2" charset="-122"/>
              </a:rPr>
              <a:t>表达式。</a:t>
            </a:r>
          </a:p>
          <a:p>
            <a:pPr lvl="1"/>
            <a:r>
              <a:rPr lang="en-US" altLang="zh-CN" sz="1600" dirty="0" smtClean="0">
                <a:latin typeface="华文楷体" panose="02010600040101010101" pitchFamily="2" charset="-122"/>
                <a:ea typeface="华文楷体" panose="02010600040101010101" pitchFamily="2" charset="-122"/>
              </a:rPr>
              <a:t>lambda</a:t>
            </a:r>
            <a:r>
              <a:rPr lang="zh-CN" altLang="en-US" sz="1600" dirty="0" smtClean="0">
                <a:latin typeface="华文楷体" panose="02010600040101010101" pitchFamily="2" charset="-122"/>
                <a:ea typeface="华文楷体" panose="02010600040101010101" pitchFamily="2" charset="-122"/>
              </a:rPr>
              <a:t>表达式可以被转换为函数式接口。</a:t>
            </a:r>
          </a:p>
          <a:p>
            <a:pPr lvl="1"/>
            <a:r>
              <a:rPr lang="en-US" altLang="zh-CN" sz="1600" dirty="0" smtClean="0">
                <a:latin typeface="华文楷体" panose="02010600040101010101" pitchFamily="2" charset="-122"/>
                <a:ea typeface="华文楷体" panose="02010600040101010101" pitchFamily="2" charset="-122"/>
              </a:rPr>
              <a:t>lambda</a:t>
            </a:r>
            <a:r>
              <a:rPr lang="zh-CN" altLang="en-US" sz="1600" dirty="0" smtClean="0">
                <a:latin typeface="华文楷体" panose="02010600040101010101" pitchFamily="2" charset="-122"/>
                <a:ea typeface="华文楷体" panose="02010600040101010101" pitchFamily="2" charset="-122"/>
              </a:rPr>
              <a:t>表达式可以在闭包作用域中有效地访问</a:t>
            </a:r>
            <a:r>
              <a:rPr lang="en-US" altLang="zh-CN" sz="1600" dirty="0" smtClean="0">
                <a:latin typeface="华文楷体" panose="02010600040101010101" pitchFamily="2" charset="-122"/>
                <a:ea typeface="华文楷体" panose="02010600040101010101" pitchFamily="2" charset="-122"/>
              </a:rPr>
              <a:t>final</a:t>
            </a:r>
            <a:r>
              <a:rPr lang="zh-CN" altLang="en-US" sz="1600" dirty="0" smtClean="0">
                <a:latin typeface="华文楷体" panose="02010600040101010101" pitchFamily="2" charset="-122"/>
                <a:ea typeface="华文楷体" panose="02010600040101010101" pitchFamily="2" charset="-122"/>
              </a:rPr>
              <a:t>变量。</a:t>
            </a:r>
          </a:p>
          <a:p>
            <a:pPr lvl="1"/>
            <a:r>
              <a:rPr lang="zh-CN" altLang="en-US" sz="1600" dirty="0" smtClean="0">
                <a:latin typeface="华文楷体" panose="02010600040101010101" pitchFamily="2" charset="-122"/>
                <a:ea typeface="华文楷体" panose="02010600040101010101" pitchFamily="2" charset="-122"/>
              </a:rPr>
              <a:t>方法和构造器引用可以引用方法或构造器，但无须调用它们。</a:t>
            </a:r>
          </a:p>
          <a:p>
            <a:pPr lvl="1"/>
            <a:r>
              <a:rPr lang="zh-CN" altLang="en-US" sz="1600" dirty="0" smtClean="0">
                <a:latin typeface="华文楷体" panose="02010600040101010101" pitchFamily="2" charset="-122"/>
                <a:ea typeface="华文楷体" panose="02010600040101010101" pitchFamily="2" charset="-122"/>
              </a:rPr>
              <a:t>你现在可以向接口添加默认（</a:t>
            </a:r>
            <a:r>
              <a:rPr lang="en-US" altLang="zh-CN" sz="1600" dirty="0" smtClean="0">
                <a:latin typeface="华文楷体" panose="02010600040101010101" pitchFamily="2" charset="-122"/>
                <a:ea typeface="华文楷体" panose="02010600040101010101" pitchFamily="2" charset="-122"/>
              </a:rPr>
              <a:t>default</a:t>
            </a:r>
            <a:r>
              <a:rPr lang="zh-CN" altLang="en-US" sz="1600" dirty="0" smtClean="0">
                <a:latin typeface="华文楷体" panose="02010600040101010101" pitchFamily="2" charset="-122"/>
                <a:ea typeface="华文楷体" panose="02010600040101010101" pitchFamily="2" charset="-122"/>
              </a:rPr>
              <a:t>）和静态（</a:t>
            </a:r>
            <a:r>
              <a:rPr lang="en-US" altLang="zh-CN" sz="1600" dirty="0" smtClean="0">
                <a:latin typeface="华文楷体" panose="02010600040101010101" pitchFamily="2" charset="-122"/>
                <a:ea typeface="华文楷体" panose="02010600040101010101" pitchFamily="2" charset="-122"/>
              </a:rPr>
              <a:t>static</a:t>
            </a:r>
            <a:r>
              <a:rPr lang="zh-CN" altLang="en-US" sz="1600" dirty="0" smtClean="0">
                <a:latin typeface="华文楷体" panose="02010600040101010101" pitchFamily="2" charset="-122"/>
                <a:ea typeface="华文楷体" panose="02010600040101010101" pitchFamily="2" charset="-122"/>
              </a:rPr>
              <a:t>）方法来提供具体的实现。</a:t>
            </a:r>
          </a:p>
          <a:p>
            <a:pPr lvl="1"/>
            <a:r>
              <a:rPr lang="zh-CN" altLang="en-US" sz="1600" dirty="0" smtClean="0">
                <a:latin typeface="华文楷体" panose="02010600040101010101" pitchFamily="2" charset="-122"/>
                <a:ea typeface="华文楷体" panose="02010600040101010101" pitchFamily="2" charset="-122"/>
              </a:rPr>
              <a:t>你必须解决接口中多个默认方法之间的冲突</a:t>
            </a:r>
            <a:endParaRPr lang="zh-CN" altLang="en-US" sz="16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3719067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endParaRPr lang="zh-CN" altLang="en-US" sz="2000" dirty="0"/>
          </a:p>
        </p:txBody>
      </p:sp>
    </p:spTree>
    <p:extLst>
      <p:ext uri="{BB962C8B-B14F-4D97-AF65-F5344CB8AC3E}">
        <p14:creationId xmlns:p14="http://schemas.microsoft.com/office/powerpoint/2010/main" val="31636251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endParaRPr lang="zh-CN" altLang="en-US" sz="2000" dirty="0"/>
          </a:p>
        </p:txBody>
      </p:sp>
    </p:spTree>
    <p:extLst>
      <p:ext uri="{BB962C8B-B14F-4D97-AF65-F5344CB8AC3E}">
        <p14:creationId xmlns:p14="http://schemas.microsoft.com/office/powerpoint/2010/main" val="19628452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endParaRPr lang="zh-CN" altLang="en-US" sz="2000" dirty="0"/>
          </a:p>
        </p:txBody>
      </p:sp>
    </p:spTree>
    <p:extLst>
      <p:ext uri="{BB962C8B-B14F-4D97-AF65-F5344CB8AC3E}">
        <p14:creationId xmlns:p14="http://schemas.microsoft.com/office/powerpoint/2010/main" val="12510249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endParaRPr lang="zh-CN" altLang="en-US" sz="2000" dirty="0"/>
          </a:p>
        </p:txBody>
      </p:sp>
    </p:spTree>
    <p:extLst>
      <p:ext uri="{BB962C8B-B14F-4D97-AF65-F5344CB8AC3E}">
        <p14:creationId xmlns:p14="http://schemas.microsoft.com/office/powerpoint/2010/main" val="9236213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endParaRPr lang="zh-CN" altLang="en-US" sz="2000" dirty="0"/>
          </a:p>
        </p:txBody>
      </p:sp>
    </p:spTree>
    <p:extLst>
      <p:ext uri="{BB962C8B-B14F-4D97-AF65-F5344CB8AC3E}">
        <p14:creationId xmlns:p14="http://schemas.microsoft.com/office/powerpoint/2010/main" val="9889832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endParaRPr lang="zh-CN" altLang="en-US" sz="2000" dirty="0"/>
          </a:p>
        </p:txBody>
      </p:sp>
    </p:spTree>
    <p:extLst>
      <p:ext uri="{BB962C8B-B14F-4D97-AF65-F5344CB8AC3E}">
        <p14:creationId xmlns:p14="http://schemas.microsoft.com/office/powerpoint/2010/main" val="6635592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endParaRPr lang="zh-CN" altLang="en-US" sz="2000" dirty="0"/>
          </a:p>
        </p:txBody>
      </p:sp>
    </p:spTree>
    <p:extLst>
      <p:ext uri="{BB962C8B-B14F-4D97-AF65-F5344CB8AC3E}">
        <p14:creationId xmlns:p14="http://schemas.microsoft.com/office/powerpoint/2010/main" val="16635479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endParaRPr lang="zh-CN" altLang="en-US" sz="2000" dirty="0"/>
          </a:p>
        </p:txBody>
      </p:sp>
    </p:spTree>
    <p:extLst>
      <p:ext uri="{BB962C8B-B14F-4D97-AF65-F5344CB8AC3E}">
        <p14:creationId xmlns:p14="http://schemas.microsoft.com/office/powerpoint/2010/main" val="14502575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endParaRPr lang="zh-CN" altLang="en-US" sz="2000" dirty="0"/>
          </a:p>
        </p:txBody>
      </p:sp>
    </p:spTree>
    <p:extLst>
      <p:ext uri="{BB962C8B-B14F-4D97-AF65-F5344CB8AC3E}">
        <p14:creationId xmlns:p14="http://schemas.microsoft.com/office/powerpoint/2010/main" val="11950753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endParaRPr lang="zh-CN" altLang="en-US" sz="2000" dirty="0"/>
          </a:p>
        </p:txBody>
      </p:sp>
    </p:spTree>
    <p:extLst>
      <p:ext uri="{BB962C8B-B14F-4D97-AF65-F5344CB8AC3E}">
        <p14:creationId xmlns:p14="http://schemas.microsoft.com/office/powerpoint/2010/main" val="3845856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楷体" panose="02010600040101010101" pitchFamily="2" charset="-122"/>
                <a:ea typeface="华文楷体" panose="02010600040101010101" pitchFamily="2" charset="-122"/>
              </a:rPr>
              <a:t>1.1	</a:t>
            </a:r>
            <a:r>
              <a:rPr lang="zh-CN" altLang="en-US" dirty="0" smtClean="0">
                <a:latin typeface="华文楷体" panose="02010600040101010101" pitchFamily="2" charset="-122"/>
                <a:ea typeface="华文楷体" panose="02010600040101010101" pitchFamily="2" charset="-122"/>
              </a:rPr>
              <a:t>为什么要使用</a:t>
            </a:r>
            <a:r>
              <a:rPr lang="en-US" altLang="zh-CN" dirty="0" smtClean="0">
                <a:latin typeface="华文楷体" panose="02010600040101010101" pitchFamily="2" charset="-122"/>
                <a:ea typeface="华文楷体" panose="02010600040101010101" pitchFamily="2" charset="-122"/>
              </a:rPr>
              <a:t>lambda</a:t>
            </a:r>
            <a:r>
              <a:rPr lang="zh-CN" altLang="en-US" dirty="0" smtClean="0">
                <a:latin typeface="华文楷体" panose="02010600040101010101" pitchFamily="2" charset="-122"/>
                <a:ea typeface="华文楷体" panose="02010600040101010101" pitchFamily="2" charset="-122"/>
              </a:rPr>
              <a:t>表达式</a:t>
            </a:r>
            <a:endParaRPr lang="zh-CN" altLang="en-US" dirty="0">
              <a:latin typeface="华文楷体" panose="02010600040101010101" pitchFamily="2" charset="-122"/>
              <a:ea typeface="华文楷体" panose="02010600040101010101" pitchFamily="2" charset="-122"/>
            </a:endParaRPr>
          </a:p>
        </p:txBody>
      </p:sp>
      <p:sp>
        <p:nvSpPr>
          <p:cNvPr id="3" name="内容占位符 2"/>
          <p:cNvSpPr>
            <a:spLocks noGrp="1"/>
          </p:cNvSpPr>
          <p:nvPr>
            <p:ph idx="1"/>
          </p:nvPr>
        </p:nvSpPr>
        <p:spPr>
          <a:xfrm>
            <a:off x="660919" y="1690688"/>
            <a:ext cx="10515600" cy="1538061"/>
          </a:xfrm>
        </p:spPr>
        <p:txBody>
          <a:bodyPr>
            <a:normAutofit/>
          </a:bodyPr>
          <a:lstStyle/>
          <a:p>
            <a:r>
              <a:rPr lang="zh-CN" altLang="en-US" sz="2000" dirty="0" smtClean="0">
                <a:latin typeface="华文楷体" panose="02010600040101010101" pitchFamily="2" charset="-122"/>
                <a:ea typeface="华文楷体" panose="02010600040101010101" pitchFamily="2" charset="-122"/>
              </a:rPr>
              <a:t>“</a:t>
            </a:r>
            <a:r>
              <a:rPr lang="en-US" altLang="zh-CN" sz="2000" dirty="0" smtClean="0">
                <a:latin typeface="华文楷体" panose="02010600040101010101" pitchFamily="2" charset="-122"/>
                <a:ea typeface="华文楷体" panose="02010600040101010101" pitchFamily="2" charset="-122"/>
              </a:rPr>
              <a:t>lambda</a:t>
            </a:r>
            <a:r>
              <a:rPr lang="zh-CN" altLang="en-US" sz="2000" dirty="0" smtClean="0">
                <a:latin typeface="华文楷体" panose="02010600040101010101" pitchFamily="2" charset="-122"/>
                <a:ea typeface="华文楷体" panose="02010600040101010101" pitchFamily="2" charset="-122"/>
              </a:rPr>
              <a:t>表达式”是一段可以传递的代码，因此它可以被执行一次或多次。在学习语法</a:t>
            </a:r>
            <a:r>
              <a:rPr lang="en-US" altLang="zh-CN" sz="2000" dirty="0" smtClean="0">
                <a:latin typeface="华文楷体" panose="02010600040101010101" pitchFamily="2" charset="-122"/>
                <a:ea typeface="华文楷体" panose="02010600040101010101" pitchFamily="2" charset="-122"/>
              </a:rPr>
              <a:t>(</a:t>
            </a:r>
            <a:r>
              <a:rPr lang="zh-CN" altLang="en-US" sz="2000" dirty="0" smtClean="0">
                <a:latin typeface="华文楷体" panose="02010600040101010101" pitchFamily="2" charset="-122"/>
                <a:ea typeface="华文楷体" panose="02010600040101010101" pitchFamily="2" charset="-122"/>
              </a:rPr>
              <a:t>甚至包括一些奇怪的术语</a:t>
            </a:r>
            <a:r>
              <a:rPr lang="en-US" altLang="zh-CN" sz="2000" dirty="0" smtClean="0">
                <a:latin typeface="华文楷体" panose="02010600040101010101" pitchFamily="2" charset="-122"/>
                <a:ea typeface="华文楷体" panose="02010600040101010101" pitchFamily="2" charset="-122"/>
              </a:rPr>
              <a:t>)</a:t>
            </a:r>
            <a:r>
              <a:rPr lang="zh-CN" altLang="en-US" sz="2000" dirty="0" smtClean="0">
                <a:latin typeface="华文楷体" panose="02010600040101010101" pitchFamily="2" charset="-122"/>
                <a:ea typeface="华文楷体" panose="02010600040101010101" pitchFamily="2" charset="-122"/>
              </a:rPr>
              <a:t>之前，我们先回顾一下之前在</a:t>
            </a:r>
            <a:r>
              <a:rPr lang="en-US" altLang="zh-CN" sz="2000" dirty="0" smtClean="0">
                <a:latin typeface="华文楷体" panose="02010600040101010101" pitchFamily="2" charset="-122"/>
                <a:ea typeface="华文楷体" panose="02010600040101010101" pitchFamily="2" charset="-122"/>
              </a:rPr>
              <a:t>Java</a:t>
            </a:r>
            <a:r>
              <a:rPr lang="zh-CN" altLang="en-US" sz="2000" dirty="0" smtClean="0">
                <a:latin typeface="华文楷体" panose="02010600040101010101" pitchFamily="2" charset="-122"/>
                <a:ea typeface="华文楷体" panose="02010600040101010101" pitchFamily="2" charset="-122"/>
              </a:rPr>
              <a:t>中一直使用的相似的代码块。</a:t>
            </a:r>
          </a:p>
          <a:p>
            <a:r>
              <a:rPr lang="zh-CN" altLang="en-US" sz="2000" dirty="0" smtClean="0">
                <a:latin typeface="华文楷体" panose="02010600040101010101" pitchFamily="2" charset="-122"/>
                <a:ea typeface="华文楷体" panose="02010600040101010101" pitchFamily="2" charset="-122"/>
              </a:rPr>
              <a:t>当我们要在另一个独立线程中执行一些逻辑时，通常会将代码放在一个实现</a:t>
            </a:r>
            <a:r>
              <a:rPr lang="en-US" altLang="zh-CN" sz="2000" dirty="0" smtClean="0">
                <a:latin typeface="华文楷体" panose="02010600040101010101" pitchFamily="2" charset="-122"/>
                <a:ea typeface="华文楷体" panose="02010600040101010101" pitchFamily="2" charset="-122"/>
              </a:rPr>
              <a:t>Runnable</a:t>
            </a:r>
            <a:r>
              <a:rPr lang="zh-CN" altLang="en-US" sz="2000" dirty="0" smtClean="0">
                <a:latin typeface="华文楷体" panose="02010600040101010101" pitchFamily="2" charset="-122"/>
                <a:ea typeface="华文楷体" panose="02010600040101010101" pitchFamily="2" charset="-122"/>
              </a:rPr>
              <a:t>接口的类的</a:t>
            </a:r>
            <a:r>
              <a:rPr lang="en-US" altLang="zh-CN" sz="2000" dirty="0" smtClean="0">
                <a:latin typeface="华文楷体" panose="02010600040101010101" pitchFamily="2" charset="-122"/>
                <a:ea typeface="华文楷体" panose="02010600040101010101" pitchFamily="2" charset="-122"/>
              </a:rPr>
              <a:t>run</a:t>
            </a:r>
            <a:r>
              <a:rPr lang="zh-CN" altLang="en-US" sz="2000" dirty="0" smtClean="0">
                <a:latin typeface="华文楷体" panose="02010600040101010101" pitchFamily="2" charset="-122"/>
                <a:ea typeface="华文楷体" panose="02010600040101010101" pitchFamily="2" charset="-122"/>
              </a:rPr>
              <a:t>方法中，如下所示：</a:t>
            </a:r>
            <a:endParaRPr lang="zh-CN" altLang="en-US" sz="2000" dirty="0">
              <a:latin typeface="华文楷体" panose="02010600040101010101" pitchFamily="2" charset="-122"/>
              <a:ea typeface="华文楷体" panose="02010600040101010101" pitchFamily="2" charset="-122"/>
            </a:endParaRPr>
          </a:p>
        </p:txBody>
      </p:sp>
      <p:sp>
        <p:nvSpPr>
          <p:cNvPr id="4" name="Rectangle 1"/>
          <p:cNvSpPr>
            <a:spLocks noChangeArrowheads="1"/>
          </p:cNvSpPr>
          <p:nvPr/>
        </p:nvSpPr>
        <p:spPr bwMode="auto">
          <a:xfrm>
            <a:off x="3428999" y="3133744"/>
            <a:ext cx="4777274"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1" i="0" u="none" strike="noStrike" cap="none" normalizeH="0" baseline="0" dirty="0" smtClean="0">
                <a:ln>
                  <a:noFill/>
                </a:ln>
                <a:solidFill>
                  <a:srgbClr val="000080"/>
                </a:solidFill>
                <a:effectLst/>
                <a:latin typeface="华文楷体" panose="02010600040101010101" pitchFamily="2" charset="-122"/>
                <a:ea typeface="华文楷体" panose="02010600040101010101" pitchFamily="2" charset="-122"/>
              </a:rPr>
              <a:t>public class </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_00_Worker </a:t>
            </a:r>
            <a:r>
              <a:rPr kumimoji="0" lang="zh-CN" altLang="zh-CN" sz="1400" b="1" i="0" u="none" strike="noStrike" cap="none" normalizeH="0" baseline="0" dirty="0" smtClean="0">
                <a:ln>
                  <a:noFill/>
                </a:ln>
                <a:solidFill>
                  <a:srgbClr val="000080"/>
                </a:solidFill>
                <a:effectLst/>
                <a:latin typeface="华文楷体" panose="02010600040101010101" pitchFamily="2" charset="-122"/>
                <a:ea typeface="华文楷体" panose="02010600040101010101" pitchFamily="2" charset="-122"/>
              </a:rPr>
              <a:t>implements </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Runnable {</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a:t>
            </a:r>
            <a:r>
              <a:rPr kumimoji="0" lang="zh-CN" altLang="zh-CN" sz="1400" b="0" i="0" u="none" strike="noStrike" cap="none" normalizeH="0" baseline="0" dirty="0" smtClean="0">
                <a:ln>
                  <a:noFill/>
                </a:ln>
                <a:solidFill>
                  <a:srgbClr val="808000"/>
                </a:solidFill>
                <a:effectLst/>
                <a:latin typeface="华文楷体" panose="02010600040101010101" pitchFamily="2" charset="-122"/>
                <a:ea typeface="华文楷体" panose="02010600040101010101" pitchFamily="2" charset="-122"/>
              </a:rPr>
              <a:t>@Override</a:t>
            </a:r>
            <a:br>
              <a:rPr kumimoji="0" lang="zh-CN" altLang="zh-CN" sz="1400" b="0" i="0" u="none" strike="noStrike" cap="none" normalizeH="0" baseline="0" dirty="0" smtClean="0">
                <a:ln>
                  <a:noFill/>
                </a:ln>
                <a:solidFill>
                  <a:srgbClr val="808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808000"/>
                </a:solidFill>
                <a:effectLst/>
                <a:latin typeface="华文楷体" panose="02010600040101010101" pitchFamily="2" charset="-122"/>
                <a:ea typeface="华文楷体" panose="02010600040101010101" pitchFamily="2" charset="-122"/>
              </a:rPr>
              <a:t>    </a:t>
            </a:r>
            <a:r>
              <a:rPr kumimoji="0" lang="zh-CN" altLang="zh-CN" sz="1400" b="1" i="0" u="none" strike="noStrike" cap="none" normalizeH="0" baseline="0" dirty="0" smtClean="0">
                <a:ln>
                  <a:noFill/>
                </a:ln>
                <a:solidFill>
                  <a:srgbClr val="000080"/>
                </a:solidFill>
                <a:effectLst/>
                <a:latin typeface="华文楷体" panose="02010600040101010101" pitchFamily="2" charset="-122"/>
                <a:ea typeface="华文楷体" panose="02010600040101010101" pitchFamily="2" charset="-122"/>
              </a:rPr>
              <a:t>public void </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run() {</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a:t>
            </a:r>
            <a:r>
              <a:rPr kumimoji="0" lang="zh-CN" altLang="zh-CN" sz="1400" b="1" i="0" u="none" strike="noStrike" cap="none" normalizeH="0" baseline="0" dirty="0" smtClean="0">
                <a:ln>
                  <a:noFill/>
                </a:ln>
                <a:solidFill>
                  <a:srgbClr val="000080"/>
                </a:solidFill>
                <a:effectLst/>
                <a:latin typeface="华文楷体" panose="02010600040101010101" pitchFamily="2" charset="-122"/>
                <a:ea typeface="华文楷体" panose="02010600040101010101" pitchFamily="2" charset="-122"/>
              </a:rPr>
              <a:t>for </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a:t>
            </a:r>
            <a:r>
              <a:rPr kumimoji="0" lang="zh-CN" altLang="zh-CN" sz="1400" b="1" i="0" u="none" strike="noStrike" cap="none" normalizeH="0" baseline="0" dirty="0" smtClean="0">
                <a:ln>
                  <a:noFill/>
                </a:ln>
                <a:solidFill>
                  <a:srgbClr val="000080"/>
                </a:solidFill>
                <a:effectLst/>
                <a:latin typeface="华文楷体" panose="02010600040101010101" pitchFamily="2" charset="-122"/>
                <a:ea typeface="华文楷体" panose="02010600040101010101" pitchFamily="2" charset="-122"/>
              </a:rPr>
              <a:t>int </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i = </a:t>
            </a:r>
            <a:r>
              <a:rPr kumimoji="0" lang="zh-CN" altLang="zh-CN" sz="1400" b="0" i="0" u="none" strike="noStrike" cap="none" normalizeH="0" baseline="0" dirty="0" smtClean="0">
                <a:ln>
                  <a:noFill/>
                </a:ln>
                <a:solidFill>
                  <a:srgbClr val="0000FF"/>
                </a:solidFill>
                <a:effectLst/>
                <a:latin typeface="华文楷体" panose="02010600040101010101" pitchFamily="2" charset="-122"/>
                <a:ea typeface="华文楷体" panose="02010600040101010101" pitchFamily="2" charset="-122"/>
              </a:rPr>
              <a:t>0</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i &lt; </a:t>
            </a:r>
            <a:r>
              <a:rPr kumimoji="0" lang="zh-CN" altLang="zh-CN" sz="1400" b="0" i="0" u="none" strike="noStrike" cap="none" normalizeH="0" baseline="0" dirty="0" smtClean="0">
                <a:ln>
                  <a:noFill/>
                </a:ln>
                <a:solidFill>
                  <a:srgbClr val="0000FF"/>
                </a:solidFill>
                <a:effectLst/>
                <a:latin typeface="华文楷体" panose="02010600040101010101" pitchFamily="2" charset="-122"/>
                <a:ea typeface="华文楷体" panose="02010600040101010101" pitchFamily="2" charset="-122"/>
              </a:rPr>
              <a:t>1000</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i++) {</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doWork();</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a:t>
            </a:r>
            <a:endParaRPr kumimoji="0" lang="zh-CN" altLang="zh-CN" sz="1400"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endParaRPr>
          </a:p>
        </p:txBody>
      </p:sp>
      <p:sp>
        <p:nvSpPr>
          <p:cNvPr id="5" name="内容占位符 2"/>
          <p:cNvSpPr txBox="1">
            <a:spLocks/>
          </p:cNvSpPr>
          <p:nvPr/>
        </p:nvSpPr>
        <p:spPr>
          <a:xfrm>
            <a:off x="488303" y="5152344"/>
            <a:ext cx="10515600" cy="7539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smtClean="0">
                <a:latin typeface="华文楷体" panose="02010600040101010101" pitchFamily="2" charset="-122"/>
                <a:ea typeface="华文楷体" panose="02010600040101010101" pitchFamily="2" charset="-122"/>
              </a:rPr>
              <a:t>然后，当我们希望执行这段代码时，会构造一个</a:t>
            </a:r>
            <a:r>
              <a:rPr lang="en-US" altLang="zh-CN" sz="2000" dirty="0" smtClean="0">
                <a:latin typeface="华文楷体" panose="02010600040101010101" pitchFamily="2" charset="-122"/>
                <a:ea typeface="华文楷体" panose="02010600040101010101" pitchFamily="2" charset="-122"/>
              </a:rPr>
              <a:t>Worker</a:t>
            </a:r>
            <a:r>
              <a:rPr lang="zh-CN" altLang="en-US" sz="2000" dirty="0" smtClean="0">
                <a:latin typeface="华文楷体" panose="02010600040101010101" pitchFamily="2" charset="-122"/>
                <a:ea typeface="华文楷体" panose="02010600040101010101" pitchFamily="2" charset="-122"/>
              </a:rPr>
              <a:t>类的实例。然后将该实例提交到一个线程池中，或者简单点，直接启动一个新的线程：</a:t>
            </a:r>
            <a:endParaRPr lang="zh-CN" altLang="en-US" sz="2000" dirty="0">
              <a:latin typeface="华文楷体" panose="02010600040101010101" pitchFamily="2" charset="-122"/>
              <a:ea typeface="华文楷体" panose="02010600040101010101" pitchFamily="2" charset="-122"/>
            </a:endParaRPr>
          </a:p>
        </p:txBody>
      </p:sp>
      <p:sp>
        <p:nvSpPr>
          <p:cNvPr id="6" name="Rectangle 2"/>
          <p:cNvSpPr>
            <a:spLocks noChangeArrowheads="1"/>
          </p:cNvSpPr>
          <p:nvPr/>
        </p:nvSpPr>
        <p:spPr bwMode="auto">
          <a:xfrm>
            <a:off x="3228392" y="6108995"/>
            <a:ext cx="3164649"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_00_Worker worker = </a:t>
            </a:r>
            <a:r>
              <a:rPr kumimoji="0" lang="zh-CN" altLang="zh-CN" sz="1400" b="1" i="0" u="none" strike="noStrike" cap="none" normalizeH="0" baseline="0" dirty="0" smtClean="0">
                <a:ln>
                  <a:noFill/>
                </a:ln>
                <a:solidFill>
                  <a:srgbClr val="000080"/>
                </a:solidFill>
                <a:effectLst/>
                <a:latin typeface="华文楷体" panose="02010600040101010101" pitchFamily="2" charset="-122"/>
                <a:ea typeface="华文楷体" panose="02010600040101010101" pitchFamily="2" charset="-122"/>
              </a:rPr>
              <a:t>new </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_00_Worker();</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1" i="0" u="none" strike="noStrike" cap="none" normalizeH="0" baseline="0" dirty="0" smtClean="0">
                <a:ln>
                  <a:noFill/>
                </a:ln>
                <a:solidFill>
                  <a:srgbClr val="000080"/>
                </a:solidFill>
                <a:effectLst/>
                <a:latin typeface="华文楷体" panose="02010600040101010101" pitchFamily="2" charset="-122"/>
                <a:ea typeface="华文楷体" panose="02010600040101010101" pitchFamily="2" charset="-122"/>
              </a:rPr>
              <a:t>new </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Thread(worker).start();</a:t>
            </a:r>
            <a:endParaRPr kumimoji="0" lang="zh-CN" altLang="zh-CN" sz="1400"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8059509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endParaRPr lang="zh-CN" altLang="en-US" sz="2000" dirty="0"/>
          </a:p>
        </p:txBody>
      </p:sp>
    </p:spTree>
    <p:extLst>
      <p:ext uri="{BB962C8B-B14F-4D97-AF65-F5344CB8AC3E}">
        <p14:creationId xmlns:p14="http://schemas.microsoft.com/office/powerpoint/2010/main" val="30360947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endParaRPr lang="zh-CN" altLang="en-US" sz="2000" dirty="0"/>
          </a:p>
        </p:txBody>
      </p:sp>
    </p:spTree>
    <p:extLst>
      <p:ext uri="{BB962C8B-B14F-4D97-AF65-F5344CB8AC3E}">
        <p14:creationId xmlns:p14="http://schemas.microsoft.com/office/powerpoint/2010/main" val="34767417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endParaRPr lang="zh-CN" altLang="en-US" sz="2000" dirty="0"/>
          </a:p>
        </p:txBody>
      </p:sp>
    </p:spTree>
    <p:extLst>
      <p:ext uri="{BB962C8B-B14F-4D97-AF65-F5344CB8AC3E}">
        <p14:creationId xmlns:p14="http://schemas.microsoft.com/office/powerpoint/2010/main" val="24174786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endParaRPr lang="zh-CN" altLang="en-US" sz="2000" dirty="0"/>
          </a:p>
        </p:txBody>
      </p:sp>
    </p:spTree>
    <p:extLst>
      <p:ext uri="{BB962C8B-B14F-4D97-AF65-F5344CB8AC3E}">
        <p14:creationId xmlns:p14="http://schemas.microsoft.com/office/powerpoint/2010/main" val="1148249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endParaRPr lang="zh-CN" altLang="en-US" sz="2000" dirty="0"/>
          </a:p>
        </p:txBody>
      </p:sp>
    </p:spTree>
    <p:extLst>
      <p:ext uri="{BB962C8B-B14F-4D97-AF65-F5344CB8AC3E}">
        <p14:creationId xmlns:p14="http://schemas.microsoft.com/office/powerpoint/2010/main" val="11339823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endParaRPr lang="zh-CN" altLang="en-US" sz="2000" dirty="0"/>
          </a:p>
        </p:txBody>
      </p:sp>
    </p:spTree>
    <p:extLst>
      <p:ext uri="{BB962C8B-B14F-4D97-AF65-F5344CB8AC3E}">
        <p14:creationId xmlns:p14="http://schemas.microsoft.com/office/powerpoint/2010/main" val="8208430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endParaRPr lang="zh-CN" altLang="en-US" sz="2000" dirty="0"/>
          </a:p>
        </p:txBody>
      </p:sp>
    </p:spTree>
    <p:extLst>
      <p:ext uri="{BB962C8B-B14F-4D97-AF65-F5344CB8AC3E}">
        <p14:creationId xmlns:p14="http://schemas.microsoft.com/office/powerpoint/2010/main" val="31561257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endParaRPr lang="zh-CN" altLang="en-US" sz="2000" dirty="0"/>
          </a:p>
        </p:txBody>
      </p:sp>
    </p:spTree>
    <p:extLst>
      <p:ext uri="{BB962C8B-B14F-4D97-AF65-F5344CB8AC3E}">
        <p14:creationId xmlns:p14="http://schemas.microsoft.com/office/powerpoint/2010/main" val="41222579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endParaRPr lang="zh-CN" altLang="en-US" sz="2000" dirty="0"/>
          </a:p>
        </p:txBody>
      </p:sp>
    </p:spTree>
    <p:extLst>
      <p:ext uri="{BB962C8B-B14F-4D97-AF65-F5344CB8AC3E}">
        <p14:creationId xmlns:p14="http://schemas.microsoft.com/office/powerpoint/2010/main" val="10018350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endParaRPr lang="zh-CN" altLang="en-US" sz="2000" dirty="0"/>
          </a:p>
        </p:txBody>
      </p:sp>
    </p:spTree>
    <p:extLst>
      <p:ext uri="{BB962C8B-B14F-4D97-AF65-F5344CB8AC3E}">
        <p14:creationId xmlns:p14="http://schemas.microsoft.com/office/powerpoint/2010/main" val="3096108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81608" y="374715"/>
            <a:ext cx="11072328" cy="1519399"/>
          </a:xfrm>
        </p:spPr>
        <p:txBody>
          <a:bodyPr>
            <a:normAutofit/>
          </a:bodyPr>
          <a:lstStyle/>
          <a:p>
            <a:r>
              <a:rPr lang="zh-CN" altLang="en-US" sz="2000" dirty="0" smtClean="0">
                <a:latin typeface="华文楷体" panose="02010600040101010101" pitchFamily="2" charset="-122"/>
                <a:ea typeface="华文楷体" panose="02010600040101010101" pitchFamily="2" charset="-122"/>
              </a:rPr>
              <a:t>这段代码的关键在于，</a:t>
            </a:r>
            <a:r>
              <a:rPr lang="en-US" altLang="zh-CN" sz="2000" dirty="0" smtClean="0">
                <a:latin typeface="华文楷体" panose="02010600040101010101" pitchFamily="2" charset="-122"/>
                <a:ea typeface="华文楷体" panose="02010600040101010101" pitchFamily="2" charset="-122"/>
              </a:rPr>
              <a:t>run</a:t>
            </a:r>
            <a:r>
              <a:rPr lang="zh-CN" altLang="en-US" sz="2000" dirty="0" smtClean="0">
                <a:latin typeface="华文楷体" panose="02010600040101010101" pitchFamily="2" charset="-122"/>
                <a:ea typeface="华文楷体" panose="02010600040101010101" pitchFamily="2" charset="-122"/>
              </a:rPr>
              <a:t>方法中包含了你希望在另一个线程中执行的代码。</a:t>
            </a:r>
            <a:endParaRPr lang="en-US" altLang="zh-CN" sz="2000" dirty="0" smtClean="0">
              <a:latin typeface="华文楷体" panose="02010600040101010101" pitchFamily="2" charset="-122"/>
              <a:ea typeface="华文楷体" panose="02010600040101010101" pitchFamily="2" charset="-122"/>
            </a:endParaRPr>
          </a:p>
          <a:p>
            <a:r>
              <a:rPr lang="zh-CN" altLang="en-US" sz="2000" dirty="0" smtClean="0">
                <a:latin typeface="华文楷体" panose="02010600040101010101" pitchFamily="2" charset="-122"/>
                <a:ea typeface="华文楷体" panose="02010600040101010101" pitchFamily="2" charset="-122"/>
              </a:rPr>
              <a:t>我们考虑一下用一个自定义的比较器来进行排序。</a:t>
            </a:r>
            <a:endParaRPr lang="en-US" altLang="zh-CN" sz="2000" dirty="0" smtClean="0">
              <a:latin typeface="华文楷体" panose="02010600040101010101" pitchFamily="2" charset="-122"/>
              <a:ea typeface="华文楷体" panose="02010600040101010101" pitchFamily="2" charset="-122"/>
            </a:endParaRPr>
          </a:p>
          <a:p>
            <a:r>
              <a:rPr lang="zh-CN" altLang="en-US" sz="2000" dirty="0" smtClean="0">
                <a:latin typeface="华文楷体" panose="02010600040101010101" pitchFamily="2" charset="-122"/>
                <a:ea typeface="华文楷体" panose="02010600040101010101" pitchFamily="2" charset="-122"/>
              </a:rPr>
              <a:t>如果你希望按照字符串的长度而不是默认的字典顺序来排序，那么你可以将一个</a:t>
            </a:r>
            <a:r>
              <a:rPr lang="en-US" altLang="zh-CN" sz="2000" dirty="0" smtClean="0">
                <a:latin typeface="华文楷体" panose="02010600040101010101" pitchFamily="2" charset="-122"/>
                <a:ea typeface="华文楷体" panose="02010600040101010101" pitchFamily="2" charset="-122"/>
              </a:rPr>
              <a:t>Comparator</a:t>
            </a:r>
            <a:r>
              <a:rPr lang="zh-CN" altLang="en-US" sz="2000" dirty="0" smtClean="0">
                <a:latin typeface="华文楷体" panose="02010600040101010101" pitchFamily="2" charset="-122"/>
                <a:ea typeface="华文楷体" panose="02010600040101010101" pitchFamily="2" charset="-122"/>
              </a:rPr>
              <a:t>对象传递给</a:t>
            </a:r>
            <a:r>
              <a:rPr lang="en-US" altLang="zh-CN" sz="2000" dirty="0" smtClean="0">
                <a:latin typeface="华文楷体" panose="02010600040101010101" pitchFamily="2" charset="-122"/>
                <a:ea typeface="华文楷体" panose="02010600040101010101" pitchFamily="2" charset="-122"/>
              </a:rPr>
              <a:t>sort</a:t>
            </a:r>
            <a:r>
              <a:rPr lang="zh-CN" altLang="en-US" sz="2000" dirty="0" smtClean="0">
                <a:latin typeface="华文楷体" panose="02010600040101010101" pitchFamily="2" charset="-122"/>
                <a:ea typeface="华文楷体" panose="02010600040101010101" pitchFamily="2" charset="-122"/>
              </a:rPr>
              <a:t>方法：</a:t>
            </a:r>
            <a:endParaRPr lang="zh-CN" altLang="en-US" sz="2000" dirty="0">
              <a:latin typeface="华文楷体" panose="02010600040101010101" pitchFamily="2" charset="-122"/>
              <a:ea typeface="华文楷体" panose="02010600040101010101" pitchFamily="2" charset="-122"/>
            </a:endParaRPr>
          </a:p>
        </p:txBody>
      </p:sp>
      <p:sp>
        <p:nvSpPr>
          <p:cNvPr id="5" name="内容占位符 2"/>
          <p:cNvSpPr txBox="1">
            <a:spLocks/>
          </p:cNvSpPr>
          <p:nvPr/>
        </p:nvSpPr>
        <p:spPr>
          <a:xfrm>
            <a:off x="408991" y="4172274"/>
            <a:ext cx="11072328" cy="25550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dirty="0" smtClean="0">
                <a:latin typeface="华文楷体" panose="02010600040101010101" pitchFamily="2" charset="-122"/>
                <a:ea typeface="华文楷体" panose="02010600040101010101" pitchFamily="2" charset="-122"/>
              </a:rPr>
              <a:t>sort</a:t>
            </a:r>
            <a:r>
              <a:rPr lang="zh-CN" altLang="en-US" sz="2000" dirty="0" smtClean="0">
                <a:latin typeface="华文楷体" panose="02010600040101010101" pitchFamily="2" charset="-122"/>
                <a:ea typeface="华文楷体" panose="02010600040101010101" pitchFamily="2" charset="-122"/>
              </a:rPr>
              <a:t>方法会一直调用</a:t>
            </a:r>
            <a:r>
              <a:rPr lang="en-US" altLang="zh-CN" sz="2000" dirty="0" smtClean="0">
                <a:latin typeface="华文楷体" panose="02010600040101010101" pitchFamily="2" charset="-122"/>
                <a:ea typeface="华文楷体" panose="02010600040101010101" pitchFamily="2" charset="-122"/>
              </a:rPr>
              <a:t>compare</a:t>
            </a:r>
            <a:r>
              <a:rPr lang="zh-CN" altLang="en-US" sz="2000" dirty="0" smtClean="0">
                <a:latin typeface="华文楷体" panose="02010600040101010101" pitchFamily="2" charset="-122"/>
                <a:ea typeface="华文楷体" panose="02010600040101010101" pitchFamily="2" charset="-122"/>
              </a:rPr>
              <a:t>方法，对顺序不对的元素进行重新排序，直到数组完全有序为止。你给</a:t>
            </a:r>
            <a:r>
              <a:rPr lang="en-US" altLang="zh-CN" sz="2000" dirty="0" smtClean="0">
                <a:latin typeface="华文楷体" panose="02010600040101010101" pitchFamily="2" charset="-122"/>
                <a:ea typeface="华文楷体" panose="02010600040101010101" pitchFamily="2" charset="-122"/>
              </a:rPr>
              <a:t>sort</a:t>
            </a:r>
            <a:r>
              <a:rPr lang="zh-CN" altLang="en-US" sz="2000" dirty="0" smtClean="0">
                <a:latin typeface="华文楷体" panose="02010600040101010101" pitchFamily="2" charset="-122"/>
                <a:ea typeface="华文楷体" panose="02010600040101010101" pitchFamily="2" charset="-122"/>
              </a:rPr>
              <a:t>方法传递了一段需要比较元素的代码片段，而该代码会被整合到排序逻辑中，而你可能井不关心如何在那里实现。</a:t>
            </a:r>
          </a:p>
          <a:p>
            <a:r>
              <a:rPr lang="zh-CN" altLang="en-US" sz="2000" dirty="0" smtClean="0">
                <a:latin typeface="华文楷体" panose="02010600040101010101" pitchFamily="2" charset="-122"/>
                <a:ea typeface="华文楷体" panose="02010600040101010101" pitchFamily="2" charset="-122"/>
              </a:rPr>
              <a:t>注意：如果</a:t>
            </a:r>
            <a:r>
              <a:rPr lang="en-US" altLang="zh-CN" sz="2000" dirty="0" smtClean="0">
                <a:latin typeface="华文楷体" panose="02010600040101010101" pitchFamily="2" charset="-122"/>
                <a:ea typeface="华文楷体" panose="02010600040101010101" pitchFamily="2" charset="-122"/>
              </a:rPr>
              <a:t>x=y</a:t>
            </a:r>
            <a:r>
              <a:rPr lang="zh-CN" altLang="en-US" sz="2000" dirty="0" smtClean="0">
                <a:latin typeface="华文楷体" panose="02010600040101010101" pitchFamily="2" charset="-122"/>
                <a:ea typeface="华文楷体" panose="02010600040101010101" pitchFamily="2" charset="-122"/>
              </a:rPr>
              <a:t>，那么</a:t>
            </a:r>
            <a:r>
              <a:rPr lang="en-US" altLang="zh-CN" sz="2000" dirty="0" err="1" smtClean="0">
                <a:latin typeface="华文楷体" panose="02010600040101010101" pitchFamily="2" charset="-122"/>
                <a:ea typeface="华文楷体" panose="02010600040101010101" pitchFamily="2" charset="-122"/>
              </a:rPr>
              <a:t>Intege.compare</a:t>
            </a:r>
            <a:r>
              <a:rPr lang="en-US" altLang="zh-CN" sz="2000" dirty="0" smtClean="0">
                <a:latin typeface="华文楷体" panose="02010600040101010101" pitchFamily="2" charset="-122"/>
                <a:ea typeface="华文楷体" panose="02010600040101010101" pitchFamily="2" charset="-122"/>
              </a:rPr>
              <a:t>(</a:t>
            </a:r>
            <a:r>
              <a:rPr lang="en-US" altLang="zh-CN" sz="2000" dirty="0" err="1" smtClean="0">
                <a:latin typeface="华文楷体" panose="02010600040101010101" pitchFamily="2" charset="-122"/>
                <a:ea typeface="华文楷体" panose="02010600040101010101" pitchFamily="2" charset="-122"/>
              </a:rPr>
              <a:t>x,y</a:t>
            </a:r>
            <a:r>
              <a:rPr lang="en-US" altLang="zh-CN" sz="2000" dirty="0" smtClean="0">
                <a:latin typeface="华文楷体" panose="02010600040101010101" pitchFamily="2" charset="-122"/>
                <a:ea typeface="华文楷体" panose="02010600040101010101" pitchFamily="2" charset="-122"/>
              </a:rPr>
              <a:t>)</a:t>
            </a:r>
            <a:r>
              <a:rPr lang="zh-CN" altLang="en-US" sz="2000" dirty="0" smtClean="0">
                <a:latin typeface="华文楷体" panose="02010600040101010101" pitchFamily="2" charset="-122"/>
                <a:ea typeface="华文楷体" panose="02010600040101010101" pitchFamily="2" charset="-122"/>
              </a:rPr>
              <a:t>会返回</a:t>
            </a:r>
            <a:r>
              <a:rPr lang="en-US" altLang="zh-CN" sz="2000" dirty="0" smtClean="0">
                <a:latin typeface="华文楷体" panose="02010600040101010101" pitchFamily="2" charset="-122"/>
                <a:ea typeface="华文楷体" panose="02010600040101010101" pitchFamily="2" charset="-122"/>
              </a:rPr>
              <a:t>0</a:t>
            </a:r>
            <a:r>
              <a:rPr lang="zh-CN" altLang="en-US" sz="2000" dirty="0" smtClean="0">
                <a:latin typeface="华文楷体" panose="02010600040101010101" pitchFamily="2" charset="-122"/>
                <a:ea typeface="华文楷体" panose="02010600040101010101" pitchFamily="2" charset="-122"/>
              </a:rPr>
              <a:t>；如果以</a:t>
            </a:r>
            <a:r>
              <a:rPr lang="en-US" altLang="zh-CN" sz="2000" dirty="0" smtClean="0">
                <a:latin typeface="华文楷体" panose="02010600040101010101" pitchFamily="2" charset="-122"/>
                <a:ea typeface="华文楷体" panose="02010600040101010101" pitchFamily="2" charset="-122"/>
              </a:rPr>
              <a:t>x&lt;y</a:t>
            </a:r>
            <a:r>
              <a:rPr lang="zh-CN" altLang="en-US" sz="2000" dirty="0" smtClean="0">
                <a:latin typeface="华文楷体" panose="02010600040101010101" pitchFamily="2" charset="-122"/>
                <a:ea typeface="华文楷体" panose="02010600040101010101" pitchFamily="2" charset="-122"/>
              </a:rPr>
              <a:t>它会返回一个负数；而如果</a:t>
            </a:r>
            <a:r>
              <a:rPr lang="en-US" altLang="zh-CN" sz="2000" dirty="0" smtClean="0">
                <a:latin typeface="华文楷体" panose="02010600040101010101" pitchFamily="2" charset="-122"/>
                <a:ea typeface="华文楷体" panose="02010600040101010101" pitchFamily="2" charset="-122"/>
              </a:rPr>
              <a:t>x&gt;y</a:t>
            </a:r>
            <a:r>
              <a:rPr lang="zh-CN" altLang="en-US" sz="2000" dirty="0" smtClean="0">
                <a:latin typeface="华文楷体" panose="02010600040101010101" pitchFamily="2" charset="-122"/>
                <a:ea typeface="华文楷体" panose="02010600040101010101" pitchFamily="2" charset="-122"/>
              </a:rPr>
              <a:t>，则会返回一个正数。这个静态方法已经被添加到</a:t>
            </a:r>
            <a:r>
              <a:rPr lang="en-US" altLang="zh-CN" sz="2000" dirty="0" smtClean="0">
                <a:latin typeface="华文楷体" panose="02010600040101010101" pitchFamily="2" charset="-122"/>
                <a:ea typeface="华文楷体" panose="02010600040101010101" pitchFamily="2" charset="-122"/>
              </a:rPr>
              <a:t>Java7</a:t>
            </a:r>
            <a:r>
              <a:rPr lang="zh-CN" altLang="en-US" sz="2000" dirty="0" smtClean="0">
                <a:latin typeface="华文楷体" panose="02010600040101010101" pitchFamily="2" charset="-122"/>
                <a:ea typeface="华文楷体" panose="02010600040101010101" pitchFamily="2" charset="-122"/>
              </a:rPr>
              <a:t>中（请参考第</a:t>
            </a:r>
            <a:r>
              <a:rPr lang="en-US" altLang="zh-CN" sz="2000" dirty="0" smtClean="0">
                <a:latin typeface="华文楷体" panose="02010600040101010101" pitchFamily="2" charset="-122"/>
                <a:ea typeface="华文楷体" panose="02010600040101010101" pitchFamily="2" charset="-122"/>
              </a:rPr>
              <a:t>9</a:t>
            </a:r>
            <a:r>
              <a:rPr lang="zh-CN" altLang="en-US" sz="2000" dirty="0" smtClean="0">
                <a:latin typeface="华文楷体" panose="02010600040101010101" pitchFamily="2" charset="-122"/>
                <a:ea typeface="华文楷体" panose="02010600040101010101" pitchFamily="2" charset="-122"/>
              </a:rPr>
              <a:t>章）。还要注意，不应该使用</a:t>
            </a:r>
          </a:p>
          <a:p>
            <a:r>
              <a:rPr lang="en-US" altLang="zh-CN" sz="2000" dirty="0" smtClean="0">
                <a:latin typeface="华文楷体" panose="02010600040101010101" pitchFamily="2" charset="-122"/>
                <a:ea typeface="华文楷体" panose="02010600040101010101" pitchFamily="2" charset="-122"/>
              </a:rPr>
              <a:t>x-y</a:t>
            </a:r>
            <a:r>
              <a:rPr lang="zh-CN" altLang="en-US" sz="2000" dirty="0" smtClean="0">
                <a:latin typeface="华文楷体" panose="02010600040101010101" pitchFamily="2" charset="-122"/>
                <a:ea typeface="华文楷体" panose="02010600040101010101" pitchFamily="2" charset="-122"/>
              </a:rPr>
              <a:t>来比较</a:t>
            </a:r>
            <a:r>
              <a:rPr lang="en-US" altLang="zh-CN" sz="2000" dirty="0" smtClean="0">
                <a:latin typeface="华文楷体" panose="02010600040101010101" pitchFamily="2" charset="-122"/>
                <a:ea typeface="华文楷体" panose="02010600040101010101" pitchFamily="2" charset="-122"/>
              </a:rPr>
              <a:t>x</a:t>
            </a:r>
            <a:r>
              <a:rPr lang="zh-CN" altLang="en-US" sz="2000" dirty="0" smtClean="0">
                <a:latin typeface="华文楷体" panose="02010600040101010101" pitchFamily="2" charset="-122"/>
                <a:ea typeface="华文楷体" panose="02010600040101010101" pitchFamily="2" charset="-122"/>
              </a:rPr>
              <a:t>和</a:t>
            </a:r>
            <a:r>
              <a:rPr lang="en-US" altLang="zh-CN" sz="2000" dirty="0" smtClean="0">
                <a:latin typeface="华文楷体" panose="02010600040101010101" pitchFamily="2" charset="-122"/>
                <a:ea typeface="华文楷体" panose="02010600040101010101" pitchFamily="2" charset="-122"/>
              </a:rPr>
              <a:t>y</a:t>
            </a:r>
            <a:r>
              <a:rPr lang="zh-CN" altLang="en-US" sz="2000" dirty="0" smtClean="0">
                <a:latin typeface="华文楷体" panose="02010600040101010101" pitchFamily="2" charset="-122"/>
                <a:ea typeface="华文楷体" panose="02010600040101010101" pitchFamily="2" charset="-122"/>
              </a:rPr>
              <a:t>的大小，因为对于大的、符号相反的操作数，这种计算有可能会产生溢出。</a:t>
            </a:r>
            <a:endParaRPr lang="zh-CN" altLang="en-US" sz="2000" dirty="0">
              <a:latin typeface="华文楷体" panose="02010600040101010101" pitchFamily="2" charset="-122"/>
              <a:ea typeface="华文楷体" panose="02010600040101010101" pitchFamily="2" charset="-122"/>
            </a:endParaRPr>
          </a:p>
        </p:txBody>
      </p:sp>
      <p:sp>
        <p:nvSpPr>
          <p:cNvPr id="6" name="Rectangle 2"/>
          <p:cNvSpPr>
            <a:spLocks noChangeArrowheads="1"/>
          </p:cNvSpPr>
          <p:nvPr/>
        </p:nvSpPr>
        <p:spPr bwMode="auto">
          <a:xfrm>
            <a:off x="1394926" y="1815759"/>
            <a:ext cx="5237331"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1" i="0" u="none" strike="noStrike" cap="none" normalizeH="0" baseline="0" dirty="0" smtClean="0">
                <a:ln>
                  <a:noFill/>
                </a:ln>
                <a:solidFill>
                  <a:srgbClr val="000080"/>
                </a:solidFill>
                <a:effectLst/>
                <a:latin typeface="华文楷体" panose="02010600040101010101" pitchFamily="2" charset="-122"/>
                <a:ea typeface="华文楷体" panose="02010600040101010101" pitchFamily="2" charset="-122"/>
              </a:rPr>
              <a:t>public class </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_02_LengthComparator </a:t>
            </a:r>
            <a:r>
              <a:rPr kumimoji="0" lang="zh-CN" altLang="zh-CN" sz="1400" b="1" i="0" u="none" strike="noStrike" cap="none" normalizeH="0" baseline="0" dirty="0" smtClean="0">
                <a:ln>
                  <a:noFill/>
                </a:ln>
                <a:solidFill>
                  <a:srgbClr val="000080"/>
                </a:solidFill>
                <a:effectLst/>
                <a:latin typeface="华文楷体" panose="02010600040101010101" pitchFamily="2" charset="-122"/>
                <a:ea typeface="华文楷体" panose="02010600040101010101" pitchFamily="2" charset="-122"/>
              </a:rPr>
              <a:t>implements </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Comparator&lt;String&gt; {</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a:t>
            </a:r>
            <a:r>
              <a:rPr kumimoji="0" lang="zh-CN" altLang="zh-CN" sz="1400" b="0" i="0" u="none" strike="noStrike" cap="none" normalizeH="0" baseline="0" dirty="0" smtClean="0">
                <a:ln>
                  <a:noFill/>
                </a:ln>
                <a:solidFill>
                  <a:srgbClr val="808000"/>
                </a:solidFill>
                <a:effectLst/>
                <a:latin typeface="华文楷体" panose="02010600040101010101" pitchFamily="2" charset="-122"/>
                <a:ea typeface="华文楷体" panose="02010600040101010101" pitchFamily="2" charset="-122"/>
              </a:rPr>
              <a:t>@Override</a:t>
            </a:r>
            <a:br>
              <a:rPr kumimoji="0" lang="zh-CN" altLang="zh-CN" sz="1400" b="0" i="0" u="none" strike="noStrike" cap="none" normalizeH="0" baseline="0" dirty="0" smtClean="0">
                <a:ln>
                  <a:noFill/>
                </a:ln>
                <a:solidFill>
                  <a:srgbClr val="808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808000"/>
                </a:solidFill>
                <a:effectLst/>
                <a:latin typeface="华文楷体" panose="02010600040101010101" pitchFamily="2" charset="-122"/>
                <a:ea typeface="华文楷体" panose="02010600040101010101" pitchFamily="2" charset="-122"/>
              </a:rPr>
              <a:t>    </a:t>
            </a:r>
            <a:r>
              <a:rPr kumimoji="0" lang="zh-CN" altLang="zh-CN" sz="1400" b="1" i="0" u="none" strike="noStrike" cap="none" normalizeH="0" baseline="0" dirty="0" smtClean="0">
                <a:ln>
                  <a:noFill/>
                </a:ln>
                <a:solidFill>
                  <a:srgbClr val="000080"/>
                </a:solidFill>
                <a:effectLst/>
                <a:latin typeface="华文楷体" panose="02010600040101010101" pitchFamily="2" charset="-122"/>
                <a:ea typeface="华文楷体" panose="02010600040101010101" pitchFamily="2" charset="-122"/>
              </a:rPr>
              <a:t>public int </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compare(String first, String second) {</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a:t>
            </a:r>
            <a:r>
              <a:rPr kumimoji="0" lang="zh-CN" altLang="zh-CN" sz="1400" b="1" i="0" u="none" strike="noStrike" cap="none" normalizeH="0" baseline="0" dirty="0" smtClean="0">
                <a:ln>
                  <a:noFill/>
                </a:ln>
                <a:solidFill>
                  <a:srgbClr val="000080"/>
                </a:solidFill>
                <a:effectLst/>
                <a:latin typeface="华文楷体" panose="02010600040101010101" pitchFamily="2" charset="-122"/>
                <a:ea typeface="华文楷体" panose="02010600040101010101" pitchFamily="2" charset="-122"/>
              </a:rPr>
              <a:t>return </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Integer.</a:t>
            </a:r>
            <a:r>
              <a:rPr kumimoji="0" lang="zh-CN" altLang="zh-CN" sz="1400" b="0" i="1"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compare</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(first.length(), second.length());</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a:t>
            </a:r>
            <a:r>
              <a:rPr kumimoji="0" lang="zh-CN" altLang="zh-CN" sz="1400" b="1" i="0" u="none" strike="noStrike" cap="none" normalizeH="0" baseline="0" dirty="0" smtClean="0">
                <a:ln>
                  <a:noFill/>
                </a:ln>
                <a:solidFill>
                  <a:srgbClr val="000080"/>
                </a:solidFill>
                <a:effectLst/>
                <a:latin typeface="华文楷体" panose="02010600040101010101" pitchFamily="2" charset="-122"/>
                <a:ea typeface="华文楷体" panose="02010600040101010101" pitchFamily="2" charset="-122"/>
              </a:rPr>
              <a:t>public static void </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main(String[] args) {</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String[] strings = {</a:t>
            </a:r>
            <a:r>
              <a:rPr kumimoji="0" lang="zh-CN" altLang="zh-CN" sz="1400" b="1" i="0" u="none" strike="noStrike" cap="none" normalizeH="0" baseline="0" dirty="0" smtClean="0">
                <a:ln>
                  <a:noFill/>
                </a:ln>
                <a:solidFill>
                  <a:srgbClr val="008000"/>
                </a:solidFill>
                <a:effectLst/>
                <a:latin typeface="华文楷体" panose="02010600040101010101" pitchFamily="2" charset="-122"/>
                <a:ea typeface="华文楷体" panose="02010600040101010101" pitchFamily="2" charset="-122"/>
              </a:rPr>
              <a:t>"a"</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a:t>
            </a:r>
            <a:r>
              <a:rPr kumimoji="0" lang="zh-CN" altLang="zh-CN" sz="1400" b="1" i="0" u="none" strike="noStrike" cap="none" normalizeH="0" baseline="0" dirty="0" smtClean="0">
                <a:ln>
                  <a:noFill/>
                </a:ln>
                <a:solidFill>
                  <a:srgbClr val="008000"/>
                </a:solidFill>
                <a:effectLst/>
                <a:latin typeface="华文楷体" panose="02010600040101010101" pitchFamily="2" charset="-122"/>
                <a:ea typeface="华文楷体" panose="02010600040101010101" pitchFamily="2" charset="-122"/>
              </a:rPr>
              <a:t>"bb"</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a:t>
            </a:r>
            <a:r>
              <a:rPr kumimoji="0" lang="zh-CN" altLang="zh-CN" sz="1400" b="1" i="0" u="none" strike="noStrike" cap="none" normalizeH="0" baseline="0" dirty="0" smtClean="0">
                <a:ln>
                  <a:noFill/>
                </a:ln>
                <a:solidFill>
                  <a:srgbClr val="008000"/>
                </a:solidFill>
                <a:effectLst/>
                <a:latin typeface="华文楷体" panose="02010600040101010101" pitchFamily="2" charset="-122"/>
                <a:ea typeface="华文楷体" panose="02010600040101010101" pitchFamily="2" charset="-122"/>
              </a:rPr>
              <a:t>"ccc"</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Arrays.</a:t>
            </a:r>
            <a:r>
              <a:rPr kumimoji="0" lang="zh-CN" altLang="zh-CN" sz="1400" b="0" i="1"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sort</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(strings, </a:t>
            </a:r>
            <a:r>
              <a:rPr kumimoji="0" lang="zh-CN" altLang="zh-CN" sz="1400" b="1" i="0" u="none" strike="noStrike" cap="none" normalizeH="0" baseline="0" dirty="0" smtClean="0">
                <a:ln>
                  <a:noFill/>
                </a:ln>
                <a:solidFill>
                  <a:srgbClr val="000080"/>
                </a:solidFill>
                <a:effectLst/>
                <a:latin typeface="华文楷体" panose="02010600040101010101" pitchFamily="2" charset="-122"/>
                <a:ea typeface="华文楷体" panose="02010600040101010101" pitchFamily="2" charset="-122"/>
              </a:rPr>
              <a:t>new </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_02_LengthComparator());</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a:t>
            </a:r>
            <a:endParaRPr kumimoji="0" lang="zh-CN" altLang="zh-CN" sz="1400"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9403708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endParaRPr lang="zh-CN" altLang="en-US" sz="2000" dirty="0"/>
          </a:p>
        </p:txBody>
      </p:sp>
    </p:spTree>
    <p:extLst>
      <p:ext uri="{BB962C8B-B14F-4D97-AF65-F5344CB8AC3E}">
        <p14:creationId xmlns:p14="http://schemas.microsoft.com/office/powerpoint/2010/main" val="31658521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endParaRPr lang="zh-CN" altLang="en-US" sz="2000" dirty="0"/>
          </a:p>
        </p:txBody>
      </p:sp>
    </p:spTree>
    <p:extLst>
      <p:ext uri="{BB962C8B-B14F-4D97-AF65-F5344CB8AC3E}">
        <p14:creationId xmlns:p14="http://schemas.microsoft.com/office/powerpoint/2010/main" val="39900610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endParaRPr lang="zh-CN" altLang="en-US" sz="2000" dirty="0"/>
          </a:p>
        </p:txBody>
      </p:sp>
    </p:spTree>
    <p:extLst>
      <p:ext uri="{BB962C8B-B14F-4D97-AF65-F5344CB8AC3E}">
        <p14:creationId xmlns:p14="http://schemas.microsoft.com/office/powerpoint/2010/main" val="27848594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endParaRPr lang="zh-CN" altLang="en-US" sz="2000" dirty="0"/>
          </a:p>
        </p:txBody>
      </p:sp>
    </p:spTree>
    <p:extLst>
      <p:ext uri="{BB962C8B-B14F-4D97-AF65-F5344CB8AC3E}">
        <p14:creationId xmlns:p14="http://schemas.microsoft.com/office/powerpoint/2010/main" val="2660752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0938" y="621976"/>
            <a:ext cx="10515600" cy="964228"/>
          </a:xfrm>
        </p:spPr>
        <p:txBody>
          <a:bodyPr>
            <a:normAutofit/>
          </a:bodyPr>
          <a:lstStyle/>
          <a:p>
            <a:r>
              <a:rPr lang="zh-CN" altLang="en-US" sz="2000" dirty="0" smtClean="0">
                <a:latin typeface="华文楷体" panose="02010600040101010101" pitchFamily="2" charset="-122"/>
                <a:ea typeface="华文楷体" panose="02010600040101010101" pitchFamily="2" charset="-122"/>
              </a:rPr>
              <a:t>按钮回调是另外一个会延迟执行的例子。你将回调操作放到一个实现了监昕器接口的类的某个方法中，然后构造一个实例，并将实例注册到按钮上。在这种情况下，许多开发人员都会使用“匿名类的匿名实例”的方法：</a:t>
            </a:r>
            <a:endParaRPr lang="zh-CN" altLang="en-US" sz="2000" dirty="0">
              <a:latin typeface="华文楷体" panose="02010600040101010101" pitchFamily="2" charset="-122"/>
              <a:ea typeface="华文楷体" panose="02010600040101010101" pitchFamily="2" charset="-122"/>
            </a:endParaRPr>
          </a:p>
        </p:txBody>
      </p:sp>
      <p:sp>
        <p:nvSpPr>
          <p:cNvPr id="4" name="Rectangle 1"/>
          <p:cNvSpPr>
            <a:spLocks noChangeArrowheads="1"/>
          </p:cNvSpPr>
          <p:nvPr/>
        </p:nvSpPr>
        <p:spPr bwMode="auto">
          <a:xfrm>
            <a:off x="690465" y="1764068"/>
            <a:ext cx="6036906" cy="48320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1" i="0" u="none" strike="noStrike" cap="none" normalizeH="0" baseline="0" dirty="0" smtClean="0">
                <a:ln>
                  <a:noFill/>
                </a:ln>
                <a:solidFill>
                  <a:srgbClr val="000080"/>
                </a:solidFill>
                <a:effectLst/>
                <a:latin typeface="华文楷体" panose="02010600040101010101" pitchFamily="2" charset="-122"/>
                <a:ea typeface="华文楷体" panose="02010600040101010101" pitchFamily="2" charset="-122"/>
              </a:rPr>
              <a:t>public class </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_03_ButtonEvent </a:t>
            </a:r>
            <a:r>
              <a:rPr kumimoji="0" lang="zh-CN" altLang="zh-CN" sz="1400" b="1" i="0" u="none" strike="noStrike" cap="none" normalizeH="0" baseline="0" dirty="0" smtClean="0">
                <a:ln>
                  <a:noFill/>
                </a:ln>
                <a:solidFill>
                  <a:srgbClr val="000080"/>
                </a:solidFill>
                <a:effectLst/>
                <a:latin typeface="华文楷体" panose="02010600040101010101" pitchFamily="2" charset="-122"/>
                <a:ea typeface="华文楷体" panose="02010600040101010101" pitchFamily="2" charset="-122"/>
              </a:rPr>
              <a:t>extends </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Application {</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a:t>
            </a:r>
            <a:r>
              <a:rPr kumimoji="0" lang="zh-CN" altLang="zh-CN" sz="1400" b="0" i="0" u="none" strike="noStrike" cap="none" normalizeH="0" baseline="0" dirty="0" smtClean="0">
                <a:ln>
                  <a:noFill/>
                </a:ln>
                <a:solidFill>
                  <a:srgbClr val="808000"/>
                </a:solidFill>
                <a:effectLst/>
                <a:latin typeface="华文楷体" panose="02010600040101010101" pitchFamily="2" charset="-122"/>
                <a:ea typeface="华文楷体" panose="02010600040101010101" pitchFamily="2" charset="-122"/>
              </a:rPr>
              <a:t>@Override</a:t>
            </a:r>
            <a:br>
              <a:rPr kumimoji="0" lang="zh-CN" altLang="zh-CN" sz="1400" b="0" i="0" u="none" strike="noStrike" cap="none" normalizeH="0" baseline="0" dirty="0" smtClean="0">
                <a:ln>
                  <a:noFill/>
                </a:ln>
                <a:solidFill>
                  <a:srgbClr val="808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808000"/>
                </a:solidFill>
                <a:effectLst/>
                <a:latin typeface="华文楷体" panose="02010600040101010101" pitchFamily="2" charset="-122"/>
                <a:ea typeface="华文楷体" panose="02010600040101010101" pitchFamily="2" charset="-122"/>
              </a:rPr>
              <a:t>    </a:t>
            </a:r>
            <a:r>
              <a:rPr kumimoji="0" lang="zh-CN" altLang="zh-CN" sz="1400" b="1" i="0" u="none" strike="noStrike" cap="none" normalizeH="0" baseline="0" dirty="0" smtClean="0">
                <a:ln>
                  <a:noFill/>
                </a:ln>
                <a:solidFill>
                  <a:srgbClr val="000080"/>
                </a:solidFill>
                <a:effectLst/>
                <a:latin typeface="华文楷体" panose="02010600040101010101" pitchFamily="2" charset="-122"/>
                <a:ea typeface="华文楷体" panose="02010600040101010101" pitchFamily="2" charset="-122"/>
              </a:rPr>
              <a:t>public void </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start(Stage primaryStage) {</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primaryStage.setTitle(</a:t>
            </a:r>
            <a:r>
              <a:rPr kumimoji="0" lang="zh-CN" altLang="zh-CN" sz="1400" b="1" i="0" u="none" strike="noStrike" cap="none" normalizeH="0" baseline="0" dirty="0" smtClean="0">
                <a:ln>
                  <a:noFill/>
                </a:ln>
                <a:solidFill>
                  <a:srgbClr val="008000"/>
                </a:solidFill>
                <a:effectLst/>
                <a:latin typeface="华文楷体" panose="02010600040101010101" pitchFamily="2" charset="-122"/>
                <a:ea typeface="华文楷体" panose="02010600040101010101" pitchFamily="2" charset="-122"/>
              </a:rPr>
              <a:t>"Hello World !"</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Button button = </a:t>
            </a:r>
            <a:r>
              <a:rPr kumimoji="0" lang="zh-CN" altLang="zh-CN" sz="1400" b="1" i="0" u="none" strike="noStrike" cap="none" normalizeH="0" baseline="0" dirty="0" smtClean="0">
                <a:ln>
                  <a:noFill/>
                </a:ln>
                <a:solidFill>
                  <a:srgbClr val="000080"/>
                </a:solidFill>
                <a:effectLst/>
                <a:latin typeface="华文楷体" panose="02010600040101010101" pitchFamily="2" charset="-122"/>
                <a:ea typeface="华文楷体" panose="02010600040101010101" pitchFamily="2" charset="-122"/>
              </a:rPr>
              <a:t>new </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Button();</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button.setText(</a:t>
            </a:r>
            <a:r>
              <a:rPr kumimoji="0" lang="zh-CN" altLang="zh-CN" sz="1400" b="1" i="0" u="none" strike="noStrike" cap="none" normalizeH="0" baseline="0" dirty="0" smtClean="0">
                <a:ln>
                  <a:noFill/>
                </a:ln>
                <a:solidFill>
                  <a:srgbClr val="008000"/>
                </a:solidFill>
                <a:effectLst/>
                <a:latin typeface="华文楷体" panose="02010600040101010101" pitchFamily="2" charset="-122"/>
                <a:ea typeface="华文楷体" panose="02010600040101010101" pitchFamily="2" charset="-122"/>
              </a:rPr>
              <a:t>"hello"</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button.setOnAction(</a:t>
            </a:r>
            <a:r>
              <a:rPr kumimoji="0" lang="zh-CN" altLang="zh-CN" sz="1400" b="1" i="0" u="none" strike="noStrike" cap="none" normalizeH="0" baseline="0" dirty="0" smtClean="0">
                <a:ln>
                  <a:noFill/>
                </a:ln>
                <a:solidFill>
                  <a:srgbClr val="000080"/>
                </a:solidFill>
                <a:effectLst/>
                <a:latin typeface="华文楷体" panose="02010600040101010101" pitchFamily="2" charset="-122"/>
                <a:ea typeface="华文楷体" panose="02010600040101010101" pitchFamily="2" charset="-122"/>
              </a:rPr>
              <a:t>new </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EventHandler&lt;ActionEvent&gt;() {</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a:t>
            </a:r>
            <a:r>
              <a:rPr kumimoji="0" lang="zh-CN" altLang="zh-CN" sz="1400" b="0" i="0" u="none" strike="noStrike" cap="none" normalizeH="0" baseline="0" dirty="0" smtClean="0">
                <a:ln>
                  <a:noFill/>
                </a:ln>
                <a:solidFill>
                  <a:srgbClr val="808000"/>
                </a:solidFill>
                <a:effectLst/>
                <a:latin typeface="华文楷体" panose="02010600040101010101" pitchFamily="2" charset="-122"/>
                <a:ea typeface="华文楷体" panose="02010600040101010101" pitchFamily="2" charset="-122"/>
              </a:rPr>
              <a:t>@Override</a:t>
            </a:r>
            <a:br>
              <a:rPr kumimoji="0" lang="zh-CN" altLang="zh-CN" sz="1400" b="0" i="0" u="none" strike="noStrike" cap="none" normalizeH="0" baseline="0" dirty="0" smtClean="0">
                <a:ln>
                  <a:noFill/>
                </a:ln>
                <a:solidFill>
                  <a:srgbClr val="808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808000"/>
                </a:solidFill>
                <a:effectLst/>
                <a:latin typeface="华文楷体" panose="02010600040101010101" pitchFamily="2" charset="-122"/>
                <a:ea typeface="华文楷体" panose="02010600040101010101" pitchFamily="2" charset="-122"/>
              </a:rPr>
              <a:t>            </a:t>
            </a:r>
            <a:r>
              <a:rPr kumimoji="0" lang="zh-CN" altLang="zh-CN" sz="1400" b="1" i="0" u="none" strike="noStrike" cap="none" normalizeH="0" baseline="0" dirty="0" smtClean="0">
                <a:ln>
                  <a:noFill/>
                </a:ln>
                <a:solidFill>
                  <a:srgbClr val="000080"/>
                </a:solidFill>
                <a:effectLst/>
                <a:latin typeface="华文楷体" panose="02010600040101010101" pitchFamily="2" charset="-122"/>
                <a:ea typeface="华文楷体" panose="02010600040101010101" pitchFamily="2" charset="-122"/>
              </a:rPr>
              <a:t>public void </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handle(ActionEvent event) {</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System.</a:t>
            </a:r>
            <a:r>
              <a:rPr kumimoji="0" lang="zh-CN" altLang="zh-CN" sz="1400" b="1" i="1" u="none" strike="noStrike" cap="none" normalizeH="0" baseline="0" dirty="0" smtClean="0">
                <a:ln>
                  <a:noFill/>
                </a:ln>
                <a:solidFill>
                  <a:srgbClr val="660E7A"/>
                </a:solidFill>
                <a:effectLst/>
                <a:latin typeface="华文楷体" panose="02010600040101010101" pitchFamily="2" charset="-122"/>
                <a:ea typeface="华文楷体" panose="02010600040101010101" pitchFamily="2" charset="-122"/>
              </a:rPr>
              <a:t>out</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.println(</a:t>
            </a:r>
            <a:r>
              <a:rPr kumimoji="0" lang="zh-CN" altLang="zh-CN" sz="1400" b="1" i="0" u="none" strike="noStrike" cap="none" normalizeH="0" baseline="0" dirty="0" smtClean="0">
                <a:ln>
                  <a:noFill/>
                </a:ln>
                <a:solidFill>
                  <a:srgbClr val="008000"/>
                </a:solidFill>
                <a:effectLst/>
                <a:latin typeface="华文楷体" panose="02010600040101010101" pitchFamily="2" charset="-122"/>
                <a:ea typeface="华文楷体" panose="02010600040101010101" pitchFamily="2" charset="-122"/>
              </a:rPr>
              <a:t>"Thinks for clickig!"</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StackPane root = </a:t>
            </a:r>
            <a:r>
              <a:rPr kumimoji="0" lang="zh-CN" altLang="zh-CN" sz="1400" b="1" i="0" u="none" strike="noStrike" cap="none" normalizeH="0" baseline="0" dirty="0" smtClean="0">
                <a:ln>
                  <a:noFill/>
                </a:ln>
                <a:solidFill>
                  <a:srgbClr val="000080"/>
                </a:solidFill>
                <a:effectLst/>
                <a:latin typeface="华文楷体" panose="02010600040101010101" pitchFamily="2" charset="-122"/>
                <a:ea typeface="华文楷体" panose="02010600040101010101" pitchFamily="2" charset="-122"/>
              </a:rPr>
              <a:t>new </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StackPane();</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root.getChildren().add(button);</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Scene scene = </a:t>
            </a:r>
            <a:r>
              <a:rPr kumimoji="0" lang="zh-CN" altLang="zh-CN" sz="1400" b="1" i="0" u="none" strike="noStrike" cap="none" normalizeH="0" baseline="0" dirty="0" smtClean="0">
                <a:ln>
                  <a:noFill/>
                </a:ln>
                <a:solidFill>
                  <a:srgbClr val="000080"/>
                </a:solidFill>
                <a:effectLst/>
                <a:latin typeface="华文楷体" panose="02010600040101010101" pitchFamily="2" charset="-122"/>
                <a:ea typeface="华文楷体" panose="02010600040101010101" pitchFamily="2" charset="-122"/>
              </a:rPr>
              <a:t>new </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Scene(root, </a:t>
            </a:r>
            <a:r>
              <a:rPr kumimoji="0" lang="zh-CN" altLang="zh-CN" sz="1400" b="0" i="0" u="none" strike="noStrike" cap="none" normalizeH="0" baseline="0" dirty="0" smtClean="0">
                <a:ln>
                  <a:noFill/>
                </a:ln>
                <a:solidFill>
                  <a:srgbClr val="0000FF"/>
                </a:solidFill>
                <a:effectLst/>
                <a:latin typeface="华文楷体" panose="02010600040101010101" pitchFamily="2" charset="-122"/>
                <a:ea typeface="华文楷体" panose="02010600040101010101" pitchFamily="2" charset="-122"/>
              </a:rPr>
              <a:t>300</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a:t>
            </a:r>
            <a:r>
              <a:rPr kumimoji="0" lang="zh-CN" altLang="zh-CN" sz="1400" b="0" i="0" u="none" strike="noStrike" cap="none" normalizeH="0" baseline="0" dirty="0" smtClean="0">
                <a:ln>
                  <a:noFill/>
                </a:ln>
                <a:solidFill>
                  <a:srgbClr val="0000FF"/>
                </a:solidFill>
                <a:effectLst/>
                <a:latin typeface="华文楷体" panose="02010600040101010101" pitchFamily="2" charset="-122"/>
                <a:ea typeface="华文楷体" panose="02010600040101010101" pitchFamily="2" charset="-122"/>
              </a:rPr>
              <a:t>250</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primaryStage.setScene(scene);</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primaryStage.show();</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a:t>
            </a:r>
            <a:r>
              <a:rPr kumimoji="0" lang="zh-CN" altLang="zh-CN" sz="1400" b="1" i="0" u="none" strike="noStrike" cap="none" normalizeH="0" baseline="0" dirty="0" smtClean="0">
                <a:ln>
                  <a:noFill/>
                </a:ln>
                <a:solidFill>
                  <a:srgbClr val="000080"/>
                </a:solidFill>
                <a:effectLst/>
                <a:latin typeface="华文楷体" panose="02010600040101010101" pitchFamily="2" charset="-122"/>
                <a:ea typeface="华文楷体" panose="02010600040101010101" pitchFamily="2" charset="-122"/>
              </a:rPr>
              <a:t>public static void </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main(String[] args) {</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a:t>
            </a:r>
            <a:r>
              <a:rPr kumimoji="0" lang="zh-CN" altLang="zh-CN" sz="1400" b="0" i="1"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launch</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(args);</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a:t>
            </a:r>
            <a:endParaRPr kumimoji="0" lang="zh-CN" altLang="zh-CN" sz="1400"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endParaRPr>
          </a:p>
        </p:txBody>
      </p:sp>
      <p:sp>
        <p:nvSpPr>
          <p:cNvPr id="6" name="内容占位符 2"/>
          <p:cNvSpPr txBox="1">
            <a:spLocks/>
          </p:cNvSpPr>
          <p:nvPr/>
        </p:nvSpPr>
        <p:spPr>
          <a:xfrm>
            <a:off x="6315268" y="1970248"/>
            <a:ext cx="5273352" cy="40106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smtClean="0">
                <a:latin typeface="华文楷体" panose="02010600040101010101" pitchFamily="2" charset="-122"/>
                <a:ea typeface="华文楷体" panose="02010600040101010101" pitchFamily="2" charset="-122"/>
              </a:rPr>
              <a:t>这里的关键是代码处于handle方法中。该代码会在按钮被点击时执行。</a:t>
            </a:r>
            <a:endParaRPr lang="en-US" altLang="zh-CN" sz="2000" dirty="0" smtClean="0">
              <a:latin typeface="华文楷体" panose="02010600040101010101" pitchFamily="2" charset="-122"/>
              <a:ea typeface="华文楷体" panose="02010600040101010101" pitchFamily="2" charset="-122"/>
            </a:endParaRPr>
          </a:p>
          <a:p>
            <a:r>
              <a:rPr lang="zh-CN" altLang="en-US" sz="2000" dirty="0" smtClean="0">
                <a:latin typeface="华文楷体" panose="02010600040101010101" pitchFamily="2" charset="-122"/>
                <a:ea typeface="华文楷体" panose="02010600040101010101" pitchFamily="2" charset="-122"/>
              </a:rPr>
              <a:t>注意：由于</a:t>
            </a:r>
            <a:r>
              <a:rPr lang="en-US" altLang="zh-CN" sz="2000" dirty="0" smtClean="0">
                <a:latin typeface="华文楷体" panose="02010600040101010101" pitchFamily="2" charset="-122"/>
                <a:ea typeface="华文楷体" panose="02010600040101010101" pitchFamily="2" charset="-122"/>
              </a:rPr>
              <a:t>Java8</a:t>
            </a:r>
            <a:r>
              <a:rPr lang="zh-CN" altLang="en-US" sz="2000" dirty="0" smtClean="0">
                <a:latin typeface="华文楷体" panose="02010600040101010101" pitchFamily="2" charset="-122"/>
                <a:ea typeface="华文楷体" panose="02010600040101010101" pitchFamily="2" charset="-122"/>
              </a:rPr>
              <a:t>将</a:t>
            </a:r>
            <a:r>
              <a:rPr lang="en-US" altLang="zh-CN" sz="2000" dirty="0" smtClean="0">
                <a:latin typeface="华文楷体" panose="02010600040101010101" pitchFamily="2" charset="-122"/>
                <a:ea typeface="华文楷体" panose="02010600040101010101" pitchFamily="2" charset="-122"/>
              </a:rPr>
              <a:t>JavaFX</a:t>
            </a:r>
            <a:r>
              <a:rPr lang="zh-CN" altLang="en-US" sz="2000" dirty="0" smtClean="0">
                <a:latin typeface="华文楷体" panose="02010600040101010101" pitchFamily="2" charset="-122"/>
                <a:ea typeface="华文楷体" panose="02010600040101010101" pitchFamily="2" charset="-122"/>
              </a:rPr>
              <a:t>作为</a:t>
            </a:r>
            <a:r>
              <a:rPr lang="en-US" altLang="zh-CN" sz="2000" dirty="0" err="1" smtClean="0">
                <a:latin typeface="华文楷体" panose="02010600040101010101" pitchFamily="2" charset="-122"/>
                <a:ea typeface="华文楷体" panose="02010600040101010101" pitchFamily="2" charset="-122"/>
              </a:rPr>
              <a:t>SwingGUI</a:t>
            </a:r>
            <a:r>
              <a:rPr lang="zh-CN" altLang="en-US" sz="2000" dirty="0" smtClean="0">
                <a:latin typeface="华文楷体" panose="02010600040101010101" pitchFamily="2" charset="-122"/>
                <a:ea typeface="华文楷体" panose="02010600040101010101" pitchFamily="2" charset="-122"/>
              </a:rPr>
              <a:t>的下一任继承者，我会在这些示例中使用</a:t>
            </a:r>
            <a:r>
              <a:rPr lang="en-US" altLang="zh-CN" sz="2000" dirty="0" smtClean="0">
                <a:latin typeface="华文楷体" panose="02010600040101010101" pitchFamily="2" charset="-122"/>
                <a:ea typeface="华文楷体" panose="02010600040101010101" pitchFamily="2" charset="-122"/>
              </a:rPr>
              <a:t>JavaFX</a:t>
            </a:r>
            <a:r>
              <a:rPr lang="zh-CN" altLang="en-US" sz="2000" dirty="0" smtClean="0">
                <a:latin typeface="华文楷体" panose="02010600040101010101" pitchFamily="2" charset="-122"/>
                <a:ea typeface="华文楷体" panose="02010600040101010101" pitchFamily="2" charset="-122"/>
              </a:rPr>
              <a:t>（请参考第</a:t>
            </a:r>
            <a:r>
              <a:rPr lang="en-US" altLang="zh-CN" sz="2000" dirty="0" smtClean="0">
                <a:latin typeface="华文楷体" panose="02010600040101010101" pitchFamily="2" charset="-122"/>
                <a:ea typeface="华文楷体" panose="02010600040101010101" pitchFamily="2" charset="-122"/>
              </a:rPr>
              <a:t>4</a:t>
            </a:r>
            <a:r>
              <a:rPr lang="zh-CN" altLang="en-US" sz="2000" dirty="0" smtClean="0">
                <a:latin typeface="华文楷体" panose="02010600040101010101" pitchFamily="2" charset="-122"/>
                <a:ea typeface="华文楷体" panose="02010600040101010101" pitchFamily="2" charset="-122"/>
              </a:rPr>
              <a:t>章来了解更多关于</a:t>
            </a:r>
            <a:r>
              <a:rPr lang="en-US" altLang="zh-CN" sz="2000" dirty="0" smtClean="0">
                <a:latin typeface="华文楷体" panose="02010600040101010101" pitchFamily="2" charset="-122"/>
                <a:ea typeface="华文楷体" panose="02010600040101010101" pitchFamily="2" charset="-122"/>
              </a:rPr>
              <a:t>JavaFX</a:t>
            </a:r>
            <a:r>
              <a:rPr lang="zh-CN" altLang="en-US" sz="2000" dirty="0" smtClean="0">
                <a:latin typeface="华文楷体" panose="02010600040101010101" pitchFamily="2" charset="-122"/>
                <a:ea typeface="华文楷体" panose="02010600040101010101" pitchFamily="2" charset="-122"/>
              </a:rPr>
              <a:t>的信息）。</a:t>
            </a:r>
            <a:endParaRPr lang="en-US" altLang="zh-CN" sz="2000" dirty="0" smtClean="0">
              <a:latin typeface="华文楷体" panose="02010600040101010101" pitchFamily="2" charset="-122"/>
              <a:ea typeface="华文楷体" panose="02010600040101010101" pitchFamily="2" charset="-122"/>
            </a:endParaRPr>
          </a:p>
          <a:p>
            <a:r>
              <a:rPr lang="zh-CN" altLang="en-US" sz="2000" dirty="0" smtClean="0">
                <a:latin typeface="华文楷体" panose="02010600040101010101" pitchFamily="2" charset="-122"/>
                <a:ea typeface="华文楷体" panose="02010600040101010101" pitchFamily="2" charset="-122"/>
              </a:rPr>
              <a:t>当然，细节并不重要，因为不管是</a:t>
            </a:r>
            <a:r>
              <a:rPr lang="en-US" altLang="zh-CN" sz="2000" dirty="0" smtClean="0">
                <a:latin typeface="华文楷体" panose="02010600040101010101" pitchFamily="2" charset="-122"/>
                <a:ea typeface="华文楷体" panose="02010600040101010101" pitchFamily="2" charset="-122"/>
              </a:rPr>
              <a:t>Swing</a:t>
            </a:r>
            <a:r>
              <a:rPr lang="zh-CN" altLang="en-US" sz="2000" dirty="0" smtClean="0">
                <a:latin typeface="华文楷体" panose="02010600040101010101" pitchFamily="2" charset="-122"/>
                <a:ea typeface="华文楷体" panose="02010600040101010101" pitchFamily="2" charset="-122"/>
              </a:rPr>
              <a:t>、</a:t>
            </a:r>
            <a:r>
              <a:rPr lang="en-US" altLang="zh-CN" sz="2000" dirty="0" smtClean="0">
                <a:latin typeface="华文楷体" panose="02010600040101010101" pitchFamily="2" charset="-122"/>
                <a:ea typeface="华文楷体" panose="02010600040101010101" pitchFamily="2" charset="-122"/>
              </a:rPr>
              <a:t>JavaFX</a:t>
            </a:r>
            <a:r>
              <a:rPr lang="zh-CN" altLang="en-US" sz="2000" dirty="0" smtClean="0">
                <a:latin typeface="华文楷体" panose="02010600040101010101" pitchFamily="2" charset="-122"/>
                <a:ea typeface="华文楷体" panose="02010600040101010101" pitchFamily="2" charset="-122"/>
              </a:rPr>
              <a:t>还是</a:t>
            </a:r>
            <a:r>
              <a:rPr lang="en-US" altLang="zh-CN" sz="2000" dirty="0" smtClean="0">
                <a:latin typeface="华文楷体" panose="02010600040101010101" pitchFamily="2" charset="-122"/>
                <a:ea typeface="华文楷体" panose="02010600040101010101" pitchFamily="2" charset="-122"/>
              </a:rPr>
              <a:t>Android</a:t>
            </a:r>
            <a:r>
              <a:rPr lang="zh-CN" altLang="en-US" sz="2000" dirty="0" smtClean="0">
                <a:latin typeface="华文楷体" panose="02010600040101010101" pitchFamily="2" charset="-122"/>
                <a:ea typeface="华文楷体" panose="02010600040101010101" pitchFamily="2" charset="-122"/>
              </a:rPr>
              <a:t>，你都需要为按钮添加一些代码，以使它们在按钮被点击时可以执行。</a:t>
            </a:r>
          </a:p>
          <a:p>
            <a:endParaRPr lang="zh-CN" altLang="en-US" sz="20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348373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2298" y="575322"/>
            <a:ext cx="10515600" cy="5760163"/>
          </a:xfrm>
        </p:spPr>
        <p:txBody>
          <a:bodyPr>
            <a:normAutofit/>
          </a:bodyPr>
          <a:lstStyle/>
          <a:p>
            <a:r>
              <a:rPr lang="zh-CN" altLang="en-US" sz="2000" dirty="0" smtClean="0">
                <a:latin typeface="华文楷体" panose="02010600040101010101" pitchFamily="2" charset="-122"/>
                <a:ea typeface="华文楷体" panose="02010600040101010101" pitchFamily="2" charset="-122"/>
              </a:rPr>
              <a:t>在所有三个例子中，你会看到相同的方式。一段代码会被传递给其他调用者一一也许是一个线程池、一个排序方法，或者是一个按钮。这段代码会在稍后被调用。</a:t>
            </a:r>
          </a:p>
          <a:p>
            <a:endParaRPr lang="en-US" altLang="zh-CN" sz="2000" dirty="0" smtClean="0">
              <a:latin typeface="华文楷体" panose="02010600040101010101" pitchFamily="2" charset="-122"/>
              <a:ea typeface="华文楷体" panose="02010600040101010101" pitchFamily="2" charset="-122"/>
            </a:endParaRPr>
          </a:p>
          <a:p>
            <a:r>
              <a:rPr lang="zh-CN" altLang="en-US" sz="2000" dirty="0" smtClean="0">
                <a:latin typeface="华文楷体" panose="02010600040101010101" pitchFamily="2" charset="-122"/>
                <a:ea typeface="华文楷体" panose="02010600040101010101" pitchFamily="2" charset="-122"/>
              </a:rPr>
              <a:t>到现在为止，在</a:t>
            </a:r>
            <a:r>
              <a:rPr lang="en-US" altLang="zh-CN" sz="2000" dirty="0" smtClean="0">
                <a:latin typeface="华文楷体" panose="02010600040101010101" pitchFamily="2" charset="-122"/>
                <a:ea typeface="华文楷体" panose="02010600040101010101" pitchFamily="2" charset="-122"/>
              </a:rPr>
              <a:t>Java</a:t>
            </a:r>
            <a:r>
              <a:rPr lang="zh-CN" altLang="en-US" sz="2000" dirty="0" smtClean="0">
                <a:latin typeface="华文楷体" panose="02010600040101010101" pitchFamily="2" charset="-122"/>
                <a:ea typeface="华文楷体" panose="02010600040101010101" pitchFamily="2" charset="-122"/>
              </a:rPr>
              <a:t>中向其他代码传递一段代码并不是很容易。你不可能将代码块到处传递。由于</a:t>
            </a:r>
            <a:r>
              <a:rPr lang="en-US" altLang="zh-CN" sz="2000" dirty="0" smtClean="0">
                <a:latin typeface="华文楷体" panose="02010600040101010101" pitchFamily="2" charset="-122"/>
                <a:ea typeface="华文楷体" panose="02010600040101010101" pitchFamily="2" charset="-122"/>
              </a:rPr>
              <a:t>Java</a:t>
            </a:r>
            <a:r>
              <a:rPr lang="zh-CN" altLang="en-US" sz="2000" dirty="0" smtClean="0">
                <a:latin typeface="华文楷体" panose="02010600040101010101" pitchFamily="2" charset="-122"/>
                <a:ea typeface="华文楷体" panose="02010600040101010101" pitchFamily="2" charset="-122"/>
              </a:rPr>
              <a:t>是一个面向对象的语言，因此你不得不构建一个属于某个类的对象，由它的某个方法来包含所需的代码。</a:t>
            </a:r>
          </a:p>
          <a:p>
            <a:endParaRPr lang="en-US" altLang="zh-CN" sz="2000" dirty="0" smtClean="0">
              <a:latin typeface="华文楷体" panose="02010600040101010101" pitchFamily="2" charset="-122"/>
              <a:ea typeface="华文楷体" panose="02010600040101010101" pitchFamily="2" charset="-122"/>
            </a:endParaRPr>
          </a:p>
          <a:p>
            <a:r>
              <a:rPr lang="zh-CN" altLang="en-US" sz="2000" dirty="0" smtClean="0">
                <a:latin typeface="华文楷体" panose="02010600040101010101" pitchFamily="2" charset="-122"/>
                <a:ea typeface="华文楷体" panose="02010600040101010101" pitchFamily="2" charset="-122"/>
              </a:rPr>
              <a:t>在其他一些语言中可以直接使用代码块。在很长一段时间里，</a:t>
            </a:r>
            <a:r>
              <a:rPr lang="en-US" altLang="zh-CN" sz="2000" dirty="0" smtClean="0">
                <a:latin typeface="华文楷体" panose="02010600040101010101" pitchFamily="2" charset="-122"/>
                <a:ea typeface="华文楷体" panose="02010600040101010101" pitchFamily="2" charset="-122"/>
              </a:rPr>
              <a:t>Java</a:t>
            </a:r>
            <a:r>
              <a:rPr lang="zh-CN" altLang="en-US" sz="2000" dirty="0" smtClean="0">
                <a:latin typeface="华文楷体" panose="02010600040101010101" pitchFamily="2" charset="-122"/>
                <a:ea typeface="华文楷体" panose="02010600040101010101" pitchFamily="2" charset="-122"/>
              </a:rPr>
              <a:t>设计者们都拒绝加入这一特性。毕竟，</a:t>
            </a:r>
            <a:r>
              <a:rPr lang="en-US" altLang="zh-CN" sz="2000" dirty="0" smtClean="0">
                <a:latin typeface="华文楷体" panose="02010600040101010101" pitchFamily="2" charset="-122"/>
                <a:ea typeface="华文楷体" panose="02010600040101010101" pitchFamily="2" charset="-122"/>
              </a:rPr>
              <a:t>Java</a:t>
            </a:r>
            <a:r>
              <a:rPr lang="zh-CN" altLang="en-US" sz="2000" dirty="0" smtClean="0">
                <a:latin typeface="华文楷体" panose="02010600040101010101" pitchFamily="2" charset="-122"/>
                <a:ea typeface="华文楷体" panose="02010600040101010101" pitchFamily="2" charset="-122"/>
              </a:rPr>
              <a:t>的一大优势在于它的简单和一致性。如果一个语言包含了所有可以略微简化代码的特性，那么它就会变得不可维护。但是，在其他那些语言中，并不只是产生线程或者注册按钮点击事件的代码变得更简单了，它们大量的</a:t>
            </a:r>
            <a:r>
              <a:rPr lang="en-US" altLang="zh-CN" sz="2000" dirty="0" smtClean="0">
                <a:latin typeface="华文楷体" panose="02010600040101010101" pitchFamily="2" charset="-122"/>
                <a:ea typeface="华文楷体" panose="02010600040101010101" pitchFamily="2" charset="-122"/>
              </a:rPr>
              <a:t>APT</a:t>
            </a:r>
            <a:r>
              <a:rPr lang="zh-CN" altLang="en-US" sz="2000" dirty="0" smtClean="0">
                <a:latin typeface="华文楷体" panose="02010600040101010101" pitchFamily="2" charset="-122"/>
                <a:ea typeface="华文楷体" panose="02010600040101010101" pitchFamily="2" charset="-122"/>
              </a:rPr>
              <a:t>都是更简单、更一致、更强大的。虽然我们己经通过类、对象的方式在</a:t>
            </a:r>
            <a:r>
              <a:rPr lang="en-US" altLang="zh-CN" sz="2000" dirty="0" smtClean="0">
                <a:latin typeface="华文楷体" panose="02010600040101010101" pitchFamily="2" charset="-122"/>
                <a:ea typeface="华文楷体" panose="02010600040101010101" pitchFamily="2" charset="-122"/>
              </a:rPr>
              <a:t>Java</a:t>
            </a:r>
            <a:r>
              <a:rPr lang="zh-CN" altLang="en-US" sz="2000" dirty="0" smtClean="0">
                <a:latin typeface="华文楷体" panose="02010600040101010101" pitchFamily="2" charset="-122"/>
                <a:ea typeface="华文楷体" panose="02010600040101010101" pitchFamily="2" charset="-122"/>
              </a:rPr>
              <a:t>中实现了相似的</a:t>
            </a:r>
            <a:r>
              <a:rPr lang="en-US" altLang="zh-CN" sz="2000" dirty="0" smtClean="0">
                <a:latin typeface="华文楷体" panose="02010600040101010101" pitchFamily="2" charset="-122"/>
                <a:ea typeface="华文楷体" panose="02010600040101010101" pitchFamily="2" charset="-122"/>
              </a:rPr>
              <a:t>API</a:t>
            </a:r>
            <a:r>
              <a:rPr lang="zh-CN" altLang="en-US" sz="2000" dirty="0" smtClean="0">
                <a:latin typeface="华文楷体" panose="02010600040101010101" pitchFamily="2" charset="-122"/>
                <a:ea typeface="华文楷体" panose="02010600040101010101" pitchFamily="2" charset="-122"/>
              </a:rPr>
              <a:t>和功能，但是这些</a:t>
            </a:r>
            <a:r>
              <a:rPr lang="en-US" altLang="zh-CN" sz="2000" dirty="0" smtClean="0">
                <a:latin typeface="华文楷体" panose="02010600040101010101" pitchFamily="2" charset="-122"/>
                <a:ea typeface="华文楷体" panose="02010600040101010101" pitchFamily="2" charset="-122"/>
              </a:rPr>
              <a:t>APT</a:t>
            </a:r>
            <a:r>
              <a:rPr lang="zh-CN" altLang="en-US" sz="2000" dirty="0" smtClean="0">
                <a:latin typeface="华文楷体" panose="02010600040101010101" pitchFamily="2" charset="-122"/>
                <a:ea typeface="华文楷体" panose="02010600040101010101" pitchFamily="2" charset="-122"/>
              </a:rPr>
              <a:t>使用起来并不让人感到轻松和愉快。</a:t>
            </a:r>
          </a:p>
          <a:p>
            <a:endParaRPr lang="zh-CN" altLang="en-US" sz="2000" dirty="0" smtClean="0">
              <a:latin typeface="华文楷体" panose="02010600040101010101" pitchFamily="2" charset="-122"/>
              <a:ea typeface="华文楷体" panose="02010600040101010101" pitchFamily="2" charset="-122"/>
            </a:endParaRPr>
          </a:p>
          <a:p>
            <a:r>
              <a:rPr lang="zh-CN" altLang="en-US" sz="2000" dirty="0" smtClean="0">
                <a:latin typeface="华文楷体" panose="02010600040101010101" pitchFamily="2" charset="-122"/>
                <a:ea typeface="华文楷体" panose="02010600040101010101" pitchFamily="2" charset="-122"/>
              </a:rPr>
              <a:t>最近的一段时间，争论的问题己经不再是</a:t>
            </a:r>
            <a:r>
              <a:rPr lang="en-US" altLang="zh-CN" sz="2000" dirty="0" smtClean="0">
                <a:latin typeface="华文楷体" panose="02010600040101010101" pitchFamily="2" charset="-122"/>
                <a:ea typeface="华文楷体" panose="02010600040101010101" pitchFamily="2" charset="-122"/>
              </a:rPr>
              <a:t>Java</a:t>
            </a:r>
            <a:r>
              <a:rPr lang="zh-CN" altLang="en-US" sz="2000" dirty="0" smtClean="0">
                <a:latin typeface="华文楷体" panose="02010600040101010101" pitchFamily="2" charset="-122"/>
                <a:ea typeface="华文楷体" panose="02010600040101010101" pitchFamily="2" charset="-122"/>
              </a:rPr>
              <a:t>是否要变成一门函数式编程语言，而是如何实现这种改变了。在设计出一个适合</a:t>
            </a:r>
            <a:r>
              <a:rPr lang="en-US" altLang="zh-CN" sz="2000" dirty="0" smtClean="0">
                <a:latin typeface="华文楷体" panose="02010600040101010101" pitchFamily="2" charset="-122"/>
                <a:ea typeface="华文楷体" panose="02010600040101010101" pitchFamily="2" charset="-122"/>
              </a:rPr>
              <a:t>Java</a:t>
            </a:r>
            <a:r>
              <a:rPr lang="zh-CN" altLang="en-US" sz="2000" dirty="0" smtClean="0">
                <a:latin typeface="华文楷体" panose="02010600040101010101" pitchFamily="2" charset="-122"/>
                <a:ea typeface="华文楷体" panose="02010600040101010101" pitchFamily="2" charset="-122"/>
              </a:rPr>
              <a:t>的解决办法之前已经进行了多年的实验。在下一节中，你将会看到如何在</a:t>
            </a:r>
            <a:r>
              <a:rPr lang="en-US" altLang="zh-CN" sz="2000" dirty="0" smtClean="0">
                <a:latin typeface="华文楷体" panose="02010600040101010101" pitchFamily="2" charset="-122"/>
                <a:ea typeface="华文楷体" panose="02010600040101010101" pitchFamily="2" charset="-122"/>
              </a:rPr>
              <a:t>Java8</a:t>
            </a:r>
            <a:r>
              <a:rPr lang="zh-CN" altLang="en-US" sz="2000" dirty="0" smtClean="0">
                <a:latin typeface="华文楷体" panose="02010600040101010101" pitchFamily="2" charset="-122"/>
                <a:ea typeface="华文楷体" panose="02010600040101010101" pitchFamily="2" charset="-122"/>
              </a:rPr>
              <a:t>中使用代码块。</a:t>
            </a:r>
            <a:endParaRPr lang="zh-CN" altLang="en-US" sz="20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148268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楷体" panose="02010600040101010101" pitchFamily="2" charset="-122"/>
                <a:ea typeface="华文楷体" panose="02010600040101010101" pitchFamily="2" charset="-122"/>
              </a:rPr>
              <a:t>1.2	lambda</a:t>
            </a:r>
            <a:r>
              <a:rPr lang="zh-CN" altLang="en-US" dirty="0" smtClean="0">
                <a:latin typeface="华文楷体" panose="02010600040101010101" pitchFamily="2" charset="-122"/>
                <a:ea typeface="华文楷体" panose="02010600040101010101" pitchFamily="2" charset="-122"/>
              </a:rPr>
              <a:t>表达式的语法</a:t>
            </a:r>
            <a:endParaRPr lang="zh-CN" altLang="en-US" dirty="0">
              <a:latin typeface="华文楷体" panose="02010600040101010101" pitchFamily="2" charset="-122"/>
              <a:ea typeface="华文楷体" panose="02010600040101010101" pitchFamily="2" charset="-122"/>
            </a:endParaRPr>
          </a:p>
        </p:txBody>
      </p:sp>
      <p:sp>
        <p:nvSpPr>
          <p:cNvPr id="3" name="内容占位符 2"/>
          <p:cNvSpPr>
            <a:spLocks noGrp="1"/>
          </p:cNvSpPr>
          <p:nvPr>
            <p:ph idx="1"/>
          </p:nvPr>
        </p:nvSpPr>
        <p:spPr>
          <a:xfrm>
            <a:off x="838200" y="1825625"/>
            <a:ext cx="10515600" cy="693707"/>
          </a:xfrm>
        </p:spPr>
        <p:txBody>
          <a:bodyPr>
            <a:normAutofit/>
          </a:bodyPr>
          <a:lstStyle/>
          <a:p>
            <a:r>
              <a:rPr lang="zh-CN" altLang="en-US" sz="2000" dirty="0" smtClean="0">
                <a:latin typeface="华文楷体" panose="02010600040101010101" pitchFamily="2" charset="-122"/>
                <a:ea typeface="华文楷体" panose="02010600040101010101" pitchFamily="2" charset="-122"/>
              </a:rPr>
              <a:t>还以上一节中的排序为例。我们传递代码来检查某个字符串的长度是否小于另一个字符串的长度，如下所示：</a:t>
            </a:r>
          </a:p>
        </p:txBody>
      </p:sp>
      <p:sp>
        <p:nvSpPr>
          <p:cNvPr id="4" name="Rectangle 1"/>
          <p:cNvSpPr>
            <a:spLocks noChangeArrowheads="1"/>
          </p:cNvSpPr>
          <p:nvPr/>
        </p:nvSpPr>
        <p:spPr bwMode="auto">
          <a:xfrm>
            <a:off x="1059024" y="2488555"/>
            <a:ext cx="435888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Integer.</a:t>
            </a:r>
            <a:r>
              <a:rPr kumimoji="0" lang="zh-CN" altLang="zh-CN" b="0" i="1"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compare</a:t>
            </a:r>
            <a:r>
              <a:rPr kumimoji="0" lang="zh-CN" altLang="zh-CN"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(first.length(), second.length())</a:t>
            </a:r>
            <a:endParaRPr kumimoji="0" lang="zh-CN" altLang="zh-CN"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endParaRPr>
          </a:p>
        </p:txBody>
      </p:sp>
      <p:sp>
        <p:nvSpPr>
          <p:cNvPr id="5" name="内容占位符 2"/>
          <p:cNvSpPr txBox="1">
            <a:spLocks/>
          </p:cNvSpPr>
          <p:nvPr/>
        </p:nvSpPr>
        <p:spPr>
          <a:xfrm>
            <a:off x="800878" y="2968624"/>
            <a:ext cx="10515600" cy="7542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dirty="0" smtClean="0">
                <a:latin typeface="华文楷体" panose="02010600040101010101" pitchFamily="2" charset="-122"/>
                <a:ea typeface="华文楷体" panose="02010600040101010101" pitchFamily="2" charset="-122"/>
              </a:rPr>
              <a:t>first</a:t>
            </a:r>
            <a:r>
              <a:rPr lang="zh-CN" altLang="en-US" sz="2000" dirty="0" smtClean="0">
                <a:latin typeface="华文楷体" panose="02010600040101010101" pitchFamily="2" charset="-122"/>
                <a:ea typeface="华文楷体" panose="02010600040101010101" pitchFamily="2" charset="-122"/>
              </a:rPr>
              <a:t>和</a:t>
            </a:r>
            <a:r>
              <a:rPr lang="en-US" altLang="zh-CN" sz="2000" dirty="0" smtClean="0">
                <a:latin typeface="华文楷体" panose="02010600040101010101" pitchFamily="2" charset="-122"/>
                <a:ea typeface="华文楷体" panose="02010600040101010101" pitchFamily="2" charset="-122"/>
              </a:rPr>
              <a:t>second</a:t>
            </a:r>
            <a:r>
              <a:rPr lang="zh-CN" altLang="en-US" sz="2000" dirty="0" smtClean="0">
                <a:latin typeface="华文楷体" panose="02010600040101010101" pitchFamily="2" charset="-122"/>
                <a:ea typeface="华文楷体" panose="02010600040101010101" pitchFamily="2" charset="-122"/>
              </a:rPr>
              <a:t>是什么呢？它们都是字符串。</a:t>
            </a:r>
            <a:r>
              <a:rPr lang="en-US" altLang="zh-CN" sz="2000" dirty="0" smtClean="0">
                <a:latin typeface="华文楷体" panose="02010600040101010101" pitchFamily="2" charset="-122"/>
                <a:ea typeface="华文楷体" panose="02010600040101010101" pitchFamily="2" charset="-122"/>
              </a:rPr>
              <a:t>Java</a:t>
            </a:r>
            <a:r>
              <a:rPr lang="zh-CN" altLang="en-US" sz="2000" dirty="0" smtClean="0">
                <a:latin typeface="华文楷体" panose="02010600040101010101" pitchFamily="2" charset="-122"/>
                <a:ea typeface="华文楷体" panose="02010600040101010101" pitchFamily="2" charset="-122"/>
              </a:rPr>
              <a:t>是一个强类型的语言，因此我们必须同时指定类型，如下：</a:t>
            </a:r>
            <a:endParaRPr lang="zh-CN" altLang="en-US" sz="2000" dirty="0">
              <a:latin typeface="华文楷体" panose="02010600040101010101" pitchFamily="2" charset="-122"/>
              <a:ea typeface="华文楷体" panose="02010600040101010101" pitchFamily="2" charset="-122"/>
            </a:endParaRPr>
          </a:p>
        </p:txBody>
      </p:sp>
      <p:sp>
        <p:nvSpPr>
          <p:cNvPr id="6" name="矩形 5"/>
          <p:cNvSpPr/>
          <p:nvPr/>
        </p:nvSpPr>
        <p:spPr>
          <a:xfrm>
            <a:off x="1233196" y="3679763"/>
            <a:ext cx="9361714" cy="369332"/>
          </a:xfrm>
          <a:prstGeom prst="rect">
            <a:avLst/>
          </a:prstGeom>
        </p:spPr>
        <p:txBody>
          <a:bodyPr wrap="square">
            <a:spAutoFit/>
          </a:bodyPr>
          <a:lstStyle/>
          <a:p>
            <a:r>
              <a:rPr lang="zh-CN" altLang="en-US" dirty="0" smtClean="0">
                <a:latin typeface="华文楷体" panose="02010600040101010101" pitchFamily="2" charset="-122"/>
                <a:ea typeface="华文楷体" panose="02010600040101010101" pitchFamily="2" charset="-122"/>
              </a:rPr>
              <a:t>(String first,String second)-&gt;Integer.compare(first.length(),second.length())</a:t>
            </a:r>
            <a:endParaRPr lang="zh-CN" altLang="en-US" dirty="0">
              <a:latin typeface="华文楷体" panose="02010600040101010101" pitchFamily="2" charset="-122"/>
              <a:ea typeface="华文楷体" panose="02010600040101010101" pitchFamily="2" charset="-122"/>
            </a:endParaRPr>
          </a:p>
        </p:txBody>
      </p:sp>
      <p:sp>
        <p:nvSpPr>
          <p:cNvPr id="7" name="内容占位符 2"/>
          <p:cNvSpPr txBox="1">
            <a:spLocks/>
          </p:cNvSpPr>
          <p:nvPr/>
        </p:nvSpPr>
        <p:spPr>
          <a:xfrm>
            <a:off x="656253" y="4135823"/>
            <a:ext cx="10515600" cy="20363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smtClean="0">
                <a:latin typeface="华文楷体" panose="02010600040101010101" pitchFamily="2" charset="-122"/>
                <a:ea typeface="华文楷体" panose="02010600040101010101" pitchFamily="2" charset="-122"/>
              </a:rPr>
              <a:t>这就是你见到的第一个“</a:t>
            </a:r>
            <a:r>
              <a:rPr lang="en-US" altLang="zh-CN" sz="2000" dirty="0" smtClean="0">
                <a:latin typeface="华文楷体" panose="02010600040101010101" pitchFamily="2" charset="-122"/>
                <a:ea typeface="华文楷体" panose="02010600040101010101" pitchFamily="2" charset="-122"/>
              </a:rPr>
              <a:t>lambda</a:t>
            </a:r>
            <a:r>
              <a:rPr lang="zh-CN" altLang="en-US" sz="2000" dirty="0" smtClean="0">
                <a:latin typeface="华文楷体" panose="02010600040101010101" pitchFamily="2" charset="-122"/>
                <a:ea typeface="华文楷体" panose="02010600040101010101" pitchFamily="2" charset="-122"/>
              </a:rPr>
              <a:t>表达式”。这个表达式不仅是一个简单的代码块，还指定了必须传递给代码的所有变量。</a:t>
            </a:r>
            <a:endParaRPr lang="en-US" altLang="zh-CN" sz="2000" dirty="0" smtClean="0">
              <a:latin typeface="华文楷体" panose="02010600040101010101" pitchFamily="2" charset="-122"/>
              <a:ea typeface="华文楷体" panose="02010600040101010101" pitchFamily="2" charset="-122"/>
            </a:endParaRPr>
          </a:p>
          <a:p>
            <a:r>
              <a:rPr lang="zh-CN" altLang="en-US" sz="2000" dirty="0" smtClean="0">
                <a:latin typeface="华文楷体" panose="02010600040101010101" pitchFamily="2" charset="-122"/>
                <a:ea typeface="华文楷体" panose="02010600040101010101" pitchFamily="2" charset="-122"/>
              </a:rPr>
              <a:t>为什么要叫这个名字呢？许多年前，在计算机出现之前，有位名叫</a:t>
            </a:r>
            <a:r>
              <a:rPr lang="en-US" altLang="zh-CN" sz="2000" dirty="0" err="1" smtClean="0">
                <a:latin typeface="华文楷体" panose="02010600040101010101" pitchFamily="2" charset="-122"/>
                <a:ea typeface="华文楷体" panose="02010600040101010101" pitchFamily="2" charset="-122"/>
              </a:rPr>
              <a:t>AlonzoChurch</a:t>
            </a:r>
            <a:r>
              <a:rPr lang="zh-CN" altLang="en-US" sz="2000" dirty="0" smtClean="0">
                <a:latin typeface="华文楷体" panose="02010600040101010101" pitchFamily="2" charset="-122"/>
                <a:ea typeface="华文楷体" panose="02010600040101010101" pitchFamily="2" charset="-122"/>
              </a:rPr>
              <a:t>的逻辑学家，他想要证明什么样的数学函数是可以有效计算的。（奇怪的是，当时己经存在了许多己知的函数，但是没有人知道怎样去计算它们的值。）他使用希腊字母的</a:t>
            </a:r>
            <a:r>
              <a:rPr lang="en-US" altLang="zh-CN" sz="2000" dirty="0" smtClean="0">
                <a:latin typeface="华文楷体" panose="02010600040101010101" pitchFamily="2" charset="-122"/>
                <a:ea typeface="华文楷体" panose="02010600040101010101" pitchFamily="2" charset="-122"/>
              </a:rPr>
              <a:t>lambda(λ)</a:t>
            </a:r>
            <a:r>
              <a:rPr lang="zh-CN" altLang="en-US" sz="2000" dirty="0" smtClean="0">
                <a:latin typeface="华文楷体" panose="02010600040101010101" pitchFamily="2" charset="-122"/>
                <a:ea typeface="华文楷体" panose="02010600040101010101" pitchFamily="2" charset="-122"/>
              </a:rPr>
              <a:t>来标记参数。如果他懂</a:t>
            </a:r>
            <a:r>
              <a:rPr lang="en-US" altLang="zh-CN" sz="2000" dirty="0" err="1" smtClean="0">
                <a:latin typeface="华文楷体" panose="02010600040101010101" pitchFamily="2" charset="-122"/>
                <a:ea typeface="华文楷体" panose="02010600040101010101" pitchFamily="2" charset="-122"/>
              </a:rPr>
              <a:t>JavaAPI</a:t>
            </a:r>
            <a:r>
              <a:rPr lang="zh-CN" altLang="en-US" sz="2000" dirty="0" smtClean="0">
                <a:latin typeface="华文楷体" panose="02010600040101010101" pitchFamily="2" charset="-122"/>
                <a:ea typeface="华文楷体" panose="02010600040101010101" pitchFamily="2" charset="-122"/>
              </a:rPr>
              <a:t>的话，他应该会写下如下代码：</a:t>
            </a:r>
            <a:endParaRPr lang="zh-CN" altLang="en-US" sz="2000" dirty="0">
              <a:latin typeface="华文楷体" panose="02010600040101010101" pitchFamily="2" charset="-122"/>
              <a:ea typeface="华文楷体" panose="02010600040101010101" pitchFamily="2" charset="-122"/>
            </a:endParaRPr>
          </a:p>
        </p:txBody>
      </p:sp>
      <p:sp>
        <p:nvSpPr>
          <p:cNvPr id="8" name="矩形 7"/>
          <p:cNvSpPr/>
          <p:nvPr/>
        </p:nvSpPr>
        <p:spPr>
          <a:xfrm>
            <a:off x="2059857" y="6215778"/>
            <a:ext cx="5583580" cy="369332"/>
          </a:xfrm>
          <a:prstGeom prst="rect">
            <a:avLst/>
          </a:prstGeom>
        </p:spPr>
        <p:txBody>
          <a:bodyPr wrap="none">
            <a:spAutoFit/>
          </a:bodyPr>
          <a:lstStyle/>
          <a:p>
            <a:r>
              <a:rPr lang="zh-CN" altLang="en-US" dirty="0" smtClean="0">
                <a:latin typeface="华文楷体" panose="02010600040101010101" pitchFamily="2" charset="-122"/>
                <a:ea typeface="华文楷体" panose="02010600040101010101" pitchFamily="2" charset="-122"/>
              </a:rPr>
              <a:t>λfirst.λsecond.Integer.compare(first.length(),second.length())</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971456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49559" y="519338"/>
            <a:ext cx="10515600" cy="2163213"/>
          </a:xfrm>
        </p:spPr>
        <p:txBody>
          <a:bodyPr>
            <a:normAutofit/>
          </a:bodyPr>
          <a:lstStyle/>
          <a:p>
            <a:r>
              <a:rPr lang="zh-CN" altLang="en-US" sz="2000" dirty="0" smtClean="0">
                <a:latin typeface="华文楷体" panose="02010600040101010101" pitchFamily="2" charset="-122"/>
                <a:ea typeface="华文楷体" panose="02010600040101010101" pitchFamily="2" charset="-122"/>
              </a:rPr>
              <a:t>注意：</a:t>
            </a:r>
            <a:endParaRPr lang="en-US" altLang="zh-CN" sz="2000" dirty="0" smtClean="0">
              <a:latin typeface="华文楷体" panose="02010600040101010101" pitchFamily="2" charset="-122"/>
              <a:ea typeface="华文楷体" panose="02010600040101010101" pitchFamily="2" charset="-122"/>
            </a:endParaRPr>
          </a:p>
          <a:p>
            <a:pPr lvl="1"/>
            <a:r>
              <a:rPr lang="zh-CN" altLang="en-US" sz="1600" dirty="0" smtClean="0">
                <a:latin typeface="华文楷体" panose="02010600040101010101" pitchFamily="2" charset="-122"/>
                <a:ea typeface="华文楷体" panose="02010600040101010101" pitchFamily="2" charset="-122"/>
              </a:rPr>
              <a:t>为什么使用字母</a:t>
            </a:r>
            <a:r>
              <a:rPr lang="en-US" altLang="zh-CN" sz="1600" dirty="0" smtClean="0">
                <a:latin typeface="华文楷体" panose="02010600040101010101" pitchFamily="2" charset="-122"/>
                <a:ea typeface="华文楷体" panose="02010600040101010101" pitchFamily="2" charset="-122"/>
              </a:rPr>
              <a:t>λ</a:t>
            </a:r>
            <a:r>
              <a:rPr lang="zh-CN" altLang="en-US" sz="1600" dirty="0" smtClean="0">
                <a:latin typeface="华文楷体" panose="02010600040101010101" pitchFamily="2" charset="-122"/>
                <a:ea typeface="华文楷体" panose="02010600040101010101" pitchFamily="2" charset="-122"/>
              </a:rPr>
              <a:t>？难道</a:t>
            </a:r>
            <a:r>
              <a:rPr lang="en-US" altLang="zh-CN" sz="1600" dirty="0" smtClean="0">
                <a:latin typeface="华文楷体" panose="02010600040101010101" pitchFamily="2" charset="-122"/>
                <a:ea typeface="华文楷体" panose="02010600040101010101" pitchFamily="2" charset="-122"/>
              </a:rPr>
              <a:t>Church</a:t>
            </a:r>
            <a:r>
              <a:rPr lang="zh-CN" altLang="en-US" sz="1600" dirty="0" smtClean="0">
                <a:latin typeface="华文楷体" panose="02010600040101010101" pitchFamily="2" charset="-122"/>
                <a:ea typeface="华文楷体" panose="02010600040101010101" pitchFamily="2" charset="-122"/>
              </a:rPr>
              <a:t>没有其他拉丁字母可用了吗？</a:t>
            </a:r>
            <a:endParaRPr lang="en-US" altLang="zh-CN" sz="1600" dirty="0" smtClean="0">
              <a:latin typeface="华文楷体" panose="02010600040101010101" pitchFamily="2" charset="-122"/>
              <a:ea typeface="华文楷体" panose="02010600040101010101" pitchFamily="2" charset="-122"/>
            </a:endParaRPr>
          </a:p>
          <a:p>
            <a:pPr lvl="1"/>
            <a:r>
              <a:rPr lang="zh-CN" altLang="en-US" sz="1600" dirty="0" smtClean="0">
                <a:latin typeface="华文楷体" panose="02010600040101010101" pitchFamily="2" charset="-122"/>
                <a:ea typeface="华文楷体" panose="02010600040101010101" pitchFamily="2" charset="-122"/>
              </a:rPr>
              <a:t>事实上，经典的</a:t>
            </a:r>
            <a:r>
              <a:rPr lang="en-US" altLang="zh-CN" sz="1600" dirty="0" smtClean="0">
                <a:latin typeface="华文楷体" panose="02010600040101010101" pitchFamily="2" charset="-122"/>
                <a:ea typeface="华文楷体" panose="02010600040101010101" pitchFamily="2" charset="-122"/>
              </a:rPr>
              <a:t>(</a:t>
            </a:r>
            <a:r>
              <a:rPr lang="zh-CN" altLang="en-US" sz="1600" dirty="0" smtClean="0">
                <a:latin typeface="华文楷体" panose="02010600040101010101" pitchFamily="2" charset="-122"/>
                <a:ea typeface="华文楷体" panose="02010600040101010101" pitchFamily="2" charset="-122"/>
              </a:rPr>
              <a:t>数学原理</a:t>
            </a:r>
            <a:r>
              <a:rPr lang="en-US" altLang="zh-CN" sz="1600" dirty="0" smtClean="0">
                <a:latin typeface="华文楷体" panose="02010600040101010101" pitchFamily="2" charset="-122"/>
                <a:ea typeface="华文楷体" panose="02010600040101010101" pitchFamily="2" charset="-122"/>
              </a:rPr>
              <a:t>)</a:t>
            </a:r>
            <a:r>
              <a:rPr lang="zh-CN" altLang="en-US" sz="1600" dirty="0" smtClean="0">
                <a:latin typeface="华文楷体" panose="02010600040101010101" pitchFamily="2" charset="-122"/>
                <a:ea typeface="华文楷体" panose="02010600040101010101" pitchFamily="2" charset="-122"/>
              </a:rPr>
              <a:t>中使用符号</a:t>
            </a:r>
            <a:r>
              <a:rPr lang="en-US" altLang="zh-CN" sz="1600" dirty="0" smtClean="0">
                <a:latin typeface="华文楷体" panose="02010600040101010101" pitchFamily="2" charset="-122"/>
                <a:ea typeface="华文楷体" panose="02010600040101010101" pitchFamily="2" charset="-122"/>
              </a:rPr>
              <a:t>^</a:t>
            </a:r>
            <a:r>
              <a:rPr lang="zh-CN" altLang="en-US" sz="1600" dirty="0" smtClean="0">
                <a:latin typeface="华文楷体" panose="02010600040101010101" pitchFamily="2" charset="-122"/>
                <a:ea typeface="华文楷体" panose="02010600040101010101" pitchFamily="2" charset="-122"/>
              </a:rPr>
              <a:t>表示自由变量，这启发</a:t>
            </a:r>
            <a:r>
              <a:rPr lang="en-US" altLang="zh-CN" sz="1600" dirty="0" smtClean="0">
                <a:latin typeface="华文楷体" panose="02010600040101010101" pitchFamily="2" charset="-122"/>
                <a:ea typeface="华文楷体" panose="02010600040101010101" pitchFamily="2" charset="-122"/>
              </a:rPr>
              <a:t>Church</a:t>
            </a:r>
            <a:r>
              <a:rPr lang="zh-CN" altLang="en-US" sz="1600" dirty="0" smtClean="0">
                <a:latin typeface="华文楷体" panose="02010600040101010101" pitchFamily="2" charset="-122"/>
                <a:ea typeface="华文楷体" panose="02010600040101010101" pitchFamily="2" charset="-122"/>
              </a:rPr>
              <a:t>使用大写的</a:t>
            </a:r>
            <a:r>
              <a:rPr lang="en-US" altLang="zh-CN" sz="1600" dirty="0" smtClean="0">
                <a:latin typeface="华文楷体" panose="02010600040101010101" pitchFamily="2" charset="-122"/>
                <a:ea typeface="华文楷体" panose="02010600040101010101" pitchFamily="2" charset="-122"/>
              </a:rPr>
              <a:t>lambda </a:t>
            </a:r>
            <a:r>
              <a:rPr lang="zh-CN" altLang="en-US" sz="1600" dirty="0" smtClean="0">
                <a:latin typeface="华文楷体" panose="02010600040101010101" pitchFamily="2" charset="-122"/>
                <a:ea typeface="华文楷体" panose="02010600040101010101" pitchFamily="2" charset="-122"/>
              </a:rPr>
              <a:t>来表示参数。但是最终，他选择换回到小写版本。于是从那时起，带有参数变量的表达式都被称为</a:t>
            </a:r>
            <a:r>
              <a:rPr lang="en-US" altLang="zh-CN" sz="1600" dirty="0" smtClean="0">
                <a:latin typeface="华文楷体" panose="02010600040101010101" pitchFamily="2" charset="-122"/>
                <a:ea typeface="华文楷体" panose="02010600040101010101" pitchFamily="2" charset="-122"/>
              </a:rPr>
              <a:t>lambda</a:t>
            </a:r>
            <a:r>
              <a:rPr lang="zh-CN" altLang="en-US" sz="1600" dirty="0" smtClean="0">
                <a:latin typeface="华文楷体" panose="02010600040101010101" pitchFamily="2" charset="-122"/>
                <a:ea typeface="华文楷体" panose="02010600040101010101" pitchFamily="2" charset="-122"/>
              </a:rPr>
              <a:t>表达式。</a:t>
            </a:r>
            <a:endParaRPr lang="en-US" altLang="zh-CN" sz="2000" dirty="0" smtClean="0">
              <a:latin typeface="华文楷体" panose="02010600040101010101" pitchFamily="2" charset="-122"/>
              <a:ea typeface="华文楷体" panose="02010600040101010101" pitchFamily="2" charset="-122"/>
            </a:endParaRPr>
          </a:p>
          <a:p>
            <a:r>
              <a:rPr lang="zh-CN" altLang="en-US" sz="2000" dirty="0" smtClean="0">
                <a:latin typeface="华文楷体" panose="02010600040101010101" pitchFamily="2" charset="-122"/>
                <a:ea typeface="华文楷体" panose="02010600040101010101" pitchFamily="2" charset="-122"/>
              </a:rPr>
              <a:t>你己经见到了</a:t>
            </a:r>
            <a:r>
              <a:rPr lang="en-US" altLang="zh-CN" sz="2000" dirty="0" smtClean="0">
                <a:latin typeface="华文楷体" panose="02010600040101010101" pitchFamily="2" charset="-122"/>
                <a:ea typeface="华文楷体" panose="02010600040101010101" pitchFamily="2" charset="-122"/>
              </a:rPr>
              <a:t>Java</a:t>
            </a:r>
            <a:r>
              <a:rPr lang="zh-CN" altLang="en-US" sz="2000" dirty="0" smtClean="0">
                <a:latin typeface="华文楷体" panose="02010600040101010101" pitchFamily="2" charset="-122"/>
                <a:ea typeface="华文楷体" panose="02010600040101010101" pitchFamily="2" charset="-122"/>
              </a:rPr>
              <a:t>中</a:t>
            </a:r>
            <a:r>
              <a:rPr lang="en-US" altLang="zh-CN" sz="2000" dirty="0" smtClean="0">
                <a:latin typeface="华文楷体" panose="02010600040101010101" pitchFamily="2" charset="-122"/>
                <a:ea typeface="华文楷体" panose="02010600040101010101" pitchFamily="2" charset="-122"/>
              </a:rPr>
              <a:t>lambda</a:t>
            </a:r>
            <a:r>
              <a:rPr lang="zh-CN" altLang="en-US" sz="2000" dirty="0" smtClean="0">
                <a:latin typeface="华文楷体" panose="02010600040101010101" pitchFamily="2" charset="-122"/>
                <a:ea typeface="华文楷体" panose="02010600040101010101" pitchFamily="2" charset="-122"/>
              </a:rPr>
              <a:t>表达式的格式：参数、箭头，</a:t>
            </a:r>
            <a:r>
              <a:rPr lang="en-US" altLang="zh-CN" sz="2000" dirty="0" smtClean="0">
                <a:latin typeface="华文楷体" panose="02010600040101010101" pitchFamily="2" charset="-122"/>
                <a:ea typeface="华文楷体" panose="02010600040101010101" pitchFamily="2" charset="-122"/>
              </a:rPr>
              <a:t>-&gt;</a:t>
            </a:r>
            <a:r>
              <a:rPr lang="zh-CN" altLang="en-US" sz="2000" dirty="0" smtClean="0">
                <a:latin typeface="华文楷体" panose="02010600040101010101" pitchFamily="2" charset="-122"/>
                <a:ea typeface="华文楷体" panose="02010600040101010101" pitchFamily="2" charset="-122"/>
              </a:rPr>
              <a:t>，以及一个表达式。如果负责计算的代码无法用一个表达式表示，那么可以用编写方法的方式来编写：即用｛｝包裹代码并明确使用</a:t>
            </a:r>
            <a:r>
              <a:rPr lang="en-US" altLang="zh-CN" sz="2000" dirty="0" smtClean="0">
                <a:latin typeface="华文楷体" panose="02010600040101010101" pitchFamily="2" charset="-122"/>
                <a:ea typeface="华文楷体" panose="02010600040101010101" pitchFamily="2" charset="-122"/>
              </a:rPr>
              <a:t>return</a:t>
            </a:r>
            <a:r>
              <a:rPr lang="zh-CN" altLang="en-US" sz="2000" dirty="0" smtClean="0">
                <a:latin typeface="华文楷体" panose="02010600040101010101" pitchFamily="2" charset="-122"/>
                <a:ea typeface="华文楷体" panose="02010600040101010101" pitchFamily="2" charset="-122"/>
              </a:rPr>
              <a:t>语句，例如：</a:t>
            </a:r>
            <a:endParaRPr lang="en-US" altLang="zh-CN" sz="2000" dirty="0" smtClean="0">
              <a:latin typeface="华文楷体" panose="02010600040101010101" pitchFamily="2" charset="-122"/>
              <a:ea typeface="华文楷体" panose="02010600040101010101" pitchFamily="2" charset="-122"/>
            </a:endParaRPr>
          </a:p>
        </p:txBody>
      </p:sp>
      <p:sp>
        <p:nvSpPr>
          <p:cNvPr id="4" name="矩形 3"/>
          <p:cNvSpPr/>
          <p:nvPr/>
        </p:nvSpPr>
        <p:spPr>
          <a:xfrm>
            <a:off x="2685008" y="2682551"/>
            <a:ext cx="6547632" cy="1477328"/>
          </a:xfrm>
          <a:prstGeom prst="rect">
            <a:avLst/>
          </a:prstGeom>
        </p:spPr>
        <p:txBody>
          <a:bodyPr wrap="square">
            <a:spAutoFit/>
          </a:bodyPr>
          <a:lstStyle/>
          <a:p>
            <a:r>
              <a:rPr lang="en-US" altLang="zh-CN" dirty="0" smtClean="0">
                <a:latin typeface="华文楷体" panose="02010600040101010101" pitchFamily="2" charset="-122"/>
                <a:ea typeface="华文楷体" panose="02010600040101010101" pitchFamily="2" charset="-122"/>
              </a:rPr>
              <a:t>(String first, String second) -&gt;{</a:t>
            </a:r>
            <a:br>
              <a:rPr lang="en-US" altLang="zh-CN" dirty="0" smtClean="0">
                <a:latin typeface="华文楷体" panose="02010600040101010101" pitchFamily="2" charset="-122"/>
                <a:ea typeface="华文楷体" panose="02010600040101010101" pitchFamily="2" charset="-122"/>
              </a:rPr>
            </a:br>
            <a:r>
              <a:rPr lang="en-US" altLang="zh-CN" dirty="0" smtClean="0">
                <a:latin typeface="华文楷体" panose="02010600040101010101" pitchFamily="2" charset="-122"/>
                <a:ea typeface="华文楷体" panose="02010600040101010101" pitchFamily="2" charset="-122"/>
              </a:rPr>
              <a:t>     if (</a:t>
            </a:r>
            <a:r>
              <a:rPr lang="en-US" altLang="zh-CN" dirty="0" err="1" smtClean="0">
                <a:latin typeface="华文楷体" panose="02010600040101010101" pitchFamily="2" charset="-122"/>
                <a:ea typeface="华文楷体" panose="02010600040101010101" pitchFamily="2" charset="-122"/>
              </a:rPr>
              <a:t>first.length</a:t>
            </a:r>
            <a:r>
              <a:rPr lang="en-US" altLang="zh-CN" dirty="0" smtClean="0">
                <a:latin typeface="华文楷体" panose="02010600040101010101" pitchFamily="2" charset="-122"/>
                <a:ea typeface="华文楷体" panose="02010600040101010101" pitchFamily="2" charset="-122"/>
              </a:rPr>
              <a:t>() &lt; </a:t>
            </a:r>
            <a:r>
              <a:rPr lang="en-US" altLang="zh-CN" dirty="0" err="1" smtClean="0">
                <a:latin typeface="华文楷体" panose="02010600040101010101" pitchFamily="2" charset="-122"/>
                <a:ea typeface="华文楷体" panose="02010600040101010101" pitchFamily="2" charset="-122"/>
              </a:rPr>
              <a:t>second.length</a:t>
            </a:r>
            <a:r>
              <a:rPr lang="en-US" altLang="zh-CN" dirty="0" smtClean="0">
                <a:latin typeface="华文楷体" panose="02010600040101010101" pitchFamily="2" charset="-122"/>
                <a:ea typeface="华文楷体" panose="02010600040101010101" pitchFamily="2" charset="-122"/>
              </a:rPr>
              <a:t>()) return -1;</a:t>
            </a:r>
          </a:p>
          <a:p>
            <a:r>
              <a:rPr lang="en-US" altLang="zh-CN" dirty="0">
                <a:latin typeface="华文楷体" panose="02010600040101010101" pitchFamily="2" charset="-122"/>
                <a:ea typeface="华文楷体" panose="02010600040101010101" pitchFamily="2" charset="-122"/>
              </a:rPr>
              <a:t> </a:t>
            </a:r>
            <a:r>
              <a:rPr lang="en-US" altLang="zh-CN" dirty="0" smtClean="0">
                <a:latin typeface="华文楷体" panose="02010600040101010101" pitchFamily="2" charset="-122"/>
                <a:ea typeface="华文楷体" panose="02010600040101010101" pitchFamily="2" charset="-122"/>
              </a:rPr>
              <a:t>    else if (</a:t>
            </a:r>
            <a:r>
              <a:rPr lang="en-US" altLang="zh-CN" dirty="0" err="1" smtClean="0">
                <a:latin typeface="华文楷体" panose="02010600040101010101" pitchFamily="2" charset="-122"/>
                <a:ea typeface="华文楷体" panose="02010600040101010101" pitchFamily="2" charset="-122"/>
              </a:rPr>
              <a:t>first.length</a:t>
            </a:r>
            <a:r>
              <a:rPr lang="en-US" altLang="zh-CN" dirty="0" smtClean="0">
                <a:latin typeface="华文楷体" panose="02010600040101010101" pitchFamily="2" charset="-122"/>
                <a:ea typeface="华文楷体" panose="02010600040101010101" pitchFamily="2" charset="-122"/>
              </a:rPr>
              <a:t>() &gt; </a:t>
            </a:r>
            <a:r>
              <a:rPr lang="en-US" altLang="zh-CN" dirty="0" err="1" smtClean="0">
                <a:latin typeface="华文楷体" panose="02010600040101010101" pitchFamily="2" charset="-122"/>
                <a:ea typeface="华文楷体" panose="02010600040101010101" pitchFamily="2" charset="-122"/>
              </a:rPr>
              <a:t>second.length</a:t>
            </a:r>
            <a:r>
              <a:rPr lang="en-US" altLang="zh-CN" dirty="0" smtClean="0">
                <a:latin typeface="华文楷体" panose="02010600040101010101" pitchFamily="2" charset="-122"/>
                <a:ea typeface="华文楷体" panose="02010600040101010101" pitchFamily="2" charset="-122"/>
              </a:rPr>
              <a:t>()) return 1;</a:t>
            </a:r>
          </a:p>
          <a:p>
            <a:r>
              <a:rPr lang="en-US" altLang="zh-CN" dirty="0">
                <a:latin typeface="华文楷体" panose="02010600040101010101" pitchFamily="2" charset="-122"/>
                <a:ea typeface="华文楷体" panose="02010600040101010101" pitchFamily="2" charset="-122"/>
              </a:rPr>
              <a:t> </a:t>
            </a:r>
            <a:r>
              <a:rPr lang="en-US" altLang="zh-CN" dirty="0" smtClean="0">
                <a:latin typeface="华文楷体" panose="02010600040101010101" pitchFamily="2" charset="-122"/>
                <a:ea typeface="华文楷体" panose="02010600040101010101" pitchFamily="2" charset="-122"/>
              </a:rPr>
              <a:t>     else return 0;</a:t>
            </a:r>
          </a:p>
          <a:p>
            <a:r>
              <a:rPr lang="en-US" altLang="zh-CN"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
        <p:nvSpPr>
          <p:cNvPr id="5" name="内容占位符 2"/>
          <p:cNvSpPr txBox="1">
            <a:spLocks/>
          </p:cNvSpPr>
          <p:nvPr/>
        </p:nvSpPr>
        <p:spPr>
          <a:xfrm>
            <a:off x="912844" y="4293572"/>
            <a:ext cx="10515600" cy="6796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smtClean="0">
                <a:latin typeface="华文楷体" panose="02010600040101010101" pitchFamily="2" charset="-122"/>
                <a:ea typeface="华文楷体" panose="02010600040101010101" pitchFamily="2" charset="-122"/>
              </a:rPr>
              <a:t>如果</a:t>
            </a:r>
            <a:r>
              <a:rPr lang="en-US" altLang="zh-CN" sz="2000" dirty="0" smtClean="0">
                <a:latin typeface="华文楷体" panose="02010600040101010101" pitchFamily="2" charset="-122"/>
                <a:ea typeface="华文楷体" panose="02010600040101010101" pitchFamily="2" charset="-122"/>
              </a:rPr>
              <a:t>lambda</a:t>
            </a:r>
            <a:r>
              <a:rPr lang="zh-CN" altLang="en-US" sz="2000" dirty="0" smtClean="0">
                <a:latin typeface="华文楷体" panose="02010600040101010101" pitchFamily="2" charset="-122"/>
                <a:ea typeface="华文楷体" panose="02010600040101010101" pitchFamily="2" charset="-122"/>
              </a:rPr>
              <a:t>表达式没有参数，你仍可以提供一对空的小括号，如同不含参数的方法那样：</a:t>
            </a:r>
          </a:p>
        </p:txBody>
      </p:sp>
      <p:sp>
        <p:nvSpPr>
          <p:cNvPr id="6" name="矩形 5"/>
          <p:cNvSpPr/>
          <p:nvPr/>
        </p:nvSpPr>
        <p:spPr>
          <a:xfrm>
            <a:off x="2805821" y="5021817"/>
            <a:ext cx="4229043" cy="369332"/>
          </a:xfrm>
          <a:prstGeom prst="rect">
            <a:avLst/>
          </a:prstGeom>
        </p:spPr>
        <p:txBody>
          <a:bodyPr wrap="none">
            <a:spAutoFit/>
          </a:bodyPr>
          <a:lstStyle/>
          <a:p>
            <a:r>
              <a:rPr lang="en-US" altLang="zh-CN" dirty="0">
                <a:latin typeface="华文楷体" panose="02010600040101010101" pitchFamily="2" charset="-122"/>
                <a:ea typeface="华文楷体" panose="02010600040101010101" pitchFamily="2" charset="-122"/>
              </a:rPr>
              <a:t>()-&gt;{  for(inti=0;i&lt;1000;i++)  </a:t>
            </a:r>
            <a:r>
              <a:rPr lang="en-US" altLang="zh-CN" dirty="0" err="1">
                <a:latin typeface="华文楷体" panose="02010600040101010101" pitchFamily="2" charset="-122"/>
                <a:ea typeface="华文楷体" panose="02010600040101010101" pitchFamily="2" charset="-122"/>
              </a:rPr>
              <a:t>doWork</a:t>
            </a:r>
            <a:r>
              <a:rPr lang="en-US" altLang="zh-CN" dirty="0">
                <a:latin typeface="华文楷体" panose="02010600040101010101" pitchFamily="2" charset="-122"/>
                <a:ea typeface="华文楷体" panose="02010600040101010101" pitchFamily="2" charset="-122"/>
              </a:rPr>
              <a:t>();  }</a:t>
            </a:r>
          </a:p>
        </p:txBody>
      </p:sp>
    </p:spTree>
    <p:extLst>
      <p:ext uri="{BB962C8B-B14F-4D97-AF65-F5344CB8AC3E}">
        <p14:creationId xmlns:p14="http://schemas.microsoft.com/office/powerpoint/2010/main" val="22627667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4785</Words>
  <Application>Microsoft Office PowerPoint</Application>
  <PresentationFormat>宽屏</PresentationFormat>
  <Paragraphs>204</Paragraphs>
  <Slides>53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53</vt:i4>
      </vt:variant>
    </vt:vector>
  </HeadingPairs>
  <TitlesOfParts>
    <vt:vector size="58" baseType="lpstr">
      <vt:lpstr>等线</vt:lpstr>
      <vt:lpstr>等线 Light</vt:lpstr>
      <vt:lpstr>华文楷体</vt:lpstr>
      <vt:lpstr>Arial</vt:lpstr>
      <vt:lpstr>Office 主题​​</vt:lpstr>
      <vt:lpstr>PowerPoint 演示文稿</vt:lpstr>
      <vt:lpstr>第1章 lambda表达式</vt:lpstr>
      <vt:lpstr>PowerPoint 演示文稿</vt:lpstr>
      <vt:lpstr>1.1 为什么要使用lambda表达式</vt:lpstr>
      <vt:lpstr>PowerPoint 演示文稿</vt:lpstr>
      <vt:lpstr>PowerPoint 演示文稿</vt:lpstr>
      <vt:lpstr>PowerPoint 演示文稿</vt:lpstr>
      <vt:lpstr>1.2 lambda表达式的语法</vt:lpstr>
      <vt:lpstr>PowerPoint 演示文稿</vt:lpstr>
      <vt:lpstr>PowerPoint 演示文稿</vt:lpstr>
      <vt:lpstr>PowerPoint 演示文稿</vt:lpstr>
      <vt:lpstr>1.3 函数式接口</vt:lpstr>
      <vt:lpstr>PowerPoint 演示文稿</vt:lpstr>
      <vt:lpstr>PowerPoint 演示文稿</vt:lpstr>
      <vt:lpstr>PowerPoint 演示文稿</vt:lpstr>
      <vt:lpstr>1.4 方法引用</vt:lpstr>
      <vt:lpstr>PowerPoint 演示文稿</vt:lpstr>
      <vt:lpstr>PowerPoint 演示文稿</vt:lpstr>
      <vt:lpstr>1.5 构造器引用</vt:lpstr>
      <vt:lpstr>PowerPoint 演示文稿</vt:lpstr>
      <vt:lpstr>1.6 变量作用域</vt:lpstr>
      <vt:lpstr>PowerPoint 演示文稿</vt:lpstr>
      <vt:lpstr>PowerPoint 演示文稿</vt:lpstr>
      <vt:lpstr>PowerPoint 演示文稿</vt:lpstr>
      <vt:lpstr>PowerPoint 演示文稿</vt:lpstr>
      <vt:lpstr>1.7 默认为法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yangjian</dc:creator>
  <cp:lastModifiedBy>yangjian</cp:lastModifiedBy>
  <cp:revision>175</cp:revision>
  <dcterms:created xsi:type="dcterms:W3CDTF">2019-07-08T15:55:42Z</dcterms:created>
  <dcterms:modified xsi:type="dcterms:W3CDTF">2019-07-11T17:20:57Z</dcterms:modified>
</cp:coreProperties>
</file>