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8" r:id="rId3"/>
  </p:sldMasterIdLst>
  <p:notesMasterIdLst>
    <p:notesMasterId r:id="rId22"/>
  </p:notesMasterIdLst>
  <p:sldIdLst>
    <p:sldId id="294" r:id="rId4"/>
    <p:sldId id="358" r:id="rId5"/>
    <p:sldId id="356" r:id="rId6"/>
    <p:sldId id="377" r:id="rId7"/>
    <p:sldId id="385" r:id="rId8"/>
    <p:sldId id="394" r:id="rId9"/>
    <p:sldId id="395" r:id="rId10"/>
    <p:sldId id="402" r:id="rId11"/>
    <p:sldId id="396" r:id="rId12"/>
    <p:sldId id="397" r:id="rId13"/>
    <p:sldId id="393" r:id="rId14"/>
    <p:sldId id="392" r:id="rId15"/>
    <p:sldId id="400" r:id="rId16"/>
    <p:sldId id="401" r:id="rId17"/>
    <p:sldId id="399" r:id="rId18"/>
    <p:sldId id="398" r:id="rId19"/>
    <p:sldId id="403" r:id="rId20"/>
    <p:sldId id="3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 楠" initials="胡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9900"/>
    <a:srgbClr val="225048"/>
    <a:srgbClr val="56B399"/>
    <a:srgbClr val="008000"/>
    <a:srgbClr val="17B298"/>
    <a:srgbClr val="5A8F82"/>
    <a:srgbClr val="1F5675"/>
    <a:srgbClr val="27615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77082" autoAdjust="0"/>
  </p:normalViewPr>
  <p:slideViewPr>
    <p:cSldViewPr snapToGrid="0">
      <p:cViewPr varScale="1">
        <p:scale>
          <a:sx n="125" d="100"/>
          <a:sy n="125" d="100"/>
        </p:scale>
        <p:origin x="1434" y="1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8F71A-C5A8-45E4-8B20-676DBB236EC6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E2C82-87D2-4E67-A8A4-1885775A34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0590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847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交易队列的缓存容量（默认</a:t>
            </a:r>
            <a:r>
              <a:rPr lang="en-US" altLang="zh-CN" dirty="0">
                <a:sym typeface="+mn-ea"/>
              </a:rPr>
              <a:t>10240</a:t>
            </a:r>
            <a:r>
              <a:rPr lang="zh-CN" altLang="en-US" dirty="0">
                <a:sym typeface="+mn-ea"/>
              </a:rPr>
              <a:t>）、每个账户在交易队列中可缓存的交易数量（默认</a:t>
            </a:r>
            <a:r>
              <a:rPr lang="en-US" altLang="zh-CN" dirty="0">
                <a:sym typeface="+mn-ea"/>
              </a:rPr>
              <a:t>64</a:t>
            </a:r>
            <a:r>
              <a:rPr lang="zh-CN" altLang="en-US" dirty="0">
                <a:sym typeface="+mn-ea"/>
              </a:rPr>
              <a:t>）以及每次共识打包的交易数量（默认</a:t>
            </a:r>
            <a:r>
              <a:rPr lang="en-US" altLang="zh-CN" dirty="0">
                <a:sym typeface="+mn-ea"/>
              </a:rPr>
              <a:t>10000</a:t>
            </a:r>
            <a:r>
              <a:rPr lang="zh-CN" altLang="en-US" dirty="0">
                <a:sym typeface="+mn-ea"/>
              </a:rPr>
              <a:t>）都是从配置文件读取的。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0756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0741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3271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701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5047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0826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>
                <a:solidFill>
                  <a:prstClr val="black"/>
                </a:solidFill>
              </a:r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区块包括区块头和区块体。</a:t>
            </a:r>
          </a:p>
          <a:p>
            <a:r>
              <a:rPr lang="zh-CN" altLang="en-US" dirty="0"/>
              <a:t>区块头中记录了当前区块的关键属性和状态信息。</a:t>
            </a:r>
          </a:p>
          <a:p>
            <a:r>
              <a:rPr lang="zh-CN" altLang="en-US" dirty="0"/>
              <a:t>区块体中记录了当前区块内打包的所有交易，和用户对交易的签名。</a:t>
            </a:r>
          </a:p>
          <a:p>
            <a:r>
              <a:rPr lang="zh-CN" altLang="en-US" dirty="0"/>
              <a:t>需要注意的是，区块头中的</a:t>
            </a:r>
            <a:r>
              <a:rPr lang="en-US" altLang="zh-CN" dirty="0"/>
              <a:t>previous</a:t>
            </a:r>
            <a:r>
              <a:rPr lang="en-US" altLang="zh-CN" baseline="0" dirty="0"/>
              <a:t> hash</a:t>
            </a:r>
            <a:r>
              <a:rPr lang="zh-CN" altLang="en-US" baseline="0" dirty="0"/>
              <a:t>字段记录的是前一个区块的</a:t>
            </a:r>
            <a:r>
              <a:rPr lang="en-US" altLang="zh-CN" baseline="0" dirty="0"/>
              <a:t>hash</a:t>
            </a:r>
            <a:r>
              <a:rPr lang="zh-CN" altLang="en-US" baseline="0" dirty="0"/>
              <a:t>，而</a:t>
            </a:r>
            <a:r>
              <a:rPr lang="en-US" altLang="zh-CN" baseline="0" dirty="0"/>
              <a:t>block hash</a:t>
            </a:r>
            <a:r>
              <a:rPr lang="zh-CN" altLang="en-US" baseline="0" dirty="0"/>
              <a:t>记录的是</a:t>
            </a:r>
            <a:r>
              <a:rPr lang="zh-CN" altLang="en-US" dirty="0"/>
              <a:t>当前区块的</a:t>
            </a:r>
            <a:r>
              <a:rPr lang="en-US" altLang="zh-CN" dirty="0"/>
              <a:t>hash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区块与区块之间，通过哈希一个个前后链接，就形成了区块链。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因为在区块体中，保存的都是用户的交易记录，打包区块相当于在记账，如果将区块链对比传统账本的话，每个区块就相当于传统账本的一页。</a:t>
            </a:r>
            <a:endParaRPr lang="en-US" altLang="zh-CN" dirty="0"/>
          </a:p>
          <a:p>
            <a:r>
              <a:rPr lang="zh-CN" altLang="en-US" dirty="0"/>
              <a:t>区块链就是用不可逆的哈希运算将一个个区块按前后顺序链接起来。</a:t>
            </a:r>
          </a:p>
          <a:p>
            <a:r>
              <a:rPr lang="zh-CN" altLang="en-US" dirty="0"/>
              <a:t>如果有一个区块的内容被修改了，它的哈希值也会改变，与下一个区块记录的</a:t>
            </a:r>
            <a:r>
              <a:rPr lang="en-US" altLang="zh-CN" dirty="0"/>
              <a:t>previous hash</a:t>
            </a:r>
            <a:r>
              <a:rPr lang="zh-CN" altLang="en-US" dirty="0"/>
              <a:t>会不一样。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区块链不止存在于一台机器上，而是全网冗余备份的。</a:t>
            </a:r>
          </a:p>
          <a:p>
            <a:r>
              <a:rPr lang="zh-CN" altLang="en-US" dirty="0"/>
              <a:t>每一个区块的生成，都是全网共识一致的结果。</a:t>
            </a:r>
          </a:p>
          <a:p>
            <a:r>
              <a:rPr lang="zh-CN" altLang="en-US" dirty="0"/>
              <a:t>所有节点同步执行共识一致的交易提案，生成完全相同的区块。也就是说，区块链在所有节点上都有一份备份。</a:t>
            </a:r>
          </a:p>
          <a:p>
            <a:r>
              <a:rPr lang="zh-CN" altLang="en-US" dirty="0"/>
              <a:t>如果要篡改某个区块内的某项数据，需要入侵网络内多数的共识节点篡改数据，并将篡改区块后面的所有区块重新计算哈希。</a:t>
            </a:r>
          </a:p>
          <a:p>
            <a:r>
              <a:rPr lang="zh-CN" altLang="en-US" dirty="0"/>
              <a:t>这样的话，再想要修改一个区块的内容，就会非常困难。区块链就实现了一个不可篡改的分布式账本。</a:t>
            </a:r>
          </a:p>
        </p:txBody>
      </p:sp>
    </p:spTree>
    <p:extLst>
      <p:ext uri="{BB962C8B-B14F-4D97-AF65-F5344CB8AC3E}">
        <p14:creationId xmlns:p14="http://schemas.microsoft.com/office/powerpoint/2010/main" val="261042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0774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57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457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784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63344"/>
            <a:ext cx="2844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15587" y="6363344"/>
            <a:ext cx="3860800" cy="365125"/>
          </a:xfrm>
        </p:spPr>
        <p:txBody>
          <a:bodyPr vert="horz" lIns="76618" tIns="38309" rIns="76618" bIns="38309" rtlCol="0" anchor="ctr"/>
          <a:lstStyle>
            <a:lvl1pPr>
              <a:defRPr lang="en-US" altLang="zh-CN" smtClean="0">
                <a:solidFill>
                  <a:prstClr val="white">
                    <a:lumMod val="65000"/>
                  </a:prstClr>
                </a:solidFill>
                <a:latin typeface="Calibri" panose="020F0502020204030204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64764" y="6351789"/>
            <a:ext cx="1850728" cy="376667"/>
          </a:xfrm>
        </p:spPr>
        <p:txBody>
          <a:bodyPr vert="horz" lIns="102156" tIns="51076" rIns="102156" bIns="51076" rtlCol="0" anchor="ctr"/>
          <a:lstStyle>
            <a:lvl1pPr algn="r">
              <a:defRPr lang="zh-CN" altLang="en-US" smtClean="0"/>
            </a:lvl1pPr>
          </a:lstStyle>
          <a:p>
            <a:fld id="{0C913308-F349-4B6D-A68A-DD1791B4A57B}" type="slidenum">
              <a:rPr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等腰三角形 26"/>
          <p:cNvSpPr/>
          <p:nvPr userDrawn="1"/>
        </p:nvSpPr>
        <p:spPr>
          <a:xfrm rot="5400000">
            <a:off x="-33693" y="476804"/>
            <a:ext cx="488554" cy="421167"/>
          </a:xfrm>
          <a:prstGeom prst="triangle">
            <a:avLst/>
          </a:prstGeom>
          <a:solidFill>
            <a:srgbClr val="82A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400" b="1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685165">
              <a:lnSpc>
                <a:spcPct val="90000"/>
              </a:lnSpc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5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270838" y="872083"/>
            <a:ext cx="10479237" cy="1"/>
          </a:xfrm>
          <a:prstGeom prst="line">
            <a:avLst/>
          </a:prstGeom>
          <a:ln w="15875" cmpd="sng">
            <a:solidFill>
              <a:srgbClr val="0CA4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527435" y="331259"/>
            <a:ext cx="528000" cy="528000"/>
            <a:chOff x="406574" y="236732"/>
            <a:chExt cx="612048" cy="593261"/>
          </a:xfrm>
        </p:grpSpPr>
        <p:sp>
          <p:nvSpPr>
            <p:cNvPr id="15" name="矩形 14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CA4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0CA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400" b="1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685165">
              <a:lnSpc>
                <a:spcPct val="90000"/>
              </a:lnSpc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</p:spPr>
        <p:txBody>
          <a:bodyPr/>
          <a:lstStyle/>
          <a:p>
            <a:fld id="{D67E1CCE-4C69-481E-8A82-8C3A41A945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5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270838" y="872083"/>
            <a:ext cx="10479237" cy="1"/>
          </a:xfrm>
          <a:prstGeom prst="line">
            <a:avLst/>
          </a:prstGeom>
          <a:ln w="15875" cmpd="sng">
            <a:solidFill>
              <a:srgbClr val="0CA4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527435" y="331259"/>
            <a:ext cx="528000" cy="528000"/>
            <a:chOff x="406574" y="236732"/>
            <a:chExt cx="612048" cy="593261"/>
          </a:xfrm>
        </p:grpSpPr>
        <p:sp>
          <p:nvSpPr>
            <p:cNvPr id="15" name="矩形 14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CA4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0CA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2156" tIns="51076" rIns="102156" bIns="5107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17"/>
            <a:ext cx="10972800" cy="4525963"/>
          </a:xfrm>
          <a:prstGeom prst="rect">
            <a:avLst/>
          </a:prstGeom>
        </p:spPr>
        <p:txBody>
          <a:bodyPr vert="horz" lIns="102156" tIns="51076" rIns="102156" bIns="51076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l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ct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xStyles>
    <p:titleStyle>
      <a:lvl1pPr algn="ctr" defTabSz="1363980" rtl="0" eaLnBrk="1" latinLnBrk="0" hangingPunct="1">
        <a:spcBef>
          <a:spcPct val="0"/>
        </a:spcBef>
        <a:buNone/>
        <a:defRPr sz="6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1810" indent="-511810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8710" indent="-426085" algn="l" defTabSz="1363980" rtl="0" eaLnBrk="1" latinLnBrk="0" hangingPunct="1">
        <a:spcBef>
          <a:spcPct val="20000"/>
        </a:spcBef>
        <a:buFont typeface="Arial" panose="020B0604020202020204" pitchFamily="34" charset="0"/>
        <a:buChar char="–"/>
        <a:defRPr sz="4135" kern="1200">
          <a:solidFill>
            <a:schemeClr val="tx1"/>
          </a:solidFill>
          <a:latin typeface="+mn-lt"/>
          <a:ea typeface="+mn-ea"/>
          <a:cs typeface="+mn-cs"/>
        </a:defRPr>
      </a:lvl2pPr>
      <a:lvl3pPr marL="170561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8760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65" kern="1200">
          <a:solidFill>
            <a:schemeClr val="tx1"/>
          </a:solidFill>
          <a:latin typeface="+mn-lt"/>
          <a:ea typeface="+mn-ea"/>
          <a:cs typeface="+mn-cs"/>
        </a:defRPr>
      </a:lvl4pPr>
      <a:lvl5pPr marL="306959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»"/>
        <a:defRPr sz="3065" kern="1200">
          <a:solidFill>
            <a:schemeClr val="tx1"/>
          </a:solidFill>
          <a:latin typeface="+mn-lt"/>
          <a:ea typeface="+mn-ea"/>
          <a:cs typeface="+mn-cs"/>
        </a:defRPr>
      </a:lvl5pPr>
      <a:lvl6pPr marL="375158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6pPr>
      <a:lvl7pPr marL="4434205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7pPr>
      <a:lvl8pPr marL="5116195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8pPr>
      <a:lvl9pPr marL="5798185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1pPr>
      <a:lvl2pPr marL="68199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36461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04660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2859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41058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409321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77520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45719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209675"/>
            <a:ext cx="11160000" cy="496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01867" y="6356350"/>
            <a:ext cx="474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造字工房悦圆（非商用）常规体" pitchFamily="50" charset="-122"/>
          <a:ea typeface="造字工房悦圆（非商用）常规体" pitchFamily="5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209675"/>
            <a:ext cx="11160000" cy="496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01867" y="6356350"/>
            <a:ext cx="474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造字工房悦圆（非商用）常规体" pitchFamily="50" charset="-122"/>
          <a:ea typeface="造字工房悦圆（非商用）常规体" pitchFamily="5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矩形 516"/>
          <p:cNvSpPr/>
          <p:nvPr/>
        </p:nvSpPr>
        <p:spPr>
          <a:xfrm>
            <a:off x="-10795" y="917"/>
            <a:ext cx="12192000" cy="73308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5" name="矩形 434"/>
          <p:cNvSpPr/>
          <p:nvPr/>
        </p:nvSpPr>
        <p:spPr>
          <a:xfrm>
            <a:off x="1568866" y="3217276"/>
            <a:ext cx="78136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布比区块链账本介绍</a:t>
            </a:r>
            <a:endParaRPr lang="en-US" altLang="zh-CN" sz="4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3" name="组合 272"/>
          <p:cNvGrpSpPr/>
          <p:nvPr/>
        </p:nvGrpSpPr>
        <p:grpSpPr>
          <a:xfrm>
            <a:off x="5203760" y="-369459"/>
            <a:ext cx="6988240" cy="4421651"/>
            <a:chOff x="5203760" y="-369459"/>
            <a:chExt cx="6988240" cy="4421651"/>
          </a:xfrm>
        </p:grpSpPr>
        <p:sp>
          <p:nvSpPr>
            <p:cNvPr id="274" name="等腰三角形 273"/>
            <p:cNvSpPr/>
            <p:nvPr/>
          </p:nvSpPr>
          <p:spPr>
            <a:xfrm rot="16200000">
              <a:off x="1150588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等腰三角形 275"/>
            <p:cNvSpPr/>
            <p:nvPr/>
          </p:nvSpPr>
          <p:spPr>
            <a:xfrm rot="16200000">
              <a:off x="1023529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8" name="等腰三角形 277"/>
            <p:cNvSpPr/>
            <p:nvPr/>
          </p:nvSpPr>
          <p:spPr>
            <a:xfrm rot="5400000">
              <a:off x="10870586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6" name="等腰三角形 285"/>
            <p:cNvSpPr/>
            <p:nvPr/>
          </p:nvSpPr>
          <p:spPr>
            <a:xfrm rot="16200000">
              <a:off x="8964703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7" name="等腰三角形 286"/>
            <p:cNvSpPr/>
            <p:nvPr/>
          </p:nvSpPr>
          <p:spPr>
            <a:xfrm rot="5400000">
              <a:off x="9599997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8" name="等腰三角形 287"/>
            <p:cNvSpPr/>
            <p:nvPr/>
          </p:nvSpPr>
          <p:spPr>
            <a:xfrm rot="16200000">
              <a:off x="7694114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9" name="等腰三角形 288"/>
            <p:cNvSpPr/>
            <p:nvPr/>
          </p:nvSpPr>
          <p:spPr>
            <a:xfrm rot="5400000">
              <a:off x="8329408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0" name="等腰三角形 289"/>
            <p:cNvSpPr/>
            <p:nvPr/>
          </p:nvSpPr>
          <p:spPr>
            <a:xfrm rot="16200000">
              <a:off x="6423525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1" name="等腰三角形 290"/>
            <p:cNvSpPr/>
            <p:nvPr/>
          </p:nvSpPr>
          <p:spPr>
            <a:xfrm rot="5400000">
              <a:off x="7058819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2" name="等腰三角形 291"/>
            <p:cNvSpPr/>
            <p:nvPr/>
          </p:nvSpPr>
          <p:spPr>
            <a:xfrm rot="16200000">
              <a:off x="10870587" y="51509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3" name="等腰三角形 292"/>
            <p:cNvSpPr/>
            <p:nvPr/>
          </p:nvSpPr>
          <p:spPr>
            <a:xfrm rot="5400000">
              <a:off x="11505881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4" name="等腰三角形 293"/>
            <p:cNvSpPr/>
            <p:nvPr/>
          </p:nvSpPr>
          <p:spPr>
            <a:xfrm rot="16200000">
              <a:off x="9599998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5" name="等腰三角形 294"/>
            <p:cNvSpPr/>
            <p:nvPr/>
          </p:nvSpPr>
          <p:spPr>
            <a:xfrm rot="16200000">
              <a:off x="8329409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6" name="等腰三角形 295"/>
            <p:cNvSpPr/>
            <p:nvPr/>
          </p:nvSpPr>
          <p:spPr>
            <a:xfrm rot="5400000">
              <a:off x="8964703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7" name="等腰三角形 296"/>
            <p:cNvSpPr/>
            <p:nvPr/>
          </p:nvSpPr>
          <p:spPr>
            <a:xfrm rot="16200000">
              <a:off x="7058820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8" name="等腰三角形 297"/>
            <p:cNvSpPr/>
            <p:nvPr/>
          </p:nvSpPr>
          <p:spPr>
            <a:xfrm rot="5400000">
              <a:off x="7694114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9" name="等腰三角形 298"/>
            <p:cNvSpPr/>
            <p:nvPr/>
          </p:nvSpPr>
          <p:spPr>
            <a:xfrm rot="16200000">
              <a:off x="11505882" y="418307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0" name="等腰三角形 299"/>
            <p:cNvSpPr/>
            <p:nvPr/>
          </p:nvSpPr>
          <p:spPr>
            <a:xfrm rot="16200000">
              <a:off x="10235292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1" name="等腰三角形 300"/>
            <p:cNvSpPr/>
            <p:nvPr/>
          </p:nvSpPr>
          <p:spPr>
            <a:xfrm rot="5400000">
              <a:off x="10870586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2" name="等腰三角形 301"/>
            <p:cNvSpPr/>
            <p:nvPr/>
          </p:nvSpPr>
          <p:spPr>
            <a:xfrm rot="16200000">
              <a:off x="8964703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3" name="等腰三角形 302"/>
            <p:cNvSpPr/>
            <p:nvPr/>
          </p:nvSpPr>
          <p:spPr>
            <a:xfrm rot="5400000">
              <a:off x="9599997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4" name="等腰三角形 303"/>
            <p:cNvSpPr/>
            <p:nvPr/>
          </p:nvSpPr>
          <p:spPr>
            <a:xfrm rot="16200000">
              <a:off x="7694114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5" name="等腰三角形 304"/>
            <p:cNvSpPr/>
            <p:nvPr/>
          </p:nvSpPr>
          <p:spPr>
            <a:xfrm rot="16200000">
              <a:off x="6423525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6" name="等腰三角形 305"/>
            <p:cNvSpPr/>
            <p:nvPr/>
          </p:nvSpPr>
          <p:spPr>
            <a:xfrm rot="5400000">
              <a:off x="7058819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7" name="等腰三角形 306"/>
            <p:cNvSpPr/>
            <p:nvPr/>
          </p:nvSpPr>
          <p:spPr>
            <a:xfrm rot="5400000">
              <a:off x="11505881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8" name="等腰三角形 307"/>
            <p:cNvSpPr/>
            <p:nvPr/>
          </p:nvSpPr>
          <p:spPr>
            <a:xfrm rot="16200000">
              <a:off x="9599998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9" name="等腰三角形 308"/>
            <p:cNvSpPr/>
            <p:nvPr/>
          </p:nvSpPr>
          <p:spPr>
            <a:xfrm rot="5400000">
              <a:off x="10235292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0" name="等腰三角形 309"/>
            <p:cNvSpPr/>
            <p:nvPr/>
          </p:nvSpPr>
          <p:spPr>
            <a:xfrm rot="16200000">
              <a:off x="8329409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1" name="等腰三角形 310"/>
            <p:cNvSpPr/>
            <p:nvPr/>
          </p:nvSpPr>
          <p:spPr>
            <a:xfrm rot="5400000">
              <a:off x="8964703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2" name="等腰三角形 311"/>
            <p:cNvSpPr/>
            <p:nvPr/>
          </p:nvSpPr>
          <p:spPr>
            <a:xfrm rot="16200000">
              <a:off x="7058820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3" name="等腰三角形 312"/>
            <p:cNvSpPr/>
            <p:nvPr/>
          </p:nvSpPr>
          <p:spPr>
            <a:xfrm rot="5400000">
              <a:off x="7694114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4" name="等腰三角形 313"/>
            <p:cNvSpPr/>
            <p:nvPr/>
          </p:nvSpPr>
          <p:spPr>
            <a:xfrm rot="5400000">
              <a:off x="6423525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5" name="等腰三角形 314"/>
            <p:cNvSpPr/>
            <p:nvPr/>
          </p:nvSpPr>
          <p:spPr>
            <a:xfrm rot="16200000">
              <a:off x="11505882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6" name="等腰三角形 315"/>
            <p:cNvSpPr/>
            <p:nvPr/>
          </p:nvSpPr>
          <p:spPr>
            <a:xfrm rot="16200000">
              <a:off x="10235292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7" name="等腰三角形 316"/>
            <p:cNvSpPr/>
            <p:nvPr/>
          </p:nvSpPr>
          <p:spPr>
            <a:xfrm rot="5400000">
              <a:off x="1087058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8" name="等腰三角形 317"/>
            <p:cNvSpPr/>
            <p:nvPr/>
          </p:nvSpPr>
          <p:spPr>
            <a:xfrm rot="16200000">
              <a:off x="8964703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9" name="等腰三角形 318"/>
            <p:cNvSpPr/>
            <p:nvPr/>
          </p:nvSpPr>
          <p:spPr>
            <a:xfrm rot="5400000">
              <a:off x="9599997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1" name="等腰三角形 320"/>
            <p:cNvSpPr/>
            <p:nvPr/>
          </p:nvSpPr>
          <p:spPr>
            <a:xfrm rot="16200000">
              <a:off x="7694114" y="1155249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4" name="等腰三角形 323"/>
            <p:cNvSpPr/>
            <p:nvPr/>
          </p:nvSpPr>
          <p:spPr>
            <a:xfrm rot="5400000">
              <a:off x="8329408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5" name="等腰三角形 324"/>
            <p:cNvSpPr/>
            <p:nvPr/>
          </p:nvSpPr>
          <p:spPr>
            <a:xfrm rot="16200000">
              <a:off x="6423525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6" name="等腰三角形 325"/>
            <p:cNvSpPr/>
            <p:nvPr/>
          </p:nvSpPr>
          <p:spPr>
            <a:xfrm rot="16200000">
              <a:off x="515293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7" name="等腰三角形 326"/>
            <p:cNvSpPr/>
            <p:nvPr/>
          </p:nvSpPr>
          <p:spPr>
            <a:xfrm rot="16200000">
              <a:off x="10870587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8" name="等腰三角形 327"/>
            <p:cNvSpPr/>
            <p:nvPr/>
          </p:nvSpPr>
          <p:spPr>
            <a:xfrm rot="16200000">
              <a:off x="9599998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9" name="等腰三角形 328"/>
            <p:cNvSpPr/>
            <p:nvPr/>
          </p:nvSpPr>
          <p:spPr>
            <a:xfrm rot="5400000">
              <a:off x="10235292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0" name="等腰三角形 329"/>
            <p:cNvSpPr/>
            <p:nvPr/>
          </p:nvSpPr>
          <p:spPr>
            <a:xfrm rot="16200000">
              <a:off x="8329409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1" name="等腰三角形 330"/>
            <p:cNvSpPr/>
            <p:nvPr/>
          </p:nvSpPr>
          <p:spPr>
            <a:xfrm rot="5400000">
              <a:off x="8964703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2" name="等腰三角形 331"/>
            <p:cNvSpPr/>
            <p:nvPr/>
          </p:nvSpPr>
          <p:spPr>
            <a:xfrm rot="16200000">
              <a:off x="7058820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3" name="等腰三角形 332"/>
            <p:cNvSpPr/>
            <p:nvPr/>
          </p:nvSpPr>
          <p:spPr>
            <a:xfrm rot="5400000">
              <a:off x="7694114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4" name="等腰三角形 333"/>
            <p:cNvSpPr/>
            <p:nvPr/>
          </p:nvSpPr>
          <p:spPr>
            <a:xfrm rot="16200000">
              <a:off x="11505882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5" name="等腰三角形 334"/>
            <p:cNvSpPr/>
            <p:nvPr/>
          </p:nvSpPr>
          <p:spPr>
            <a:xfrm rot="16200000">
              <a:off x="10235292" y="1892191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6" name="等腰三角形 335"/>
            <p:cNvSpPr/>
            <p:nvPr/>
          </p:nvSpPr>
          <p:spPr>
            <a:xfrm rot="5400000">
              <a:off x="10870586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7" name="等腰三角形 336"/>
            <p:cNvSpPr/>
            <p:nvPr/>
          </p:nvSpPr>
          <p:spPr>
            <a:xfrm rot="16200000">
              <a:off x="8964703" y="189219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0" name="等腰三角形 339"/>
            <p:cNvSpPr/>
            <p:nvPr/>
          </p:nvSpPr>
          <p:spPr>
            <a:xfrm rot="5400000">
              <a:off x="9599997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2" name="等腰三角形 341"/>
            <p:cNvSpPr/>
            <p:nvPr/>
          </p:nvSpPr>
          <p:spPr>
            <a:xfrm rot="5400000">
              <a:off x="8329408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3" name="等腰三角形 342"/>
            <p:cNvSpPr/>
            <p:nvPr/>
          </p:nvSpPr>
          <p:spPr>
            <a:xfrm rot="16200000">
              <a:off x="10870587" y="226233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4" name="等腰三角形 343"/>
            <p:cNvSpPr/>
            <p:nvPr/>
          </p:nvSpPr>
          <p:spPr>
            <a:xfrm rot="5400000">
              <a:off x="11505881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5" name="等腰三角形 344"/>
            <p:cNvSpPr/>
            <p:nvPr/>
          </p:nvSpPr>
          <p:spPr>
            <a:xfrm rot="16200000">
              <a:off x="9599998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6" name="等腰三角形 345"/>
            <p:cNvSpPr/>
            <p:nvPr/>
          </p:nvSpPr>
          <p:spPr>
            <a:xfrm rot="5400000">
              <a:off x="10235292" y="22623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7" name="等腰三角形 346"/>
            <p:cNvSpPr/>
            <p:nvPr/>
          </p:nvSpPr>
          <p:spPr>
            <a:xfrm rot="16200000">
              <a:off x="8329409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" name="等腰三角形 347"/>
            <p:cNvSpPr/>
            <p:nvPr/>
          </p:nvSpPr>
          <p:spPr>
            <a:xfrm rot="5400000">
              <a:off x="8964703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9" name="等腰三角形 348"/>
            <p:cNvSpPr/>
            <p:nvPr/>
          </p:nvSpPr>
          <p:spPr>
            <a:xfrm rot="16200000">
              <a:off x="1150588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0" name="等腰三角形 349"/>
            <p:cNvSpPr/>
            <p:nvPr/>
          </p:nvSpPr>
          <p:spPr>
            <a:xfrm rot="16200000">
              <a:off x="1023529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1" name="等腰三角形 350"/>
            <p:cNvSpPr/>
            <p:nvPr/>
          </p:nvSpPr>
          <p:spPr>
            <a:xfrm rot="5400000">
              <a:off x="10870586" y="262913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2" name="等腰三角形 351"/>
            <p:cNvSpPr/>
            <p:nvPr/>
          </p:nvSpPr>
          <p:spPr>
            <a:xfrm rot="5400000">
              <a:off x="9599997" y="2629133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3" name="等腰三角形 352"/>
            <p:cNvSpPr/>
            <p:nvPr/>
          </p:nvSpPr>
          <p:spPr>
            <a:xfrm rot="16200000">
              <a:off x="9599998" y="299927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4" name="等腰三角形 353"/>
            <p:cNvSpPr/>
            <p:nvPr/>
          </p:nvSpPr>
          <p:spPr>
            <a:xfrm rot="5400000">
              <a:off x="10235292" y="299927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9" name="等腰三角形 358"/>
            <p:cNvSpPr/>
            <p:nvPr/>
          </p:nvSpPr>
          <p:spPr>
            <a:xfrm rot="16200000">
              <a:off x="11505882" y="336607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0" name="等腰三角形 359"/>
            <p:cNvSpPr/>
            <p:nvPr/>
          </p:nvSpPr>
          <p:spPr>
            <a:xfrm rot="5400000">
              <a:off x="10870586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1" name="等腰三角形 360"/>
            <p:cNvSpPr/>
            <p:nvPr/>
          </p:nvSpPr>
          <p:spPr>
            <a:xfrm rot="5400000">
              <a:off x="9599997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2" name="组合 361"/>
          <p:cNvGrpSpPr/>
          <p:nvPr/>
        </p:nvGrpSpPr>
        <p:grpSpPr>
          <a:xfrm>
            <a:off x="-10549" y="3165604"/>
            <a:ext cx="3811767" cy="4051507"/>
            <a:chOff x="-10549" y="3165604"/>
            <a:chExt cx="3811767" cy="4051507"/>
          </a:xfrm>
        </p:grpSpPr>
        <p:sp>
          <p:nvSpPr>
            <p:cNvPr id="363" name="等腰三角形 362"/>
            <p:cNvSpPr/>
            <p:nvPr/>
          </p:nvSpPr>
          <p:spPr>
            <a:xfrm rot="5400000">
              <a:off x="-61373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4" name="等腰三角形 363"/>
            <p:cNvSpPr/>
            <p:nvPr/>
          </p:nvSpPr>
          <p:spPr>
            <a:xfrm rot="5400000">
              <a:off x="1209216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5" name="等腰三角形 364"/>
            <p:cNvSpPr/>
            <p:nvPr/>
          </p:nvSpPr>
          <p:spPr>
            <a:xfrm rot="16200000">
              <a:off x="573922" y="653099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6" name="等腰三角形 365"/>
            <p:cNvSpPr/>
            <p:nvPr/>
          </p:nvSpPr>
          <p:spPr>
            <a:xfrm rot="5400000">
              <a:off x="2479805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7" name="等腰三角形 366"/>
            <p:cNvSpPr/>
            <p:nvPr/>
          </p:nvSpPr>
          <p:spPr>
            <a:xfrm rot="16200000">
              <a:off x="1844511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8" name="等腰三角形 367"/>
            <p:cNvSpPr/>
            <p:nvPr/>
          </p:nvSpPr>
          <p:spPr>
            <a:xfrm rot="5400000">
              <a:off x="573922" y="6164196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9" name="等腰三角形 368"/>
            <p:cNvSpPr/>
            <p:nvPr/>
          </p:nvSpPr>
          <p:spPr>
            <a:xfrm rot="16200000">
              <a:off x="-61372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0" name="等腰三角形 369"/>
            <p:cNvSpPr/>
            <p:nvPr/>
          </p:nvSpPr>
          <p:spPr>
            <a:xfrm rot="5400000">
              <a:off x="1844511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1" name="等腰三角形 370"/>
            <p:cNvSpPr/>
            <p:nvPr/>
          </p:nvSpPr>
          <p:spPr>
            <a:xfrm rot="16200000">
              <a:off x="1209217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2" name="等腰三角形 371"/>
            <p:cNvSpPr/>
            <p:nvPr/>
          </p:nvSpPr>
          <p:spPr>
            <a:xfrm rot="5400000">
              <a:off x="3115100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3" name="等腰三角形 372"/>
            <p:cNvSpPr/>
            <p:nvPr/>
          </p:nvSpPr>
          <p:spPr>
            <a:xfrm rot="5400000">
              <a:off x="-61373" y="579405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4" name="等腰三角形 373"/>
            <p:cNvSpPr/>
            <p:nvPr/>
          </p:nvSpPr>
          <p:spPr>
            <a:xfrm rot="5400000">
              <a:off x="1209216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5" name="等腰三角形 374"/>
            <p:cNvSpPr/>
            <p:nvPr/>
          </p:nvSpPr>
          <p:spPr>
            <a:xfrm rot="16200000">
              <a:off x="573922" y="5794052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6" name="等腰三角形 375"/>
            <p:cNvSpPr/>
            <p:nvPr/>
          </p:nvSpPr>
          <p:spPr>
            <a:xfrm rot="5400000">
              <a:off x="2479805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7" name="等腰三角形 376"/>
            <p:cNvSpPr/>
            <p:nvPr/>
          </p:nvSpPr>
          <p:spPr>
            <a:xfrm rot="16200000">
              <a:off x="1844511" y="579405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8" name="等腰三角形 377"/>
            <p:cNvSpPr/>
            <p:nvPr/>
          </p:nvSpPr>
          <p:spPr>
            <a:xfrm rot="5400000">
              <a:off x="573922" y="542725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9" name="等腰三角形 378"/>
            <p:cNvSpPr/>
            <p:nvPr/>
          </p:nvSpPr>
          <p:spPr>
            <a:xfrm rot="16200000">
              <a:off x="-61372" y="542725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0" name="等腰三角形 379"/>
            <p:cNvSpPr/>
            <p:nvPr/>
          </p:nvSpPr>
          <p:spPr>
            <a:xfrm rot="16200000">
              <a:off x="1209217" y="5427254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1" name="等腰三角形 380"/>
            <p:cNvSpPr/>
            <p:nvPr/>
          </p:nvSpPr>
          <p:spPr>
            <a:xfrm rot="5400000">
              <a:off x="-61373" y="505711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2" name="等腰三角形 381"/>
            <p:cNvSpPr/>
            <p:nvPr/>
          </p:nvSpPr>
          <p:spPr>
            <a:xfrm rot="5400000">
              <a:off x="1209216" y="5057110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3" name="等腰三角形 382"/>
            <p:cNvSpPr/>
            <p:nvPr/>
          </p:nvSpPr>
          <p:spPr>
            <a:xfrm rot="16200000">
              <a:off x="573922" y="5057110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4" name="等腰三角形 383"/>
            <p:cNvSpPr/>
            <p:nvPr/>
          </p:nvSpPr>
          <p:spPr>
            <a:xfrm rot="5400000">
              <a:off x="573922" y="469031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5" name="等腰三角形 384"/>
            <p:cNvSpPr/>
            <p:nvPr/>
          </p:nvSpPr>
          <p:spPr>
            <a:xfrm rot="16200000">
              <a:off x="-61372" y="469031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6" name="等腰三角形 385"/>
            <p:cNvSpPr/>
            <p:nvPr/>
          </p:nvSpPr>
          <p:spPr>
            <a:xfrm rot="16200000">
              <a:off x="1209217" y="469031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7" name="等腰三角形 386"/>
            <p:cNvSpPr/>
            <p:nvPr/>
          </p:nvSpPr>
          <p:spPr>
            <a:xfrm rot="5400000">
              <a:off x="-61373" y="4320168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8" name="等腰三角形 387"/>
            <p:cNvSpPr/>
            <p:nvPr/>
          </p:nvSpPr>
          <p:spPr>
            <a:xfrm rot="16200000">
              <a:off x="573922" y="4320168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9" name="等腰三角形 388"/>
            <p:cNvSpPr/>
            <p:nvPr/>
          </p:nvSpPr>
          <p:spPr>
            <a:xfrm rot="16200000">
              <a:off x="-61372" y="395337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0" name="等腰三角形 389"/>
            <p:cNvSpPr/>
            <p:nvPr/>
          </p:nvSpPr>
          <p:spPr>
            <a:xfrm rot="5400000">
              <a:off x="-61373" y="358322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1" name="等腰三角形 390"/>
            <p:cNvSpPr/>
            <p:nvPr/>
          </p:nvSpPr>
          <p:spPr>
            <a:xfrm rot="16200000">
              <a:off x="-61372" y="3216428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交易结构 </a:t>
            </a:r>
            <a:r>
              <a:rPr kumimoji="1" lang="zh-CN" altLang="en-US" sz="1400" dirty="0">
                <a:sym typeface="+mn-ea"/>
              </a:rPr>
              <a:t>操作内容</a:t>
            </a:r>
            <a:endParaRPr kumimoji="1" lang="en-US" altLang="zh-CN" dirty="0">
              <a:sym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6045BB4-5B30-4F2F-9E3B-EBCD6C7598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87487" y="1220755"/>
          <a:ext cx="9217024" cy="5051444"/>
        </p:xfrm>
        <a:graphic>
          <a:graphicData uri="http://schemas.openxmlformats.org/drawingml/2006/table">
            <a:tbl>
              <a:tblPr/>
              <a:tblGrid>
                <a:gridCol w="2208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6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2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0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effectLst/>
                        </a:rPr>
                        <a:t>type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err="1">
                          <a:effectLst/>
                        </a:rPr>
                        <a:t>enum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effectLst/>
                        </a:rPr>
                        <a:t>description</a:t>
                      </a:r>
                      <a:endParaRPr lang="zh-CN" altLang="en-US" sz="2400" b="1" dirty="0">
                        <a:effectLst/>
                      </a:endParaRP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dirty="0">
                          <a:effectLst/>
                        </a:rPr>
                        <a:t>1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CREATE_ACCOUNT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>
                          <a:effectLst/>
                        </a:rPr>
                        <a:t>创建账号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dirty="0">
                          <a:effectLst/>
                        </a:rPr>
                        <a:t>2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ISSUE_ASSET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>
                          <a:effectLst/>
                        </a:rPr>
                        <a:t>发行资产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1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dirty="0">
                          <a:effectLst/>
                        </a:rPr>
                        <a:t>3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PAYMET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>
                          <a:effectLst/>
                        </a:rPr>
                        <a:t>转移资产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1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dirty="0">
                          <a:effectLst/>
                        </a:rPr>
                        <a:t>4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SET_METADATA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>
                          <a:effectLst/>
                        </a:rPr>
                        <a:t>设置</a:t>
                      </a:r>
                      <a:r>
                        <a:rPr lang="en-US" sz="1900" dirty="0">
                          <a:effectLst/>
                        </a:rPr>
                        <a:t>metadata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1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>
                          <a:effectLst/>
                        </a:rPr>
                        <a:t>5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SET_SIGNER_WEIGHT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>
                          <a:effectLst/>
                        </a:rPr>
                        <a:t>设置权重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dirty="0">
                          <a:effectLst/>
                        </a:rPr>
                        <a:t>6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SET_THRESHOLD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>
                          <a:effectLst/>
                        </a:rPr>
                        <a:t>设置门限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1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dirty="0">
                          <a:effectLst/>
                        </a:rPr>
                        <a:t>7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PAYCOIN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>
                          <a:effectLst/>
                        </a:rPr>
                        <a:t>支付</a:t>
                      </a:r>
                      <a:r>
                        <a:rPr lang="en-US" altLang="zh-CN" sz="1900" dirty="0">
                          <a:effectLst/>
                        </a:rPr>
                        <a:t>BU</a:t>
                      </a:r>
                      <a:endParaRPr lang="zh-CN" altLang="en-US" sz="1900" dirty="0">
                        <a:effectLst/>
                      </a:endParaRP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dirty="0">
                          <a:effectLst/>
                        </a:rPr>
                        <a:t>8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LOG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>
                          <a:effectLst/>
                        </a:rPr>
                        <a:t>输出日志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1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dirty="0">
                          <a:effectLst/>
                        </a:rPr>
                        <a:t>9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SET_PRIVILEDGE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>
                          <a:effectLst/>
                        </a:rPr>
                        <a:t>设置权限</a:t>
                      </a:r>
                    </a:p>
                  </a:txBody>
                  <a:tcPr marL="160637" marR="160637" marT="74140" marB="7414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38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交易结构 </a:t>
            </a:r>
            <a:r>
              <a:rPr kumimoji="1" lang="zh-CN" altLang="en-US" sz="1400" dirty="0">
                <a:sym typeface="+mn-ea"/>
              </a:rPr>
              <a:t>交易实例</a:t>
            </a:r>
            <a:endParaRPr kumimoji="1" lang="en-US" altLang="zh-CN"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F92F40-B65D-41F4-9128-537B34D7B53D}"/>
              </a:ext>
            </a:extLst>
          </p:cNvPr>
          <p:cNvSpPr txBox="1"/>
          <p:nvPr/>
        </p:nvSpPr>
        <p:spPr>
          <a:xfrm>
            <a:off x="2457644" y="942116"/>
            <a:ext cx="692099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    "</a:t>
            </a:r>
            <a:r>
              <a:rPr lang="en-US" altLang="zh-CN" sz="1200" dirty="0" err="1"/>
              <a:t>transaction_json</a:t>
            </a:r>
            <a:r>
              <a:rPr lang="en-US" altLang="zh-CN" sz="1200" dirty="0"/>
              <a:t>": {</a:t>
            </a:r>
          </a:p>
          <a:p>
            <a:r>
              <a:rPr lang="en-US" altLang="zh-CN" sz="1200" dirty="0"/>
              <a:t>            "</a:t>
            </a:r>
            <a:r>
              <a:rPr lang="en-US" altLang="zh-CN" sz="1200" b="1" dirty="0" err="1">
                <a:solidFill>
                  <a:srgbClr val="FF0000"/>
                </a:solidFill>
              </a:rPr>
              <a:t>source_address</a:t>
            </a:r>
            <a:r>
              <a:rPr lang="en-US" altLang="zh-CN" sz="1200" dirty="0"/>
              <a:t>": "buQs9npaCq9mNFZG18qu88ZcmXYqd6bqpTU3",</a:t>
            </a:r>
          </a:p>
          <a:p>
            <a:r>
              <a:rPr lang="en-US" altLang="zh-CN" sz="1200" dirty="0"/>
              <a:t>            "</a:t>
            </a:r>
            <a:r>
              <a:rPr lang="en-US" altLang="zh-CN" sz="1200" b="1" dirty="0">
                <a:solidFill>
                  <a:srgbClr val="FF0000"/>
                </a:solidFill>
              </a:rPr>
              <a:t>nonce</a:t>
            </a:r>
            <a:r>
              <a:rPr lang="en-US" altLang="zh-CN" sz="1200" dirty="0"/>
              <a:t>": 3,</a:t>
            </a:r>
          </a:p>
          <a:p>
            <a:r>
              <a:rPr lang="en-US" altLang="zh-CN" sz="1200" dirty="0"/>
              <a:t>            "</a:t>
            </a:r>
            <a:r>
              <a:rPr lang="en-US" altLang="zh-CN" sz="1200" b="1" dirty="0" err="1">
                <a:solidFill>
                  <a:srgbClr val="FF0000"/>
                </a:solidFill>
              </a:rPr>
              <a:t>fee_limit</a:t>
            </a:r>
            <a:r>
              <a:rPr lang="en-US" altLang="zh-CN" sz="1200" dirty="0"/>
              <a:t>": 1000000,</a:t>
            </a:r>
          </a:p>
          <a:p>
            <a:r>
              <a:rPr lang="en-US" altLang="zh-CN" sz="1200" dirty="0"/>
              <a:t>            "</a:t>
            </a:r>
            <a:r>
              <a:rPr lang="en-US" altLang="zh-CN" sz="1200" b="1" dirty="0" err="1">
                <a:solidFill>
                  <a:srgbClr val="FF0000"/>
                </a:solidFill>
              </a:rPr>
              <a:t>gas_price</a:t>
            </a:r>
            <a:r>
              <a:rPr lang="en-US" altLang="zh-CN" sz="1200" dirty="0"/>
              <a:t>": 1000,</a:t>
            </a:r>
          </a:p>
          <a:p>
            <a:r>
              <a:rPr lang="en-US" altLang="zh-CN" sz="1200" dirty="0"/>
              <a:t>            "</a:t>
            </a:r>
            <a:r>
              <a:rPr lang="en-US" altLang="zh-CN" sz="1200" b="1" dirty="0">
                <a:solidFill>
                  <a:srgbClr val="FF0000"/>
                </a:solidFill>
              </a:rPr>
              <a:t>operations</a:t>
            </a:r>
            <a:r>
              <a:rPr lang="en-US" altLang="zh-CN" sz="1200" dirty="0"/>
              <a:t>": [{</a:t>
            </a:r>
          </a:p>
          <a:p>
            <a:r>
              <a:rPr lang="en-US" altLang="zh-CN" sz="1200" b="1" dirty="0"/>
              <a:t>                "type": 1,</a:t>
            </a:r>
          </a:p>
          <a:p>
            <a:r>
              <a:rPr lang="en-US" altLang="zh-CN" sz="1200" dirty="0"/>
              <a:t>                "</a:t>
            </a:r>
            <a:r>
              <a:rPr lang="en-US" altLang="zh-CN" sz="1200" b="1" dirty="0" err="1"/>
              <a:t>create_account</a:t>
            </a:r>
            <a:r>
              <a:rPr lang="en-US" altLang="zh-CN" sz="1200" dirty="0"/>
              <a:t>": {</a:t>
            </a:r>
          </a:p>
          <a:p>
            <a:r>
              <a:rPr lang="en-US" altLang="zh-CN" sz="1200" dirty="0"/>
              <a:t>                    "</a:t>
            </a:r>
            <a:r>
              <a:rPr lang="en-US" altLang="zh-CN" sz="1200" dirty="0" err="1"/>
              <a:t>dest_address</a:t>
            </a:r>
            <a:r>
              <a:rPr lang="en-US" altLang="zh-CN" sz="1200" dirty="0"/>
              <a:t>": "buQmvKW11Xy1GL9RUXJKrydWuNykfaQr9SKE",</a:t>
            </a:r>
          </a:p>
          <a:p>
            <a:r>
              <a:rPr lang="en-US" altLang="zh-CN" sz="1200" dirty="0"/>
              <a:t>                    "</a:t>
            </a:r>
            <a:r>
              <a:rPr lang="en-US" altLang="zh-CN" sz="1200" dirty="0" err="1"/>
              <a:t>init_balance</a:t>
            </a:r>
            <a:r>
              <a:rPr lang="en-US" altLang="zh-CN" sz="1200" dirty="0"/>
              <a:t>": 100000000000000,</a:t>
            </a:r>
          </a:p>
          <a:p>
            <a:r>
              <a:rPr lang="en-US" altLang="zh-CN" sz="1200" dirty="0"/>
              <a:t>                    "</a:t>
            </a:r>
            <a:r>
              <a:rPr lang="en-US" altLang="zh-CN" sz="1200" dirty="0" err="1"/>
              <a:t>priv</a:t>
            </a:r>
            <a:r>
              <a:rPr lang="en-US" altLang="zh-CN" sz="1200" dirty="0"/>
              <a:t>": {</a:t>
            </a:r>
          </a:p>
          <a:p>
            <a:r>
              <a:rPr lang="en-US" altLang="zh-CN" sz="1200" dirty="0"/>
              <a:t>                        "</a:t>
            </a:r>
            <a:r>
              <a:rPr lang="en-US" altLang="zh-CN" sz="1200" dirty="0" err="1"/>
              <a:t>master_weight</a:t>
            </a:r>
            <a:r>
              <a:rPr lang="en-US" altLang="zh-CN" sz="1200" dirty="0"/>
              <a:t>": 1,</a:t>
            </a:r>
          </a:p>
          <a:p>
            <a:r>
              <a:rPr lang="en-US" altLang="zh-CN" sz="1200" dirty="0"/>
              <a:t>                        "thresholds": {</a:t>
            </a:r>
          </a:p>
          <a:p>
            <a:r>
              <a:rPr lang="en-US" altLang="zh-CN" sz="1200" dirty="0"/>
              <a:t>                            "</a:t>
            </a:r>
            <a:r>
              <a:rPr lang="en-US" altLang="zh-CN" sz="1200" dirty="0" err="1"/>
              <a:t>tx_threshold</a:t>
            </a:r>
            <a:r>
              <a:rPr lang="en-US" altLang="zh-CN" sz="1200" dirty="0"/>
              <a:t>": 1</a:t>
            </a:r>
          </a:p>
          <a:p>
            <a:r>
              <a:rPr lang="en-US" altLang="zh-CN" sz="1200" dirty="0"/>
              <a:t>                        }</a:t>
            </a:r>
          </a:p>
          <a:p>
            <a:r>
              <a:rPr lang="en-US" altLang="zh-CN" sz="1200" dirty="0"/>
              <a:t>                    }</a:t>
            </a:r>
          </a:p>
          <a:p>
            <a:r>
              <a:rPr lang="en-US" altLang="zh-CN" sz="1200" dirty="0"/>
              <a:t>                }</a:t>
            </a:r>
          </a:p>
          <a:p>
            <a:r>
              <a:rPr lang="en-US" altLang="zh-CN" sz="1200" dirty="0"/>
              <a:t>            },</a:t>
            </a:r>
          </a:p>
          <a:p>
            <a:r>
              <a:rPr lang="en-US" altLang="zh-CN" sz="1200" dirty="0"/>
              <a:t>           {</a:t>
            </a:r>
          </a:p>
          <a:p>
            <a:r>
              <a:rPr lang="en-US" altLang="zh-CN" sz="1200" dirty="0"/>
              <a:t>               </a:t>
            </a:r>
            <a:r>
              <a:rPr lang="en-US" altLang="zh-CN" sz="1200" b="1" dirty="0"/>
              <a:t>"type" : 2,</a:t>
            </a:r>
          </a:p>
          <a:p>
            <a:r>
              <a:rPr lang="en-US" altLang="zh-CN" sz="1200" dirty="0"/>
              <a:t>               "</a:t>
            </a:r>
            <a:r>
              <a:rPr lang="en-US" altLang="zh-CN" sz="1200" b="1" dirty="0" err="1"/>
              <a:t>issue_asset</a:t>
            </a:r>
            <a:r>
              <a:rPr lang="en-US" altLang="zh-CN" sz="1200" dirty="0"/>
              <a:t>" :</a:t>
            </a:r>
          </a:p>
          <a:p>
            <a:r>
              <a:rPr lang="en-US" altLang="zh-CN" sz="1200" dirty="0"/>
              <a:t>               {</a:t>
            </a:r>
          </a:p>
          <a:p>
            <a:r>
              <a:rPr lang="en-US" altLang="zh-CN" sz="1200" dirty="0"/>
              <a:t>                    "amount" : 1000,</a:t>
            </a:r>
          </a:p>
          <a:p>
            <a:r>
              <a:rPr lang="en-US" altLang="zh-CN" sz="1200" dirty="0"/>
              <a:t>                   "code" : "CNY"</a:t>
            </a:r>
          </a:p>
          <a:p>
            <a:r>
              <a:rPr lang="en-US" altLang="zh-CN" sz="1200" dirty="0"/>
              <a:t>               }</a:t>
            </a:r>
          </a:p>
          <a:p>
            <a:r>
              <a:rPr lang="en-US" altLang="zh-CN" sz="1200" dirty="0"/>
              <a:t>           }]</a:t>
            </a:r>
          </a:p>
          <a:p>
            <a:r>
              <a:rPr lang="en-US" altLang="zh-CN" sz="1200" dirty="0"/>
              <a:t>        },</a:t>
            </a:r>
          </a:p>
          <a:p>
            <a:r>
              <a:rPr lang="en-US" altLang="zh-CN" sz="1200" dirty="0"/>
              <a:t>        "</a:t>
            </a:r>
            <a:r>
              <a:rPr lang="en-US" altLang="zh-CN" sz="1200" b="1" dirty="0" err="1">
                <a:solidFill>
                  <a:srgbClr val="FF0000"/>
                </a:solidFill>
              </a:rPr>
              <a:t>private_keys</a:t>
            </a:r>
            <a:r>
              <a:rPr lang="en-US" altLang="zh-CN" sz="1200" dirty="0"/>
              <a:t>": ["privbvYfqQyG3kZyHE4RX4TYVa32htw8xG4WdpCTrymPUJQ923XkKVbM"]</a:t>
            </a:r>
          </a:p>
          <a:p>
            <a:r>
              <a:rPr lang="en-US" altLang="zh-C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93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4" y="356659"/>
            <a:ext cx="2747702" cy="440676"/>
          </a:xfrm>
        </p:spPr>
        <p:txBody>
          <a:bodyPr/>
          <a:lstStyle/>
          <a:p>
            <a:r>
              <a:rPr kumimoji="1" lang="zh-CN" altLang="en-US" dirty="0"/>
              <a:t>交易缓存队列结构</a:t>
            </a:r>
            <a:endParaRPr kumimoji="1" lang="en-US" altLang="zh-CN" dirty="0">
              <a:sym typeface="+mn-ea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BC962AF-F20A-4B82-AEEB-425BCBDDD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915124"/>
              </p:ext>
            </p:extLst>
          </p:nvPr>
        </p:nvGraphicFramePr>
        <p:xfrm>
          <a:off x="2994050" y="2409532"/>
          <a:ext cx="1093187" cy="777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3223708064"/>
                    </a:ext>
                  </a:extLst>
                </a:gridCol>
                <a:gridCol w="459457">
                  <a:extLst>
                    <a:ext uri="{9D8B030D-6E8A-4147-A177-3AD203B41FA5}">
                      <a16:colId xmlns:a16="http://schemas.microsoft.com/office/drawing/2014/main" val="3533317714"/>
                    </a:ext>
                  </a:extLst>
                </a:gridCol>
              </a:tblGrid>
              <a:tr h="149014">
                <a:tc gridSpan="2"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交易（账户</a:t>
                      </a:r>
                      <a:r>
                        <a:rPr lang="en-US" altLang="zh-CN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23608"/>
                  </a:ext>
                </a:extLst>
              </a:tr>
              <a:tr h="149014">
                <a:tc>
                  <a:txBody>
                    <a:bodyPr/>
                    <a:lstStyle/>
                    <a:p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i="1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i="1" kern="1200" dirty="0">
                        <a:solidFill>
                          <a:schemeClr val="tx1"/>
                        </a:solidFill>
                        <a:latin typeface="It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69569"/>
                  </a:ext>
                </a:extLst>
              </a:tr>
              <a:tr h="149014">
                <a:tc>
                  <a:txBody>
                    <a:bodyPr/>
                    <a:lstStyle/>
                    <a:p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交易费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i="1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i="1" kern="1200" dirty="0">
                        <a:solidFill>
                          <a:schemeClr val="tx1"/>
                        </a:solidFill>
                        <a:latin typeface="It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50176"/>
                  </a:ext>
                </a:extLst>
              </a:tr>
            </a:tbl>
          </a:graphicData>
        </a:graphic>
      </p:graphicFrame>
      <p:sp>
        <p:nvSpPr>
          <p:cNvPr id="18" name="TextBox 8">
            <a:extLst>
              <a:ext uri="{FF2B5EF4-FFF2-40B4-BE49-F238E27FC236}">
                <a16:creationId xmlns:a16="http://schemas.microsoft.com/office/drawing/2014/main" id="{85DBF1DD-75F2-4CEC-877B-ECF66C4D6D7D}"/>
              </a:ext>
            </a:extLst>
          </p:cNvPr>
          <p:cNvSpPr txBox="1"/>
          <p:nvPr/>
        </p:nvSpPr>
        <p:spPr>
          <a:xfrm>
            <a:off x="1199105" y="2490375"/>
            <a:ext cx="1093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未入队交易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438EA5A9-BF42-4413-B842-16050902E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545994"/>
              </p:ext>
            </p:extLst>
          </p:nvPr>
        </p:nvGraphicFramePr>
        <p:xfrm>
          <a:off x="4627965" y="2409532"/>
          <a:ext cx="1093187" cy="777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3223708064"/>
                    </a:ext>
                  </a:extLst>
                </a:gridCol>
                <a:gridCol w="459457">
                  <a:extLst>
                    <a:ext uri="{9D8B030D-6E8A-4147-A177-3AD203B41FA5}">
                      <a16:colId xmlns:a16="http://schemas.microsoft.com/office/drawing/2014/main" val="3533317714"/>
                    </a:ext>
                  </a:extLst>
                </a:gridCol>
              </a:tblGrid>
              <a:tr h="149014">
                <a:tc gridSpan="2"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交易（账户</a:t>
                      </a:r>
                      <a:r>
                        <a:rPr lang="en-US" altLang="zh-CN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23608"/>
                  </a:ext>
                </a:extLst>
              </a:tr>
              <a:tr h="149014"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latin typeface="It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69569"/>
                  </a:ext>
                </a:extLst>
              </a:tr>
              <a:tr h="149014"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交易费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latin typeface="It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50176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0F4AE01E-2BA3-4B4E-B9A5-B9959576D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90451"/>
              </p:ext>
            </p:extLst>
          </p:nvPr>
        </p:nvGraphicFramePr>
        <p:xfrm>
          <a:off x="6261880" y="2409532"/>
          <a:ext cx="1093187" cy="777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3223708064"/>
                    </a:ext>
                  </a:extLst>
                </a:gridCol>
                <a:gridCol w="459457">
                  <a:extLst>
                    <a:ext uri="{9D8B030D-6E8A-4147-A177-3AD203B41FA5}">
                      <a16:colId xmlns:a16="http://schemas.microsoft.com/office/drawing/2014/main" val="3533317714"/>
                    </a:ext>
                  </a:extLst>
                </a:gridCol>
              </a:tblGrid>
              <a:tr h="149014">
                <a:tc gridSpan="2"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交易（账户</a:t>
                      </a:r>
                      <a:r>
                        <a:rPr lang="en-US" altLang="zh-CN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23608"/>
                  </a:ext>
                </a:extLst>
              </a:tr>
              <a:tr h="149014"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latin typeface="It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69569"/>
                  </a:ext>
                </a:extLst>
              </a:tr>
              <a:tr h="149014"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交易费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latin typeface="It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50176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AF28B395-907F-4D51-AA88-21B17F674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79100"/>
              </p:ext>
            </p:extLst>
          </p:nvPr>
        </p:nvGraphicFramePr>
        <p:xfrm>
          <a:off x="7895795" y="2409532"/>
          <a:ext cx="1093187" cy="777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3223708064"/>
                    </a:ext>
                  </a:extLst>
                </a:gridCol>
                <a:gridCol w="459457">
                  <a:extLst>
                    <a:ext uri="{9D8B030D-6E8A-4147-A177-3AD203B41FA5}">
                      <a16:colId xmlns:a16="http://schemas.microsoft.com/office/drawing/2014/main" val="3533317714"/>
                    </a:ext>
                  </a:extLst>
                </a:gridCol>
              </a:tblGrid>
              <a:tr h="149014">
                <a:tc gridSpan="2"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交易（账户</a:t>
                      </a:r>
                      <a:r>
                        <a:rPr lang="en-US" altLang="zh-CN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23608"/>
                  </a:ext>
                </a:extLst>
              </a:tr>
              <a:tr h="149014"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latin typeface="It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69569"/>
                  </a:ext>
                </a:extLst>
              </a:tr>
              <a:tr h="149014"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交易费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latin typeface="It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50176"/>
                  </a:ext>
                </a:extLst>
              </a:tr>
            </a:tbl>
          </a:graphicData>
        </a:graphic>
      </p:graphicFrame>
      <p:sp>
        <p:nvSpPr>
          <p:cNvPr id="8" name="TextBox 8">
            <a:extLst>
              <a:ext uri="{FF2B5EF4-FFF2-40B4-BE49-F238E27FC236}">
                <a16:creationId xmlns:a16="http://schemas.microsoft.com/office/drawing/2014/main" id="{A23571E4-DFAC-4760-B2F4-44CA6EF896E9}"/>
              </a:ext>
            </a:extLst>
          </p:cNvPr>
          <p:cNvSpPr txBox="1"/>
          <p:nvPr/>
        </p:nvSpPr>
        <p:spPr>
          <a:xfrm>
            <a:off x="1315336" y="1182190"/>
            <a:ext cx="212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当前账户内的序号</a:t>
            </a:r>
            <a:endParaRPr lang="en-US" altLang="zh-CN" b="1" dirty="0"/>
          </a:p>
          <a:p>
            <a:r>
              <a:rPr lang="zh-CN" altLang="en-US" b="1" dirty="0"/>
              <a:t>账户</a:t>
            </a:r>
            <a:r>
              <a:rPr lang="en-US" altLang="zh-CN" b="1" dirty="0"/>
              <a:t>A  2  </a:t>
            </a:r>
            <a:r>
              <a:rPr lang="zh-CN" altLang="en-US" b="1" dirty="0"/>
              <a:t>账户</a:t>
            </a:r>
            <a:r>
              <a:rPr lang="en-US" altLang="zh-CN" b="1" dirty="0"/>
              <a:t>B  5</a:t>
            </a:r>
            <a:endParaRPr lang="zh-CN" altLang="en-US" b="1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C2C12D3-7526-4CEF-85B9-FEB5EC191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29362"/>
              </p:ext>
            </p:extLst>
          </p:nvPr>
        </p:nvGraphicFramePr>
        <p:xfrm>
          <a:off x="3467053" y="4972626"/>
          <a:ext cx="1093187" cy="777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3223708064"/>
                    </a:ext>
                  </a:extLst>
                </a:gridCol>
                <a:gridCol w="459457">
                  <a:extLst>
                    <a:ext uri="{9D8B030D-6E8A-4147-A177-3AD203B41FA5}">
                      <a16:colId xmlns:a16="http://schemas.microsoft.com/office/drawing/2014/main" val="3533317714"/>
                    </a:ext>
                  </a:extLst>
                </a:gridCol>
              </a:tblGrid>
              <a:tr h="149014">
                <a:tc gridSpan="2"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交易（账户</a:t>
                      </a:r>
                      <a:r>
                        <a:rPr lang="en-US" altLang="zh-CN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23608"/>
                  </a:ext>
                </a:extLst>
              </a:tr>
              <a:tr h="149014"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latin typeface="It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69569"/>
                  </a:ext>
                </a:extLst>
              </a:tr>
              <a:tr h="149014"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交易费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9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latin typeface="It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50176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A94284B-A290-4037-AC37-678CBA37C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9894"/>
              </p:ext>
            </p:extLst>
          </p:nvPr>
        </p:nvGraphicFramePr>
        <p:xfrm>
          <a:off x="4620551" y="4968654"/>
          <a:ext cx="1093187" cy="777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3223708064"/>
                    </a:ext>
                  </a:extLst>
                </a:gridCol>
                <a:gridCol w="459457">
                  <a:extLst>
                    <a:ext uri="{9D8B030D-6E8A-4147-A177-3AD203B41FA5}">
                      <a16:colId xmlns:a16="http://schemas.microsoft.com/office/drawing/2014/main" val="3533317714"/>
                    </a:ext>
                  </a:extLst>
                </a:gridCol>
              </a:tblGrid>
              <a:tr h="149014">
                <a:tc gridSpan="2"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交易（账户</a:t>
                      </a:r>
                      <a:r>
                        <a:rPr lang="en-US" altLang="zh-CN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23608"/>
                  </a:ext>
                </a:extLst>
              </a:tr>
              <a:tr h="149014">
                <a:tc>
                  <a:txBody>
                    <a:bodyPr/>
                    <a:lstStyle/>
                    <a:p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i="1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i="1" kern="1200" dirty="0">
                        <a:solidFill>
                          <a:schemeClr val="tx1"/>
                        </a:solidFill>
                        <a:latin typeface="It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69569"/>
                  </a:ext>
                </a:extLst>
              </a:tr>
              <a:tr h="149014">
                <a:tc>
                  <a:txBody>
                    <a:bodyPr/>
                    <a:lstStyle/>
                    <a:p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交易费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i="1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i="1" kern="1200" dirty="0">
                        <a:solidFill>
                          <a:schemeClr val="tx1"/>
                        </a:solidFill>
                        <a:latin typeface="It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50176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1428538-D13F-403E-B03F-AE07506DC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850220"/>
              </p:ext>
            </p:extLst>
          </p:nvPr>
        </p:nvGraphicFramePr>
        <p:xfrm>
          <a:off x="5774049" y="4968654"/>
          <a:ext cx="1093187" cy="777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3223708064"/>
                    </a:ext>
                  </a:extLst>
                </a:gridCol>
                <a:gridCol w="459457">
                  <a:extLst>
                    <a:ext uri="{9D8B030D-6E8A-4147-A177-3AD203B41FA5}">
                      <a16:colId xmlns:a16="http://schemas.microsoft.com/office/drawing/2014/main" val="3533317714"/>
                    </a:ext>
                  </a:extLst>
                </a:gridCol>
              </a:tblGrid>
              <a:tr h="149014">
                <a:tc gridSpan="2"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交易（账户</a:t>
                      </a:r>
                      <a:r>
                        <a:rPr lang="en-US" altLang="zh-CN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23608"/>
                  </a:ext>
                </a:extLst>
              </a:tr>
              <a:tr h="149014"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latin typeface="It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69569"/>
                  </a:ext>
                </a:extLst>
              </a:tr>
              <a:tr h="149014"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交易费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latin typeface="It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5017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9B90A83-6E74-45CC-8F91-38FDFBE72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311447"/>
              </p:ext>
            </p:extLst>
          </p:nvPr>
        </p:nvGraphicFramePr>
        <p:xfrm>
          <a:off x="6927547" y="4968654"/>
          <a:ext cx="1093187" cy="777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33730">
                  <a:extLst>
                    <a:ext uri="{9D8B030D-6E8A-4147-A177-3AD203B41FA5}">
                      <a16:colId xmlns:a16="http://schemas.microsoft.com/office/drawing/2014/main" val="3223708064"/>
                    </a:ext>
                  </a:extLst>
                </a:gridCol>
                <a:gridCol w="459457">
                  <a:extLst>
                    <a:ext uri="{9D8B030D-6E8A-4147-A177-3AD203B41FA5}">
                      <a16:colId xmlns:a16="http://schemas.microsoft.com/office/drawing/2014/main" val="3533317714"/>
                    </a:ext>
                  </a:extLst>
                </a:gridCol>
              </a:tblGrid>
              <a:tr h="149014">
                <a:tc gridSpan="2">
                  <a:txBody>
                    <a:bodyPr/>
                    <a:lstStyle/>
                    <a:p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交易（账户</a:t>
                      </a:r>
                      <a:r>
                        <a:rPr lang="en-US" altLang="zh-CN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1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23608"/>
                  </a:ext>
                </a:extLst>
              </a:tr>
              <a:tr h="149014"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latin typeface="It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69569"/>
                  </a:ext>
                </a:extLst>
              </a:tr>
              <a:tr h="149014"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zh-CN" altLang="en-US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交易费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363980" rtl="0" eaLnBrk="1" latinLnBrk="0" hangingPunct="1"/>
                      <a:r>
                        <a:rPr lang="en-US" altLang="zh-CN" sz="1100" b="1" i="0" kern="1200" dirty="0">
                          <a:solidFill>
                            <a:schemeClr val="tx1"/>
                          </a:solidFill>
                          <a:latin typeface="Ita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1" i="0" kern="1200" dirty="0">
                        <a:solidFill>
                          <a:schemeClr val="tx1"/>
                        </a:solidFill>
                        <a:latin typeface="It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50176"/>
                  </a:ext>
                </a:extLst>
              </a:tr>
            </a:tbl>
          </a:graphicData>
        </a:graphic>
      </p:graphicFrame>
      <p:sp>
        <p:nvSpPr>
          <p:cNvPr id="17" name="TextBox 8">
            <a:extLst>
              <a:ext uri="{FF2B5EF4-FFF2-40B4-BE49-F238E27FC236}">
                <a16:creationId xmlns:a16="http://schemas.microsoft.com/office/drawing/2014/main" id="{E3594633-70BD-47A7-BF46-28052F134EDF}"/>
              </a:ext>
            </a:extLst>
          </p:cNvPr>
          <p:cNvSpPr txBox="1"/>
          <p:nvPr/>
        </p:nvSpPr>
        <p:spPr>
          <a:xfrm>
            <a:off x="1132118" y="4992615"/>
            <a:ext cx="1093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缓存队列中的交易</a:t>
            </a:r>
          </a:p>
        </p:txBody>
      </p:sp>
      <p:sp>
        <p:nvSpPr>
          <p:cNvPr id="22" name="右箭头 36">
            <a:extLst>
              <a:ext uri="{FF2B5EF4-FFF2-40B4-BE49-F238E27FC236}">
                <a16:creationId xmlns:a16="http://schemas.microsoft.com/office/drawing/2014/main" id="{3BEBA84F-4D85-43F1-9782-D8F72AC78B4B}"/>
              </a:ext>
            </a:extLst>
          </p:cNvPr>
          <p:cNvSpPr/>
          <p:nvPr/>
        </p:nvSpPr>
        <p:spPr>
          <a:xfrm rot="5400000">
            <a:off x="5182323" y="3569950"/>
            <a:ext cx="777239" cy="91355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8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共识提案结构</a:t>
            </a:r>
            <a:endParaRPr kumimoji="1" lang="en-US" altLang="zh-CN" dirty="0">
              <a:sym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62FDF1-5358-4713-B739-91205E296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239930"/>
              </p:ext>
            </p:extLst>
          </p:nvPr>
        </p:nvGraphicFramePr>
        <p:xfrm>
          <a:off x="1902460" y="1893146"/>
          <a:ext cx="8128000" cy="3067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720">
                  <a:extLst>
                    <a:ext uri="{9D8B030D-6E8A-4147-A177-3AD203B41FA5}">
                      <a16:colId xmlns:a16="http://schemas.microsoft.com/office/drawing/2014/main" val="2417557148"/>
                    </a:ext>
                  </a:extLst>
                </a:gridCol>
                <a:gridCol w="5923280">
                  <a:extLst>
                    <a:ext uri="{9D8B030D-6E8A-4147-A177-3AD203B41FA5}">
                      <a16:colId xmlns:a16="http://schemas.microsoft.com/office/drawing/2014/main" val="3641203179"/>
                    </a:ext>
                  </a:extLst>
                </a:gridCol>
              </a:tblGrid>
              <a:tr h="649010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共识提案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733473"/>
                  </a:ext>
                </a:extLst>
              </a:tr>
              <a:tr h="483693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打包时间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i="1" dirty="0" err="1"/>
                        <a:t>close_time</a:t>
                      </a:r>
                      <a:endParaRPr lang="zh-CN" altLang="en-US" sz="18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860048"/>
                  </a:ext>
                </a:extLst>
              </a:tr>
              <a:tr h="483693">
                <a:tc>
                  <a:txBody>
                    <a:bodyPr/>
                    <a:lstStyle/>
                    <a:p>
                      <a:pPr marL="0" marR="0" lvl="0" indent="0" algn="l" defTabSz="13639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区块号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i="1" dirty="0" err="1"/>
                        <a:t>ledger_seq</a:t>
                      </a:r>
                      <a:endParaRPr lang="zh-CN" altLang="en-US" sz="18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427089"/>
                  </a:ext>
                </a:extLst>
              </a:tr>
              <a:tr h="483693">
                <a:tc>
                  <a:txBody>
                    <a:bodyPr/>
                    <a:lstStyle/>
                    <a:p>
                      <a:pPr marL="0" marR="0" lvl="0" indent="0" algn="l" defTabSz="13639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前共识证明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i="1" dirty="0" err="1"/>
                        <a:t>previous_proof</a:t>
                      </a:r>
                      <a:endParaRPr lang="zh-CN" altLang="en-US" sz="18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55720"/>
                  </a:ext>
                </a:extLst>
              </a:tr>
              <a:tr h="483693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前区块哈希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i="1" dirty="0" err="1"/>
                        <a:t>previous_ledger_hash</a:t>
                      </a:r>
                      <a:endParaRPr lang="zh-CN" altLang="en-US" sz="18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102764"/>
                  </a:ext>
                </a:extLst>
              </a:tr>
              <a:tr h="483693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交易集合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i="1" dirty="0" err="1"/>
                        <a:t>tx_set</a:t>
                      </a:r>
                      <a:endParaRPr lang="zh-CN" altLang="en-US" sz="18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1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91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4" y="356659"/>
            <a:ext cx="3705596" cy="440676"/>
          </a:xfrm>
        </p:spPr>
        <p:txBody>
          <a:bodyPr/>
          <a:lstStyle/>
          <a:p>
            <a:r>
              <a:rPr kumimoji="1" lang="zh-CN" altLang="en-US" dirty="0">
                <a:sym typeface="+mn-ea"/>
              </a:rPr>
              <a:t>数据存取结构 </a:t>
            </a:r>
            <a:r>
              <a:rPr kumimoji="1" lang="zh-CN" altLang="en-US" sz="1400" dirty="0">
                <a:sym typeface="+mn-ea"/>
              </a:rPr>
              <a:t>交易执行的原子性</a:t>
            </a:r>
            <a:endParaRPr kumimoji="1" lang="en-US" altLang="zh-CN" dirty="0">
              <a:sym typeface="+mn-ea"/>
            </a:endParaRPr>
          </a:p>
        </p:txBody>
      </p:sp>
      <p:sp>
        <p:nvSpPr>
          <p:cNvPr id="23" name="下箭头 3">
            <a:extLst>
              <a:ext uri="{FF2B5EF4-FFF2-40B4-BE49-F238E27FC236}">
                <a16:creationId xmlns:a16="http://schemas.microsoft.com/office/drawing/2014/main" id="{21319489-B0BB-47C1-9AB2-7D61F386BC82}"/>
              </a:ext>
            </a:extLst>
          </p:cNvPr>
          <p:cNvSpPr/>
          <p:nvPr/>
        </p:nvSpPr>
        <p:spPr>
          <a:xfrm>
            <a:off x="845709" y="1576294"/>
            <a:ext cx="612623" cy="18796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210CB9-946C-4EB1-88D5-92CE905B2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3404" y="1554445"/>
          <a:ext cx="3383967" cy="5012052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58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26">
                <a:tc>
                  <a:txBody>
                    <a:bodyPr/>
                    <a:lstStyle/>
                    <a:p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交易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创建账户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发行资产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en-US" altLang="zh-CN" sz="14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4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转移资产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91">
                <a:tc>
                  <a:txBody>
                    <a:bodyPr/>
                    <a:lstStyle/>
                    <a:p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交易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zh-CN" altLang="en-US" sz="14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转移资产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转账代币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失败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556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设置元数据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未执行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926">
                <a:tc>
                  <a:txBody>
                    <a:bodyPr/>
                    <a:lstStyle/>
                    <a:p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交易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发行资产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938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转账代币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B05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8926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8926">
                <a:tc>
                  <a:txBody>
                    <a:bodyPr/>
                    <a:lstStyle/>
                    <a:p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交易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5" name="TextBox 5">
            <a:extLst>
              <a:ext uri="{FF2B5EF4-FFF2-40B4-BE49-F238E27FC236}">
                <a16:creationId xmlns:a16="http://schemas.microsoft.com/office/drawing/2014/main" id="{70631939-2F44-458C-8BD5-503193B8E559}"/>
              </a:ext>
            </a:extLst>
          </p:cNvPr>
          <p:cNvSpPr txBox="1"/>
          <p:nvPr/>
        </p:nvSpPr>
        <p:spPr>
          <a:xfrm>
            <a:off x="2003636" y="1103644"/>
            <a:ext cx="231749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交易队列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59262F6B-3AF9-4DFA-9D2C-03ED54B784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8180" y="1572032"/>
          <a:ext cx="2144948" cy="401065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44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1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交易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134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创建账户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134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发行资产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134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altLang="en-US" sz="1400" baseline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转移资产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134">
                <a:tc>
                  <a:txBody>
                    <a:bodyPr/>
                    <a:lstStyle/>
                    <a:p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交易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134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发行资产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134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转账代币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134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134">
                <a:tc>
                  <a:txBody>
                    <a:bodyPr/>
                    <a:lstStyle/>
                    <a:p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交易</a:t>
                      </a: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TextBox 12">
            <a:extLst>
              <a:ext uri="{FF2B5EF4-FFF2-40B4-BE49-F238E27FC236}">
                <a16:creationId xmlns:a16="http://schemas.microsoft.com/office/drawing/2014/main" id="{B438682A-1F6C-4A7D-8214-6BBBC5872567}"/>
              </a:ext>
            </a:extLst>
          </p:cNvPr>
          <p:cNvSpPr txBox="1"/>
          <p:nvPr/>
        </p:nvSpPr>
        <p:spPr>
          <a:xfrm>
            <a:off x="9256579" y="1025823"/>
            <a:ext cx="107819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A93956A-2B13-491A-BC6B-7C28354C7399}"/>
              </a:ext>
            </a:extLst>
          </p:cNvPr>
          <p:cNvCxnSpPr>
            <a:cxnSpLocks/>
          </p:cNvCxnSpPr>
          <p:nvPr/>
        </p:nvCxnSpPr>
        <p:spPr>
          <a:xfrm>
            <a:off x="5194667" y="2101930"/>
            <a:ext cx="3617968" cy="472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3A898CE-C1CA-4249-A4FB-A94A55F4BDFA}"/>
              </a:ext>
            </a:extLst>
          </p:cNvPr>
          <p:cNvCxnSpPr>
            <a:cxnSpLocks/>
          </p:cNvCxnSpPr>
          <p:nvPr/>
        </p:nvCxnSpPr>
        <p:spPr>
          <a:xfrm flipV="1">
            <a:off x="5140075" y="4299220"/>
            <a:ext cx="3684896" cy="818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920B874-A14C-4DAE-9A33-A230BC66A865}"/>
              </a:ext>
            </a:extLst>
          </p:cNvPr>
          <p:cNvCxnSpPr>
            <a:cxnSpLocks/>
          </p:cNvCxnSpPr>
          <p:nvPr/>
        </p:nvCxnSpPr>
        <p:spPr>
          <a:xfrm flipV="1">
            <a:off x="5153723" y="5303555"/>
            <a:ext cx="3658912" cy="728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乘号 30">
            <a:extLst>
              <a:ext uri="{FF2B5EF4-FFF2-40B4-BE49-F238E27FC236}">
                <a16:creationId xmlns:a16="http://schemas.microsoft.com/office/drawing/2014/main" id="{533948E7-49FC-4A76-B7DD-6E65219448F5}"/>
              </a:ext>
            </a:extLst>
          </p:cNvPr>
          <p:cNvSpPr/>
          <p:nvPr/>
        </p:nvSpPr>
        <p:spPr>
          <a:xfrm>
            <a:off x="5204891" y="3343876"/>
            <a:ext cx="412856" cy="606344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911F82A-DF8C-4F86-88A7-E47FC5D8F736}"/>
              </a:ext>
            </a:extLst>
          </p:cNvPr>
          <p:cNvSpPr txBox="1"/>
          <p:nvPr/>
        </p:nvSpPr>
        <p:spPr>
          <a:xfrm rot="5400000">
            <a:off x="316050" y="2528787"/>
            <a:ext cx="1671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执行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46473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6F71FE1-BD48-4E31-B8BD-4981324E2FD3}"/>
              </a:ext>
            </a:extLst>
          </p:cNvPr>
          <p:cNvSpPr txBox="1"/>
          <p:nvPr/>
        </p:nvSpPr>
        <p:spPr>
          <a:xfrm>
            <a:off x="541020" y="2024970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交易</a:t>
            </a:r>
            <a:r>
              <a:rPr lang="en-US" altLang="zh-CN" sz="1200" dirty="0"/>
              <a:t>1 -&gt; </a:t>
            </a:r>
            <a:r>
              <a:rPr lang="zh-CN" altLang="en-US" sz="1200" dirty="0"/>
              <a:t>执行环境</a:t>
            </a:r>
            <a:r>
              <a:rPr lang="en-US" altLang="zh-CN" sz="1200" dirty="0"/>
              <a:t>1-&gt;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9691CAE-D868-46C0-8133-3026864E8D9A}"/>
              </a:ext>
            </a:extLst>
          </p:cNvPr>
          <p:cNvSpPr txBox="1"/>
          <p:nvPr/>
        </p:nvSpPr>
        <p:spPr>
          <a:xfrm>
            <a:off x="544878" y="159735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创建执行环境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9038118-247E-42A7-8CA8-973807DF8778}"/>
              </a:ext>
            </a:extLst>
          </p:cNvPr>
          <p:cNvSpPr txBox="1"/>
          <p:nvPr/>
        </p:nvSpPr>
        <p:spPr>
          <a:xfrm>
            <a:off x="541017" y="2451112"/>
            <a:ext cx="168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交易</a:t>
            </a:r>
            <a:r>
              <a:rPr lang="en-US" altLang="zh-CN" sz="1200" dirty="0"/>
              <a:t>2 -&gt; </a:t>
            </a:r>
            <a:r>
              <a:rPr lang="zh-CN" altLang="en-US" sz="1200" dirty="0"/>
              <a:t>执行环境</a:t>
            </a:r>
            <a:r>
              <a:rPr lang="en-US" altLang="zh-CN" sz="1200" dirty="0"/>
              <a:t>2 -&gt;</a:t>
            </a:r>
            <a:endParaRPr lang="zh-CN" altLang="en-US" sz="1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2779EC-0DCF-4357-B4D6-8A2578FD3549}"/>
              </a:ext>
            </a:extLst>
          </p:cNvPr>
          <p:cNvSpPr txBox="1"/>
          <p:nvPr/>
        </p:nvSpPr>
        <p:spPr>
          <a:xfrm>
            <a:off x="541018" y="2868911"/>
            <a:ext cx="168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交易</a:t>
            </a:r>
            <a:r>
              <a:rPr lang="en-US" altLang="zh-CN" sz="1200" dirty="0"/>
              <a:t>3 -&gt; </a:t>
            </a:r>
            <a:r>
              <a:rPr lang="zh-CN" altLang="en-US" sz="1200" dirty="0"/>
              <a:t>执行环境</a:t>
            </a:r>
            <a:r>
              <a:rPr lang="en-US" altLang="zh-CN" sz="1200" dirty="0"/>
              <a:t>3 -&gt;</a:t>
            </a:r>
            <a:endParaRPr lang="zh-CN" altLang="en-US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F7C54B2-0F3C-437B-A481-3D7992A41705}"/>
              </a:ext>
            </a:extLst>
          </p:cNvPr>
          <p:cNvSpPr txBox="1"/>
          <p:nvPr/>
        </p:nvSpPr>
        <p:spPr>
          <a:xfrm>
            <a:off x="541016" y="3318568"/>
            <a:ext cx="168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交易</a:t>
            </a:r>
            <a:r>
              <a:rPr lang="en-US" altLang="zh-CN" sz="1200" dirty="0"/>
              <a:t>4 -&gt; </a:t>
            </a:r>
            <a:r>
              <a:rPr lang="zh-CN" altLang="en-US" sz="1200" dirty="0"/>
              <a:t>执行环境</a:t>
            </a:r>
            <a:r>
              <a:rPr lang="en-US" altLang="zh-CN" sz="1200" dirty="0"/>
              <a:t>4 -&gt;</a:t>
            </a:r>
            <a:endParaRPr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D8D8239-FB11-45D6-8A0E-9EEE950A2169}"/>
              </a:ext>
            </a:extLst>
          </p:cNvPr>
          <p:cNvSpPr txBox="1"/>
          <p:nvPr/>
        </p:nvSpPr>
        <p:spPr>
          <a:xfrm>
            <a:off x="541016" y="3740185"/>
            <a:ext cx="168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交易</a:t>
            </a:r>
            <a:r>
              <a:rPr lang="en-US" altLang="zh-CN" sz="1200" dirty="0"/>
              <a:t>5 -&gt; </a:t>
            </a:r>
            <a:r>
              <a:rPr lang="zh-CN" altLang="en-US" sz="1200" dirty="0"/>
              <a:t>执行环境</a:t>
            </a:r>
            <a:r>
              <a:rPr lang="en-US" altLang="zh-CN" sz="1200" dirty="0"/>
              <a:t>5 -&gt;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59F9562-E539-4C2C-B3F6-4D5B7F93778E}"/>
              </a:ext>
            </a:extLst>
          </p:cNvPr>
          <p:cNvSpPr txBox="1"/>
          <p:nvPr/>
        </p:nvSpPr>
        <p:spPr>
          <a:xfrm>
            <a:off x="480056" y="4360429"/>
            <a:ext cx="1741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交易</a:t>
            </a:r>
            <a:r>
              <a:rPr lang="en-US" altLang="zh-CN" sz="1200" dirty="0"/>
              <a:t>N -&gt; </a:t>
            </a:r>
            <a:r>
              <a:rPr lang="zh-CN" altLang="en-US" sz="1200" dirty="0"/>
              <a:t>执行环境</a:t>
            </a:r>
            <a:r>
              <a:rPr lang="en-US" altLang="zh-CN" sz="1200" dirty="0"/>
              <a:t>N -&gt;</a:t>
            </a:r>
            <a:endParaRPr lang="zh-CN" altLang="en-US" sz="12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FE02B45-3AB7-4652-AF83-304C3970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26377"/>
              </p:ext>
            </p:extLst>
          </p:nvPr>
        </p:nvGraphicFramePr>
        <p:xfrm>
          <a:off x="2187625" y="2059012"/>
          <a:ext cx="529689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89">
                  <a:extLst>
                    <a:ext uri="{9D8B030D-6E8A-4147-A177-3AD203B41FA5}">
                      <a16:colId xmlns:a16="http://schemas.microsoft.com/office/drawing/2014/main" val="3281851614"/>
                    </a:ext>
                  </a:extLst>
                </a:gridCol>
              </a:tblGrid>
              <a:tr h="235977"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42487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90A77111-899A-41ED-A59E-FE642EDF5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336378"/>
              </p:ext>
            </p:extLst>
          </p:nvPr>
        </p:nvGraphicFramePr>
        <p:xfrm>
          <a:off x="2187624" y="2475386"/>
          <a:ext cx="1589067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89">
                  <a:extLst>
                    <a:ext uri="{9D8B030D-6E8A-4147-A177-3AD203B41FA5}">
                      <a16:colId xmlns:a16="http://schemas.microsoft.com/office/drawing/2014/main" val="3281851614"/>
                    </a:ext>
                  </a:extLst>
                </a:gridCol>
                <a:gridCol w="529689">
                  <a:extLst>
                    <a:ext uri="{9D8B030D-6E8A-4147-A177-3AD203B41FA5}">
                      <a16:colId xmlns:a16="http://schemas.microsoft.com/office/drawing/2014/main" val="3625006241"/>
                    </a:ext>
                  </a:extLst>
                </a:gridCol>
                <a:gridCol w="529689">
                  <a:extLst>
                    <a:ext uri="{9D8B030D-6E8A-4147-A177-3AD203B41FA5}">
                      <a16:colId xmlns:a16="http://schemas.microsoft.com/office/drawing/2014/main" val="2057461859"/>
                    </a:ext>
                  </a:extLst>
                </a:gridCol>
              </a:tblGrid>
              <a:tr h="235977"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42487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FBCA0D7F-F667-43E5-9343-3FEA53096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503533"/>
              </p:ext>
            </p:extLst>
          </p:nvPr>
        </p:nvGraphicFramePr>
        <p:xfrm>
          <a:off x="2187625" y="2894450"/>
          <a:ext cx="2118756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89">
                  <a:extLst>
                    <a:ext uri="{9D8B030D-6E8A-4147-A177-3AD203B41FA5}">
                      <a16:colId xmlns:a16="http://schemas.microsoft.com/office/drawing/2014/main" val="3281851614"/>
                    </a:ext>
                  </a:extLst>
                </a:gridCol>
                <a:gridCol w="529689">
                  <a:extLst>
                    <a:ext uri="{9D8B030D-6E8A-4147-A177-3AD203B41FA5}">
                      <a16:colId xmlns:a16="http://schemas.microsoft.com/office/drawing/2014/main" val="3625006241"/>
                    </a:ext>
                  </a:extLst>
                </a:gridCol>
                <a:gridCol w="529689">
                  <a:extLst>
                    <a:ext uri="{9D8B030D-6E8A-4147-A177-3AD203B41FA5}">
                      <a16:colId xmlns:a16="http://schemas.microsoft.com/office/drawing/2014/main" val="2057461859"/>
                    </a:ext>
                  </a:extLst>
                </a:gridCol>
                <a:gridCol w="529689">
                  <a:extLst>
                    <a:ext uri="{9D8B030D-6E8A-4147-A177-3AD203B41FA5}">
                      <a16:colId xmlns:a16="http://schemas.microsoft.com/office/drawing/2014/main" val="1337263516"/>
                    </a:ext>
                  </a:extLst>
                </a:gridCol>
              </a:tblGrid>
              <a:tr h="235977"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42487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342B1485-8A9E-49C0-91B0-8640F37DB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67304"/>
              </p:ext>
            </p:extLst>
          </p:nvPr>
        </p:nvGraphicFramePr>
        <p:xfrm>
          <a:off x="2187624" y="3333065"/>
          <a:ext cx="2118756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89">
                  <a:extLst>
                    <a:ext uri="{9D8B030D-6E8A-4147-A177-3AD203B41FA5}">
                      <a16:colId xmlns:a16="http://schemas.microsoft.com/office/drawing/2014/main" val="3281851614"/>
                    </a:ext>
                  </a:extLst>
                </a:gridCol>
                <a:gridCol w="529689">
                  <a:extLst>
                    <a:ext uri="{9D8B030D-6E8A-4147-A177-3AD203B41FA5}">
                      <a16:colId xmlns:a16="http://schemas.microsoft.com/office/drawing/2014/main" val="3625006241"/>
                    </a:ext>
                  </a:extLst>
                </a:gridCol>
                <a:gridCol w="529689">
                  <a:extLst>
                    <a:ext uri="{9D8B030D-6E8A-4147-A177-3AD203B41FA5}">
                      <a16:colId xmlns:a16="http://schemas.microsoft.com/office/drawing/2014/main" val="2057461859"/>
                    </a:ext>
                  </a:extLst>
                </a:gridCol>
                <a:gridCol w="529689">
                  <a:extLst>
                    <a:ext uri="{9D8B030D-6E8A-4147-A177-3AD203B41FA5}">
                      <a16:colId xmlns:a16="http://schemas.microsoft.com/office/drawing/2014/main" val="1337263516"/>
                    </a:ext>
                  </a:extLst>
                </a:gridCol>
              </a:tblGrid>
              <a:tr h="235977"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42487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79C2FEFB-8670-4450-83AC-4374BCA7C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54112"/>
              </p:ext>
            </p:extLst>
          </p:nvPr>
        </p:nvGraphicFramePr>
        <p:xfrm>
          <a:off x="2187624" y="3766154"/>
          <a:ext cx="3178134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89">
                  <a:extLst>
                    <a:ext uri="{9D8B030D-6E8A-4147-A177-3AD203B41FA5}">
                      <a16:colId xmlns:a16="http://schemas.microsoft.com/office/drawing/2014/main" val="3281851614"/>
                    </a:ext>
                  </a:extLst>
                </a:gridCol>
                <a:gridCol w="529689">
                  <a:extLst>
                    <a:ext uri="{9D8B030D-6E8A-4147-A177-3AD203B41FA5}">
                      <a16:colId xmlns:a16="http://schemas.microsoft.com/office/drawing/2014/main" val="3625006241"/>
                    </a:ext>
                  </a:extLst>
                </a:gridCol>
                <a:gridCol w="529689">
                  <a:extLst>
                    <a:ext uri="{9D8B030D-6E8A-4147-A177-3AD203B41FA5}">
                      <a16:colId xmlns:a16="http://schemas.microsoft.com/office/drawing/2014/main" val="2057461859"/>
                    </a:ext>
                  </a:extLst>
                </a:gridCol>
                <a:gridCol w="529689">
                  <a:extLst>
                    <a:ext uri="{9D8B030D-6E8A-4147-A177-3AD203B41FA5}">
                      <a16:colId xmlns:a16="http://schemas.microsoft.com/office/drawing/2014/main" val="1337263516"/>
                    </a:ext>
                  </a:extLst>
                </a:gridCol>
                <a:gridCol w="529689">
                  <a:extLst>
                    <a:ext uri="{9D8B030D-6E8A-4147-A177-3AD203B41FA5}">
                      <a16:colId xmlns:a16="http://schemas.microsoft.com/office/drawing/2014/main" val="3316673846"/>
                    </a:ext>
                  </a:extLst>
                </a:gridCol>
                <a:gridCol w="529689">
                  <a:extLst>
                    <a:ext uri="{9D8B030D-6E8A-4147-A177-3AD203B41FA5}">
                      <a16:colId xmlns:a16="http://schemas.microsoft.com/office/drawing/2014/main" val="3578396311"/>
                    </a:ext>
                  </a:extLst>
                </a:gridCol>
              </a:tblGrid>
              <a:tr h="235977"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5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6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4248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100CE758-0C1E-4CEA-96D4-41F152ECD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01724"/>
              </p:ext>
            </p:extLst>
          </p:nvPr>
        </p:nvGraphicFramePr>
        <p:xfrm>
          <a:off x="2126664" y="4385968"/>
          <a:ext cx="4463016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77">
                  <a:extLst>
                    <a:ext uri="{9D8B030D-6E8A-4147-A177-3AD203B41FA5}">
                      <a16:colId xmlns:a16="http://schemas.microsoft.com/office/drawing/2014/main" val="3281851614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62500624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2057461859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133726351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316673846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3578396311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4086734494"/>
                    </a:ext>
                  </a:extLst>
                </a:gridCol>
                <a:gridCol w="557877">
                  <a:extLst>
                    <a:ext uri="{9D8B030D-6E8A-4147-A177-3AD203B41FA5}">
                      <a16:colId xmlns:a16="http://schemas.microsoft.com/office/drawing/2014/main" val="4055645570"/>
                    </a:ext>
                  </a:extLst>
                </a:gridCol>
              </a:tblGrid>
              <a:tr h="235977"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5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6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......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/>
                        <a:t>账户</a:t>
                      </a:r>
                      <a:r>
                        <a:rPr lang="en-US" altLang="zh-CN" sz="1050" dirty="0"/>
                        <a:t>N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242487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CEAC33A9-B920-4C60-BEF0-7798D30B2846}"/>
              </a:ext>
            </a:extLst>
          </p:cNvPr>
          <p:cNvSpPr txBox="1"/>
          <p:nvPr/>
        </p:nvSpPr>
        <p:spPr>
          <a:xfrm>
            <a:off x="541016" y="396244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......</a:t>
            </a:r>
            <a:endParaRPr lang="zh-CN" altLang="en-US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7141B30-E511-4B73-94CB-5B18F77C88F8}"/>
              </a:ext>
            </a:extLst>
          </p:cNvPr>
          <p:cNvSpPr txBox="1"/>
          <p:nvPr/>
        </p:nvSpPr>
        <p:spPr>
          <a:xfrm>
            <a:off x="541016" y="1132739"/>
            <a:ext cx="1414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BUBI-V3</a:t>
            </a:r>
            <a:r>
              <a:rPr lang="zh-CN" altLang="en-US" sz="1600" b="1" dirty="0"/>
              <a:t>版本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F9CDAB9-B695-4846-B410-E9F9816D1BDA}"/>
              </a:ext>
            </a:extLst>
          </p:cNvPr>
          <p:cNvSpPr txBox="1"/>
          <p:nvPr/>
        </p:nvSpPr>
        <p:spPr>
          <a:xfrm>
            <a:off x="9060176" y="1132739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BUMO</a:t>
            </a:r>
            <a:r>
              <a:rPr lang="zh-CN" altLang="en-US" sz="1600" b="1" dirty="0"/>
              <a:t>版本</a:t>
            </a: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57E2232E-3673-4F88-A2D3-91BF96D5D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42776"/>
              </p:ext>
            </p:extLst>
          </p:nvPr>
        </p:nvGraphicFramePr>
        <p:xfrm>
          <a:off x="7320282" y="2310472"/>
          <a:ext cx="44678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572">
                  <a:extLst>
                    <a:ext uri="{9D8B030D-6E8A-4147-A177-3AD203B41FA5}">
                      <a16:colId xmlns:a16="http://schemas.microsoft.com/office/drawing/2014/main" val="3524165206"/>
                    </a:ext>
                  </a:extLst>
                </a:gridCol>
                <a:gridCol w="893572">
                  <a:extLst>
                    <a:ext uri="{9D8B030D-6E8A-4147-A177-3AD203B41FA5}">
                      <a16:colId xmlns:a16="http://schemas.microsoft.com/office/drawing/2014/main" val="3141025819"/>
                    </a:ext>
                  </a:extLst>
                </a:gridCol>
                <a:gridCol w="893572">
                  <a:extLst>
                    <a:ext uri="{9D8B030D-6E8A-4147-A177-3AD203B41FA5}">
                      <a16:colId xmlns:a16="http://schemas.microsoft.com/office/drawing/2014/main" val="1504086884"/>
                    </a:ext>
                  </a:extLst>
                </a:gridCol>
                <a:gridCol w="893572">
                  <a:extLst>
                    <a:ext uri="{9D8B030D-6E8A-4147-A177-3AD203B41FA5}">
                      <a16:colId xmlns:a16="http://schemas.microsoft.com/office/drawing/2014/main" val="253879142"/>
                    </a:ext>
                  </a:extLst>
                </a:gridCol>
                <a:gridCol w="893572">
                  <a:extLst>
                    <a:ext uri="{9D8B030D-6E8A-4147-A177-3AD203B41FA5}">
                      <a16:colId xmlns:a16="http://schemas.microsoft.com/office/drawing/2014/main" val="3543387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缓存数据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账户</a:t>
                      </a:r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24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暂存数据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账户</a:t>
                      </a:r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账户</a:t>
                      </a:r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......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账户</a:t>
                      </a:r>
                      <a:r>
                        <a:rPr lang="en-US" altLang="zh-CN" sz="1100" dirty="0"/>
                        <a:t>N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265728"/>
                  </a:ext>
                </a:extLst>
              </a:tr>
            </a:tbl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ADF91E7F-124C-4104-A4BF-F2B2647286BB}"/>
              </a:ext>
            </a:extLst>
          </p:cNvPr>
          <p:cNvSpPr txBox="1"/>
          <p:nvPr/>
        </p:nvSpPr>
        <p:spPr>
          <a:xfrm>
            <a:off x="1712974" y="534383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Commit</a:t>
            </a:r>
            <a:endParaRPr lang="zh-CN" altLang="en-US" sz="20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D51FA42-A5F1-46F5-8386-D23AED0CECE0}"/>
              </a:ext>
            </a:extLst>
          </p:cNvPr>
          <p:cNvSpPr txBox="1"/>
          <p:nvPr/>
        </p:nvSpPr>
        <p:spPr>
          <a:xfrm>
            <a:off x="8984985" y="4237318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Commit</a:t>
            </a:r>
            <a:endParaRPr lang="zh-CN" altLang="en-US" sz="2000" b="1" dirty="0"/>
          </a:p>
        </p:txBody>
      </p:sp>
      <p:sp>
        <p:nvSpPr>
          <p:cNvPr id="50" name="右箭头 36">
            <a:extLst>
              <a:ext uri="{FF2B5EF4-FFF2-40B4-BE49-F238E27FC236}">
                <a16:creationId xmlns:a16="http://schemas.microsoft.com/office/drawing/2014/main" id="{40835BEF-71EB-4461-A324-93F331118160}"/>
              </a:ext>
            </a:extLst>
          </p:cNvPr>
          <p:cNvSpPr/>
          <p:nvPr/>
        </p:nvSpPr>
        <p:spPr>
          <a:xfrm rot="5400000">
            <a:off x="2082144" y="4855782"/>
            <a:ext cx="400110" cy="43457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36">
            <a:extLst>
              <a:ext uri="{FF2B5EF4-FFF2-40B4-BE49-F238E27FC236}">
                <a16:creationId xmlns:a16="http://schemas.microsoft.com/office/drawing/2014/main" id="{70E7F11A-5C3F-4B00-8835-700382825EE8}"/>
              </a:ext>
            </a:extLst>
          </p:cNvPr>
          <p:cNvSpPr/>
          <p:nvPr/>
        </p:nvSpPr>
        <p:spPr>
          <a:xfrm rot="5400000">
            <a:off x="9291814" y="3522898"/>
            <a:ext cx="400110" cy="43457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标题 1">
            <a:extLst>
              <a:ext uri="{FF2B5EF4-FFF2-40B4-BE49-F238E27FC236}">
                <a16:creationId xmlns:a16="http://schemas.microsoft.com/office/drawing/2014/main" id="{01915177-9A2A-49C3-AA8F-05034B0B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5" y="357188"/>
            <a:ext cx="3248025" cy="439737"/>
          </a:xfrm>
        </p:spPr>
        <p:txBody>
          <a:bodyPr/>
          <a:lstStyle/>
          <a:p>
            <a:r>
              <a:rPr kumimoji="1" lang="zh-CN" altLang="en-US" dirty="0">
                <a:sym typeface="+mn-ea"/>
              </a:rPr>
              <a:t>数据存取结构 </a:t>
            </a:r>
            <a:r>
              <a:rPr kumimoji="1" lang="zh-CN" altLang="en-US" sz="1400" dirty="0">
                <a:sym typeface="+mn-ea"/>
              </a:rPr>
              <a:t>原子交易环境</a:t>
            </a:r>
            <a:endParaRPr kumimoji="1"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542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4" y="356659"/>
            <a:ext cx="3172670" cy="440676"/>
          </a:xfrm>
        </p:spPr>
        <p:txBody>
          <a:bodyPr/>
          <a:lstStyle/>
          <a:p>
            <a:r>
              <a:rPr kumimoji="1" lang="zh-CN" altLang="en-US" dirty="0">
                <a:sym typeface="+mn-ea"/>
              </a:rPr>
              <a:t>数据存取结构 </a:t>
            </a:r>
            <a:r>
              <a:rPr kumimoji="1" lang="zh-CN" altLang="en-US" sz="1400" dirty="0">
                <a:sym typeface="+mn-ea"/>
              </a:rPr>
              <a:t>状态树</a:t>
            </a:r>
            <a:endParaRPr kumimoji="1" lang="en-US" altLang="zh-CN" dirty="0">
              <a:sym typeface="+mn-ea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94D3FF81-94FC-40BC-8249-DEC490F08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07271"/>
              </p:ext>
            </p:extLst>
          </p:nvPr>
        </p:nvGraphicFramePr>
        <p:xfrm>
          <a:off x="5340346" y="1221741"/>
          <a:ext cx="1249680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null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hash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f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6">
            <a:extLst>
              <a:ext uri="{FF2B5EF4-FFF2-40B4-BE49-F238E27FC236}">
                <a16:creationId xmlns:a16="http://schemas.microsoft.com/office/drawing/2014/main" id="{DFF9803A-FA97-41F8-B240-1A63E7AEABF1}"/>
              </a:ext>
            </a:extLst>
          </p:cNvPr>
          <p:cNvSpPr txBox="1"/>
          <p:nvPr/>
        </p:nvSpPr>
        <p:spPr>
          <a:xfrm>
            <a:off x="4721225" y="1548765"/>
            <a:ext cx="60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Root</a:t>
            </a:r>
            <a:endParaRPr lang="zh-CN" altLang="en-US" sz="1400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E2E308C-646D-48AF-A418-BBD48E5BC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466513"/>
              </p:ext>
            </p:extLst>
          </p:nvPr>
        </p:nvGraphicFramePr>
        <p:xfrm>
          <a:off x="1682746" y="2831466"/>
          <a:ext cx="1249680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value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hash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f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TextBox 8">
            <a:extLst>
              <a:ext uri="{FF2B5EF4-FFF2-40B4-BE49-F238E27FC236}">
                <a16:creationId xmlns:a16="http://schemas.microsoft.com/office/drawing/2014/main" id="{0C00BA58-42B7-43CA-AC79-D70EFDE2C4E2}"/>
              </a:ext>
            </a:extLst>
          </p:cNvPr>
          <p:cNvSpPr txBox="1"/>
          <p:nvPr/>
        </p:nvSpPr>
        <p:spPr>
          <a:xfrm>
            <a:off x="1585698" y="2539637"/>
            <a:ext cx="697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key:0</a:t>
            </a:r>
            <a:endParaRPr lang="zh-CN" altLang="en-US" sz="1400" dirty="0"/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312D3BBF-90C3-483B-819E-D66BA645F316}"/>
              </a:ext>
            </a:extLst>
          </p:cNvPr>
          <p:cNvSpPr txBox="1"/>
          <p:nvPr/>
        </p:nvSpPr>
        <p:spPr>
          <a:xfrm>
            <a:off x="3154527" y="2517281"/>
            <a:ext cx="77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key:1</a:t>
            </a:r>
            <a:endParaRPr lang="zh-CN" altLang="en-US" sz="1400" dirty="0"/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01E9ECE5-90CE-42E5-AE80-D0682ECCCF1E}"/>
              </a:ext>
            </a:extLst>
          </p:cNvPr>
          <p:cNvSpPr txBox="1"/>
          <p:nvPr/>
        </p:nvSpPr>
        <p:spPr>
          <a:xfrm>
            <a:off x="4700371" y="2535773"/>
            <a:ext cx="69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key:2</a:t>
            </a:r>
            <a:endParaRPr lang="zh-CN" altLang="en-US" sz="1400" dirty="0"/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65DE13DA-F83D-461A-8D9A-66FBB2A4E49A}"/>
              </a:ext>
            </a:extLst>
          </p:cNvPr>
          <p:cNvSpPr txBox="1"/>
          <p:nvPr/>
        </p:nvSpPr>
        <p:spPr>
          <a:xfrm>
            <a:off x="7717788" y="2515776"/>
            <a:ext cx="69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key:e</a:t>
            </a:r>
            <a:endParaRPr lang="zh-CN" altLang="en-US" sz="1400" dirty="0"/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33648321-8A55-4339-8C8A-8A4B20448FBF}"/>
              </a:ext>
            </a:extLst>
          </p:cNvPr>
          <p:cNvSpPr txBox="1"/>
          <p:nvPr/>
        </p:nvSpPr>
        <p:spPr>
          <a:xfrm>
            <a:off x="9389903" y="2527934"/>
            <a:ext cx="67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key:f</a:t>
            </a:r>
            <a:endParaRPr lang="zh-CN" altLang="en-US" sz="1400" dirty="0"/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64AEBC87-A072-409E-8D52-A9875616C0F9}"/>
              </a:ext>
            </a:extLst>
          </p:cNvPr>
          <p:cNvSpPr txBox="1"/>
          <p:nvPr/>
        </p:nvSpPr>
        <p:spPr>
          <a:xfrm>
            <a:off x="6146800" y="3145790"/>
            <a:ext cx="56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A8BB2F50-EE09-49A7-BB3A-7907CDC77DE7}"/>
              </a:ext>
            </a:extLst>
          </p:cNvPr>
          <p:cNvSpPr txBox="1"/>
          <p:nvPr/>
        </p:nvSpPr>
        <p:spPr>
          <a:xfrm>
            <a:off x="191135" y="3901882"/>
            <a:ext cx="73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key:00</a:t>
            </a:r>
            <a:endParaRPr lang="zh-CN" altLang="en-US" sz="1400" dirty="0"/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E0E8838F-9273-4CDC-B135-3AC9BA631618}"/>
              </a:ext>
            </a:extLst>
          </p:cNvPr>
          <p:cNvSpPr txBox="1"/>
          <p:nvPr/>
        </p:nvSpPr>
        <p:spPr>
          <a:xfrm>
            <a:off x="1879758" y="3901491"/>
            <a:ext cx="706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key:01</a:t>
            </a:r>
            <a:endParaRPr lang="zh-CN" altLang="en-US" sz="1400" dirty="0"/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6A816958-3FD4-4C79-83A9-E3DAC540C5B5}"/>
              </a:ext>
            </a:extLst>
          </p:cNvPr>
          <p:cNvSpPr txBox="1"/>
          <p:nvPr/>
        </p:nvSpPr>
        <p:spPr>
          <a:xfrm>
            <a:off x="4191637" y="3901491"/>
            <a:ext cx="71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key:0f</a:t>
            </a:r>
            <a:endParaRPr lang="zh-CN" altLang="en-US" sz="1400" dirty="0"/>
          </a:p>
        </p:txBody>
      </p:sp>
      <p:sp>
        <p:nvSpPr>
          <p:cNvPr id="35" name="TextBox 27">
            <a:extLst>
              <a:ext uri="{FF2B5EF4-FFF2-40B4-BE49-F238E27FC236}">
                <a16:creationId xmlns:a16="http://schemas.microsoft.com/office/drawing/2014/main" id="{8D45FF0D-47BE-4C28-8747-9BBB34A5B6B1}"/>
              </a:ext>
            </a:extLst>
          </p:cNvPr>
          <p:cNvSpPr txBox="1"/>
          <p:nvPr/>
        </p:nvSpPr>
        <p:spPr>
          <a:xfrm>
            <a:off x="6351588" y="3901491"/>
            <a:ext cx="75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key:e0</a:t>
            </a:r>
            <a:endParaRPr lang="zh-CN" altLang="en-US" sz="1400" dirty="0"/>
          </a:p>
        </p:txBody>
      </p:sp>
      <p:sp>
        <p:nvSpPr>
          <p:cNvPr id="36" name="TextBox 29">
            <a:extLst>
              <a:ext uri="{FF2B5EF4-FFF2-40B4-BE49-F238E27FC236}">
                <a16:creationId xmlns:a16="http://schemas.microsoft.com/office/drawing/2014/main" id="{70A6330C-3759-4F87-923F-CFE75FBBC8EB}"/>
              </a:ext>
            </a:extLst>
          </p:cNvPr>
          <p:cNvSpPr txBox="1"/>
          <p:nvPr/>
        </p:nvSpPr>
        <p:spPr>
          <a:xfrm>
            <a:off x="7975916" y="3883953"/>
            <a:ext cx="81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key:e1</a:t>
            </a:r>
            <a:endParaRPr lang="zh-CN" altLang="en-US" sz="1400" dirty="0"/>
          </a:p>
        </p:txBody>
      </p:sp>
      <p:sp>
        <p:nvSpPr>
          <p:cNvPr id="37" name="TextBox 31">
            <a:extLst>
              <a:ext uri="{FF2B5EF4-FFF2-40B4-BE49-F238E27FC236}">
                <a16:creationId xmlns:a16="http://schemas.microsoft.com/office/drawing/2014/main" id="{C8B7F1E9-0E7F-4686-A0A8-76F1DB1DF05B}"/>
              </a:ext>
            </a:extLst>
          </p:cNvPr>
          <p:cNvSpPr txBox="1"/>
          <p:nvPr/>
        </p:nvSpPr>
        <p:spPr>
          <a:xfrm>
            <a:off x="10188259" y="3885565"/>
            <a:ext cx="689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key:ef</a:t>
            </a:r>
            <a:endParaRPr lang="zh-CN" altLang="en-US" sz="1400" dirty="0"/>
          </a:p>
        </p:txBody>
      </p:sp>
      <p:sp>
        <p:nvSpPr>
          <p:cNvPr id="38" name="TextBox 33">
            <a:extLst>
              <a:ext uri="{FF2B5EF4-FFF2-40B4-BE49-F238E27FC236}">
                <a16:creationId xmlns:a16="http://schemas.microsoft.com/office/drawing/2014/main" id="{E776FCFA-9DFB-4978-A0D8-6974010AF8CD}"/>
              </a:ext>
            </a:extLst>
          </p:cNvPr>
          <p:cNvSpPr txBox="1"/>
          <p:nvPr/>
        </p:nvSpPr>
        <p:spPr>
          <a:xfrm>
            <a:off x="2586513" y="5304246"/>
            <a:ext cx="873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key:0f0</a:t>
            </a:r>
            <a:endParaRPr lang="zh-CN" altLang="en-US" sz="1400" dirty="0"/>
          </a:p>
        </p:txBody>
      </p:sp>
      <p:sp>
        <p:nvSpPr>
          <p:cNvPr id="39" name="TextBox 35">
            <a:extLst>
              <a:ext uri="{FF2B5EF4-FFF2-40B4-BE49-F238E27FC236}">
                <a16:creationId xmlns:a16="http://schemas.microsoft.com/office/drawing/2014/main" id="{7518135D-CA4F-427C-A0E2-738E4618ECEE}"/>
              </a:ext>
            </a:extLst>
          </p:cNvPr>
          <p:cNvSpPr txBox="1"/>
          <p:nvPr/>
        </p:nvSpPr>
        <p:spPr>
          <a:xfrm>
            <a:off x="4158615" y="5266082"/>
            <a:ext cx="858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key:0f1</a:t>
            </a:r>
            <a:endParaRPr lang="zh-CN" altLang="en-US" sz="1400" dirty="0"/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4F4BCE55-DD21-4FD9-977C-3BC705817122}"/>
              </a:ext>
            </a:extLst>
          </p:cNvPr>
          <p:cNvSpPr txBox="1"/>
          <p:nvPr/>
        </p:nvSpPr>
        <p:spPr>
          <a:xfrm>
            <a:off x="6233705" y="5273438"/>
            <a:ext cx="712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key:0ff</a:t>
            </a:r>
            <a:endParaRPr lang="zh-CN" altLang="en-US" sz="1400" dirty="0"/>
          </a:p>
        </p:txBody>
      </p:sp>
      <p:sp>
        <p:nvSpPr>
          <p:cNvPr id="41" name="TextBox 38">
            <a:extLst>
              <a:ext uri="{FF2B5EF4-FFF2-40B4-BE49-F238E27FC236}">
                <a16:creationId xmlns:a16="http://schemas.microsoft.com/office/drawing/2014/main" id="{894B9B7F-2314-4A64-8575-6FB53200B623}"/>
              </a:ext>
            </a:extLst>
          </p:cNvPr>
          <p:cNvSpPr txBox="1"/>
          <p:nvPr/>
        </p:nvSpPr>
        <p:spPr>
          <a:xfrm>
            <a:off x="3464560" y="4494530"/>
            <a:ext cx="56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2" name="TextBox 39">
            <a:extLst>
              <a:ext uri="{FF2B5EF4-FFF2-40B4-BE49-F238E27FC236}">
                <a16:creationId xmlns:a16="http://schemas.microsoft.com/office/drawing/2014/main" id="{12FE8F74-DC59-4778-9065-24ED42EA22B9}"/>
              </a:ext>
            </a:extLst>
          </p:cNvPr>
          <p:cNvSpPr txBox="1"/>
          <p:nvPr/>
        </p:nvSpPr>
        <p:spPr>
          <a:xfrm>
            <a:off x="9667240" y="4540250"/>
            <a:ext cx="56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3" name="TextBox 40">
            <a:extLst>
              <a:ext uri="{FF2B5EF4-FFF2-40B4-BE49-F238E27FC236}">
                <a16:creationId xmlns:a16="http://schemas.microsoft.com/office/drawing/2014/main" id="{C73FC344-4D39-4B68-A194-67626ED9E0DA}"/>
              </a:ext>
            </a:extLst>
          </p:cNvPr>
          <p:cNvSpPr txBox="1"/>
          <p:nvPr/>
        </p:nvSpPr>
        <p:spPr>
          <a:xfrm>
            <a:off x="5668555" y="5792642"/>
            <a:ext cx="56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7C9004C-A079-4A38-A17E-EA380BB32EEE}"/>
              </a:ext>
            </a:extLst>
          </p:cNvPr>
          <p:cNvGrpSpPr/>
          <p:nvPr/>
        </p:nvGrpSpPr>
        <p:grpSpPr>
          <a:xfrm>
            <a:off x="2338387" y="2136458"/>
            <a:ext cx="7790181" cy="633607"/>
            <a:chOff x="2338387" y="1252538"/>
            <a:chExt cx="7790181" cy="878046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9E717A1-1308-49E2-A255-E909E89119EA}"/>
                </a:ext>
              </a:extLst>
            </p:cNvPr>
            <p:cNvCxnSpPr/>
            <p:nvPr/>
          </p:nvCxnSpPr>
          <p:spPr>
            <a:xfrm>
              <a:off x="5962650" y="1252538"/>
              <a:ext cx="1" cy="390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BA88F69-BB15-4EA5-A672-CCDE9CFA470F}"/>
                </a:ext>
              </a:extLst>
            </p:cNvPr>
            <p:cNvCxnSpPr/>
            <p:nvPr/>
          </p:nvCxnSpPr>
          <p:spPr>
            <a:xfrm>
              <a:off x="2341721" y="1635443"/>
              <a:ext cx="7785259" cy="104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DAF9A5B-B2E3-49BB-9316-17972F47F088}"/>
                </a:ext>
              </a:extLst>
            </p:cNvPr>
            <p:cNvCxnSpPr/>
            <p:nvPr/>
          </p:nvCxnSpPr>
          <p:spPr>
            <a:xfrm flipH="1">
              <a:off x="2338387" y="1635919"/>
              <a:ext cx="2382" cy="488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C3959D2F-148D-4B5B-AFA7-ABC3B5548237}"/>
                </a:ext>
              </a:extLst>
            </p:cNvPr>
            <p:cNvCxnSpPr/>
            <p:nvPr/>
          </p:nvCxnSpPr>
          <p:spPr>
            <a:xfrm flipH="1">
              <a:off x="10126186" y="1642428"/>
              <a:ext cx="2382" cy="488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2CBA9B0-F1EA-47D8-A219-23426499BEF9}"/>
              </a:ext>
            </a:extLst>
          </p:cNvPr>
          <p:cNvGrpSpPr/>
          <p:nvPr/>
        </p:nvGrpSpPr>
        <p:grpSpPr>
          <a:xfrm>
            <a:off x="908050" y="3694429"/>
            <a:ext cx="3975100" cy="486591"/>
            <a:chOff x="908050" y="3244850"/>
            <a:chExt cx="3975100" cy="501650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89BB89C-40C1-40FE-9A5E-924B5C4288DA}"/>
                </a:ext>
              </a:extLst>
            </p:cNvPr>
            <p:cNvCxnSpPr/>
            <p:nvPr/>
          </p:nvCxnSpPr>
          <p:spPr>
            <a:xfrm>
              <a:off x="2305050" y="3244850"/>
              <a:ext cx="1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84CABF90-81F4-4440-A919-1B632D366916}"/>
                </a:ext>
              </a:extLst>
            </p:cNvPr>
            <p:cNvCxnSpPr/>
            <p:nvPr/>
          </p:nvCxnSpPr>
          <p:spPr>
            <a:xfrm flipV="1">
              <a:off x="908050" y="3425825"/>
              <a:ext cx="3968750" cy="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4DFCADB-55DB-4E6E-8F7E-05F32AEBDB9D}"/>
                </a:ext>
              </a:extLst>
            </p:cNvPr>
            <p:cNvCxnSpPr/>
            <p:nvPr/>
          </p:nvCxnSpPr>
          <p:spPr>
            <a:xfrm>
              <a:off x="911227" y="3425825"/>
              <a:ext cx="792" cy="310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6B5A91A-5025-4A10-925B-D253BFC9274B}"/>
                </a:ext>
              </a:extLst>
            </p:cNvPr>
            <p:cNvCxnSpPr/>
            <p:nvPr/>
          </p:nvCxnSpPr>
          <p:spPr>
            <a:xfrm>
              <a:off x="4879978" y="3425825"/>
              <a:ext cx="3172" cy="320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A342062-8550-45D2-B033-51A0A931FCA1}"/>
              </a:ext>
            </a:extLst>
          </p:cNvPr>
          <p:cNvGrpSpPr/>
          <p:nvPr/>
        </p:nvGrpSpPr>
        <p:grpSpPr>
          <a:xfrm>
            <a:off x="7067550" y="3707130"/>
            <a:ext cx="3975100" cy="463880"/>
            <a:chOff x="7067550" y="3257550"/>
            <a:chExt cx="3975100" cy="501650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7F61E4E-4E2B-4122-B6F8-753FB280E620}"/>
                </a:ext>
              </a:extLst>
            </p:cNvPr>
            <p:cNvCxnSpPr/>
            <p:nvPr/>
          </p:nvCxnSpPr>
          <p:spPr>
            <a:xfrm>
              <a:off x="8464550" y="3257550"/>
              <a:ext cx="1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A5F811B3-54BA-40E4-83DF-51E5DCBA7E7D}"/>
                </a:ext>
              </a:extLst>
            </p:cNvPr>
            <p:cNvCxnSpPr/>
            <p:nvPr/>
          </p:nvCxnSpPr>
          <p:spPr>
            <a:xfrm flipV="1">
              <a:off x="7067550" y="3438525"/>
              <a:ext cx="3968750" cy="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C2615B73-9080-4AE6-A51E-2D39EF8EE279}"/>
                </a:ext>
              </a:extLst>
            </p:cNvPr>
            <p:cNvCxnSpPr/>
            <p:nvPr/>
          </p:nvCxnSpPr>
          <p:spPr>
            <a:xfrm>
              <a:off x="7070727" y="3438525"/>
              <a:ext cx="792" cy="310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824C92C9-C2DD-4A15-A982-92F56BA7E9DC}"/>
                </a:ext>
              </a:extLst>
            </p:cNvPr>
            <p:cNvCxnSpPr/>
            <p:nvPr/>
          </p:nvCxnSpPr>
          <p:spPr>
            <a:xfrm>
              <a:off x="11039478" y="3438525"/>
              <a:ext cx="3172" cy="320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A45AA57D-7B80-4B31-8950-95D6ADB4D1A3}"/>
              </a:ext>
            </a:extLst>
          </p:cNvPr>
          <p:cNvCxnSpPr>
            <a:cxnSpLocks/>
          </p:cNvCxnSpPr>
          <p:nvPr/>
        </p:nvCxnSpPr>
        <p:spPr>
          <a:xfrm flipH="1">
            <a:off x="4910135" y="5065395"/>
            <a:ext cx="6" cy="142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64E1132-9294-4BCA-B162-D676BE95D136}"/>
              </a:ext>
            </a:extLst>
          </p:cNvPr>
          <p:cNvCxnSpPr>
            <a:cxnSpLocks/>
          </p:cNvCxnSpPr>
          <p:nvPr/>
        </p:nvCxnSpPr>
        <p:spPr>
          <a:xfrm>
            <a:off x="3300413" y="5219700"/>
            <a:ext cx="3662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0E767D0-65FE-4BA7-BD17-79F3F47BABE7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3300414" y="5224463"/>
            <a:ext cx="12381" cy="37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11AB9C9-A23C-472D-BADE-524ECA3E9DEA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6956335" y="5219700"/>
            <a:ext cx="6444" cy="36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B28688B5-302B-434E-B665-E4AFB236B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8247"/>
              </p:ext>
            </p:extLst>
          </p:nvPr>
        </p:nvGraphicFramePr>
        <p:xfrm>
          <a:off x="3246072" y="2831236"/>
          <a:ext cx="1249680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value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hash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f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A9677B4B-37CC-45A8-9513-731722B2F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75321"/>
              </p:ext>
            </p:extLst>
          </p:nvPr>
        </p:nvGraphicFramePr>
        <p:xfrm>
          <a:off x="4805575" y="2825115"/>
          <a:ext cx="1249680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value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hash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f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7B316C8E-7D3C-4781-8BA7-FBCBB9AB9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13895"/>
              </p:ext>
            </p:extLst>
          </p:nvPr>
        </p:nvGraphicFramePr>
        <p:xfrm>
          <a:off x="7823200" y="2819620"/>
          <a:ext cx="1249680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value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hash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f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53D0ED5A-BB95-42FF-8EFD-030D91FD7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97648"/>
              </p:ext>
            </p:extLst>
          </p:nvPr>
        </p:nvGraphicFramePr>
        <p:xfrm>
          <a:off x="9509125" y="2820108"/>
          <a:ext cx="1249680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value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hash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f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A16E7169-7310-4FD7-86AA-161CBAF51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07853"/>
              </p:ext>
            </p:extLst>
          </p:nvPr>
        </p:nvGraphicFramePr>
        <p:xfrm>
          <a:off x="297538" y="4199057"/>
          <a:ext cx="1249680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value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hash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f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A58FE8B6-CE93-42D5-B10F-16E1528B3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20278"/>
              </p:ext>
            </p:extLst>
          </p:nvPr>
        </p:nvGraphicFramePr>
        <p:xfrm>
          <a:off x="1967230" y="4199057"/>
          <a:ext cx="1249680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value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hash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f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D3390BB4-493A-412A-8D40-33AEF9F73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84065"/>
              </p:ext>
            </p:extLst>
          </p:nvPr>
        </p:nvGraphicFramePr>
        <p:xfrm>
          <a:off x="4279267" y="4193342"/>
          <a:ext cx="1249680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value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hash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f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2DD5179C-DC2C-4E9C-B9CF-5FA42DB63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6275"/>
              </p:ext>
            </p:extLst>
          </p:nvPr>
        </p:nvGraphicFramePr>
        <p:xfrm>
          <a:off x="6450333" y="4191563"/>
          <a:ext cx="1249680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value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hash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f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A3A96DDA-650C-46BE-8FCF-B6D7817AB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16275"/>
              </p:ext>
            </p:extLst>
          </p:nvPr>
        </p:nvGraphicFramePr>
        <p:xfrm>
          <a:off x="8069583" y="4199057"/>
          <a:ext cx="1249680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value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hash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f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4BA8DC24-2472-4A7E-8132-729C89E00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29699"/>
              </p:ext>
            </p:extLst>
          </p:nvPr>
        </p:nvGraphicFramePr>
        <p:xfrm>
          <a:off x="10299384" y="4191563"/>
          <a:ext cx="1249680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value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hash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f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297C2102-175A-419E-A018-17D73A8CA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865064"/>
              </p:ext>
            </p:extLst>
          </p:nvPr>
        </p:nvGraphicFramePr>
        <p:xfrm>
          <a:off x="2687955" y="5595938"/>
          <a:ext cx="1249680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value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hash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f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182161AA-9657-4E4F-8E23-5BFBCB492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363886"/>
              </p:ext>
            </p:extLst>
          </p:nvPr>
        </p:nvGraphicFramePr>
        <p:xfrm>
          <a:off x="4251960" y="5595938"/>
          <a:ext cx="1249680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value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hash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f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2091EE5D-B082-48E2-A15F-680A5F0D2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6918"/>
              </p:ext>
            </p:extLst>
          </p:nvPr>
        </p:nvGraphicFramePr>
        <p:xfrm>
          <a:off x="6331495" y="5585533"/>
          <a:ext cx="1249680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value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131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hash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5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2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…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e</a:t>
                      </a:r>
                      <a:endParaRPr lang="zh-CN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f</a:t>
                      </a:r>
                      <a:endParaRPr lang="zh-CN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58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4" y="356659"/>
            <a:ext cx="2747702" cy="440676"/>
          </a:xfrm>
        </p:spPr>
        <p:txBody>
          <a:bodyPr/>
          <a:lstStyle/>
          <a:p>
            <a:r>
              <a:rPr kumimoji="1" lang="zh-CN" altLang="en-US" dirty="0">
                <a:sym typeface="+mn-ea"/>
              </a:rPr>
              <a:t>区块结构</a:t>
            </a:r>
            <a:endParaRPr kumimoji="1" lang="en-US" altLang="zh-CN" dirty="0">
              <a:sym typeface="+mn-ea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1CAE74E-B515-40EE-8A28-7374F8B27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745463"/>
              </p:ext>
            </p:extLst>
          </p:nvPr>
        </p:nvGraphicFramePr>
        <p:xfrm>
          <a:off x="4864735" y="1866265"/>
          <a:ext cx="2717800" cy="42799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418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seq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previous_hash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account_tree_hash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close_time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consensus_value_hash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version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tx_count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validators_hash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fees_hash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reserve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b="1" dirty="0"/>
                        <a:t>transaction1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600" b="1" dirty="0"/>
                        <a:t>transaction2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600" b="1" dirty="0"/>
                        <a:t>......</a:t>
                      </a:r>
                    </a:p>
                    <a:p>
                      <a:pPr algn="l">
                        <a:buNone/>
                      </a:pPr>
                      <a:r>
                        <a:rPr lang="en-US" altLang="zh-CN" sz="1600" b="1" dirty="0"/>
                        <a:t>transactionN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左大括号 13">
            <a:extLst>
              <a:ext uri="{FF2B5EF4-FFF2-40B4-BE49-F238E27FC236}">
                <a16:creationId xmlns:a16="http://schemas.microsoft.com/office/drawing/2014/main" id="{48C4DD06-3C0B-48F1-BE43-9601375965AF}"/>
              </a:ext>
            </a:extLst>
          </p:cNvPr>
          <p:cNvSpPr/>
          <p:nvPr/>
        </p:nvSpPr>
        <p:spPr>
          <a:xfrm>
            <a:off x="4225925" y="1918335"/>
            <a:ext cx="561975" cy="2860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EC7A264F-A1DD-4CEA-8B7B-1BD7AA60FB11}"/>
              </a:ext>
            </a:extLst>
          </p:cNvPr>
          <p:cNvSpPr/>
          <p:nvPr/>
        </p:nvSpPr>
        <p:spPr>
          <a:xfrm>
            <a:off x="4225925" y="4865370"/>
            <a:ext cx="561975" cy="11893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AF2BB2-2CD3-4CB3-BB40-91D3A1FD8CDA}"/>
              </a:ext>
            </a:extLst>
          </p:cNvPr>
          <p:cNvSpPr txBox="1"/>
          <p:nvPr/>
        </p:nvSpPr>
        <p:spPr>
          <a:xfrm>
            <a:off x="3350895" y="3043555"/>
            <a:ext cx="6794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Block</a:t>
            </a:r>
            <a:br>
              <a:rPr lang="en-US" altLang="zh-CN" sz="1600"/>
            </a:br>
            <a:r>
              <a:rPr lang="en-US" altLang="zh-CN" sz="1600"/>
              <a:t>Head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04AB412-9464-4D9C-B3F8-B05EE8897156}"/>
              </a:ext>
            </a:extLst>
          </p:cNvPr>
          <p:cNvSpPr txBox="1"/>
          <p:nvPr/>
        </p:nvSpPr>
        <p:spPr>
          <a:xfrm>
            <a:off x="3350895" y="5168265"/>
            <a:ext cx="746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Block</a:t>
            </a:r>
            <a:br>
              <a:rPr lang="en-US" altLang="zh-CN" sz="1600"/>
            </a:br>
            <a:r>
              <a:rPr lang="en-US" altLang="zh-CN" sz="1600"/>
              <a:t>Body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F4F8B91F-A233-414C-BAB1-2E242A21341B}"/>
              </a:ext>
            </a:extLst>
          </p:cNvPr>
          <p:cNvSpPr/>
          <p:nvPr/>
        </p:nvSpPr>
        <p:spPr>
          <a:xfrm>
            <a:off x="2596515" y="3307080"/>
            <a:ext cx="561975" cy="21043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248153-84A6-4743-8682-10BF6EBABC79}"/>
              </a:ext>
            </a:extLst>
          </p:cNvPr>
          <p:cNvSpPr txBox="1"/>
          <p:nvPr/>
        </p:nvSpPr>
        <p:spPr>
          <a:xfrm>
            <a:off x="1568450" y="4175125"/>
            <a:ext cx="80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363279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矩形 516"/>
          <p:cNvSpPr/>
          <p:nvPr/>
        </p:nvSpPr>
        <p:spPr>
          <a:xfrm>
            <a:off x="0" y="-988"/>
            <a:ext cx="12192000" cy="73308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5" name="矩形 434"/>
          <p:cNvSpPr/>
          <p:nvPr/>
        </p:nvSpPr>
        <p:spPr>
          <a:xfrm>
            <a:off x="3729990" y="2892425"/>
            <a:ext cx="648017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</a:p>
        </p:txBody>
      </p:sp>
      <p:grpSp>
        <p:nvGrpSpPr>
          <p:cNvPr id="273" name="组合 272"/>
          <p:cNvGrpSpPr/>
          <p:nvPr/>
        </p:nvGrpSpPr>
        <p:grpSpPr>
          <a:xfrm>
            <a:off x="5203760" y="-369459"/>
            <a:ext cx="6988240" cy="4421651"/>
            <a:chOff x="5203760" y="-369459"/>
            <a:chExt cx="6988240" cy="4421651"/>
          </a:xfrm>
        </p:grpSpPr>
        <p:sp>
          <p:nvSpPr>
            <p:cNvPr id="274" name="等腰三角形 273"/>
            <p:cNvSpPr/>
            <p:nvPr/>
          </p:nvSpPr>
          <p:spPr>
            <a:xfrm rot="16200000">
              <a:off x="1150588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等腰三角形 275"/>
            <p:cNvSpPr/>
            <p:nvPr/>
          </p:nvSpPr>
          <p:spPr>
            <a:xfrm rot="16200000">
              <a:off x="1023529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8" name="等腰三角形 277"/>
            <p:cNvSpPr/>
            <p:nvPr/>
          </p:nvSpPr>
          <p:spPr>
            <a:xfrm rot="5400000">
              <a:off x="10870586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6" name="等腰三角形 285"/>
            <p:cNvSpPr/>
            <p:nvPr/>
          </p:nvSpPr>
          <p:spPr>
            <a:xfrm rot="16200000">
              <a:off x="8964703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7" name="等腰三角形 286"/>
            <p:cNvSpPr/>
            <p:nvPr/>
          </p:nvSpPr>
          <p:spPr>
            <a:xfrm rot="5400000">
              <a:off x="9599997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8" name="等腰三角形 287"/>
            <p:cNvSpPr/>
            <p:nvPr/>
          </p:nvSpPr>
          <p:spPr>
            <a:xfrm rot="16200000">
              <a:off x="7694114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9" name="等腰三角形 288"/>
            <p:cNvSpPr/>
            <p:nvPr/>
          </p:nvSpPr>
          <p:spPr>
            <a:xfrm rot="5400000">
              <a:off x="8329408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0" name="等腰三角形 289"/>
            <p:cNvSpPr/>
            <p:nvPr/>
          </p:nvSpPr>
          <p:spPr>
            <a:xfrm rot="16200000">
              <a:off x="6423525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1" name="等腰三角形 290"/>
            <p:cNvSpPr/>
            <p:nvPr/>
          </p:nvSpPr>
          <p:spPr>
            <a:xfrm rot="5400000">
              <a:off x="7058819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2" name="等腰三角形 291"/>
            <p:cNvSpPr/>
            <p:nvPr/>
          </p:nvSpPr>
          <p:spPr>
            <a:xfrm rot="16200000">
              <a:off x="10870587" y="51509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3" name="等腰三角形 292"/>
            <p:cNvSpPr/>
            <p:nvPr/>
          </p:nvSpPr>
          <p:spPr>
            <a:xfrm rot="5400000">
              <a:off x="11505881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4" name="等腰三角形 293"/>
            <p:cNvSpPr/>
            <p:nvPr/>
          </p:nvSpPr>
          <p:spPr>
            <a:xfrm rot="16200000">
              <a:off x="9599998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5" name="等腰三角形 294"/>
            <p:cNvSpPr/>
            <p:nvPr/>
          </p:nvSpPr>
          <p:spPr>
            <a:xfrm rot="16200000">
              <a:off x="8329409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6" name="等腰三角形 295"/>
            <p:cNvSpPr/>
            <p:nvPr/>
          </p:nvSpPr>
          <p:spPr>
            <a:xfrm rot="5400000">
              <a:off x="8964703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7" name="等腰三角形 296"/>
            <p:cNvSpPr/>
            <p:nvPr/>
          </p:nvSpPr>
          <p:spPr>
            <a:xfrm rot="16200000">
              <a:off x="7058820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8" name="等腰三角形 297"/>
            <p:cNvSpPr/>
            <p:nvPr/>
          </p:nvSpPr>
          <p:spPr>
            <a:xfrm rot="5400000">
              <a:off x="7694114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9" name="等腰三角形 298"/>
            <p:cNvSpPr/>
            <p:nvPr/>
          </p:nvSpPr>
          <p:spPr>
            <a:xfrm rot="16200000">
              <a:off x="11505882" y="418307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0" name="等腰三角形 299"/>
            <p:cNvSpPr/>
            <p:nvPr/>
          </p:nvSpPr>
          <p:spPr>
            <a:xfrm rot="16200000">
              <a:off x="10235292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1" name="等腰三角形 300"/>
            <p:cNvSpPr/>
            <p:nvPr/>
          </p:nvSpPr>
          <p:spPr>
            <a:xfrm rot="5400000">
              <a:off x="10870586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2" name="等腰三角形 301"/>
            <p:cNvSpPr/>
            <p:nvPr/>
          </p:nvSpPr>
          <p:spPr>
            <a:xfrm rot="16200000">
              <a:off x="8964703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3" name="等腰三角形 302"/>
            <p:cNvSpPr/>
            <p:nvPr/>
          </p:nvSpPr>
          <p:spPr>
            <a:xfrm rot="5400000">
              <a:off x="9599997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4" name="等腰三角形 303"/>
            <p:cNvSpPr/>
            <p:nvPr/>
          </p:nvSpPr>
          <p:spPr>
            <a:xfrm rot="16200000">
              <a:off x="7694114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5" name="等腰三角形 304"/>
            <p:cNvSpPr/>
            <p:nvPr/>
          </p:nvSpPr>
          <p:spPr>
            <a:xfrm rot="16200000">
              <a:off x="6423525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6" name="等腰三角形 305"/>
            <p:cNvSpPr/>
            <p:nvPr/>
          </p:nvSpPr>
          <p:spPr>
            <a:xfrm rot="5400000">
              <a:off x="7058819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7" name="等腰三角形 306"/>
            <p:cNvSpPr/>
            <p:nvPr/>
          </p:nvSpPr>
          <p:spPr>
            <a:xfrm rot="5400000">
              <a:off x="11505881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8" name="等腰三角形 307"/>
            <p:cNvSpPr/>
            <p:nvPr/>
          </p:nvSpPr>
          <p:spPr>
            <a:xfrm rot="16200000">
              <a:off x="9599998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9" name="等腰三角形 308"/>
            <p:cNvSpPr/>
            <p:nvPr/>
          </p:nvSpPr>
          <p:spPr>
            <a:xfrm rot="5400000">
              <a:off x="10235292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0" name="等腰三角形 309"/>
            <p:cNvSpPr/>
            <p:nvPr/>
          </p:nvSpPr>
          <p:spPr>
            <a:xfrm rot="16200000">
              <a:off x="8329409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1" name="等腰三角形 310"/>
            <p:cNvSpPr/>
            <p:nvPr/>
          </p:nvSpPr>
          <p:spPr>
            <a:xfrm rot="5400000">
              <a:off x="8964703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2" name="等腰三角形 311"/>
            <p:cNvSpPr/>
            <p:nvPr/>
          </p:nvSpPr>
          <p:spPr>
            <a:xfrm rot="16200000">
              <a:off x="7058820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3" name="等腰三角形 312"/>
            <p:cNvSpPr/>
            <p:nvPr/>
          </p:nvSpPr>
          <p:spPr>
            <a:xfrm rot="5400000">
              <a:off x="7694114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4" name="等腰三角形 313"/>
            <p:cNvSpPr/>
            <p:nvPr/>
          </p:nvSpPr>
          <p:spPr>
            <a:xfrm rot="5400000">
              <a:off x="6423525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5" name="等腰三角形 314"/>
            <p:cNvSpPr/>
            <p:nvPr/>
          </p:nvSpPr>
          <p:spPr>
            <a:xfrm rot="16200000">
              <a:off x="11505882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6" name="等腰三角形 315"/>
            <p:cNvSpPr/>
            <p:nvPr/>
          </p:nvSpPr>
          <p:spPr>
            <a:xfrm rot="16200000">
              <a:off x="10235292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7" name="等腰三角形 316"/>
            <p:cNvSpPr/>
            <p:nvPr/>
          </p:nvSpPr>
          <p:spPr>
            <a:xfrm rot="5400000">
              <a:off x="1087058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8" name="等腰三角形 317"/>
            <p:cNvSpPr/>
            <p:nvPr/>
          </p:nvSpPr>
          <p:spPr>
            <a:xfrm rot="16200000">
              <a:off x="8964703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9" name="等腰三角形 318"/>
            <p:cNvSpPr/>
            <p:nvPr/>
          </p:nvSpPr>
          <p:spPr>
            <a:xfrm rot="5400000">
              <a:off x="9599997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1" name="等腰三角形 320"/>
            <p:cNvSpPr/>
            <p:nvPr/>
          </p:nvSpPr>
          <p:spPr>
            <a:xfrm rot="16200000">
              <a:off x="7694114" y="1155249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4" name="等腰三角形 323"/>
            <p:cNvSpPr/>
            <p:nvPr/>
          </p:nvSpPr>
          <p:spPr>
            <a:xfrm rot="5400000">
              <a:off x="8329408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5" name="等腰三角形 324"/>
            <p:cNvSpPr/>
            <p:nvPr/>
          </p:nvSpPr>
          <p:spPr>
            <a:xfrm rot="16200000">
              <a:off x="6423525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6" name="等腰三角形 325"/>
            <p:cNvSpPr/>
            <p:nvPr/>
          </p:nvSpPr>
          <p:spPr>
            <a:xfrm rot="16200000">
              <a:off x="515293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7" name="等腰三角形 326"/>
            <p:cNvSpPr/>
            <p:nvPr/>
          </p:nvSpPr>
          <p:spPr>
            <a:xfrm rot="16200000">
              <a:off x="10870587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8" name="等腰三角形 327"/>
            <p:cNvSpPr/>
            <p:nvPr/>
          </p:nvSpPr>
          <p:spPr>
            <a:xfrm rot="16200000">
              <a:off x="9599998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9" name="等腰三角形 328"/>
            <p:cNvSpPr/>
            <p:nvPr/>
          </p:nvSpPr>
          <p:spPr>
            <a:xfrm rot="5400000">
              <a:off x="10235292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0" name="等腰三角形 329"/>
            <p:cNvSpPr/>
            <p:nvPr/>
          </p:nvSpPr>
          <p:spPr>
            <a:xfrm rot="16200000">
              <a:off x="8329409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1" name="等腰三角形 330"/>
            <p:cNvSpPr/>
            <p:nvPr/>
          </p:nvSpPr>
          <p:spPr>
            <a:xfrm rot="5400000">
              <a:off x="8964703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2" name="等腰三角形 331"/>
            <p:cNvSpPr/>
            <p:nvPr/>
          </p:nvSpPr>
          <p:spPr>
            <a:xfrm rot="16200000">
              <a:off x="7058820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3" name="等腰三角形 332"/>
            <p:cNvSpPr/>
            <p:nvPr/>
          </p:nvSpPr>
          <p:spPr>
            <a:xfrm rot="5400000">
              <a:off x="7694114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4" name="等腰三角形 333"/>
            <p:cNvSpPr/>
            <p:nvPr/>
          </p:nvSpPr>
          <p:spPr>
            <a:xfrm rot="16200000">
              <a:off x="11505882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5" name="等腰三角形 334"/>
            <p:cNvSpPr/>
            <p:nvPr/>
          </p:nvSpPr>
          <p:spPr>
            <a:xfrm rot="16200000">
              <a:off x="10235292" y="1892191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6" name="等腰三角形 335"/>
            <p:cNvSpPr/>
            <p:nvPr/>
          </p:nvSpPr>
          <p:spPr>
            <a:xfrm rot="5400000">
              <a:off x="10870586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7" name="等腰三角形 336"/>
            <p:cNvSpPr/>
            <p:nvPr/>
          </p:nvSpPr>
          <p:spPr>
            <a:xfrm rot="16200000">
              <a:off x="8964703" y="189219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0" name="等腰三角形 339"/>
            <p:cNvSpPr/>
            <p:nvPr/>
          </p:nvSpPr>
          <p:spPr>
            <a:xfrm rot="5400000">
              <a:off x="9599997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2" name="等腰三角形 341"/>
            <p:cNvSpPr/>
            <p:nvPr/>
          </p:nvSpPr>
          <p:spPr>
            <a:xfrm rot="5400000">
              <a:off x="8329408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3" name="等腰三角形 342"/>
            <p:cNvSpPr/>
            <p:nvPr/>
          </p:nvSpPr>
          <p:spPr>
            <a:xfrm rot="16200000">
              <a:off x="10870587" y="226233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4" name="等腰三角形 343"/>
            <p:cNvSpPr/>
            <p:nvPr/>
          </p:nvSpPr>
          <p:spPr>
            <a:xfrm rot="5400000">
              <a:off x="11505881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5" name="等腰三角形 344"/>
            <p:cNvSpPr/>
            <p:nvPr/>
          </p:nvSpPr>
          <p:spPr>
            <a:xfrm rot="16200000">
              <a:off x="9599998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6" name="等腰三角形 345"/>
            <p:cNvSpPr/>
            <p:nvPr/>
          </p:nvSpPr>
          <p:spPr>
            <a:xfrm rot="5400000">
              <a:off x="10235292" y="22623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7" name="等腰三角形 346"/>
            <p:cNvSpPr/>
            <p:nvPr/>
          </p:nvSpPr>
          <p:spPr>
            <a:xfrm rot="16200000">
              <a:off x="8329409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" name="等腰三角形 347"/>
            <p:cNvSpPr/>
            <p:nvPr/>
          </p:nvSpPr>
          <p:spPr>
            <a:xfrm rot="5400000">
              <a:off x="8964703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9" name="等腰三角形 348"/>
            <p:cNvSpPr/>
            <p:nvPr/>
          </p:nvSpPr>
          <p:spPr>
            <a:xfrm rot="16200000">
              <a:off x="1150588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0" name="等腰三角形 349"/>
            <p:cNvSpPr/>
            <p:nvPr/>
          </p:nvSpPr>
          <p:spPr>
            <a:xfrm rot="16200000">
              <a:off x="1023529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1" name="等腰三角形 350"/>
            <p:cNvSpPr/>
            <p:nvPr/>
          </p:nvSpPr>
          <p:spPr>
            <a:xfrm rot="5400000">
              <a:off x="10870586" y="262913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2" name="等腰三角形 351"/>
            <p:cNvSpPr/>
            <p:nvPr/>
          </p:nvSpPr>
          <p:spPr>
            <a:xfrm rot="5400000">
              <a:off x="9599997" y="2629133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3" name="等腰三角形 352"/>
            <p:cNvSpPr/>
            <p:nvPr/>
          </p:nvSpPr>
          <p:spPr>
            <a:xfrm rot="16200000">
              <a:off x="9599998" y="299927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4" name="等腰三角形 353"/>
            <p:cNvSpPr/>
            <p:nvPr/>
          </p:nvSpPr>
          <p:spPr>
            <a:xfrm rot="5400000">
              <a:off x="10235292" y="299927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9" name="等腰三角形 358"/>
            <p:cNvSpPr/>
            <p:nvPr/>
          </p:nvSpPr>
          <p:spPr>
            <a:xfrm rot="16200000">
              <a:off x="11505882" y="336607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0" name="等腰三角形 359"/>
            <p:cNvSpPr/>
            <p:nvPr/>
          </p:nvSpPr>
          <p:spPr>
            <a:xfrm rot="5400000">
              <a:off x="10870586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1" name="等腰三角形 360"/>
            <p:cNvSpPr/>
            <p:nvPr/>
          </p:nvSpPr>
          <p:spPr>
            <a:xfrm rot="5400000">
              <a:off x="9599997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2" name="组合 361"/>
          <p:cNvGrpSpPr/>
          <p:nvPr/>
        </p:nvGrpSpPr>
        <p:grpSpPr>
          <a:xfrm>
            <a:off x="-10549" y="3165604"/>
            <a:ext cx="3811767" cy="4051507"/>
            <a:chOff x="-10549" y="3165604"/>
            <a:chExt cx="3811767" cy="4051507"/>
          </a:xfrm>
        </p:grpSpPr>
        <p:sp>
          <p:nvSpPr>
            <p:cNvPr id="363" name="等腰三角形 362"/>
            <p:cNvSpPr/>
            <p:nvPr/>
          </p:nvSpPr>
          <p:spPr>
            <a:xfrm rot="5400000">
              <a:off x="-61373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4" name="等腰三角形 363"/>
            <p:cNvSpPr/>
            <p:nvPr/>
          </p:nvSpPr>
          <p:spPr>
            <a:xfrm rot="5400000">
              <a:off x="1209216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5" name="等腰三角形 364"/>
            <p:cNvSpPr/>
            <p:nvPr/>
          </p:nvSpPr>
          <p:spPr>
            <a:xfrm rot="16200000">
              <a:off x="573922" y="653099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6" name="等腰三角形 365"/>
            <p:cNvSpPr/>
            <p:nvPr/>
          </p:nvSpPr>
          <p:spPr>
            <a:xfrm rot="5400000">
              <a:off x="2479805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7" name="等腰三角形 366"/>
            <p:cNvSpPr/>
            <p:nvPr/>
          </p:nvSpPr>
          <p:spPr>
            <a:xfrm rot="16200000">
              <a:off x="1844511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8" name="等腰三角形 367"/>
            <p:cNvSpPr/>
            <p:nvPr/>
          </p:nvSpPr>
          <p:spPr>
            <a:xfrm rot="5400000">
              <a:off x="573922" y="6164196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9" name="等腰三角形 368"/>
            <p:cNvSpPr/>
            <p:nvPr/>
          </p:nvSpPr>
          <p:spPr>
            <a:xfrm rot="16200000">
              <a:off x="-61372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0" name="等腰三角形 369"/>
            <p:cNvSpPr/>
            <p:nvPr/>
          </p:nvSpPr>
          <p:spPr>
            <a:xfrm rot="5400000">
              <a:off x="1844511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1" name="等腰三角形 370"/>
            <p:cNvSpPr/>
            <p:nvPr/>
          </p:nvSpPr>
          <p:spPr>
            <a:xfrm rot="16200000">
              <a:off x="1209217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2" name="等腰三角形 371"/>
            <p:cNvSpPr/>
            <p:nvPr/>
          </p:nvSpPr>
          <p:spPr>
            <a:xfrm rot="5400000">
              <a:off x="3115100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3" name="等腰三角形 372"/>
            <p:cNvSpPr/>
            <p:nvPr/>
          </p:nvSpPr>
          <p:spPr>
            <a:xfrm rot="5400000">
              <a:off x="-61373" y="579405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4" name="等腰三角形 373"/>
            <p:cNvSpPr/>
            <p:nvPr/>
          </p:nvSpPr>
          <p:spPr>
            <a:xfrm rot="5400000">
              <a:off x="1209216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5" name="等腰三角形 374"/>
            <p:cNvSpPr/>
            <p:nvPr/>
          </p:nvSpPr>
          <p:spPr>
            <a:xfrm rot="16200000">
              <a:off x="573922" y="5794052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6" name="等腰三角形 375"/>
            <p:cNvSpPr/>
            <p:nvPr/>
          </p:nvSpPr>
          <p:spPr>
            <a:xfrm rot="5400000">
              <a:off x="2479805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7" name="等腰三角形 376"/>
            <p:cNvSpPr/>
            <p:nvPr/>
          </p:nvSpPr>
          <p:spPr>
            <a:xfrm rot="16200000">
              <a:off x="1844511" y="579405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8" name="等腰三角形 377"/>
            <p:cNvSpPr/>
            <p:nvPr/>
          </p:nvSpPr>
          <p:spPr>
            <a:xfrm rot="5400000">
              <a:off x="573922" y="542725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9" name="等腰三角形 378"/>
            <p:cNvSpPr/>
            <p:nvPr/>
          </p:nvSpPr>
          <p:spPr>
            <a:xfrm rot="16200000">
              <a:off x="-61372" y="542725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0" name="等腰三角形 379"/>
            <p:cNvSpPr/>
            <p:nvPr/>
          </p:nvSpPr>
          <p:spPr>
            <a:xfrm rot="16200000">
              <a:off x="1209217" y="5427254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1" name="等腰三角形 380"/>
            <p:cNvSpPr/>
            <p:nvPr/>
          </p:nvSpPr>
          <p:spPr>
            <a:xfrm rot="5400000">
              <a:off x="-61373" y="505711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2" name="等腰三角形 381"/>
            <p:cNvSpPr/>
            <p:nvPr/>
          </p:nvSpPr>
          <p:spPr>
            <a:xfrm rot="5400000">
              <a:off x="1209216" y="5057110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3" name="等腰三角形 382"/>
            <p:cNvSpPr/>
            <p:nvPr/>
          </p:nvSpPr>
          <p:spPr>
            <a:xfrm rot="16200000">
              <a:off x="573922" y="5057110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4" name="等腰三角形 383"/>
            <p:cNvSpPr/>
            <p:nvPr/>
          </p:nvSpPr>
          <p:spPr>
            <a:xfrm rot="5400000">
              <a:off x="573922" y="469031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5" name="等腰三角形 384"/>
            <p:cNvSpPr/>
            <p:nvPr/>
          </p:nvSpPr>
          <p:spPr>
            <a:xfrm rot="16200000">
              <a:off x="-61372" y="469031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6" name="等腰三角形 385"/>
            <p:cNvSpPr/>
            <p:nvPr/>
          </p:nvSpPr>
          <p:spPr>
            <a:xfrm rot="16200000">
              <a:off x="1209217" y="469031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7" name="等腰三角形 386"/>
            <p:cNvSpPr/>
            <p:nvPr/>
          </p:nvSpPr>
          <p:spPr>
            <a:xfrm rot="5400000">
              <a:off x="-61373" y="4320168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8" name="等腰三角形 387"/>
            <p:cNvSpPr/>
            <p:nvPr/>
          </p:nvSpPr>
          <p:spPr>
            <a:xfrm rot="16200000">
              <a:off x="573922" y="4320168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9" name="等腰三角形 388"/>
            <p:cNvSpPr/>
            <p:nvPr/>
          </p:nvSpPr>
          <p:spPr>
            <a:xfrm rot="16200000">
              <a:off x="-61372" y="395337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0" name="等腰三角形 389"/>
            <p:cNvSpPr/>
            <p:nvPr/>
          </p:nvSpPr>
          <p:spPr>
            <a:xfrm rot="5400000">
              <a:off x="-61373" y="358322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1" name="等腰三角形 390"/>
            <p:cNvSpPr/>
            <p:nvPr/>
          </p:nvSpPr>
          <p:spPr>
            <a:xfrm rot="16200000">
              <a:off x="-61372" y="3216428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1674" y="4156301"/>
            <a:ext cx="2359863" cy="2709721"/>
            <a:chOff x="-1674" y="4156301"/>
            <a:chExt cx="2035953" cy="2709721"/>
          </a:xfrm>
        </p:grpSpPr>
        <p:sp>
          <p:nvSpPr>
            <p:cNvPr id="7" name="等腰三角形 26"/>
            <p:cNvSpPr/>
            <p:nvPr/>
          </p:nvSpPr>
          <p:spPr>
            <a:xfrm rot="5400000">
              <a:off x="618356" y="5753207"/>
              <a:ext cx="783113" cy="67437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等腰三角形 29"/>
            <p:cNvSpPr/>
            <p:nvPr/>
          </p:nvSpPr>
          <p:spPr>
            <a:xfrm rot="5400000">
              <a:off x="1305537" y="6137280"/>
              <a:ext cx="783113" cy="67437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48"/>
            <p:cNvSpPr/>
            <p:nvPr/>
          </p:nvSpPr>
          <p:spPr>
            <a:xfrm rot="5400000">
              <a:off x="1283296" y="4578541"/>
              <a:ext cx="783113" cy="67437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等腰三角形 89"/>
            <p:cNvSpPr/>
            <p:nvPr/>
          </p:nvSpPr>
          <p:spPr>
            <a:xfrm rot="5400000">
              <a:off x="1292727" y="5375121"/>
              <a:ext cx="783113" cy="67437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等腰三角形 76"/>
            <p:cNvSpPr/>
            <p:nvPr/>
          </p:nvSpPr>
          <p:spPr>
            <a:xfrm rot="5400000">
              <a:off x="618356" y="4980344"/>
              <a:ext cx="783113" cy="67437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等腰三角形 123"/>
            <p:cNvSpPr/>
            <p:nvPr/>
          </p:nvSpPr>
          <p:spPr>
            <a:xfrm rot="5400000">
              <a:off x="-56045" y="6130451"/>
              <a:ext cx="783113" cy="6743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等腰三角形 138"/>
            <p:cNvSpPr/>
            <p:nvPr/>
          </p:nvSpPr>
          <p:spPr>
            <a:xfrm rot="5400000">
              <a:off x="-47781" y="4580059"/>
              <a:ext cx="783113" cy="67437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等腰三角形 168"/>
            <p:cNvSpPr/>
            <p:nvPr/>
          </p:nvSpPr>
          <p:spPr>
            <a:xfrm rot="5400000">
              <a:off x="-56016" y="5386213"/>
              <a:ext cx="783113" cy="67437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等腰三角形 29"/>
            <p:cNvSpPr/>
            <p:nvPr/>
          </p:nvSpPr>
          <p:spPr>
            <a:xfrm rot="5400000">
              <a:off x="621258" y="4210672"/>
              <a:ext cx="783113" cy="67437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247140" y="826134"/>
            <a:ext cx="3990340" cy="661147"/>
            <a:chOff x="1247071" y="1339211"/>
            <a:chExt cx="3386026" cy="489589"/>
          </a:xfrm>
        </p:grpSpPr>
        <p:sp>
          <p:nvSpPr>
            <p:cNvPr id="9" name="矩形 8"/>
            <p:cNvSpPr/>
            <p:nvPr/>
          </p:nvSpPr>
          <p:spPr>
            <a:xfrm>
              <a:off x="1247071" y="1659117"/>
              <a:ext cx="3386026" cy="1696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33796" y="1339211"/>
              <a:ext cx="2720340" cy="38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 panose="02000503000000020004" pitchFamily="2" charset="0"/>
                  <a:cs typeface="Helvetica Neue" panose="02000503000000020004" pitchFamily="2" charset="0"/>
                </a:rPr>
                <a:t>目录</a:t>
              </a:r>
              <a:endParaRPr kumimoji="1"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516312" y="1836830"/>
            <a:ext cx="5005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账本概述</a:t>
            </a:r>
            <a:endParaRPr kumimoji="1" lang="en-US" altLang="zh-CN" sz="24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812381" y="1906467"/>
            <a:ext cx="441277" cy="392028"/>
            <a:chOff x="5981199" y="2764465"/>
            <a:chExt cx="363040" cy="305756"/>
          </a:xfrm>
        </p:grpSpPr>
        <p:sp>
          <p:nvSpPr>
            <p:cNvPr id="31" name="矩形 30"/>
            <p:cNvSpPr/>
            <p:nvPr/>
          </p:nvSpPr>
          <p:spPr>
            <a:xfrm>
              <a:off x="6080289" y="2846895"/>
              <a:ext cx="263950" cy="223326"/>
            </a:xfrm>
            <a:prstGeom prst="rect">
              <a:avLst/>
            </a:prstGeom>
            <a:solidFill>
              <a:srgbClr val="17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981199" y="2764465"/>
              <a:ext cx="261756" cy="220914"/>
            </a:xfrm>
            <a:prstGeom prst="rect">
              <a:avLst/>
            </a:prstGeom>
            <a:noFill/>
            <a:ln w="19050">
              <a:solidFill>
                <a:srgbClr val="17B2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516312" y="2442307"/>
            <a:ext cx="4745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区块生成过程</a:t>
            </a:r>
            <a:endParaRPr kumimoji="1" lang="en-US" altLang="zh-CN" sz="2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2812381" y="2511944"/>
            <a:ext cx="441277" cy="392028"/>
            <a:chOff x="5981199" y="2764465"/>
            <a:chExt cx="363040" cy="305756"/>
          </a:xfrm>
        </p:grpSpPr>
        <p:sp>
          <p:nvSpPr>
            <p:cNvPr id="25" name="矩形 24"/>
            <p:cNvSpPr/>
            <p:nvPr/>
          </p:nvSpPr>
          <p:spPr>
            <a:xfrm>
              <a:off x="6080289" y="2846895"/>
              <a:ext cx="263950" cy="223326"/>
            </a:xfrm>
            <a:prstGeom prst="rect">
              <a:avLst/>
            </a:prstGeom>
            <a:solidFill>
              <a:srgbClr val="17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981199" y="2764465"/>
              <a:ext cx="261756" cy="220914"/>
            </a:xfrm>
            <a:prstGeom prst="rect">
              <a:avLst/>
            </a:prstGeom>
            <a:noFill/>
            <a:ln w="19050">
              <a:solidFill>
                <a:srgbClr val="17B2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524061" y="3023151"/>
            <a:ext cx="4153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账户结构</a:t>
            </a:r>
            <a:endParaRPr kumimoji="1" lang="en-US" altLang="zh-CN" sz="24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2812381" y="3092788"/>
            <a:ext cx="441277" cy="392028"/>
            <a:chOff x="5981199" y="2764465"/>
            <a:chExt cx="363040" cy="305756"/>
          </a:xfrm>
        </p:grpSpPr>
        <p:sp>
          <p:nvSpPr>
            <p:cNvPr id="34" name="矩形 33"/>
            <p:cNvSpPr/>
            <p:nvPr/>
          </p:nvSpPr>
          <p:spPr>
            <a:xfrm>
              <a:off x="6080289" y="2846895"/>
              <a:ext cx="263950" cy="223326"/>
            </a:xfrm>
            <a:prstGeom prst="rect">
              <a:avLst/>
            </a:prstGeom>
            <a:solidFill>
              <a:srgbClr val="17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981199" y="2764465"/>
              <a:ext cx="261756" cy="220914"/>
            </a:xfrm>
            <a:prstGeom prst="rect">
              <a:avLst/>
            </a:prstGeom>
            <a:noFill/>
            <a:ln w="19050">
              <a:solidFill>
                <a:srgbClr val="17B2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3516312" y="3613128"/>
            <a:ext cx="490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交易结构</a:t>
            </a:r>
            <a:endParaRPr kumimoji="1" lang="en-US" altLang="zh-CN" sz="2400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812380" y="3682765"/>
            <a:ext cx="441277" cy="392028"/>
            <a:chOff x="5981199" y="2764465"/>
            <a:chExt cx="363040" cy="305756"/>
          </a:xfrm>
        </p:grpSpPr>
        <p:sp>
          <p:nvSpPr>
            <p:cNvPr id="39" name="矩形 38"/>
            <p:cNvSpPr/>
            <p:nvPr/>
          </p:nvSpPr>
          <p:spPr>
            <a:xfrm>
              <a:off x="6080289" y="2846895"/>
              <a:ext cx="263950" cy="223326"/>
            </a:xfrm>
            <a:prstGeom prst="rect">
              <a:avLst/>
            </a:prstGeom>
            <a:solidFill>
              <a:srgbClr val="17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981199" y="2764465"/>
              <a:ext cx="261756" cy="220914"/>
            </a:xfrm>
            <a:prstGeom prst="rect">
              <a:avLst/>
            </a:prstGeom>
            <a:noFill/>
            <a:ln w="19050">
              <a:solidFill>
                <a:srgbClr val="17B2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3516312" y="4210516"/>
            <a:ext cx="490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交易缓存队列</a:t>
            </a:r>
            <a:endParaRPr kumimoji="1" lang="en-US" altLang="zh-CN" sz="2400" dirty="0"/>
          </a:p>
        </p:txBody>
      </p:sp>
      <p:grpSp>
        <p:nvGrpSpPr>
          <p:cNvPr id="43" name="组合 42"/>
          <p:cNvGrpSpPr/>
          <p:nvPr/>
        </p:nvGrpSpPr>
        <p:grpSpPr>
          <a:xfrm>
            <a:off x="2812380" y="4280153"/>
            <a:ext cx="441277" cy="392028"/>
            <a:chOff x="5981199" y="2764465"/>
            <a:chExt cx="363040" cy="305756"/>
          </a:xfrm>
        </p:grpSpPr>
        <p:sp>
          <p:nvSpPr>
            <p:cNvPr id="44" name="矩形 43"/>
            <p:cNvSpPr/>
            <p:nvPr/>
          </p:nvSpPr>
          <p:spPr>
            <a:xfrm>
              <a:off x="6080289" y="2846895"/>
              <a:ext cx="263950" cy="223326"/>
            </a:xfrm>
            <a:prstGeom prst="rect">
              <a:avLst/>
            </a:prstGeom>
            <a:solidFill>
              <a:srgbClr val="17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981199" y="2764465"/>
              <a:ext cx="261756" cy="220914"/>
            </a:xfrm>
            <a:prstGeom prst="rect">
              <a:avLst/>
            </a:prstGeom>
            <a:noFill/>
            <a:ln w="19050">
              <a:solidFill>
                <a:srgbClr val="17B2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3516312" y="4845618"/>
            <a:ext cx="524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共识提案结构</a:t>
            </a:r>
            <a:endParaRPr kumimoji="1" lang="en-US" altLang="zh-CN" sz="2400" dirty="0"/>
          </a:p>
        </p:txBody>
      </p:sp>
      <p:grpSp>
        <p:nvGrpSpPr>
          <p:cNvPr id="51" name="组合 50"/>
          <p:cNvGrpSpPr/>
          <p:nvPr/>
        </p:nvGrpSpPr>
        <p:grpSpPr>
          <a:xfrm>
            <a:off x="2812380" y="4915255"/>
            <a:ext cx="441277" cy="392028"/>
            <a:chOff x="5981199" y="2764465"/>
            <a:chExt cx="363040" cy="305756"/>
          </a:xfrm>
        </p:grpSpPr>
        <p:sp>
          <p:nvSpPr>
            <p:cNvPr id="52" name="矩形 51"/>
            <p:cNvSpPr/>
            <p:nvPr/>
          </p:nvSpPr>
          <p:spPr>
            <a:xfrm>
              <a:off x="6080289" y="2846895"/>
              <a:ext cx="263950" cy="223326"/>
            </a:xfrm>
            <a:prstGeom prst="rect">
              <a:avLst/>
            </a:prstGeom>
            <a:solidFill>
              <a:srgbClr val="17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981199" y="2764465"/>
              <a:ext cx="261756" cy="220914"/>
            </a:xfrm>
            <a:prstGeom prst="rect">
              <a:avLst/>
            </a:prstGeom>
            <a:noFill/>
            <a:ln w="19050">
              <a:solidFill>
                <a:srgbClr val="17B2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F11E1886-10BF-487C-AB53-E21EDDD4783B}"/>
              </a:ext>
            </a:extLst>
          </p:cNvPr>
          <p:cNvSpPr txBox="1"/>
          <p:nvPr/>
        </p:nvSpPr>
        <p:spPr>
          <a:xfrm>
            <a:off x="3524061" y="5494953"/>
            <a:ext cx="307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数据存取结构</a:t>
            </a:r>
            <a:endParaRPr kumimoji="1" lang="en-US" altLang="zh-CN" sz="2400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BA57180-880B-4FB3-968B-85DE6527D859}"/>
              </a:ext>
            </a:extLst>
          </p:cNvPr>
          <p:cNvGrpSpPr/>
          <p:nvPr/>
        </p:nvGrpSpPr>
        <p:grpSpPr>
          <a:xfrm>
            <a:off x="2820129" y="5564590"/>
            <a:ext cx="441277" cy="392028"/>
            <a:chOff x="5981199" y="2764465"/>
            <a:chExt cx="363040" cy="30575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384DD2C-FCEE-445F-9109-3E0F29932E18}"/>
                </a:ext>
              </a:extLst>
            </p:cNvPr>
            <p:cNvSpPr/>
            <p:nvPr/>
          </p:nvSpPr>
          <p:spPr>
            <a:xfrm>
              <a:off x="6080289" y="2846895"/>
              <a:ext cx="263950" cy="223326"/>
            </a:xfrm>
            <a:prstGeom prst="rect">
              <a:avLst/>
            </a:prstGeom>
            <a:solidFill>
              <a:srgbClr val="17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5B6E430-A4A7-47D5-A377-6FE4C49CF4A0}"/>
                </a:ext>
              </a:extLst>
            </p:cNvPr>
            <p:cNvSpPr/>
            <p:nvPr/>
          </p:nvSpPr>
          <p:spPr>
            <a:xfrm>
              <a:off x="5981199" y="2764465"/>
              <a:ext cx="261756" cy="220914"/>
            </a:xfrm>
            <a:prstGeom prst="rect">
              <a:avLst/>
            </a:prstGeom>
            <a:noFill/>
            <a:ln w="19050">
              <a:solidFill>
                <a:srgbClr val="17B2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76B548E9-D7BC-4EAC-AB91-8B8965AC2E0B}"/>
              </a:ext>
            </a:extLst>
          </p:cNvPr>
          <p:cNvSpPr txBox="1"/>
          <p:nvPr/>
        </p:nvSpPr>
        <p:spPr>
          <a:xfrm>
            <a:off x="3516312" y="6196599"/>
            <a:ext cx="307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区块结构</a:t>
            </a:r>
            <a:endParaRPr kumimoji="1" lang="en-US" altLang="zh-CN" sz="2400" dirty="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9F0E996-8C75-4C19-8AFA-D4326098292A}"/>
              </a:ext>
            </a:extLst>
          </p:cNvPr>
          <p:cNvGrpSpPr/>
          <p:nvPr/>
        </p:nvGrpSpPr>
        <p:grpSpPr>
          <a:xfrm>
            <a:off x="2812380" y="6266236"/>
            <a:ext cx="441277" cy="392028"/>
            <a:chOff x="5981199" y="2764465"/>
            <a:chExt cx="363040" cy="305756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73C8162-7447-4B21-AD31-B19EDAD0EFDA}"/>
                </a:ext>
              </a:extLst>
            </p:cNvPr>
            <p:cNvSpPr/>
            <p:nvPr/>
          </p:nvSpPr>
          <p:spPr>
            <a:xfrm>
              <a:off x="6080289" y="2846895"/>
              <a:ext cx="263950" cy="223326"/>
            </a:xfrm>
            <a:prstGeom prst="rect">
              <a:avLst/>
            </a:prstGeom>
            <a:solidFill>
              <a:srgbClr val="17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85FAB29-2F4D-46E1-A979-2A02214BA9BC}"/>
                </a:ext>
              </a:extLst>
            </p:cNvPr>
            <p:cNvSpPr/>
            <p:nvPr/>
          </p:nvSpPr>
          <p:spPr>
            <a:xfrm>
              <a:off x="5981199" y="2764465"/>
              <a:ext cx="261756" cy="220914"/>
            </a:xfrm>
            <a:prstGeom prst="rect">
              <a:avLst/>
            </a:prstGeom>
            <a:noFill/>
            <a:ln w="19050">
              <a:solidFill>
                <a:srgbClr val="17B2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账本概述 </a:t>
            </a:r>
            <a:r>
              <a:rPr kumimoji="1" lang="zh-CN" altLang="en-US" sz="1400" dirty="0">
                <a:sym typeface="+mn-ea"/>
              </a:rPr>
              <a:t>区块链结构</a:t>
            </a:r>
            <a:endParaRPr kumimoji="1" lang="en-US" altLang="zh-CN" dirty="0"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985727"/>
              </p:ext>
            </p:extLst>
          </p:nvPr>
        </p:nvGraphicFramePr>
        <p:xfrm>
          <a:off x="5508625" y="2267585"/>
          <a:ext cx="1164590" cy="1280160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</a:t>
                      </a:r>
                      <a:r>
                        <a:rPr lang="en-US" altLang="zh-CN" sz="11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交易</a:t>
                      </a:r>
                      <a:r>
                        <a:rPr lang="en-US" altLang="zh-CN" sz="11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交易</a:t>
                      </a:r>
                      <a:r>
                        <a:rPr lang="en-US" altLang="zh-CN" sz="11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........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交易</a:t>
                      </a:r>
                      <a:r>
                        <a:rPr lang="en-US" altLang="zh-CN" sz="11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821305" y="21297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区块</a:t>
            </a:r>
            <a:endParaRPr lang="en-US" altLang="zh-CN" b="1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15310"/>
              </p:ext>
            </p:extLst>
          </p:nvPr>
        </p:nvGraphicFramePr>
        <p:xfrm>
          <a:off x="5508625" y="1290320"/>
          <a:ext cx="1164590" cy="998220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序号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区块哈希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前区块哈希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......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左大括号 10"/>
          <p:cNvSpPr/>
          <p:nvPr/>
        </p:nvSpPr>
        <p:spPr>
          <a:xfrm>
            <a:off x="4934585" y="1290320"/>
            <a:ext cx="561975" cy="998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4946650" y="2288539"/>
            <a:ext cx="561975" cy="12592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67446" y="157143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区块头</a:t>
            </a:r>
            <a:endParaRPr lang="en-US" altLang="zh-CN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156618" y="2737723"/>
            <a:ext cx="800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区块体</a:t>
            </a:r>
            <a:endParaRPr lang="en-US" altLang="zh-CN" sz="1600" dirty="0"/>
          </a:p>
        </p:txBody>
      </p:sp>
      <p:sp>
        <p:nvSpPr>
          <p:cNvPr id="15" name="左大括号 14"/>
          <p:cNvSpPr/>
          <p:nvPr/>
        </p:nvSpPr>
        <p:spPr>
          <a:xfrm>
            <a:off x="3626485" y="1724660"/>
            <a:ext cx="561975" cy="11785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69230"/>
              </p:ext>
            </p:extLst>
          </p:nvPr>
        </p:nvGraphicFramePr>
        <p:xfrm>
          <a:off x="1074420" y="4134485"/>
          <a:ext cx="1243965" cy="1978660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4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区块号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: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空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......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 marL="0" algn="ctr" defTabSz="136398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区块体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09025"/>
              </p:ext>
            </p:extLst>
          </p:nvPr>
        </p:nvGraphicFramePr>
        <p:xfrm>
          <a:off x="3749675" y="4134485"/>
          <a:ext cx="1243965" cy="1978660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4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区块号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: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前区块哈希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......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区块体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55222"/>
              </p:ext>
            </p:extLst>
          </p:nvPr>
        </p:nvGraphicFramePr>
        <p:xfrm>
          <a:off x="6424295" y="4134485"/>
          <a:ext cx="1243965" cy="1978660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4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区块号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前区块哈希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......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区块体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13058"/>
              </p:ext>
            </p:extLst>
          </p:nvPr>
        </p:nvGraphicFramePr>
        <p:xfrm>
          <a:off x="9074785" y="4134485"/>
          <a:ext cx="1243965" cy="1978660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243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区块号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: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前区块哈希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......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区块体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0785475" y="5511800"/>
            <a:ext cx="7772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......</a:t>
            </a:r>
          </a:p>
        </p:txBody>
      </p:sp>
      <p:cxnSp>
        <p:nvCxnSpPr>
          <p:cNvPr id="23" name="肘形连接符 22"/>
          <p:cNvCxnSpPr/>
          <p:nvPr/>
        </p:nvCxnSpPr>
        <p:spPr>
          <a:xfrm flipV="1">
            <a:off x="2418080" y="4564380"/>
            <a:ext cx="1290955" cy="405130"/>
          </a:xfrm>
          <a:prstGeom prst="bentConnector3">
            <a:avLst>
              <a:gd name="adj1" fmla="val 50025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flipV="1">
            <a:off x="5063490" y="4564380"/>
            <a:ext cx="1290955" cy="405130"/>
          </a:xfrm>
          <a:prstGeom prst="bentConnector3">
            <a:avLst>
              <a:gd name="adj1" fmla="val 50025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flipV="1">
            <a:off x="7713980" y="4541520"/>
            <a:ext cx="1290955" cy="405130"/>
          </a:xfrm>
          <a:prstGeom prst="bentConnector3">
            <a:avLst>
              <a:gd name="adj1" fmla="val 50025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bldLvl="0" animBg="1"/>
      <p:bldP spid="12" grpId="0" bldLvl="0" animBg="1"/>
      <p:bldP spid="13" grpId="0"/>
      <p:bldP spid="14" grpId="0"/>
      <p:bldP spid="15" grpId="0" bldLvl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账本概述 </a:t>
            </a:r>
            <a:r>
              <a:rPr kumimoji="1" lang="zh-CN" altLang="en-US" sz="1400" dirty="0">
                <a:sym typeface="+mn-ea"/>
              </a:rPr>
              <a:t>区块链的分布式</a:t>
            </a:r>
            <a:endParaRPr kumimoji="1" lang="en-US" altLang="zh-CN" dirty="0">
              <a:sym typeface="+mn-ea"/>
            </a:endParaRP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49" b="98344" l="9877" r="9876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18286" y="2516398"/>
            <a:ext cx="841878" cy="104628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49" b="98344" l="9877" r="9876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6573" y="1115932"/>
            <a:ext cx="841878" cy="1046285"/>
          </a:xfrm>
          <a:prstGeom prst="rect">
            <a:avLst/>
          </a:prstGeom>
          <a:noFill/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49" b="98344" l="9877" r="9876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89098" y="5240222"/>
            <a:ext cx="841878" cy="1046285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49" b="98344" l="9877" r="9876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6318" y="2697071"/>
            <a:ext cx="841878" cy="104628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49" b="98344" l="9877" r="9876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9669" y="1283482"/>
            <a:ext cx="841878" cy="1046285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49" b="98344" l="9877" r="9876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6221" y="4292811"/>
            <a:ext cx="841878" cy="1046285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49" b="98344" l="9877" r="9876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89176" y="1295244"/>
            <a:ext cx="841878" cy="104628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49" b="98344" l="9877" r="9876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14109" y="4332581"/>
            <a:ext cx="841878" cy="1046285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49" b="98344" l="9877" r="9876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74783" y="5283749"/>
            <a:ext cx="841878" cy="1046285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49" b="98344" l="9877" r="9876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7971" y="5700193"/>
            <a:ext cx="841878" cy="1046285"/>
          </a:xfrm>
          <a:prstGeom prst="rect">
            <a:avLst/>
          </a:prstGeom>
        </p:spPr>
      </p:pic>
      <p:sp>
        <p:nvSpPr>
          <p:cNvPr id="86" name="云形 85"/>
          <p:cNvSpPr/>
          <p:nvPr/>
        </p:nvSpPr>
        <p:spPr>
          <a:xfrm>
            <a:off x="6397433" y="3123947"/>
            <a:ext cx="3040008" cy="1405850"/>
          </a:xfrm>
          <a:prstGeom prst="clou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P2P</a:t>
            </a:r>
            <a:r>
              <a:rPr lang="zh-CN" altLang="en-US" sz="2000" dirty="0">
                <a:solidFill>
                  <a:schemeClr val="tx1"/>
                </a:solidFill>
              </a:rPr>
              <a:t>网络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共识</a:t>
            </a:r>
          </a:p>
        </p:txBody>
      </p:sp>
      <p:cxnSp>
        <p:nvCxnSpPr>
          <p:cNvPr id="88" name="直接连接符 87"/>
          <p:cNvCxnSpPr>
            <a:stCxn id="80" idx="2"/>
          </p:cNvCxnSpPr>
          <p:nvPr/>
        </p:nvCxnSpPr>
        <p:spPr>
          <a:xfrm>
            <a:off x="5790608" y="2329767"/>
            <a:ext cx="1398138" cy="92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79" idx="2"/>
            <a:endCxn id="86" idx="2"/>
          </p:cNvCxnSpPr>
          <p:nvPr/>
        </p:nvCxnSpPr>
        <p:spPr>
          <a:xfrm>
            <a:off x="4797257" y="3743356"/>
            <a:ext cx="1609606" cy="83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cxnSpLocks/>
            <a:stCxn id="81" idx="3"/>
          </p:cNvCxnSpPr>
          <p:nvPr/>
        </p:nvCxnSpPr>
        <p:spPr>
          <a:xfrm flipV="1">
            <a:off x="5008099" y="4226303"/>
            <a:ext cx="1740503" cy="58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84" idx="3"/>
          </p:cNvCxnSpPr>
          <p:nvPr/>
        </p:nvCxnSpPr>
        <p:spPr>
          <a:xfrm flipV="1">
            <a:off x="6316661" y="4528301"/>
            <a:ext cx="1063337" cy="1278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85" idx="0"/>
          </p:cNvCxnSpPr>
          <p:nvPr/>
        </p:nvCxnSpPr>
        <p:spPr>
          <a:xfrm flipV="1">
            <a:off x="7888910" y="4528301"/>
            <a:ext cx="176143" cy="117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77" idx="2"/>
            <a:endCxn id="86" idx="3"/>
          </p:cNvCxnSpPr>
          <p:nvPr/>
        </p:nvCxnSpPr>
        <p:spPr>
          <a:xfrm>
            <a:off x="7887512" y="2162217"/>
            <a:ext cx="29925" cy="104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82" idx="2"/>
          </p:cNvCxnSpPr>
          <p:nvPr/>
        </p:nvCxnSpPr>
        <p:spPr>
          <a:xfrm flipH="1">
            <a:off x="8865821" y="2341529"/>
            <a:ext cx="944294" cy="855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76" idx="2"/>
            <a:endCxn id="86" idx="0"/>
          </p:cNvCxnSpPr>
          <p:nvPr/>
        </p:nvCxnSpPr>
        <p:spPr>
          <a:xfrm flipH="1">
            <a:off x="9434908" y="3562683"/>
            <a:ext cx="1704317" cy="26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83" idx="1"/>
          </p:cNvCxnSpPr>
          <p:nvPr/>
        </p:nvCxnSpPr>
        <p:spPr>
          <a:xfrm flipH="1" flipV="1">
            <a:off x="8833710" y="4273135"/>
            <a:ext cx="1580399" cy="582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78" idx="1"/>
          </p:cNvCxnSpPr>
          <p:nvPr/>
        </p:nvCxnSpPr>
        <p:spPr>
          <a:xfrm flipH="1" flipV="1">
            <a:off x="8399937" y="4380140"/>
            <a:ext cx="789161" cy="138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/>
          <p:cNvSpPr txBox="1"/>
          <p:nvPr/>
        </p:nvSpPr>
        <p:spPr>
          <a:xfrm>
            <a:off x="1241610" y="14180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区块链</a:t>
            </a:r>
          </a:p>
        </p:txBody>
      </p:sp>
      <p:graphicFrame>
        <p:nvGraphicFramePr>
          <p:cNvPr id="240" name="表格 239"/>
          <p:cNvGraphicFramePr>
            <a:graphicFrameLocks noGrp="1"/>
          </p:cNvGraphicFramePr>
          <p:nvPr>
            <p:extLst/>
          </p:nvPr>
        </p:nvGraphicFramePr>
        <p:xfrm>
          <a:off x="617426" y="2059863"/>
          <a:ext cx="424493" cy="44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93">
                  <a:extLst>
                    <a:ext uri="{9D8B030D-6E8A-4147-A177-3AD203B41FA5}">
                      <a16:colId xmlns:a16="http://schemas.microsoft.com/office/drawing/2014/main" val="951626114"/>
                    </a:ext>
                  </a:extLst>
                </a:gridCol>
              </a:tblGrid>
              <a:tr h="444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952517"/>
                  </a:ext>
                </a:extLst>
              </a:tr>
            </a:tbl>
          </a:graphicData>
        </a:graphic>
      </p:graphicFrame>
      <p:graphicFrame>
        <p:nvGraphicFramePr>
          <p:cNvPr id="241" name="表格 240"/>
          <p:cNvGraphicFramePr>
            <a:graphicFrameLocks noGrp="1"/>
          </p:cNvGraphicFramePr>
          <p:nvPr>
            <p:extLst/>
          </p:nvPr>
        </p:nvGraphicFramePr>
        <p:xfrm>
          <a:off x="1382770" y="2059863"/>
          <a:ext cx="424493" cy="44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93">
                  <a:extLst>
                    <a:ext uri="{9D8B030D-6E8A-4147-A177-3AD203B41FA5}">
                      <a16:colId xmlns:a16="http://schemas.microsoft.com/office/drawing/2014/main" val="951626114"/>
                    </a:ext>
                  </a:extLst>
                </a:gridCol>
              </a:tblGrid>
              <a:tr h="444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952517"/>
                  </a:ext>
                </a:extLst>
              </a:tr>
            </a:tbl>
          </a:graphicData>
        </a:graphic>
      </p:graphicFrame>
      <p:graphicFrame>
        <p:nvGraphicFramePr>
          <p:cNvPr id="242" name="表格 241"/>
          <p:cNvGraphicFramePr>
            <a:graphicFrameLocks noGrp="1"/>
          </p:cNvGraphicFramePr>
          <p:nvPr>
            <p:extLst/>
          </p:nvPr>
        </p:nvGraphicFramePr>
        <p:xfrm>
          <a:off x="2149045" y="2059863"/>
          <a:ext cx="424493" cy="44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93">
                  <a:extLst>
                    <a:ext uri="{9D8B030D-6E8A-4147-A177-3AD203B41FA5}">
                      <a16:colId xmlns:a16="http://schemas.microsoft.com/office/drawing/2014/main" val="951626114"/>
                    </a:ext>
                  </a:extLst>
                </a:gridCol>
              </a:tblGrid>
              <a:tr h="444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952517"/>
                  </a:ext>
                </a:extLst>
              </a:tr>
            </a:tbl>
          </a:graphicData>
        </a:graphic>
      </p:graphicFrame>
      <p:graphicFrame>
        <p:nvGraphicFramePr>
          <p:cNvPr id="243" name="表格 242"/>
          <p:cNvGraphicFramePr>
            <a:graphicFrameLocks noGrp="1"/>
          </p:cNvGraphicFramePr>
          <p:nvPr>
            <p:extLst/>
          </p:nvPr>
        </p:nvGraphicFramePr>
        <p:xfrm>
          <a:off x="2916645" y="2059863"/>
          <a:ext cx="424493" cy="44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93">
                  <a:extLst>
                    <a:ext uri="{9D8B030D-6E8A-4147-A177-3AD203B41FA5}">
                      <a16:colId xmlns:a16="http://schemas.microsoft.com/office/drawing/2014/main" val="951626114"/>
                    </a:ext>
                  </a:extLst>
                </a:gridCol>
              </a:tblGrid>
              <a:tr h="444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952517"/>
                  </a:ext>
                </a:extLst>
              </a:tr>
            </a:tbl>
          </a:graphicData>
        </a:graphic>
      </p:graphicFrame>
      <p:graphicFrame>
        <p:nvGraphicFramePr>
          <p:cNvPr id="260" name="表格 259"/>
          <p:cNvGraphicFramePr>
            <a:graphicFrameLocks noGrp="1"/>
          </p:cNvGraphicFramePr>
          <p:nvPr>
            <p:extLst/>
          </p:nvPr>
        </p:nvGraphicFramePr>
        <p:xfrm>
          <a:off x="617426" y="2849521"/>
          <a:ext cx="424493" cy="44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93">
                  <a:extLst>
                    <a:ext uri="{9D8B030D-6E8A-4147-A177-3AD203B41FA5}">
                      <a16:colId xmlns:a16="http://schemas.microsoft.com/office/drawing/2014/main" val="951626114"/>
                    </a:ext>
                  </a:extLst>
                </a:gridCol>
              </a:tblGrid>
              <a:tr h="444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952517"/>
                  </a:ext>
                </a:extLst>
              </a:tr>
            </a:tbl>
          </a:graphicData>
        </a:graphic>
      </p:graphicFrame>
      <p:graphicFrame>
        <p:nvGraphicFramePr>
          <p:cNvPr id="261" name="表格 260"/>
          <p:cNvGraphicFramePr>
            <a:graphicFrameLocks noGrp="1"/>
          </p:cNvGraphicFramePr>
          <p:nvPr>
            <p:extLst/>
          </p:nvPr>
        </p:nvGraphicFramePr>
        <p:xfrm>
          <a:off x="1382770" y="2849521"/>
          <a:ext cx="424493" cy="44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93">
                  <a:extLst>
                    <a:ext uri="{9D8B030D-6E8A-4147-A177-3AD203B41FA5}">
                      <a16:colId xmlns:a16="http://schemas.microsoft.com/office/drawing/2014/main" val="951626114"/>
                    </a:ext>
                  </a:extLst>
                </a:gridCol>
              </a:tblGrid>
              <a:tr h="444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952517"/>
                  </a:ext>
                </a:extLst>
              </a:tr>
            </a:tbl>
          </a:graphicData>
        </a:graphic>
      </p:graphicFrame>
      <p:graphicFrame>
        <p:nvGraphicFramePr>
          <p:cNvPr id="262" name="表格 261"/>
          <p:cNvGraphicFramePr>
            <a:graphicFrameLocks noGrp="1"/>
          </p:cNvGraphicFramePr>
          <p:nvPr>
            <p:extLst/>
          </p:nvPr>
        </p:nvGraphicFramePr>
        <p:xfrm>
          <a:off x="2149045" y="2849521"/>
          <a:ext cx="424493" cy="44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93">
                  <a:extLst>
                    <a:ext uri="{9D8B030D-6E8A-4147-A177-3AD203B41FA5}">
                      <a16:colId xmlns:a16="http://schemas.microsoft.com/office/drawing/2014/main" val="951626114"/>
                    </a:ext>
                  </a:extLst>
                </a:gridCol>
              </a:tblGrid>
              <a:tr h="444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952517"/>
                  </a:ext>
                </a:extLst>
              </a:tr>
            </a:tbl>
          </a:graphicData>
        </a:graphic>
      </p:graphicFrame>
      <p:graphicFrame>
        <p:nvGraphicFramePr>
          <p:cNvPr id="263" name="表格 262"/>
          <p:cNvGraphicFramePr>
            <a:graphicFrameLocks noGrp="1"/>
          </p:cNvGraphicFramePr>
          <p:nvPr>
            <p:extLst/>
          </p:nvPr>
        </p:nvGraphicFramePr>
        <p:xfrm>
          <a:off x="2916645" y="2849521"/>
          <a:ext cx="424493" cy="44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93">
                  <a:extLst>
                    <a:ext uri="{9D8B030D-6E8A-4147-A177-3AD203B41FA5}">
                      <a16:colId xmlns:a16="http://schemas.microsoft.com/office/drawing/2014/main" val="951626114"/>
                    </a:ext>
                  </a:extLst>
                </a:gridCol>
              </a:tblGrid>
              <a:tr h="444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952517"/>
                  </a:ext>
                </a:extLst>
              </a:tr>
            </a:tbl>
          </a:graphicData>
        </a:graphic>
      </p:graphicFrame>
      <p:graphicFrame>
        <p:nvGraphicFramePr>
          <p:cNvPr id="264" name="表格 263"/>
          <p:cNvGraphicFramePr>
            <a:graphicFrameLocks noGrp="1"/>
          </p:cNvGraphicFramePr>
          <p:nvPr>
            <p:extLst/>
          </p:nvPr>
        </p:nvGraphicFramePr>
        <p:xfrm>
          <a:off x="617426" y="3639179"/>
          <a:ext cx="424493" cy="44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93">
                  <a:extLst>
                    <a:ext uri="{9D8B030D-6E8A-4147-A177-3AD203B41FA5}">
                      <a16:colId xmlns:a16="http://schemas.microsoft.com/office/drawing/2014/main" val="951626114"/>
                    </a:ext>
                  </a:extLst>
                </a:gridCol>
              </a:tblGrid>
              <a:tr h="444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952517"/>
                  </a:ext>
                </a:extLst>
              </a:tr>
            </a:tbl>
          </a:graphicData>
        </a:graphic>
      </p:graphicFrame>
      <p:graphicFrame>
        <p:nvGraphicFramePr>
          <p:cNvPr id="265" name="表格 264"/>
          <p:cNvGraphicFramePr>
            <a:graphicFrameLocks noGrp="1"/>
          </p:cNvGraphicFramePr>
          <p:nvPr>
            <p:extLst/>
          </p:nvPr>
        </p:nvGraphicFramePr>
        <p:xfrm>
          <a:off x="1382770" y="3639179"/>
          <a:ext cx="424493" cy="44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93">
                  <a:extLst>
                    <a:ext uri="{9D8B030D-6E8A-4147-A177-3AD203B41FA5}">
                      <a16:colId xmlns:a16="http://schemas.microsoft.com/office/drawing/2014/main" val="951626114"/>
                    </a:ext>
                  </a:extLst>
                </a:gridCol>
              </a:tblGrid>
              <a:tr h="44469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zh-CN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952517"/>
                  </a:ext>
                </a:extLst>
              </a:tr>
            </a:tbl>
          </a:graphicData>
        </a:graphic>
      </p:graphicFrame>
      <p:cxnSp>
        <p:nvCxnSpPr>
          <p:cNvPr id="273" name="直接箭头连接符 272"/>
          <p:cNvCxnSpPr>
            <a:stCxn id="241" idx="1"/>
            <a:endCxn id="240" idx="3"/>
          </p:cNvCxnSpPr>
          <p:nvPr/>
        </p:nvCxnSpPr>
        <p:spPr>
          <a:xfrm flipH="1">
            <a:off x="1041919" y="2282208"/>
            <a:ext cx="340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242" idx="1"/>
            <a:endCxn id="241" idx="3"/>
          </p:cNvCxnSpPr>
          <p:nvPr/>
        </p:nvCxnSpPr>
        <p:spPr>
          <a:xfrm flipH="1">
            <a:off x="1807263" y="2282208"/>
            <a:ext cx="34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/>
          <p:cNvCxnSpPr>
            <a:stCxn id="243" idx="1"/>
            <a:endCxn id="242" idx="3"/>
          </p:cNvCxnSpPr>
          <p:nvPr/>
        </p:nvCxnSpPr>
        <p:spPr>
          <a:xfrm flipH="1">
            <a:off x="2573538" y="2282208"/>
            <a:ext cx="343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263" idx="0"/>
            <a:endCxn id="243" idx="2"/>
          </p:cNvCxnSpPr>
          <p:nvPr/>
        </p:nvCxnSpPr>
        <p:spPr>
          <a:xfrm flipV="1">
            <a:off x="3128891" y="2504553"/>
            <a:ext cx="0" cy="34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>
            <a:stCxn id="262" idx="3"/>
            <a:endCxn id="263" idx="1"/>
          </p:cNvCxnSpPr>
          <p:nvPr/>
        </p:nvCxnSpPr>
        <p:spPr>
          <a:xfrm>
            <a:off x="2573538" y="3071866"/>
            <a:ext cx="343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stCxn id="261" idx="3"/>
            <a:endCxn id="262" idx="1"/>
          </p:cNvCxnSpPr>
          <p:nvPr/>
        </p:nvCxnSpPr>
        <p:spPr>
          <a:xfrm>
            <a:off x="1807263" y="3071866"/>
            <a:ext cx="34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/>
          <p:cNvCxnSpPr>
            <a:stCxn id="260" idx="3"/>
            <a:endCxn id="261" idx="1"/>
          </p:cNvCxnSpPr>
          <p:nvPr/>
        </p:nvCxnSpPr>
        <p:spPr>
          <a:xfrm>
            <a:off x="1041919" y="3071866"/>
            <a:ext cx="340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/>
          <p:cNvCxnSpPr>
            <a:stCxn id="264" idx="0"/>
            <a:endCxn id="260" idx="2"/>
          </p:cNvCxnSpPr>
          <p:nvPr/>
        </p:nvCxnSpPr>
        <p:spPr>
          <a:xfrm flipV="1">
            <a:off x="829672" y="3294211"/>
            <a:ext cx="0" cy="34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>
            <a:stCxn id="265" idx="1"/>
            <a:endCxn id="264" idx="3"/>
          </p:cNvCxnSpPr>
          <p:nvPr/>
        </p:nvCxnSpPr>
        <p:spPr>
          <a:xfrm flipH="1">
            <a:off x="1041919" y="3861524"/>
            <a:ext cx="340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文本框 298"/>
          <p:cNvSpPr txBox="1"/>
          <p:nvPr/>
        </p:nvSpPr>
        <p:spPr>
          <a:xfrm>
            <a:off x="2038125" y="37145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96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区块生成的过程</a:t>
            </a:r>
            <a:endParaRPr kumimoji="1" lang="en-US" altLang="zh-CN" dirty="0">
              <a:sym typeface="+mn-ea"/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D6E21225-AF0F-434D-9B7A-53B34C5B9842}"/>
              </a:ext>
            </a:extLst>
          </p:cNvPr>
          <p:cNvSpPr/>
          <p:nvPr/>
        </p:nvSpPr>
        <p:spPr>
          <a:xfrm>
            <a:off x="3004459" y="1955515"/>
            <a:ext cx="1044081" cy="811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检查合法对外广播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B95CF3E-E81E-455F-8424-9F25F0753810}"/>
              </a:ext>
            </a:extLst>
          </p:cNvPr>
          <p:cNvGrpSpPr/>
          <p:nvPr/>
        </p:nvGrpSpPr>
        <p:grpSpPr>
          <a:xfrm>
            <a:off x="1197099" y="1963975"/>
            <a:ext cx="660907" cy="811959"/>
            <a:chOff x="1323435" y="2503096"/>
            <a:chExt cx="309562" cy="381000"/>
          </a:xfrm>
        </p:grpSpPr>
        <p:sp>
          <p:nvSpPr>
            <p:cNvPr id="32" name="Freeform 543">
              <a:extLst>
                <a:ext uri="{FF2B5EF4-FFF2-40B4-BE49-F238E27FC236}">
                  <a16:creationId xmlns:a16="http://schemas.microsoft.com/office/drawing/2014/main" id="{8A128276-BD1A-46DB-8616-F2C5DFBAA56B}"/>
                </a:ext>
              </a:extLst>
            </p:cNvPr>
            <p:cNvSpPr/>
            <p:nvPr/>
          </p:nvSpPr>
          <p:spPr bwMode="auto">
            <a:xfrm>
              <a:off x="1407572" y="2634858"/>
              <a:ext cx="141287" cy="147638"/>
            </a:xfrm>
            <a:custGeom>
              <a:avLst/>
              <a:gdLst>
                <a:gd name="T0" fmla="*/ 3 w 18"/>
                <a:gd name="T1" fmla="*/ 0 h 19"/>
                <a:gd name="T2" fmla="*/ 14 w 18"/>
                <a:gd name="T3" fmla="*/ 0 h 19"/>
                <a:gd name="T4" fmla="*/ 16 w 18"/>
                <a:gd name="T5" fmla="*/ 12 h 19"/>
                <a:gd name="T6" fmla="*/ 17 w 18"/>
                <a:gd name="T7" fmla="*/ 14 h 19"/>
                <a:gd name="T8" fmla="*/ 18 w 18"/>
                <a:gd name="T9" fmla="*/ 14 h 19"/>
                <a:gd name="T10" fmla="*/ 16 w 18"/>
                <a:gd name="T11" fmla="*/ 19 h 19"/>
                <a:gd name="T12" fmla="*/ 1 w 18"/>
                <a:gd name="T13" fmla="*/ 18 h 19"/>
                <a:gd name="T14" fmla="*/ 0 w 18"/>
                <a:gd name="T15" fmla="*/ 14 h 19"/>
                <a:gd name="T16" fmla="*/ 0 w 18"/>
                <a:gd name="T17" fmla="*/ 14 h 19"/>
                <a:gd name="T18" fmla="*/ 2 w 18"/>
                <a:gd name="T19" fmla="*/ 12 h 19"/>
                <a:gd name="T20" fmla="*/ 3 w 1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9">
                  <a:moveTo>
                    <a:pt x="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3"/>
                    <a:pt x="16" y="14"/>
                    <a:pt x="17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3"/>
                    <a:pt x="2" y="1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E3C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44">
              <a:extLst>
                <a:ext uri="{FF2B5EF4-FFF2-40B4-BE49-F238E27FC236}">
                  <a16:creationId xmlns:a16="http://schemas.microsoft.com/office/drawing/2014/main" id="{77B65622-4086-4BC2-9E39-FC96C76C1569}"/>
                </a:ext>
              </a:extLst>
            </p:cNvPr>
            <p:cNvSpPr/>
            <p:nvPr/>
          </p:nvSpPr>
          <p:spPr bwMode="auto">
            <a:xfrm>
              <a:off x="1407572" y="2658671"/>
              <a:ext cx="71437" cy="115888"/>
            </a:xfrm>
            <a:custGeom>
              <a:avLst/>
              <a:gdLst>
                <a:gd name="T0" fmla="*/ 9 w 9"/>
                <a:gd name="T1" fmla="*/ 15 h 15"/>
                <a:gd name="T2" fmla="*/ 1 w 9"/>
                <a:gd name="T3" fmla="*/ 15 h 15"/>
                <a:gd name="T4" fmla="*/ 0 w 9"/>
                <a:gd name="T5" fmla="*/ 11 h 15"/>
                <a:gd name="T6" fmla="*/ 0 w 9"/>
                <a:gd name="T7" fmla="*/ 11 h 15"/>
                <a:gd name="T8" fmla="*/ 2 w 9"/>
                <a:gd name="T9" fmla="*/ 9 h 15"/>
                <a:gd name="T10" fmla="*/ 3 w 9"/>
                <a:gd name="T11" fmla="*/ 0 h 15"/>
                <a:gd name="T12" fmla="*/ 9 w 9"/>
                <a:gd name="T13" fmla="*/ 0 h 15"/>
                <a:gd name="T14" fmla="*/ 9 w 9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9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0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9" y="15"/>
                  </a:lnTo>
                  <a:close/>
                </a:path>
              </a:pathLst>
            </a:custGeom>
            <a:solidFill>
              <a:srgbClr val="D4C5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45">
              <a:extLst>
                <a:ext uri="{FF2B5EF4-FFF2-40B4-BE49-F238E27FC236}">
                  <a16:creationId xmlns:a16="http://schemas.microsoft.com/office/drawing/2014/main" id="{867E5522-C557-41DA-8560-7D01B198A12B}"/>
                </a:ext>
              </a:extLst>
            </p:cNvPr>
            <p:cNvSpPr/>
            <p:nvPr/>
          </p:nvSpPr>
          <p:spPr bwMode="auto">
            <a:xfrm>
              <a:off x="1423447" y="2634858"/>
              <a:ext cx="101600" cy="109538"/>
            </a:xfrm>
            <a:custGeom>
              <a:avLst/>
              <a:gdLst>
                <a:gd name="T0" fmla="*/ 1 w 13"/>
                <a:gd name="T1" fmla="*/ 0 h 14"/>
                <a:gd name="T2" fmla="*/ 12 w 13"/>
                <a:gd name="T3" fmla="*/ 0 h 14"/>
                <a:gd name="T4" fmla="*/ 13 w 13"/>
                <a:gd name="T5" fmla="*/ 9 h 14"/>
                <a:gd name="T6" fmla="*/ 13 w 13"/>
                <a:gd name="T7" fmla="*/ 10 h 14"/>
                <a:gd name="T8" fmla="*/ 7 w 13"/>
                <a:gd name="T9" fmla="*/ 14 h 14"/>
                <a:gd name="T10" fmla="*/ 1 w 13"/>
                <a:gd name="T11" fmla="*/ 10 h 14"/>
                <a:gd name="T12" fmla="*/ 0 w 13"/>
                <a:gd name="T13" fmla="*/ 9 h 14"/>
                <a:gd name="T14" fmla="*/ 1 w 13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4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2"/>
                    <a:pt x="9" y="14"/>
                    <a:pt x="7" y="14"/>
                  </a:cubicBezTo>
                  <a:cubicBezTo>
                    <a:pt x="5" y="14"/>
                    <a:pt x="3" y="12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CB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46">
              <a:extLst>
                <a:ext uri="{FF2B5EF4-FFF2-40B4-BE49-F238E27FC236}">
                  <a16:creationId xmlns:a16="http://schemas.microsoft.com/office/drawing/2014/main" id="{99A99222-172A-4D9F-9377-00EBDC1DF2A9}"/>
                </a:ext>
              </a:extLst>
            </p:cNvPr>
            <p:cNvSpPr/>
            <p:nvPr/>
          </p:nvSpPr>
          <p:spPr bwMode="auto">
            <a:xfrm>
              <a:off x="1385347" y="2503096"/>
              <a:ext cx="185737" cy="217488"/>
            </a:xfrm>
            <a:custGeom>
              <a:avLst/>
              <a:gdLst>
                <a:gd name="T0" fmla="*/ 12 w 24"/>
                <a:gd name="T1" fmla="*/ 28 h 28"/>
                <a:gd name="T2" fmla="*/ 4 w 24"/>
                <a:gd name="T3" fmla="*/ 23 h 28"/>
                <a:gd name="T4" fmla="*/ 1 w 24"/>
                <a:gd name="T5" fmla="*/ 14 h 28"/>
                <a:gd name="T6" fmla="*/ 1 w 24"/>
                <a:gd name="T7" fmla="*/ 14 h 28"/>
                <a:gd name="T8" fmla="*/ 1 w 24"/>
                <a:gd name="T9" fmla="*/ 14 h 28"/>
                <a:gd name="T10" fmla="*/ 1 w 24"/>
                <a:gd name="T11" fmla="*/ 14 h 28"/>
                <a:gd name="T12" fmla="*/ 12 w 24"/>
                <a:gd name="T13" fmla="*/ 0 h 28"/>
                <a:gd name="T14" fmla="*/ 22 w 24"/>
                <a:gd name="T15" fmla="*/ 14 h 28"/>
                <a:gd name="T16" fmla="*/ 22 w 24"/>
                <a:gd name="T17" fmla="*/ 14 h 28"/>
                <a:gd name="T18" fmla="*/ 22 w 24"/>
                <a:gd name="T19" fmla="*/ 14 h 28"/>
                <a:gd name="T20" fmla="*/ 22 w 24"/>
                <a:gd name="T21" fmla="*/ 14 h 28"/>
                <a:gd name="T22" fmla="*/ 19 w 24"/>
                <a:gd name="T23" fmla="*/ 23 h 28"/>
                <a:gd name="T24" fmla="*/ 12 w 24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8">
                  <a:moveTo>
                    <a:pt x="12" y="28"/>
                  </a:moveTo>
                  <a:cubicBezTo>
                    <a:pt x="9" y="28"/>
                    <a:pt x="6" y="26"/>
                    <a:pt x="4" y="23"/>
                  </a:cubicBezTo>
                  <a:cubicBezTo>
                    <a:pt x="3" y="21"/>
                    <a:pt x="1" y="18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6"/>
                    <a:pt x="0" y="0"/>
                    <a:pt x="12" y="0"/>
                  </a:cubicBezTo>
                  <a:cubicBezTo>
                    <a:pt x="24" y="0"/>
                    <a:pt x="22" y="6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8"/>
                    <a:pt x="21" y="21"/>
                    <a:pt x="19" y="23"/>
                  </a:cubicBezTo>
                  <a:cubicBezTo>
                    <a:pt x="17" y="26"/>
                    <a:pt x="14" y="28"/>
                    <a:pt x="12" y="28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47">
              <a:extLst>
                <a:ext uri="{FF2B5EF4-FFF2-40B4-BE49-F238E27FC236}">
                  <a16:creationId xmlns:a16="http://schemas.microsoft.com/office/drawing/2014/main" id="{B0F85BB5-E2E8-42A3-A8E6-5F3F54197C65}"/>
                </a:ext>
              </a:extLst>
            </p:cNvPr>
            <p:cNvSpPr/>
            <p:nvPr/>
          </p:nvSpPr>
          <p:spPr bwMode="auto">
            <a:xfrm>
              <a:off x="1323435" y="2736458"/>
              <a:ext cx="309562" cy="147638"/>
            </a:xfrm>
            <a:custGeom>
              <a:avLst/>
              <a:gdLst>
                <a:gd name="T0" fmla="*/ 22 w 40"/>
                <a:gd name="T1" fmla="*/ 4 h 19"/>
                <a:gd name="T2" fmla="*/ 18 w 40"/>
                <a:gd name="T3" fmla="*/ 4 h 19"/>
                <a:gd name="T4" fmla="*/ 13 w 40"/>
                <a:gd name="T5" fmla="*/ 0 h 19"/>
                <a:gd name="T6" fmla="*/ 11 w 40"/>
                <a:gd name="T7" fmla="*/ 1 h 19"/>
                <a:gd name="T8" fmla="*/ 0 w 40"/>
                <a:gd name="T9" fmla="*/ 9 h 19"/>
                <a:gd name="T10" fmla="*/ 0 w 40"/>
                <a:gd name="T11" fmla="*/ 16 h 19"/>
                <a:gd name="T12" fmla="*/ 3 w 40"/>
                <a:gd name="T13" fmla="*/ 19 h 19"/>
                <a:gd name="T14" fmla="*/ 9 w 40"/>
                <a:gd name="T15" fmla="*/ 19 h 19"/>
                <a:gd name="T16" fmla="*/ 18 w 40"/>
                <a:gd name="T17" fmla="*/ 19 h 19"/>
                <a:gd name="T18" fmla="*/ 22 w 40"/>
                <a:gd name="T19" fmla="*/ 19 h 19"/>
                <a:gd name="T20" fmla="*/ 29 w 40"/>
                <a:gd name="T21" fmla="*/ 19 h 19"/>
                <a:gd name="T22" fmla="*/ 36 w 40"/>
                <a:gd name="T23" fmla="*/ 19 h 19"/>
                <a:gd name="T24" fmla="*/ 40 w 40"/>
                <a:gd name="T25" fmla="*/ 16 h 19"/>
                <a:gd name="T26" fmla="*/ 40 w 40"/>
                <a:gd name="T27" fmla="*/ 9 h 19"/>
                <a:gd name="T28" fmla="*/ 29 w 40"/>
                <a:gd name="T29" fmla="*/ 1 h 19"/>
                <a:gd name="T30" fmla="*/ 27 w 40"/>
                <a:gd name="T31" fmla="*/ 0 h 19"/>
                <a:gd name="T32" fmla="*/ 22 w 40"/>
                <a:gd name="T3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19">
                  <a:moveTo>
                    <a:pt x="22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5" y="2"/>
                    <a:pt x="0" y="5"/>
                    <a:pt x="0" y="9"/>
                  </a:cubicBezTo>
                  <a:cubicBezTo>
                    <a:pt x="0" y="12"/>
                    <a:pt x="0" y="14"/>
                    <a:pt x="0" y="16"/>
                  </a:cubicBezTo>
                  <a:cubicBezTo>
                    <a:pt x="0" y="17"/>
                    <a:pt x="1" y="19"/>
                    <a:pt x="3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8" y="19"/>
                    <a:pt x="40" y="17"/>
                    <a:pt x="40" y="16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5"/>
                    <a:pt x="35" y="2"/>
                    <a:pt x="29" y="1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2" y="4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48">
              <a:extLst>
                <a:ext uri="{FF2B5EF4-FFF2-40B4-BE49-F238E27FC236}">
                  <a16:creationId xmlns:a16="http://schemas.microsoft.com/office/drawing/2014/main" id="{823ABAC8-4F48-4A30-8B56-14A8360A0DE5}"/>
                </a:ext>
              </a:extLst>
            </p:cNvPr>
            <p:cNvSpPr/>
            <p:nvPr/>
          </p:nvSpPr>
          <p:spPr bwMode="auto">
            <a:xfrm>
              <a:off x="1407572" y="2736458"/>
              <a:ext cx="141287" cy="147638"/>
            </a:xfrm>
            <a:custGeom>
              <a:avLst/>
              <a:gdLst>
                <a:gd name="T0" fmla="*/ 54 w 89"/>
                <a:gd name="T1" fmla="*/ 20 h 93"/>
                <a:gd name="T2" fmla="*/ 35 w 89"/>
                <a:gd name="T3" fmla="*/ 20 h 93"/>
                <a:gd name="T4" fmla="*/ 10 w 89"/>
                <a:gd name="T5" fmla="*/ 0 h 93"/>
                <a:gd name="T6" fmla="*/ 0 w 89"/>
                <a:gd name="T7" fmla="*/ 5 h 93"/>
                <a:gd name="T8" fmla="*/ 49 w 89"/>
                <a:gd name="T9" fmla="*/ 59 h 93"/>
                <a:gd name="T10" fmla="*/ 54 w 89"/>
                <a:gd name="T11" fmla="*/ 93 h 93"/>
                <a:gd name="T12" fmla="*/ 59 w 89"/>
                <a:gd name="T13" fmla="*/ 93 h 93"/>
                <a:gd name="T14" fmla="*/ 49 w 89"/>
                <a:gd name="T15" fmla="*/ 44 h 93"/>
                <a:gd name="T16" fmla="*/ 89 w 89"/>
                <a:gd name="T17" fmla="*/ 5 h 93"/>
                <a:gd name="T18" fmla="*/ 89 w 89"/>
                <a:gd name="T19" fmla="*/ 5 h 93"/>
                <a:gd name="T20" fmla="*/ 79 w 89"/>
                <a:gd name="T21" fmla="*/ 0 h 93"/>
                <a:gd name="T22" fmla="*/ 54 w 89"/>
                <a:gd name="T23" fmla="*/ 2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93">
                  <a:moveTo>
                    <a:pt x="54" y="20"/>
                  </a:moveTo>
                  <a:lnTo>
                    <a:pt x="35" y="20"/>
                  </a:lnTo>
                  <a:lnTo>
                    <a:pt x="10" y="0"/>
                  </a:lnTo>
                  <a:lnTo>
                    <a:pt x="0" y="5"/>
                  </a:lnTo>
                  <a:lnTo>
                    <a:pt x="49" y="59"/>
                  </a:lnTo>
                  <a:lnTo>
                    <a:pt x="54" y="93"/>
                  </a:lnTo>
                  <a:lnTo>
                    <a:pt x="59" y="93"/>
                  </a:lnTo>
                  <a:lnTo>
                    <a:pt x="49" y="44"/>
                  </a:lnTo>
                  <a:lnTo>
                    <a:pt x="89" y="5"/>
                  </a:lnTo>
                  <a:lnTo>
                    <a:pt x="89" y="5"/>
                  </a:lnTo>
                  <a:lnTo>
                    <a:pt x="79" y="0"/>
                  </a:lnTo>
                  <a:lnTo>
                    <a:pt x="54" y="20"/>
                  </a:lnTo>
                  <a:close/>
                </a:path>
              </a:pathLst>
            </a:custGeom>
            <a:solidFill>
              <a:srgbClr val="DAE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49">
              <a:extLst>
                <a:ext uri="{FF2B5EF4-FFF2-40B4-BE49-F238E27FC236}">
                  <a16:creationId xmlns:a16="http://schemas.microsoft.com/office/drawing/2014/main" id="{0219696E-0E18-4C3B-A2C2-69B05FE6F61E}"/>
                </a:ext>
              </a:extLst>
            </p:cNvPr>
            <p:cNvSpPr/>
            <p:nvPr/>
          </p:nvSpPr>
          <p:spPr bwMode="auto">
            <a:xfrm>
              <a:off x="1393285" y="2549133"/>
              <a:ext cx="161925" cy="179388"/>
            </a:xfrm>
            <a:custGeom>
              <a:avLst/>
              <a:gdLst>
                <a:gd name="T0" fmla="*/ 4 w 21"/>
                <a:gd name="T1" fmla="*/ 19 h 23"/>
                <a:gd name="T2" fmla="*/ 11 w 21"/>
                <a:gd name="T3" fmla="*/ 23 h 23"/>
                <a:gd name="T4" fmla="*/ 18 w 21"/>
                <a:gd name="T5" fmla="*/ 19 h 23"/>
                <a:gd name="T6" fmla="*/ 21 w 21"/>
                <a:gd name="T7" fmla="*/ 9 h 23"/>
                <a:gd name="T8" fmla="*/ 21 w 21"/>
                <a:gd name="T9" fmla="*/ 7 h 23"/>
                <a:gd name="T10" fmla="*/ 20 w 21"/>
                <a:gd name="T11" fmla="*/ 4 h 23"/>
                <a:gd name="T12" fmla="*/ 20 w 21"/>
                <a:gd name="T13" fmla="*/ 1 h 23"/>
                <a:gd name="T14" fmla="*/ 15 w 21"/>
                <a:gd name="T15" fmla="*/ 1 h 23"/>
                <a:gd name="T16" fmla="*/ 11 w 21"/>
                <a:gd name="T17" fmla="*/ 2 h 23"/>
                <a:gd name="T18" fmla="*/ 7 w 21"/>
                <a:gd name="T19" fmla="*/ 1 h 23"/>
                <a:gd name="T20" fmla="*/ 7 w 21"/>
                <a:gd name="T21" fmla="*/ 1 h 23"/>
                <a:gd name="T22" fmla="*/ 2 w 21"/>
                <a:gd name="T23" fmla="*/ 1 h 23"/>
                <a:gd name="T24" fmla="*/ 1 w 21"/>
                <a:gd name="T25" fmla="*/ 4 h 23"/>
                <a:gd name="T26" fmla="*/ 1 w 21"/>
                <a:gd name="T27" fmla="*/ 7 h 23"/>
                <a:gd name="T28" fmla="*/ 0 w 21"/>
                <a:gd name="T29" fmla="*/ 9 h 23"/>
                <a:gd name="T30" fmla="*/ 4 w 21"/>
                <a:gd name="T31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23">
                  <a:moveTo>
                    <a:pt x="4" y="19"/>
                  </a:moveTo>
                  <a:cubicBezTo>
                    <a:pt x="6" y="21"/>
                    <a:pt x="8" y="23"/>
                    <a:pt x="11" y="23"/>
                  </a:cubicBezTo>
                  <a:cubicBezTo>
                    <a:pt x="13" y="23"/>
                    <a:pt x="16" y="21"/>
                    <a:pt x="18" y="19"/>
                  </a:cubicBezTo>
                  <a:cubicBezTo>
                    <a:pt x="20" y="16"/>
                    <a:pt x="21" y="13"/>
                    <a:pt x="21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5"/>
                    <a:pt x="20" y="4"/>
                  </a:cubicBezTo>
                  <a:cubicBezTo>
                    <a:pt x="20" y="3"/>
                    <a:pt x="20" y="2"/>
                    <a:pt x="20" y="1"/>
                  </a:cubicBezTo>
                  <a:cubicBezTo>
                    <a:pt x="19" y="0"/>
                    <a:pt x="17" y="0"/>
                    <a:pt x="15" y="1"/>
                  </a:cubicBezTo>
                  <a:cubicBezTo>
                    <a:pt x="14" y="1"/>
                    <a:pt x="12" y="2"/>
                    <a:pt x="11" y="2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2" y="16"/>
                    <a:pt x="4" y="19"/>
                  </a:cubicBezTo>
                  <a:close/>
                </a:path>
              </a:pathLst>
            </a:custGeom>
            <a:solidFill>
              <a:srgbClr val="FF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550">
              <a:extLst>
                <a:ext uri="{FF2B5EF4-FFF2-40B4-BE49-F238E27FC236}">
                  <a16:creationId xmlns:a16="http://schemas.microsoft.com/office/drawing/2014/main" id="{5360DEE9-9215-4D8F-AC2D-1CDBA168F677}"/>
                </a:ext>
              </a:extLst>
            </p:cNvPr>
            <p:cNvSpPr/>
            <p:nvPr/>
          </p:nvSpPr>
          <p:spPr bwMode="auto">
            <a:xfrm>
              <a:off x="1393285" y="2549133"/>
              <a:ext cx="85725" cy="179388"/>
            </a:xfrm>
            <a:custGeom>
              <a:avLst/>
              <a:gdLst>
                <a:gd name="T0" fmla="*/ 4 w 11"/>
                <a:gd name="T1" fmla="*/ 19 h 23"/>
                <a:gd name="T2" fmla="*/ 11 w 11"/>
                <a:gd name="T3" fmla="*/ 23 h 23"/>
                <a:gd name="T4" fmla="*/ 11 w 11"/>
                <a:gd name="T5" fmla="*/ 2 h 23"/>
                <a:gd name="T6" fmla="*/ 7 w 11"/>
                <a:gd name="T7" fmla="*/ 1 h 23"/>
                <a:gd name="T8" fmla="*/ 7 w 11"/>
                <a:gd name="T9" fmla="*/ 1 h 23"/>
                <a:gd name="T10" fmla="*/ 2 w 11"/>
                <a:gd name="T11" fmla="*/ 1 h 23"/>
                <a:gd name="T12" fmla="*/ 1 w 11"/>
                <a:gd name="T13" fmla="*/ 4 h 23"/>
                <a:gd name="T14" fmla="*/ 1 w 11"/>
                <a:gd name="T15" fmla="*/ 7 h 23"/>
                <a:gd name="T16" fmla="*/ 0 w 11"/>
                <a:gd name="T17" fmla="*/ 9 h 23"/>
                <a:gd name="T18" fmla="*/ 4 w 11"/>
                <a:gd name="T1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3">
                  <a:moveTo>
                    <a:pt x="4" y="19"/>
                  </a:moveTo>
                  <a:cubicBezTo>
                    <a:pt x="6" y="21"/>
                    <a:pt x="8" y="23"/>
                    <a:pt x="11" y="2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2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2" y="16"/>
                    <a:pt x="4" y="19"/>
                  </a:cubicBezTo>
                  <a:close/>
                </a:path>
              </a:pathLst>
            </a:custGeom>
            <a:solidFill>
              <a:srgbClr val="E8D6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551">
              <a:extLst>
                <a:ext uri="{FF2B5EF4-FFF2-40B4-BE49-F238E27FC236}">
                  <a16:creationId xmlns:a16="http://schemas.microsoft.com/office/drawing/2014/main" id="{4EDF2265-80E4-4918-BB35-A6067CE7BF55}"/>
                </a:ext>
              </a:extLst>
            </p:cNvPr>
            <p:cNvSpPr/>
            <p:nvPr/>
          </p:nvSpPr>
          <p:spPr bwMode="auto">
            <a:xfrm>
              <a:off x="1463135" y="2768208"/>
              <a:ext cx="30162" cy="115888"/>
            </a:xfrm>
            <a:custGeom>
              <a:avLst/>
              <a:gdLst>
                <a:gd name="T0" fmla="*/ 0 w 4"/>
                <a:gd name="T1" fmla="*/ 15 h 15"/>
                <a:gd name="T2" fmla="*/ 4 w 4"/>
                <a:gd name="T3" fmla="*/ 15 h 15"/>
                <a:gd name="T4" fmla="*/ 3 w 4"/>
                <a:gd name="T5" fmla="*/ 4 h 15"/>
                <a:gd name="T6" fmla="*/ 3 w 4"/>
                <a:gd name="T7" fmla="*/ 3 h 15"/>
                <a:gd name="T8" fmla="*/ 4 w 4"/>
                <a:gd name="T9" fmla="*/ 0 h 15"/>
                <a:gd name="T10" fmla="*/ 4 w 4"/>
                <a:gd name="T11" fmla="*/ 0 h 15"/>
                <a:gd name="T12" fmla="*/ 4 w 4"/>
                <a:gd name="T13" fmla="*/ 0 h 15"/>
                <a:gd name="T14" fmla="*/ 0 w 4"/>
                <a:gd name="T15" fmla="*/ 0 h 15"/>
                <a:gd name="T16" fmla="*/ 0 w 4"/>
                <a:gd name="T17" fmla="*/ 0 h 15"/>
                <a:gd name="T18" fmla="*/ 0 w 4"/>
                <a:gd name="T19" fmla="*/ 0 h 15"/>
                <a:gd name="T20" fmla="*/ 1 w 4"/>
                <a:gd name="T21" fmla="*/ 3 h 15"/>
                <a:gd name="T22" fmla="*/ 1 w 4"/>
                <a:gd name="T23" fmla="*/ 4 h 15"/>
                <a:gd name="T24" fmla="*/ 0 w 4"/>
                <a:gd name="T2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1"/>
                    <a:pt x="3" y="8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8"/>
                    <a:pt x="0" y="11"/>
                    <a:pt x="0" y="15"/>
                  </a:cubicBezTo>
                  <a:close/>
                </a:path>
              </a:pathLst>
            </a:custGeom>
            <a:solidFill>
              <a:srgbClr val="3D56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552">
              <a:extLst>
                <a:ext uri="{FF2B5EF4-FFF2-40B4-BE49-F238E27FC236}">
                  <a16:creationId xmlns:a16="http://schemas.microsoft.com/office/drawing/2014/main" id="{36C6B65A-17FE-4E15-9084-F4BB1B5329E5}"/>
                </a:ext>
              </a:extLst>
            </p:cNvPr>
            <p:cNvSpPr/>
            <p:nvPr/>
          </p:nvSpPr>
          <p:spPr bwMode="auto">
            <a:xfrm>
              <a:off x="1463135" y="2768208"/>
              <a:ext cx="30162" cy="53975"/>
            </a:xfrm>
            <a:custGeom>
              <a:avLst/>
              <a:gdLst>
                <a:gd name="T0" fmla="*/ 3 w 4"/>
                <a:gd name="T1" fmla="*/ 4 h 7"/>
                <a:gd name="T2" fmla="*/ 3 w 4"/>
                <a:gd name="T3" fmla="*/ 3 h 7"/>
                <a:gd name="T4" fmla="*/ 4 w 4"/>
                <a:gd name="T5" fmla="*/ 0 h 7"/>
                <a:gd name="T6" fmla="*/ 4 w 4"/>
                <a:gd name="T7" fmla="*/ 0 h 7"/>
                <a:gd name="T8" fmla="*/ 4 w 4"/>
                <a:gd name="T9" fmla="*/ 0 h 7"/>
                <a:gd name="T10" fmla="*/ 0 w 4"/>
                <a:gd name="T11" fmla="*/ 0 h 7"/>
                <a:gd name="T12" fmla="*/ 0 w 4"/>
                <a:gd name="T13" fmla="*/ 0 h 7"/>
                <a:gd name="T14" fmla="*/ 0 w 4"/>
                <a:gd name="T15" fmla="*/ 0 h 7"/>
                <a:gd name="T16" fmla="*/ 1 w 4"/>
                <a:gd name="T17" fmla="*/ 3 h 7"/>
                <a:gd name="T18" fmla="*/ 1 w 4"/>
                <a:gd name="T19" fmla="*/ 4 h 7"/>
                <a:gd name="T20" fmla="*/ 1 w 4"/>
                <a:gd name="T21" fmla="*/ 5 h 7"/>
                <a:gd name="T22" fmla="*/ 3 w 4"/>
                <a:gd name="T23" fmla="*/ 7 h 7"/>
                <a:gd name="T24" fmla="*/ 3 w 4"/>
                <a:gd name="T2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7">
                  <a:moveTo>
                    <a:pt x="3" y="4"/>
                  </a:moveTo>
                  <a:cubicBezTo>
                    <a:pt x="3" y="4"/>
                    <a:pt x="3" y="3"/>
                    <a:pt x="3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553">
              <a:extLst>
                <a:ext uri="{FF2B5EF4-FFF2-40B4-BE49-F238E27FC236}">
                  <a16:creationId xmlns:a16="http://schemas.microsoft.com/office/drawing/2014/main" id="{42057707-EF50-4144-B305-163F22D04C53}"/>
                </a:ext>
              </a:extLst>
            </p:cNvPr>
            <p:cNvSpPr/>
            <p:nvPr/>
          </p:nvSpPr>
          <p:spPr bwMode="auto">
            <a:xfrm>
              <a:off x="1407572" y="2736458"/>
              <a:ext cx="71437" cy="61913"/>
            </a:xfrm>
            <a:custGeom>
              <a:avLst/>
              <a:gdLst>
                <a:gd name="T0" fmla="*/ 45 w 45"/>
                <a:gd name="T1" fmla="*/ 20 h 39"/>
                <a:gd name="T2" fmla="*/ 10 w 45"/>
                <a:gd name="T3" fmla="*/ 0 h 39"/>
                <a:gd name="T4" fmla="*/ 0 w 45"/>
                <a:gd name="T5" fmla="*/ 5 h 39"/>
                <a:gd name="T6" fmla="*/ 35 w 45"/>
                <a:gd name="T7" fmla="*/ 39 h 39"/>
                <a:gd name="T8" fmla="*/ 45 w 45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9">
                  <a:moveTo>
                    <a:pt x="45" y="20"/>
                  </a:moveTo>
                  <a:lnTo>
                    <a:pt x="10" y="0"/>
                  </a:lnTo>
                  <a:lnTo>
                    <a:pt x="0" y="5"/>
                  </a:lnTo>
                  <a:lnTo>
                    <a:pt x="35" y="39"/>
                  </a:lnTo>
                  <a:lnTo>
                    <a:pt x="45" y="2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554">
              <a:extLst>
                <a:ext uri="{FF2B5EF4-FFF2-40B4-BE49-F238E27FC236}">
                  <a16:creationId xmlns:a16="http://schemas.microsoft.com/office/drawing/2014/main" id="{36E12846-D0CB-47E4-B693-BEB54D810A0C}"/>
                </a:ext>
              </a:extLst>
            </p:cNvPr>
            <p:cNvSpPr/>
            <p:nvPr/>
          </p:nvSpPr>
          <p:spPr bwMode="auto">
            <a:xfrm>
              <a:off x="1479010" y="2736458"/>
              <a:ext cx="69850" cy="61913"/>
            </a:xfrm>
            <a:custGeom>
              <a:avLst/>
              <a:gdLst>
                <a:gd name="T0" fmla="*/ 0 w 44"/>
                <a:gd name="T1" fmla="*/ 20 h 39"/>
                <a:gd name="T2" fmla="*/ 34 w 44"/>
                <a:gd name="T3" fmla="*/ 0 h 39"/>
                <a:gd name="T4" fmla="*/ 44 w 44"/>
                <a:gd name="T5" fmla="*/ 5 h 39"/>
                <a:gd name="T6" fmla="*/ 9 w 44"/>
                <a:gd name="T7" fmla="*/ 39 h 39"/>
                <a:gd name="T8" fmla="*/ 0 w 44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0" y="20"/>
                  </a:moveTo>
                  <a:lnTo>
                    <a:pt x="34" y="0"/>
                  </a:lnTo>
                  <a:lnTo>
                    <a:pt x="44" y="5"/>
                  </a:lnTo>
                  <a:lnTo>
                    <a:pt x="9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555">
              <a:extLst>
                <a:ext uri="{FF2B5EF4-FFF2-40B4-BE49-F238E27FC236}">
                  <a16:creationId xmlns:a16="http://schemas.microsoft.com/office/drawing/2014/main" id="{998CB07E-9622-4FB1-85D9-CFB67AF014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3435" y="2744396"/>
              <a:ext cx="309562" cy="139700"/>
            </a:xfrm>
            <a:custGeom>
              <a:avLst/>
              <a:gdLst>
                <a:gd name="T0" fmla="*/ 0 w 40"/>
                <a:gd name="T1" fmla="*/ 8 h 18"/>
                <a:gd name="T2" fmla="*/ 0 w 40"/>
                <a:gd name="T3" fmla="*/ 15 h 18"/>
                <a:gd name="T4" fmla="*/ 3 w 40"/>
                <a:gd name="T5" fmla="*/ 18 h 18"/>
                <a:gd name="T6" fmla="*/ 19 w 40"/>
                <a:gd name="T7" fmla="*/ 18 h 18"/>
                <a:gd name="T8" fmla="*/ 18 w 40"/>
                <a:gd name="T9" fmla="*/ 16 h 18"/>
                <a:gd name="T10" fmla="*/ 11 w 40"/>
                <a:gd name="T11" fmla="*/ 0 h 18"/>
                <a:gd name="T12" fmla="*/ 0 w 40"/>
                <a:gd name="T13" fmla="*/ 8 h 18"/>
                <a:gd name="T14" fmla="*/ 20 w 40"/>
                <a:gd name="T15" fmla="*/ 18 h 18"/>
                <a:gd name="T16" fmla="*/ 36 w 40"/>
                <a:gd name="T17" fmla="*/ 18 h 18"/>
                <a:gd name="T18" fmla="*/ 40 w 40"/>
                <a:gd name="T19" fmla="*/ 15 h 18"/>
                <a:gd name="T20" fmla="*/ 40 w 40"/>
                <a:gd name="T21" fmla="*/ 8 h 18"/>
                <a:gd name="T22" fmla="*/ 29 w 40"/>
                <a:gd name="T23" fmla="*/ 0 h 18"/>
                <a:gd name="T24" fmla="*/ 22 w 40"/>
                <a:gd name="T25" fmla="*/ 15 h 18"/>
                <a:gd name="T26" fmla="*/ 20 w 40"/>
                <a:gd name="T2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18">
                  <a:moveTo>
                    <a:pt x="0" y="8"/>
                  </a:moveTo>
                  <a:cubicBezTo>
                    <a:pt x="0" y="11"/>
                    <a:pt x="0" y="13"/>
                    <a:pt x="0" y="15"/>
                  </a:cubicBezTo>
                  <a:cubicBezTo>
                    <a:pt x="0" y="16"/>
                    <a:pt x="1" y="18"/>
                    <a:pt x="3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5" y="10"/>
                    <a:pt x="13" y="7"/>
                    <a:pt x="11" y="0"/>
                  </a:cubicBezTo>
                  <a:cubicBezTo>
                    <a:pt x="5" y="1"/>
                    <a:pt x="0" y="4"/>
                    <a:pt x="0" y="8"/>
                  </a:cubicBezTo>
                  <a:close/>
                  <a:moveTo>
                    <a:pt x="20" y="18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38" y="18"/>
                    <a:pt x="40" y="16"/>
                    <a:pt x="40" y="1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5" y="1"/>
                    <a:pt x="29" y="0"/>
                  </a:cubicBezTo>
                  <a:cubicBezTo>
                    <a:pt x="27" y="7"/>
                    <a:pt x="25" y="10"/>
                    <a:pt x="22" y="1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9F9E9601-2345-4E4B-B669-87D482F374B3}"/>
              </a:ext>
            </a:extLst>
          </p:cNvPr>
          <p:cNvSpPr/>
          <p:nvPr/>
        </p:nvSpPr>
        <p:spPr>
          <a:xfrm>
            <a:off x="5400577" y="1955515"/>
            <a:ext cx="1142633" cy="811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交易插入缓存队列</a:t>
            </a: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3A58A3C4-4E84-46E4-A38A-88D002DEA431}"/>
              </a:ext>
            </a:extLst>
          </p:cNvPr>
          <p:cNvSpPr/>
          <p:nvPr/>
        </p:nvSpPr>
        <p:spPr>
          <a:xfrm>
            <a:off x="7865695" y="1980552"/>
            <a:ext cx="981175" cy="811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打包交易提案</a:t>
            </a:r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A79618E3-FA4D-44EF-8F7F-5DEE51ECDBFC}"/>
              </a:ext>
            </a:extLst>
          </p:cNvPr>
          <p:cNvSpPr/>
          <p:nvPr/>
        </p:nvSpPr>
        <p:spPr>
          <a:xfrm>
            <a:off x="7851140" y="3827921"/>
            <a:ext cx="981175" cy="811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共识</a:t>
            </a: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BBBCCA89-0E9E-4892-A361-4EEED0157D57}"/>
              </a:ext>
            </a:extLst>
          </p:cNvPr>
          <p:cNvSpPr/>
          <p:nvPr/>
        </p:nvSpPr>
        <p:spPr>
          <a:xfrm>
            <a:off x="5754766" y="3838973"/>
            <a:ext cx="981175" cy="811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执行提案交易</a:t>
            </a: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71D12D90-794A-4332-B9F1-8C907CE1AE82}"/>
              </a:ext>
            </a:extLst>
          </p:cNvPr>
          <p:cNvSpPr/>
          <p:nvPr/>
        </p:nvSpPr>
        <p:spPr>
          <a:xfrm>
            <a:off x="5754764" y="5559280"/>
            <a:ext cx="981175" cy="811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智能</a:t>
            </a:r>
            <a:endParaRPr lang="en-US" altLang="zh-CN" sz="1600" dirty="0"/>
          </a:p>
          <a:p>
            <a:pPr algn="ctr"/>
            <a:r>
              <a:rPr lang="zh-CN" altLang="en-US" sz="1600" dirty="0"/>
              <a:t>合约</a:t>
            </a: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8A520785-AD92-4A48-A13F-A6FCAFFBCC87}"/>
              </a:ext>
            </a:extLst>
          </p:cNvPr>
          <p:cNvSpPr/>
          <p:nvPr/>
        </p:nvSpPr>
        <p:spPr>
          <a:xfrm>
            <a:off x="3850273" y="3838972"/>
            <a:ext cx="981175" cy="811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生成</a:t>
            </a:r>
            <a:endParaRPr lang="en-US" altLang="zh-CN" sz="1600" dirty="0"/>
          </a:p>
          <a:p>
            <a:pPr algn="ctr"/>
            <a:r>
              <a:rPr lang="zh-CN" altLang="en-US" sz="1600" dirty="0"/>
              <a:t>区块</a:t>
            </a: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7CBB0982-9BDD-4A8F-98C5-558BD3757201}"/>
              </a:ext>
            </a:extLst>
          </p:cNvPr>
          <p:cNvSpPr/>
          <p:nvPr/>
        </p:nvSpPr>
        <p:spPr>
          <a:xfrm>
            <a:off x="1945780" y="3838972"/>
            <a:ext cx="981175" cy="811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同步</a:t>
            </a:r>
            <a:endParaRPr lang="en-US" altLang="zh-CN" sz="1600" dirty="0"/>
          </a:p>
          <a:p>
            <a:pPr algn="ctr"/>
            <a:r>
              <a:rPr lang="zh-CN" altLang="en-US" sz="1600" dirty="0"/>
              <a:t>区块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A6B1D0F-AC63-4402-9FD4-47DF13A1BFF2}"/>
              </a:ext>
            </a:extLst>
          </p:cNvPr>
          <p:cNvGrpSpPr/>
          <p:nvPr/>
        </p:nvGrpSpPr>
        <p:grpSpPr>
          <a:xfrm>
            <a:off x="9771190" y="1654879"/>
            <a:ext cx="1044081" cy="1281291"/>
            <a:chOff x="8890678" y="2316036"/>
            <a:chExt cx="646430" cy="807638"/>
          </a:xfrm>
        </p:grpSpPr>
        <p:sp>
          <p:nvSpPr>
            <p:cNvPr id="61" name="Oval 128">
              <a:extLst>
                <a:ext uri="{FF2B5EF4-FFF2-40B4-BE49-F238E27FC236}">
                  <a16:creationId xmlns:a16="http://schemas.microsoft.com/office/drawing/2014/main" id="{B4EFCACF-A625-477E-94A2-59D733842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0678" y="2484864"/>
              <a:ext cx="645795" cy="638175"/>
            </a:xfrm>
            <a:prstGeom prst="ellipse">
              <a:avLst/>
            </a:prstGeom>
            <a:solidFill>
              <a:srgbClr val="50B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29">
              <a:extLst>
                <a:ext uri="{FF2B5EF4-FFF2-40B4-BE49-F238E27FC236}">
                  <a16:creationId xmlns:a16="http://schemas.microsoft.com/office/drawing/2014/main" id="{B60D864E-D39E-4E91-A898-064E84034CA4}"/>
                </a:ext>
              </a:extLst>
            </p:cNvPr>
            <p:cNvSpPr/>
            <p:nvPr/>
          </p:nvSpPr>
          <p:spPr bwMode="auto">
            <a:xfrm>
              <a:off x="9201828" y="2484864"/>
              <a:ext cx="23495" cy="0"/>
            </a:xfrm>
            <a:custGeom>
              <a:avLst/>
              <a:gdLst>
                <a:gd name="T0" fmla="*/ 3 w 3"/>
                <a:gd name="T1" fmla="*/ 0 w 3"/>
                <a:gd name="T2" fmla="*/ 2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927">
              <a:extLst>
                <a:ext uri="{FF2B5EF4-FFF2-40B4-BE49-F238E27FC236}">
                  <a16:creationId xmlns:a16="http://schemas.microsoft.com/office/drawing/2014/main" id="{7C9E9969-EE1C-489A-A4DE-7354F944563C}"/>
                </a:ext>
              </a:extLst>
            </p:cNvPr>
            <p:cNvSpPr/>
            <p:nvPr/>
          </p:nvSpPr>
          <p:spPr bwMode="auto">
            <a:xfrm>
              <a:off x="9062128" y="2632819"/>
              <a:ext cx="474980" cy="490855"/>
            </a:xfrm>
            <a:custGeom>
              <a:avLst/>
              <a:gdLst>
                <a:gd name="T0" fmla="*/ 4 w 61"/>
                <a:gd name="T1" fmla="*/ 44 h 63"/>
                <a:gd name="T2" fmla="*/ 3 w 61"/>
                <a:gd name="T3" fmla="*/ 42 h 63"/>
                <a:gd name="T4" fmla="*/ 7 w 61"/>
                <a:gd name="T5" fmla="*/ 38 h 63"/>
                <a:gd name="T6" fmla="*/ 5 w 61"/>
                <a:gd name="T7" fmla="*/ 36 h 63"/>
                <a:gd name="T8" fmla="*/ 4 w 61"/>
                <a:gd name="T9" fmla="*/ 35 h 63"/>
                <a:gd name="T10" fmla="*/ 3 w 61"/>
                <a:gd name="T11" fmla="*/ 33 h 63"/>
                <a:gd name="T12" fmla="*/ 2 w 61"/>
                <a:gd name="T13" fmla="*/ 32 h 63"/>
                <a:gd name="T14" fmla="*/ 2 w 61"/>
                <a:gd name="T15" fmla="*/ 30 h 63"/>
                <a:gd name="T16" fmla="*/ 1 w 61"/>
                <a:gd name="T17" fmla="*/ 28 h 63"/>
                <a:gd name="T18" fmla="*/ 1 w 61"/>
                <a:gd name="T19" fmla="*/ 26 h 63"/>
                <a:gd name="T20" fmla="*/ 1 w 61"/>
                <a:gd name="T21" fmla="*/ 24 h 63"/>
                <a:gd name="T22" fmla="*/ 1 w 61"/>
                <a:gd name="T23" fmla="*/ 22 h 63"/>
                <a:gd name="T24" fmla="*/ 1 w 61"/>
                <a:gd name="T25" fmla="*/ 20 h 63"/>
                <a:gd name="T26" fmla="*/ 1 w 61"/>
                <a:gd name="T27" fmla="*/ 18 h 63"/>
                <a:gd name="T28" fmla="*/ 2 w 61"/>
                <a:gd name="T29" fmla="*/ 16 h 63"/>
                <a:gd name="T30" fmla="*/ 3 w 61"/>
                <a:gd name="T31" fmla="*/ 15 h 63"/>
                <a:gd name="T32" fmla="*/ 2 w 61"/>
                <a:gd name="T33" fmla="*/ 12 h 63"/>
                <a:gd name="T34" fmla="*/ 2 w 61"/>
                <a:gd name="T35" fmla="*/ 12 h 63"/>
                <a:gd name="T36" fmla="*/ 1 w 61"/>
                <a:gd name="T37" fmla="*/ 11 h 63"/>
                <a:gd name="T38" fmla="*/ 0 w 61"/>
                <a:gd name="T39" fmla="*/ 10 h 63"/>
                <a:gd name="T40" fmla="*/ 0 w 61"/>
                <a:gd name="T41" fmla="*/ 9 h 63"/>
                <a:gd name="T42" fmla="*/ 0 w 61"/>
                <a:gd name="T43" fmla="*/ 8 h 63"/>
                <a:gd name="T44" fmla="*/ 0 w 61"/>
                <a:gd name="T45" fmla="*/ 6 h 63"/>
                <a:gd name="T46" fmla="*/ 0 w 61"/>
                <a:gd name="T47" fmla="*/ 5 h 63"/>
                <a:gd name="T48" fmla="*/ 1 w 61"/>
                <a:gd name="T49" fmla="*/ 4 h 63"/>
                <a:gd name="T50" fmla="*/ 1 w 61"/>
                <a:gd name="T51" fmla="*/ 3 h 63"/>
                <a:gd name="T52" fmla="*/ 2 w 61"/>
                <a:gd name="T53" fmla="*/ 2 h 63"/>
                <a:gd name="T54" fmla="*/ 4 w 61"/>
                <a:gd name="T55" fmla="*/ 1 h 63"/>
                <a:gd name="T56" fmla="*/ 5 w 61"/>
                <a:gd name="T57" fmla="*/ 1 h 63"/>
                <a:gd name="T58" fmla="*/ 6 w 61"/>
                <a:gd name="T59" fmla="*/ 0 h 63"/>
                <a:gd name="T60" fmla="*/ 7 w 61"/>
                <a:gd name="T61" fmla="*/ 0 h 63"/>
                <a:gd name="T62" fmla="*/ 9 w 61"/>
                <a:gd name="T63" fmla="*/ 1 h 63"/>
                <a:gd name="T64" fmla="*/ 10 w 61"/>
                <a:gd name="T65" fmla="*/ 1 h 63"/>
                <a:gd name="T66" fmla="*/ 14 w 61"/>
                <a:gd name="T67" fmla="*/ 5 h 63"/>
                <a:gd name="T68" fmla="*/ 16 w 61"/>
                <a:gd name="T69" fmla="*/ 5 h 63"/>
                <a:gd name="T70" fmla="*/ 17 w 61"/>
                <a:gd name="T71" fmla="*/ 4 h 63"/>
                <a:gd name="T72" fmla="*/ 19 w 61"/>
                <a:gd name="T73" fmla="*/ 4 h 63"/>
                <a:gd name="T74" fmla="*/ 20 w 61"/>
                <a:gd name="T75" fmla="*/ 4 h 63"/>
                <a:gd name="T76" fmla="*/ 22 w 61"/>
                <a:gd name="T77" fmla="*/ 4 h 63"/>
                <a:gd name="T78" fmla="*/ 24 w 61"/>
                <a:gd name="T79" fmla="*/ 4 h 63"/>
                <a:gd name="T80" fmla="*/ 25 w 61"/>
                <a:gd name="T81" fmla="*/ 5 h 63"/>
                <a:gd name="T82" fmla="*/ 27 w 61"/>
                <a:gd name="T83" fmla="*/ 5 h 63"/>
                <a:gd name="T84" fmla="*/ 28 w 61"/>
                <a:gd name="T85" fmla="*/ 6 h 63"/>
                <a:gd name="T86" fmla="*/ 29 w 61"/>
                <a:gd name="T87" fmla="*/ 6 h 63"/>
                <a:gd name="T88" fmla="*/ 31 w 61"/>
                <a:gd name="T89" fmla="*/ 7 h 63"/>
                <a:gd name="T90" fmla="*/ 32 w 61"/>
                <a:gd name="T91" fmla="*/ 8 h 63"/>
                <a:gd name="T92" fmla="*/ 28 w 61"/>
                <a:gd name="T93" fmla="*/ 3 h 63"/>
                <a:gd name="T94" fmla="*/ 28 w 61"/>
                <a:gd name="T95" fmla="*/ 3 h 63"/>
                <a:gd name="T96" fmla="*/ 29 w 61"/>
                <a:gd name="T97" fmla="*/ 2 h 63"/>
                <a:gd name="T98" fmla="*/ 30 w 61"/>
                <a:gd name="T99" fmla="*/ 1 h 63"/>
                <a:gd name="T100" fmla="*/ 31 w 61"/>
                <a:gd name="T101" fmla="*/ 1 h 63"/>
                <a:gd name="T102" fmla="*/ 32 w 61"/>
                <a:gd name="T103" fmla="*/ 0 h 63"/>
                <a:gd name="T104" fmla="*/ 34 w 61"/>
                <a:gd name="T105" fmla="*/ 0 h 63"/>
                <a:gd name="T106" fmla="*/ 35 w 61"/>
                <a:gd name="T107" fmla="*/ 0 h 63"/>
                <a:gd name="T108" fmla="*/ 36 w 61"/>
                <a:gd name="T109" fmla="*/ 1 h 63"/>
                <a:gd name="T110" fmla="*/ 38 w 61"/>
                <a:gd name="T111" fmla="*/ 1 h 63"/>
                <a:gd name="T112" fmla="*/ 23 w 61"/>
                <a:gd name="T1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" h="63">
                  <a:moveTo>
                    <a:pt x="23" y="63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0" y="45"/>
                    <a:pt x="44" y="61"/>
                    <a:pt x="23" y="63"/>
                  </a:cubicBezTo>
                  <a:close/>
                </a:path>
              </a:pathLst>
            </a:custGeom>
            <a:solidFill>
              <a:srgbClr val="40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659">
              <a:extLst>
                <a:ext uri="{FF2B5EF4-FFF2-40B4-BE49-F238E27FC236}">
                  <a16:creationId xmlns:a16="http://schemas.microsoft.com/office/drawing/2014/main" id="{6644EE52-B13A-42E3-935A-E6CC441057CC}"/>
                </a:ext>
              </a:extLst>
            </p:cNvPr>
            <p:cNvSpPr/>
            <p:nvPr/>
          </p:nvSpPr>
          <p:spPr bwMode="auto">
            <a:xfrm>
              <a:off x="9295173" y="2648694"/>
              <a:ext cx="62230" cy="69850"/>
            </a:xfrm>
            <a:custGeom>
              <a:avLst/>
              <a:gdLst>
                <a:gd name="T0" fmla="*/ 39 w 39"/>
                <a:gd name="T1" fmla="*/ 5 h 44"/>
                <a:gd name="T2" fmla="*/ 10 w 39"/>
                <a:gd name="T3" fmla="*/ 44 h 44"/>
                <a:gd name="T4" fmla="*/ 0 w 39"/>
                <a:gd name="T5" fmla="*/ 34 h 44"/>
                <a:gd name="T6" fmla="*/ 29 w 39"/>
                <a:gd name="T7" fmla="*/ 0 h 44"/>
                <a:gd name="T8" fmla="*/ 39 w 39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39" y="5"/>
                  </a:moveTo>
                  <a:lnTo>
                    <a:pt x="10" y="44"/>
                  </a:lnTo>
                  <a:lnTo>
                    <a:pt x="0" y="34"/>
                  </a:lnTo>
                  <a:lnTo>
                    <a:pt x="29" y="0"/>
                  </a:lnTo>
                  <a:lnTo>
                    <a:pt x="39" y="5"/>
                  </a:lnTo>
                  <a:close/>
                </a:path>
              </a:pathLst>
            </a:custGeom>
            <a:solidFill>
              <a:srgbClr val="26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660">
              <a:extLst>
                <a:ext uri="{FF2B5EF4-FFF2-40B4-BE49-F238E27FC236}">
                  <a16:creationId xmlns:a16="http://schemas.microsoft.com/office/drawing/2014/main" id="{B75879B5-732B-4377-B2C6-B9A5F1AF4045}"/>
                </a:ext>
              </a:extLst>
            </p:cNvPr>
            <p:cNvSpPr/>
            <p:nvPr/>
          </p:nvSpPr>
          <p:spPr bwMode="auto">
            <a:xfrm>
              <a:off x="9078003" y="2648694"/>
              <a:ext cx="62230" cy="69850"/>
            </a:xfrm>
            <a:custGeom>
              <a:avLst/>
              <a:gdLst>
                <a:gd name="T0" fmla="*/ 10 w 39"/>
                <a:gd name="T1" fmla="*/ 0 h 44"/>
                <a:gd name="T2" fmla="*/ 39 w 39"/>
                <a:gd name="T3" fmla="*/ 39 h 44"/>
                <a:gd name="T4" fmla="*/ 29 w 39"/>
                <a:gd name="T5" fmla="*/ 44 h 44"/>
                <a:gd name="T6" fmla="*/ 0 w 39"/>
                <a:gd name="T7" fmla="*/ 10 h 44"/>
                <a:gd name="T8" fmla="*/ 10 w 3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4">
                  <a:moveTo>
                    <a:pt x="10" y="0"/>
                  </a:moveTo>
                  <a:lnTo>
                    <a:pt x="39" y="39"/>
                  </a:lnTo>
                  <a:lnTo>
                    <a:pt x="29" y="44"/>
                  </a:lnTo>
                  <a:lnTo>
                    <a:pt x="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26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661">
              <a:extLst>
                <a:ext uri="{FF2B5EF4-FFF2-40B4-BE49-F238E27FC236}">
                  <a16:creationId xmlns:a16="http://schemas.microsoft.com/office/drawing/2014/main" id="{68E75153-053E-4615-8D57-B64B6D63964C}"/>
                </a:ext>
              </a:extLst>
            </p:cNvPr>
            <p:cNvSpPr/>
            <p:nvPr/>
          </p:nvSpPr>
          <p:spPr bwMode="auto">
            <a:xfrm>
              <a:off x="9078003" y="2928094"/>
              <a:ext cx="78105" cy="69850"/>
            </a:xfrm>
            <a:custGeom>
              <a:avLst/>
              <a:gdLst>
                <a:gd name="T0" fmla="*/ 5 w 10"/>
                <a:gd name="T1" fmla="*/ 0 h 9"/>
                <a:gd name="T2" fmla="*/ 2 w 10"/>
                <a:gd name="T3" fmla="*/ 2 h 9"/>
                <a:gd name="T4" fmla="*/ 6 w 10"/>
                <a:gd name="T5" fmla="*/ 6 h 9"/>
                <a:gd name="T6" fmla="*/ 10 w 10"/>
                <a:gd name="T7" fmla="*/ 3 h 9"/>
                <a:gd name="T8" fmla="*/ 5 w 10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0" y="5"/>
                    <a:pt x="4" y="9"/>
                    <a:pt x="6" y="6"/>
                  </a:cubicBezTo>
                  <a:cubicBezTo>
                    <a:pt x="7" y="5"/>
                    <a:pt x="9" y="4"/>
                    <a:pt x="10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26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662">
              <a:extLst>
                <a:ext uri="{FF2B5EF4-FFF2-40B4-BE49-F238E27FC236}">
                  <a16:creationId xmlns:a16="http://schemas.microsoft.com/office/drawing/2014/main" id="{C604F698-AA01-40F4-8BDF-6519B10399A5}"/>
                </a:ext>
              </a:extLst>
            </p:cNvPr>
            <p:cNvSpPr/>
            <p:nvPr/>
          </p:nvSpPr>
          <p:spPr bwMode="auto">
            <a:xfrm>
              <a:off x="9279298" y="2919839"/>
              <a:ext cx="85725" cy="78105"/>
            </a:xfrm>
            <a:custGeom>
              <a:avLst/>
              <a:gdLst>
                <a:gd name="T0" fmla="*/ 0 w 11"/>
                <a:gd name="T1" fmla="*/ 4 h 10"/>
                <a:gd name="T2" fmla="*/ 4 w 11"/>
                <a:gd name="T3" fmla="*/ 7 h 10"/>
                <a:gd name="T4" fmla="*/ 8 w 11"/>
                <a:gd name="T5" fmla="*/ 3 h 10"/>
                <a:gd name="T6" fmla="*/ 5 w 11"/>
                <a:gd name="T7" fmla="*/ 0 h 10"/>
                <a:gd name="T8" fmla="*/ 0 w 11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0" y="4"/>
                  </a:moveTo>
                  <a:cubicBezTo>
                    <a:pt x="1" y="5"/>
                    <a:pt x="3" y="6"/>
                    <a:pt x="4" y="7"/>
                  </a:cubicBezTo>
                  <a:cubicBezTo>
                    <a:pt x="6" y="10"/>
                    <a:pt x="11" y="6"/>
                    <a:pt x="8" y="3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26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Oval 1663">
              <a:extLst>
                <a:ext uri="{FF2B5EF4-FFF2-40B4-BE49-F238E27FC236}">
                  <a16:creationId xmlns:a16="http://schemas.microsoft.com/office/drawing/2014/main" id="{EDDE4530-49D7-4E44-B9BE-EB0418A8B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8003" y="2680444"/>
              <a:ext cx="279400" cy="271780"/>
            </a:xfrm>
            <a:prstGeom prst="ellipse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664">
              <a:extLst>
                <a:ext uri="{FF2B5EF4-FFF2-40B4-BE49-F238E27FC236}">
                  <a16:creationId xmlns:a16="http://schemas.microsoft.com/office/drawing/2014/main" id="{13EA4182-58A8-4FFE-A026-10FE357A1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8003" y="2672189"/>
              <a:ext cx="287655" cy="295275"/>
            </a:xfrm>
            <a:custGeom>
              <a:avLst/>
              <a:gdLst>
                <a:gd name="T0" fmla="*/ 5 w 37"/>
                <a:gd name="T1" fmla="*/ 6 h 38"/>
                <a:gd name="T2" fmla="*/ 18 w 37"/>
                <a:gd name="T3" fmla="*/ 0 h 38"/>
                <a:gd name="T4" fmla="*/ 32 w 37"/>
                <a:gd name="T5" fmla="*/ 6 h 38"/>
                <a:gd name="T6" fmla="*/ 37 w 37"/>
                <a:gd name="T7" fmla="*/ 19 h 38"/>
                <a:gd name="T8" fmla="*/ 32 w 37"/>
                <a:gd name="T9" fmla="*/ 32 h 38"/>
                <a:gd name="T10" fmla="*/ 18 w 37"/>
                <a:gd name="T11" fmla="*/ 38 h 38"/>
                <a:gd name="T12" fmla="*/ 5 w 37"/>
                <a:gd name="T13" fmla="*/ 32 h 38"/>
                <a:gd name="T14" fmla="*/ 0 w 37"/>
                <a:gd name="T15" fmla="*/ 19 h 38"/>
                <a:gd name="T16" fmla="*/ 5 w 37"/>
                <a:gd name="T17" fmla="*/ 6 h 38"/>
                <a:gd name="T18" fmla="*/ 29 w 37"/>
                <a:gd name="T19" fmla="*/ 8 h 38"/>
                <a:gd name="T20" fmla="*/ 24 w 37"/>
                <a:gd name="T21" fmla="*/ 5 h 38"/>
                <a:gd name="T22" fmla="*/ 18 w 37"/>
                <a:gd name="T23" fmla="*/ 4 h 38"/>
                <a:gd name="T24" fmla="*/ 13 w 37"/>
                <a:gd name="T25" fmla="*/ 5 h 38"/>
                <a:gd name="T26" fmla="*/ 8 w 37"/>
                <a:gd name="T27" fmla="*/ 8 h 38"/>
                <a:gd name="T28" fmla="*/ 4 w 37"/>
                <a:gd name="T29" fmla="*/ 13 h 38"/>
                <a:gd name="T30" fmla="*/ 3 w 37"/>
                <a:gd name="T31" fmla="*/ 19 h 38"/>
                <a:gd name="T32" fmla="*/ 4 w 37"/>
                <a:gd name="T33" fmla="*/ 25 h 38"/>
                <a:gd name="T34" fmla="*/ 8 w 37"/>
                <a:gd name="T35" fmla="*/ 30 h 38"/>
                <a:gd name="T36" fmla="*/ 13 w 37"/>
                <a:gd name="T37" fmla="*/ 33 h 38"/>
                <a:gd name="T38" fmla="*/ 18 w 37"/>
                <a:gd name="T39" fmla="*/ 34 h 38"/>
                <a:gd name="T40" fmla="*/ 24 w 37"/>
                <a:gd name="T41" fmla="*/ 33 h 38"/>
                <a:gd name="T42" fmla="*/ 29 w 37"/>
                <a:gd name="T43" fmla="*/ 30 h 38"/>
                <a:gd name="T44" fmla="*/ 33 w 37"/>
                <a:gd name="T45" fmla="*/ 25 h 38"/>
                <a:gd name="T46" fmla="*/ 34 w 37"/>
                <a:gd name="T47" fmla="*/ 19 h 38"/>
                <a:gd name="T48" fmla="*/ 33 w 37"/>
                <a:gd name="T49" fmla="*/ 13 h 38"/>
                <a:gd name="T50" fmla="*/ 29 w 37"/>
                <a:gd name="T51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" h="38">
                  <a:moveTo>
                    <a:pt x="5" y="6"/>
                  </a:moveTo>
                  <a:cubicBezTo>
                    <a:pt x="9" y="2"/>
                    <a:pt x="13" y="0"/>
                    <a:pt x="18" y="0"/>
                  </a:cubicBezTo>
                  <a:cubicBezTo>
                    <a:pt x="24" y="0"/>
                    <a:pt x="28" y="2"/>
                    <a:pt x="32" y="6"/>
                  </a:cubicBezTo>
                  <a:cubicBezTo>
                    <a:pt x="35" y="9"/>
                    <a:pt x="37" y="14"/>
                    <a:pt x="37" y="19"/>
                  </a:cubicBezTo>
                  <a:cubicBezTo>
                    <a:pt x="37" y="24"/>
                    <a:pt x="35" y="29"/>
                    <a:pt x="32" y="32"/>
                  </a:cubicBezTo>
                  <a:cubicBezTo>
                    <a:pt x="28" y="35"/>
                    <a:pt x="24" y="38"/>
                    <a:pt x="18" y="38"/>
                  </a:cubicBezTo>
                  <a:cubicBezTo>
                    <a:pt x="13" y="38"/>
                    <a:pt x="9" y="35"/>
                    <a:pt x="5" y="32"/>
                  </a:cubicBezTo>
                  <a:cubicBezTo>
                    <a:pt x="2" y="29"/>
                    <a:pt x="0" y="24"/>
                    <a:pt x="0" y="19"/>
                  </a:cubicBezTo>
                  <a:cubicBezTo>
                    <a:pt x="0" y="14"/>
                    <a:pt x="2" y="9"/>
                    <a:pt x="5" y="6"/>
                  </a:cubicBezTo>
                  <a:close/>
                  <a:moveTo>
                    <a:pt x="29" y="8"/>
                  </a:moveTo>
                  <a:cubicBezTo>
                    <a:pt x="28" y="7"/>
                    <a:pt x="26" y="6"/>
                    <a:pt x="24" y="5"/>
                  </a:cubicBezTo>
                  <a:cubicBezTo>
                    <a:pt x="22" y="4"/>
                    <a:pt x="21" y="4"/>
                    <a:pt x="18" y="4"/>
                  </a:cubicBezTo>
                  <a:cubicBezTo>
                    <a:pt x="16" y="4"/>
                    <a:pt x="14" y="4"/>
                    <a:pt x="13" y="5"/>
                  </a:cubicBezTo>
                  <a:cubicBezTo>
                    <a:pt x="11" y="6"/>
                    <a:pt x="9" y="7"/>
                    <a:pt x="8" y="8"/>
                  </a:cubicBezTo>
                  <a:cubicBezTo>
                    <a:pt x="6" y="9"/>
                    <a:pt x="5" y="11"/>
                    <a:pt x="4" y="13"/>
                  </a:cubicBezTo>
                  <a:cubicBezTo>
                    <a:pt x="4" y="15"/>
                    <a:pt x="3" y="17"/>
                    <a:pt x="3" y="19"/>
                  </a:cubicBezTo>
                  <a:cubicBezTo>
                    <a:pt x="3" y="21"/>
                    <a:pt x="4" y="23"/>
                    <a:pt x="4" y="25"/>
                  </a:cubicBezTo>
                  <a:cubicBezTo>
                    <a:pt x="5" y="27"/>
                    <a:pt x="6" y="28"/>
                    <a:pt x="8" y="30"/>
                  </a:cubicBezTo>
                  <a:cubicBezTo>
                    <a:pt x="9" y="31"/>
                    <a:pt x="11" y="32"/>
                    <a:pt x="13" y="33"/>
                  </a:cubicBezTo>
                  <a:cubicBezTo>
                    <a:pt x="14" y="34"/>
                    <a:pt x="16" y="34"/>
                    <a:pt x="18" y="34"/>
                  </a:cubicBezTo>
                  <a:cubicBezTo>
                    <a:pt x="21" y="34"/>
                    <a:pt x="22" y="34"/>
                    <a:pt x="24" y="33"/>
                  </a:cubicBezTo>
                  <a:cubicBezTo>
                    <a:pt x="26" y="32"/>
                    <a:pt x="28" y="31"/>
                    <a:pt x="29" y="30"/>
                  </a:cubicBezTo>
                  <a:cubicBezTo>
                    <a:pt x="31" y="28"/>
                    <a:pt x="32" y="27"/>
                    <a:pt x="33" y="25"/>
                  </a:cubicBezTo>
                  <a:cubicBezTo>
                    <a:pt x="33" y="23"/>
                    <a:pt x="34" y="21"/>
                    <a:pt x="34" y="19"/>
                  </a:cubicBezTo>
                  <a:cubicBezTo>
                    <a:pt x="34" y="17"/>
                    <a:pt x="33" y="15"/>
                    <a:pt x="33" y="13"/>
                  </a:cubicBezTo>
                  <a:cubicBezTo>
                    <a:pt x="32" y="11"/>
                    <a:pt x="31" y="9"/>
                    <a:pt x="29" y="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665">
              <a:extLst>
                <a:ext uri="{FF2B5EF4-FFF2-40B4-BE49-F238E27FC236}">
                  <a16:creationId xmlns:a16="http://schemas.microsoft.com/office/drawing/2014/main" id="{4E75DA56-2537-4345-97E0-05BE23CB7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9748" y="2664569"/>
              <a:ext cx="303530" cy="303530"/>
            </a:xfrm>
            <a:custGeom>
              <a:avLst/>
              <a:gdLst>
                <a:gd name="T0" fmla="*/ 5 w 39"/>
                <a:gd name="T1" fmla="*/ 6 h 39"/>
                <a:gd name="T2" fmla="*/ 19 w 39"/>
                <a:gd name="T3" fmla="*/ 0 h 39"/>
                <a:gd name="T4" fmla="*/ 33 w 39"/>
                <a:gd name="T5" fmla="*/ 6 h 39"/>
                <a:gd name="T6" fmla="*/ 39 w 39"/>
                <a:gd name="T7" fmla="*/ 20 h 39"/>
                <a:gd name="T8" fmla="*/ 33 w 39"/>
                <a:gd name="T9" fmla="*/ 33 h 39"/>
                <a:gd name="T10" fmla="*/ 19 w 39"/>
                <a:gd name="T11" fmla="*/ 39 h 39"/>
                <a:gd name="T12" fmla="*/ 5 w 39"/>
                <a:gd name="T13" fmla="*/ 33 h 39"/>
                <a:gd name="T14" fmla="*/ 0 w 39"/>
                <a:gd name="T15" fmla="*/ 20 h 39"/>
                <a:gd name="T16" fmla="*/ 5 w 39"/>
                <a:gd name="T17" fmla="*/ 6 h 39"/>
                <a:gd name="T18" fmla="*/ 30 w 39"/>
                <a:gd name="T19" fmla="*/ 8 h 39"/>
                <a:gd name="T20" fmla="*/ 25 w 39"/>
                <a:gd name="T21" fmla="*/ 5 h 39"/>
                <a:gd name="T22" fmla="*/ 19 w 39"/>
                <a:gd name="T23" fmla="*/ 4 h 39"/>
                <a:gd name="T24" fmla="*/ 13 w 39"/>
                <a:gd name="T25" fmla="*/ 5 h 39"/>
                <a:gd name="T26" fmla="*/ 8 w 39"/>
                <a:gd name="T27" fmla="*/ 8 h 39"/>
                <a:gd name="T28" fmla="*/ 4 w 39"/>
                <a:gd name="T29" fmla="*/ 13 h 39"/>
                <a:gd name="T30" fmla="*/ 3 w 39"/>
                <a:gd name="T31" fmla="*/ 20 h 39"/>
                <a:gd name="T32" fmla="*/ 4 w 39"/>
                <a:gd name="T33" fmla="*/ 26 h 39"/>
                <a:gd name="T34" fmla="*/ 8 w 39"/>
                <a:gd name="T35" fmla="*/ 31 h 39"/>
                <a:gd name="T36" fmla="*/ 13 w 39"/>
                <a:gd name="T37" fmla="*/ 34 h 39"/>
                <a:gd name="T38" fmla="*/ 19 w 39"/>
                <a:gd name="T39" fmla="*/ 35 h 39"/>
                <a:gd name="T40" fmla="*/ 25 w 39"/>
                <a:gd name="T41" fmla="*/ 34 h 39"/>
                <a:gd name="T42" fmla="*/ 30 w 39"/>
                <a:gd name="T43" fmla="*/ 31 h 39"/>
                <a:gd name="T44" fmla="*/ 34 w 39"/>
                <a:gd name="T45" fmla="*/ 26 h 39"/>
                <a:gd name="T46" fmla="*/ 35 w 39"/>
                <a:gd name="T47" fmla="*/ 20 h 39"/>
                <a:gd name="T48" fmla="*/ 34 w 39"/>
                <a:gd name="T49" fmla="*/ 13 h 39"/>
                <a:gd name="T50" fmla="*/ 30 w 39"/>
                <a:gd name="T51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39">
                  <a:moveTo>
                    <a:pt x="5" y="6"/>
                  </a:move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9" y="2"/>
                    <a:pt x="33" y="6"/>
                  </a:cubicBezTo>
                  <a:cubicBezTo>
                    <a:pt x="36" y="9"/>
                    <a:pt x="39" y="14"/>
                    <a:pt x="39" y="20"/>
                  </a:cubicBezTo>
                  <a:cubicBezTo>
                    <a:pt x="39" y="25"/>
                    <a:pt x="36" y="30"/>
                    <a:pt x="33" y="33"/>
                  </a:cubicBezTo>
                  <a:cubicBezTo>
                    <a:pt x="29" y="37"/>
                    <a:pt x="24" y="39"/>
                    <a:pt x="19" y="39"/>
                  </a:cubicBezTo>
                  <a:cubicBezTo>
                    <a:pt x="14" y="39"/>
                    <a:pt x="9" y="37"/>
                    <a:pt x="5" y="33"/>
                  </a:cubicBezTo>
                  <a:cubicBezTo>
                    <a:pt x="2" y="30"/>
                    <a:pt x="0" y="25"/>
                    <a:pt x="0" y="20"/>
                  </a:cubicBezTo>
                  <a:cubicBezTo>
                    <a:pt x="0" y="14"/>
                    <a:pt x="2" y="9"/>
                    <a:pt x="5" y="6"/>
                  </a:cubicBezTo>
                  <a:close/>
                  <a:moveTo>
                    <a:pt x="30" y="8"/>
                  </a:moveTo>
                  <a:cubicBezTo>
                    <a:pt x="29" y="7"/>
                    <a:pt x="27" y="6"/>
                    <a:pt x="25" y="5"/>
                  </a:cubicBezTo>
                  <a:cubicBezTo>
                    <a:pt x="23" y="4"/>
                    <a:pt x="21" y="4"/>
                    <a:pt x="19" y="4"/>
                  </a:cubicBezTo>
                  <a:cubicBezTo>
                    <a:pt x="17" y="4"/>
                    <a:pt x="15" y="4"/>
                    <a:pt x="13" y="5"/>
                  </a:cubicBezTo>
                  <a:cubicBezTo>
                    <a:pt x="11" y="6"/>
                    <a:pt x="9" y="7"/>
                    <a:pt x="8" y="8"/>
                  </a:cubicBezTo>
                  <a:cubicBezTo>
                    <a:pt x="6" y="10"/>
                    <a:pt x="5" y="11"/>
                    <a:pt x="4" y="13"/>
                  </a:cubicBezTo>
                  <a:cubicBezTo>
                    <a:pt x="4" y="15"/>
                    <a:pt x="3" y="17"/>
                    <a:pt x="3" y="20"/>
                  </a:cubicBezTo>
                  <a:cubicBezTo>
                    <a:pt x="3" y="22"/>
                    <a:pt x="4" y="24"/>
                    <a:pt x="4" y="26"/>
                  </a:cubicBezTo>
                  <a:cubicBezTo>
                    <a:pt x="5" y="28"/>
                    <a:pt x="6" y="29"/>
                    <a:pt x="8" y="31"/>
                  </a:cubicBezTo>
                  <a:cubicBezTo>
                    <a:pt x="9" y="32"/>
                    <a:pt x="11" y="33"/>
                    <a:pt x="13" y="34"/>
                  </a:cubicBezTo>
                  <a:cubicBezTo>
                    <a:pt x="15" y="35"/>
                    <a:pt x="17" y="35"/>
                    <a:pt x="19" y="35"/>
                  </a:cubicBezTo>
                  <a:cubicBezTo>
                    <a:pt x="21" y="35"/>
                    <a:pt x="23" y="35"/>
                    <a:pt x="25" y="34"/>
                  </a:cubicBezTo>
                  <a:cubicBezTo>
                    <a:pt x="27" y="33"/>
                    <a:pt x="29" y="32"/>
                    <a:pt x="30" y="31"/>
                  </a:cubicBezTo>
                  <a:cubicBezTo>
                    <a:pt x="32" y="29"/>
                    <a:pt x="33" y="28"/>
                    <a:pt x="34" y="26"/>
                  </a:cubicBezTo>
                  <a:cubicBezTo>
                    <a:pt x="35" y="24"/>
                    <a:pt x="35" y="22"/>
                    <a:pt x="35" y="20"/>
                  </a:cubicBezTo>
                  <a:cubicBezTo>
                    <a:pt x="35" y="17"/>
                    <a:pt x="35" y="15"/>
                    <a:pt x="34" y="13"/>
                  </a:cubicBezTo>
                  <a:cubicBezTo>
                    <a:pt x="33" y="11"/>
                    <a:pt x="32" y="10"/>
                    <a:pt x="30" y="8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666">
              <a:extLst>
                <a:ext uri="{FF2B5EF4-FFF2-40B4-BE49-F238E27FC236}">
                  <a16:creationId xmlns:a16="http://schemas.microsoft.com/office/drawing/2014/main" id="{C0D104D0-62FD-44D6-A908-C96A3F901E72}"/>
                </a:ext>
              </a:extLst>
            </p:cNvPr>
            <p:cNvSpPr/>
            <p:nvPr/>
          </p:nvSpPr>
          <p:spPr bwMode="auto">
            <a:xfrm>
              <a:off x="9147853" y="2750294"/>
              <a:ext cx="147955" cy="170180"/>
            </a:xfrm>
            <a:custGeom>
              <a:avLst/>
              <a:gdLst>
                <a:gd name="T0" fmla="*/ 34 w 93"/>
                <a:gd name="T1" fmla="*/ 58 h 107"/>
                <a:gd name="T2" fmla="*/ 34 w 93"/>
                <a:gd name="T3" fmla="*/ 58 h 107"/>
                <a:gd name="T4" fmla="*/ 39 w 93"/>
                <a:gd name="T5" fmla="*/ 49 h 107"/>
                <a:gd name="T6" fmla="*/ 0 w 93"/>
                <a:gd name="T7" fmla="*/ 19 h 107"/>
                <a:gd name="T8" fmla="*/ 10 w 93"/>
                <a:gd name="T9" fmla="*/ 9 h 107"/>
                <a:gd name="T10" fmla="*/ 49 w 93"/>
                <a:gd name="T11" fmla="*/ 39 h 107"/>
                <a:gd name="T12" fmla="*/ 49 w 93"/>
                <a:gd name="T13" fmla="*/ 34 h 107"/>
                <a:gd name="T14" fmla="*/ 54 w 93"/>
                <a:gd name="T15" fmla="*/ 34 h 107"/>
                <a:gd name="T16" fmla="*/ 49 w 93"/>
                <a:gd name="T17" fmla="*/ 39 h 107"/>
                <a:gd name="T18" fmla="*/ 88 w 93"/>
                <a:gd name="T19" fmla="*/ 0 h 107"/>
                <a:gd name="T20" fmla="*/ 93 w 93"/>
                <a:gd name="T21" fmla="*/ 5 h 107"/>
                <a:gd name="T22" fmla="*/ 83 w 93"/>
                <a:gd name="T23" fmla="*/ 14 h 107"/>
                <a:gd name="T24" fmla="*/ 54 w 93"/>
                <a:gd name="T25" fmla="*/ 44 h 107"/>
                <a:gd name="T26" fmla="*/ 59 w 93"/>
                <a:gd name="T27" fmla="*/ 49 h 107"/>
                <a:gd name="T28" fmla="*/ 49 w 93"/>
                <a:gd name="T29" fmla="*/ 58 h 107"/>
                <a:gd name="T30" fmla="*/ 44 w 93"/>
                <a:gd name="T31" fmla="*/ 54 h 107"/>
                <a:gd name="T32" fmla="*/ 25 w 93"/>
                <a:gd name="T33" fmla="*/ 107 h 107"/>
                <a:gd name="T34" fmla="*/ 25 w 93"/>
                <a:gd name="T35" fmla="*/ 107 h 107"/>
                <a:gd name="T36" fmla="*/ 39 w 93"/>
                <a:gd name="T37" fmla="*/ 54 h 107"/>
                <a:gd name="T38" fmla="*/ 34 w 93"/>
                <a:gd name="T39" fmla="*/ 5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3" h="107">
                  <a:moveTo>
                    <a:pt x="34" y="58"/>
                  </a:moveTo>
                  <a:lnTo>
                    <a:pt x="34" y="58"/>
                  </a:lnTo>
                  <a:lnTo>
                    <a:pt x="39" y="49"/>
                  </a:lnTo>
                  <a:lnTo>
                    <a:pt x="0" y="19"/>
                  </a:lnTo>
                  <a:lnTo>
                    <a:pt x="10" y="9"/>
                  </a:lnTo>
                  <a:lnTo>
                    <a:pt x="49" y="39"/>
                  </a:lnTo>
                  <a:lnTo>
                    <a:pt x="49" y="34"/>
                  </a:lnTo>
                  <a:lnTo>
                    <a:pt x="54" y="34"/>
                  </a:lnTo>
                  <a:lnTo>
                    <a:pt x="49" y="39"/>
                  </a:lnTo>
                  <a:lnTo>
                    <a:pt x="88" y="0"/>
                  </a:lnTo>
                  <a:lnTo>
                    <a:pt x="93" y="5"/>
                  </a:lnTo>
                  <a:lnTo>
                    <a:pt x="83" y="14"/>
                  </a:lnTo>
                  <a:lnTo>
                    <a:pt x="54" y="44"/>
                  </a:lnTo>
                  <a:lnTo>
                    <a:pt x="59" y="49"/>
                  </a:lnTo>
                  <a:lnTo>
                    <a:pt x="49" y="58"/>
                  </a:lnTo>
                  <a:lnTo>
                    <a:pt x="44" y="54"/>
                  </a:lnTo>
                  <a:lnTo>
                    <a:pt x="25" y="107"/>
                  </a:lnTo>
                  <a:lnTo>
                    <a:pt x="25" y="107"/>
                  </a:lnTo>
                  <a:lnTo>
                    <a:pt x="39" y="54"/>
                  </a:lnTo>
                  <a:lnTo>
                    <a:pt x="34" y="58"/>
                  </a:lnTo>
                  <a:close/>
                </a:path>
              </a:pathLst>
            </a:custGeom>
            <a:solidFill>
              <a:srgbClr val="D9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667">
              <a:extLst>
                <a:ext uri="{FF2B5EF4-FFF2-40B4-BE49-F238E27FC236}">
                  <a16:creationId xmlns:a16="http://schemas.microsoft.com/office/drawing/2014/main" id="{2CDB364A-91E9-46B9-B9C3-B99C7B40C06C}"/>
                </a:ext>
              </a:extLst>
            </p:cNvPr>
            <p:cNvSpPr/>
            <p:nvPr/>
          </p:nvSpPr>
          <p:spPr bwMode="auto">
            <a:xfrm>
              <a:off x="9147853" y="2757914"/>
              <a:ext cx="85725" cy="78105"/>
            </a:xfrm>
            <a:custGeom>
              <a:avLst/>
              <a:gdLst>
                <a:gd name="T0" fmla="*/ 54 w 54"/>
                <a:gd name="T1" fmla="*/ 39 h 49"/>
                <a:gd name="T2" fmla="*/ 49 w 54"/>
                <a:gd name="T3" fmla="*/ 49 h 49"/>
                <a:gd name="T4" fmla="*/ 0 w 54"/>
                <a:gd name="T5" fmla="*/ 9 h 49"/>
                <a:gd name="T6" fmla="*/ 5 w 54"/>
                <a:gd name="T7" fmla="*/ 0 h 49"/>
                <a:gd name="T8" fmla="*/ 54 w 54"/>
                <a:gd name="T9" fmla="*/ 3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9">
                  <a:moveTo>
                    <a:pt x="54" y="39"/>
                  </a:moveTo>
                  <a:lnTo>
                    <a:pt x="49" y="49"/>
                  </a:lnTo>
                  <a:lnTo>
                    <a:pt x="0" y="9"/>
                  </a:lnTo>
                  <a:lnTo>
                    <a:pt x="5" y="0"/>
                  </a:lnTo>
                  <a:lnTo>
                    <a:pt x="54" y="39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668">
              <a:extLst>
                <a:ext uri="{FF2B5EF4-FFF2-40B4-BE49-F238E27FC236}">
                  <a16:creationId xmlns:a16="http://schemas.microsoft.com/office/drawing/2014/main" id="{A5EF7C97-5F12-4F10-A3CD-8A016586E7D2}"/>
                </a:ext>
              </a:extLst>
            </p:cNvPr>
            <p:cNvSpPr/>
            <p:nvPr/>
          </p:nvSpPr>
          <p:spPr bwMode="auto">
            <a:xfrm>
              <a:off x="9193573" y="2742039"/>
              <a:ext cx="101600" cy="93980"/>
            </a:xfrm>
            <a:custGeom>
              <a:avLst/>
              <a:gdLst>
                <a:gd name="T0" fmla="*/ 5 w 64"/>
                <a:gd name="T1" fmla="*/ 59 h 59"/>
                <a:gd name="T2" fmla="*/ 0 w 64"/>
                <a:gd name="T3" fmla="*/ 59 h 59"/>
                <a:gd name="T4" fmla="*/ 59 w 64"/>
                <a:gd name="T5" fmla="*/ 0 h 59"/>
                <a:gd name="T6" fmla="*/ 64 w 64"/>
                <a:gd name="T7" fmla="*/ 5 h 59"/>
                <a:gd name="T8" fmla="*/ 54 w 64"/>
                <a:gd name="T9" fmla="*/ 14 h 59"/>
                <a:gd name="T10" fmla="*/ 5 w 64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9">
                  <a:moveTo>
                    <a:pt x="5" y="59"/>
                  </a:moveTo>
                  <a:lnTo>
                    <a:pt x="0" y="59"/>
                  </a:lnTo>
                  <a:lnTo>
                    <a:pt x="59" y="0"/>
                  </a:lnTo>
                  <a:lnTo>
                    <a:pt x="64" y="5"/>
                  </a:lnTo>
                  <a:lnTo>
                    <a:pt x="54" y="14"/>
                  </a:lnTo>
                  <a:lnTo>
                    <a:pt x="5" y="59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669">
              <a:extLst>
                <a:ext uri="{FF2B5EF4-FFF2-40B4-BE49-F238E27FC236}">
                  <a16:creationId xmlns:a16="http://schemas.microsoft.com/office/drawing/2014/main" id="{22C64387-92C2-42E5-8D8C-2C92A92760A9}"/>
                </a:ext>
              </a:extLst>
            </p:cNvPr>
            <p:cNvSpPr/>
            <p:nvPr/>
          </p:nvSpPr>
          <p:spPr bwMode="auto">
            <a:xfrm>
              <a:off x="9179603" y="2796014"/>
              <a:ext cx="46355" cy="116205"/>
            </a:xfrm>
            <a:custGeom>
              <a:avLst/>
              <a:gdLst>
                <a:gd name="T0" fmla="*/ 0 w 29"/>
                <a:gd name="T1" fmla="*/ 73 h 73"/>
                <a:gd name="T2" fmla="*/ 5 w 29"/>
                <a:gd name="T3" fmla="*/ 73 h 73"/>
                <a:gd name="T4" fmla="*/ 29 w 29"/>
                <a:gd name="T5" fmla="*/ 0 h 73"/>
                <a:gd name="T6" fmla="*/ 29 w 29"/>
                <a:gd name="T7" fmla="*/ 0 h 73"/>
                <a:gd name="T8" fmla="*/ 0 w 29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73">
                  <a:moveTo>
                    <a:pt x="0" y="73"/>
                  </a:moveTo>
                  <a:lnTo>
                    <a:pt x="5" y="73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C43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670">
              <a:extLst>
                <a:ext uri="{FF2B5EF4-FFF2-40B4-BE49-F238E27FC236}">
                  <a16:creationId xmlns:a16="http://schemas.microsoft.com/office/drawing/2014/main" id="{EDE56589-3D5D-4097-8C2E-A33AE6FF899E}"/>
                </a:ext>
              </a:extLst>
            </p:cNvPr>
            <p:cNvSpPr/>
            <p:nvPr/>
          </p:nvSpPr>
          <p:spPr bwMode="auto">
            <a:xfrm>
              <a:off x="9053873" y="2624564"/>
              <a:ext cx="101600" cy="101600"/>
            </a:xfrm>
            <a:custGeom>
              <a:avLst/>
              <a:gdLst>
                <a:gd name="T0" fmla="*/ 3 w 13"/>
                <a:gd name="T1" fmla="*/ 3 h 13"/>
                <a:gd name="T2" fmla="*/ 2 w 13"/>
                <a:gd name="T3" fmla="*/ 12 h 13"/>
                <a:gd name="T4" fmla="*/ 3 w 13"/>
                <a:gd name="T5" fmla="*/ 13 h 13"/>
                <a:gd name="T6" fmla="*/ 13 w 13"/>
                <a:gd name="T7" fmla="*/ 5 h 13"/>
                <a:gd name="T8" fmla="*/ 13 w 13"/>
                <a:gd name="T9" fmla="*/ 4 h 13"/>
                <a:gd name="T10" fmla="*/ 3 w 13"/>
                <a:gd name="T1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3" y="3"/>
                  </a:moveTo>
                  <a:cubicBezTo>
                    <a:pt x="0" y="5"/>
                    <a:pt x="0" y="9"/>
                    <a:pt x="2" y="12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9"/>
                    <a:pt x="9" y="6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1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671">
              <a:extLst>
                <a:ext uri="{FF2B5EF4-FFF2-40B4-BE49-F238E27FC236}">
                  <a16:creationId xmlns:a16="http://schemas.microsoft.com/office/drawing/2014/main" id="{5C31BAA3-51D0-4E8C-A22E-858347CB010E}"/>
                </a:ext>
              </a:extLst>
            </p:cNvPr>
            <p:cNvSpPr/>
            <p:nvPr/>
          </p:nvSpPr>
          <p:spPr bwMode="auto">
            <a:xfrm>
              <a:off x="9279298" y="2624564"/>
              <a:ext cx="101600" cy="101600"/>
            </a:xfrm>
            <a:custGeom>
              <a:avLst/>
              <a:gdLst>
                <a:gd name="T0" fmla="*/ 10 w 13"/>
                <a:gd name="T1" fmla="*/ 3 h 13"/>
                <a:gd name="T2" fmla="*/ 11 w 13"/>
                <a:gd name="T3" fmla="*/ 12 h 13"/>
                <a:gd name="T4" fmla="*/ 10 w 13"/>
                <a:gd name="T5" fmla="*/ 13 h 13"/>
                <a:gd name="T6" fmla="*/ 0 w 13"/>
                <a:gd name="T7" fmla="*/ 5 h 13"/>
                <a:gd name="T8" fmla="*/ 0 w 13"/>
                <a:gd name="T9" fmla="*/ 4 h 13"/>
                <a:gd name="T10" fmla="*/ 10 w 13"/>
                <a:gd name="T1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0" y="3"/>
                  </a:moveTo>
                  <a:cubicBezTo>
                    <a:pt x="13" y="5"/>
                    <a:pt x="13" y="9"/>
                    <a:pt x="11" y="12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9"/>
                    <a:pt x="4" y="6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1"/>
                    <a:pt x="7" y="0"/>
                    <a:pt x="10" y="3"/>
                  </a:cubicBez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F539B3BC-625B-4040-A801-279F2D795D3A}"/>
                </a:ext>
              </a:extLst>
            </p:cNvPr>
            <p:cNvSpPr txBox="1"/>
            <p:nvPr/>
          </p:nvSpPr>
          <p:spPr>
            <a:xfrm>
              <a:off x="9013136" y="2316036"/>
              <a:ext cx="400878" cy="174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+mn-ea"/>
                </a:rPr>
                <a:t>定时器</a:t>
              </a:r>
            </a:p>
          </p:txBody>
        </p:sp>
      </p:grpSp>
      <p:sp>
        <p:nvSpPr>
          <p:cNvPr id="78" name="右箭头 29">
            <a:extLst>
              <a:ext uri="{FF2B5EF4-FFF2-40B4-BE49-F238E27FC236}">
                <a16:creationId xmlns:a16="http://schemas.microsoft.com/office/drawing/2014/main" id="{CD58BA0B-5968-4CE8-8A5A-BB87BCC12C31}"/>
              </a:ext>
            </a:extLst>
          </p:cNvPr>
          <p:cNvSpPr/>
          <p:nvPr/>
        </p:nvSpPr>
        <p:spPr>
          <a:xfrm>
            <a:off x="1989767" y="2211878"/>
            <a:ext cx="875846" cy="43118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交易请求</a:t>
            </a:r>
          </a:p>
        </p:txBody>
      </p:sp>
      <p:sp>
        <p:nvSpPr>
          <p:cNvPr id="80" name="右箭头 29">
            <a:extLst>
              <a:ext uri="{FF2B5EF4-FFF2-40B4-BE49-F238E27FC236}">
                <a16:creationId xmlns:a16="http://schemas.microsoft.com/office/drawing/2014/main" id="{F36DF569-8A6F-474E-B5FB-60261736499C}"/>
              </a:ext>
            </a:extLst>
          </p:cNvPr>
          <p:cNvSpPr/>
          <p:nvPr/>
        </p:nvSpPr>
        <p:spPr>
          <a:xfrm>
            <a:off x="4237252" y="2217273"/>
            <a:ext cx="875846" cy="43118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右箭头 29">
            <a:extLst>
              <a:ext uri="{FF2B5EF4-FFF2-40B4-BE49-F238E27FC236}">
                <a16:creationId xmlns:a16="http://schemas.microsoft.com/office/drawing/2014/main" id="{5359496F-EEBC-47A3-A704-85F05C90AA78}"/>
              </a:ext>
            </a:extLst>
          </p:cNvPr>
          <p:cNvSpPr/>
          <p:nvPr/>
        </p:nvSpPr>
        <p:spPr>
          <a:xfrm>
            <a:off x="6830690" y="2228793"/>
            <a:ext cx="875846" cy="43118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右箭头 36">
            <a:extLst>
              <a:ext uri="{FF2B5EF4-FFF2-40B4-BE49-F238E27FC236}">
                <a16:creationId xmlns:a16="http://schemas.microsoft.com/office/drawing/2014/main" id="{D3523871-9F4B-4F0E-AFC4-0DF1986A202F}"/>
              </a:ext>
            </a:extLst>
          </p:cNvPr>
          <p:cNvSpPr/>
          <p:nvPr/>
        </p:nvSpPr>
        <p:spPr>
          <a:xfrm rot="10800000">
            <a:off x="8989202" y="2228942"/>
            <a:ext cx="647477" cy="38385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右箭头 36">
            <a:extLst>
              <a:ext uri="{FF2B5EF4-FFF2-40B4-BE49-F238E27FC236}">
                <a16:creationId xmlns:a16="http://schemas.microsoft.com/office/drawing/2014/main" id="{F1892A64-D9D5-4B17-B744-CCCF06BE776D}"/>
              </a:ext>
            </a:extLst>
          </p:cNvPr>
          <p:cNvSpPr/>
          <p:nvPr/>
        </p:nvSpPr>
        <p:spPr>
          <a:xfrm rot="5400000">
            <a:off x="8032543" y="3118290"/>
            <a:ext cx="647477" cy="38385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右箭头 36">
            <a:extLst>
              <a:ext uri="{FF2B5EF4-FFF2-40B4-BE49-F238E27FC236}">
                <a16:creationId xmlns:a16="http://schemas.microsoft.com/office/drawing/2014/main" id="{DFF305DD-EF93-4B0F-80FC-FC709AC75F46}"/>
              </a:ext>
            </a:extLst>
          </p:cNvPr>
          <p:cNvSpPr/>
          <p:nvPr/>
        </p:nvSpPr>
        <p:spPr>
          <a:xfrm rot="10800000">
            <a:off x="6944874" y="4041974"/>
            <a:ext cx="647477" cy="38385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右箭头 36">
            <a:extLst>
              <a:ext uri="{FF2B5EF4-FFF2-40B4-BE49-F238E27FC236}">
                <a16:creationId xmlns:a16="http://schemas.microsoft.com/office/drawing/2014/main" id="{1363A553-57FA-46EA-BA54-1F26C6B9707E}"/>
              </a:ext>
            </a:extLst>
          </p:cNvPr>
          <p:cNvSpPr/>
          <p:nvPr/>
        </p:nvSpPr>
        <p:spPr>
          <a:xfrm rot="10800000">
            <a:off x="4898357" y="4041974"/>
            <a:ext cx="647477" cy="38385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右箭头 36">
            <a:extLst>
              <a:ext uri="{FF2B5EF4-FFF2-40B4-BE49-F238E27FC236}">
                <a16:creationId xmlns:a16="http://schemas.microsoft.com/office/drawing/2014/main" id="{45F8F0B4-CE4A-41D5-9029-AFE2EF7104BF}"/>
              </a:ext>
            </a:extLst>
          </p:cNvPr>
          <p:cNvSpPr/>
          <p:nvPr/>
        </p:nvSpPr>
        <p:spPr>
          <a:xfrm rot="10800000">
            <a:off x="3056222" y="4037463"/>
            <a:ext cx="647477" cy="38385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右箭头 36">
            <a:extLst>
              <a:ext uri="{FF2B5EF4-FFF2-40B4-BE49-F238E27FC236}">
                <a16:creationId xmlns:a16="http://schemas.microsoft.com/office/drawing/2014/main" id="{A6AE6B49-64B8-4D1C-B5B7-0D78B22FBFF0}"/>
              </a:ext>
            </a:extLst>
          </p:cNvPr>
          <p:cNvSpPr/>
          <p:nvPr/>
        </p:nvSpPr>
        <p:spPr>
          <a:xfrm rot="5400000">
            <a:off x="5921612" y="4913180"/>
            <a:ext cx="647477" cy="383851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账户结构 </a:t>
            </a:r>
            <a:r>
              <a:rPr kumimoji="1" lang="zh-CN" altLang="en-US" sz="1400" dirty="0">
                <a:sym typeface="+mn-ea"/>
              </a:rPr>
              <a:t>结构展示</a:t>
            </a:r>
            <a:endParaRPr kumimoji="1" lang="en-US" altLang="zh-CN" dirty="0">
              <a:sym typeface="+mn-ea"/>
            </a:endParaRPr>
          </a:p>
        </p:txBody>
      </p: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3F4D3161-5C5A-451F-BBD4-37B9F8CDA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41687"/>
              </p:ext>
            </p:extLst>
          </p:nvPr>
        </p:nvGraphicFramePr>
        <p:xfrm>
          <a:off x="1739788" y="1232410"/>
          <a:ext cx="9030710" cy="498068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104197">
                  <a:extLst>
                    <a:ext uri="{9D8B030D-6E8A-4147-A177-3AD203B41FA5}">
                      <a16:colId xmlns:a16="http://schemas.microsoft.com/office/drawing/2014/main" val="1203330085"/>
                    </a:ext>
                  </a:extLst>
                </a:gridCol>
                <a:gridCol w="989502">
                  <a:extLst>
                    <a:ext uri="{9D8B030D-6E8A-4147-A177-3AD203B41FA5}">
                      <a16:colId xmlns:a16="http://schemas.microsoft.com/office/drawing/2014/main" val="1089240041"/>
                    </a:ext>
                  </a:extLst>
                </a:gridCol>
                <a:gridCol w="395801">
                  <a:extLst>
                    <a:ext uri="{9D8B030D-6E8A-4147-A177-3AD203B41FA5}">
                      <a16:colId xmlns:a16="http://schemas.microsoft.com/office/drawing/2014/main" val="2621105087"/>
                    </a:ext>
                  </a:extLst>
                </a:gridCol>
                <a:gridCol w="593701">
                  <a:extLst>
                    <a:ext uri="{9D8B030D-6E8A-4147-A177-3AD203B41FA5}">
                      <a16:colId xmlns:a16="http://schemas.microsoft.com/office/drawing/2014/main" val="3207549282"/>
                    </a:ext>
                  </a:extLst>
                </a:gridCol>
                <a:gridCol w="791601">
                  <a:extLst>
                    <a:ext uri="{9D8B030D-6E8A-4147-A177-3AD203B41FA5}">
                      <a16:colId xmlns:a16="http://schemas.microsoft.com/office/drawing/2014/main" val="644551320"/>
                    </a:ext>
                  </a:extLst>
                </a:gridCol>
                <a:gridCol w="197901">
                  <a:extLst>
                    <a:ext uri="{9D8B030D-6E8A-4147-A177-3AD203B41FA5}">
                      <a16:colId xmlns:a16="http://schemas.microsoft.com/office/drawing/2014/main" val="3016547997"/>
                    </a:ext>
                  </a:extLst>
                </a:gridCol>
                <a:gridCol w="989501">
                  <a:extLst>
                    <a:ext uri="{9D8B030D-6E8A-4147-A177-3AD203B41FA5}">
                      <a16:colId xmlns:a16="http://schemas.microsoft.com/office/drawing/2014/main" val="3876595064"/>
                    </a:ext>
                  </a:extLst>
                </a:gridCol>
                <a:gridCol w="197901">
                  <a:extLst>
                    <a:ext uri="{9D8B030D-6E8A-4147-A177-3AD203B41FA5}">
                      <a16:colId xmlns:a16="http://schemas.microsoft.com/office/drawing/2014/main" val="3194007101"/>
                    </a:ext>
                  </a:extLst>
                </a:gridCol>
                <a:gridCol w="791601">
                  <a:extLst>
                    <a:ext uri="{9D8B030D-6E8A-4147-A177-3AD203B41FA5}">
                      <a16:colId xmlns:a16="http://schemas.microsoft.com/office/drawing/2014/main" val="1467979539"/>
                    </a:ext>
                  </a:extLst>
                </a:gridCol>
                <a:gridCol w="593701">
                  <a:extLst>
                    <a:ext uri="{9D8B030D-6E8A-4147-A177-3AD203B41FA5}">
                      <a16:colId xmlns:a16="http://schemas.microsoft.com/office/drawing/2014/main" val="223531642"/>
                    </a:ext>
                  </a:extLst>
                </a:gridCol>
                <a:gridCol w="395801">
                  <a:extLst>
                    <a:ext uri="{9D8B030D-6E8A-4147-A177-3AD203B41FA5}">
                      <a16:colId xmlns:a16="http://schemas.microsoft.com/office/drawing/2014/main" val="3179481135"/>
                    </a:ext>
                  </a:extLst>
                </a:gridCol>
                <a:gridCol w="989502">
                  <a:extLst>
                    <a:ext uri="{9D8B030D-6E8A-4147-A177-3AD203B41FA5}">
                      <a16:colId xmlns:a16="http://schemas.microsoft.com/office/drawing/2014/main" val="1209192367"/>
                    </a:ext>
                  </a:extLst>
                </a:gridCol>
              </a:tblGrid>
              <a:tr h="185420">
                <a:tc gridSpan="12">
                  <a:txBody>
                    <a:bodyPr/>
                    <a:lstStyle/>
                    <a:p>
                      <a:r>
                        <a:rPr lang="zh-CN" altLang="en-US" dirty="0"/>
                        <a:t>账户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6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/>
                        <a:t>buQhmPKU1xTyC3n7zJ8zLQXtuDJmM2zTrJey</a:t>
                      </a:r>
                      <a:endParaRPr lang="zh-CN" altLang="en-US" sz="16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306388"/>
                  </a:ext>
                </a:extLst>
              </a:tr>
              <a:tr h="146019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权限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签名权重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主权重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r>
                        <a:rPr lang="en-US" altLang="zh-CN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r>
                        <a:rPr lang="en-US" altLang="zh-CN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r>
                        <a:rPr lang="en-US" altLang="zh-CN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r>
                        <a:rPr lang="en-US" altLang="zh-CN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2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95649"/>
                  </a:ext>
                </a:extLst>
              </a:tr>
              <a:tr h="146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权重值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权重值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权重值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权重值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endParaRPr lang="zh-CN" altLang="en-US" sz="105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权重值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34219"/>
                  </a:ext>
                </a:extLst>
              </a:tr>
              <a:tr h="146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操作门限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交易门限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转账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发行资产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转移资产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设置元数据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创建账户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06359"/>
                  </a:ext>
                </a:extLst>
              </a:tr>
              <a:tr h="1460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门限值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门限值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门限值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门限值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门限值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门限值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交易偏移量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497161"/>
                  </a:ext>
                </a:extLst>
              </a:tr>
              <a:tr h="22114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发行者 </a:t>
                      </a:r>
                      <a:r>
                        <a:rPr lang="en-US" altLang="zh-CN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发行者 </a:t>
                      </a:r>
                      <a:r>
                        <a:rPr lang="en-US" altLang="zh-CN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发行者 </a:t>
                      </a:r>
                      <a:r>
                        <a:rPr lang="en-US" altLang="zh-CN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发行者 </a:t>
                      </a:r>
                      <a:r>
                        <a:rPr lang="en-US" altLang="zh-CN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69596"/>
                  </a:ext>
                </a:extLst>
              </a:tr>
              <a:tr h="2211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资产代码 </a:t>
                      </a:r>
                      <a:r>
                        <a:rPr lang="en-US" altLang="zh-CN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资产代码 </a:t>
                      </a:r>
                      <a:r>
                        <a:rPr lang="en-US" altLang="zh-CN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资产代码 </a:t>
                      </a:r>
                      <a:r>
                        <a:rPr lang="en-US" altLang="zh-CN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资产代码 </a:t>
                      </a:r>
                      <a:r>
                        <a:rPr lang="en-US" altLang="zh-CN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41309"/>
                  </a:ext>
                </a:extLst>
              </a:tr>
              <a:tr h="2211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资产数量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资产数量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资产数量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.......</a:t>
                      </a: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资产数量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8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3639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代币余额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1">
                  <a:txBody>
                    <a:bodyPr/>
                    <a:lstStyle/>
                    <a:p>
                      <a:pPr marL="0" marR="0" lvl="0" indent="0" algn="l" defTabSz="13639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8 0000 0000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975508"/>
                  </a:ext>
                </a:extLst>
              </a:tr>
              <a:tr h="24879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key1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key2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key3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keyN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92603"/>
                  </a:ext>
                </a:extLst>
              </a:tr>
              <a:tr h="2487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value2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2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智能合约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/>
                        <a:t>"use strict";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/>
                        <a:t>function </a:t>
                      </a:r>
                      <a:r>
                        <a:rPr lang="en-US" altLang="zh-CN" sz="1200" i="1" dirty="0" err="1"/>
                        <a:t>init</a:t>
                      </a:r>
                      <a:r>
                        <a:rPr lang="en-US" altLang="zh-CN" sz="1200" i="1" dirty="0"/>
                        <a:t>(bar) {return; 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/>
                        <a:t>function main(input) { let para = </a:t>
                      </a:r>
                      <a:r>
                        <a:rPr lang="en-US" altLang="zh-CN" sz="1200" i="1" dirty="0" err="1"/>
                        <a:t>JSON.parse</a:t>
                      </a:r>
                      <a:r>
                        <a:rPr lang="en-US" altLang="zh-CN" sz="1200" i="1" dirty="0"/>
                        <a:t>(input); if (</a:t>
                      </a:r>
                      <a:r>
                        <a:rPr lang="en-US" altLang="zh-CN" sz="1200" i="1" dirty="0" err="1"/>
                        <a:t>para.do_foo</a:t>
                      </a:r>
                      <a:r>
                        <a:rPr lang="en-US" altLang="zh-CN" sz="1200" i="1" dirty="0"/>
                        <a:t>) { let x = { 'hello' : 'world' }; }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/>
                        <a:t>function query(input) { return input; }</a:t>
                      </a: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3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8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账户结构 </a:t>
            </a:r>
            <a:r>
              <a:rPr kumimoji="1" lang="zh-CN" altLang="en-US" sz="1400" dirty="0">
                <a:sym typeface="+mn-ea"/>
              </a:rPr>
              <a:t>实例展示</a:t>
            </a:r>
            <a:endParaRPr kumimoji="1" lang="en-US" altLang="zh-CN" dirty="0"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C3786B-C8BB-46C2-B54E-7EDCA6D84879}"/>
              </a:ext>
            </a:extLst>
          </p:cNvPr>
          <p:cNvSpPr/>
          <p:nvPr/>
        </p:nvSpPr>
        <p:spPr>
          <a:xfrm>
            <a:off x="2233402" y="954807"/>
            <a:ext cx="907926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  "</a:t>
            </a:r>
            <a:r>
              <a:rPr lang="en-US" altLang="zh-CN" sz="1200" b="1" dirty="0">
                <a:solidFill>
                  <a:srgbClr val="FF0000"/>
                </a:solidFill>
              </a:rPr>
              <a:t>address</a:t>
            </a:r>
            <a:r>
              <a:rPr lang="en-US" altLang="zh-CN" sz="1200" dirty="0"/>
              <a:t>" : "a0015b1906cf044ee8c6d58af6074d35c7d2b9fe91ff85",</a:t>
            </a:r>
          </a:p>
          <a:p>
            <a:r>
              <a:rPr lang="en-US" altLang="zh-CN" sz="1200" dirty="0"/>
              <a:t>      "</a:t>
            </a:r>
            <a:r>
              <a:rPr lang="en-US" altLang="zh-CN" sz="1200" b="1" dirty="0">
                <a:solidFill>
                  <a:srgbClr val="FF0000"/>
                </a:solidFill>
              </a:rPr>
              <a:t>assets</a:t>
            </a:r>
            <a:r>
              <a:rPr lang="en-US" altLang="zh-CN" sz="1200" dirty="0"/>
              <a:t>" : [ {</a:t>
            </a:r>
          </a:p>
          <a:p>
            <a:r>
              <a:rPr lang="en-US" altLang="zh-CN" sz="1200" dirty="0"/>
              <a:t>            "amount" : 1,</a:t>
            </a:r>
          </a:p>
          <a:p>
            <a:r>
              <a:rPr lang="en-US" altLang="zh-CN" sz="1200" dirty="0"/>
              <a:t>            "property" : {</a:t>
            </a:r>
          </a:p>
          <a:p>
            <a:r>
              <a:rPr lang="en-US" altLang="zh-CN" sz="1200" dirty="0"/>
              <a:t>               "code" : “CNY",</a:t>
            </a:r>
          </a:p>
          <a:p>
            <a:r>
              <a:rPr lang="en-US" altLang="zh-CN" sz="1200" dirty="0"/>
              <a:t>               "issuer" : "a0015b1906cf044ee8c6d58af6074d35c7d2b9fe91ff85"</a:t>
            </a:r>
          </a:p>
          <a:p>
            <a:r>
              <a:rPr lang="en-US" altLang="zh-CN" sz="1200" dirty="0"/>
              <a:t>            }</a:t>
            </a:r>
          </a:p>
          <a:p>
            <a:r>
              <a:rPr lang="en-US" altLang="zh-CN" sz="1200" dirty="0"/>
              <a:t>      } ],</a:t>
            </a:r>
          </a:p>
          <a:p>
            <a:r>
              <a:rPr lang="en-US" altLang="zh-CN" sz="1200" dirty="0"/>
              <a:t>      "</a:t>
            </a:r>
            <a:r>
              <a:rPr lang="en-US" altLang="zh-CN" sz="1200" dirty="0" err="1"/>
              <a:t>assets_hash</a:t>
            </a:r>
            <a:r>
              <a:rPr lang="en-US" altLang="zh-CN" sz="1200" dirty="0"/>
              <a:t>" : "2aa53cd1993e8a9bdc87ee444b249c30c5b067f6137c5f1c1fcad811fcf9776e",</a:t>
            </a:r>
          </a:p>
          <a:p>
            <a:r>
              <a:rPr lang="en-US" altLang="zh-CN" sz="1200" dirty="0"/>
              <a:t>      "</a:t>
            </a:r>
            <a:r>
              <a:rPr lang="en-US" altLang="zh-CN" sz="1200" b="1" dirty="0">
                <a:solidFill>
                  <a:srgbClr val="FF0000"/>
                </a:solidFill>
              </a:rPr>
              <a:t>contract</a:t>
            </a:r>
            <a:r>
              <a:rPr lang="en-US" altLang="zh-CN" sz="1200" dirty="0"/>
              <a:t>" : ...,</a:t>
            </a:r>
          </a:p>
          <a:p>
            <a:r>
              <a:rPr lang="en-US" altLang="zh-CN" sz="1200" dirty="0"/>
              <a:t>      "</a:t>
            </a:r>
            <a:r>
              <a:rPr lang="en-US" altLang="zh-CN" sz="1200" b="1" dirty="0" err="1">
                <a:solidFill>
                  <a:srgbClr val="FF0000"/>
                </a:solidFill>
              </a:rPr>
              <a:t>metadatas</a:t>
            </a:r>
            <a:r>
              <a:rPr lang="en-US" altLang="zh-CN" sz="1200" dirty="0"/>
              <a:t>" : { “key1”: “value1”, “key2”:”value2” },</a:t>
            </a:r>
          </a:p>
          <a:p>
            <a:r>
              <a:rPr lang="en-US" altLang="zh-CN" sz="1200" dirty="0"/>
              <a:t>      "</a:t>
            </a:r>
            <a:r>
              <a:rPr lang="en-US" altLang="zh-CN" sz="1200" dirty="0" err="1"/>
              <a:t>metadatas_hash</a:t>
            </a:r>
            <a:r>
              <a:rPr lang="en-US" altLang="zh-CN" sz="1200" dirty="0"/>
              <a:t>" : "ad67d57ae19de8068dbcd47282146bd553fe9f684c57c8c114453863ee41abc3",</a:t>
            </a:r>
          </a:p>
          <a:p>
            <a:r>
              <a:rPr lang="en-US" altLang="zh-CN" sz="1200" dirty="0"/>
              <a:t>      "</a:t>
            </a:r>
            <a:r>
              <a:rPr lang="en-US" altLang="zh-CN" sz="1200" b="1" dirty="0">
                <a:solidFill>
                  <a:srgbClr val="FF0000"/>
                </a:solidFill>
              </a:rPr>
              <a:t>nonce</a:t>
            </a:r>
            <a:r>
              <a:rPr lang="en-US" altLang="zh-CN" sz="1200" dirty="0"/>
              <a:t>" : 1,</a:t>
            </a:r>
          </a:p>
          <a:p>
            <a:r>
              <a:rPr lang="en-US" altLang="zh-CN" sz="1200" dirty="0"/>
              <a:t>      "</a:t>
            </a:r>
            <a:r>
              <a:rPr lang="en-US" altLang="zh-CN" sz="1200" b="1" dirty="0" err="1">
                <a:solidFill>
                  <a:srgbClr val="FF0000"/>
                </a:solidFill>
              </a:rPr>
              <a:t>priv</a:t>
            </a:r>
            <a:r>
              <a:rPr lang="en-US" altLang="zh-CN" sz="1200" dirty="0"/>
              <a:t>" : {</a:t>
            </a:r>
          </a:p>
          <a:p>
            <a:r>
              <a:rPr lang="en-US" altLang="zh-CN" sz="1200" dirty="0"/>
              <a:t>         "</a:t>
            </a:r>
            <a:r>
              <a:rPr lang="en-US" altLang="zh-CN" sz="1200" b="1" dirty="0" err="1">
                <a:solidFill>
                  <a:schemeClr val="tx2"/>
                </a:solidFill>
              </a:rPr>
              <a:t>master_weight</a:t>
            </a:r>
            <a:r>
              <a:rPr lang="en-US" altLang="zh-CN" sz="1200" dirty="0"/>
              <a:t>" : 10,</a:t>
            </a:r>
          </a:p>
          <a:p>
            <a:r>
              <a:rPr lang="en-US" altLang="zh-CN" sz="1200" dirty="0"/>
              <a:t>         "</a:t>
            </a:r>
            <a:r>
              <a:rPr lang="en-US" altLang="zh-CN" sz="1200" b="1" dirty="0"/>
              <a:t>signers</a:t>
            </a:r>
            <a:r>
              <a:rPr lang="en-US" altLang="zh-CN" sz="1200" dirty="0"/>
              <a:t>" : [ {</a:t>
            </a:r>
          </a:p>
          <a:p>
            <a:r>
              <a:rPr lang="en-US" altLang="zh-CN" sz="1200" dirty="0"/>
              <a:t>           "address" : "a002d225e3e52fa8b341105d2109c0be0a90749ee42b21",</a:t>
            </a:r>
          </a:p>
          <a:p>
            <a:r>
              <a:rPr lang="en-US" altLang="zh-CN" sz="1200" dirty="0"/>
              <a:t>           "weight" : 6</a:t>
            </a:r>
          </a:p>
          <a:p>
            <a:r>
              <a:rPr lang="en-US" altLang="zh-CN" sz="1200" dirty="0"/>
              <a:t>         } ],</a:t>
            </a:r>
          </a:p>
          <a:p>
            <a:r>
              <a:rPr lang="en-US" altLang="zh-CN" sz="1200" dirty="0"/>
              <a:t>        “</a:t>
            </a:r>
            <a:r>
              <a:rPr lang="en-US" altLang="zh-CN" sz="1200" b="1" dirty="0">
                <a:solidFill>
                  <a:schemeClr val="tx2"/>
                </a:solidFill>
              </a:rPr>
              <a:t>thresholds</a:t>
            </a:r>
            <a:r>
              <a:rPr lang="en-US" altLang="zh-CN" sz="1200" dirty="0"/>
              <a:t>” </a:t>
            </a:r>
            <a:r>
              <a:rPr lang="zh-CN" altLang="en-US" sz="1200" dirty="0"/>
              <a:t>：</a:t>
            </a:r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          "</a:t>
            </a:r>
            <a:r>
              <a:rPr lang="en-US" altLang="zh-CN" sz="1200" b="1" dirty="0" err="1"/>
              <a:t>tx_threshold</a:t>
            </a:r>
            <a:r>
              <a:rPr lang="en-US" altLang="zh-CN" sz="1200" dirty="0"/>
              <a:t>" : 7, </a:t>
            </a:r>
          </a:p>
          <a:p>
            <a:r>
              <a:rPr lang="en-US" altLang="zh-CN" sz="1200" dirty="0"/>
              <a:t>          "</a:t>
            </a:r>
            <a:r>
              <a:rPr lang="en-US" altLang="zh-CN" sz="1200" b="1" dirty="0" err="1"/>
              <a:t>type_thresholds</a:t>
            </a:r>
            <a:r>
              <a:rPr lang="en-US" altLang="zh-CN" sz="1200" dirty="0"/>
              <a:t>" : [ {</a:t>
            </a:r>
          </a:p>
          <a:p>
            <a:r>
              <a:rPr lang="en-US" altLang="zh-CN" sz="1200" dirty="0"/>
              <a:t>             "type" : 1,</a:t>
            </a:r>
          </a:p>
          <a:p>
            <a:r>
              <a:rPr lang="en-US" altLang="zh-CN" sz="1200" dirty="0"/>
              <a:t>             "threshold" : 8</a:t>
            </a:r>
          </a:p>
          <a:p>
            <a:r>
              <a:rPr lang="en-US" altLang="zh-CN" sz="1200" dirty="0"/>
              <a:t>           } ] </a:t>
            </a:r>
          </a:p>
          <a:p>
            <a:r>
              <a:rPr lang="en-US" altLang="zh-CN" sz="1200" dirty="0"/>
              <a:t>        }</a:t>
            </a:r>
          </a:p>
          <a:p>
            <a:r>
              <a:rPr lang="en-US" altLang="zh-CN" sz="1200" dirty="0"/>
              <a:t>      }</a:t>
            </a:r>
          </a:p>
          <a:p>
            <a:r>
              <a:rPr lang="en-US" altLang="zh-CN" sz="1200" dirty="0"/>
              <a:t>   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4738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账户结构 </a:t>
            </a:r>
            <a:r>
              <a:rPr kumimoji="1" lang="zh-CN" altLang="en-US" sz="1400" dirty="0">
                <a:sym typeface="+mn-ea"/>
              </a:rPr>
              <a:t>联名账户操作</a:t>
            </a:r>
            <a:endParaRPr kumimoji="1" lang="en-US" altLang="zh-CN" dirty="0">
              <a:sym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BB60CEC-E7D5-4690-A4AA-F599AC051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27744"/>
              </p:ext>
            </p:extLst>
          </p:nvPr>
        </p:nvGraphicFramePr>
        <p:xfrm>
          <a:off x="864870" y="1785620"/>
          <a:ext cx="4086860" cy="3192213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5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30">
                <a:tc rowSpan="11"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账户数据</a:t>
                      </a:r>
                      <a:endParaRPr lang="en-US" altLang="zh-CN" sz="3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账户权限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6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签名权重：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1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：权重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1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：权重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1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……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：权重</a:t>
                      </a:r>
                      <a:endParaRPr lang="en-US" altLang="zh-CN" sz="12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46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操作门限：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1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操作类型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：门限值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1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操作类型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：门限值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41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……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41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操作类型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：门限值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1E3E32-2D02-4FA9-A64E-18AEE5461B1B}"/>
              </a:ext>
            </a:extLst>
          </p:cNvPr>
          <p:cNvSpPr txBox="1"/>
          <p:nvPr/>
        </p:nvSpPr>
        <p:spPr>
          <a:xfrm>
            <a:off x="1243965" y="1305560"/>
            <a:ext cx="1389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联名账户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7">
            <a:extLst>
              <a:ext uri="{FF2B5EF4-FFF2-40B4-BE49-F238E27FC236}">
                <a16:creationId xmlns:a16="http://schemas.microsoft.com/office/drawing/2014/main" id="{C6A01A51-EE9E-45BA-9D5E-BDC38963719F}"/>
              </a:ext>
            </a:extLst>
          </p:cNvPr>
          <p:cNvSpPr/>
          <p:nvPr/>
        </p:nvSpPr>
        <p:spPr>
          <a:xfrm>
            <a:off x="6734907" y="1275374"/>
            <a:ext cx="1389185" cy="63304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地址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圆角矩形 8">
            <a:extLst>
              <a:ext uri="{FF2B5EF4-FFF2-40B4-BE49-F238E27FC236}">
                <a16:creationId xmlns:a16="http://schemas.microsoft.com/office/drawing/2014/main" id="{89EFAC96-D254-4BF1-B863-C29333EFA84F}"/>
              </a:ext>
            </a:extLst>
          </p:cNvPr>
          <p:cNvSpPr/>
          <p:nvPr/>
        </p:nvSpPr>
        <p:spPr>
          <a:xfrm>
            <a:off x="8370277" y="1257789"/>
            <a:ext cx="1389185" cy="63304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地址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圆角矩形 9">
            <a:extLst>
              <a:ext uri="{FF2B5EF4-FFF2-40B4-BE49-F238E27FC236}">
                <a16:creationId xmlns:a16="http://schemas.microsoft.com/office/drawing/2014/main" id="{F15945E4-6E8D-4283-AAEC-7447B4BE107D}"/>
              </a:ext>
            </a:extLst>
          </p:cNvPr>
          <p:cNvSpPr/>
          <p:nvPr/>
        </p:nvSpPr>
        <p:spPr>
          <a:xfrm>
            <a:off x="10005647" y="1275373"/>
            <a:ext cx="1389185" cy="63304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地址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E8FBD7-99D6-4F09-87EA-2D216261C3AC}"/>
              </a:ext>
            </a:extLst>
          </p:cNvPr>
          <p:cNvSpPr/>
          <p:nvPr/>
        </p:nvSpPr>
        <p:spPr>
          <a:xfrm>
            <a:off x="8018583" y="2840404"/>
            <a:ext cx="2110154" cy="791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A8CB5F-F5DA-4159-871D-AA681344012A}"/>
              </a:ext>
            </a:extLst>
          </p:cNvPr>
          <p:cNvSpPr/>
          <p:nvPr/>
        </p:nvSpPr>
        <p:spPr>
          <a:xfrm>
            <a:off x="5240215" y="2770065"/>
            <a:ext cx="1863969" cy="967153"/>
          </a:xfrm>
          <a:prstGeom prst="ellipse">
            <a:avLst/>
          </a:prstGeom>
          <a:solidFill>
            <a:srgbClr val="0099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联名账户</a:t>
            </a:r>
            <a:endParaRPr lang="en-US" altLang="zh-CN" dirty="0"/>
          </a:p>
        </p:txBody>
      </p:sp>
      <p:sp>
        <p:nvSpPr>
          <p:cNvPr id="12" name="右箭头 12">
            <a:extLst>
              <a:ext uri="{FF2B5EF4-FFF2-40B4-BE49-F238E27FC236}">
                <a16:creationId xmlns:a16="http://schemas.microsoft.com/office/drawing/2014/main" id="{805BEFFB-5F45-42F6-BFED-A6BF9C2E54BD}"/>
              </a:ext>
            </a:extLst>
          </p:cNvPr>
          <p:cNvSpPr/>
          <p:nvPr/>
        </p:nvSpPr>
        <p:spPr>
          <a:xfrm>
            <a:off x="7227277" y="3069002"/>
            <a:ext cx="738553" cy="31652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AFEEEB2-8558-4559-8856-434CC60D851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7429500" y="1914770"/>
            <a:ext cx="1644650" cy="932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A91E760-A3D3-4C53-A971-1A451750E62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9065505" y="1897185"/>
            <a:ext cx="8890" cy="949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3B67E0D-256F-4D46-AE9C-4027A04D4D9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9074005" y="1914769"/>
            <a:ext cx="1626235" cy="932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下箭头 25">
            <a:extLst>
              <a:ext uri="{FF2B5EF4-FFF2-40B4-BE49-F238E27FC236}">
                <a16:creationId xmlns:a16="http://schemas.microsoft.com/office/drawing/2014/main" id="{608E45A6-708D-4037-913A-AF48D2703E10}"/>
              </a:ext>
            </a:extLst>
          </p:cNvPr>
          <p:cNvSpPr/>
          <p:nvPr/>
        </p:nvSpPr>
        <p:spPr>
          <a:xfrm>
            <a:off x="9003324" y="3702049"/>
            <a:ext cx="298938" cy="58029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CBFC9AD0-F05D-4F44-9F2C-0E5E6AB63A86}"/>
              </a:ext>
            </a:extLst>
          </p:cNvPr>
          <p:cNvSpPr/>
          <p:nvPr/>
        </p:nvSpPr>
        <p:spPr>
          <a:xfrm>
            <a:off x="7737229" y="4352679"/>
            <a:ext cx="2848709" cy="13716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权重加总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&gt;= </a:t>
            </a: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操作门限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7F8EEE-04F8-48A9-B6B6-1CDE38A7513B}"/>
              </a:ext>
            </a:extLst>
          </p:cNvPr>
          <p:cNvSpPr/>
          <p:nvPr/>
        </p:nvSpPr>
        <p:spPr>
          <a:xfrm>
            <a:off x="5500048" y="4782322"/>
            <a:ext cx="1326719" cy="496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24706A4-FAB0-421D-979D-78727082BB0B}"/>
              </a:ext>
            </a:extLst>
          </p:cNvPr>
          <p:cNvCxnSpPr>
            <a:stCxn id="17" idx="1"/>
          </p:cNvCxnSpPr>
          <p:nvPr/>
        </p:nvCxnSpPr>
        <p:spPr>
          <a:xfrm flipH="1">
            <a:off x="6840415" y="5044829"/>
            <a:ext cx="896814" cy="26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49CCE4A-3456-4620-95E4-FFC210053ABF}"/>
              </a:ext>
            </a:extLst>
          </p:cNvPr>
          <p:cNvSpPr/>
          <p:nvPr/>
        </p:nvSpPr>
        <p:spPr>
          <a:xfrm>
            <a:off x="8489258" y="6326098"/>
            <a:ext cx="1323484" cy="426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成功</a:t>
            </a:r>
            <a:endParaRPr lang="en-US" altLang="zh-CN" dirty="0"/>
          </a:p>
        </p:txBody>
      </p:sp>
      <p:sp>
        <p:nvSpPr>
          <p:cNvPr id="21" name="TextBox 44">
            <a:extLst>
              <a:ext uri="{FF2B5EF4-FFF2-40B4-BE49-F238E27FC236}">
                <a16:creationId xmlns:a16="http://schemas.microsoft.com/office/drawing/2014/main" id="{C7D60670-CC14-4BE0-9023-34D6CDCB0A12}"/>
              </a:ext>
            </a:extLst>
          </p:cNvPr>
          <p:cNvSpPr txBox="1"/>
          <p:nvPr/>
        </p:nvSpPr>
        <p:spPr>
          <a:xfrm>
            <a:off x="7148802" y="4718808"/>
            <a:ext cx="480297" cy="316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Cambria" panose="02040503050406030204" pitchFamily="18" charset="0"/>
              </a:rPr>
              <a:t>否</a:t>
            </a:r>
          </a:p>
        </p:txBody>
      </p:sp>
      <p:sp>
        <p:nvSpPr>
          <p:cNvPr id="22" name="TextBox 45">
            <a:extLst>
              <a:ext uri="{FF2B5EF4-FFF2-40B4-BE49-F238E27FC236}">
                <a16:creationId xmlns:a16="http://schemas.microsoft.com/office/drawing/2014/main" id="{60F66A68-DF62-4E64-96E3-CEE36E3CB403}"/>
              </a:ext>
            </a:extLst>
          </p:cNvPr>
          <p:cNvSpPr txBox="1"/>
          <p:nvPr/>
        </p:nvSpPr>
        <p:spPr>
          <a:xfrm>
            <a:off x="8684700" y="5882543"/>
            <a:ext cx="580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Cambria" panose="02040503050406030204" pitchFamily="18" charset="0"/>
              </a:rPr>
              <a:t>是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137C826-6812-4B3C-93F7-E3B6F500EE40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flipH="1">
            <a:off x="9150789" y="5730629"/>
            <a:ext cx="10795" cy="601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69">
            <a:extLst>
              <a:ext uri="{FF2B5EF4-FFF2-40B4-BE49-F238E27FC236}">
                <a16:creationId xmlns:a16="http://schemas.microsoft.com/office/drawing/2014/main" id="{1D22D933-E5A0-42B1-B68B-9967C341173A}"/>
              </a:ext>
            </a:extLst>
          </p:cNvPr>
          <p:cNvSpPr txBox="1"/>
          <p:nvPr/>
        </p:nvSpPr>
        <p:spPr>
          <a:xfrm>
            <a:off x="7078980" y="2091690"/>
            <a:ext cx="1056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</a:p>
        </p:txBody>
      </p:sp>
      <p:sp>
        <p:nvSpPr>
          <p:cNvPr id="25" name="TextBox 77">
            <a:extLst>
              <a:ext uri="{FF2B5EF4-FFF2-40B4-BE49-F238E27FC236}">
                <a16:creationId xmlns:a16="http://schemas.microsoft.com/office/drawing/2014/main" id="{A44802AB-8944-423E-8706-601D679F90A3}"/>
              </a:ext>
            </a:extLst>
          </p:cNvPr>
          <p:cNvSpPr txBox="1"/>
          <p:nvPr/>
        </p:nvSpPr>
        <p:spPr>
          <a:xfrm>
            <a:off x="8745220" y="2106295"/>
            <a:ext cx="1014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</a:p>
        </p:txBody>
      </p:sp>
      <p:sp>
        <p:nvSpPr>
          <p:cNvPr id="26" name="TextBox 78">
            <a:extLst>
              <a:ext uri="{FF2B5EF4-FFF2-40B4-BE49-F238E27FC236}">
                <a16:creationId xmlns:a16="http://schemas.microsoft.com/office/drawing/2014/main" id="{09F67000-F1C6-40A2-801F-930BEE22A19B}"/>
              </a:ext>
            </a:extLst>
          </p:cNvPr>
          <p:cNvSpPr txBox="1"/>
          <p:nvPr/>
        </p:nvSpPr>
        <p:spPr>
          <a:xfrm>
            <a:off x="10082530" y="2100580"/>
            <a:ext cx="10375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</a:p>
        </p:txBody>
      </p:sp>
    </p:spTree>
    <p:extLst>
      <p:ext uri="{BB962C8B-B14F-4D97-AF65-F5344CB8AC3E}">
        <p14:creationId xmlns:p14="http://schemas.microsoft.com/office/powerpoint/2010/main" val="268804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7A8CD6D-810D-4807-A443-F3DE0425B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9684"/>
              </p:ext>
            </p:extLst>
          </p:nvPr>
        </p:nvGraphicFramePr>
        <p:xfrm>
          <a:off x="1821491" y="1194068"/>
          <a:ext cx="8099749" cy="523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041">
                  <a:extLst>
                    <a:ext uri="{9D8B030D-6E8A-4147-A177-3AD203B41FA5}">
                      <a16:colId xmlns:a16="http://schemas.microsoft.com/office/drawing/2014/main" val="677591385"/>
                    </a:ext>
                  </a:extLst>
                </a:gridCol>
                <a:gridCol w="1561427">
                  <a:extLst>
                    <a:ext uri="{9D8B030D-6E8A-4147-A177-3AD203B41FA5}">
                      <a16:colId xmlns:a16="http://schemas.microsoft.com/office/drawing/2014/main" val="1879008438"/>
                    </a:ext>
                  </a:extLst>
                </a:gridCol>
                <a:gridCol w="1561427">
                  <a:extLst>
                    <a:ext uri="{9D8B030D-6E8A-4147-A177-3AD203B41FA5}">
                      <a16:colId xmlns:a16="http://schemas.microsoft.com/office/drawing/2014/main" val="1019862087"/>
                    </a:ext>
                  </a:extLst>
                </a:gridCol>
                <a:gridCol w="1561427">
                  <a:extLst>
                    <a:ext uri="{9D8B030D-6E8A-4147-A177-3AD203B41FA5}">
                      <a16:colId xmlns:a16="http://schemas.microsoft.com/office/drawing/2014/main" val="4150190132"/>
                    </a:ext>
                  </a:extLst>
                </a:gridCol>
                <a:gridCol w="1561427">
                  <a:extLst>
                    <a:ext uri="{9D8B030D-6E8A-4147-A177-3AD203B41FA5}">
                      <a16:colId xmlns:a16="http://schemas.microsoft.com/office/drawing/2014/main" val="2088255500"/>
                    </a:ext>
                  </a:extLst>
                </a:gridCol>
              </a:tblGrid>
              <a:tr h="610006">
                <a:tc gridSpan="5">
                  <a:txBody>
                    <a:bodyPr/>
                    <a:lstStyle/>
                    <a:p>
                      <a:r>
                        <a:rPr lang="zh-CN" altLang="en-US" dirty="0"/>
                        <a:t>交易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34109"/>
                  </a:ext>
                </a:extLst>
              </a:tr>
              <a:tr h="454625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源账户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sz="1200" i="1" dirty="0"/>
                        <a:t>buQhmPKU1xTyC3n7zJ8zLQXtuDJmM2zTrJey</a:t>
                      </a:r>
                      <a:endParaRPr lang="zh-CN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26445"/>
                  </a:ext>
                </a:extLst>
              </a:tr>
              <a:tr h="454625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偏移量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sz="1200" i="1" dirty="0"/>
                        <a:t>10</a:t>
                      </a:r>
                      <a:endParaRPr lang="zh-CN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46404"/>
                  </a:ext>
                </a:extLst>
              </a:tr>
              <a:tr h="454625">
                <a:tc>
                  <a:txBody>
                    <a:bodyPr/>
                    <a:lstStyle/>
                    <a:p>
                      <a:r>
                        <a:rPr lang="zh-CN" altLang="en-US" sz="1800" b="1"/>
                        <a:t>费用限制</a:t>
                      </a:r>
                      <a:endParaRPr lang="zh-CN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sz="1200" i="1" dirty="0"/>
                        <a:t>1 000 0000(MO, </a:t>
                      </a:r>
                      <a:r>
                        <a:rPr lang="zh-CN" altLang="en-US" sz="1200" i="1" dirty="0"/>
                        <a:t>即</a:t>
                      </a:r>
                      <a:r>
                        <a:rPr lang="en-US" altLang="zh-CN" sz="1200" i="1" dirty="0"/>
                        <a:t>0.1BU)</a:t>
                      </a:r>
                      <a:endParaRPr lang="zh-CN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60798"/>
                  </a:ext>
                </a:extLst>
              </a:tr>
              <a:tr h="454625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燃料价格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sz="1200" i="1" dirty="0"/>
                        <a:t>1000(MO)</a:t>
                      </a:r>
                      <a:endParaRPr lang="zh-CN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19294"/>
                  </a:ext>
                </a:extLst>
              </a:tr>
              <a:tr h="454625">
                <a:tc rowSpan="7">
                  <a:txBody>
                    <a:bodyPr/>
                    <a:lstStyle/>
                    <a:p>
                      <a:r>
                        <a:rPr lang="zh-CN" altLang="en-US" sz="1800" b="1" dirty="0"/>
                        <a:t>操作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i="0" dirty="0"/>
                        <a:t>转账操作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i="0" dirty="0"/>
                        <a:t>发行资产操作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 i="0" dirty="0"/>
                        <a:t>转移资产操作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altLang="zh-CN" sz="1200" i="1" dirty="0"/>
                        <a:t>......</a:t>
                      </a:r>
                      <a:endParaRPr lang="zh-CN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604520"/>
                  </a:ext>
                </a:extLst>
              </a:tr>
              <a:tr h="33629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200" i="1" dirty="0"/>
                        <a:t>目的地址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200" i="1" dirty="0"/>
                        <a:t>资产代码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/>
                        <a:t>目的地址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9280"/>
                  </a:ext>
                </a:extLst>
              </a:tr>
              <a:tr h="87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200" i="1" dirty="0"/>
                        <a:t>资产代码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24155"/>
                  </a:ext>
                </a:extLst>
              </a:tr>
              <a:tr h="2491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200" i="1" dirty="0"/>
                        <a:t>转账数额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310050"/>
                  </a:ext>
                </a:extLst>
              </a:tr>
              <a:tr h="1681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sz="1200" i="1" dirty="0"/>
                        <a:t>发行数量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200" i="1" dirty="0"/>
                        <a:t>转移数额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1725"/>
                  </a:ext>
                </a:extLst>
              </a:tr>
              <a:tr h="1681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200" i="1" dirty="0"/>
                        <a:t>合约参数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638113"/>
                  </a:ext>
                </a:extLst>
              </a:tr>
              <a:tr h="336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i="1" dirty="0"/>
                        <a:t>合约参数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110992"/>
                  </a:ext>
                </a:extLst>
              </a:tr>
              <a:tr h="1008893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私钥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sz="1200" i="1" dirty="0"/>
                        <a:t>[</a:t>
                      </a:r>
                      <a:r>
                        <a:rPr lang="zh-CN" altLang="en-US" sz="1200" i="1" dirty="0"/>
                        <a:t>“</a:t>
                      </a:r>
                      <a:r>
                        <a:rPr lang="en-US" altLang="zh-CN" sz="1200" i="1" dirty="0"/>
                        <a:t>privbvYfqQyG3kZyHE4RX4TYVa32htw8xG4WdpCTrymPUJQ923XkKVbM</a:t>
                      </a:r>
                      <a:r>
                        <a:rPr lang="zh-CN" altLang="en-US" sz="1200" i="1" dirty="0"/>
                        <a:t>”，“</a:t>
                      </a:r>
                      <a:r>
                        <a:rPr lang="en-US" altLang="zh-CN" sz="1200" i="1" dirty="0"/>
                        <a:t>privbzscW41afHn3HSRFytxvWTeGsopJ39kEREhWnmB9gvxmFSeHPcmL</a:t>
                      </a:r>
                      <a:r>
                        <a:rPr lang="zh-CN" altLang="en-US" sz="1200" i="1" dirty="0"/>
                        <a:t>”，</a:t>
                      </a:r>
                      <a:endParaRPr lang="en-US" altLang="zh-CN" sz="1200" i="1" dirty="0"/>
                    </a:p>
                    <a:p>
                      <a:r>
                        <a:rPr lang="zh-CN" altLang="en-US" sz="1200" i="1" dirty="0"/>
                        <a:t>“</a:t>
                      </a:r>
                      <a:r>
                        <a:rPr lang="en-US" altLang="zh-CN" sz="1200" i="1" dirty="0"/>
                        <a:t>privbsozXyShJxH4VUwyGmGLoeLJy4QU3dh1ruQ8Vc2VeeqHWij1nq6w</a:t>
                      </a:r>
                      <a:r>
                        <a:rPr lang="zh-CN" altLang="en-US" sz="1200" i="1" dirty="0"/>
                        <a:t>”</a:t>
                      </a:r>
                      <a:r>
                        <a:rPr lang="en-US" altLang="zh-CN" sz="1200" i="1" dirty="0"/>
                        <a:t>]</a:t>
                      </a:r>
                      <a:endParaRPr lang="zh-CN" altLang="en-US" sz="12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209484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F9857FEE-B0B2-428B-8E29-DE91DF12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/>
          <a:lstStyle/>
          <a:p>
            <a:r>
              <a:rPr kumimoji="1" lang="zh-CN" altLang="en-US" dirty="0">
                <a:sym typeface="+mn-ea"/>
              </a:rPr>
              <a:t>交易结构 </a:t>
            </a:r>
            <a:r>
              <a:rPr kumimoji="1" lang="zh-CN" altLang="en-US" sz="1400" dirty="0">
                <a:sym typeface="+mn-ea"/>
              </a:rPr>
              <a:t>结构展示</a:t>
            </a:r>
            <a:endParaRPr kumimoji="1" lang="en-US" altLang="zh-CN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012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2_Office 主题​​">
  <a:themeElements>
    <a:clrScheme name="自定义 4">
      <a:dk1>
        <a:sysClr val="windowText" lastClr="000000"/>
      </a:dk1>
      <a:lt1>
        <a:sysClr val="window" lastClr="CCE8CF"/>
      </a:lt1>
      <a:dk2>
        <a:srgbClr val="000000"/>
      </a:dk2>
      <a:lt2>
        <a:srgbClr val="EEECE1"/>
      </a:lt2>
      <a:accent1>
        <a:srgbClr val="0065B0"/>
      </a:accent1>
      <a:accent2>
        <a:srgbClr val="00B0F0"/>
      </a:accent2>
      <a:accent3>
        <a:srgbClr val="0084B4"/>
      </a:accent3>
      <a:accent4>
        <a:srgbClr val="92D050"/>
      </a:accent4>
      <a:accent5>
        <a:srgbClr val="FFC000"/>
      </a:accent5>
      <a:accent6>
        <a:srgbClr val="FF0000"/>
      </a:accent6>
      <a:hlink>
        <a:srgbClr val="0000FF"/>
      </a:hlink>
      <a:folHlink>
        <a:srgbClr val="595959"/>
      </a:folHlink>
    </a:clrScheme>
    <a:fontScheme name="微软雅黑和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0219B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78828C"/>
      </a:accent1>
      <a:accent2>
        <a:srgbClr val="82AAD2"/>
      </a:accent2>
      <a:accent3>
        <a:srgbClr val="64C8B4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造字工房悦圆（非商用）常规体">
      <a:majorFont>
        <a:latin typeface="造字工房悦圆（非商用）常规体"/>
        <a:ea typeface="造字工房悦圆（非商用）常规体"/>
        <a:cs typeface=""/>
      </a:majorFont>
      <a:minorFont>
        <a:latin typeface="造字工房悦黑体验版纤细体"/>
        <a:ea typeface="造字工房悦黑体验版纤细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0219B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78828C"/>
      </a:accent1>
      <a:accent2>
        <a:srgbClr val="82AAD2"/>
      </a:accent2>
      <a:accent3>
        <a:srgbClr val="64C8B4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造字工房悦圆（非商用）常规体">
      <a:majorFont>
        <a:latin typeface="造字工房悦圆（非商用）常规体"/>
        <a:ea typeface="造字工房悦圆（非商用）常规体"/>
        <a:cs typeface=""/>
      </a:majorFont>
      <a:minorFont>
        <a:latin typeface="造字工房悦黑体验版纤细体"/>
        <a:ea typeface="造字工房悦黑体验版纤细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4607</TotalTime>
  <Words>1779</Words>
  <Application>Microsoft Office PowerPoint</Application>
  <PresentationFormat>宽屏</PresentationFormat>
  <Paragraphs>598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Helvetica Neue</vt:lpstr>
      <vt:lpstr>Ita</vt:lpstr>
      <vt:lpstr>宋体</vt:lpstr>
      <vt:lpstr>微软雅黑</vt:lpstr>
      <vt:lpstr>造字工房悦黑体验版纤细体</vt:lpstr>
      <vt:lpstr>造字工房悦圆（非商用）常规体</vt:lpstr>
      <vt:lpstr>Arial</vt:lpstr>
      <vt:lpstr>Calibri</vt:lpstr>
      <vt:lpstr>Cambria</vt:lpstr>
      <vt:lpstr>Impact</vt:lpstr>
      <vt:lpstr>2_Office 主题​​</vt:lpstr>
      <vt:lpstr>Office 主题</vt:lpstr>
      <vt:lpstr>1_Office 主题</vt:lpstr>
      <vt:lpstr>PowerPoint 演示文稿</vt:lpstr>
      <vt:lpstr>PowerPoint 演示文稿</vt:lpstr>
      <vt:lpstr>账本概述 区块链结构</vt:lpstr>
      <vt:lpstr>账本概述 区块链的分布式</vt:lpstr>
      <vt:lpstr>区块生成的过程</vt:lpstr>
      <vt:lpstr>账户结构 结构展示</vt:lpstr>
      <vt:lpstr>账户结构 实例展示</vt:lpstr>
      <vt:lpstr>账户结构 联名账户操作</vt:lpstr>
      <vt:lpstr>交易结构 结构展示</vt:lpstr>
      <vt:lpstr>交易结构 操作内容</vt:lpstr>
      <vt:lpstr>交易结构 交易实例</vt:lpstr>
      <vt:lpstr>交易缓存队列结构</vt:lpstr>
      <vt:lpstr>共识提案结构</vt:lpstr>
      <vt:lpstr>数据存取结构 交易执行的原子性</vt:lpstr>
      <vt:lpstr>数据存取结构 原子交易环境</vt:lpstr>
      <vt:lpstr>数据存取结构 状态树</vt:lpstr>
      <vt:lpstr>区块结构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mengfm</dc:creator>
  <cp:lastModifiedBy>丁 一</cp:lastModifiedBy>
  <cp:revision>1466</cp:revision>
  <cp:lastPrinted>2018-06-08T06:13:00Z</cp:lastPrinted>
  <dcterms:created xsi:type="dcterms:W3CDTF">2017-11-03T02:10:00Z</dcterms:created>
  <dcterms:modified xsi:type="dcterms:W3CDTF">2018-11-05T04:09:03Z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