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7" r:id="rId3"/>
    <p:sldId id="266" r:id="rId4"/>
    <p:sldId id="268" r:id="rId5"/>
    <p:sldId id="367" r:id="rId6"/>
    <p:sldId id="262" r:id="rId7"/>
    <p:sldId id="361" r:id="rId8"/>
    <p:sldId id="364" r:id="rId9"/>
    <p:sldId id="363" r:id="rId10"/>
    <p:sldId id="366" r:id="rId11"/>
    <p:sldId id="257" r:id="rId12"/>
    <p:sldId id="380" r:id="rId13"/>
    <p:sldId id="379" r:id="rId14"/>
    <p:sldId id="389" r:id="rId15"/>
    <p:sldId id="38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135" autoAdjust="0"/>
  </p:normalViewPr>
  <p:slideViewPr>
    <p:cSldViewPr snapToGrid="0">
      <p:cViewPr varScale="1">
        <p:scale>
          <a:sx n="74" d="100"/>
          <a:sy n="74" d="100"/>
        </p:scale>
        <p:origin x="19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EE947-E9A4-4B09-A21A-819048335A04}"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zh-CN" altLang="en-US"/>
        </a:p>
      </dgm:t>
    </dgm:pt>
    <dgm:pt modelId="{06337D88-2521-49E7-81A2-6F73885C7B00}">
      <dgm:prSet phldrT="[文本]">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定义</a:t>
          </a:r>
        </a:p>
      </dgm:t>
    </dgm:pt>
    <dgm:pt modelId="{16F94ED3-8C20-407A-9E20-8DB20BC687EC}" type="parTrans" cxnId="{D0DF8914-1E78-45A7-9B1B-29EFDD181E75}">
      <dgm:prSet/>
      <dgm:spPr/>
      <dgm:t>
        <a:bodyPr/>
        <a:lstStyle/>
        <a:p>
          <a:endParaRPr lang="zh-CN" altLang="en-US"/>
        </a:p>
      </dgm:t>
    </dgm:pt>
    <dgm:pt modelId="{A5642EE5-5C20-4BA2-BDF0-62A09B11E891}" type="sibTrans" cxnId="{D0DF8914-1E78-45A7-9B1B-29EFDD181E75}">
      <dgm:prSet/>
      <dgm:spPr/>
      <dgm:t>
        <a:bodyPr/>
        <a:lstStyle/>
        <a:p>
          <a:endParaRPr lang="zh-CN" altLang="en-US"/>
        </a:p>
      </dgm:t>
    </dgm:pt>
    <dgm:pt modelId="{F142324B-50BD-40AD-8F95-54785A7B8171}">
      <dgm:prSet phldrT="[文本]">
        <dgm:style>
          <a:lnRef idx="2">
            <a:schemeClr val="dk1"/>
          </a:lnRef>
          <a:fillRef idx="1">
            <a:schemeClr val="lt1"/>
          </a:fillRef>
          <a:effectRef idx="0">
            <a:schemeClr val="dk1"/>
          </a:effectRef>
          <a:fontRef idx="minor">
            <a:schemeClr val="dk1"/>
          </a:fontRef>
        </dgm:style>
      </dgm:prSet>
      <dgm:spPr/>
      <dgm:t>
        <a:bodyPr/>
        <a:lstStyle/>
        <a:p>
          <a:r>
            <a:rPr lang="zh-CN" altLang="en-US" sz="1000" b="1" dirty="0">
              <a:latin typeface="微软雅黑" panose="020B0503020204020204" pitchFamily="34" charset="-122"/>
              <a:ea typeface="微软雅黑" panose="020B0503020204020204" pitchFamily="34" charset="-122"/>
            </a:rPr>
            <a:t>群体成员就一项决议协商并达成多数一致。</a:t>
          </a:r>
          <a:endParaRPr lang="zh-CN" altLang="en-US" sz="1000" b="1" dirty="0"/>
        </a:p>
      </dgm:t>
    </dgm:pt>
    <dgm:pt modelId="{0A8D5CEC-E93B-4844-BDB7-97F0A92E4CC3}" type="parTrans" cxnId="{2CAA210F-F797-4475-BBCB-8AA8D04A0D6A}">
      <dgm:prSet/>
      <dgm:spPr/>
      <dgm:t>
        <a:bodyPr/>
        <a:lstStyle/>
        <a:p>
          <a:endParaRPr lang="zh-CN" altLang="en-US"/>
        </a:p>
      </dgm:t>
    </dgm:pt>
    <dgm:pt modelId="{70F2D840-C04F-4BE9-B733-CDF596CD1C91}" type="sibTrans" cxnId="{2CAA210F-F797-4475-BBCB-8AA8D04A0D6A}">
      <dgm:prSet/>
      <dgm:spPr/>
      <dgm:t>
        <a:bodyPr/>
        <a:lstStyle/>
        <a:p>
          <a:endParaRPr lang="zh-CN" altLang="en-US"/>
        </a:p>
      </dgm:t>
    </dgm:pt>
    <dgm:pt modelId="{63EC7E26-2E39-4857-A601-0C03ECF9F3CA}">
      <dgm:prSet phldrT="[文本]">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特点</a:t>
          </a:r>
        </a:p>
      </dgm:t>
    </dgm:pt>
    <dgm:pt modelId="{8760578B-FE96-427E-87EA-2E58032F0A8C}" type="parTrans" cxnId="{5102ECAD-9BFD-4D3C-8E4D-96F174B1E7C9}">
      <dgm:prSet/>
      <dgm:spPr/>
      <dgm:t>
        <a:bodyPr/>
        <a:lstStyle/>
        <a:p>
          <a:endParaRPr lang="zh-CN" altLang="en-US"/>
        </a:p>
      </dgm:t>
    </dgm:pt>
    <dgm:pt modelId="{A5BE1730-AF4A-4D1D-A928-C3EC1EF6DA5F}" type="sibTrans" cxnId="{5102ECAD-9BFD-4D3C-8E4D-96F174B1E7C9}">
      <dgm:prSet/>
      <dgm:spPr/>
      <dgm:t>
        <a:bodyPr/>
        <a:lstStyle/>
        <a:p>
          <a:endParaRPr lang="zh-CN" altLang="en-US"/>
        </a:p>
      </dgm:t>
    </dgm:pt>
    <dgm:pt modelId="{EBB8A59B-08A9-4037-99C4-98705AF437C3}">
      <dgm:prSet phldrT="[文本]">
        <dgm:style>
          <a:lnRef idx="2">
            <a:schemeClr val="dk1"/>
          </a:lnRef>
          <a:fillRef idx="1">
            <a:schemeClr val="lt1"/>
          </a:fillRef>
          <a:effectRef idx="0">
            <a:schemeClr val="dk1"/>
          </a:effectRef>
          <a:fontRef idx="minor">
            <a:schemeClr val="dk1"/>
          </a:fontRef>
        </dgm:style>
      </dgm:prSet>
      <dgm:spPr/>
      <dgm:t>
        <a:bodyPr/>
        <a:lstStyle/>
        <a:p>
          <a:r>
            <a:rPr lang="zh-CN" altLang="en-US" b="1" dirty="0">
              <a:latin typeface="微软雅黑" panose="020B0503020204020204" pitchFamily="34" charset="-122"/>
              <a:ea typeface="微软雅黑" panose="020B0503020204020204" pitchFamily="34" charset="-122"/>
            </a:rPr>
            <a:t>普遍一致</a:t>
          </a:r>
          <a:endParaRPr lang="zh-CN" altLang="en-US" b="1" dirty="0"/>
        </a:p>
      </dgm:t>
    </dgm:pt>
    <dgm:pt modelId="{C226DC69-F945-4DC4-A5D2-0BA39A500B3C}" type="parTrans" cxnId="{733F471C-05CE-4E11-88E9-C68FF395E8FE}">
      <dgm:prSet/>
      <dgm:spPr/>
      <dgm:t>
        <a:bodyPr/>
        <a:lstStyle/>
        <a:p>
          <a:endParaRPr lang="zh-CN" altLang="en-US"/>
        </a:p>
      </dgm:t>
    </dgm:pt>
    <dgm:pt modelId="{92803D23-D2E9-4B81-AF07-EE887115C0C5}" type="sibTrans" cxnId="{733F471C-05CE-4E11-88E9-C68FF395E8FE}">
      <dgm:prSet/>
      <dgm:spPr/>
      <dgm:t>
        <a:bodyPr/>
        <a:lstStyle/>
        <a:p>
          <a:endParaRPr lang="zh-CN" altLang="en-US"/>
        </a:p>
      </dgm:t>
    </dgm:pt>
    <dgm:pt modelId="{8E810B95-66A6-4D14-B516-5D44DEAB229A}">
      <dgm:prSet phldrT="[文本]">
        <dgm:style>
          <a:lnRef idx="1">
            <a:schemeClr val="accent3"/>
          </a:lnRef>
          <a:fillRef idx="2">
            <a:schemeClr val="accent3"/>
          </a:fillRef>
          <a:effectRef idx="1">
            <a:schemeClr val="accent3"/>
          </a:effectRef>
          <a:fontRef idx="minor">
            <a:schemeClr val="dk1"/>
          </a:fontRef>
        </dgm:style>
      </dgm:prSet>
      <dgm:spPr/>
      <dgm:t>
        <a:bodyPr/>
        <a:lstStyle/>
        <a:p>
          <a:r>
            <a:rPr lang="zh-CN" altLang="en-US" dirty="0"/>
            <a:t>用途</a:t>
          </a:r>
        </a:p>
      </dgm:t>
    </dgm:pt>
    <dgm:pt modelId="{C5FB52CA-E83A-4595-A7EB-BCB25B41C6AA}" type="parTrans" cxnId="{E50595C7-D81B-452D-9411-9FD9547C33D4}">
      <dgm:prSet/>
      <dgm:spPr/>
      <dgm:t>
        <a:bodyPr/>
        <a:lstStyle/>
        <a:p>
          <a:endParaRPr lang="zh-CN" altLang="en-US"/>
        </a:p>
      </dgm:t>
    </dgm:pt>
    <dgm:pt modelId="{505BEE0C-96EC-4B1C-9DB6-B7FDA686B978}" type="sibTrans" cxnId="{E50595C7-D81B-452D-9411-9FD9547C33D4}">
      <dgm:prSet/>
      <dgm:spPr/>
      <dgm:t>
        <a:bodyPr/>
        <a:lstStyle/>
        <a:p>
          <a:endParaRPr lang="zh-CN" altLang="en-US"/>
        </a:p>
      </dgm:t>
    </dgm:pt>
    <dgm:pt modelId="{73C3911C-5C61-4895-9732-F43ADBF61378}">
      <dgm:prSet phldrT="[文本]">
        <dgm:style>
          <a:lnRef idx="2">
            <a:schemeClr val="dk1"/>
          </a:lnRef>
          <a:fillRef idx="1">
            <a:schemeClr val="lt1"/>
          </a:fillRef>
          <a:effectRef idx="0">
            <a:schemeClr val="dk1"/>
          </a:effectRef>
          <a:fontRef idx="minor">
            <a:schemeClr val="dk1"/>
          </a:fontRef>
        </dgm:style>
      </dgm:prSet>
      <dgm:spPr/>
      <dgm:t>
        <a:bodyPr/>
        <a:lstStyle/>
        <a:p>
          <a:r>
            <a:rPr lang="zh-CN" altLang="en-US" b="1" dirty="0">
              <a:latin typeface="微软雅黑" panose="020B0503020204020204" pitchFamily="34" charset="-122"/>
              <a:ea typeface="微软雅黑" panose="020B0503020204020204" pitchFamily="34" charset="-122"/>
            </a:rPr>
            <a:t>去中心化和自治的保证</a:t>
          </a:r>
          <a:endParaRPr lang="zh-CN" altLang="en-US" b="1" dirty="0"/>
        </a:p>
      </dgm:t>
    </dgm:pt>
    <dgm:pt modelId="{BCE32300-CD47-42A6-8E57-010DB7212BDF}" type="parTrans" cxnId="{5080493F-3836-4B8B-95AC-F7A251597CD5}">
      <dgm:prSet/>
      <dgm:spPr/>
      <dgm:t>
        <a:bodyPr/>
        <a:lstStyle/>
        <a:p>
          <a:endParaRPr lang="zh-CN" altLang="en-US"/>
        </a:p>
      </dgm:t>
    </dgm:pt>
    <dgm:pt modelId="{13F5C041-78C7-413E-B448-36860EC89765}" type="sibTrans" cxnId="{5080493F-3836-4B8B-95AC-F7A251597CD5}">
      <dgm:prSet/>
      <dgm:spPr/>
      <dgm:t>
        <a:bodyPr/>
        <a:lstStyle/>
        <a:p>
          <a:endParaRPr lang="zh-CN" altLang="en-US"/>
        </a:p>
      </dgm:t>
    </dgm:pt>
    <dgm:pt modelId="{A3D7C1C9-968B-4934-8114-4EB06AE59553}">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a:t>分类</a:t>
          </a:r>
        </a:p>
      </dgm:t>
    </dgm:pt>
    <dgm:pt modelId="{E914B48E-AEEF-438F-92F6-309D854ECC4D}" type="parTrans" cxnId="{425425AB-DE41-4606-B86C-61B900ADCECC}">
      <dgm:prSet/>
      <dgm:spPr/>
      <dgm:t>
        <a:bodyPr/>
        <a:lstStyle/>
        <a:p>
          <a:endParaRPr lang="zh-CN" altLang="en-US"/>
        </a:p>
      </dgm:t>
    </dgm:pt>
    <dgm:pt modelId="{28CF6741-AE04-4CD2-913D-DDC91A33CEA8}" type="sibTrans" cxnId="{425425AB-DE41-4606-B86C-61B900ADCECC}">
      <dgm:prSet/>
      <dgm:spPr/>
      <dgm:t>
        <a:bodyPr/>
        <a:lstStyle/>
        <a:p>
          <a:endParaRPr lang="zh-CN" altLang="en-US"/>
        </a:p>
      </dgm:t>
    </dgm:pt>
    <dgm:pt modelId="{9A636E42-0DA8-4994-8A4F-751E3DE49BD7}">
      <dgm:prSet phldrT="[文本]">
        <dgm:style>
          <a:lnRef idx="2">
            <a:schemeClr val="dk1"/>
          </a:lnRef>
          <a:fillRef idx="1">
            <a:schemeClr val="lt1"/>
          </a:fillRef>
          <a:effectRef idx="0">
            <a:schemeClr val="dk1"/>
          </a:effectRef>
          <a:fontRef idx="minor">
            <a:schemeClr val="dk1"/>
          </a:fontRef>
        </dgm:style>
      </dgm:prSet>
      <dgm:spPr/>
      <dgm:t>
        <a:bodyPr/>
        <a:lstStyle/>
        <a:p>
          <a:pPr>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算法共识</a:t>
          </a:r>
          <a:endParaRPr lang="zh-CN" altLang="en-US" b="1" dirty="0"/>
        </a:p>
      </dgm:t>
    </dgm:pt>
    <dgm:pt modelId="{C6181C9A-1865-4173-9648-5C1A4C07546D}" type="parTrans" cxnId="{C07A89D2-642D-4A01-A476-8C6E2782CBC0}">
      <dgm:prSet/>
      <dgm:spPr/>
      <dgm:t>
        <a:bodyPr/>
        <a:lstStyle/>
        <a:p>
          <a:endParaRPr lang="zh-CN" altLang="en-US"/>
        </a:p>
      </dgm:t>
    </dgm:pt>
    <dgm:pt modelId="{5A2FFB68-A16B-4944-9DEF-17DF9EDD0C4B}" type="sibTrans" cxnId="{C07A89D2-642D-4A01-A476-8C6E2782CBC0}">
      <dgm:prSet/>
      <dgm:spPr/>
      <dgm:t>
        <a:bodyPr/>
        <a:lstStyle/>
        <a:p>
          <a:endParaRPr lang="zh-CN" altLang="en-US"/>
        </a:p>
      </dgm:t>
    </dgm:pt>
    <dgm:pt modelId="{A96A047C-9361-49E9-A457-DC72DD0ADB4F}">
      <dgm:prSet phldrT="[文本]">
        <dgm:style>
          <a:lnRef idx="2">
            <a:schemeClr val="dk1"/>
          </a:lnRef>
          <a:fillRef idx="1">
            <a:schemeClr val="lt1"/>
          </a:fillRef>
          <a:effectRef idx="0">
            <a:schemeClr val="dk1"/>
          </a:effectRef>
          <a:fontRef idx="minor">
            <a:schemeClr val="dk1"/>
          </a:fontRef>
        </dgm:style>
      </dgm:prSet>
      <dgm:spPr/>
      <dgm:t>
        <a:bodyPr/>
        <a:lstStyle/>
        <a:p>
          <a:r>
            <a:rPr lang="zh-CN" altLang="en-US" b="1" dirty="0">
              <a:latin typeface="微软雅黑" panose="020B0503020204020204" pitchFamily="34" charset="-122"/>
              <a:ea typeface="微软雅黑" panose="020B0503020204020204" pitchFamily="34" charset="-122"/>
            </a:rPr>
            <a:t>群体团结</a:t>
          </a:r>
          <a:endParaRPr lang="zh-CN" altLang="en-US" b="1" dirty="0"/>
        </a:p>
      </dgm:t>
    </dgm:pt>
    <dgm:pt modelId="{B6DD0CA8-CD91-4B5C-B1EE-2DA5ECE3291A}" type="parTrans" cxnId="{4809714F-FF7E-4A57-A5AF-5054A8D26BA2}">
      <dgm:prSet/>
      <dgm:spPr/>
      <dgm:t>
        <a:bodyPr/>
        <a:lstStyle/>
        <a:p>
          <a:endParaRPr lang="zh-CN" altLang="en-US"/>
        </a:p>
      </dgm:t>
    </dgm:pt>
    <dgm:pt modelId="{02787302-21A6-442F-A544-3F64EECACA07}" type="sibTrans" cxnId="{4809714F-FF7E-4A57-A5AF-5054A8D26BA2}">
      <dgm:prSet/>
      <dgm:spPr/>
      <dgm:t>
        <a:bodyPr/>
        <a:lstStyle/>
        <a:p>
          <a:endParaRPr lang="zh-CN" altLang="en-US"/>
        </a:p>
      </dgm:t>
    </dgm:pt>
    <dgm:pt modelId="{BF1B72F5-373A-4330-B54F-BFD74309985B}">
      <dgm:prSet>
        <dgm:style>
          <a:lnRef idx="2">
            <a:schemeClr val="dk1"/>
          </a:lnRef>
          <a:fillRef idx="1">
            <a:schemeClr val="lt1"/>
          </a:fillRef>
          <a:effectRef idx="0">
            <a:schemeClr val="dk1"/>
          </a:effectRef>
          <a:fontRef idx="minor">
            <a:schemeClr val="dk1"/>
          </a:fontRef>
        </dgm:style>
      </dgm:prSet>
      <dgm:spPr/>
      <dgm:t>
        <a:bodyPr/>
        <a:lstStyle/>
        <a:p>
          <a:r>
            <a:rPr lang="zh-CN" altLang="en-US" b="1" dirty="0">
              <a:latin typeface="微软雅黑" panose="020B0503020204020204" pitchFamily="34" charset="-122"/>
              <a:ea typeface="微软雅黑" panose="020B0503020204020204" pitchFamily="34" charset="-122"/>
            </a:rPr>
            <a:t>确保系统的公平可靠。</a:t>
          </a:r>
          <a:endParaRPr lang="en-US" altLang="zh-CN" b="1" dirty="0">
            <a:latin typeface="微软雅黑" panose="020B0503020204020204" pitchFamily="34" charset="-122"/>
            <a:ea typeface="微软雅黑" panose="020B0503020204020204" pitchFamily="34" charset="-122"/>
          </a:endParaRPr>
        </a:p>
      </dgm:t>
    </dgm:pt>
    <dgm:pt modelId="{DFAE88BC-AF6B-4AF8-BF70-4E67AC8A371D}" type="parTrans" cxnId="{40F1601B-6EC8-48F5-A8DE-A25572AB3732}">
      <dgm:prSet/>
      <dgm:spPr/>
      <dgm:t>
        <a:bodyPr/>
        <a:lstStyle/>
        <a:p>
          <a:endParaRPr lang="zh-CN" altLang="en-US"/>
        </a:p>
      </dgm:t>
    </dgm:pt>
    <dgm:pt modelId="{F5056768-4414-4AFD-B285-4030723E4703}" type="sibTrans" cxnId="{40F1601B-6EC8-48F5-A8DE-A25572AB3732}">
      <dgm:prSet/>
      <dgm:spPr/>
      <dgm:t>
        <a:bodyPr/>
        <a:lstStyle/>
        <a:p>
          <a:endParaRPr lang="zh-CN" altLang="en-US"/>
        </a:p>
      </dgm:t>
    </dgm:pt>
    <dgm:pt modelId="{4F55F0F3-251B-4155-BF69-73920956ACD4}">
      <dgm:prSet phldrT="[文本]">
        <dgm:style>
          <a:lnRef idx="2">
            <a:schemeClr val="dk1"/>
          </a:lnRef>
          <a:fillRef idx="1">
            <a:schemeClr val="lt1"/>
          </a:fillRef>
          <a:effectRef idx="0">
            <a:schemeClr val="dk1"/>
          </a:effectRef>
          <a:fontRef idx="minor">
            <a:schemeClr val="dk1"/>
          </a:fontRef>
        </dgm:style>
      </dgm:prSet>
      <dgm:spPr/>
      <dgm:t>
        <a:bodyPr/>
        <a:lstStyle/>
        <a:p>
          <a:pPr>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决策共识</a:t>
          </a:r>
          <a:endParaRPr lang="zh-CN" altLang="en-US" b="1" dirty="0"/>
        </a:p>
      </dgm:t>
    </dgm:pt>
    <dgm:pt modelId="{8D6F9E1C-7A8D-461A-AF44-3A0C47BF65DA}" type="parTrans" cxnId="{B64DF38A-6D01-4C1B-BD61-B1AFA1F26B6D}">
      <dgm:prSet/>
      <dgm:spPr/>
      <dgm:t>
        <a:bodyPr/>
        <a:lstStyle/>
        <a:p>
          <a:endParaRPr lang="zh-CN" altLang="en-US"/>
        </a:p>
      </dgm:t>
    </dgm:pt>
    <dgm:pt modelId="{B6C2A8CC-C446-429C-AA6C-A24757F3D1E2}" type="sibTrans" cxnId="{B64DF38A-6D01-4C1B-BD61-B1AFA1F26B6D}">
      <dgm:prSet/>
      <dgm:spPr/>
      <dgm:t>
        <a:bodyPr/>
        <a:lstStyle/>
        <a:p>
          <a:endParaRPr lang="zh-CN" altLang="en-US"/>
        </a:p>
      </dgm:t>
    </dgm:pt>
    <dgm:pt modelId="{CABB9D39-D820-4C3B-9AD5-8A200B225A80}">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1100" b="1" dirty="0">
              <a:latin typeface="微软雅黑" panose="020B0503020204020204" pitchFamily="34" charset="-122"/>
              <a:ea typeface="微软雅黑" panose="020B0503020204020204" pitchFamily="34" charset="-122"/>
            </a:rPr>
            <a:t>在去中心化环境中建立信任关系。</a:t>
          </a:r>
        </a:p>
      </dgm:t>
    </dgm:pt>
    <dgm:pt modelId="{7CCF6B16-4398-496E-B428-CFF9F29905E5}" type="parTrans" cxnId="{72229362-1E87-4D40-9AF4-0D3694456A5E}">
      <dgm:prSet/>
      <dgm:spPr/>
      <dgm:t>
        <a:bodyPr/>
        <a:lstStyle/>
        <a:p>
          <a:endParaRPr lang="zh-CN" altLang="en-US"/>
        </a:p>
      </dgm:t>
    </dgm:pt>
    <dgm:pt modelId="{D04E5F4B-59F5-4EE3-9F92-5891E7CFD20F}" type="sibTrans" cxnId="{72229362-1E87-4D40-9AF4-0D3694456A5E}">
      <dgm:prSet/>
      <dgm:spPr/>
      <dgm:t>
        <a:bodyPr/>
        <a:lstStyle/>
        <a:p>
          <a:endParaRPr lang="zh-CN" altLang="en-US"/>
        </a:p>
      </dgm:t>
    </dgm:pt>
    <dgm:pt modelId="{7146AB86-260A-4994-9291-B3FB7D020A93}" type="pres">
      <dgm:prSet presAssocID="{4D1EE947-E9A4-4B09-A21A-819048335A04}" presName="cycleMatrixDiagram" presStyleCnt="0">
        <dgm:presLayoutVars>
          <dgm:chMax val="1"/>
          <dgm:dir/>
          <dgm:animLvl val="lvl"/>
          <dgm:resizeHandles val="exact"/>
        </dgm:presLayoutVars>
      </dgm:prSet>
      <dgm:spPr/>
    </dgm:pt>
    <dgm:pt modelId="{E58E5855-BE6F-47E7-ADF8-21B9D5A60FEC}" type="pres">
      <dgm:prSet presAssocID="{4D1EE947-E9A4-4B09-A21A-819048335A04}" presName="children" presStyleCnt="0"/>
      <dgm:spPr/>
    </dgm:pt>
    <dgm:pt modelId="{012F52AB-C938-4848-87AF-160F581430F2}" type="pres">
      <dgm:prSet presAssocID="{4D1EE947-E9A4-4B09-A21A-819048335A04}" presName="child1group" presStyleCnt="0"/>
      <dgm:spPr/>
    </dgm:pt>
    <dgm:pt modelId="{4AA83670-D103-408C-8B46-4CAA6BD07F3A}" type="pres">
      <dgm:prSet presAssocID="{4D1EE947-E9A4-4B09-A21A-819048335A04}" presName="child1" presStyleLbl="bgAcc1" presStyleIdx="0" presStyleCnt="4"/>
      <dgm:spPr/>
    </dgm:pt>
    <dgm:pt modelId="{EF5BB84B-B786-4F2B-9F8E-ADE042791C8E}" type="pres">
      <dgm:prSet presAssocID="{4D1EE947-E9A4-4B09-A21A-819048335A04}" presName="child1Text" presStyleLbl="bgAcc1" presStyleIdx="0" presStyleCnt="4">
        <dgm:presLayoutVars>
          <dgm:bulletEnabled val="1"/>
        </dgm:presLayoutVars>
      </dgm:prSet>
      <dgm:spPr/>
    </dgm:pt>
    <dgm:pt modelId="{3F8ECAF8-9AA3-4316-95D9-0F6F1461AA41}" type="pres">
      <dgm:prSet presAssocID="{4D1EE947-E9A4-4B09-A21A-819048335A04}" presName="child2group" presStyleCnt="0"/>
      <dgm:spPr/>
    </dgm:pt>
    <dgm:pt modelId="{0AC923A3-9B3F-4CF7-B85C-4AB7B4966825}" type="pres">
      <dgm:prSet presAssocID="{4D1EE947-E9A4-4B09-A21A-819048335A04}" presName="child2" presStyleLbl="bgAcc1" presStyleIdx="1" presStyleCnt="4"/>
      <dgm:spPr/>
    </dgm:pt>
    <dgm:pt modelId="{34DCF40F-DD61-438D-80A0-09F7654E8E00}" type="pres">
      <dgm:prSet presAssocID="{4D1EE947-E9A4-4B09-A21A-819048335A04}" presName="child2Text" presStyleLbl="bgAcc1" presStyleIdx="1" presStyleCnt="4">
        <dgm:presLayoutVars>
          <dgm:bulletEnabled val="1"/>
        </dgm:presLayoutVars>
      </dgm:prSet>
      <dgm:spPr/>
    </dgm:pt>
    <dgm:pt modelId="{B8661973-6C4D-4D70-A727-0C2B86A7874E}" type="pres">
      <dgm:prSet presAssocID="{4D1EE947-E9A4-4B09-A21A-819048335A04}" presName="child3group" presStyleCnt="0"/>
      <dgm:spPr/>
    </dgm:pt>
    <dgm:pt modelId="{3A9DE93D-4424-4CB8-B995-10461E1D9AA4}" type="pres">
      <dgm:prSet presAssocID="{4D1EE947-E9A4-4B09-A21A-819048335A04}" presName="child3" presStyleLbl="bgAcc1" presStyleIdx="2" presStyleCnt="4" custLinFactNeighborX="4793" custLinFactNeighborY="1850"/>
      <dgm:spPr/>
    </dgm:pt>
    <dgm:pt modelId="{33A18F2F-1168-43A2-BF3A-7C11688453D9}" type="pres">
      <dgm:prSet presAssocID="{4D1EE947-E9A4-4B09-A21A-819048335A04}" presName="child3Text" presStyleLbl="bgAcc1" presStyleIdx="2" presStyleCnt="4">
        <dgm:presLayoutVars>
          <dgm:bulletEnabled val="1"/>
        </dgm:presLayoutVars>
      </dgm:prSet>
      <dgm:spPr/>
    </dgm:pt>
    <dgm:pt modelId="{001EE4E2-26EB-444B-B92F-55C316E3089F}" type="pres">
      <dgm:prSet presAssocID="{4D1EE947-E9A4-4B09-A21A-819048335A04}" presName="child4group" presStyleCnt="0"/>
      <dgm:spPr/>
    </dgm:pt>
    <dgm:pt modelId="{789EF40D-B65D-4E13-8BB7-AC8B4F390AAD}" type="pres">
      <dgm:prSet presAssocID="{4D1EE947-E9A4-4B09-A21A-819048335A04}" presName="child4" presStyleLbl="bgAcc1" presStyleIdx="3" presStyleCnt="4"/>
      <dgm:spPr/>
    </dgm:pt>
    <dgm:pt modelId="{B40CBE26-4330-467A-834A-2EAA3B44D676}" type="pres">
      <dgm:prSet presAssocID="{4D1EE947-E9A4-4B09-A21A-819048335A04}" presName="child4Text" presStyleLbl="bgAcc1" presStyleIdx="3" presStyleCnt="4">
        <dgm:presLayoutVars>
          <dgm:bulletEnabled val="1"/>
        </dgm:presLayoutVars>
      </dgm:prSet>
      <dgm:spPr/>
    </dgm:pt>
    <dgm:pt modelId="{9E68B4CF-312D-4018-B589-38EB8C308159}" type="pres">
      <dgm:prSet presAssocID="{4D1EE947-E9A4-4B09-A21A-819048335A04}" presName="childPlaceholder" presStyleCnt="0"/>
      <dgm:spPr/>
    </dgm:pt>
    <dgm:pt modelId="{05DBFD38-72FF-4DB7-8663-18CEB6646F1F}" type="pres">
      <dgm:prSet presAssocID="{4D1EE947-E9A4-4B09-A21A-819048335A04}" presName="circle" presStyleCnt="0"/>
      <dgm:spPr/>
    </dgm:pt>
    <dgm:pt modelId="{6567E761-DB97-42AA-B511-F3A9EC10BAE8}" type="pres">
      <dgm:prSet presAssocID="{4D1EE947-E9A4-4B09-A21A-819048335A04}" presName="quadrant1" presStyleLbl="node1" presStyleIdx="0" presStyleCnt="4">
        <dgm:presLayoutVars>
          <dgm:chMax val="1"/>
          <dgm:bulletEnabled val="1"/>
        </dgm:presLayoutVars>
      </dgm:prSet>
      <dgm:spPr/>
    </dgm:pt>
    <dgm:pt modelId="{7698513C-6ECD-46AA-9709-328C31141593}" type="pres">
      <dgm:prSet presAssocID="{4D1EE947-E9A4-4B09-A21A-819048335A04}" presName="quadrant2" presStyleLbl="node1" presStyleIdx="1" presStyleCnt="4">
        <dgm:presLayoutVars>
          <dgm:chMax val="1"/>
          <dgm:bulletEnabled val="1"/>
        </dgm:presLayoutVars>
      </dgm:prSet>
      <dgm:spPr/>
    </dgm:pt>
    <dgm:pt modelId="{49DE5707-942A-43B3-AA1E-F2EF7C417589}" type="pres">
      <dgm:prSet presAssocID="{4D1EE947-E9A4-4B09-A21A-819048335A04}" presName="quadrant3" presStyleLbl="node1" presStyleIdx="2" presStyleCnt="4">
        <dgm:presLayoutVars>
          <dgm:chMax val="1"/>
          <dgm:bulletEnabled val="1"/>
        </dgm:presLayoutVars>
      </dgm:prSet>
      <dgm:spPr/>
    </dgm:pt>
    <dgm:pt modelId="{2075121E-4CA7-4D4D-B214-174C8D87DEAD}" type="pres">
      <dgm:prSet presAssocID="{4D1EE947-E9A4-4B09-A21A-819048335A04}" presName="quadrant4" presStyleLbl="node1" presStyleIdx="3" presStyleCnt="4">
        <dgm:presLayoutVars>
          <dgm:chMax val="1"/>
          <dgm:bulletEnabled val="1"/>
        </dgm:presLayoutVars>
      </dgm:prSet>
      <dgm:spPr/>
    </dgm:pt>
    <dgm:pt modelId="{64B24B35-94D8-4137-AA35-69DB2684FB2E}" type="pres">
      <dgm:prSet presAssocID="{4D1EE947-E9A4-4B09-A21A-819048335A04}" presName="quadrantPlaceholder" presStyleCnt="0"/>
      <dgm:spPr/>
    </dgm:pt>
    <dgm:pt modelId="{62876A1D-79F3-42D5-B990-3A229C9BC3B9}" type="pres">
      <dgm:prSet presAssocID="{4D1EE947-E9A4-4B09-A21A-819048335A04}" presName="center1" presStyleLbl="fgShp" presStyleIdx="0" presStyleCnt="2"/>
      <dgm:spPr/>
    </dgm:pt>
    <dgm:pt modelId="{C044CE42-F88D-406D-B33E-B38A0107D425}" type="pres">
      <dgm:prSet presAssocID="{4D1EE947-E9A4-4B09-A21A-819048335A04}" presName="center2" presStyleLbl="fgShp" presStyleIdx="1" presStyleCnt="2"/>
      <dgm:spPr/>
    </dgm:pt>
  </dgm:ptLst>
  <dgm:cxnLst>
    <dgm:cxn modelId="{2CAA210F-F797-4475-BBCB-8AA8D04A0D6A}" srcId="{06337D88-2521-49E7-81A2-6F73885C7B00}" destId="{F142324B-50BD-40AD-8F95-54785A7B8171}" srcOrd="0" destOrd="0" parTransId="{0A8D5CEC-E93B-4844-BDB7-97F0A92E4CC3}" sibTransId="{70F2D840-C04F-4BE9-B733-CDF596CD1C91}"/>
    <dgm:cxn modelId="{CA750F10-E994-450F-BE9B-E06E8CB716ED}" type="presOf" srcId="{73C3911C-5C61-4895-9732-F43ADBF61378}" destId="{33A18F2F-1168-43A2-BF3A-7C11688453D9}" srcOrd="1" destOrd="0" presId="urn:microsoft.com/office/officeart/2005/8/layout/cycle4"/>
    <dgm:cxn modelId="{0A507C12-1294-49C7-89B8-F755CF3A695B}" type="presOf" srcId="{9A636E42-0DA8-4994-8A4F-751E3DE49BD7}" destId="{789EF40D-B65D-4E13-8BB7-AC8B4F390AAD}" srcOrd="0" destOrd="0" presId="urn:microsoft.com/office/officeart/2005/8/layout/cycle4"/>
    <dgm:cxn modelId="{D0DF8914-1E78-45A7-9B1B-29EFDD181E75}" srcId="{4D1EE947-E9A4-4B09-A21A-819048335A04}" destId="{06337D88-2521-49E7-81A2-6F73885C7B00}" srcOrd="0" destOrd="0" parTransId="{16F94ED3-8C20-407A-9E20-8DB20BC687EC}" sibTransId="{A5642EE5-5C20-4BA2-BDF0-62A09B11E891}"/>
    <dgm:cxn modelId="{40F1601B-6EC8-48F5-A8DE-A25572AB3732}" srcId="{8E810B95-66A6-4D14-B516-5D44DEAB229A}" destId="{BF1B72F5-373A-4330-B54F-BFD74309985B}" srcOrd="1" destOrd="0" parTransId="{DFAE88BC-AF6B-4AF8-BF70-4E67AC8A371D}" sibTransId="{F5056768-4414-4AFD-B285-4030723E4703}"/>
    <dgm:cxn modelId="{733F471C-05CE-4E11-88E9-C68FF395E8FE}" srcId="{63EC7E26-2E39-4857-A601-0C03ECF9F3CA}" destId="{EBB8A59B-08A9-4037-99C4-98705AF437C3}" srcOrd="0" destOrd="0" parTransId="{C226DC69-F945-4DC4-A5D2-0BA39A500B3C}" sibTransId="{92803D23-D2E9-4B81-AF07-EE887115C0C5}"/>
    <dgm:cxn modelId="{617BD91D-E36E-4C7B-B698-48F0B1FEDB74}" type="presOf" srcId="{8E810B95-66A6-4D14-B516-5D44DEAB229A}" destId="{49DE5707-942A-43B3-AA1E-F2EF7C417589}" srcOrd="0" destOrd="0" presId="urn:microsoft.com/office/officeart/2005/8/layout/cycle4"/>
    <dgm:cxn modelId="{4F769921-93CA-4F3B-AFBE-70CFF095AEAF}" type="presOf" srcId="{EBB8A59B-08A9-4037-99C4-98705AF437C3}" destId="{34DCF40F-DD61-438D-80A0-09F7654E8E00}" srcOrd="1" destOrd="0" presId="urn:microsoft.com/office/officeart/2005/8/layout/cycle4"/>
    <dgm:cxn modelId="{C9F87C29-D124-410F-81F7-841B9355A756}" type="presOf" srcId="{4D1EE947-E9A4-4B09-A21A-819048335A04}" destId="{7146AB86-260A-4994-9291-B3FB7D020A93}" srcOrd="0" destOrd="0" presId="urn:microsoft.com/office/officeart/2005/8/layout/cycle4"/>
    <dgm:cxn modelId="{850A8D3D-8FF5-4C4A-80B1-CEC6FCA7FD34}" type="presOf" srcId="{F142324B-50BD-40AD-8F95-54785A7B8171}" destId="{EF5BB84B-B786-4F2B-9F8E-ADE042791C8E}" srcOrd="1" destOrd="0" presId="urn:microsoft.com/office/officeart/2005/8/layout/cycle4"/>
    <dgm:cxn modelId="{5080493F-3836-4B8B-95AC-F7A251597CD5}" srcId="{8E810B95-66A6-4D14-B516-5D44DEAB229A}" destId="{73C3911C-5C61-4895-9732-F43ADBF61378}" srcOrd="0" destOrd="0" parTransId="{BCE32300-CD47-42A6-8E57-010DB7212BDF}" sibTransId="{13F5C041-78C7-413E-B448-36860EC89765}"/>
    <dgm:cxn modelId="{72229362-1E87-4D40-9AF4-0D3694456A5E}" srcId="{06337D88-2521-49E7-81A2-6F73885C7B00}" destId="{CABB9D39-D820-4C3B-9AD5-8A200B225A80}" srcOrd="1" destOrd="0" parTransId="{7CCF6B16-4398-496E-B428-CFF9F29905E5}" sibTransId="{D04E5F4B-59F5-4EE3-9F92-5891E7CFD20F}"/>
    <dgm:cxn modelId="{7B558346-FB14-4FE6-9E90-CC2881310930}" type="presOf" srcId="{CABB9D39-D820-4C3B-9AD5-8A200B225A80}" destId="{EF5BB84B-B786-4F2B-9F8E-ADE042791C8E}" srcOrd="1" destOrd="1" presId="urn:microsoft.com/office/officeart/2005/8/layout/cycle4"/>
    <dgm:cxn modelId="{2DCA7C68-2587-470A-8D43-490AA88311FA}" type="presOf" srcId="{4F55F0F3-251B-4155-BF69-73920956ACD4}" destId="{789EF40D-B65D-4E13-8BB7-AC8B4F390AAD}" srcOrd="0" destOrd="1" presId="urn:microsoft.com/office/officeart/2005/8/layout/cycle4"/>
    <dgm:cxn modelId="{5747514D-DCF7-4AF6-BA0D-BCCFA1D06646}" type="presOf" srcId="{4F55F0F3-251B-4155-BF69-73920956ACD4}" destId="{B40CBE26-4330-467A-834A-2EAA3B44D676}" srcOrd="1" destOrd="1" presId="urn:microsoft.com/office/officeart/2005/8/layout/cycle4"/>
    <dgm:cxn modelId="{4809714F-FF7E-4A57-A5AF-5054A8D26BA2}" srcId="{63EC7E26-2E39-4857-A601-0C03ECF9F3CA}" destId="{A96A047C-9361-49E9-A457-DC72DD0ADB4F}" srcOrd="1" destOrd="0" parTransId="{B6DD0CA8-CD91-4B5C-B1EE-2DA5ECE3291A}" sibTransId="{02787302-21A6-442F-A544-3F64EECACA07}"/>
    <dgm:cxn modelId="{CD5C5A53-007A-48DF-87E3-52D08024C4FD}" type="presOf" srcId="{BF1B72F5-373A-4330-B54F-BFD74309985B}" destId="{3A9DE93D-4424-4CB8-B995-10461E1D9AA4}" srcOrd="0" destOrd="1" presId="urn:microsoft.com/office/officeart/2005/8/layout/cycle4"/>
    <dgm:cxn modelId="{1619237B-0AA9-4C92-89D0-997BF6A556E5}" type="presOf" srcId="{73C3911C-5C61-4895-9732-F43ADBF61378}" destId="{3A9DE93D-4424-4CB8-B995-10461E1D9AA4}" srcOrd="0" destOrd="0" presId="urn:microsoft.com/office/officeart/2005/8/layout/cycle4"/>
    <dgm:cxn modelId="{B64DF38A-6D01-4C1B-BD61-B1AFA1F26B6D}" srcId="{A3D7C1C9-968B-4934-8114-4EB06AE59553}" destId="{4F55F0F3-251B-4155-BF69-73920956ACD4}" srcOrd="1" destOrd="0" parTransId="{8D6F9E1C-7A8D-461A-AF44-3A0C47BF65DA}" sibTransId="{B6C2A8CC-C446-429C-AA6C-A24757F3D1E2}"/>
    <dgm:cxn modelId="{AC6DAD92-2990-4BB1-88CA-50A7A70A8536}" type="presOf" srcId="{CABB9D39-D820-4C3B-9AD5-8A200B225A80}" destId="{4AA83670-D103-408C-8B46-4CAA6BD07F3A}" srcOrd="0" destOrd="1" presId="urn:microsoft.com/office/officeart/2005/8/layout/cycle4"/>
    <dgm:cxn modelId="{425425AB-DE41-4606-B86C-61B900ADCECC}" srcId="{4D1EE947-E9A4-4B09-A21A-819048335A04}" destId="{A3D7C1C9-968B-4934-8114-4EB06AE59553}" srcOrd="3" destOrd="0" parTransId="{E914B48E-AEEF-438F-92F6-309D854ECC4D}" sibTransId="{28CF6741-AE04-4CD2-913D-DDC91A33CEA8}"/>
    <dgm:cxn modelId="{3DAE9AAB-B261-4015-BD46-FCFD18807E73}" type="presOf" srcId="{63EC7E26-2E39-4857-A601-0C03ECF9F3CA}" destId="{7698513C-6ECD-46AA-9709-328C31141593}" srcOrd="0" destOrd="0" presId="urn:microsoft.com/office/officeart/2005/8/layout/cycle4"/>
    <dgm:cxn modelId="{5102ECAD-9BFD-4D3C-8E4D-96F174B1E7C9}" srcId="{4D1EE947-E9A4-4B09-A21A-819048335A04}" destId="{63EC7E26-2E39-4857-A601-0C03ECF9F3CA}" srcOrd="1" destOrd="0" parTransId="{8760578B-FE96-427E-87EA-2E58032F0A8C}" sibTransId="{A5BE1730-AF4A-4D1D-A928-C3EC1EF6DA5F}"/>
    <dgm:cxn modelId="{F09712C0-71F1-44E6-A287-F6B59481EB3C}" type="presOf" srcId="{A96A047C-9361-49E9-A457-DC72DD0ADB4F}" destId="{34DCF40F-DD61-438D-80A0-09F7654E8E00}" srcOrd="1" destOrd="1" presId="urn:microsoft.com/office/officeart/2005/8/layout/cycle4"/>
    <dgm:cxn modelId="{E96E39C2-CA6F-4EB3-91E5-BF5B540C30E6}" type="presOf" srcId="{06337D88-2521-49E7-81A2-6F73885C7B00}" destId="{6567E761-DB97-42AA-B511-F3A9EC10BAE8}" srcOrd="0" destOrd="0" presId="urn:microsoft.com/office/officeart/2005/8/layout/cycle4"/>
    <dgm:cxn modelId="{4C7EC1C2-DAE7-4DE9-A7F3-0FFA04C75228}" type="presOf" srcId="{A3D7C1C9-968B-4934-8114-4EB06AE59553}" destId="{2075121E-4CA7-4D4D-B214-174C8D87DEAD}" srcOrd="0" destOrd="0" presId="urn:microsoft.com/office/officeart/2005/8/layout/cycle4"/>
    <dgm:cxn modelId="{E50595C7-D81B-452D-9411-9FD9547C33D4}" srcId="{4D1EE947-E9A4-4B09-A21A-819048335A04}" destId="{8E810B95-66A6-4D14-B516-5D44DEAB229A}" srcOrd="2" destOrd="0" parTransId="{C5FB52CA-E83A-4595-A7EB-BCB25B41C6AA}" sibTransId="{505BEE0C-96EC-4B1C-9DB6-B7FDA686B978}"/>
    <dgm:cxn modelId="{C07A89D2-642D-4A01-A476-8C6E2782CBC0}" srcId="{A3D7C1C9-968B-4934-8114-4EB06AE59553}" destId="{9A636E42-0DA8-4994-8A4F-751E3DE49BD7}" srcOrd="0" destOrd="0" parTransId="{C6181C9A-1865-4173-9648-5C1A4C07546D}" sibTransId="{5A2FFB68-A16B-4944-9DEF-17DF9EDD0C4B}"/>
    <dgm:cxn modelId="{F4EBDEDD-8E42-4F7F-BBEF-E51174D6C123}" type="presOf" srcId="{9A636E42-0DA8-4994-8A4F-751E3DE49BD7}" destId="{B40CBE26-4330-467A-834A-2EAA3B44D676}" srcOrd="1" destOrd="0" presId="urn:microsoft.com/office/officeart/2005/8/layout/cycle4"/>
    <dgm:cxn modelId="{A98C34E5-EBFD-4582-81A0-1D42840135EA}" type="presOf" srcId="{A96A047C-9361-49E9-A457-DC72DD0ADB4F}" destId="{0AC923A3-9B3F-4CF7-B85C-4AB7B4966825}" srcOrd="0" destOrd="1" presId="urn:microsoft.com/office/officeart/2005/8/layout/cycle4"/>
    <dgm:cxn modelId="{9780CCE5-B31C-45E1-98F7-6078134A017A}" type="presOf" srcId="{BF1B72F5-373A-4330-B54F-BFD74309985B}" destId="{33A18F2F-1168-43A2-BF3A-7C11688453D9}" srcOrd="1" destOrd="1" presId="urn:microsoft.com/office/officeart/2005/8/layout/cycle4"/>
    <dgm:cxn modelId="{02AF6EE6-ECEB-4B29-86EB-CA15A3A35C86}" type="presOf" srcId="{F142324B-50BD-40AD-8F95-54785A7B8171}" destId="{4AA83670-D103-408C-8B46-4CAA6BD07F3A}" srcOrd="0" destOrd="0" presId="urn:microsoft.com/office/officeart/2005/8/layout/cycle4"/>
    <dgm:cxn modelId="{CD1574ED-7DF2-4447-82A9-930A3BD1666F}" type="presOf" srcId="{EBB8A59B-08A9-4037-99C4-98705AF437C3}" destId="{0AC923A3-9B3F-4CF7-B85C-4AB7B4966825}" srcOrd="0" destOrd="0" presId="urn:microsoft.com/office/officeart/2005/8/layout/cycle4"/>
    <dgm:cxn modelId="{5C5AA138-DA58-498F-BC6A-4915E54E9D62}" type="presParOf" srcId="{7146AB86-260A-4994-9291-B3FB7D020A93}" destId="{E58E5855-BE6F-47E7-ADF8-21B9D5A60FEC}" srcOrd="0" destOrd="0" presId="urn:microsoft.com/office/officeart/2005/8/layout/cycle4"/>
    <dgm:cxn modelId="{18BC55D9-4B3F-4E42-8123-15D66D995434}" type="presParOf" srcId="{E58E5855-BE6F-47E7-ADF8-21B9D5A60FEC}" destId="{012F52AB-C938-4848-87AF-160F581430F2}" srcOrd="0" destOrd="0" presId="urn:microsoft.com/office/officeart/2005/8/layout/cycle4"/>
    <dgm:cxn modelId="{5B4F4B95-2E6E-4F0C-8BA0-56727E68AB20}" type="presParOf" srcId="{012F52AB-C938-4848-87AF-160F581430F2}" destId="{4AA83670-D103-408C-8B46-4CAA6BD07F3A}" srcOrd="0" destOrd="0" presId="urn:microsoft.com/office/officeart/2005/8/layout/cycle4"/>
    <dgm:cxn modelId="{6885E14F-E214-429D-92FF-6275D8FCF866}" type="presParOf" srcId="{012F52AB-C938-4848-87AF-160F581430F2}" destId="{EF5BB84B-B786-4F2B-9F8E-ADE042791C8E}" srcOrd="1" destOrd="0" presId="urn:microsoft.com/office/officeart/2005/8/layout/cycle4"/>
    <dgm:cxn modelId="{D84DC7DA-985E-4C9B-BCF0-CE94F5BC252D}" type="presParOf" srcId="{E58E5855-BE6F-47E7-ADF8-21B9D5A60FEC}" destId="{3F8ECAF8-9AA3-4316-95D9-0F6F1461AA41}" srcOrd="1" destOrd="0" presId="urn:microsoft.com/office/officeart/2005/8/layout/cycle4"/>
    <dgm:cxn modelId="{0F4D53C1-4DB5-41D5-8A8A-A2301C336CF2}" type="presParOf" srcId="{3F8ECAF8-9AA3-4316-95D9-0F6F1461AA41}" destId="{0AC923A3-9B3F-4CF7-B85C-4AB7B4966825}" srcOrd="0" destOrd="0" presId="urn:microsoft.com/office/officeart/2005/8/layout/cycle4"/>
    <dgm:cxn modelId="{2BB768C3-55A3-43DD-A167-A2FAC69A44BC}" type="presParOf" srcId="{3F8ECAF8-9AA3-4316-95D9-0F6F1461AA41}" destId="{34DCF40F-DD61-438D-80A0-09F7654E8E00}" srcOrd="1" destOrd="0" presId="urn:microsoft.com/office/officeart/2005/8/layout/cycle4"/>
    <dgm:cxn modelId="{274A6EBB-DC0B-461A-867E-45D29BAFDBE4}" type="presParOf" srcId="{E58E5855-BE6F-47E7-ADF8-21B9D5A60FEC}" destId="{B8661973-6C4D-4D70-A727-0C2B86A7874E}" srcOrd="2" destOrd="0" presId="urn:microsoft.com/office/officeart/2005/8/layout/cycle4"/>
    <dgm:cxn modelId="{474A4A6D-CCD4-4C4E-B665-58D0E59FBF29}" type="presParOf" srcId="{B8661973-6C4D-4D70-A727-0C2B86A7874E}" destId="{3A9DE93D-4424-4CB8-B995-10461E1D9AA4}" srcOrd="0" destOrd="0" presId="urn:microsoft.com/office/officeart/2005/8/layout/cycle4"/>
    <dgm:cxn modelId="{C091142D-9A7C-4505-ABF0-DB0B2417D24C}" type="presParOf" srcId="{B8661973-6C4D-4D70-A727-0C2B86A7874E}" destId="{33A18F2F-1168-43A2-BF3A-7C11688453D9}" srcOrd="1" destOrd="0" presId="urn:microsoft.com/office/officeart/2005/8/layout/cycle4"/>
    <dgm:cxn modelId="{33EC09F7-DD92-4B52-B5D8-D68FA7DA8007}" type="presParOf" srcId="{E58E5855-BE6F-47E7-ADF8-21B9D5A60FEC}" destId="{001EE4E2-26EB-444B-B92F-55C316E3089F}" srcOrd="3" destOrd="0" presId="urn:microsoft.com/office/officeart/2005/8/layout/cycle4"/>
    <dgm:cxn modelId="{983C5E7A-34B9-4F5A-990B-9A6FEBEFC5BE}" type="presParOf" srcId="{001EE4E2-26EB-444B-B92F-55C316E3089F}" destId="{789EF40D-B65D-4E13-8BB7-AC8B4F390AAD}" srcOrd="0" destOrd="0" presId="urn:microsoft.com/office/officeart/2005/8/layout/cycle4"/>
    <dgm:cxn modelId="{C6A8F920-358D-47FC-BC48-46B645501D80}" type="presParOf" srcId="{001EE4E2-26EB-444B-B92F-55C316E3089F}" destId="{B40CBE26-4330-467A-834A-2EAA3B44D676}" srcOrd="1" destOrd="0" presId="urn:microsoft.com/office/officeart/2005/8/layout/cycle4"/>
    <dgm:cxn modelId="{3B9E3B72-EC79-4ABD-8790-1D6B9D666426}" type="presParOf" srcId="{E58E5855-BE6F-47E7-ADF8-21B9D5A60FEC}" destId="{9E68B4CF-312D-4018-B589-38EB8C308159}" srcOrd="4" destOrd="0" presId="urn:microsoft.com/office/officeart/2005/8/layout/cycle4"/>
    <dgm:cxn modelId="{579D7611-4AE7-41CB-B49E-50B33D187F04}" type="presParOf" srcId="{7146AB86-260A-4994-9291-B3FB7D020A93}" destId="{05DBFD38-72FF-4DB7-8663-18CEB6646F1F}" srcOrd="1" destOrd="0" presId="urn:microsoft.com/office/officeart/2005/8/layout/cycle4"/>
    <dgm:cxn modelId="{D32DC5C5-C2D8-4482-A9B4-0664DF24C3AC}" type="presParOf" srcId="{05DBFD38-72FF-4DB7-8663-18CEB6646F1F}" destId="{6567E761-DB97-42AA-B511-F3A9EC10BAE8}" srcOrd="0" destOrd="0" presId="urn:microsoft.com/office/officeart/2005/8/layout/cycle4"/>
    <dgm:cxn modelId="{06E4637C-E6A2-43AA-A7BE-C0DC51E04E2E}" type="presParOf" srcId="{05DBFD38-72FF-4DB7-8663-18CEB6646F1F}" destId="{7698513C-6ECD-46AA-9709-328C31141593}" srcOrd="1" destOrd="0" presId="urn:microsoft.com/office/officeart/2005/8/layout/cycle4"/>
    <dgm:cxn modelId="{DAD41215-C317-460F-BDE5-45FDA8383973}" type="presParOf" srcId="{05DBFD38-72FF-4DB7-8663-18CEB6646F1F}" destId="{49DE5707-942A-43B3-AA1E-F2EF7C417589}" srcOrd="2" destOrd="0" presId="urn:microsoft.com/office/officeart/2005/8/layout/cycle4"/>
    <dgm:cxn modelId="{E7217A07-692F-486F-A773-DA9628B2CC0A}" type="presParOf" srcId="{05DBFD38-72FF-4DB7-8663-18CEB6646F1F}" destId="{2075121E-4CA7-4D4D-B214-174C8D87DEAD}" srcOrd="3" destOrd="0" presId="urn:microsoft.com/office/officeart/2005/8/layout/cycle4"/>
    <dgm:cxn modelId="{613932DA-AE45-48DF-9A82-069ECD1A5ECB}" type="presParOf" srcId="{05DBFD38-72FF-4DB7-8663-18CEB6646F1F}" destId="{64B24B35-94D8-4137-AA35-69DB2684FB2E}" srcOrd="4" destOrd="0" presId="urn:microsoft.com/office/officeart/2005/8/layout/cycle4"/>
    <dgm:cxn modelId="{00670CB6-930F-4747-9173-C361187BEB67}" type="presParOf" srcId="{7146AB86-260A-4994-9291-B3FB7D020A93}" destId="{62876A1D-79F3-42D5-B990-3A229C9BC3B9}" srcOrd="2" destOrd="0" presId="urn:microsoft.com/office/officeart/2005/8/layout/cycle4"/>
    <dgm:cxn modelId="{A6B9BFE2-1F60-4AE8-AACA-EEA6FF25E193}" type="presParOf" srcId="{7146AB86-260A-4994-9291-B3FB7D020A93}" destId="{C044CE42-F88D-406D-B33E-B38A0107D42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9E4222-245E-48DF-A2D9-1E55C53ADD07}" type="doc">
      <dgm:prSet loTypeId="urn:microsoft.com/office/officeart/2005/8/layout/cycle2" loCatId="cycle" qsTypeId="urn:microsoft.com/office/officeart/2005/8/quickstyle/simple1" qsCatId="simple" csTypeId="urn:microsoft.com/office/officeart/2005/8/colors/accent1_2" csCatId="accent1" phldr="1"/>
      <dgm:spPr>
        <a:scene3d>
          <a:camera prst="orthographicFront">
            <a:rot lat="0" lon="0" rev="0"/>
          </a:camera>
          <a:lightRig rig="threePt" dir="t"/>
        </a:scene3d>
      </dgm:spPr>
      <dgm:t>
        <a:bodyPr/>
        <a:lstStyle/>
        <a:p>
          <a:endParaRPr lang="zh-CN" altLang="en-US"/>
        </a:p>
      </dgm:t>
    </dgm:pt>
    <dgm:pt modelId="{056A563A-F2D6-465B-9379-A0D8F7C9D868}">
      <dgm:prSet phldrT="[文本]"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1200"/>
            <a:t>validator node</a:t>
          </a:r>
          <a:endParaRPr lang="zh-CN" altLang="en-US" sz="1200"/>
        </a:p>
      </dgm:t>
    </dgm:pt>
    <dgm:pt modelId="{438D79BC-6511-45AD-B0CB-225B7F8B383E}" type="parTrans" cxnId="{A789D6C8-F2CB-4E7B-9931-AB7A9E9CA61E}">
      <dgm:prSet/>
      <dgm:spPr/>
      <dgm:t>
        <a:bodyPr/>
        <a:lstStyle/>
        <a:p>
          <a:endParaRPr lang="zh-CN" altLang="en-US" sz="1000"/>
        </a:p>
      </dgm:t>
    </dgm:pt>
    <dgm:pt modelId="{08634A8E-367D-4E48-AA18-2E6F24DF6CD7}" type="sibTrans" cxnId="{A789D6C8-F2CB-4E7B-9931-AB7A9E9CA61E}">
      <dgm:prSet custT="1"/>
      <dgm:spPr/>
      <dgm:t>
        <a:bodyPr/>
        <a:lstStyle/>
        <a:p>
          <a:endParaRPr lang="zh-CN" altLang="en-US" sz="1000"/>
        </a:p>
      </dgm:t>
    </dgm:pt>
    <dgm:pt modelId="{9B19963E-5C86-4148-ABB9-6D36DE96E548}">
      <dgm:prSet phldrT="[文本]"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1200"/>
            <a:t>validator node</a:t>
          </a:r>
          <a:endParaRPr lang="zh-CN" altLang="en-US" sz="1200"/>
        </a:p>
      </dgm:t>
    </dgm:pt>
    <dgm:pt modelId="{92EA8EAB-4CEE-4201-A06C-341257CE4641}" type="parTrans" cxnId="{3B382EA4-306A-4CBC-90C8-3E5CB384D7D3}">
      <dgm:prSet/>
      <dgm:spPr/>
      <dgm:t>
        <a:bodyPr/>
        <a:lstStyle/>
        <a:p>
          <a:endParaRPr lang="zh-CN" altLang="en-US" sz="1000"/>
        </a:p>
      </dgm:t>
    </dgm:pt>
    <dgm:pt modelId="{4C6A42DD-2609-491D-8109-7275B93295EF}" type="sibTrans" cxnId="{3B382EA4-306A-4CBC-90C8-3E5CB384D7D3}">
      <dgm:prSet custT="1"/>
      <dgm:spPr/>
      <dgm:t>
        <a:bodyPr/>
        <a:lstStyle/>
        <a:p>
          <a:endParaRPr lang="zh-CN" altLang="en-US" sz="1000"/>
        </a:p>
      </dgm:t>
    </dgm:pt>
    <dgm:pt modelId="{7C150EED-59B0-4262-91EF-4D2516EE55A0}">
      <dgm:prSet phldrT="[文本]"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1200"/>
            <a:t>validator node</a:t>
          </a:r>
          <a:endParaRPr lang="zh-CN" altLang="en-US" sz="1200"/>
        </a:p>
      </dgm:t>
    </dgm:pt>
    <dgm:pt modelId="{6EF43189-E06D-4552-B18B-5DAE8DC13DBC}" type="parTrans" cxnId="{EC453FC9-24C2-4D65-9733-BA721132B3FB}">
      <dgm:prSet/>
      <dgm:spPr/>
      <dgm:t>
        <a:bodyPr/>
        <a:lstStyle/>
        <a:p>
          <a:endParaRPr lang="zh-CN" altLang="en-US" sz="1000"/>
        </a:p>
      </dgm:t>
    </dgm:pt>
    <dgm:pt modelId="{58E6BD6B-135A-44FF-9F7A-10C24BEA385B}" type="sibTrans" cxnId="{EC453FC9-24C2-4D65-9733-BA721132B3FB}">
      <dgm:prSet custT="1"/>
      <dgm:spPr/>
      <dgm:t>
        <a:bodyPr/>
        <a:lstStyle/>
        <a:p>
          <a:endParaRPr lang="zh-CN" altLang="en-US" sz="1000"/>
        </a:p>
      </dgm:t>
    </dgm:pt>
    <dgm:pt modelId="{9C15321A-321F-42BF-BAD2-63CE43037BFA}">
      <dgm:prSet phldrT="[文本]" custT="1">
        <dgm:style>
          <a:lnRef idx="3">
            <a:schemeClr val="lt1"/>
          </a:lnRef>
          <a:fillRef idx="1">
            <a:schemeClr val="accent1"/>
          </a:fillRef>
          <a:effectRef idx="1">
            <a:schemeClr val="accent1"/>
          </a:effectRef>
          <a:fontRef idx="minor">
            <a:schemeClr val="lt1"/>
          </a:fontRef>
        </dgm:style>
      </dgm:prSet>
      <dgm:spPr/>
      <dgm:t>
        <a:bodyPr/>
        <a:lstStyle/>
        <a:p>
          <a:r>
            <a:rPr lang="en-US" altLang="zh-CN" sz="1200"/>
            <a:t>validator node</a:t>
          </a:r>
        </a:p>
        <a:p>
          <a:r>
            <a:rPr lang="en-US" altLang="zh-CN" sz="1200"/>
            <a:t>(Leader)</a:t>
          </a:r>
          <a:endParaRPr lang="zh-CN" altLang="en-US" sz="1200"/>
        </a:p>
      </dgm:t>
    </dgm:pt>
    <dgm:pt modelId="{76806B14-7519-4C07-A18A-70DD5577F374}" type="parTrans" cxnId="{368D439D-E11A-47BE-AD7D-014147B508D2}">
      <dgm:prSet/>
      <dgm:spPr/>
      <dgm:t>
        <a:bodyPr/>
        <a:lstStyle/>
        <a:p>
          <a:endParaRPr lang="zh-CN" altLang="en-US" sz="1000"/>
        </a:p>
      </dgm:t>
    </dgm:pt>
    <dgm:pt modelId="{18735157-0830-4A2C-B895-3AC757A418D1}" type="sibTrans" cxnId="{368D439D-E11A-47BE-AD7D-014147B508D2}">
      <dgm:prSet custT="1"/>
      <dgm:spPr/>
      <dgm:t>
        <a:bodyPr/>
        <a:lstStyle/>
        <a:p>
          <a:endParaRPr lang="zh-CN" altLang="en-US" sz="1000"/>
        </a:p>
      </dgm:t>
    </dgm:pt>
    <dgm:pt modelId="{D8A2E919-E94E-4F0C-86A3-A7116B5385D6}">
      <dgm:prSet phldrT="[文本]"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1200" dirty="0"/>
            <a:t>validator node</a:t>
          </a:r>
        </a:p>
        <a:p>
          <a:r>
            <a:rPr lang="en-US" altLang="zh-CN" sz="1200" dirty="0"/>
            <a:t>(New Leader)</a:t>
          </a:r>
          <a:endParaRPr lang="zh-CN" altLang="en-US" sz="1200" dirty="0"/>
        </a:p>
      </dgm:t>
    </dgm:pt>
    <dgm:pt modelId="{FA88E2F2-0B87-4EF0-B829-307A67D16B94}" type="parTrans" cxnId="{AF285A74-A786-40E1-8B7F-AC8426739B14}">
      <dgm:prSet/>
      <dgm:spPr/>
      <dgm:t>
        <a:bodyPr/>
        <a:lstStyle/>
        <a:p>
          <a:endParaRPr lang="zh-CN" altLang="en-US" sz="1000"/>
        </a:p>
      </dgm:t>
    </dgm:pt>
    <dgm:pt modelId="{2EEA878E-E82C-4EC3-B153-C11E63A667DA}" type="sibTrans" cxnId="{AF285A74-A786-40E1-8B7F-AC8426739B14}">
      <dgm:prSet custT="1"/>
      <dgm:spPr/>
      <dgm:t>
        <a:bodyPr/>
        <a:lstStyle/>
        <a:p>
          <a:endParaRPr lang="zh-CN" altLang="en-US" sz="1000"/>
        </a:p>
      </dgm:t>
    </dgm:pt>
    <dgm:pt modelId="{B0090E83-EAE2-44D5-9898-E3FB20384646}" type="pres">
      <dgm:prSet presAssocID="{259E4222-245E-48DF-A2D9-1E55C53ADD07}" presName="cycle" presStyleCnt="0">
        <dgm:presLayoutVars>
          <dgm:dir/>
          <dgm:resizeHandles val="exact"/>
        </dgm:presLayoutVars>
      </dgm:prSet>
      <dgm:spPr/>
    </dgm:pt>
    <dgm:pt modelId="{CE034636-958C-497E-8E24-F1706AA61839}" type="pres">
      <dgm:prSet presAssocID="{056A563A-F2D6-465B-9379-A0D8F7C9D868}" presName="node" presStyleLbl="node1" presStyleIdx="0" presStyleCnt="5" custScaleX="111725">
        <dgm:presLayoutVars>
          <dgm:bulletEnabled val="1"/>
        </dgm:presLayoutVars>
      </dgm:prSet>
      <dgm:spPr/>
    </dgm:pt>
    <dgm:pt modelId="{F7556B61-BF81-41CC-9116-4B74CB9572BA}" type="pres">
      <dgm:prSet presAssocID="{08634A8E-367D-4E48-AA18-2E6F24DF6CD7}" presName="sibTrans" presStyleLbl="sibTrans2D1" presStyleIdx="0" presStyleCnt="5"/>
      <dgm:spPr/>
    </dgm:pt>
    <dgm:pt modelId="{F7EB5053-FB3E-4E1A-954F-F3D5624BF0BE}" type="pres">
      <dgm:prSet presAssocID="{08634A8E-367D-4E48-AA18-2E6F24DF6CD7}" presName="connectorText" presStyleLbl="sibTrans2D1" presStyleIdx="0" presStyleCnt="5"/>
      <dgm:spPr/>
    </dgm:pt>
    <dgm:pt modelId="{87F0C3EA-2EB9-4899-99FB-EE771C6A7AF1}" type="pres">
      <dgm:prSet presAssocID="{9B19963E-5C86-4148-ABB9-6D36DE96E548}" presName="node" presStyleLbl="node1" presStyleIdx="1" presStyleCnt="5" custScaleX="115219">
        <dgm:presLayoutVars>
          <dgm:bulletEnabled val="1"/>
        </dgm:presLayoutVars>
      </dgm:prSet>
      <dgm:spPr/>
    </dgm:pt>
    <dgm:pt modelId="{FCC1CD0E-8CAE-4E14-B6A2-A45DD63FE19C}" type="pres">
      <dgm:prSet presAssocID="{4C6A42DD-2609-491D-8109-7275B93295EF}" presName="sibTrans" presStyleLbl="sibTrans2D1" presStyleIdx="1" presStyleCnt="5"/>
      <dgm:spPr/>
    </dgm:pt>
    <dgm:pt modelId="{C7F9EB4C-9B93-4C1D-A075-EF81E4290664}" type="pres">
      <dgm:prSet presAssocID="{4C6A42DD-2609-491D-8109-7275B93295EF}" presName="connectorText" presStyleLbl="sibTrans2D1" presStyleIdx="1" presStyleCnt="5"/>
      <dgm:spPr/>
    </dgm:pt>
    <dgm:pt modelId="{51057FC4-6E73-4A9C-9A0A-F0AA78351348}" type="pres">
      <dgm:prSet presAssocID="{7C150EED-59B0-4262-91EF-4D2516EE55A0}" presName="node" presStyleLbl="node1" presStyleIdx="2" presStyleCnt="5" custScaleX="106396">
        <dgm:presLayoutVars>
          <dgm:bulletEnabled val="1"/>
        </dgm:presLayoutVars>
      </dgm:prSet>
      <dgm:spPr/>
    </dgm:pt>
    <dgm:pt modelId="{03305C4F-EB1F-4526-98B7-5CE20CCE0DFF}" type="pres">
      <dgm:prSet presAssocID="{58E6BD6B-135A-44FF-9F7A-10C24BEA385B}" presName="sibTrans" presStyleLbl="sibTrans2D1" presStyleIdx="2" presStyleCnt="5"/>
      <dgm:spPr/>
    </dgm:pt>
    <dgm:pt modelId="{B1DB6E0D-6EED-41F0-81F1-6217BA2A2B18}" type="pres">
      <dgm:prSet presAssocID="{58E6BD6B-135A-44FF-9F7A-10C24BEA385B}" presName="connectorText" presStyleLbl="sibTrans2D1" presStyleIdx="2" presStyleCnt="5"/>
      <dgm:spPr/>
    </dgm:pt>
    <dgm:pt modelId="{F48217CF-C435-4EB7-93A0-6A60776BD3B1}" type="pres">
      <dgm:prSet presAssocID="{9C15321A-321F-42BF-BAD2-63CE43037BFA}" presName="node" presStyleLbl="node1" presStyleIdx="3" presStyleCnt="5" custScaleX="110908">
        <dgm:presLayoutVars>
          <dgm:bulletEnabled val="1"/>
        </dgm:presLayoutVars>
      </dgm:prSet>
      <dgm:spPr/>
    </dgm:pt>
    <dgm:pt modelId="{CEC4A212-799F-480F-8119-D0F411CC1EC9}" type="pres">
      <dgm:prSet presAssocID="{18735157-0830-4A2C-B895-3AC757A418D1}" presName="sibTrans" presStyleLbl="sibTrans2D1" presStyleIdx="3" presStyleCnt="5"/>
      <dgm:spPr/>
    </dgm:pt>
    <dgm:pt modelId="{B256AA4D-709D-438E-8A19-6C9A9A87C336}" type="pres">
      <dgm:prSet presAssocID="{18735157-0830-4A2C-B895-3AC757A418D1}" presName="connectorText" presStyleLbl="sibTrans2D1" presStyleIdx="3" presStyleCnt="5"/>
      <dgm:spPr/>
    </dgm:pt>
    <dgm:pt modelId="{589AE641-33DA-475E-9E55-30F7A4AD4E59}" type="pres">
      <dgm:prSet presAssocID="{D8A2E919-E94E-4F0C-86A3-A7116B5385D6}" presName="node" presStyleLbl="node1" presStyleIdx="4" presStyleCnt="5" custScaleX="112259">
        <dgm:presLayoutVars>
          <dgm:bulletEnabled val="1"/>
        </dgm:presLayoutVars>
      </dgm:prSet>
      <dgm:spPr/>
    </dgm:pt>
    <dgm:pt modelId="{CDDB4437-38F9-465E-ADF1-43CB1B1E3528}" type="pres">
      <dgm:prSet presAssocID="{2EEA878E-E82C-4EC3-B153-C11E63A667DA}" presName="sibTrans" presStyleLbl="sibTrans2D1" presStyleIdx="4" presStyleCnt="5"/>
      <dgm:spPr/>
    </dgm:pt>
    <dgm:pt modelId="{89502B0F-C119-4B6E-9C66-7718C41DA3D4}" type="pres">
      <dgm:prSet presAssocID="{2EEA878E-E82C-4EC3-B153-C11E63A667DA}" presName="connectorText" presStyleLbl="sibTrans2D1" presStyleIdx="4" presStyleCnt="5"/>
      <dgm:spPr/>
    </dgm:pt>
  </dgm:ptLst>
  <dgm:cxnLst>
    <dgm:cxn modelId="{5AF38301-1958-4D02-AEA9-9BD019A1C322}" type="presOf" srcId="{08634A8E-367D-4E48-AA18-2E6F24DF6CD7}" destId="{F7556B61-BF81-41CC-9116-4B74CB9572BA}" srcOrd="0" destOrd="0" presId="urn:microsoft.com/office/officeart/2005/8/layout/cycle2"/>
    <dgm:cxn modelId="{F874FE0C-D4A7-45C3-9F8F-D75778724FAA}" type="presOf" srcId="{259E4222-245E-48DF-A2D9-1E55C53ADD07}" destId="{B0090E83-EAE2-44D5-9898-E3FB20384646}" srcOrd="0" destOrd="0" presId="urn:microsoft.com/office/officeart/2005/8/layout/cycle2"/>
    <dgm:cxn modelId="{4D92AD14-815D-468B-A9A6-E231C1CE016B}" type="presOf" srcId="{4C6A42DD-2609-491D-8109-7275B93295EF}" destId="{C7F9EB4C-9B93-4C1D-A075-EF81E4290664}" srcOrd="1" destOrd="0" presId="urn:microsoft.com/office/officeart/2005/8/layout/cycle2"/>
    <dgm:cxn modelId="{AF285A74-A786-40E1-8B7F-AC8426739B14}" srcId="{259E4222-245E-48DF-A2D9-1E55C53ADD07}" destId="{D8A2E919-E94E-4F0C-86A3-A7116B5385D6}" srcOrd="4" destOrd="0" parTransId="{FA88E2F2-0B87-4EF0-B829-307A67D16B94}" sibTransId="{2EEA878E-E82C-4EC3-B153-C11E63A667DA}"/>
    <dgm:cxn modelId="{6312957A-136B-43C6-843C-66049BAE6B61}" type="presOf" srcId="{2EEA878E-E82C-4EC3-B153-C11E63A667DA}" destId="{CDDB4437-38F9-465E-ADF1-43CB1B1E3528}" srcOrd="0" destOrd="0" presId="urn:microsoft.com/office/officeart/2005/8/layout/cycle2"/>
    <dgm:cxn modelId="{2DBAF792-ED2A-4CEA-A78C-E318C81E7898}" type="presOf" srcId="{18735157-0830-4A2C-B895-3AC757A418D1}" destId="{B256AA4D-709D-438E-8A19-6C9A9A87C336}" srcOrd="1" destOrd="0" presId="urn:microsoft.com/office/officeart/2005/8/layout/cycle2"/>
    <dgm:cxn modelId="{C2809E96-D318-45FC-A892-EAFAB4BDBAEC}" type="presOf" srcId="{2EEA878E-E82C-4EC3-B153-C11E63A667DA}" destId="{89502B0F-C119-4B6E-9C66-7718C41DA3D4}" srcOrd="1" destOrd="0" presId="urn:microsoft.com/office/officeart/2005/8/layout/cycle2"/>
    <dgm:cxn modelId="{87986897-9BCC-4CBA-8A22-D9218043E74B}" type="presOf" srcId="{7C150EED-59B0-4262-91EF-4D2516EE55A0}" destId="{51057FC4-6E73-4A9C-9A0A-F0AA78351348}" srcOrd="0" destOrd="0" presId="urn:microsoft.com/office/officeart/2005/8/layout/cycle2"/>
    <dgm:cxn modelId="{B89E8498-4674-4815-8E94-8897FE96983F}" type="presOf" srcId="{9C15321A-321F-42BF-BAD2-63CE43037BFA}" destId="{F48217CF-C435-4EB7-93A0-6A60776BD3B1}" srcOrd="0" destOrd="0" presId="urn:microsoft.com/office/officeart/2005/8/layout/cycle2"/>
    <dgm:cxn modelId="{589D799B-1265-40D3-B523-2248146DCEEE}" type="presOf" srcId="{056A563A-F2D6-465B-9379-A0D8F7C9D868}" destId="{CE034636-958C-497E-8E24-F1706AA61839}" srcOrd="0" destOrd="0" presId="urn:microsoft.com/office/officeart/2005/8/layout/cycle2"/>
    <dgm:cxn modelId="{368D439D-E11A-47BE-AD7D-014147B508D2}" srcId="{259E4222-245E-48DF-A2D9-1E55C53ADD07}" destId="{9C15321A-321F-42BF-BAD2-63CE43037BFA}" srcOrd="3" destOrd="0" parTransId="{76806B14-7519-4C07-A18A-70DD5577F374}" sibTransId="{18735157-0830-4A2C-B895-3AC757A418D1}"/>
    <dgm:cxn modelId="{E2DF109E-1523-4B97-A1A8-1EF9E22A70A5}" type="presOf" srcId="{9B19963E-5C86-4148-ABB9-6D36DE96E548}" destId="{87F0C3EA-2EB9-4899-99FB-EE771C6A7AF1}" srcOrd="0" destOrd="0" presId="urn:microsoft.com/office/officeart/2005/8/layout/cycle2"/>
    <dgm:cxn modelId="{3B382EA4-306A-4CBC-90C8-3E5CB384D7D3}" srcId="{259E4222-245E-48DF-A2D9-1E55C53ADD07}" destId="{9B19963E-5C86-4148-ABB9-6D36DE96E548}" srcOrd="1" destOrd="0" parTransId="{92EA8EAB-4CEE-4201-A06C-341257CE4641}" sibTransId="{4C6A42DD-2609-491D-8109-7275B93295EF}"/>
    <dgm:cxn modelId="{68D21DB6-2B6E-4215-A98A-2974DB9AD6C7}" type="presOf" srcId="{D8A2E919-E94E-4F0C-86A3-A7116B5385D6}" destId="{589AE641-33DA-475E-9E55-30F7A4AD4E59}" srcOrd="0" destOrd="0" presId="urn:microsoft.com/office/officeart/2005/8/layout/cycle2"/>
    <dgm:cxn modelId="{15F1E1B6-4E83-4774-84DA-EA8BF51BD8F0}" type="presOf" srcId="{18735157-0830-4A2C-B895-3AC757A418D1}" destId="{CEC4A212-799F-480F-8119-D0F411CC1EC9}" srcOrd="0" destOrd="0" presId="urn:microsoft.com/office/officeart/2005/8/layout/cycle2"/>
    <dgm:cxn modelId="{27D916BC-8D3C-45CC-92AA-68FD322DBC3E}" type="presOf" srcId="{58E6BD6B-135A-44FF-9F7A-10C24BEA385B}" destId="{03305C4F-EB1F-4526-98B7-5CE20CCE0DFF}" srcOrd="0" destOrd="0" presId="urn:microsoft.com/office/officeart/2005/8/layout/cycle2"/>
    <dgm:cxn modelId="{A789D6C8-F2CB-4E7B-9931-AB7A9E9CA61E}" srcId="{259E4222-245E-48DF-A2D9-1E55C53ADD07}" destId="{056A563A-F2D6-465B-9379-A0D8F7C9D868}" srcOrd="0" destOrd="0" parTransId="{438D79BC-6511-45AD-B0CB-225B7F8B383E}" sibTransId="{08634A8E-367D-4E48-AA18-2E6F24DF6CD7}"/>
    <dgm:cxn modelId="{EC453FC9-24C2-4D65-9733-BA721132B3FB}" srcId="{259E4222-245E-48DF-A2D9-1E55C53ADD07}" destId="{7C150EED-59B0-4262-91EF-4D2516EE55A0}" srcOrd="2" destOrd="0" parTransId="{6EF43189-E06D-4552-B18B-5DAE8DC13DBC}" sibTransId="{58E6BD6B-135A-44FF-9F7A-10C24BEA385B}"/>
    <dgm:cxn modelId="{3FB6F0D9-53DA-48BE-A921-A8BAB689D2CE}" type="presOf" srcId="{58E6BD6B-135A-44FF-9F7A-10C24BEA385B}" destId="{B1DB6E0D-6EED-41F0-81F1-6217BA2A2B18}" srcOrd="1" destOrd="0" presId="urn:microsoft.com/office/officeart/2005/8/layout/cycle2"/>
    <dgm:cxn modelId="{18B7D2ED-F42F-4B25-B86E-D22B904165B0}" type="presOf" srcId="{4C6A42DD-2609-491D-8109-7275B93295EF}" destId="{FCC1CD0E-8CAE-4E14-B6A2-A45DD63FE19C}" srcOrd="0" destOrd="0" presId="urn:microsoft.com/office/officeart/2005/8/layout/cycle2"/>
    <dgm:cxn modelId="{4D3261F6-45D6-4AA6-B63E-6E3C639D9BE7}" type="presOf" srcId="{08634A8E-367D-4E48-AA18-2E6F24DF6CD7}" destId="{F7EB5053-FB3E-4E1A-954F-F3D5624BF0BE}" srcOrd="1" destOrd="0" presId="urn:microsoft.com/office/officeart/2005/8/layout/cycle2"/>
    <dgm:cxn modelId="{ED217D2B-A09E-4235-8395-1ED8A8D629C8}" type="presParOf" srcId="{B0090E83-EAE2-44D5-9898-E3FB20384646}" destId="{CE034636-958C-497E-8E24-F1706AA61839}" srcOrd="0" destOrd="0" presId="urn:microsoft.com/office/officeart/2005/8/layout/cycle2"/>
    <dgm:cxn modelId="{FBCCB7FA-27DF-4818-B22A-6AE1CA39BA04}" type="presParOf" srcId="{B0090E83-EAE2-44D5-9898-E3FB20384646}" destId="{F7556B61-BF81-41CC-9116-4B74CB9572BA}" srcOrd="1" destOrd="0" presId="urn:microsoft.com/office/officeart/2005/8/layout/cycle2"/>
    <dgm:cxn modelId="{6A7C9B5E-F035-4CDB-9CD7-96C6B48B8D8E}" type="presParOf" srcId="{F7556B61-BF81-41CC-9116-4B74CB9572BA}" destId="{F7EB5053-FB3E-4E1A-954F-F3D5624BF0BE}" srcOrd="0" destOrd="0" presId="urn:microsoft.com/office/officeart/2005/8/layout/cycle2"/>
    <dgm:cxn modelId="{FBD6EEB8-D4A2-4AD4-9BE3-E5C364286EF0}" type="presParOf" srcId="{B0090E83-EAE2-44D5-9898-E3FB20384646}" destId="{87F0C3EA-2EB9-4899-99FB-EE771C6A7AF1}" srcOrd="2" destOrd="0" presId="urn:microsoft.com/office/officeart/2005/8/layout/cycle2"/>
    <dgm:cxn modelId="{F233BAE0-B98D-44AD-8549-908E5FEA4518}" type="presParOf" srcId="{B0090E83-EAE2-44D5-9898-E3FB20384646}" destId="{FCC1CD0E-8CAE-4E14-B6A2-A45DD63FE19C}" srcOrd="3" destOrd="0" presId="urn:microsoft.com/office/officeart/2005/8/layout/cycle2"/>
    <dgm:cxn modelId="{1C054DB5-295C-4BE1-84E1-BDC47D8EB111}" type="presParOf" srcId="{FCC1CD0E-8CAE-4E14-B6A2-A45DD63FE19C}" destId="{C7F9EB4C-9B93-4C1D-A075-EF81E4290664}" srcOrd="0" destOrd="0" presId="urn:microsoft.com/office/officeart/2005/8/layout/cycle2"/>
    <dgm:cxn modelId="{8EF3DA5D-F2DA-441D-A017-E99A4DA2CECF}" type="presParOf" srcId="{B0090E83-EAE2-44D5-9898-E3FB20384646}" destId="{51057FC4-6E73-4A9C-9A0A-F0AA78351348}" srcOrd="4" destOrd="0" presId="urn:microsoft.com/office/officeart/2005/8/layout/cycle2"/>
    <dgm:cxn modelId="{71BF0E36-9CAE-4346-87BA-DB2EDFFE1BC3}" type="presParOf" srcId="{B0090E83-EAE2-44D5-9898-E3FB20384646}" destId="{03305C4F-EB1F-4526-98B7-5CE20CCE0DFF}" srcOrd="5" destOrd="0" presId="urn:microsoft.com/office/officeart/2005/8/layout/cycle2"/>
    <dgm:cxn modelId="{1FBA2A85-0970-4D5B-9FE8-F9D994A8526B}" type="presParOf" srcId="{03305C4F-EB1F-4526-98B7-5CE20CCE0DFF}" destId="{B1DB6E0D-6EED-41F0-81F1-6217BA2A2B18}" srcOrd="0" destOrd="0" presId="urn:microsoft.com/office/officeart/2005/8/layout/cycle2"/>
    <dgm:cxn modelId="{5F56B9B4-E70F-4448-9F9E-B4F6C2D6FC7F}" type="presParOf" srcId="{B0090E83-EAE2-44D5-9898-E3FB20384646}" destId="{F48217CF-C435-4EB7-93A0-6A60776BD3B1}" srcOrd="6" destOrd="0" presId="urn:microsoft.com/office/officeart/2005/8/layout/cycle2"/>
    <dgm:cxn modelId="{8EF27963-5D0F-476C-9B84-5A42EE58B6F1}" type="presParOf" srcId="{B0090E83-EAE2-44D5-9898-E3FB20384646}" destId="{CEC4A212-799F-480F-8119-D0F411CC1EC9}" srcOrd="7" destOrd="0" presId="urn:microsoft.com/office/officeart/2005/8/layout/cycle2"/>
    <dgm:cxn modelId="{0A1936FE-0AC5-435E-81E8-72A183A78F6B}" type="presParOf" srcId="{CEC4A212-799F-480F-8119-D0F411CC1EC9}" destId="{B256AA4D-709D-438E-8A19-6C9A9A87C336}" srcOrd="0" destOrd="0" presId="urn:microsoft.com/office/officeart/2005/8/layout/cycle2"/>
    <dgm:cxn modelId="{2905F370-30C8-4538-B4D9-A571C3C853F0}" type="presParOf" srcId="{B0090E83-EAE2-44D5-9898-E3FB20384646}" destId="{589AE641-33DA-475E-9E55-30F7A4AD4E59}" srcOrd="8" destOrd="0" presId="urn:microsoft.com/office/officeart/2005/8/layout/cycle2"/>
    <dgm:cxn modelId="{DB6557F5-C305-4A66-8D7E-8B1A1718F377}" type="presParOf" srcId="{B0090E83-EAE2-44D5-9898-E3FB20384646}" destId="{CDDB4437-38F9-465E-ADF1-43CB1B1E3528}" srcOrd="9" destOrd="0" presId="urn:microsoft.com/office/officeart/2005/8/layout/cycle2"/>
    <dgm:cxn modelId="{B8946A41-8431-4203-BF69-2970581032BC}" type="presParOf" srcId="{CDDB4437-38F9-465E-ADF1-43CB1B1E3528}" destId="{89502B0F-C119-4B6E-9C66-7718C41DA3D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DE93D-4424-4CB8-B995-10461E1D9AA4}">
      <dsp:nvSpPr>
        <dsp:cNvPr id="0" name=""/>
        <dsp:cNvSpPr/>
      </dsp:nvSpPr>
      <dsp:spPr>
        <a:xfrm>
          <a:off x="6039637" y="2958909"/>
          <a:ext cx="2149560" cy="1392428"/>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zh-CN" altLang="en-US" sz="1100" b="1" kern="1200" dirty="0">
              <a:latin typeface="微软雅黑" panose="020B0503020204020204" pitchFamily="34" charset="-122"/>
              <a:ea typeface="微软雅黑" panose="020B0503020204020204" pitchFamily="34" charset="-122"/>
            </a:rPr>
            <a:t>去中心化和自治的保证</a:t>
          </a:r>
          <a:endParaRPr lang="zh-CN" altLang="en-US" sz="1100" b="1" kern="1200" dirty="0"/>
        </a:p>
        <a:p>
          <a:pPr marL="57150" lvl="1" indent="-57150" algn="l" defTabSz="488950">
            <a:lnSpc>
              <a:spcPct val="90000"/>
            </a:lnSpc>
            <a:spcBef>
              <a:spcPct val="0"/>
            </a:spcBef>
            <a:spcAft>
              <a:spcPct val="15000"/>
            </a:spcAft>
            <a:buChar char="•"/>
          </a:pPr>
          <a:r>
            <a:rPr lang="zh-CN" altLang="en-US" sz="1100" b="1" kern="1200" dirty="0">
              <a:latin typeface="微软雅黑" panose="020B0503020204020204" pitchFamily="34" charset="-122"/>
              <a:ea typeface="微软雅黑" panose="020B0503020204020204" pitchFamily="34" charset="-122"/>
            </a:rPr>
            <a:t>确保系统的公平可靠。</a:t>
          </a:r>
          <a:endParaRPr lang="en-US" altLang="zh-CN" sz="1100" b="1" kern="1200" dirty="0">
            <a:latin typeface="微软雅黑" panose="020B0503020204020204" pitchFamily="34" charset="-122"/>
            <a:ea typeface="微软雅黑" panose="020B0503020204020204" pitchFamily="34" charset="-122"/>
          </a:endParaRPr>
        </a:p>
      </dsp:txBody>
      <dsp:txXfrm>
        <a:off x="6715092" y="3337603"/>
        <a:ext cx="1443518" cy="983147"/>
      </dsp:txXfrm>
    </dsp:sp>
    <dsp:sp modelId="{789EF40D-B65D-4E13-8BB7-AC8B4F390AAD}">
      <dsp:nvSpPr>
        <dsp:cNvPr id="0" name=""/>
        <dsp:cNvSpPr/>
      </dsp:nvSpPr>
      <dsp:spPr>
        <a:xfrm>
          <a:off x="2429430" y="2958909"/>
          <a:ext cx="2149560" cy="1392428"/>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zh-CN" altLang="en-US" sz="1100" b="1" kern="1200" dirty="0">
              <a:latin typeface="微软雅黑" panose="020B0503020204020204" pitchFamily="34" charset="-122"/>
              <a:ea typeface="微软雅黑" panose="020B0503020204020204" pitchFamily="34" charset="-122"/>
            </a:rPr>
            <a:t>算法共识</a:t>
          </a:r>
          <a:endParaRPr lang="zh-CN" altLang="en-US" sz="1100" b="1" kern="1200" dirty="0"/>
        </a:p>
        <a:p>
          <a:pPr marL="57150" lvl="1" indent="-57150" algn="l" defTabSz="488950">
            <a:lnSpc>
              <a:spcPct val="90000"/>
            </a:lnSpc>
            <a:spcBef>
              <a:spcPct val="0"/>
            </a:spcBef>
            <a:spcAft>
              <a:spcPct val="15000"/>
            </a:spcAft>
            <a:buFont typeface="Arial" panose="020B0604020202020204" pitchFamily="34" charset="0"/>
            <a:buChar char="•"/>
          </a:pPr>
          <a:r>
            <a:rPr lang="zh-CN" altLang="en-US" sz="1100" b="1" kern="1200" dirty="0">
              <a:latin typeface="微软雅黑" panose="020B0503020204020204" pitchFamily="34" charset="-122"/>
              <a:ea typeface="微软雅黑" panose="020B0503020204020204" pitchFamily="34" charset="-122"/>
            </a:rPr>
            <a:t>决策共识</a:t>
          </a:r>
          <a:endParaRPr lang="zh-CN" altLang="en-US" sz="1100" b="1" kern="1200" dirty="0"/>
        </a:p>
      </dsp:txBody>
      <dsp:txXfrm>
        <a:off x="2460017" y="3337603"/>
        <a:ext cx="1443518" cy="983147"/>
      </dsp:txXfrm>
    </dsp:sp>
    <dsp:sp modelId="{0AC923A3-9B3F-4CF7-B85C-4AB7B4966825}">
      <dsp:nvSpPr>
        <dsp:cNvPr id="0" name=""/>
        <dsp:cNvSpPr/>
      </dsp:nvSpPr>
      <dsp:spPr>
        <a:xfrm>
          <a:off x="5936608" y="0"/>
          <a:ext cx="2149560" cy="1392428"/>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zh-CN" altLang="en-US" sz="1100" b="1" kern="1200" dirty="0">
              <a:latin typeface="微软雅黑" panose="020B0503020204020204" pitchFamily="34" charset="-122"/>
              <a:ea typeface="微软雅黑" panose="020B0503020204020204" pitchFamily="34" charset="-122"/>
            </a:rPr>
            <a:t>普遍一致</a:t>
          </a:r>
          <a:endParaRPr lang="zh-CN" altLang="en-US" sz="1100" b="1" kern="1200" dirty="0"/>
        </a:p>
        <a:p>
          <a:pPr marL="57150" lvl="1" indent="-57150" algn="l" defTabSz="488950">
            <a:lnSpc>
              <a:spcPct val="90000"/>
            </a:lnSpc>
            <a:spcBef>
              <a:spcPct val="0"/>
            </a:spcBef>
            <a:spcAft>
              <a:spcPct val="15000"/>
            </a:spcAft>
            <a:buChar char="•"/>
          </a:pPr>
          <a:r>
            <a:rPr lang="zh-CN" altLang="en-US" sz="1100" b="1" kern="1200" dirty="0">
              <a:latin typeface="微软雅黑" panose="020B0503020204020204" pitchFamily="34" charset="-122"/>
              <a:ea typeface="微软雅黑" panose="020B0503020204020204" pitchFamily="34" charset="-122"/>
            </a:rPr>
            <a:t>群体团结</a:t>
          </a:r>
          <a:endParaRPr lang="zh-CN" altLang="en-US" sz="1100" b="1" kern="1200" dirty="0"/>
        </a:p>
      </dsp:txBody>
      <dsp:txXfrm>
        <a:off x="6612064" y="30587"/>
        <a:ext cx="1443518" cy="983147"/>
      </dsp:txXfrm>
    </dsp:sp>
    <dsp:sp modelId="{4AA83670-D103-408C-8B46-4CAA6BD07F3A}">
      <dsp:nvSpPr>
        <dsp:cNvPr id="0" name=""/>
        <dsp:cNvSpPr/>
      </dsp:nvSpPr>
      <dsp:spPr>
        <a:xfrm>
          <a:off x="2429430" y="0"/>
          <a:ext cx="2149560" cy="1392428"/>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t" anchorCtr="0">
          <a:noAutofit/>
        </a:bodyPr>
        <a:lstStyle/>
        <a:p>
          <a:pPr marL="57150" lvl="1" indent="-57150" algn="l" defTabSz="444500">
            <a:lnSpc>
              <a:spcPct val="90000"/>
            </a:lnSpc>
            <a:spcBef>
              <a:spcPct val="0"/>
            </a:spcBef>
            <a:spcAft>
              <a:spcPct val="15000"/>
            </a:spcAft>
            <a:buChar char="•"/>
          </a:pPr>
          <a:r>
            <a:rPr lang="zh-CN" altLang="en-US" sz="1000" b="1" kern="1200" dirty="0">
              <a:latin typeface="微软雅黑" panose="020B0503020204020204" pitchFamily="34" charset="-122"/>
              <a:ea typeface="微软雅黑" panose="020B0503020204020204" pitchFamily="34" charset="-122"/>
            </a:rPr>
            <a:t>群体成员就一项决议协商并达成多数一致。</a:t>
          </a:r>
          <a:endParaRPr lang="zh-CN" altLang="en-US" sz="1000" b="1" kern="1200" dirty="0"/>
        </a:p>
        <a:p>
          <a:pPr marL="57150" lvl="1" indent="-57150" algn="l" defTabSz="488950">
            <a:lnSpc>
              <a:spcPct val="90000"/>
            </a:lnSpc>
            <a:spcBef>
              <a:spcPct val="0"/>
            </a:spcBef>
            <a:spcAft>
              <a:spcPct val="15000"/>
            </a:spcAft>
            <a:buChar char="•"/>
          </a:pPr>
          <a:r>
            <a:rPr lang="zh-CN" altLang="en-US" sz="1100" b="1" kern="1200" dirty="0">
              <a:latin typeface="微软雅黑" panose="020B0503020204020204" pitchFamily="34" charset="-122"/>
              <a:ea typeface="微软雅黑" panose="020B0503020204020204" pitchFamily="34" charset="-122"/>
            </a:rPr>
            <a:t>在去中心化环境中建立信任关系。</a:t>
          </a:r>
        </a:p>
      </dsp:txBody>
      <dsp:txXfrm>
        <a:off x="2460017" y="30587"/>
        <a:ext cx="1443518" cy="983147"/>
      </dsp:txXfrm>
    </dsp:sp>
    <dsp:sp modelId="{6567E761-DB97-42AA-B511-F3A9EC10BAE8}">
      <dsp:nvSpPr>
        <dsp:cNvPr id="0" name=""/>
        <dsp:cNvSpPr/>
      </dsp:nvSpPr>
      <dsp:spPr>
        <a:xfrm>
          <a:off x="3330157" y="248026"/>
          <a:ext cx="1884129" cy="1884129"/>
        </a:xfrm>
        <a:prstGeom prst="pieWedg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定义</a:t>
          </a:r>
        </a:p>
      </dsp:txBody>
      <dsp:txXfrm>
        <a:off x="3882006" y="799875"/>
        <a:ext cx="1332280" cy="1332280"/>
      </dsp:txXfrm>
    </dsp:sp>
    <dsp:sp modelId="{7698513C-6ECD-46AA-9709-328C31141593}">
      <dsp:nvSpPr>
        <dsp:cNvPr id="0" name=""/>
        <dsp:cNvSpPr/>
      </dsp:nvSpPr>
      <dsp:spPr>
        <a:xfrm rot="5400000">
          <a:off x="5301313" y="248026"/>
          <a:ext cx="1884129" cy="1884129"/>
        </a:xfrm>
        <a:prstGeom prst="pieWedge">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特点</a:t>
          </a:r>
        </a:p>
      </dsp:txBody>
      <dsp:txXfrm rot="-5400000">
        <a:off x="5301313" y="799875"/>
        <a:ext cx="1332280" cy="1332280"/>
      </dsp:txXfrm>
    </dsp:sp>
    <dsp:sp modelId="{49DE5707-942A-43B3-AA1E-F2EF7C417589}">
      <dsp:nvSpPr>
        <dsp:cNvPr id="0" name=""/>
        <dsp:cNvSpPr/>
      </dsp:nvSpPr>
      <dsp:spPr>
        <a:xfrm rot="10800000">
          <a:off x="5301313" y="2219182"/>
          <a:ext cx="1884129" cy="1884129"/>
        </a:xfrm>
        <a:prstGeom prst="pieWedge">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用途</a:t>
          </a:r>
        </a:p>
      </dsp:txBody>
      <dsp:txXfrm rot="10800000">
        <a:off x="5301313" y="2219182"/>
        <a:ext cx="1332280" cy="1332280"/>
      </dsp:txXfrm>
    </dsp:sp>
    <dsp:sp modelId="{2075121E-4CA7-4D4D-B214-174C8D87DEAD}">
      <dsp:nvSpPr>
        <dsp:cNvPr id="0" name=""/>
        <dsp:cNvSpPr/>
      </dsp:nvSpPr>
      <dsp:spPr>
        <a:xfrm rot="16200000">
          <a:off x="3330157" y="2219182"/>
          <a:ext cx="1884129" cy="1884129"/>
        </a:xfrm>
        <a:prstGeom prst="pieWedg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分类</a:t>
          </a:r>
        </a:p>
      </dsp:txBody>
      <dsp:txXfrm rot="5400000">
        <a:off x="3882006" y="2219182"/>
        <a:ext cx="1332280" cy="1332280"/>
      </dsp:txXfrm>
    </dsp:sp>
    <dsp:sp modelId="{62876A1D-79F3-42D5-B990-3A229C9BC3B9}">
      <dsp:nvSpPr>
        <dsp:cNvPr id="0" name=""/>
        <dsp:cNvSpPr/>
      </dsp:nvSpPr>
      <dsp:spPr>
        <a:xfrm>
          <a:off x="4932537" y="1784048"/>
          <a:ext cx="650525" cy="565673"/>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44CE42-F88D-406D-B33E-B38A0107D425}">
      <dsp:nvSpPr>
        <dsp:cNvPr id="0" name=""/>
        <dsp:cNvSpPr/>
      </dsp:nvSpPr>
      <dsp:spPr>
        <a:xfrm rot="10800000">
          <a:off x="4932537" y="2001615"/>
          <a:ext cx="650525" cy="565673"/>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34636-958C-497E-8E24-F1706AA61839}">
      <dsp:nvSpPr>
        <dsp:cNvPr id="0" name=""/>
        <dsp:cNvSpPr/>
      </dsp:nvSpPr>
      <dsp:spPr>
        <a:xfrm>
          <a:off x="2603263" y="2297"/>
          <a:ext cx="1624216" cy="1453763"/>
        </a:xfrm>
        <a:prstGeom prst="ellipse">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rot lat="0" lon="0" rev="0"/>
          </a:camera>
          <a:lightRig rig="threeP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altLang="zh-CN" sz="1200" kern="1200"/>
            <a:t>validator node</a:t>
          </a:r>
          <a:endParaRPr lang="zh-CN" altLang="en-US" sz="1200" kern="1200"/>
        </a:p>
      </dsp:txBody>
      <dsp:txXfrm>
        <a:off x="2841124" y="215196"/>
        <a:ext cx="1148494" cy="1027965"/>
      </dsp:txXfrm>
    </dsp:sp>
    <dsp:sp modelId="{F7556B61-BF81-41CC-9116-4B74CB9572BA}">
      <dsp:nvSpPr>
        <dsp:cNvPr id="0" name=""/>
        <dsp:cNvSpPr/>
      </dsp:nvSpPr>
      <dsp:spPr>
        <a:xfrm rot="2160000">
          <a:off x="4123343" y="1115290"/>
          <a:ext cx="322247" cy="490645"/>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4132575" y="1185007"/>
        <a:ext cx="225573" cy="294387"/>
      </dsp:txXfrm>
    </dsp:sp>
    <dsp:sp modelId="{87F0C3EA-2EB9-4899-99FB-EE771C6A7AF1}">
      <dsp:nvSpPr>
        <dsp:cNvPr id="0" name=""/>
        <dsp:cNvSpPr/>
      </dsp:nvSpPr>
      <dsp:spPr>
        <a:xfrm>
          <a:off x="4342480" y="1284364"/>
          <a:ext cx="1675011" cy="1453763"/>
        </a:xfrm>
        <a:prstGeom prst="ellipse">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rot lat="0" lon="0" rev="0"/>
          </a:camera>
          <a:lightRig rig="threeP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altLang="zh-CN" sz="1200" kern="1200"/>
            <a:t>validator node</a:t>
          </a:r>
          <a:endParaRPr lang="zh-CN" altLang="en-US" sz="1200" kern="1200"/>
        </a:p>
      </dsp:txBody>
      <dsp:txXfrm>
        <a:off x="4587780" y="1497263"/>
        <a:ext cx="1184411" cy="1027965"/>
      </dsp:txXfrm>
    </dsp:sp>
    <dsp:sp modelId="{FCC1CD0E-8CAE-4E14-B6A2-A45DD63FE19C}">
      <dsp:nvSpPr>
        <dsp:cNvPr id="0" name=""/>
        <dsp:cNvSpPr/>
      </dsp:nvSpPr>
      <dsp:spPr>
        <a:xfrm rot="6480000">
          <a:off x="4656196" y="2795147"/>
          <a:ext cx="378749" cy="490645"/>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10800000">
        <a:off x="4730565" y="2839244"/>
        <a:ext cx="265124" cy="294387"/>
      </dsp:txXfrm>
    </dsp:sp>
    <dsp:sp modelId="{51057FC4-6E73-4A9C-9A0A-F0AA78351348}">
      <dsp:nvSpPr>
        <dsp:cNvPr id="0" name=""/>
        <dsp:cNvSpPr/>
      </dsp:nvSpPr>
      <dsp:spPr>
        <a:xfrm>
          <a:off x="3732590" y="3358792"/>
          <a:ext cx="1546745" cy="1453763"/>
        </a:xfrm>
        <a:prstGeom prst="ellipse">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rot lat="0" lon="0" rev="0"/>
          </a:camera>
          <a:lightRig rig="threeP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altLang="zh-CN" sz="1200" kern="1200"/>
            <a:t>validator node</a:t>
          </a:r>
          <a:endParaRPr lang="zh-CN" altLang="en-US" sz="1200" kern="1200"/>
        </a:p>
      </dsp:txBody>
      <dsp:txXfrm>
        <a:off x="3959106" y="3571691"/>
        <a:ext cx="1093713" cy="1027965"/>
      </dsp:txXfrm>
    </dsp:sp>
    <dsp:sp modelId="{03305C4F-EB1F-4526-98B7-5CE20CCE0DFF}">
      <dsp:nvSpPr>
        <dsp:cNvPr id="0" name=""/>
        <dsp:cNvSpPr/>
      </dsp:nvSpPr>
      <dsp:spPr>
        <a:xfrm rot="10800000">
          <a:off x="3281360" y="3840351"/>
          <a:ext cx="318869" cy="490645"/>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10800000">
        <a:off x="3377021" y="3938480"/>
        <a:ext cx="223208" cy="294387"/>
      </dsp:txXfrm>
    </dsp:sp>
    <dsp:sp modelId="{F48217CF-C435-4EB7-93A0-6A60776BD3B1}">
      <dsp:nvSpPr>
        <dsp:cNvPr id="0" name=""/>
        <dsp:cNvSpPr/>
      </dsp:nvSpPr>
      <dsp:spPr>
        <a:xfrm>
          <a:off x="1518611" y="3358792"/>
          <a:ext cx="1612339" cy="1453763"/>
        </a:xfrm>
        <a:prstGeom prst="ellipse">
          <a:avLst/>
        </a:prstGeom>
        <a:solidFill>
          <a:schemeClr val="accent1"/>
        </a:solidFill>
        <a:ln w="19050" cap="flat" cmpd="sng" algn="ctr">
          <a:solidFill>
            <a:schemeClr val="lt1"/>
          </a:solidFill>
          <a:prstDash val="solid"/>
          <a:miter lim="800000"/>
        </a:ln>
        <a:effectLst/>
        <a:scene3d>
          <a:camera prst="orthographicFront">
            <a:rot lat="0" lon="0" rev="0"/>
          </a:camera>
          <a:lightRig rig="threePt" dir="t"/>
        </a:scene3d>
      </dsp:spPr>
      <dsp:style>
        <a:lnRef idx="3">
          <a:schemeClr val="lt1"/>
        </a:lnRef>
        <a:fillRef idx="1">
          <a:schemeClr val="accent1"/>
        </a:fillRef>
        <a:effectRef idx="1">
          <a:schemeClr val="accent1"/>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altLang="zh-CN" sz="1200" kern="1200"/>
            <a:t>validator node</a:t>
          </a:r>
        </a:p>
        <a:p>
          <a:pPr marL="0" lvl="0" indent="0" algn="ctr" defTabSz="533400">
            <a:lnSpc>
              <a:spcPct val="90000"/>
            </a:lnSpc>
            <a:spcBef>
              <a:spcPct val="0"/>
            </a:spcBef>
            <a:spcAft>
              <a:spcPct val="35000"/>
            </a:spcAft>
            <a:buNone/>
          </a:pPr>
          <a:r>
            <a:rPr lang="en-US" altLang="zh-CN" sz="1200" kern="1200"/>
            <a:t>(Leader)</a:t>
          </a:r>
          <a:endParaRPr lang="zh-CN" altLang="en-US" sz="1200" kern="1200"/>
        </a:p>
      </dsp:txBody>
      <dsp:txXfrm>
        <a:off x="1754733" y="3571691"/>
        <a:ext cx="1140095" cy="1027965"/>
      </dsp:txXfrm>
    </dsp:sp>
    <dsp:sp modelId="{CEC4A212-799F-480F-8119-D0F411CC1EC9}">
      <dsp:nvSpPr>
        <dsp:cNvPr id="0" name=""/>
        <dsp:cNvSpPr/>
      </dsp:nvSpPr>
      <dsp:spPr>
        <a:xfrm rot="15120000">
          <a:off x="1802089" y="2813647"/>
          <a:ext cx="378190" cy="490645"/>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10800000">
        <a:off x="1876348" y="2965728"/>
        <a:ext cx="264733" cy="294387"/>
      </dsp:txXfrm>
    </dsp:sp>
    <dsp:sp modelId="{589AE641-33DA-475E-9E55-30F7A4AD4E59}">
      <dsp:nvSpPr>
        <dsp:cNvPr id="0" name=""/>
        <dsp:cNvSpPr/>
      </dsp:nvSpPr>
      <dsp:spPr>
        <a:xfrm>
          <a:off x="834768" y="1284364"/>
          <a:ext cx="1631979" cy="1453763"/>
        </a:xfrm>
        <a:prstGeom prst="ellipse">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rot lat="0" lon="0" rev="0"/>
          </a:camera>
          <a:lightRig rig="threeP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validator node</a:t>
          </a:r>
        </a:p>
        <a:p>
          <a:pPr marL="0" lvl="0" indent="0" algn="ctr" defTabSz="533400">
            <a:lnSpc>
              <a:spcPct val="90000"/>
            </a:lnSpc>
            <a:spcBef>
              <a:spcPct val="0"/>
            </a:spcBef>
            <a:spcAft>
              <a:spcPct val="35000"/>
            </a:spcAft>
            <a:buNone/>
          </a:pPr>
          <a:r>
            <a:rPr lang="en-US" altLang="zh-CN" sz="1200" kern="1200" dirty="0"/>
            <a:t>(New Leader)</a:t>
          </a:r>
          <a:endParaRPr lang="zh-CN" altLang="en-US" sz="1200" kern="1200" dirty="0"/>
        </a:p>
      </dsp:txBody>
      <dsp:txXfrm>
        <a:off x="1073766" y="1497263"/>
        <a:ext cx="1153983" cy="1027965"/>
      </dsp:txXfrm>
    </dsp:sp>
    <dsp:sp modelId="{CDDB4437-38F9-465E-ADF1-43CB1B1E3528}">
      <dsp:nvSpPr>
        <dsp:cNvPr id="0" name=""/>
        <dsp:cNvSpPr/>
      </dsp:nvSpPr>
      <dsp:spPr>
        <a:xfrm rot="19440000">
          <a:off x="2362092" y="1129700"/>
          <a:ext cx="328704" cy="490645"/>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371509" y="1256810"/>
        <a:ext cx="230093" cy="294387"/>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15C8E-BC5F-4D0A-908F-1339C3319D6F}"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095E7-D6C4-463C-A8D7-164715B0174C}" type="slidenum">
              <a:rPr lang="zh-CN" altLang="en-US" smtClean="0"/>
              <a:t>‹#›</a:t>
            </a:fld>
            <a:endParaRPr lang="zh-CN" altLang="en-US"/>
          </a:p>
        </p:txBody>
      </p:sp>
    </p:spTree>
    <p:extLst>
      <p:ext uri="{BB962C8B-B14F-4D97-AF65-F5344CB8AC3E}">
        <p14:creationId xmlns:p14="http://schemas.microsoft.com/office/powerpoint/2010/main" val="3894313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29732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000" kern="1200" dirty="0">
                    <a:solidFill>
                      <a:schemeClr val="tx1"/>
                    </a:solidFill>
                    <a:effectLst/>
                    <a:latin typeface="+mn-lt"/>
                    <a:ea typeface="+mn-ea"/>
                    <a:cs typeface="+mn-cs"/>
                  </a:rPr>
                  <a:t>接下来说说</a:t>
                </a:r>
                <a:r>
                  <a:rPr lang="en-US" altLang="zh-CN" sz="1000" kern="1200" dirty="0">
                    <a:solidFill>
                      <a:schemeClr val="tx1"/>
                    </a:solidFill>
                    <a:effectLst/>
                    <a:latin typeface="+mn-lt"/>
                    <a:ea typeface="+mn-ea"/>
                    <a:cs typeface="+mn-cs"/>
                  </a:rPr>
                  <a:t>BuChain</a:t>
                </a:r>
                <a:r>
                  <a:rPr lang="zh-CN" altLang="en-US" sz="1000" kern="1200" dirty="0">
                    <a:solidFill>
                      <a:schemeClr val="tx1"/>
                    </a:solidFill>
                    <a:effectLst/>
                    <a:latin typeface="+mn-lt"/>
                    <a:ea typeface="+mn-ea"/>
                    <a:cs typeface="+mn-cs"/>
                  </a:rPr>
                  <a:t>的</a:t>
                </a:r>
                <a:r>
                  <a:rPr lang="en-US" altLang="zh-CN" sz="1000" kern="1200" dirty="0">
                    <a:solidFill>
                      <a:schemeClr val="tx1"/>
                    </a:solidFill>
                    <a:effectLst/>
                    <a:latin typeface="+mn-lt"/>
                    <a:ea typeface="+mn-ea"/>
                    <a:cs typeface="+mn-cs"/>
                  </a:rPr>
                  <a:t>view-change</a:t>
                </a:r>
                <a:r>
                  <a:rPr lang="zh-CN" altLang="en-US" sz="1000" kern="1200" dirty="0">
                    <a:solidFill>
                      <a:schemeClr val="tx1"/>
                    </a:solidFill>
                    <a:effectLst/>
                    <a:latin typeface="+mn-lt"/>
                    <a:ea typeface="+mn-ea"/>
                    <a:cs typeface="+mn-cs"/>
                  </a:rPr>
                  <a:t>的优化：</a:t>
                </a:r>
                <a:endParaRPr lang="en-US" altLang="zh-CN" sz="1000" kern="1200" dirty="0">
                  <a:solidFill>
                    <a:schemeClr val="tx1"/>
                  </a:solidFill>
                  <a:effectLst/>
                  <a:latin typeface="+mn-lt"/>
                  <a:ea typeface="+mn-ea"/>
                  <a:cs typeface="+mn-cs"/>
                </a:endParaRPr>
              </a:p>
              <a:p>
                <a:r>
                  <a:rPr lang="en-US" altLang="zh-CN" sz="1000" kern="1200" dirty="0">
                    <a:solidFill>
                      <a:schemeClr val="tx1"/>
                    </a:solidFill>
                    <a:effectLst/>
                    <a:latin typeface="+mn-lt"/>
                    <a:ea typeface="+mn-ea"/>
                    <a:cs typeface="+mn-cs"/>
                  </a:rPr>
                  <a:t>1.</a:t>
                </a:r>
                <a:r>
                  <a:rPr lang="zh-CN" altLang="en-US" sz="1000" kern="1200" dirty="0">
                    <a:solidFill>
                      <a:schemeClr val="tx1"/>
                    </a:solidFill>
                    <a:effectLst/>
                    <a:latin typeface="+mn-lt"/>
                    <a:ea typeface="+mn-ea"/>
                    <a:cs typeface="+mn-cs"/>
                  </a:rPr>
                  <a:t>我们可以看到每轮</a:t>
                </a:r>
                <a:r>
                  <a:rPr lang="en-US" altLang="zh-CN" sz="1000" kern="1200" dirty="0">
                    <a:solidFill>
                      <a:schemeClr val="tx1"/>
                    </a:solidFill>
                    <a:effectLst/>
                    <a:latin typeface="+mn-lt"/>
                    <a:ea typeface="+mn-ea"/>
                    <a:cs typeface="+mn-cs"/>
                  </a:rPr>
                  <a:t>BFT</a:t>
                </a:r>
                <a:r>
                  <a:rPr lang="zh-CN" altLang="en-US" sz="1000" kern="1200" dirty="0">
                    <a:solidFill>
                      <a:schemeClr val="tx1"/>
                    </a:solidFill>
                    <a:effectLst/>
                    <a:latin typeface="+mn-lt"/>
                    <a:ea typeface="+mn-ea"/>
                    <a:cs typeface="+mn-cs"/>
                  </a:rPr>
                  <a:t>共识完成后都会发生视图的切换产生新的视图，这个和</a:t>
                </a:r>
                <a:r>
                  <a:rPr lang="en-US" altLang="zh-CN" sz="1000" kern="1200" dirty="0">
                    <a:solidFill>
                      <a:schemeClr val="tx1"/>
                    </a:solidFill>
                    <a:effectLst/>
                    <a:latin typeface="+mn-lt"/>
                    <a:ea typeface="+mn-ea"/>
                    <a:cs typeface="+mn-cs"/>
                  </a:rPr>
                  <a:t>PBFT</a:t>
                </a:r>
                <a:r>
                  <a:rPr lang="zh-CN" altLang="en-US" sz="1000" kern="1200" dirty="0">
                    <a:solidFill>
                      <a:schemeClr val="tx1"/>
                    </a:solidFill>
                    <a:effectLst/>
                    <a:latin typeface="+mn-lt"/>
                    <a:ea typeface="+mn-ea"/>
                    <a:cs typeface="+mn-cs"/>
                  </a:rPr>
                  <a:t>某个节点永远占用</a:t>
                </a:r>
                <a:r>
                  <a:rPr lang="en-US" altLang="zh-CN" sz="1000" kern="1200" dirty="0">
                    <a:solidFill>
                      <a:schemeClr val="tx1"/>
                    </a:solidFill>
                    <a:effectLst/>
                    <a:latin typeface="+mn-lt"/>
                    <a:ea typeface="+mn-ea"/>
                    <a:cs typeface="+mn-cs"/>
                  </a:rPr>
                  <a:t>Leader</a:t>
                </a:r>
                <a:r>
                  <a:rPr lang="zh-CN" altLang="en-US" sz="1000" kern="1200" dirty="0">
                    <a:solidFill>
                      <a:schemeClr val="tx1"/>
                    </a:solidFill>
                    <a:effectLst/>
                    <a:latin typeface="+mn-lt"/>
                    <a:ea typeface="+mn-ea"/>
                    <a:cs typeface="+mn-cs"/>
                  </a:rPr>
                  <a:t>的位置的方式明显不一样。</a:t>
                </a:r>
                <a:r>
                  <a:rPr lang="en-US" altLang="zh-CN" sz="1000" kern="1200" dirty="0">
                    <a:solidFill>
                      <a:schemeClr val="tx1"/>
                    </a:solidFill>
                    <a:effectLst/>
                    <a:latin typeface="+mn-lt"/>
                    <a:ea typeface="+mn-ea"/>
                    <a:cs typeface="+mn-cs"/>
                  </a:rPr>
                  <a:t>BFT</a:t>
                </a:r>
                <a:r>
                  <a:rPr lang="zh-CN" altLang="en-US" sz="1000" kern="1200" dirty="0">
                    <a:solidFill>
                      <a:schemeClr val="tx1"/>
                    </a:solidFill>
                    <a:effectLst/>
                    <a:latin typeface="+mn-lt"/>
                    <a:ea typeface="+mn-ea"/>
                    <a:cs typeface="+mn-cs"/>
                  </a:rPr>
                  <a:t>的</a:t>
                </a:r>
                <a:r>
                  <a:rPr lang="en-US" altLang="zh-CN" sz="1000" kern="1200" dirty="0">
                    <a:solidFill>
                      <a:schemeClr val="tx1"/>
                    </a:solidFill>
                    <a:effectLst/>
                    <a:latin typeface="+mn-lt"/>
                    <a:ea typeface="+mn-ea"/>
                    <a:cs typeface="+mn-cs"/>
                  </a:rPr>
                  <a:t>view change</a:t>
                </a:r>
                <a:r>
                  <a:rPr lang="zh-CN" altLang="en-US" sz="1000" kern="1200" dirty="0">
                    <a:solidFill>
                      <a:schemeClr val="tx1"/>
                    </a:solidFill>
                    <a:effectLst/>
                    <a:latin typeface="+mn-lt"/>
                    <a:ea typeface="+mn-ea"/>
                    <a:cs typeface="+mn-cs"/>
                  </a:rPr>
                  <a:t>轮换机制会让所有验证节点都有机会去产生区块，产生区块的权利是均匀分配的。</a:t>
                </a:r>
                <a:endParaRPr lang="en-US" altLang="zh-CN" sz="1000" kern="1200" dirty="0">
                  <a:solidFill>
                    <a:schemeClr val="tx1"/>
                  </a:solidFill>
                  <a:effectLst/>
                  <a:latin typeface="+mn-lt"/>
                  <a:ea typeface="+mn-ea"/>
                  <a:cs typeface="+mn-cs"/>
                </a:endParaRPr>
              </a:p>
              <a:p>
                <a:r>
                  <a:rPr lang="zh-CN" altLang="en-US" sz="1000" kern="1200" dirty="0">
                    <a:solidFill>
                      <a:schemeClr val="tx1"/>
                    </a:solidFill>
                    <a:effectLst/>
                    <a:latin typeface="+mn-lt"/>
                    <a:ea typeface="+mn-ea"/>
                    <a:cs typeface="+mn-cs"/>
                  </a:rPr>
                  <a:t>并且这种方式能有效减少</a:t>
                </a:r>
                <a:r>
                  <a:rPr lang="en-US" altLang="zh-CN" sz="1000" kern="1200" dirty="0">
                    <a:solidFill>
                      <a:schemeClr val="tx1"/>
                    </a:solidFill>
                    <a:effectLst/>
                    <a:latin typeface="+mn-lt"/>
                    <a:ea typeface="+mn-ea"/>
                    <a:cs typeface="+mn-cs"/>
                  </a:rPr>
                  <a:t>Leader</a:t>
                </a:r>
                <a:r>
                  <a:rPr lang="zh-CN" altLang="en-US" sz="1000" kern="1200" dirty="0">
                    <a:solidFill>
                      <a:schemeClr val="tx1"/>
                    </a:solidFill>
                    <a:effectLst/>
                    <a:latin typeface="+mn-lt"/>
                    <a:ea typeface="+mn-ea"/>
                    <a:cs typeface="+mn-cs"/>
                  </a:rPr>
                  <a:t>节点是错误节点作恶的概率</a:t>
                </a:r>
                <a:endParaRPr lang="en-US" altLang="zh-CN" sz="10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solidFill>
                    <a:effectLst/>
                    <a:latin typeface="+mn-lt"/>
                    <a:ea typeface="+mn-ea"/>
                    <a:cs typeface="+mn-cs"/>
                  </a:rPr>
                  <a:t>1.</a:t>
                </a:r>
                <a:r>
                  <a:rPr lang="zh-CN" altLang="en-US" sz="1000" kern="1200" dirty="0">
                    <a:solidFill>
                      <a:schemeClr val="tx1"/>
                    </a:solidFill>
                    <a:effectLst/>
                    <a:latin typeface="+mn-lt"/>
                    <a:ea typeface="+mn-ea"/>
                    <a:cs typeface="+mn-cs"/>
                  </a:rPr>
                  <a:t>网络优化：</a:t>
                </a:r>
                <a:r>
                  <a:rPr lang="zh-CN" altLang="zh-CN" sz="1000" kern="1200" dirty="0">
                    <a:solidFill>
                      <a:schemeClr val="tx1"/>
                    </a:solidFill>
                    <a:effectLst/>
                    <a:latin typeface="+mn-lt"/>
                    <a:ea typeface="+mn-ea"/>
                    <a:cs typeface="+mn-cs"/>
                  </a:rPr>
                  <a:t>为提高可用性，在正常共识流程和</a:t>
                </a:r>
                <a:r>
                  <a:rPr lang="en-US" altLang="zh-CN" sz="1000" kern="1200" dirty="0">
                    <a:solidFill>
                      <a:schemeClr val="tx1"/>
                    </a:solidFill>
                    <a:effectLst/>
                    <a:latin typeface="+mn-lt"/>
                    <a:ea typeface="+mn-ea"/>
                    <a:cs typeface="+mn-cs"/>
                  </a:rPr>
                  <a:t>VIEW-CHANGE</a:t>
                </a:r>
                <a:r>
                  <a:rPr lang="zh-CN" altLang="zh-CN" sz="1000" kern="1200" dirty="0">
                    <a:solidFill>
                      <a:schemeClr val="tx1"/>
                    </a:solidFill>
                    <a:effectLst/>
                    <a:latin typeface="+mn-lt"/>
                    <a:ea typeface="+mn-ea"/>
                    <a:cs typeface="+mn-cs"/>
                  </a:rPr>
                  <a:t>流程中加入多个超时重发机制，提高网络层面的消息</a:t>
                </a:r>
                <a:r>
                  <a:rPr lang="zh-CN" altLang="en-US" sz="1000" kern="1200" dirty="0">
                    <a:solidFill>
                      <a:schemeClr val="tx1"/>
                    </a:solidFill>
                    <a:effectLst/>
                    <a:latin typeface="+mn-lt"/>
                    <a:ea typeface="+mn-ea"/>
                    <a:cs typeface="+mn-cs"/>
                  </a:rPr>
                  <a:t>可靠性</a:t>
                </a:r>
                <a:endParaRPr lang="zh-CN" altLang="zh-CN" sz="10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a:p>
                <a:r>
                  <a:rPr lang="en-US" altLang="zh-CN" sz="1000" kern="1200" dirty="0">
                    <a:solidFill>
                      <a:schemeClr val="tx1"/>
                    </a:solidFill>
                    <a:effectLst/>
                    <a:latin typeface="+mn-lt"/>
                    <a:ea typeface="+mn-ea"/>
                    <a:cs typeface="+mn-cs"/>
                  </a:rPr>
                  <a:t>2. view-change Package</a:t>
                </a:r>
                <a:r>
                  <a:rPr lang="zh-CN" altLang="en-US" sz="1000" kern="1200" dirty="0">
                    <a:solidFill>
                      <a:schemeClr val="tx1"/>
                    </a:solidFill>
                    <a:effectLst/>
                    <a:latin typeface="+mn-lt"/>
                    <a:ea typeface="+mn-ea"/>
                    <a:cs typeface="+mn-cs"/>
                  </a:rPr>
                  <a:t>的优化。</a:t>
                </a:r>
                <a:r>
                  <a:rPr lang="zh-CN" altLang="zh-CN" sz="1000" kern="1200" dirty="0">
                    <a:solidFill>
                      <a:schemeClr val="tx1"/>
                    </a:solidFill>
                    <a:effectLst/>
                    <a:latin typeface="+mn-lt"/>
                    <a:ea typeface="+mn-ea"/>
                    <a:cs typeface="+mn-cs"/>
                  </a:rPr>
                  <a:t>当上一轮的共识达到了</a:t>
                </a:r>
                <a:r>
                  <a:rPr lang="en-US" altLang="zh-CN" sz="1000" kern="1200" dirty="0">
                    <a:solidFill>
                      <a:schemeClr val="tx1"/>
                    </a:solidFill>
                    <a:effectLst/>
                    <a:latin typeface="+mn-lt"/>
                    <a:ea typeface="+mn-ea"/>
                    <a:cs typeface="+mn-cs"/>
                  </a:rPr>
                  <a:t>Prepared</a:t>
                </a:r>
                <a:r>
                  <a:rPr lang="zh-CN" altLang="zh-CN" sz="1000" kern="1200" dirty="0">
                    <a:solidFill>
                      <a:schemeClr val="tx1"/>
                    </a:solidFill>
                    <a:effectLst/>
                    <a:latin typeface="+mn-lt"/>
                    <a:ea typeface="+mn-ea"/>
                    <a:cs typeface="+mn-cs"/>
                  </a:rPr>
                  <a:t>状态，每个节点将会包含完整的</a:t>
                </a:r>
                <a:r>
                  <a:rPr lang="en-US" altLang="zh-CN" sz="1000" kern="1200" dirty="0">
                    <a:solidFill>
                      <a:schemeClr val="tx1"/>
                    </a:solidFill>
                    <a:effectLst/>
                    <a:latin typeface="+mn-lt"/>
                    <a:ea typeface="+mn-ea"/>
                    <a:cs typeface="+mn-cs"/>
                  </a:rPr>
                  <a:t>REQUEST </a:t>
                </a:r>
                <a:r>
                  <a:rPr lang="zh-CN" altLang="zh-CN" sz="1000" kern="1200" dirty="0">
                    <a:solidFill>
                      <a:schemeClr val="tx1"/>
                    </a:solidFill>
                    <a:effectLst/>
                    <a:latin typeface="+mn-lt"/>
                    <a:ea typeface="+mn-ea"/>
                    <a:cs typeface="+mn-cs"/>
                  </a:rPr>
                  <a:t>消息，而接下来</a:t>
                </a:r>
                <a:r>
                  <a:rPr lang="en-US" altLang="zh-CN" sz="1000" kern="1200" dirty="0">
                    <a:solidFill>
                      <a:schemeClr val="tx1"/>
                    </a:solidFill>
                    <a:effectLst/>
                    <a:latin typeface="+mn-lt"/>
                    <a:ea typeface="+mn-ea"/>
                    <a:cs typeface="+mn-cs"/>
                  </a:rPr>
                  <a:t>NEW-VIEW</a:t>
                </a:r>
                <a:r>
                  <a:rPr lang="zh-CN" altLang="zh-CN" sz="1000" kern="1200" dirty="0">
                    <a:solidFill>
                      <a:schemeClr val="tx1"/>
                    </a:solidFill>
                    <a:effectLst/>
                    <a:latin typeface="+mn-lt"/>
                    <a:ea typeface="+mn-ea"/>
                    <a:cs typeface="+mn-cs"/>
                  </a:rPr>
                  <a:t>将打包</a:t>
                </a:r>
                <a14:m>
                  <m:oMath xmlns:m="http://schemas.openxmlformats.org/officeDocument/2006/math">
                    <m:r>
                      <m:rPr>
                        <m:nor/>
                      </m:rPr>
                      <a:rPr lang="en-US" altLang="zh-CN" sz="1000" smtClean="0"/>
                      <m:t>Q</m:t>
                    </m:r>
                    <m:r>
                      <m:rPr>
                        <m:nor/>
                      </m:rPr>
                      <a:rPr lang="en-US" altLang="zh-CN" sz="1000" baseline="-25000" smtClean="0"/>
                      <m:t>size</m:t>
                    </m:r>
                  </m:oMath>
                </a14:m>
                <a:r>
                  <a:rPr lang="zh-CN" altLang="zh-CN" sz="1000" kern="1200" dirty="0">
                    <a:solidFill>
                      <a:schemeClr val="tx1"/>
                    </a:solidFill>
                    <a:effectLst/>
                    <a:latin typeface="+mn-lt"/>
                    <a:ea typeface="+mn-ea"/>
                    <a:cs typeface="+mn-cs"/>
                  </a:rPr>
                  <a:t>个数的</a:t>
                </a:r>
                <a:r>
                  <a:rPr lang="en-US" altLang="zh-CN" sz="1000" kern="1200" dirty="0">
                    <a:solidFill>
                      <a:schemeClr val="tx1"/>
                    </a:solidFill>
                    <a:effectLst/>
                    <a:latin typeface="+mn-lt"/>
                    <a:ea typeface="+mn-ea"/>
                    <a:cs typeface="+mn-cs"/>
                  </a:rPr>
                  <a:t>VIEW-CHANGE</a:t>
                </a:r>
                <a:r>
                  <a:rPr lang="zh-CN" altLang="zh-CN" sz="1000" kern="1200" dirty="0">
                    <a:solidFill>
                      <a:schemeClr val="tx1"/>
                    </a:solidFill>
                    <a:effectLst/>
                    <a:latin typeface="+mn-lt"/>
                    <a:ea typeface="+mn-ea"/>
                    <a:cs typeface="+mn-cs"/>
                  </a:rPr>
                  <a:t>消息，消息尺寸会急剧增大；针对这一个过程，我们重新设计了</a:t>
                </a:r>
                <a:r>
                  <a:rPr lang="en-US" altLang="zh-CN" sz="1000" kern="1200" dirty="0">
                    <a:solidFill>
                      <a:schemeClr val="tx1"/>
                    </a:solidFill>
                    <a:effectLst/>
                    <a:latin typeface="+mn-lt"/>
                    <a:ea typeface="+mn-ea"/>
                    <a:cs typeface="+mn-cs"/>
                  </a:rPr>
                  <a:t>VIEW-CHANGE</a:t>
                </a:r>
                <a:r>
                  <a:rPr lang="zh-CN" altLang="zh-CN" sz="1000" kern="1200" dirty="0">
                    <a:solidFill>
                      <a:schemeClr val="tx1"/>
                    </a:solidFill>
                    <a:effectLst/>
                    <a:latin typeface="+mn-lt"/>
                    <a:ea typeface="+mn-ea"/>
                    <a:cs typeface="+mn-cs"/>
                  </a:rPr>
                  <a:t>消息，把</a:t>
                </a:r>
                <a:r>
                  <a:rPr lang="en-US" altLang="zh-CN" sz="1000" kern="1200" dirty="0">
                    <a:solidFill>
                      <a:schemeClr val="tx1"/>
                    </a:solidFill>
                    <a:effectLst/>
                    <a:latin typeface="+mn-lt"/>
                    <a:ea typeface="+mn-ea"/>
                    <a:cs typeface="+mn-cs"/>
                  </a:rPr>
                  <a:t>REQUEST</a:t>
                </a:r>
                <a:r>
                  <a:rPr lang="zh-CN" altLang="zh-CN" sz="1000" kern="1200" dirty="0">
                    <a:solidFill>
                      <a:schemeClr val="tx1"/>
                    </a:solidFill>
                    <a:effectLst/>
                    <a:latin typeface="+mn-lt"/>
                    <a:ea typeface="+mn-ea"/>
                    <a:cs typeface="+mn-cs"/>
                  </a:rPr>
                  <a:t>分离出</a:t>
                </a:r>
                <a:r>
                  <a:rPr lang="en-US" altLang="zh-CN" sz="1000" kern="1200" dirty="0">
                    <a:solidFill>
                      <a:schemeClr val="tx1"/>
                    </a:solidFill>
                    <a:effectLst/>
                    <a:latin typeface="+mn-lt"/>
                    <a:ea typeface="+mn-ea"/>
                    <a:cs typeface="+mn-cs"/>
                  </a:rPr>
                  <a:t>VIEW-CHANGE</a:t>
                </a:r>
                <a:r>
                  <a:rPr lang="zh-CN" altLang="zh-CN" sz="1000" kern="1200" dirty="0">
                    <a:solidFill>
                      <a:schemeClr val="tx1"/>
                    </a:solidFill>
                    <a:effectLst/>
                    <a:latin typeface="+mn-lt"/>
                    <a:ea typeface="+mn-ea"/>
                    <a:cs typeface="+mn-cs"/>
                  </a:rPr>
                  <a:t>，这样</a:t>
                </a:r>
                <a:r>
                  <a:rPr lang="en-US" altLang="zh-CN" sz="1000" kern="1200" dirty="0">
                    <a:solidFill>
                      <a:schemeClr val="tx1"/>
                    </a:solidFill>
                    <a:effectLst/>
                    <a:latin typeface="+mn-lt"/>
                    <a:ea typeface="+mn-ea"/>
                    <a:cs typeface="+mn-cs"/>
                  </a:rPr>
                  <a:t>NEW-VIEW</a:t>
                </a:r>
                <a:r>
                  <a:rPr lang="zh-CN" altLang="zh-CN" sz="1000" kern="1200" dirty="0">
                    <a:solidFill>
                      <a:schemeClr val="tx1"/>
                    </a:solidFill>
                    <a:effectLst/>
                    <a:latin typeface="+mn-lt"/>
                    <a:ea typeface="+mn-ea"/>
                    <a:cs typeface="+mn-cs"/>
                  </a:rPr>
                  <a:t>即可以保证消息的有效性，又可以减少消息的尺寸。</a:t>
                </a:r>
                <a:endParaRPr lang="en-US" altLang="zh-CN" sz="10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en-US" sz="1000" kern="1200" dirty="0">
                    <a:solidFill>
                      <a:schemeClr val="tx1"/>
                    </a:solidFill>
                    <a:effectLst/>
                    <a:latin typeface="+mn-lt"/>
                    <a:ea typeface="+mn-ea"/>
                    <a:cs typeface="+mn-cs"/>
                  </a:rPr>
                  <a:t>接下来说说</a:t>
                </a:r>
                <a:r>
                  <a:rPr lang="en-US" altLang="zh-CN" sz="1000" kern="1200" dirty="0">
                    <a:solidFill>
                      <a:schemeClr val="tx1"/>
                    </a:solidFill>
                    <a:effectLst/>
                    <a:latin typeface="+mn-lt"/>
                    <a:ea typeface="+mn-ea"/>
                    <a:cs typeface="+mn-cs"/>
                  </a:rPr>
                  <a:t>BuChain</a:t>
                </a:r>
                <a:r>
                  <a:rPr lang="zh-CN" altLang="en-US" sz="1000" kern="1200" dirty="0">
                    <a:solidFill>
                      <a:schemeClr val="tx1"/>
                    </a:solidFill>
                    <a:effectLst/>
                    <a:latin typeface="+mn-lt"/>
                    <a:ea typeface="+mn-ea"/>
                    <a:cs typeface="+mn-cs"/>
                  </a:rPr>
                  <a:t>的</a:t>
                </a:r>
                <a:r>
                  <a:rPr lang="en-US" altLang="zh-CN" sz="1000" kern="1200" dirty="0">
                    <a:solidFill>
                      <a:schemeClr val="tx1"/>
                    </a:solidFill>
                    <a:effectLst/>
                    <a:latin typeface="+mn-lt"/>
                    <a:ea typeface="+mn-ea"/>
                    <a:cs typeface="+mn-cs"/>
                  </a:rPr>
                  <a:t>view-change</a:t>
                </a:r>
                <a:r>
                  <a:rPr lang="zh-CN" altLang="en-US" sz="1000" kern="1200" dirty="0">
                    <a:solidFill>
                      <a:schemeClr val="tx1"/>
                    </a:solidFill>
                    <a:effectLst/>
                    <a:latin typeface="+mn-lt"/>
                    <a:ea typeface="+mn-ea"/>
                    <a:cs typeface="+mn-cs"/>
                  </a:rPr>
                  <a:t>的优化：</a:t>
                </a:r>
                <a:endParaRPr lang="en-US" altLang="zh-CN" sz="1000" kern="1200" dirty="0">
                  <a:solidFill>
                    <a:schemeClr val="tx1"/>
                  </a:solidFill>
                  <a:effectLst/>
                  <a:latin typeface="+mn-lt"/>
                  <a:ea typeface="+mn-ea"/>
                  <a:cs typeface="+mn-cs"/>
                </a:endParaRPr>
              </a:p>
              <a:p>
                <a:r>
                  <a:rPr lang="en-US" altLang="zh-CN" sz="1000" kern="1200" dirty="0">
                    <a:solidFill>
                      <a:schemeClr val="tx1"/>
                    </a:solidFill>
                    <a:effectLst/>
                    <a:latin typeface="+mn-lt"/>
                    <a:ea typeface="+mn-ea"/>
                    <a:cs typeface="+mn-cs"/>
                  </a:rPr>
                  <a:t>1.</a:t>
                </a:r>
                <a:r>
                  <a:rPr lang="zh-CN" altLang="en-US" sz="1000" kern="1200" dirty="0">
                    <a:solidFill>
                      <a:schemeClr val="tx1"/>
                    </a:solidFill>
                    <a:effectLst/>
                    <a:latin typeface="+mn-lt"/>
                    <a:ea typeface="+mn-ea"/>
                    <a:cs typeface="+mn-cs"/>
                  </a:rPr>
                  <a:t>我们可以看到每轮</a:t>
                </a:r>
                <a:r>
                  <a:rPr lang="en-US" altLang="zh-CN" sz="1000" kern="1200" dirty="0">
                    <a:solidFill>
                      <a:schemeClr val="tx1"/>
                    </a:solidFill>
                    <a:effectLst/>
                    <a:latin typeface="+mn-lt"/>
                    <a:ea typeface="+mn-ea"/>
                    <a:cs typeface="+mn-cs"/>
                  </a:rPr>
                  <a:t>BFT</a:t>
                </a:r>
                <a:r>
                  <a:rPr lang="zh-CN" altLang="en-US" sz="1000" kern="1200" dirty="0">
                    <a:solidFill>
                      <a:schemeClr val="tx1"/>
                    </a:solidFill>
                    <a:effectLst/>
                    <a:latin typeface="+mn-lt"/>
                    <a:ea typeface="+mn-ea"/>
                    <a:cs typeface="+mn-cs"/>
                  </a:rPr>
                  <a:t>共识完成后都会发生视图的切换产生新的视图，这个和</a:t>
                </a:r>
                <a:r>
                  <a:rPr lang="en-US" altLang="zh-CN" sz="1000" kern="1200" dirty="0">
                    <a:solidFill>
                      <a:schemeClr val="tx1"/>
                    </a:solidFill>
                    <a:effectLst/>
                    <a:latin typeface="+mn-lt"/>
                    <a:ea typeface="+mn-ea"/>
                    <a:cs typeface="+mn-cs"/>
                  </a:rPr>
                  <a:t>PBFT</a:t>
                </a:r>
                <a:r>
                  <a:rPr lang="zh-CN" altLang="en-US" sz="1000" kern="1200" dirty="0">
                    <a:solidFill>
                      <a:schemeClr val="tx1"/>
                    </a:solidFill>
                    <a:effectLst/>
                    <a:latin typeface="+mn-lt"/>
                    <a:ea typeface="+mn-ea"/>
                    <a:cs typeface="+mn-cs"/>
                  </a:rPr>
                  <a:t>某个节点永远占用</a:t>
                </a:r>
                <a:r>
                  <a:rPr lang="en-US" altLang="zh-CN" sz="1000" kern="1200" dirty="0">
                    <a:solidFill>
                      <a:schemeClr val="tx1"/>
                    </a:solidFill>
                    <a:effectLst/>
                    <a:latin typeface="+mn-lt"/>
                    <a:ea typeface="+mn-ea"/>
                    <a:cs typeface="+mn-cs"/>
                  </a:rPr>
                  <a:t>Leader</a:t>
                </a:r>
                <a:r>
                  <a:rPr lang="zh-CN" altLang="en-US" sz="1000" kern="1200" dirty="0">
                    <a:solidFill>
                      <a:schemeClr val="tx1"/>
                    </a:solidFill>
                    <a:effectLst/>
                    <a:latin typeface="+mn-lt"/>
                    <a:ea typeface="+mn-ea"/>
                    <a:cs typeface="+mn-cs"/>
                  </a:rPr>
                  <a:t>的位置的方式明显不一样。</a:t>
                </a:r>
                <a:r>
                  <a:rPr lang="en-US" altLang="zh-CN" sz="1000" kern="1200" dirty="0">
                    <a:solidFill>
                      <a:schemeClr val="tx1"/>
                    </a:solidFill>
                    <a:effectLst/>
                    <a:latin typeface="+mn-lt"/>
                    <a:ea typeface="+mn-ea"/>
                    <a:cs typeface="+mn-cs"/>
                  </a:rPr>
                  <a:t>BFT</a:t>
                </a:r>
                <a:r>
                  <a:rPr lang="zh-CN" altLang="en-US" sz="1000" kern="1200" dirty="0">
                    <a:solidFill>
                      <a:schemeClr val="tx1"/>
                    </a:solidFill>
                    <a:effectLst/>
                    <a:latin typeface="+mn-lt"/>
                    <a:ea typeface="+mn-ea"/>
                    <a:cs typeface="+mn-cs"/>
                  </a:rPr>
                  <a:t>的</a:t>
                </a:r>
                <a:r>
                  <a:rPr lang="en-US" altLang="zh-CN" sz="1000" kern="1200" dirty="0">
                    <a:solidFill>
                      <a:schemeClr val="tx1"/>
                    </a:solidFill>
                    <a:effectLst/>
                    <a:latin typeface="+mn-lt"/>
                    <a:ea typeface="+mn-ea"/>
                    <a:cs typeface="+mn-cs"/>
                  </a:rPr>
                  <a:t>view change</a:t>
                </a:r>
                <a:r>
                  <a:rPr lang="zh-CN" altLang="en-US" sz="1000" kern="1200" dirty="0">
                    <a:solidFill>
                      <a:schemeClr val="tx1"/>
                    </a:solidFill>
                    <a:effectLst/>
                    <a:latin typeface="+mn-lt"/>
                    <a:ea typeface="+mn-ea"/>
                    <a:cs typeface="+mn-cs"/>
                  </a:rPr>
                  <a:t>轮换机制会让所有验证节点都有机会去产生区块，产生区块的权利是均匀分配的。</a:t>
                </a:r>
                <a:endParaRPr lang="en-US" altLang="zh-CN" sz="1000" kern="1200" dirty="0">
                  <a:solidFill>
                    <a:schemeClr val="tx1"/>
                  </a:solidFill>
                  <a:effectLst/>
                  <a:latin typeface="+mn-lt"/>
                  <a:ea typeface="+mn-ea"/>
                  <a:cs typeface="+mn-cs"/>
                </a:endParaRPr>
              </a:p>
              <a:p>
                <a:r>
                  <a:rPr lang="zh-CN" altLang="en-US" sz="1000" kern="1200" dirty="0">
                    <a:solidFill>
                      <a:schemeClr val="tx1"/>
                    </a:solidFill>
                    <a:effectLst/>
                    <a:latin typeface="+mn-lt"/>
                    <a:ea typeface="+mn-ea"/>
                    <a:cs typeface="+mn-cs"/>
                  </a:rPr>
                  <a:t>并且这种方式能有效减少</a:t>
                </a:r>
                <a:r>
                  <a:rPr lang="en-US" altLang="zh-CN" sz="1000" kern="1200" dirty="0">
                    <a:solidFill>
                      <a:schemeClr val="tx1"/>
                    </a:solidFill>
                    <a:effectLst/>
                    <a:latin typeface="+mn-lt"/>
                    <a:ea typeface="+mn-ea"/>
                    <a:cs typeface="+mn-cs"/>
                  </a:rPr>
                  <a:t>Leader</a:t>
                </a:r>
                <a:r>
                  <a:rPr lang="zh-CN" altLang="en-US" sz="1000" kern="1200" dirty="0">
                    <a:solidFill>
                      <a:schemeClr val="tx1"/>
                    </a:solidFill>
                    <a:effectLst/>
                    <a:latin typeface="+mn-lt"/>
                    <a:ea typeface="+mn-ea"/>
                    <a:cs typeface="+mn-cs"/>
                  </a:rPr>
                  <a:t>节点是错误节点作恶的概率</a:t>
                </a:r>
                <a:endParaRPr lang="en-US" altLang="zh-CN" sz="10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solidFill>
                    <a:effectLst/>
                    <a:latin typeface="+mn-lt"/>
                    <a:ea typeface="+mn-ea"/>
                    <a:cs typeface="+mn-cs"/>
                  </a:rPr>
                  <a:t>1.</a:t>
                </a:r>
                <a:r>
                  <a:rPr lang="zh-CN" altLang="en-US" sz="1000" kern="1200" dirty="0">
                    <a:solidFill>
                      <a:schemeClr val="tx1"/>
                    </a:solidFill>
                    <a:effectLst/>
                    <a:latin typeface="+mn-lt"/>
                    <a:ea typeface="+mn-ea"/>
                    <a:cs typeface="+mn-cs"/>
                  </a:rPr>
                  <a:t>网络优化：</a:t>
                </a:r>
                <a:r>
                  <a:rPr lang="zh-CN" altLang="zh-CN" sz="1000" kern="1200" dirty="0">
                    <a:solidFill>
                      <a:schemeClr val="tx1"/>
                    </a:solidFill>
                    <a:effectLst/>
                    <a:latin typeface="+mn-lt"/>
                    <a:ea typeface="+mn-ea"/>
                    <a:cs typeface="+mn-cs"/>
                  </a:rPr>
                  <a:t>为提高可用性，在正常共识流程和</a:t>
                </a:r>
                <a:r>
                  <a:rPr lang="en-US" altLang="zh-CN" sz="1000" kern="1200" dirty="0">
                    <a:solidFill>
                      <a:schemeClr val="tx1"/>
                    </a:solidFill>
                    <a:effectLst/>
                    <a:latin typeface="+mn-lt"/>
                    <a:ea typeface="+mn-ea"/>
                    <a:cs typeface="+mn-cs"/>
                  </a:rPr>
                  <a:t>VIEW-CHANGE</a:t>
                </a:r>
                <a:r>
                  <a:rPr lang="zh-CN" altLang="zh-CN" sz="1000" kern="1200" dirty="0">
                    <a:solidFill>
                      <a:schemeClr val="tx1"/>
                    </a:solidFill>
                    <a:effectLst/>
                    <a:latin typeface="+mn-lt"/>
                    <a:ea typeface="+mn-ea"/>
                    <a:cs typeface="+mn-cs"/>
                  </a:rPr>
                  <a:t>流程中加入多个超时重发机制，提高网络层面的消息</a:t>
                </a:r>
                <a:r>
                  <a:rPr lang="zh-CN" altLang="en-US" sz="1000" kern="1200" dirty="0">
                    <a:solidFill>
                      <a:schemeClr val="tx1"/>
                    </a:solidFill>
                    <a:effectLst/>
                    <a:latin typeface="+mn-lt"/>
                    <a:ea typeface="+mn-ea"/>
                    <a:cs typeface="+mn-cs"/>
                  </a:rPr>
                  <a:t>可靠性</a:t>
                </a:r>
                <a:endParaRPr lang="zh-CN" altLang="zh-CN" sz="10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a:p>
                <a:r>
                  <a:rPr lang="en-US" altLang="zh-CN" sz="1000" kern="1200" dirty="0">
                    <a:solidFill>
                      <a:schemeClr val="tx1"/>
                    </a:solidFill>
                    <a:effectLst/>
                    <a:latin typeface="+mn-lt"/>
                    <a:ea typeface="+mn-ea"/>
                    <a:cs typeface="+mn-cs"/>
                  </a:rPr>
                  <a:t>2. view-change Package</a:t>
                </a:r>
                <a:r>
                  <a:rPr lang="zh-CN" altLang="en-US" sz="1000" kern="1200" dirty="0">
                    <a:solidFill>
                      <a:schemeClr val="tx1"/>
                    </a:solidFill>
                    <a:effectLst/>
                    <a:latin typeface="+mn-lt"/>
                    <a:ea typeface="+mn-ea"/>
                    <a:cs typeface="+mn-cs"/>
                  </a:rPr>
                  <a:t>的优化。</a:t>
                </a:r>
                <a:r>
                  <a:rPr lang="zh-CN" altLang="zh-CN" sz="1000" kern="1200" dirty="0">
                    <a:solidFill>
                      <a:schemeClr val="tx1"/>
                    </a:solidFill>
                    <a:effectLst/>
                    <a:latin typeface="+mn-lt"/>
                    <a:ea typeface="+mn-ea"/>
                    <a:cs typeface="+mn-cs"/>
                  </a:rPr>
                  <a:t>当上一轮的共识达到了</a:t>
                </a:r>
                <a:r>
                  <a:rPr lang="en-US" altLang="zh-CN" sz="1000" kern="1200" dirty="0">
                    <a:solidFill>
                      <a:schemeClr val="tx1"/>
                    </a:solidFill>
                    <a:effectLst/>
                    <a:latin typeface="+mn-lt"/>
                    <a:ea typeface="+mn-ea"/>
                    <a:cs typeface="+mn-cs"/>
                  </a:rPr>
                  <a:t>Prepared</a:t>
                </a:r>
                <a:r>
                  <a:rPr lang="zh-CN" altLang="zh-CN" sz="1000" kern="1200" dirty="0">
                    <a:solidFill>
                      <a:schemeClr val="tx1"/>
                    </a:solidFill>
                    <a:effectLst/>
                    <a:latin typeface="+mn-lt"/>
                    <a:ea typeface="+mn-ea"/>
                    <a:cs typeface="+mn-cs"/>
                  </a:rPr>
                  <a:t>状态，每个节点将会包含完整的</a:t>
                </a:r>
                <a:r>
                  <a:rPr lang="en-US" altLang="zh-CN" sz="1000" kern="1200" dirty="0">
                    <a:solidFill>
                      <a:schemeClr val="tx1"/>
                    </a:solidFill>
                    <a:effectLst/>
                    <a:latin typeface="+mn-lt"/>
                    <a:ea typeface="+mn-ea"/>
                    <a:cs typeface="+mn-cs"/>
                  </a:rPr>
                  <a:t>REQUEST </a:t>
                </a:r>
                <a:r>
                  <a:rPr lang="zh-CN" altLang="zh-CN" sz="1000" kern="1200" dirty="0">
                    <a:solidFill>
                      <a:schemeClr val="tx1"/>
                    </a:solidFill>
                    <a:effectLst/>
                    <a:latin typeface="+mn-lt"/>
                    <a:ea typeface="+mn-ea"/>
                    <a:cs typeface="+mn-cs"/>
                  </a:rPr>
                  <a:t>消息，而接下来</a:t>
                </a:r>
                <a:r>
                  <a:rPr lang="en-US" altLang="zh-CN" sz="1000" kern="1200" dirty="0">
                    <a:solidFill>
                      <a:schemeClr val="tx1"/>
                    </a:solidFill>
                    <a:effectLst/>
                    <a:latin typeface="+mn-lt"/>
                    <a:ea typeface="+mn-ea"/>
                    <a:cs typeface="+mn-cs"/>
                  </a:rPr>
                  <a:t>NEW-VIEW</a:t>
                </a:r>
                <a:r>
                  <a:rPr lang="zh-CN" altLang="zh-CN" sz="1000" kern="1200" dirty="0">
                    <a:solidFill>
                      <a:schemeClr val="tx1"/>
                    </a:solidFill>
                    <a:effectLst/>
                    <a:latin typeface="+mn-lt"/>
                    <a:ea typeface="+mn-ea"/>
                    <a:cs typeface="+mn-cs"/>
                  </a:rPr>
                  <a:t>将打包</a:t>
                </a:r>
                <a:r>
                  <a:rPr lang="en-US" altLang="zh-CN" sz="1000" i="0">
                    <a:latin typeface="Cambria Math" panose="02040503050406030204" pitchFamily="18" charset="0"/>
                  </a:rPr>
                  <a:t>"Q</a:t>
                </a:r>
                <a:r>
                  <a:rPr lang="en-US" altLang="zh-CN" sz="1000" i="0" baseline="-25000">
                    <a:latin typeface="Cambria Math" panose="02040503050406030204" pitchFamily="18" charset="0"/>
                  </a:rPr>
                  <a:t>size</a:t>
                </a:r>
                <a:r>
                  <a:rPr lang="zh-CN" altLang="en-US" sz="1000" i="0" baseline="-25000"/>
                  <a:t>"</a:t>
                </a:r>
                <a:r>
                  <a:rPr lang="zh-CN" altLang="zh-CN" sz="1000" kern="1200" dirty="0">
                    <a:solidFill>
                      <a:schemeClr val="tx1"/>
                    </a:solidFill>
                    <a:effectLst/>
                    <a:latin typeface="+mn-lt"/>
                    <a:ea typeface="+mn-ea"/>
                    <a:cs typeface="+mn-cs"/>
                  </a:rPr>
                  <a:t>个数的</a:t>
                </a:r>
                <a:r>
                  <a:rPr lang="en-US" altLang="zh-CN" sz="1000" kern="1200" dirty="0">
                    <a:solidFill>
                      <a:schemeClr val="tx1"/>
                    </a:solidFill>
                    <a:effectLst/>
                    <a:latin typeface="+mn-lt"/>
                    <a:ea typeface="+mn-ea"/>
                    <a:cs typeface="+mn-cs"/>
                  </a:rPr>
                  <a:t>VIEW-CHANGE</a:t>
                </a:r>
                <a:r>
                  <a:rPr lang="zh-CN" altLang="zh-CN" sz="1000" kern="1200" dirty="0">
                    <a:solidFill>
                      <a:schemeClr val="tx1"/>
                    </a:solidFill>
                    <a:effectLst/>
                    <a:latin typeface="+mn-lt"/>
                    <a:ea typeface="+mn-ea"/>
                    <a:cs typeface="+mn-cs"/>
                  </a:rPr>
                  <a:t>消息，消息尺寸会急剧增大；针对这一个过程，我们重新设计了</a:t>
                </a:r>
                <a:r>
                  <a:rPr lang="en-US" altLang="zh-CN" sz="1000" kern="1200" dirty="0">
                    <a:solidFill>
                      <a:schemeClr val="tx1"/>
                    </a:solidFill>
                    <a:effectLst/>
                    <a:latin typeface="+mn-lt"/>
                    <a:ea typeface="+mn-ea"/>
                    <a:cs typeface="+mn-cs"/>
                  </a:rPr>
                  <a:t>VIEW-CHANGE</a:t>
                </a:r>
                <a:r>
                  <a:rPr lang="zh-CN" altLang="zh-CN" sz="1000" kern="1200" dirty="0">
                    <a:solidFill>
                      <a:schemeClr val="tx1"/>
                    </a:solidFill>
                    <a:effectLst/>
                    <a:latin typeface="+mn-lt"/>
                    <a:ea typeface="+mn-ea"/>
                    <a:cs typeface="+mn-cs"/>
                  </a:rPr>
                  <a:t>消息，把</a:t>
                </a:r>
                <a:r>
                  <a:rPr lang="en-US" altLang="zh-CN" sz="1000" kern="1200" dirty="0">
                    <a:solidFill>
                      <a:schemeClr val="tx1"/>
                    </a:solidFill>
                    <a:effectLst/>
                    <a:latin typeface="+mn-lt"/>
                    <a:ea typeface="+mn-ea"/>
                    <a:cs typeface="+mn-cs"/>
                  </a:rPr>
                  <a:t>REQUEST</a:t>
                </a:r>
                <a:r>
                  <a:rPr lang="zh-CN" altLang="zh-CN" sz="1000" kern="1200" dirty="0">
                    <a:solidFill>
                      <a:schemeClr val="tx1"/>
                    </a:solidFill>
                    <a:effectLst/>
                    <a:latin typeface="+mn-lt"/>
                    <a:ea typeface="+mn-ea"/>
                    <a:cs typeface="+mn-cs"/>
                  </a:rPr>
                  <a:t>分离出</a:t>
                </a:r>
                <a:r>
                  <a:rPr lang="en-US" altLang="zh-CN" sz="1000" kern="1200" dirty="0">
                    <a:solidFill>
                      <a:schemeClr val="tx1"/>
                    </a:solidFill>
                    <a:effectLst/>
                    <a:latin typeface="+mn-lt"/>
                    <a:ea typeface="+mn-ea"/>
                    <a:cs typeface="+mn-cs"/>
                  </a:rPr>
                  <a:t>VIEW-CHANGE</a:t>
                </a:r>
                <a:r>
                  <a:rPr lang="zh-CN" altLang="zh-CN" sz="1000" kern="1200" dirty="0">
                    <a:solidFill>
                      <a:schemeClr val="tx1"/>
                    </a:solidFill>
                    <a:effectLst/>
                    <a:latin typeface="+mn-lt"/>
                    <a:ea typeface="+mn-ea"/>
                    <a:cs typeface="+mn-cs"/>
                  </a:rPr>
                  <a:t>，这样</a:t>
                </a:r>
                <a:r>
                  <a:rPr lang="en-US" altLang="zh-CN" sz="1000" kern="1200" dirty="0">
                    <a:solidFill>
                      <a:schemeClr val="tx1"/>
                    </a:solidFill>
                    <a:effectLst/>
                    <a:latin typeface="+mn-lt"/>
                    <a:ea typeface="+mn-ea"/>
                    <a:cs typeface="+mn-cs"/>
                  </a:rPr>
                  <a:t>NEW-VIEW</a:t>
                </a:r>
                <a:r>
                  <a:rPr lang="zh-CN" altLang="zh-CN" sz="1000" kern="1200" dirty="0">
                    <a:solidFill>
                      <a:schemeClr val="tx1"/>
                    </a:solidFill>
                    <a:effectLst/>
                    <a:latin typeface="+mn-lt"/>
                    <a:ea typeface="+mn-ea"/>
                    <a:cs typeface="+mn-cs"/>
                  </a:rPr>
                  <a:t>即可以保证消息的有效性，又可以减少消息的尺寸。</a:t>
                </a:r>
                <a:endParaRPr lang="en-US" altLang="zh-CN" sz="10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0F9E2C82-87D2-4E67-A8A4-1885775A3424}" type="slidenum">
              <a:rPr lang="zh-CN" altLang="en-US" smtClean="0"/>
              <a:t>10</a:t>
            </a:fld>
            <a:endParaRPr lang="zh-CN" altLang="en-US"/>
          </a:p>
        </p:txBody>
      </p:sp>
    </p:spTree>
    <p:extLst>
      <p:ext uri="{BB962C8B-B14F-4D97-AF65-F5344CB8AC3E}">
        <p14:creationId xmlns:p14="http://schemas.microsoft.com/office/powerpoint/2010/main" val="123225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介绍共识架构各个部分的内容。</a:t>
            </a:r>
            <a:endParaRPr lang="en-US" altLang="zh-CN" dirty="0"/>
          </a:p>
          <a:p>
            <a:pPr marL="228600" indent="-228600">
              <a:buAutoNum type="arabicPeriod"/>
            </a:pPr>
            <a:r>
              <a:rPr lang="zh-CN" altLang="en-US" dirty="0"/>
              <a:t>几个最核心的模块，费用激励，验证节点更新，配置更新。</a:t>
            </a:r>
            <a:endParaRPr lang="en-US" altLang="zh-CN" dirty="0"/>
          </a:p>
          <a:p>
            <a:pPr marL="228600" indent="-228600">
              <a:buAutoNum type="arabicPeriod"/>
            </a:pPr>
            <a:r>
              <a:rPr lang="zh-CN" altLang="en-US" dirty="0"/>
              <a:t>如何排序，更新验证节点。</a:t>
            </a:r>
          </a:p>
        </p:txBody>
      </p:sp>
      <p:sp>
        <p:nvSpPr>
          <p:cNvPr id="4" name="灯片编号占位符 3"/>
          <p:cNvSpPr>
            <a:spLocks noGrp="1"/>
          </p:cNvSpPr>
          <p:nvPr>
            <p:ph type="sldNum" sz="quarter" idx="5"/>
          </p:nvPr>
        </p:nvSpPr>
        <p:spPr/>
        <p:txBody>
          <a:bodyPr/>
          <a:lstStyle/>
          <a:p>
            <a:fld id="{745095E7-D6C4-463C-A8D7-164715B0174C}" type="slidenum">
              <a:rPr lang="zh-CN" altLang="en-US" smtClean="0"/>
              <a:t>11</a:t>
            </a:fld>
            <a:endParaRPr lang="zh-CN" altLang="en-US"/>
          </a:p>
        </p:txBody>
      </p:sp>
    </p:spTree>
    <p:extLst>
      <p:ext uri="{BB962C8B-B14F-4D97-AF65-F5344CB8AC3E}">
        <p14:creationId xmlns:p14="http://schemas.microsoft.com/office/powerpoint/2010/main" val="237983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对验证节点的选举，代币和交易费都可以作为选票投给候选节点，候选节点的得票数是代币投票数和交易费投票数的和。</a:t>
            </a:r>
            <a:endParaRPr lang="en-US" altLang="zh-CN" dirty="0"/>
          </a:p>
          <a:p>
            <a:r>
              <a:rPr lang="zh-CN" altLang="en-US" dirty="0"/>
              <a:t>代币投票代表着资本的投票权，交易费投票代表着流量的投票权。之所以加入流量投票因素，是为了提高</a:t>
            </a:r>
            <a:r>
              <a:rPr lang="en-US" altLang="zh-CN" dirty="0"/>
              <a:t>dapp</a:t>
            </a:r>
            <a:r>
              <a:rPr lang="zh-CN" altLang="en-US" dirty="0"/>
              <a:t>方的话语权和利益。</a:t>
            </a:r>
            <a:endParaRPr lang="en-US" altLang="zh-CN" dirty="0"/>
          </a:p>
          <a:p>
            <a:r>
              <a:rPr lang="en-US" altLang="zh-CN" dirty="0"/>
              <a:t>dapp</a:t>
            </a:r>
            <a:r>
              <a:rPr lang="zh-CN" altLang="en-US" dirty="0"/>
              <a:t>方能获取更多权利和收益，才能为做出更多更好的应用提供保障，高质量大规模的落地应用是推动区块链发展的主要动力。</a:t>
            </a:r>
            <a:endParaRPr lang="en-US" altLang="zh-CN" dirty="0"/>
          </a:p>
          <a:p>
            <a:endParaRPr lang="en-US" altLang="zh-CN" dirty="0"/>
          </a:p>
          <a:p>
            <a:r>
              <a:rPr lang="zh-CN" altLang="en-US" dirty="0"/>
              <a:t>代币与选票的兑换率是</a:t>
            </a:r>
            <a:r>
              <a:rPr lang="en-US" altLang="zh-CN" dirty="0"/>
              <a:t>1BU</a:t>
            </a:r>
            <a:r>
              <a:rPr lang="zh-CN" altLang="en-US" dirty="0"/>
              <a:t>兑换十万票，交易费与选票的兑换率是一千陌交易费兑换</a:t>
            </a:r>
            <a:r>
              <a:rPr lang="en-US" altLang="zh-CN" dirty="0"/>
              <a:t>1</a:t>
            </a:r>
            <a:r>
              <a:rPr lang="zh-CN" altLang="en-US" dirty="0"/>
              <a:t>票。</a:t>
            </a:r>
            <a:endParaRPr lang="en-US" altLang="zh-CN" dirty="0"/>
          </a:p>
          <a:p>
            <a:r>
              <a:rPr lang="zh-CN" altLang="en-US" dirty="0"/>
              <a:t>一千陌是当前一个</a:t>
            </a:r>
            <a:r>
              <a:rPr lang="en-US" altLang="zh-CN" dirty="0"/>
              <a:t>gas</a:t>
            </a:r>
            <a:r>
              <a:rPr lang="zh-CN" altLang="en-US" dirty="0"/>
              <a:t>的价格，相当于一个</a:t>
            </a:r>
            <a:r>
              <a:rPr lang="en-US" altLang="zh-CN" dirty="0"/>
              <a:t>gas</a:t>
            </a:r>
            <a:r>
              <a:rPr lang="zh-CN" altLang="en-US" dirty="0"/>
              <a:t>一票。</a:t>
            </a:r>
            <a:endParaRPr lang="en-US" altLang="zh-CN" dirty="0"/>
          </a:p>
          <a:p>
            <a:r>
              <a:rPr lang="zh-CN" altLang="en-US" dirty="0"/>
              <a:t>代币或交易费与选票的兑换率是一个配置项，可以通过候选节点提案和投票修改，类似的配置后面还有几个，关于配置的提案和投票，我们会在后面讲解。</a:t>
            </a:r>
            <a:endParaRPr lang="en-US" altLang="zh-CN" dirty="0"/>
          </a:p>
          <a:p>
            <a:endParaRPr lang="en-US" altLang="zh-CN" dirty="0"/>
          </a:p>
          <a:p>
            <a:r>
              <a:rPr lang="zh-CN" altLang="en-US" dirty="0"/>
              <a:t>使用代币投票比较简单，用户支持谁就投票给谁，投票的代币数量代表支持力度。</a:t>
            </a:r>
            <a:endParaRPr lang="en-US" altLang="zh-CN" dirty="0"/>
          </a:p>
          <a:p>
            <a:r>
              <a:rPr lang="zh-CN" altLang="en-US" dirty="0"/>
              <a:t>交易费投票和激励稍微复杂一点。</a:t>
            </a:r>
            <a:endParaRPr lang="en-US" altLang="zh-CN" dirty="0"/>
          </a:p>
          <a:p>
            <a:r>
              <a:rPr lang="zh-CN" altLang="en-US" dirty="0"/>
              <a:t>每笔交易费的</a:t>
            </a:r>
            <a:r>
              <a:rPr lang="en-US" altLang="zh-CN" dirty="0"/>
              <a:t>20%</a:t>
            </a:r>
            <a:r>
              <a:rPr lang="zh-CN" altLang="en-US" dirty="0"/>
              <a:t>用于验证节点奖励，其余</a:t>
            </a:r>
            <a:r>
              <a:rPr lang="en-US" altLang="zh-CN" dirty="0"/>
              <a:t>80%</a:t>
            </a:r>
            <a:r>
              <a:rPr lang="zh-CN" altLang="en-US" dirty="0"/>
              <a:t>的额度用于</a:t>
            </a:r>
            <a:r>
              <a:rPr lang="en-US" altLang="zh-CN" dirty="0"/>
              <a:t>DAU</a:t>
            </a:r>
            <a:r>
              <a:rPr lang="zh-CN" altLang="en-US" dirty="0"/>
              <a:t>激励，</a:t>
            </a:r>
            <a:r>
              <a:rPr lang="en-US" altLang="zh-CN" dirty="0"/>
              <a:t>DAU</a:t>
            </a:r>
            <a:r>
              <a:rPr lang="zh-CN" altLang="en-US" dirty="0"/>
              <a:t>激励分配给账户创建者（</a:t>
            </a:r>
            <a:r>
              <a:rPr lang="en-US" altLang="zh-CN" dirty="0"/>
              <a:t>10%</a:t>
            </a:r>
            <a:r>
              <a:rPr lang="zh-CN" altLang="en-US" dirty="0"/>
              <a:t>），交易发起人（</a:t>
            </a:r>
            <a:r>
              <a:rPr lang="en-US" altLang="zh-CN" dirty="0"/>
              <a:t>20%</a:t>
            </a:r>
            <a:r>
              <a:rPr lang="zh-CN" altLang="en-US" dirty="0"/>
              <a:t>），应用方（</a:t>
            </a:r>
            <a:r>
              <a:rPr lang="en-US" altLang="zh-CN" dirty="0"/>
              <a:t>50%</a:t>
            </a:r>
            <a:r>
              <a:rPr lang="zh-CN" altLang="en-US" dirty="0"/>
              <a:t>）。</a:t>
            </a:r>
            <a:endParaRPr lang="en-US" altLang="zh-CN" dirty="0"/>
          </a:p>
          <a:p>
            <a:r>
              <a:rPr lang="zh-CN" altLang="en-US" dirty="0"/>
              <a:t>所有交易费折算成票数，然后累加到交易发起账户的支持者费用票数上。</a:t>
            </a:r>
            <a:endParaRPr lang="en-US" altLang="zh-CN" dirty="0"/>
          </a:p>
          <a:p>
            <a:r>
              <a:rPr lang="zh-CN" altLang="en-US" dirty="0"/>
              <a:t>交易费可用于投票的额度也是一个配置项，可以通过候选节点节点提案和投票修改。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如果用户参与投票的话，将会获得</a:t>
            </a:r>
            <a:r>
              <a:rPr lang="en-US" altLang="zh-CN" dirty="0"/>
              <a:t>10%</a:t>
            </a:r>
            <a:r>
              <a:rPr lang="zh-CN" altLang="en-US" dirty="0"/>
              <a:t>额度的交易费返现。否则该部分计入验证节点奖励。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如图所示，如果用户支持了某个候选节点，那么这笔交易费</a:t>
            </a:r>
            <a:r>
              <a:rPr lang="en-US" altLang="zh-CN" dirty="0"/>
              <a:t>80%</a:t>
            </a:r>
            <a:r>
              <a:rPr lang="zh-CN" altLang="en-US" dirty="0"/>
              <a:t>的额度将折合为选票，计入支持节点的得票数，而</a:t>
            </a:r>
            <a:r>
              <a:rPr lang="en-US" altLang="zh-CN" dirty="0"/>
              <a:t>80%</a:t>
            </a:r>
            <a:r>
              <a:rPr lang="zh-CN" altLang="en-US" dirty="0"/>
              <a:t>的交易费本身会被返还给用户。</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如果用户没有投票支持的候选节点，就没有选票产生，也没有交易费返还，这部分交易费将留给验证节点做奖励。</a:t>
            </a:r>
          </a:p>
          <a:p>
            <a:endParaRPr lang="zh-CN" altLang="en-US" dirty="0"/>
          </a:p>
        </p:txBody>
      </p:sp>
    </p:spTree>
    <p:extLst>
      <p:ext uri="{BB962C8B-B14F-4D97-AF65-F5344CB8AC3E}">
        <p14:creationId xmlns:p14="http://schemas.microsoft.com/office/powerpoint/2010/main" val="320741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effectLst/>
              </a:rPr>
              <a:t>处理完作恶节点后，会以得票总数对候选节点排序一次。</a:t>
            </a:r>
            <a:endParaRPr lang="en-US" altLang="zh-CN" dirty="0">
              <a:effectLst/>
            </a:endParaRPr>
          </a:p>
          <a:p>
            <a:r>
              <a:rPr lang="zh-CN" altLang="en-US" dirty="0">
                <a:effectLst/>
              </a:rPr>
              <a:t>取前</a:t>
            </a:r>
            <a:r>
              <a:rPr lang="en-US" altLang="zh-CN" dirty="0">
                <a:effectLst/>
              </a:rPr>
              <a:t>50</a:t>
            </a:r>
            <a:r>
              <a:rPr lang="zh-CN" altLang="en-US" dirty="0">
                <a:effectLst/>
              </a:rPr>
              <a:t>位的候选节点设为新的验证节点，因为在</a:t>
            </a:r>
            <a:r>
              <a:rPr lang="en-US" altLang="zh-CN" dirty="0">
                <a:effectLst/>
              </a:rPr>
              <a:t>pbft</a:t>
            </a:r>
            <a:r>
              <a:rPr lang="zh-CN" altLang="en-US" dirty="0">
                <a:effectLst/>
              </a:rPr>
              <a:t>算法中，节点个数超过</a:t>
            </a:r>
            <a:r>
              <a:rPr lang="en-US" altLang="zh-CN" dirty="0">
                <a:effectLst/>
              </a:rPr>
              <a:t>50</a:t>
            </a:r>
            <a:r>
              <a:rPr lang="zh-CN" altLang="en-US" dirty="0">
                <a:effectLst/>
              </a:rPr>
              <a:t>性能会大幅下降。</a:t>
            </a:r>
            <a:endParaRPr lang="en-US" altLang="zh-CN" dirty="0">
              <a:effectLst/>
            </a:endParaRPr>
          </a:p>
          <a:p>
            <a:r>
              <a:rPr lang="zh-CN" altLang="en-US" dirty="0">
                <a:effectLst/>
              </a:rPr>
              <a:t>每次更新完验证节点后，候选节点的交易费得票数会被全部清零，开启新一轮计票，因为如果不清零的话，交易费得票数将会随着时间无限增长，而且会带来刷票隐患。</a:t>
            </a:r>
            <a:endParaRPr lang="en-US" altLang="zh-CN" dirty="0">
              <a:effectLst/>
            </a:endParaRPr>
          </a:p>
          <a:p>
            <a:r>
              <a:rPr lang="zh-CN" altLang="en-US" dirty="0">
                <a:effectLst/>
              </a:rPr>
              <a:t>不过，代币投票数不变，除非投票者自己增减投票额度。</a:t>
            </a:r>
          </a:p>
          <a:p>
            <a:endParaRPr lang="zh-CN" altLang="en-US" dirty="0"/>
          </a:p>
        </p:txBody>
      </p:sp>
    </p:spTree>
    <p:extLst>
      <p:ext uri="{BB962C8B-B14F-4D97-AF65-F5344CB8AC3E}">
        <p14:creationId xmlns:p14="http://schemas.microsoft.com/office/powerpoint/2010/main" val="857429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5095E7-D6C4-463C-A8D7-164715B0174C}" type="slidenum">
              <a:rPr lang="zh-CN" altLang="en-US" smtClean="0"/>
              <a:t>14</a:t>
            </a:fld>
            <a:endParaRPr lang="zh-CN" altLang="en-US"/>
          </a:p>
        </p:txBody>
      </p:sp>
    </p:spTree>
    <p:extLst>
      <p:ext uri="{BB962C8B-B14F-4D97-AF65-F5344CB8AC3E}">
        <p14:creationId xmlns:p14="http://schemas.microsoft.com/office/powerpoint/2010/main" val="390654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配置变更的提案和投票主要在候选节点范围内进行，也就是说，只有候选节点，包括验证节点有权发起提案和对提案投票。</a:t>
            </a:r>
            <a:endParaRPr lang="en-US" altLang="zh-CN" dirty="0"/>
          </a:p>
          <a:p>
            <a:r>
              <a:rPr lang="zh-CN" altLang="en-US" dirty="0"/>
              <a:t>当候选节点向选举合约发起修改某项配置的操作后，</a:t>
            </a:r>
            <a:endParaRPr lang="en-US" altLang="zh-CN" dirty="0"/>
          </a:p>
          <a:p>
            <a:r>
              <a:rPr lang="zh-CN" altLang="en-US" dirty="0"/>
              <a:t>选举合约对修改配置操作审查，审查通过后在合约账户的</a:t>
            </a:r>
            <a:r>
              <a:rPr lang="en-US" altLang="zh-CN" dirty="0"/>
              <a:t>metadata</a:t>
            </a:r>
            <a:r>
              <a:rPr lang="zh-CN" altLang="en-US" dirty="0"/>
              <a:t>内为修改配置操作生成一份提案，供其他候选节点查看提案和投票。</a:t>
            </a:r>
          </a:p>
          <a:p>
            <a:r>
              <a:rPr lang="zh-CN" altLang="en-US" dirty="0">
                <a:solidFill>
                  <a:schemeClr val="accent6"/>
                </a:solidFill>
              </a:rPr>
              <a:t>在验证节点更新时对提案列表进行检查，清理超过一定时间（默认</a:t>
            </a:r>
            <a:r>
              <a:rPr lang="en-US" altLang="zh-CN" dirty="0">
                <a:solidFill>
                  <a:schemeClr val="accent6"/>
                </a:solidFill>
              </a:rPr>
              <a:t>15</a:t>
            </a:r>
            <a:r>
              <a:rPr lang="zh-CN" altLang="en-US" dirty="0">
                <a:solidFill>
                  <a:schemeClr val="accent6"/>
                </a:solidFill>
              </a:rPr>
              <a:t>天）还没有通过的提案，如果支持者数量超过候选人总数的</a:t>
            </a:r>
            <a:r>
              <a:rPr lang="en-US" altLang="zh-CN" dirty="0">
                <a:solidFill>
                  <a:schemeClr val="accent6"/>
                </a:solidFill>
              </a:rPr>
              <a:t>2/3</a:t>
            </a:r>
            <a:r>
              <a:rPr lang="zh-CN" altLang="en-US" dirty="0">
                <a:solidFill>
                  <a:schemeClr val="accent6"/>
                </a:solidFill>
              </a:rPr>
              <a:t>则提案通过， 下一轮验证节点更新时使用新的配置。</a:t>
            </a:r>
          </a:p>
        </p:txBody>
      </p:sp>
    </p:spTree>
    <p:extLst>
      <p:ext uri="{BB962C8B-B14F-4D97-AF65-F5344CB8AC3E}">
        <p14:creationId xmlns:p14="http://schemas.microsoft.com/office/powerpoint/2010/main" val="96034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定义以及和区块链的关系</a:t>
            </a:r>
            <a:endParaRPr lang="en-US" altLang="zh-CN" dirty="0"/>
          </a:p>
          <a:p>
            <a:r>
              <a:rPr lang="en-US" altLang="zh-CN" dirty="0"/>
              <a:t>1. </a:t>
            </a:r>
            <a:r>
              <a:rPr lang="zh-CN" altLang="en-US" dirty="0"/>
              <a:t>区块链要点：</a:t>
            </a:r>
          </a:p>
          <a:p>
            <a:r>
              <a:rPr lang="en-US" altLang="zh-CN" dirty="0"/>
              <a:t>	1. </a:t>
            </a:r>
            <a:r>
              <a:rPr lang="zh-CN" altLang="en-US" dirty="0"/>
              <a:t>一种新的数据库组织方法。</a:t>
            </a:r>
          </a:p>
          <a:p>
            <a:r>
              <a:rPr lang="en-US" altLang="zh-CN" dirty="0"/>
              <a:t>	2. </a:t>
            </a:r>
            <a:r>
              <a:rPr lang="zh-CN" altLang="en-US" dirty="0"/>
              <a:t>存储曾经发生的每个改变历史。</a:t>
            </a:r>
          </a:p>
          <a:p>
            <a:r>
              <a:rPr lang="en-US" altLang="zh-CN" dirty="0"/>
              <a:t>	3. </a:t>
            </a:r>
            <a:r>
              <a:rPr lang="zh-CN" altLang="en-US" dirty="0"/>
              <a:t>数据按区块的形式组织，而不是处理账户系统的最终状态。</a:t>
            </a:r>
          </a:p>
          <a:p>
            <a:r>
              <a:rPr lang="en-US" altLang="zh-CN" dirty="0"/>
              <a:t>2. </a:t>
            </a:r>
            <a:r>
              <a:rPr lang="zh-CN" altLang="en-US" dirty="0"/>
              <a:t>区块链本身并不具备去中心化的功能，因为区块链并没有在去中心化环境中组织非信任关系的功能（建立信任）。区块链只提供了一个灵活而安全的组织数据的方法。加上共识机制才能允许在一个完全或部分去中心化的系统中进行操作。</a:t>
            </a:r>
            <a:endParaRPr lang="en-US" altLang="zh-CN" dirty="0"/>
          </a:p>
          <a:p>
            <a:r>
              <a:rPr lang="en-US" altLang="zh-CN" dirty="0"/>
              <a:t>3. </a:t>
            </a:r>
            <a:r>
              <a:rPr lang="zh-CN" altLang="en-US" dirty="0"/>
              <a:t>现在没有一种普通适用的在去中心化环境中应用的共识算法。所有的算法都各有优劣，所以我们目前会看到共识算法在不断的变更。最开始只有</a:t>
            </a:r>
            <a:r>
              <a:rPr lang="en-US" altLang="zh-CN" dirty="0"/>
              <a:t>pow</a:t>
            </a:r>
            <a:r>
              <a:rPr lang="zh-CN" altLang="en-US" dirty="0"/>
              <a:t>，然后由</a:t>
            </a:r>
            <a:r>
              <a:rPr lang="en-US" altLang="zh-CN" dirty="0"/>
              <a:t>pos</a:t>
            </a:r>
            <a:r>
              <a:rPr lang="zh-CN" altLang="en-US" dirty="0"/>
              <a:t>，</a:t>
            </a:r>
            <a:r>
              <a:rPr lang="en-US" altLang="zh-CN" dirty="0"/>
              <a:t>DPOS</a:t>
            </a:r>
            <a:r>
              <a:rPr lang="zh-CN" altLang="en-US" dirty="0"/>
              <a:t>，</a:t>
            </a:r>
            <a:r>
              <a:rPr lang="en-US" altLang="zh-CN" dirty="0"/>
              <a:t>PBFT</a:t>
            </a:r>
            <a:r>
              <a:rPr lang="zh-CN" altLang="en-US" dirty="0"/>
              <a:t>，</a:t>
            </a:r>
            <a:r>
              <a:rPr lang="en-US" altLang="zh-CN" dirty="0"/>
              <a:t>DPOS+PBFT</a:t>
            </a:r>
            <a:r>
              <a:rPr lang="zh-CN" altLang="en-US" dirty="0"/>
              <a:t>，还有各种</a:t>
            </a:r>
            <a:r>
              <a:rPr lang="en-US" altLang="zh-CN" dirty="0"/>
              <a:t>proof of something</a:t>
            </a:r>
            <a:r>
              <a:rPr lang="zh-CN" altLang="en-US" dirty="0"/>
              <a:t>。</a:t>
            </a:r>
            <a:endParaRPr lang="en-US" altLang="zh-CN" dirty="0"/>
          </a:p>
          <a:p>
            <a:endParaRPr lang="en-US" altLang="zh-CN" dirty="0"/>
          </a:p>
          <a:p>
            <a:pPr marL="171450" indent="-171450">
              <a:buFont typeface="Arial" panose="020B0604020202020204" pitchFamily="34" charset="0"/>
              <a:buChar char="•"/>
            </a:pPr>
            <a:r>
              <a:rPr lang="zh-CN" altLang="en-US" dirty="0"/>
              <a:t>分类：</a:t>
            </a:r>
            <a:endParaRPr lang="en-US" altLang="zh-CN" dirty="0"/>
          </a:p>
          <a:p>
            <a:r>
              <a:rPr lang="zh-CN" altLang="en-US" dirty="0"/>
              <a:t>算法共识，完成分布式系统中的一致性工作，</a:t>
            </a:r>
            <a:r>
              <a:rPr lang="en-US" altLang="zh-CN" dirty="0"/>
              <a:t>POW</a:t>
            </a:r>
            <a:r>
              <a:rPr lang="zh-CN" altLang="en-US" dirty="0"/>
              <a:t>、</a:t>
            </a:r>
            <a:r>
              <a:rPr lang="en-US" altLang="zh-CN" dirty="0"/>
              <a:t>POS</a:t>
            </a:r>
            <a:r>
              <a:rPr lang="zh-CN" altLang="en-US" dirty="0"/>
              <a:t>、</a:t>
            </a:r>
            <a:r>
              <a:rPr lang="en-US" altLang="zh-CN" dirty="0"/>
              <a:t>PBFT</a:t>
            </a:r>
            <a:r>
              <a:rPr lang="zh-CN" altLang="en-US" dirty="0"/>
              <a:t>、</a:t>
            </a:r>
            <a:r>
              <a:rPr lang="en-US" altLang="zh-CN" dirty="0"/>
              <a:t>DPOS</a:t>
            </a:r>
            <a:r>
              <a:rPr lang="zh-CN" altLang="en-US" dirty="0"/>
              <a:t>等。</a:t>
            </a:r>
          </a:p>
          <a:p>
            <a:r>
              <a:rPr lang="zh-CN" altLang="en-US" dirty="0"/>
              <a:t>决策共识，通过类似人民代表大会，股份制公司的社会组织的形式，减少共识参与者数目，提高算法共识效率和可靠性。例：选举人大代表，美国总统竞选。</a:t>
            </a:r>
          </a:p>
          <a:p>
            <a:endParaRPr lang="en-US" altLang="zh-CN" dirty="0"/>
          </a:p>
          <a:p>
            <a:r>
              <a:rPr lang="zh-CN" altLang="en-US" dirty="0"/>
              <a:t>特点：</a:t>
            </a:r>
            <a:endParaRPr lang="en-US" altLang="zh-CN" dirty="0"/>
          </a:p>
          <a:p>
            <a:r>
              <a:rPr lang="zh-CN" altLang="en-US" dirty="0"/>
              <a:t>达成共识需要大部分参与者的意愿是一致的，比如比特币需要</a:t>
            </a:r>
            <a:r>
              <a:rPr lang="en-US" altLang="zh-CN" dirty="0"/>
              <a:t>51%</a:t>
            </a:r>
            <a:r>
              <a:rPr lang="zh-CN" altLang="en-US" dirty="0"/>
              <a:t>的算力在某个分叉上挖矿，这个分叉才能成为最长链，或者叫权威链。</a:t>
            </a:r>
            <a:endParaRPr lang="en-US" altLang="zh-CN" dirty="0"/>
          </a:p>
          <a:p>
            <a:endParaRPr lang="en-US" altLang="zh-CN" dirty="0"/>
          </a:p>
          <a:p>
            <a:r>
              <a:rPr lang="zh-CN" altLang="en-US" dirty="0"/>
              <a:t>用途：</a:t>
            </a:r>
            <a:endParaRPr lang="en-US" altLang="zh-CN" dirty="0"/>
          </a:p>
          <a:p>
            <a:pPr marL="228600" indent="-228600">
              <a:buAutoNum type="arabicPeriod"/>
            </a:pPr>
            <a:r>
              <a:rPr lang="zh-CN" altLang="en-US" dirty="0"/>
              <a:t>区块链是一个分布式的账本，有不可篡改性，匿名性，去中心化，开放自治的特点。不可篡改和匿名是通过密码学的</a:t>
            </a:r>
            <a:r>
              <a:rPr lang="en-US" altLang="zh-CN" dirty="0"/>
              <a:t>hash</a:t>
            </a:r>
            <a:r>
              <a:rPr lang="zh-CN" altLang="en-US" dirty="0"/>
              <a:t>算法和非对称加密算法保证的。而去中心化，开放自治则是共识算法来保证的。当然共识算法的实现也是离不开密码学。所以说有人把区块链网络称为加密网络，数字货币称为加密货币。</a:t>
            </a:r>
            <a:endParaRPr lang="en-US" altLang="zh-CN" dirty="0"/>
          </a:p>
          <a:p>
            <a:pPr marL="228600" indent="-228600">
              <a:buAutoNum type="arabicPeriod"/>
            </a:pPr>
            <a:r>
              <a:rPr lang="zh-CN" altLang="en-US" dirty="0"/>
              <a:t>区块链既然是大家都维护同一个账本，首先需要解决的问题就是如何让大家记账内容一致。如果大家记账的内容都不一样，比如我打包</a:t>
            </a:r>
            <a:r>
              <a:rPr lang="en-US" altLang="zh-CN" dirty="0"/>
              <a:t>100</a:t>
            </a:r>
            <a:r>
              <a:rPr lang="zh-CN" altLang="en-US" dirty="0"/>
              <a:t>笔交易，你打包了</a:t>
            </a:r>
            <a:r>
              <a:rPr lang="en-US" altLang="zh-CN" dirty="0"/>
              <a:t>200</a:t>
            </a:r>
            <a:r>
              <a:rPr lang="zh-CN" altLang="en-US" dirty="0"/>
              <a:t>笔交易，这样大家的内容就不一致，也就无法达到交易不可抵赖的作用了。所以区块链的所有节点必须要达成共识，而共识是所有区块链功能的基础。</a:t>
            </a:r>
            <a:endParaRPr lang="en-US" altLang="zh-CN" dirty="0"/>
          </a:p>
          <a:p>
            <a:pPr marL="228600" indent="-228600">
              <a:buAutoNum type="arabicPeriod"/>
            </a:pPr>
            <a:r>
              <a:rPr lang="zh-CN" altLang="en-US" dirty="0"/>
              <a:t>大家之前之前听过账本模块的讲述，应该知道我们不同节点之间是有专门的心跳来进行账本同步的。验证节点如果区块没有同步到最新，是不能参与共识的。我们底层编写程序的时候，很重要的一点就是要注意数据在节点间的一致性。通过，通过交易完成的操作，所有节点得到的结果是一致的。因为交易是被共识过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45095E7-D6C4-463C-A8D7-164715B0174C}" type="slidenum">
              <a:rPr lang="zh-CN" altLang="en-US" smtClean="0"/>
              <a:t>2</a:t>
            </a:fld>
            <a:endParaRPr lang="zh-CN" altLang="en-US"/>
          </a:p>
        </p:txBody>
      </p:sp>
    </p:spTree>
    <p:extLst>
      <p:ext uri="{BB962C8B-B14F-4D97-AF65-F5344CB8AC3E}">
        <p14:creationId xmlns:p14="http://schemas.microsoft.com/office/powerpoint/2010/main" val="1961947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Pow</a:t>
            </a:r>
            <a:r>
              <a:rPr lang="zh-CN" altLang="en-US" dirty="0"/>
              <a:t>共识流程：</a:t>
            </a:r>
            <a:endParaRPr lang="en-US" altLang="zh-CN" dirty="0"/>
          </a:p>
          <a:p>
            <a:pPr marL="228600" indent="-228600">
              <a:buAutoNum type="arabicPeriod"/>
            </a:pPr>
            <a:r>
              <a:rPr lang="zh-CN" altLang="en-US" dirty="0"/>
              <a:t>新交易会广播到所有节点，每个节点收集新交易到区块中。</a:t>
            </a:r>
            <a:endParaRPr lang="en-US" altLang="zh-CN" dirty="0"/>
          </a:p>
          <a:p>
            <a:pPr marL="228600" indent="-228600">
              <a:buAutoNum type="arabicPeriod"/>
            </a:pPr>
            <a:r>
              <a:rPr lang="zh-CN" altLang="en-US" dirty="0"/>
              <a:t>每个节点通过为区块计算出一个指定的</a:t>
            </a:r>
            <a:r>
              <a:rPr lang="en-US" altLang="zh-CN" dirty="0"/>
              <a:t>hash</a:t>
            </a:r>
            <a:r>
              <a:rPr lang="zh-CN" altLang="en-US" dirty="0"/>
              <a:t>作为工作量证明。</a:t>
            </a:r>
            <a:endParaRPr lang="en-US" altLang="zh-CN" dirty="0"/>
          </a:p>
          <a:p>
            <a:pPr marL="228600" indent="-228600">
              <a:buAutoNum type="arabicPeriod"/>
            </a:pPr>
            <a:r>
              <a:rPr lang="zh-CN" altLang="en-US" dirty="0"/>
              <a:t>一个完成了工作量证明后，立即广播到所有节点。</a:t>
            </a:r>
            <a:endParaRPr lang="en-US" altLang="zh-CN" dirty="0"/>
          </a:p>
          <a:p>
            <a:pPr marL="228600" indent="-228600">
              <a:buAutoNum type="arabicPeriod"/>
            </a:pPr>
            <a:r>
              <a:rPr lang="zh-CN" altLang="en-US" dirty="0"/>
              <a:t>其他节点接受区块并校验是否存在双花。接受了该区块后从该区块的下一个区块开始挖矿。</a:t>
            </a:r>
            <a:endParaRPr lang="en-US" altLang="zh-CN" dirty="0"/>
          </a:p>
          <a:p>
            <a:pPr marL="228600" indent="-228600">
              <a:buAutoNum type="arabicPeriod"/>
            </a:pPr>
            <a:r>
              <a:rPr lang="zh-CN" altLang="en-US" dirty="0"/>
              <a:t>所有节点都认为最长链才是正确的，并在最长链上挖矿。</a:t>
            </a:r>
            <a:endParaRPr lang="en-US" altLang="zh-CN" dirty="0"/>
          </a:p>
          <a:p>
            <a:pPr marL="0" indent="0">
              <a:buNone/>
            </a:pPr>
            <a:endParaRPr lang="en-US" altLang="zh-CN" dirty="0"/>
          </a:p>
          <a:p>
            <a:pPr marL="0" indent="0">
              <a:buNone/>
            </a:pPr>
            <a:r>
              <a:rPr lang="en-US" altLang="zh-CN" dirty="0"/>
              <a:t>Hash</a:t>
            </a:r>
            <a:r>
              <a:rPr lang="zh-CN" altLang="en-US" dirty="0"/>
              <a:t>算法的几大特性：正向快速，逆向困难，输入敏感，冲突避免。</a:t>
            </a:r>
            <a:endParaRPr lang="en-US" altLang="zh-CN" dirty="0"/>
          </a:p>
          <a:p>
            <a:pPr marL="0" indent="0">
              <a:buNone/>
            </a:pPr>
            <a:endParaRPr lang="en-US" altLang="zh-CN" dirty="0"/>
          </a:p>
          <a:p>
            <a:pPr marL="0" indent="0">
              <a:buNone/>
            </a:pPr>
            <a:r>
              <a:rPr lang="zh-CN" altLang="en-US" dirty="0"/>
              <a:t>挖矿算法</a:t>
            </a:r>
            <a:r>
              <a:rPr lang="en-US" altLang="zh-CN" dirty="0"/>
              <a:t>/</a:t>
            </a:r>
            <a:r>
              <a:rPr lang="zh-CN" altLang="en-US" dirty="0"/>
              <a:t>工作量证明算法：</a:t>
            </a:r>
            <a:endParaRPr lang="en-US" altLang="zh-CN" dirty="0"/>
          </a:p>
          <a:p>
            <a:r>
              <a:rPr lang="zh-CN" altLang="en-US" dirty="0"/>
              <a:t>工作量证明算法的核心是挖矿算法，比特币出现的最早，大家最开始用笔记本挖矿，然后慢慢发现用笔记本挖到的比特币还不如消耗的电力，后来用显卡挖矿，专业</a:t>
            </a:r>
            <a:r>
              <a:rPr lang="en-US" altLang="zh-CN" dirty="0"/>
              <a:t>ASIC</a:t>
            </a:r>
            <a:r>
              <a:rPr lang="zh-CN" altLang="en-US" dirty="0"/>
              <a:t>矿机挖矿，矿池挖矿。</a:t>
            </a:r>
            <a:endParaRPr lang="en-US" altLang="zh-CN" dirty="0"/>
          </a:p>
          <a:p>
            <a:r>
              <a:rPr lang="zh-CN" altLang="en-US" dirty="0"/>
              <a:t>矿池出现造成了算力集中。出现了以太坊基于内存挖矿的算法。</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45095E7-D6C4-463C-A8D7-164715B0174C}" type="slidenum">
              <a:rPr lang="zh-CN" altLang="en-US" smtClean="0"/>
              <a:t>3</a:t>
            </a:fld>
            <a:endParaRPr lang="zh-CN" altLang="en-US"/>
          </a:p>
        </p:txBody>
      </p:sp>
    </p:spTree>
    <p:extLst>
      <p:ext uri="{BB962C8B-B14F-4D97-AF65-F5344CB8AC3E}">
        <p14:creationId xmlns:p14="http://schemas.microsoft.com/office/powerpoint/2010/main" val="375285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起源</a:t>
            </a:r>
            <a:endParaRPr lang="en-US" altLang="zh-CN" dirty="0"/>
          </a:p>
          <a:p>
            <a:r>
              <a:rPr lang="en-US" altLang="zh-CN" dirty="0"/>
              <a:t>POS</a:t>
            </a:r>
            <a:r>
              <a:rPr lang="zh-CN" altLang="en-US" dirty="0"/>
              <a:t>的概念最开始是由点点币提出来的，点点币将币龄加入挖矿难度值计算，币龄越大挖矿难度越低。但还是需要计算</a:t>
            </a:r>
            <a:r>
              <a:rPr lang="en-US" altLang="zh-CN" dirty="0"/>
              <a:t>hash</a:t>
            </a:r>
            <a:r>
              <a:rPr lang="zh-CN" altLang="en-US" dirty="0"/>
              <a:t>值，也就是工作量证明，本质上是</a:t>
            </a:r>
            <a:r>
              <a:rPr lang="en-US" altLang="zh-CN" dirty="0"/>
              <a:t>pow</a:t>
            </a:r>
            <a:r>
              <a:rPr lang="zh-CN" altLang="en-US" dirty="0"/>
              <a:t>和</a:t>
            </a:r>
            <a:r>
              <a:rPr lang="en-US" altLang="zh-CN" dirty="0"/>
              <a:t>pos</a:t>
            </a:r>
            <a:r>
              <a:rPr lang="zh-CN" altLang="en-US" dirty="0"/>
              <a:t>两者结合的方式。由于币龄的积累也存在造假的可能，后来的</a:t>
            </a:r>
            <a:r>
              <a:rPr lang="en-US" altLang="zh-CN" dirty="0" err="1"/>
              <a:t>blackcoin</a:t>
            </a:r>
            <a:r>
              <a:rPr lang="zh-CN" altLang="en-US" dirty="0"/>
              <a:t>在点点币的基础上，将币龄改为持币数。到现在</a:t>
            </a:r>
            <a:r>
              <a:rPr lang="en-US" altLang="zh-CN" dirty="0"/>
              <a:t>POS</a:t>
            </a:r>
            <a:r>
              <a:rPr lang="zh-CN" altLang="en-US" dirty="0"/>
              <a:t>的主流方向，偏向于在加入一定的门槛后，随机选择区块的创建者，比较著名的有</a:t>
            </a:r>
            <a:r>
              <a:rPr lang="en-US" altLang="zh-CN" dirty="0"/>
              <a:t>Algorand</a:t>
            </a:r>
            <a:r>
              <a:rPr lang="zh-CN" altLang="en-US" dirty="0"/>
              <a:t>，</a:t>
            </a:r>
            <a:r>
              <a:rPr lang="en-US" altLang="zh-CN" dirty="0"/>
              <a:t>cosmos</a:t>
            </a:r>
            <a:r>
              <a:rPr lang="zh-CN" altLang="en-US" dirty="0"/>
              <a:t>，以太坊的</a:t>
            </a:r>
            <a:r>
              <a:rPr lang="en-US" altLang="zh-CN" dirty="0"/>
              <a:t>Casper</a:t>
            </a:r>
            <a:r>
              <a:rPr lang="zh-CN" altLang="en-US" dirty="0"/>
              <a:t>等。</a:t>
            </a:r>
            <a:endParaRPr lang="en-US" altLang="zh-CN" dirty="0"/>
          </a:p>
          <a:p>
            <a:endParaRPr lang="en-US" altLang="zh-CN" dirty="0"/>
          </a:p>
          <a:p>
            <a:r>
              <a:rPr lang="zh-CN" altLang="en-US" dirty="0"/>
              <a:t>特点：</a:t>
            </a:r>
            <a:endParaRPr lang="en-US" altLang="zh-CN" dirty="0"/>
          </a:p>
          <a:p>
            <a:r>
              <a:rPr lang="en-US" altLang="zh-CN" dirty="0"/>
              <a:t>1. </a:t>
            </a:r>
            <a:r>
              <a:rPr lang="zh-CN" altLang="en-US" dirty="0"/>
              <a:t>创造</a:t>
            </a:r>
            <a:r>
              <a:rPr lang="en-US" altLang="zh-CN" dirty="0"/>
              <a:t>pos</a:t>
            </a:r>
            <a:r>
              <a:rPr lang="zh-CN" altLang="en-US" dirty="0"/>
              <a:t>的动机，一个是增加安全性，攻击者的代价是持有大量的代币，攻击链相当于攻击自己。另一个是减少费用，能源消耗减少了，费用也就可以变的更低。</a:t>
            </a:r>
          </a:p>
          <a:p>
            <a:r>
              <a:rPr lang="en-US" altLang="zh-CN" dirty="0"/>
              <a:t>2. </a:t>
            </a:r>
            <a:r>
              <a:rPr lang="zh-CN" altLang="en-US" dirty="0"/>
              <a:t>权益证明机制根据每个节点拥有代币的比例和时间，依据算法等比例地降低节点的挖矿难度，从而加快了寻找随机数的速度</a:t>
            </a:r>
            <a:r>
              <a:rPr lang="en-US" altLang="zh-CN" dirty="0"/>
              <a:t>.</a:t>
            </a:r>
          </a:p>
          <a:p>
            <a:r>
              <a:rPr lang="en-US" altLang="zh-CN" dirty="0"/>
              <a:t>3. </a:t>
            </a:r>
            <a:r>
              <a:rPr lang="zh-CN" altLang="en-US" dirty="0"/>
              <a:t>这种共识机制可以缩短达成共识所需的时间，但本质上仍然需要网络中的节点进行挖矿运算。因此，</a:t>
            </a:r>
            <a:r>
              <a:rPr lang="en-US" altLang="zh-CN" dirty="0" err="1"/>
              <a:t>PoS</a:t>
            </a:r>
            <a:r>
              <a:rPr lang="zh-CN" altLang="en-US" dirty="0"/>
              <a:t>机制并没有从根本上解决</a:t>
            </a:r>
            <a:r>
              <a:rPr lang="en-US" altLang="zh-CN" dirty="0" err="1"/>
              <a:t>PoW</a:t>
            </a:r>
            <a:r>
              <a:rPr lang="zh-CN" altLang="en-US" dirty="0"/>
              <a:t>机制难以应用于商业领域的问题。</a:t>
            </a:r>
            <a:endParaRPr lang="en-US" altLang="zh-CN" dirty="0"/>
          </a:p>
          <a:p>
            <a:r>
              <a:rPr lang="en-US" altLang="zh-CN" dirty="0"/>
              <a:t>4. Pow</a:t>
            </a:r>
            <a:r>
              <a:rPr lang="zh-CN" altLang="en-US" dirty="0"/>
              <a:t>的发行跟</a:t>
            </a:r>
            <a:r>
              <a:rPr lang="en-US" altLang="zh-CN" dirty="0"/>
              <a:t>pos</a:t>
            </a:r>
            <a:r>
              <a:rPr lang="zh-CN" altLang="en-US" dirty="0"/>
              <a:t>有较大的差别，比特币的发行是完全通过挖矿来发行的，而</a:t>
            </a:r>
            <a:r>
              <a:rPr lang="en-US" altLang="zh-CN" dirty="0"/>
              <a:t>POS</a:t>
            </a:r>
            <a:r>
              <a:rPr lang="zh-CN" altLang="en-US" dirty="0"/>
              <a:t>共识往往跟代币相关，另外也因为完全靠挖矿发行太慢，不足以满足流通需求，所以后来的币种大部分都是一上来就发行大量货币。也就是大家经常看到的</a:t>
            </a:r>
            <a:r>
              <a:rPr lang="en-US" altLang="zh-CN" dirty="0"/>
              <a:t>ICO</a:t>
            </a:r>
          </a:p>
          <a:p>
            <a:endParaRPr lang="en-US" altLang="zh-CN" dirty="0"/>
          </a:p>
          <a:p>
            <a:endParaRPr lang="en-US" altLang="zh-CN" dirty="0"/>
          </a:p>
          <a:p>
            <a:r>
              <a:rPr lang="en-US" altLang="zh-CN" dirty="0"/>
              <a:t>POS</a:t>
            </a:r>
            <a:r>
              <a:rPr lang="zh-CN" altLang="en-US" dirty="0"/>
              <a:t>：</a:t>
            </a:r>
            <a:r>
              <a:rPr lang="en-US" altLang="zh-CN" dirty="0"/>
              <a:t>https://en.bitcoin.it/wiki/Proof_of_Stake</a:t>
            </a:r>
          </a:p>
        </p:txBody>
      </p:sp>
      <p:sp>
        <p:nvSpPr>
          <p:cNvPr id="4" name="灯片编号占位符 3"/>
          <p:cNvSpPr>
            <a:spLocks noGrp="1"/>
          </p:cNvSpPr>
          <p:nvPr>
            <p:ph type="sldNum" sz="quarter" idx="5"/>
          </p:nvPr>
        </p:nvSpPr>
        <p:spPr/>
        <p:txBody>
          <a:bodyPr/>
          <a:lstStyle/>
          <a:p>
            <a:fld id="{745095E7-D6C4-463C-A8D7-164715B0174C}" type="slidenum">
              <a:rPr lang="zh-CN" altLang="en-US" smtClean="0"/>
              <a:t>4</a:t>
            </a:fld>
            <a:endParaRPr lang="zh-CN" altLang="en-US"/>
          </a:p>
        </p:txBody>
      </p:sp>
    </p:spTree>
    <p:extLst>
      <p:ext uri="{BB962C8B-B14F-4D97-AF65-F5344CB8AC3E}">
        <p14:creationId xmlns:p14="http://schemas.microsoft.com/office/powerpoint/2010/main" val="129814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着重讲解验证节点选举的实现部分。</a:t>
            </a:r>
            <a:endParaRPr lang="en-US" altLang="zh-CN" dirty="0"/>
          </a:p>
          <a:p>
            <a:pPr marL="228600" indent="-228600">
              <a:buAutoNum type="arabicPeriod"/>
            </a:pPr>
            <a:r>
              <a:rPr lang="zh-CN" altLang="en-US" dirty="0"/>
              <a:t>选举合约，投票等</a:t>
            </a:r>
            <a:endParaRPr lang="en-US" altLang="zh-CN" dirty="0"/>
          </a:p>
          <a:p>
            <a:pPr marL="228600" indent="-228600">
              <a:buAutoNum type="arabicPeriod"/>
            </a:pPr>
            <a:r>
              <a:rPr lang="zh-CN" altLang="en-US" dirty="0"/>
              <a:t>验证节点更新。区块内锚定验证节点</a:t>
            </a:r>
            <a:r>
              <a:rPr lang="en-US" altLang="zh-CN" dirty="0"/>
              <a:t>hash</a:t>
            </a:r>
            <a:r>
              <a:rPr lang="zh-CN" altLang="en-US" dirty="0"/>
              <a:t>值。</a:t>
            </a:r>
            <a:endParaRPr lang="en-US" altLang="zh-CN" dirty="0"/>
          </a:p>
        </p:txBody>
      </p:sp>
      <p:sp>
        <p:nvSpPr>
          <p:cNvPr id="4" name="灯片编号占位符 3"/>
          <p:cNvSpPr>
            <a:spLocks noGrp="1"/>
          </p:cNvSpPr>
          <p:nvPr>
            <p:ph type="sldNum" sz="quarter" idx="5"/>
          </p:nvPr>
        </p:nvSpPr>
        <p:spPr/>
        <p:txBody>
          <a:bodyPr/>
          <a:lstStyle/>
          <a:p>
            <a:fld id="{745095E7-D6C4-463C-A8D7-164715B0174C}" type="slidenum">
              <a:rPr lang="zh-CN" altLang="en-US" smtClean="0"/>
              <a:t>5</a:t>
            </a:fld>
            <a:endParaRPr lang="zh-CN" altLang="en-US"/>
          </a:p>
        </p:txBody>
      </p:sp>
    </p:spTree>
    <p:extLst>
      <p:ext uri="{BB962C8B-B14F-4D97-AF65-F5344CB8AC3E}">
        <p14:creationId xmlns:p14="http://schemas.microsoft.com/office/powerpoint/2010/main" val="710327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pow</a:t>
            </a:r>
            <a:r>
              <a:rPr lang="zh-CN" altLang="en-US" dirty="0"/>
              <a:t>算法应该算是大家比较熟知的，这是所有共识算法的开端，之后的一些共识算法都是在解决原有算法问题的基础上提出来的。</a:t>
            </a:r>
            <a:endParaRPr lang="en-US" altLang="zh-CN" dirty="0"/>
          </a:p>
          <a:p>
            <a:r>
              <a:rPr lang="en-US" altLang="zh-CN" dirty="0"/>
              <a:t>2. Pow</a:t>
            </a:r>
            <a:r>
              <a:rPr lang="zh-CN" altLang="en-US" dirty="0"/>
              <a:t>最大的优点就是有庞大的算力来保证其安全，大家也清楚他的隐患就是几大矿池占据了大部分的算力。而且因为架构限制，区块打包间隔为</a:t>
            </a:r>
            <a:r>
              <a:rPr lang="en-US" altLang="zh-CN" dirty="0"/>
              <a:t>10</a:t>
            </a:r>
            <a:r>
              <a:rPr lang="zh-CN" altLang="en-US" dirty="0"/>
              <a:t>分钟，一笔交易需要</a:t>
            </a:r>
            <a:r>
              <a:rPr lang="en-US" altLang="zh-CN" dirty="0"/>
              <a:t>1</a:t>
            </a:r>
            <a:r>
              <a:rPr lang="zh-CN" altLang="en-US" dirty="0"/>
              <a:t>个小时才能完全确认，</a:t>
            </a:r>
            <a:r>
              <a:rPr lang="en-US" altLang="zh-CN" dirty="0" err="1"/>
              <a:t>tps</a:t>
            </a:r>
            <a:r>
              <a:rPr lang="zh-CN" altLang="en-US" dirty="0"/>
              <a:t>只有不到</a:t>
            </a:r>
            <a:r>
              <a:rPr lang="en-US" altLang="zh-CN" dirty="0"/>
              <a:t>10</a:t>
            </a:r>
            <a:r>
              <a:rPr lang="zh-CN" altLang="en-US" dirty="0"/>
              <a:t>。</a:t>
            </a:r>
            <a:endParaRPr lang="en-US" altLang="zh-CN" dirty="0"/>
          </a:p>
          <a:p>
            <a:r>
              <a:rPr lang="en-US" altLang="zh-CN" dirty="0"/>
              <a:t>3. </a:t>
            </a:r>
            <a:r>
              <a:rPr lang="zh-CN" altLang="en-US" dirty="0"/>
              <a:t>基于</a:t>
            </a:r>
            <a:r>
              <a:rPr lang="en-US" altLang="zh-CN" dirty="0"/>
              <a:t>POS</a:t>
            </a:r>
            <a:r>
              <a:rPr lang="zh-CN" altLang="en-US" dirty="0"/>
              <a:t>的算法可以因为不需要计算</a:t>
            </a:r>
            <a:r>
              <a:rPr lang="en-US" altLang="zh-CN" dirty="0"/>
              <a:t>hash</a:t>
            </a:r>
            <a:r>
              <a:rPr lang="zh-CN" altLang="en-US" dirty="0"/>
              <a:t>，所以能源消耗更低，能源消耗不仅包含电力消耗，还有设备的消耗。比特币的新一代矿机出来时，老的矿机就完全淘汰了，因为做了专业定制，无法回收利用的。共识的速度更快，区块打包间隔可以很短。</a:t>
            </a:r>
            <a:r>
              <a:rPr lang="en-US" altLang="zh-CN" dirty="0"/>
              <a:t>POS</a:t>
            </a:r>
            <a:r>
              <a:rPr lang="zh-CN" altLang="en-US" dirty="0"/>
              <a:t>由于权益计算往往跟代币有关，所以创造之初就需要发行货币，不像比特币那样，完全靠挖矿来增发货币。</a:t>
            </a:r>
            <a:endParaRPr lang="en-US" altLang="zh-CN" dirty="0"/>
          </a:p>
          <a:p>
            <a:r>
              <a:rPr lang="en-US" altLang="zh-CN" dirty="0"/>
              <a:t>4. </a:t>
            </a:r>
            <a:r>
              <a:rPr lang="zh-CN" altLang="en-US" dirty="0"/>
              <a:t>针对</a:t>
            </a:r>
            <a:r>
              <a:rPr lang="en-US" altLang="zh-CN" dirty="0"/>
              <a:t>Pos</a:t>
            </a:r>
            <a:r>
              <a:rPr lang="zh-CN" altLang="en-US" dirty="0"/>
              <a:t>的无利害攻击，主要有</a:t>
            </a:r>
            <a:r>
              <a:rPr lang="en-US" altLang="zh-CN" dirty="0"/>
              <a:t>checkpoint</a:t>
            </a:r>
            <a:r>
              <a:rPr lang="zh-CN" altLang="en-US" dirty="0"/>
              <a:t>机制和惩罚机制两种解决方案。</a:t>
            </a:r>
            <a:r>
              <a:rPr lang="en-US" altLang="zh-CN" dirty="0"/>
              <a:t>Checkpoint</a:t>
            </a:r>
            <a:r>
              <a:rPr lang="zh-CN" altLang="en-US" dirty="0"/>
              <a:t>机制的要点是不允许广播检查点之前的区块。针对远程攻击，</a:t>
            </a:r>
            <a:r>
              <a:rPr lang="en-US" altLang="zh-CN" dirty="0" err="1"/>
              <a:t>casper</a:t>
            </a:r>
            <a:r>
              <a:rPr lang="zh-CN" altLang="en-US" dirty="0"/>
              <a:t>等主要通过质押金延迟解冻来解决。金融寡头目前只有</a:t>
            </a:r>
            <a:r>
              <a:rPr lang="en-US" altLang="zh-CN" dirty="0"/>
              <a:t>Casper</a:t>
            </a:r>
            <a:r>
              <a:rPr lang="zh-CN" altLang="en-US"/>
              <a:t>通过内部审查机制来解决，毕竟代币越集中，链的可信度越低，相应回影响价值。</a:t>
            </a:r>
            <a:endParaRPr lang="en-US" altLang="zh-CN" dirty="0"/>
          </a:p>
          <a:p>
            <a:r>
              <a:rPr lang="en-US" altLang="zh-CN" dirty="0"/>
              <a:t>5. DPOS</a:t>
            </a:r>
            <a:r>
              <a:rPr lang="zh-CN" altLang="en-US" dirty="0"/>
              <a:t>最开始由</a:t>
            </a:r>
            <a:r>
              <a:rPr lang="en-US" altLang="zh-CN" dirty="0"/>
              <a:t>BM</a:t>
            </a:r>
            <a:r>
              <a:rPr lang="zh-CN" altLang="en-US" dirty="0"/>
              <a:t>应用在</a:t>
            </a:r>
            <a:r>
              <a:rPr lang="en-US" altLang="zh-CN" dirty="0" err="1"/>
              <a:t>bitshare</a:t>
            </a:r>
            <a:r>
              <a:rPr lang="zh-CN" altLang="en-US" dirty="0"/>
              <a:t>和</a:t>
            </a:r>
            <a:r>
              <a:rPr lang="en-US" altLang="zh-CN" dirty="0"/>
              <a:t>steam</a:t>
            </a:r>
            <a:r>
              <a:rPr lang="zh-CN" altLang="en-US" dirty="0"/>
              <a:t>上，</a:t>
            </a:r>
            <a:r>
              <a:rPr lang="en-US" altLang="zh-CN" dirty="0"/>
              <a:t>DPOS</a:t>
            </a:r>
            <a:r>
              <a:rPr lang="zh-CN" altLang="en-US" dirty="0"/>
              <a:t>不仅区块生成者通过投票选出的见证人产生，费用配置，系统参数，升级等都可以通过群体投票完成。由于投票涉及到链上所有的参与者，所以</a:t>
            </a:r>
            <a:r>
              <a:rPr lang="en-US" altLang="zh-CN" dirty="0"/>
              <a:t>DPOS</a:t>
            </a:r>
            <a:r>
              <a:rPr lang="zh-CN" altLang="en-US" dirty="0"/>
              <a:t>比较依赖运营的手段，经济模型的设计是算法的关键。</a:t>
            </a:r>
            <a:endParaRPr lang="en-US" altLang="zh-CN" dirty="0"/>
          </a:p>
          <a:p>
            <a:r>
              <a:rPr lang="en-US" altLang="zh-CN" dirty="0"/>
              <a:t>6. DPOS+PBFT</a:t>
            </a:r>
            <a:r>
              <a:rPr lang="zh-CN" altLang="en-US" dirty="0"/>
              <a:t>的算法是我们</a:t>
            </a:r>
            <a:r>
              <a:rPr lang="en-US" altLang="zh-CN" dirty="0" err="1"/>
              <a:t>bubi</a:t>
            </a:r>
            <a:r>
              <a:rPr lang="zh-CN" altLang="en-US" dirty="0"/>
              <a:t>和</a:t>
            </a:r>
            <a:r>
              <a:rPr lang="en-US" altLang="zh-CN" dirty="0" err="1"/>
              <a:t>bumo</a:t>
            </a:r>
            <a:r>
              <a:rPr lang="zh-CN" altLang="en-US" dirty="0"/>
              <a:t>现在使用的算法，</a:t>
            </a:r>
            <a:r>
              <a:rPr lang="en-US" altLang="zh-CN" dirty="0"/>
              <a:t>PBFT</a:t>
            </a:r>
            <a:r>
              <a:rPr lang="zh-CN" altLang="en-US" dirty="0"/>
              <a:t>算法在</a:t>
            </a:r>
            <a:r>
              <a:rPr lang="en-US" altLang="zh-CN" dirty="0"/>
              <a:t>1999</a:t>
            </a:r>
            <a:r>
              <a:rPr lang="zh-CN" altLang="en-US" dirty="0"/>
              <a:t>年的时候就被发表出来了，但是一直没有实际应用场景，知道中本聪将其列入共识方案当中，第一个将</a:t>
            </a:r>
            <a:r>
              <a:rPr lang="en-US" altLang="zh-CN" dirty="0"/>
              <a:t>PBFT</a:t>
            </a:r>
            <a:r>
              <a:rPr lang="zh-CN" altLang="en-US" dirty="0"/>
              <a:t>和</a:t>
            </a:r>
            <a:r>
              <a:rPr lang="en-US" altLang="zh-CN" dirty="0"/>
              <a:t>POS</a:t>
            </a:r>
            <a:r>
              <a:rPr lang="zh-CN" altLang="en-US" dirty="0"/>
              <a:t>结合的是</a:t>
            </a:r>
            <a:r>
              <a:rPr lang="en-US" altLang="zh-CN" dirty="0" err="1"/>
              <a:t>tendermit</a:t>
            </a:r>
            <a:r>
              <a:rPr lang="zh-CN" altLang="en-US" dirty="0"/>
              <a:t>，</a:t>
            </a:r>
            <a:r>
              <a:rPr lang="en-US" altLang="zh-CN" dirty="0"/>
              <a:t>DPOS</a:t>
            </a:r>
            <a:r>
              <a:rPr lang="zh-CN" altLang="en-US" dirty="0"/>
              <a:t>满足了</a:t>
            </a:r>
            <a:r>
              <a:rPr lang="en-US" altLang="zh-CN" dirty="0"/>
              <a:t>PBFT</a:t>
            </a:r>
            <a:r>
              <a:rPr lang="zh-CN" altLang="en-US" dirty="0"/>
              <a:t>去中心化不足的问题。</a:t>
            </a:r>
            <a:r>
              <a:rPr lang="en-US" altLang="zh-CN" dirty="0"/>
              <a:t>PBFT</a:t>
            </a:r>
            <a:r>
              <a:rPr lang="zh-CN" altLang="en-US" dirty="0"/>
              <a:t>的共识依赖消息的广播，网络中消息的数量随节点数量成指数增长。一般超过</a:t>
            </a:r>
            <a:r>
              <a:rPr lang="en-US" altLang="zh-CN" dirty="0"/>
              <a:t>50</a:t>
            </a:r>
            <a:r>
              <a:rPr lang="zh-CN" altLang="en-US" dirty="0"/>
              <a:t>个节点，</a:t>
            </a:r>
            <a:r>
              <a:rPr lang="en-US" altLang="zh-CN" dirty="0"/>
              <a:t>PBFT</a:t>
            </a:r>
            <a:r>
              <a:rPr lang="zh-CN" altLang="en-US" dirty="0"/>
              <a:t>性能会急剧下降。</a:t>
            </a:r>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745095E7-D6C4-463C-A8D7-164715B0174C}" type="slidenum">
              <a:rPr lang="zh-CN" altLang="en-US" smtClean="0"/>
              <a:t>6</a:t>
            </a:fld>
            <a:endParaRPr lang="zh-CN" altLang="en-US"/>
          </a:p>
        </p:txBody>
      </p:sp>
    </p:spTree>
    <p:extLst>
      <p:ext uri="{BB962C8B-B14F-4D97-AF65-F5344CB8AC3E}">
        <p14:creationId xmlns:p14="http://schemas.microsoft.com/office/powerpoint/2010/main" val="902294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000" kern="1200" dirty="0">
                    <a:solidFill>
                      <a:schemeClr val="tx1"/>
                    </a:solidFill>
                    <a:effectLst/>
                    <a:latin typeface="+mn-lt"/>
                    <a:ea typeface="+mn-ea"/>
                    <a:cs typeface="+mn-cs"/>
                  </a:rPr>
                  <a:t>基于</a:t>
                </a:r>
                <a:r>
                  <a:rPr lang="en-US" altLang="zh-CN" sz="1000" kern="1200" dirty="0">
                    <a:solidFill>
                      <a:schemeClr val="tx1"/>
                    </a:solidFill>
                    <a:effectLst/>
                    <a:latin typeface="+mn-lt"/>
                    <a:ea typeface="+mn-ea"/>
                    <a:cs typeface="+mn-cs"/>
                  </a:rPr>
                  <a:t>PBFT</a:t>
                </a:r>
                <a:r>
                  <a:rPr lang="zh-CN" altLang="en-US" sz="1000" kern="1200" dirty="0">
                    <a:solidFill>
                      <a:schemeClr val="tx1"/>
                    </a:solidFill>
                    <a:effectLst/>
                    <a:latin typeface="+mn-lt"/>
                    <a:ea typeface="+mn-ea"/>
                    <a:cs typeface="+mn-cs"/>
                  </a:rPr>
                  <a:t>算法，</a:t>
                </a:r>
                <a:r>
                  <a:rPr lang="en-US" altLang="zh-CN" sz="1000" kern="1200" dirty="0">
                    <a:solidFill>
                      <a:schemeClr val="tx1"/>
                    </a:solidFill>
                    <a:effectLst/>
                    <a:latin typeface="+mn-lt"/>
                    <a:ea typeface="+mn-ea"/>
                    <a:cs typeface="+mn-cs"/>
                  </a:rPr>
                  <a:t>BuChain</a:t>
                </a:r>
                <a:r>
                  <a:rPr lang="zh-CN" altLang="en-US" sz="1000" kern="1200" dirty="0">
                    <a:solidFill>
                      <a:schemeClr val="tx1"/>
                    </a:solidFill>
                    <a:effectLst/>
                    <a:latin typeface="+mn-lt"/>
                    <a:ea typeface="+mn-ea"/>
                    <a:cs typeface="+mn-cs"/>
                  </a:rPr>
                  <a:t>提出了</a:t>
                </a:r>
                <a:r>
                  <a:rPr lang="en-US" altLang="zh-CN" sz="1000" kern="1200" dirty="0">
                    <a:solidFill>
                      <a:schemeClr val="tx1"/>
                    </a:solidFill>
                    <a:effectLst/>
                    <a:latin typeface="+mn-lt"/>
                    <a:ea typeface="+mn-ea"/>
                    <a:cs typeface="+mn-cs"/>
                  </a:rPr>
                  <a:t>BFT</a:t>
                </a:r>
                <a:r>
                  <a:rPr lang="zh-CN" altLang="en-US" sz="1000" kern="1200" dirty="0">
                    <a:solidFill>
                      <a:schemeClr val="tx1"/>
                    </a:solidFill>
                    <a:effectLst/>
                    <a:latin typeface="+mn-lt"/>
                    <a:ea typeface="+mn-ea"/>
                    <a:cs typeface="+mn-cs"/>
                  </a:rPr>
                  <a:t>算法，</a:t>
                </a:r>
                <a:r>
                  <a:rPr lang="zh-CN" altLang="zh-CN" sz="1000" kern="1200" dirty="0">
                    <a:solidFill>
                      <a:schemeClr val="tx1"/>
                    </a:solidFill>
                    <a:effectLst/>
                    <a:latin typeface="+mn-lt"/>
                    <a:ea typeface="+mn-ea"/>
                    <a:cs typeface="+mn-cs"/>
                  </a:rPr>
                  <a:t>一种基于消息传递的拜占庭容错的区块链共识算法</a:t>
                </a:r>
                <a:r>
                  <a:rPr lang="zh-CN" altLang="en-US" sz="1000" kern="1200" dirty="0">
                    <a:solidFill>
                      <a:schemeClr val="tx1"/>
                    </a:solidFill>
                    <a:effectLst/>
                    <a:latin typeface="+mn-lt"/>
                    <a:ea typeface="+mn-ea"/>
                    <a:cs typeface="+mn-cs"/>
                  </a:rPr>
                  <a:t>。</a:t>
                </a:r>
                <a:endParaRPr lang="en-US" altLang="zh-CN" sz="1000" kern="1200" dirty="0">
                  <a:solidFill>
                    <a:schemeClr val="tx1"/>
                  </a:solidFill>
                  <a:effectLst/>
                  <a:latin typeface="+mn-lt"/>
                  <a:ea typeface="+mn-ea"/>
                  <a:cs typeface="+mn-cs"/>
                </a:endParaRPr>
              </a:p>
              <a:p>
                <a:r>
                  <a:rPr lang="zh-CN" altLang="en-US" sz="1000" kern="1200" dirty="0">
                    <a:solidFill>
                      <a:schemeClr val="tx1"/>
                    </a:solidFill>
                    <a:effectLst/>
                    <a:latin typeface="+mn-lt"/>
                    <a:ea typeface="+mn-ea"/>
                    <a:cs typeface="+mn-cs"/>
                  </a:rPr>
                  <a:t>我们看看</a:t>
                </a:r>
                <a:r>
                  <a:rPr lang="en-US" altLang="zh-CN" sz="1000" kern="1200" dirty="0">
                    <a:solidFill>
                      <a:schemeClr val="tx1"/>
                    </a:solidFill>
                    <a:effectLst/>
                    <a:latin typeface="+mn-lt"/>
                    <a:ea typeface="+mn-ea"/>
                    <a:cs typeface="+mn-cs"/>
                  </a:rPr>
                  <a:t>BFT</a:t>
                </a:r>
                <a:r>
                  <a:rPr lang="zh-CN" altLang="en-US" sz="1000" kern="1200" dirty="0">
                    <a:solidFill>
                      <a:schemeClr val="tx1"/>
                    </a:solidFill>
                    <a:effectLst/>
                    <a:latin typeface="+mn-lt"/>
                    <a:ea typeface="+mn-ea"/>
                    <a:cs typeface="+mn-cs"/>
                  </a:rPr>
                  <a:t>共识过程消息传递图。</a:t>
                </a:r>
                <a:endParaRPr lang="en-US" altLang="zh-CN" sz="1000" kern="1200" dirty="0">
                  <a:solidFill>
                    <a:schemeClr val="tx1"/>
                  </a:solidFill>
                  <a:effectLst/>
                  <a:latin typeface="+mn-lt"/>
                  <a:ea typeface="+mn-ea"/>
                  <a:cs typeface="+mn-cs"/>
                </a:endParaRPr>
              </a:p>
              <a:p>
                <a:r>
                  <a:rPr lang="zh-CN" altLang="en-US" sz="1000" kern="1200" dirty="0">
                    <a:solidFill>
                      <a:schemeClr val="tx1"/>
                    </a:solidFill>
                    <a:effectLst/>
                    <a:latin typeface="+mn-lt"/>
                    <a:ea typeface="+mn-ea"/>
                    <a:cs typeface="+mn-cs"/>
                  </a:rPr>
                  <a:t>解释下名词：</a:t>
                </a:r>
                <a:endParaRPr lang="en-US" altLang="zh-CN" sz="1000" kern="1200" dirty="0">
                  <a:solidFill>
                    <a:schemeClr val="tx1"/>
                  </a:solidFill>
                  <a:effectLst/>
                  <a:latin typeface="+mn-lt"/>
                  <a:ea typeface="+mn-ea"/>
                  <a:cs typeface="+mn-cs"/>
                </a:endParaRPr>
              </a:p>
              <a:p>
                <a:r>
                  <a:rPr lang="zh-CN" altLang="en-US" sz="1000" kern="1200" dirty="0">
                    <a:solidFill>
                      <a:schemeClr val="tx1"/>
                    </a:solidFill>
                    <a:effectLst/>
                    <a:latin typeface="+mn-lt"/>
                    <a:ea typeface="+mn-ea"/>
                    <a:cs typeface="+mn-cs"/>
                  </a:rPr>
                  <a:t>尖括号</a:t>
                </a:r>
                <a:r>
                  <a:rPr lang="en-US" altLang="zh-CN" sz="1000" kern="1200" dirty="0">
                    <a:solidFill>
                      <a:schemeClr val="tx1"/>
                    </a:solidFill>
                    <a:effectLst/>
                    <a:latin typeface="+mn-lt"/>
                    <a:ea typeface="+mn-ea"/>
                    <a:cs typeface="+mn-cs"/>
                  </a:rPr>
                  <a:t>&lt;&gt;</a:t>
                </a:r>
                <a:r>
                  <a:rPr lang="zh-CN" altLang="en-US" sz="1000" kern="1200" dirty="0">
                    <a:solidFill>
                      <a:schemeClr val="tx1"/>
                    </a:solidFill>
                    <a:effectLst/>
                    <a:latin typeface="+mn-lt"/>
                    <a:ea typeface="+mn-ea"/>
                    <a:cs typeface="+mn-cs"/>
                  </a:rPr>
                  <a:t>表示</a:t>
                </a:r>
                <a:r>
                  <a:rPr lang="zh-CN" altLang="zh-CN" sz="1200" kern="1200" dirty="0">
                    <a:solidFill>
                      <a:schemeClr val="tx1"/>
                    </a:solidFill>
                    <a:effectLst/>
                    <a:latin typeface="+mn-lt"/>
                    <a:ea typeface="+mn-ea"/>
                    <a:cs typeface="+mn-cs"/>
                  </a:rPr>
                  <a:t>有多个属性的对象； </a:t>
                </a:r>
              </a:p>
              <a:p>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𝜎</m:t>
                    </m:r>
                  </m:oMath>
                </a14:m>
                <a:r>
                  <a:rPr lang="zh-CN" altLang="zh-CN" sz="1200" kern="1200" dirty="0">
                    <a:solidFill>
                      <a:schemeClr val="tx1"/>
                    </a:solidFill>
                    <a:effectLst/>
                    <a:latin typeface="+mn-lt"/>
                    <a:ea typeface="+mn-ea"/>
                    <a:cs typeface="+mn-cs"/>
                  </a:rPr>
                  <a:t>：表示对消息的签名，其下标</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客户端，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𝜎</m:t>
                        </m:r>
                      </m:e>
                      <m:sub>
                        <m:r>
                          <a:rPr lang="en-US" altLang="zh-CN" sz="1200" i="1" kern="1200">
                            <a:solidFill>
                              <a:schemeClr val="tx1"/>
                            </a:solidFill>
                            <a:effectLst/>
                            <a:latin typeface="Cambria Math" panose="02040503050406030204" pitchFamily="18" charset="0"/>
                            <a:ea typeface="+mn-ea"/>
                            <a:cs typeface="+mn-cs"/>
                          </a:rPr>
                          <m:t>1…</m:t>
                        </m:r>
                        <m:r>
                          <a:rPr lang="en-US" altLang="zh-CN" sz="1200" i="1" kern="1200">
                            <a:solidFill>
                              <a:schemeClr val="tx1"/>
                            </a:solidFill>
                            <a:effectLst/>
                            <a:latin typeface="Cambria Math" panose="02040503050406030204" pitchFamily="18" charset="0"/>
                            <a:ea typeface="+mn-ea"/>
                            <a:cs typeface="+mn-cs"/>
                          </a:rPr>
                          <m:t>𝑛</m:t>
                        </m:r>
                      </m:sub>
                    </m:sSub>
                  </m:oMath>
                </a14:m>
                <a:r>
                  <a:rPr lang="zh-CN" altLang="zh-CN" sz="1200" kern="1200" dirty="0">
                    <a:solidFill>
                      <a:schemeClr val="tx1"/>
                    </a:solidFill>
                    <a:effectLst/>
                    <a:latin typeface="+mn-lt"/>
                    <a:ea typeface="+mn-ea"/>
                    <a:cs typeface="+mn-cs"/>
                  </a:rPr>
                  <a:t>表示有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节点为消息签名；</a:t>
                </a:r>
              </a:p>
              <a:p>
                <a:r>
                  <a:rPr lang="en-US" altLang="zh-CN" sz="1200" dirty="0" err="1"/>
                  <a:t>Q</a:t>
                </a:r>
                <a:r>
                  <a:rPr lang="en-US" altLang="zh-CN" sz="1200" baseline="-25000" dirty="0" err="1"/>
                  <a:t>size</a:t>
                </a:r>
                <a:r>
                  <a:rPr lang="zh-CN" altLang="zh-CN" sz="1200" kern="1200" dirty="0">
                    <a:solidFill>
                      <a:schemeClr val="tx1"/>
                    </a:solidFill>
                    <a:effectLst/>
                    <a:latin typeface="+mn-lt"/>
                    <a:ea typeface="+mn-ea"/>
                    <a:cs typeface="+mn-cs"/>
                  </a:rPr>
                  <a:t>：表示法定集合数，共识状态机收到该数量的消息后即可进入下一状态；</a:t>
                </a:r>
              </a:p>
              <a:p>
                <a:endParaRPr lang="en-US" altLang="zh-CN" sz="1000" kern="1200" dirty="0">
                  <a:solidFill>
                    <a:schemeClr val="tx1"/>
                  </a:solidFill>
                  <a:effectLst/>
                  <a:latin typeface="+mn-lt"/>
                  <a:ea typeface="+mn-ea"/>
                  <a:cs typeface="+mn-cs"/>
                </a:endParaRPr>
              </a:p>
              <a:p>
                <a:r>
                  <a:rPr lang="zh-CN" altLang="en-US" sz="1000" kern="1200" dirty="0">
                    <a:solidFill>
                      <a:schemeClr val="tx1"/>
                    </a:solidFill>
                    <a:effectLst/>
                    <a:latin typeface="+mn-lt"/>
                    <a:ea typeface="+mn-ea"/>
                    <a:cs typeface="+mn-cs"/>
                  </a:rPr>
                  <a:t>我们来看看具体的过程：</a:t>
                </a:r>
                <a:endParaRPr lang="en-US" altLang="zh-CN" sz="1000" kern="1200" dirty="0">
                  <a:solidFill>
                    <a:schemeClr val="tx1"/>
                  </a:solidFill>
                  <a:effectLst/>
                  <a:latin typeface="+mn-lt"/>
                  <a:ea typeface="+mn-ea"/>
                  <a:cs typeface="+mn-cs"/>
                </a:endParaRPr>
              </a:p>
              <a:p>
                <a:r>
                  <a:rPr lang="en-US" altLang="zh-CN" sz="1000" kern="1200" dirty="0">
                    <a:solidFill>
                      <a:schemeClr val="tx1"/>
                    </a:solidFill>
                    <a:effectLst/>
                    <a:latin typeface="+mn-lt"/>
                    <a:ea typeface="+mn-ea"/>
                    <a:cs typeface="+mn-cs"/>
                  </a:rPr>
                  <a:t>1.Client</a:t>
                </a:r>
                <a:r>
                  <a:rPr lang="zh-CN" altLang="en-US" sz="1000" kern="1200" dirty="0">
                    <a:solidFill>
                      <a:schemeClr val="tx1"/>
                    </a:solidFill>
                    <a:effectLst/>
                    <a:latin typeface="+mn-lt"/>
                    <a:ea typeface="+mn-ea"/>
                    <a:cs typeface="+mn-cs"/>
                  </a:rPr>
                  <a:t>通过钱包客户端对</a:t>
                </a:r>
                <a:r>
                  <a:rPr lang="en-US" altLang="zh-CN" sz="1000" kern="1200" dirty="0">
                    <a:solidFill>
                      <a:schemeClr val="tx1"/>
                    </a:solidFill>
                    <a:effectLst/>
                    <a:latin typeface="+mn-lt"/>
                    <a:ea typeface="+mn-ea"/>
                    <a:cs typeface="+mn-cs"/>
                  </a:rPr>
                  <a:t>REQUEST</a:t>
                </a:r>
                <a:r>
                  <a:rPr lang="zh-CN" altLang="en-US" sz="1000" kern="1200" dirty="0">
                    <a:solidFill>
                      <a:schemeClr val="tx1"/>
                    </a:solidFill>
                    <a:effectLst/>
                    <a:latin typeface="+mn-lt"/>
                    <a:ea typeface="+mn-ea"/>
                    <a:cs typeface="+mn-cs"/>
                  </a:rPr>
                  <a:t>进行签名生成交易数据并进行广播。</a:t>
                </a:r>
                <a:endParaRPr lang="en-US" altLang="zh-CN" sz="1000" kern="1200" dirty="0">
                  <a:solidFill>
                    <a:schemeClr val="tx1"/>
                  </a:solidFill>
                  <a:effectLst/>
                  <a:latin typeface="+mn-lt"/>
                  <a:ea typeface="+mn-ea"/>
                  <a:cs typeface="+mn-cs"/>
                </a:endParaRPr>
              </a:p>
              <a:p>
                <a:r>
                  <a:rPr lang="en-US" altLang="zh-CN" sz="1000" kern="1200" dirty="0">
                    <a:solidFill>
                      <a:schemeClr val="tx1"/>
                    </a:solidFill>
                    <a:effectLst/>
                    <a:latin typeface="+mn-lt"/>
                    <a:ea typeface="+mn-ea"/>
                    <a:cs typeface="+mn-cs"/>
                  </a:rPr>
                  <a:t>2.</a:t>
                </a:r>
                <a:r>
                  <a:rPr lang="zh-CN" altLang="en-US" sz="1000" kern="1200" dirty="0">
                    <a:solidFill>
                      <a:schemeClr val="tx1"/>
                    </a:solidFill>
                    <a:effectLst/>
                    <a:latin typeface="+mn-lt"/>
                    <a:ea typeface="+mn-ea"/>
                    <a:cs typeface="+mn-cs"/>
                  </a:rPr>
                  <a:t>网络中的节点收到此次附带签名的完整交易数据后，会判断：</a:t>
                </a:r>
                <a:endParaRPr lang="en-US" altLang="zh-CN" sz="1000" kern="1200" dirty="0">
                  <a:solidFill>
                    <a:schemeClr val="tx1"/>
                  </a:solidFill>
                  <a:effectLst/>
                  <a:latin typeface="+mn-lt"/>
                  <a:ea typeface="+mn-ea"/>
                  <a:cs typeface="+mn-cs"/>
                </a:endParaRPr>
              </a:p>
              <a:p>
                <a:r>
                  <a:rPr lang="en-US" altLang="zh-CN" sz="1000" kern="1200" dirty="0">
                    <a:solidFill>
                      <a:schemeClr val="tx1"/>
                    </a:solidFill>
                    <a:effectLst/>
                    <a:latin typeface="+mn-lt"/>
                    <a:ea typeface="+mn-ea"/>
                    <a:cs typeface="+mn-cs"/>
                  </a:rPr>
                  <a:t>	a) </a:t>
                </a:r>
                <a:r>
                  <a:rPr lang="zh-CN" altLang="zh-CN" sz="1000" kern="1200" dirty="0">
                    <a:solidFill>
                      <a:schemeClr val="tx1"/>
                    </a:solidFill>
                    <a:effectLst/>
                    <a:latin typeface="+mn-lt"/>
                    <a:ea typeface="+mn-ea"/>
                    <a:cs typeface="+mn-cs"/>
                  </a:rPr>
                  <a:t>节点之前没有收到过这笔交易；</a:t>
                </a:r>
              </a:p>
              <a:p>
                <a:r>
                  <a:rPr lang="en-US" altLang="zh-CN" sz="1000" kern="1200" dirty="0">
                    <a:solidFill>
                      <a:schemeClr val="tx1"/>
                    </a:solidFill>
                    <a:effectLst/>
                    <a:latin typeface="+mn-lt"/>
                    <a:ea typeface="+mn-ea"/>
                    <a:cs typeface="+mn-cs"/>
                  </a:rPr>
                  <a:t>	b) </a:t>
                </a:r>
                <a:r>
                  <a:rPr lang="zh-CN" altLang="zh-CN" sz="1000" kern="1200" dirty="0">
                    <a:solidFill>
                      <a:schemeClr val="tx1"/>
                    </a:solidFill>
                    <a:effectLst/>
                    <a:latin typeface="+mn-lt"/>
                    <a:ea typeface="+mn-ea"/>
                    <a:cs typeface="+mn-cs"/>
                  </a:rPr>
                  <a:t>交易的各个参数是合法的；</a:t>
                </a:r>
              </a:p>
              <a:p>
                <a:r>
                  <a:rPr lang="en-US" altLang="zh-CN" sz="1000" kern="1200" dirty="0">
                    <a:solidFill>
                      <a:schemeClr val="tx1"/>
                    </a:solidFill>
                    <a:effectLst/>
                    <a:latin typeface="+mn-lt"/>
                    <a:ea typeface="+mn-ea"/>
                    <a:cs typeface="+mn-cs"/>
                  </a:rPr>
                  <a:t>	c) </a:t>
                </a:r>
                <a:r>
                  <a:rPr lang="zh-CN" altLang="zh-CN" sz="1000" kern="1200" dirty="0">
                    <a:solidFill>
                      <a:schemeClr val="tx1"/>
                    </a:solidFill>
                    <a:effectLst/>
                    <a:latin typeface="+mn-lt"/>
                    <a:ea typeface="+mn-ea"/>
                    <a:cs typeface="+mn-cs"/>
                  </a:rPr>
                  <a:t>交易发起人有足够的余额支付手续费；</a:t>
                </a:r>
              </a:p>
              <a:p>
                <a:r>
                  <a:rPr lang="en-US" altLang="zh-CN" sz="1000" kern="1200" dirty="0">
                    <a:solidFill>
                      <a:schemeClr val="tx1"/>
                    </a:solidFill>
                    <a:effectLst/>
                    <a:latin typeface="+mn-lt"/>
                    <a:ea typeface="+mn-ea"/>
                    <a:cs typeface="+mn-cs"/>
                  </a:rPr>
                  <a:t>	d</a:t>
                </a:r>
                <a:r>
                  <a:rPr lang="zh-CN" altLang="zh-CN" sz="1000" kern="1200" dirty="0">
                    <a:solidFill>
                      <a:schemeClr val="tx1"/>
                    </a:solidFill>
                    <a:effectLst/>
                    <a:latin typeface="+mn-lt"/>
                    <a:ea typeface="+mn-ea"/>
                    <a:cs typeface="+mn-cs"/>
                  </a:rPr>
                  <a:t>）目前缓存队列还有空闲，并且该交易发起人的在缓存队列的交易数没有超出阀值</a:t>
                </a:r>
                <a:r>
                  <a:rPr lang="zh-CN" altLang="en-US" sz="1000" kern="1200" dirty="0">
                    <a:solidFill>
                      <a:schemeClr val="tx1"/>
                    </a:solidFill>
                    <a:effectLst/>
                    <a:latin typeface="+mn-lt"/>
                    <a:ea typeface="+mn-ea"/>
                    <a:cs typeface="+mn-cs"/>
                  </a:rPr>
                  <a:t>。</a:t>
                </a:r>
                <a:endParaRPr lang="en-US" altLang="zh-CN" sz="1000" kern="1200" dirty="0">
                  <a:solidFill>
                    <a:schemeClr val="tx1"/>
                  </a:solidFill>
                  <a:effectLst/>
                  <a:latin typeface="+mn-lt"/>
                  <a:ea typeface="+mn-ea"/>
                  <a:cs typeface="+mn-cs"/>
                </a:endParaRPr>
              </a:p>
              <a:p>
                <a:r>
                  <a:rPr lang="zh-CN" altLang="en-US" sz="1000" kern="1200" dirty="0">
                    <a:solidFill>
                      <a:schemeClr val="tx1"/>
                    </a:solidFill>
                    <a:effectLst/>
                    <a:latin typeface="+mn-lt"/>
                    <a:ea typeface="+mn-ea"/>
                    <a:cs typeface="+mn-cs"/>
                  </a:rPr>
                  <a:t>检测无误后会对交易继续进行广播转发。</a:t>
                </a:r>
                <a:endParaRPr lang="en-US" altLang="zh-CN" sz="1000" kern="1200" dirty="0">
                  <a:solidFill>
                    <a:schemeClr val="tx1"/>
                  </a:solidFill>
                  <a:effectLst/>
                  <a:latin typeface="+mn-lt"/>
                  <a:ea typeface="+mn-ea"/>
                  <a:cs typeface="+mn-cs"/>
                </a:endParaRPr>
              </a:p>
              <a:p>
                <a:r>
                  <a:rPr lang="en-US" altLang="zh-CN" sz="1000" kern="1200" dirty="0">
                    <a:solidFill>
                      <a:schemeClr val="tx1"/>
                    </a:solidFill>
                    <a:effectLst/>
                    <a:latin typeface="+mn-lt"/>
                    <a:ea typeface="+mn-ea"/>
                    <a:cs typeface="+mn-cs"/>
                  </a:rPr>
                  <a:t>3.</a:t>
                </a:r>
                <a:r>
                  <a:rPr lang="zh-CN" altLang="en-US" sz="1000" kern="1200" dirty="0">
                    <a:solidFill>
                      <a:schemeClr val="tx1"/>
                    </a:solidFill>
                    <a:effectLst/>
                    <a:latin typeface="+mn-lt"/>
                    <a:ea typeface="+mn-ea"/>
                    <a:cs typeface="+mn-cs"/>
                  </a:rPr>
                  <a:t>直到验证节点</a:t>
                </a:r>
                <a:r>
                  <a:rPr lang="en-US" altLang="zh-CN" sz="1000" kern="1200" dirty="0">
                    <a:solidFill>
                      <a:schemeClr val="tx1"/>
                    </a:solidFill>
                    <a:effectLst/>
                    <a:latin typeface="+mn-lt"/>
                    <a:ea typeface="+mn-ea"/>
                    <a:cs typeface="+mn-cs"/>
                  </a:rPr>
                  <a:t>Leader</a:t>
                </a:r>
                <a:r>
                  <a:rPr lang="zh-CN" altLang="zh-CN" sz="1000" kern="1200" dirty="0">
                    <a:solidFill>
                      <a:schemeClr val="tx1"/>
                    </a:solidFill>
                    <a:effectLst/>
                    <a:latin typeface="+mn-lt"/>
                    <a:ea typeface="+mn-ea"/>
                    <a:cs typeface="+mn-cs"/>
                  </a:rPr>
                  <a:t>（共识算法的提议者）</a:t>
                </a:r>
                <a:r>
                  <a:rPr lang="zh-CN" altLang="en-US" sz="1000" kern="1200" dirty="0">
                    <a:solidFill>
                      <a:schemeClr val="tx1"/>
                    </a:solidFill>
                    <a:effectLst/>
                    <a:latin typeface="+mn-lt"/>
                    <a:ea typeface="+mn-ea"/>
                    <a:cs typeface="+mn-cs"/>
                  </a:rPr>
                  <a:t>收到交易数据并</a:t>
                </a:r>
                <a:r>
                  <a:rPr lang="zh-CN" altLang="zh-CN" sz="1000" kern="1200" dirty="0">
                    <a:solidFill>
                      <a:schemeClr val="tx1"/>
                    </a:solidFill>
                    <a:effectLst/>
                    <a:latin typeface="+mn-lt"/>
                    <a:ea typeface="+mn-ea"/>
                    <a:cs typeface="+mn-cs"/>
                  </a:rPr>
                  <a:t>加入缓存队列</a:t>
                </a:r>
                <a:r>
                  <a:rPr lang="zh-CN" altLang="en-US" sz="1000" kern="1200" dirty="0">
                    <a:solidFill>
                      <a:schemeClr val="tx1"/>
                    </a:solidFill>
                    <a:effectLst/>
                    <a:latin typeface="+mn-lt"/>
                    <a:ea typeface="+mn-ea"/>
                    <a:cs typeface="+mn-cs"/>
                  </a:rPr>
                  <a:t>，</a:t>
                </a:r>
                <a:r>
                  <a:rPr lang="zh-CN" altLang="zh-CN" sz="1000" kern="1200" dirty="0">
                    <a:solidFill>
                      <a:schemeClr val="tx1"/>
                    </a:solidFill>
                    <a:effectLst/>
                    <a:latin typeface="+mn-lt"/>
                    <a:ea typeface="+mn-ea"/>
                    <a:cs typeface="+mn-cs"/>
                  </a:rPr>
                  <a:t>在新一轮共识开始后</a:t>
                </a:r>
                <a:r>
                  <a:rPr lang="zh-CN" altLang="en-US" sz="1000" kern="1200" dirty="0">
                    <a:solidFill>
                      <a:schemeClr val="tx1"/>
                    </a:solidFill>
                    <a:effectLst/>
                    <a:latin typeface="+mn-lt"/>
                    <a:ea typeface="+mn-ea"/>
                    <a:cs typeface="+mn-cs"/>
                  </a:rPr>
                  <a:t>提取部分缓存队列中的交易数据形成交易集合</a:t>
                </a:r>
                <a:r>
                  <a:rPr lang="en-US" altLang="zh-CN" sz="1000" kern="1200" dirty="0" err="1">
                    <a:solidFill>
                      <a:schemeClr val="tx1"/>
                    </a:solidFill>
                    <a:effectLst/>
                    <a:latin typeface="+mn-lt"/>
                    <a:ea typeface="+mn-ea"/>
                    <a:cs typeface="+mn-cs"/>
                  </a:rPr>
                  <a:t>TxSet</a:t>
                </a:r>
                <a:r>
                  <a:rPr lang="zh-CN" altLang="en-US" sz="1000" kern="1200" dirty="0">
                    <a:solidFill>
                      <a:schemeClr val="tx1"/>
                    </a:solidFill>
                    <a:effectLst/>
                    <a:latin typeface="+mn-lt"/>
                    <a:ea typeface="+mn-ea"/>
                    <a:cs typeface="+mn-cs"/>
                  </a:rPr>
                  <a:t>。预执行交易集合，合理调整交易集合中交易数据的个数。</a:t>
                </a:r>
                <a:r>
                  <a:rPr lang="en-US" altLang="zh-CN" sz="1000" kern="1200" dirty="0">
                    <a:solidFill>
                      <a:schemeClr val="tx1"/>
                    </a:solidFill>
                    <a:effectLst/>
                    <a:latin typeface="+mn-lt"/>
                    <a:ea typeface="+mn-ea"/>
                    <a:cs typeface="+mn-cs"/>
                  </a:rPr>
                  <a:t>Leader</a:t>
                </a:r>
                <a:r>
                  <a:rPr lang="zh-CN" altLang="en-US" sz="1000" kern="1200" dirty="0">
                    <a:solidFill>
                      <a:schemeClr val="tx1"/>
                    </a:solidFill>
                    <a:effectLst/>
                    <a:latin typeface="+mn-lt"/>
                    <a:ea typeface="+mn-ea"/>
                    <a:cs typeface="+mn-cs"/>
                  </a:rPr>
                  <a:t>接着封装</a:t>
                </a:r>
                <a:r>
                  <a:rPr lang="en-US" altLang="zh-CN" sz="1200" kern="1200" dirty="0">
                    <a:solidFill>
                      <a:schemeClr val="tx1"/>
                    </a:solidFill>
                    <a:effectLst/>
                    <a:latin typeface="+mn-lt"/>
                    <a:ea typeface="+mn-ea"/>
                    <a:cs typeface="+mn-cs"/>
                  </a:rPr>
                  <a:t>PROPOSE </a:t>
                </a:r>
                <a:r>
                  <a:rPr lang="zh-CN" altLang="zh-CN" sz="1200" kern="1200" dirty="0">
                    <a:solidFill>
                      <a:schemeClr val="tx1"/>
                    </a:solidFill>
                    <a:effectLst/>
                    <a:latin typeface="+mn-lt"/>
                    <a:ea typeface="+mn-ea"/>
                    <a:cs typeface="+mn-cs"/>
                  </a:rPr>
                  <a:t>消息并</a:t>
                </a:r>
                <a:r>
                  <a:rPr lang="zh-CN" altLang="en-US" sz="1200" kern="1200" dirty="0">
                    <a:solidFill>
                      <a:schemeClr val="tx1"/>
                    </a:solidFill>
                    <a:effectLst/>
                    <a:latin typeface="+mn-lt"/>
                    <a:ea typeface="+mn-ea"/>
                    <a:cs typeface="+mn-cs"/>
                  </a:rPr>
                  <a:t>和视图、区块号、交易集合、交易集合哈希、</a:t>
                </a:r>
                <a:r>
                  <a:rPr lang="en-US" altLang="zh-CN" sz="1200" kern="1200" dirty="0">
                    <a:solidFill>
                      <a:schemeClr val="tx1"/>
                    </a:solidFill>
                    <a:effectLst/>
                    <a:latin typeface="+mn-lt"/>
                    <a:ea typeface="+mn-ea"/>
                    <a:cs typeface="+mn-cs"/>
                  </a:rPr>
                  <a:t>round</a:t>
                </a:r>
                <a:r>
                  <a:rPr lang="zh-CN" altLang="en-US" sz="1200" kern="1200" dirty="0">
                    <a:solidFill>
                      <a:schemeClr val="tx1"/>
                    </a:solidFill>
                    <a:effectLst/>
                    <a:latin typeface="+mn-lt"/>
                    <a:ea typeface="+mn-ea"/>
                    <a:cs typeface="+mn-cs"/>
                  </a:rPr>
                  <a:t>数据一起进行签名，最后对消息进行广播。</a:t>
                </a:r>
                <a:endParaRPr lang="en-US" altLang="zh-CN" sz="1200" kern="1200" dirty="0">
                  <a:solidFill>
                    <a:schemeClr val="tx1"/>
                  </a:solidFill>
                  <a:effectLst/>
                  <a:latin typeface="+mn-lt"/>
                  <a:ea typeface="+mn-ea"/>
                  <a:cs typeface="+mn-cs"/>
                </a:endParaRPr>
              </a:p>
              <a:p>
                <a:r>
                  <a:rPr lang="en-US" altLang="zh-CN" sz="1000" kern="1200" dirty="0">
                    <a:solidFill>
                      <a:schemeClr val="tx1"/>
                    </a:solidFill>
                    <a:effectLst/>
                    <a:latin typeface="+mn-lt"/>
                    <a:ea typeface="+mn-ea"/>
                    <a:cs typeface="+mn-cs"/>
                  </a:rPr>
                  <a:t>4.</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其它验证节点</a:t>
                </a:r>
                <a:r>
                  <a:rPr lang="zh-CN" altLang="zh-CN" sz="1200" kern="1200" dirty="0">
                    <a:solidFill>
                      <a:schemeClr val="tx1"/>
                    </a:solidFill>
                    <a:effectLst/>
                    <a:latin typeface="+mn-lt"/>
                    <a:ea typeface="+mn-ea"/>
                    <a:cs typeface="+mn-cs"/>
                  </a:rPr>
                  <a:t>监听网络并接收</a:t>
                </a:r>
                <a:r>
                  <a:rPr lang="en-US" altLang="zh-CN" sz="1200" kern="1200" dirty="0">
                    <a:solidFill>
                      <a:schemeClr val="tx1"/>
                    </a:solidFill>
                    <a:effectLst/>
                    <a:latin typeface="+mn-lt"/>
                    <a:ea typeface="+mn-ea"/>
                    <a:cs typeface="+mn-cs"/>
                  </a:rPr>
                  <a:t>PROPOSE</a:t>
                </a:r>
                <a:r>
                  <a:rPr lang="zh-CN" altLang="zh-CN" sz="1200" kern="1200" dirty="0">
                    <a:solidFill>
                      <a:schemeClr val="tx1"/>
                    </a:solidFill>
                    <a:effectLst/>
                    <a:latin typeface="+mn-lt"/>
                    <a:ea typeface="+mn-ea"/>
                    <a:cs typeface="+mn-cs"/>
                  </a:rPr>
                  <a:t>消息，在发出</a:t>
                </a:r>
                <a:r>
                  <a:rPr lang="en-US" altLang="zh-CN" sz="1200" kern="1200" dirty="0">
                    <a:solidFill>
                      <a:schemeClr val="tx1"/>
                    </a:solidFill>
                    <a:effectLst/>
                    <a:latin typeface="+mn-lt"/>
                    <a:ea typeface="+mn-ea"/>
                    <a:cs typeface="+mn-cs"/>
                  </a:rPr>
                  <a:t>PRE-COMMI</a:t>
                </a:r>
                <a:r>
                  <a:rPr lang="zh-CN" altLang="zh-CN" sz="1200" kern="1200" dirty="0">
                    <a:solidFill>
                      <a:schemeClr val="tx1"/>
                    </a:solidFill>
                    <a:effectLst/>
                    <a:latin typeface="+mn-lt"/>
                    <a:ea typeface="+mn-ea"/>
                    <a:cs typeface="+mn-cs"/>
                  </a:rPr>
                  <a:t>消息前，先判断该消息是否符合如下条件：</a:t>
                </a:r>
              </a:p>
              <a:p>
                <a:r>
                  <a:rPr lang="en-US" altLang="zh-CN" sz="1200" kern="1200" dirty="0">
                    <a:solidFill>
                      <a:schemeClr val="tx1"/>
                    </a:solidFill>
                    <a:effectLst/>
                    <a:latin typeface="+mn-lt"/>
                    <a:ea typeface="+mn-ea"/>
                    <a:cs typeface="+mn-cs"/>
                  </a:rPr>
                  <a:t>	a) </a:t>
                </a:r>
                <a:r>
                  <a:rPr lang="zh-CN" altLang="zh-CN" sz="1200" kern="1200" dirty="0">
                    <a:solidFill>
                      <a:schemeClr val="tx1"/>
                    </a:solidFill>
                    <a:effectLst/>
                    <a:latin typeface="+mn-lt"/>
                    <a:ea typeface="+mn-ea"/>
                    <a:cs typeface="+mn-cs"/>
                  </a:rPr>
                  <a:t>签名正确；对应的验证节点在列表之中；</a:t>
                </a:r>
              </a:p>
              <a:p>
                <a:r>
                  <a:rPr lang="en-US" altLang="zh-CN" sz="1200" kern="1200" dirty="0">
                    <a:solidFill>
                      <a:schemeClr val="tx1"/>
                    </a:solidFill>
                    <a:effectLst/>
                    <a:latin typeface="+mn-lt"/>
                    <a:ea typeface="+mn-ea"/>
                    <a:cs typeface="+mn-cs"/>
                  </a:rPr>
                  <a:t>	b) </a:t>
                </a:r>
                <a:r>
                  <a:rPr lang="zh-CN" altLang="zh-CN" sz="1200" kern="1200" dirty="0">
                    <a:solidFill>
                      <a:schemeClr val="tx1"/>
                    </a:solidFill>
                    <a:effectLst/>
                    <a:latin typeface="+mn-lt"/>
                    <a:ea typeface="+mn-ea"/>
                    <a:cs typeface="+mn-cs"/>
                  </a:rPr>
                  <a:t>消息视图</a:t>
                </a:r>
                <a:r>
                  <a:rPr lang="en-US" altLang="zh-CN" sz="1200" kern="1200" dirty="0">
                    <a:solidFill>
                      <a:schemeClr val="tx1"/>
                    </a:solidFill>
                    <a:effectLst/>
                    <a:latin typeface="+mn-lt"/>
                    <a:ea typeface="+mn-ea"/>
                    <a:cs typeface="+mn-cs"/>
                  </a:rPr>
                  <a:t>v </a:t>
                </a:r>
                <a:r>
                  <a:rPr lang="zh-CN" altLang="zh-CN" sz="1200" kern="1200" dirty="0">
                    <a:solidFill>
                      <a:schemeClr val="tx1"/>
                    </a:solidFill>
                    <a:effectLst/>
                    <a:latin typeface="+mn-lt"/>
                    <a:ea typeface="+mn-ea"/>
                    <a:cs typeface="+mn-cs"/>
                  </a:rPr>
                  <a:t>与当前状态的视图一致；</a:t>
                </a:r>
              </a:p>
              <a:p>
                <a:r>
                  <a:rPr lang="en-US" altLang="zh-CN" sz="1200" kern="1200" dirty="0">
                    <a:solidFill>
                      <a:schemeClr val="tx1"/>
                    </a:solidFill>
                    <a:effectLst/>
                    <a:latin typeface="+mn-lt"/>
                    <a:ea typeface="+mn-ea"/>
                    <a:cs typeface="+mn-cs"/>
                  </a:rPr>
                  <a:t>	b) </a:t>
                </a:r>
                <a:r>
                  <a:rPr lang="zh-CN" altLang="zh-CN" sz="1200" kern="1200" dirty="0">
                    <a:solidFill>
                      <a:schemeClr val="tx1"/>
                    </a:solidFill>
                    <a:effectLst/>
                    <a:latin typeface="+mn-lt"/>
                    <a:ea typeface="+mn-ea"/>
                    <a:cs typeface="+mn-cs"/>
                  </a:rPr>
                  <a:t>预执行</a:t>
                </a:r>
                <a:r>
                  <a:rPr lang="en-US" altLang="zh-CN" sz="1200" kern="1200" dirty="0" err="1">
                    <a:solidFill>
                      <a:schemeClr val="tx1"/>
                    </a:solidFill>
                    <a:effectLst/>
                    <a:latin typeface="+mn-lt"/>
                    <a:ea typeface="+mn-ea"/>
                    <a:cs typeface="+mn-cs"/>
                  </a:rPr>
                  <a:t>TxSet</a:t>
                </a:r>
                <a:r>
                  <a:rPr lang="zh-CN" altLang="zh-CN" sz="1200" kern="1200" dirty="0">
                    <a:solidFill>
                      <a:schemeClr val="tx1"/>
                    </a:solidFill>
                    <a:effectLst/>
                    <a:latin typeface="+mn-lt"/>
                    <a:ea typeface="+mn-ea"/>
                    <a:cs typeface="+mn-cs"/>
                  </a:rPr>
                  <a:t>，执行结果成功；</a:t>
                </a:r>
              </a:p>
              <a:p>
                <a:r>
                  <a:rPr lang="en-US" altLang="zh-CN" sz="1200" kern="1200" dirty="0">
                    <a:solidFill>
                      <a:schemeClr val="tx1"/>
                    </a:solidFill>
                    <a:effectLst/>
                    <a:latin typeface="+mn-lt"/>
                    <a:ea typeface="+mn-ea"/>
                    <a:cs typeface="+mn-cs"/>
                  </a:rPr>
                  <a:t>	d) </a:t>
                </a:r>
                <a:r>
                  <a:rPr lang="zh-CN" altLang="zh-CN" sz="1200" kern="1200" dirty="0">
                    <a:solidFill>
                      <a:schemeClr val="tx1"/>
                    </a:solidFill>
                    <a:effectLst/>
                    <a:latin typeface="+mn-lt"/>
                    <a:ea typeface="+mn-ea"/>
                    <a:cs typeface="+mn-cs"/>
                  </a:rPr>
                  <a:t>在此之前</a:t>
                </a:r>
                <a:r>
                  <a:rPr lang="zh-CN" altLang="en-US" sz="1200" kern="1200" dirty="0">
                    <a:solidFill>
                      <a:schemeClr val="tx1"/>
                    </a:solidFill>
                    <a:effectLst/>
                    <a:latin typeface="+mn-lt"/>
                    <a:ea typeface="+mn-ea"/>
                    <a:cs typeface="+mn-cs"/>
                  </a:rPr>
                  <a:t>本节点</a:t>
                </a:r>
                <a:r>
                  <a:rPr lang="zh-CN" altLang="zh-CN" sz="1200" kern="1200" dirty="0">
                    <a:solidFill>
                      <a:schemeClr val="tx1"/>
                    </a:solidFill>
                    <a:effectLst/>
                    <a:latin typeface="+mn-lt"/>
                    <a:ea typeface="+mn-ea"/>
                    <a:cs typeface="+mn-cs"/>
                  </a:rPr>
                  <a:t>没有收到过其他的</a:t>
                </a:r>
                <a:r>
                  <a:rPr lang="en-US" altLang="zh-CN" sz="1200" kern="1200" dirty="0">
                    <a:solidFill>
                      <a:schemeClr val="tx1"/>
                    </a:solidFill>
                    <a:effectLst/>
                    <a:latin typeface="+mn-lt"/>
                    <a:ea typeface="+mn-ea"/>
                    <a:cs typeface="+mn-cs"/>
                  </a:rPr>
                  <a:t>PROPOSE</a:t>
                </a:r>
                <a:r>
                  <a:rPr lang="zh-CN" altLang="zh-CN" sz="1200" kern="1200" dirty="0">
                    <a:solidFill>
                      <a:schemeClr val="tx1"/>
                    </a:solidFill>
                    <a:effectLst/>
                    <a:latin typeface="+mn-lt"/>
                    <a:ea typeface="+mn-ea"/>
                    <a:cs typeface="+mn-cs"/>
                  </a:rPr>
                  <a:t>消息：</a:t>
                </a:r>
                <a:r>
                  <a:rPr lang="en-US" altLang="zh-CN" sz="1200" kern="1200" dirty="0">
                    <a:solidFill>
                      <a:schemeClr val="tx1"/>
                    </a:solidFill>
                    <a:effectLst/>
                    <a:latin typeface="+mn-lt"/>
                    <a:ea typeface="+mn-ea"/>
                    <a:cs typeface="+mn-cs"/>
                  </a:rPr>
                  <a:t>v</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BlockSeq</a:t>
                </a:r>
                <a:r>
                  <a:rPr lang="zh-CN" altLang="zh-CN" sz="1200" kern="1200" dirty="0">
                    <a:solidFill>
                      <a:schemeClr val="tx1"/>
                    </a:solidFill>
                    <a:effectLst/>
                    <a:latin typeface="+mn-lt"/>
                    <a:ea typeface="+mn-ea"/>
                    <a:cs typeface="+mn-cs"/>
                  </a:rPr>
                  <a:t>与这条</a:t>
                </a:r>
                <a:r>
                  <a:rPr lang="en-US" altLang="zh-CN" sz="1200" kern="1200" dirty="0">
                    <a:solidFill>
                      <a:schemeClr val="tx1"/>
                    </a:solidFill>
                    <a:effectLst/>
                    <a:latin typeface="+mn-lt"/>
                    <a:ea typeface="+mn-ea"/>
                    <a:cs typeface="+mn-cs"/>
                  </a:rPr>
                  <a:t>PROPOSE</a:t>
                </a:r>
                <a:r>
                  <a:rPr lang="zh-CN" altLang="zh-CN" sz="1200" kern="1200" dirty="0">
                    <a:solidFill>
                      <a:schemeClr val="tx1"/>
                    </a:solidFill>
                    <a:effectLst/>
                    <a:latin typeface="+mn-lt"/>
                    <a:ea typeface="+mn-ea"/>
                    <a:cs typeface="+mn-cs"/>
                  </a:rPr>
                  <a:t>的相同，而</a:t>
                </a:r>
                <a:r>
                  <a:rPr lang="en-US" altLang="zh-CN" sz="1200" kern="1200" dirty="0" err="1">
                    <a:solidFill>
                      <a:schemeClr val="tx1"/>
                    </a:solidFill>
                    <a:effectLst/>
                    <a:latin typeface="+mn-lt"/>
                    <a:ea typeface="+mn-ea"/>
                    <a:cs typeface="+mn-cs"/>
                  </a:rPr>
                  <a:t>TxSet</a:t>
                </a:r>
                <a:r>
                  <a:rPr lang="zh-CN" altLang="zh-CN" sz="1200" kern="1200" dirty="0">
                    <a:solidFill>
                      <a:schemeClr val="tx1"/>
                    </a:solidFill>
                    <a:effectLst/>
                    <a:latin typeface="+mn-lt"/>
                    <a:ea typeface="+mn-ea"/>
                    <a:cs typeface="+mn-cs"/>
                  </a:rPr>
                  <a:t>不同；</a:t>
                </a:r>
              </a:p>
              <a:p>
                <a:r>
                  <a:rPr lang="en-US" altLang="zh-CN" sz="1200" kern="1200" dirty="0">
                    <a:solidFill>
                      <a:schemeClr val="tx1"/>
                    </a:solidFill>
                    <a:effectLst/>
                    <a:latin typeface="+mn-lt"/>
                    <a:ea typeface="+mn-ea"/>
                    <a:cs typeface="+mn-cs"/>
                  </a:rPr>
                  <a:t>	e) </a:t>
                </a:r>
                <a:r>
                  <a:rPr lang="en-US" altLang="zh-CN" sz="1200" kern="1200" dirty="0" err="1">
                    <a:solidFill>
                      <a:schemeClr val="tx1"/>
                    </a:solidFill>
                    <a:effectLst/>
                    <a:latin typeface="+mn-lt"/>
                    <a:ea typeface="+mn-ea"/>
                    <a:cs typeface="+mn-cs"/>
                  </a:rPr>
                  <a:t>BlockSeq</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在一定范围之内；</a:t>
                </a:r>
              </a:p>
              <a:p>
                <a:r>
                  <a:rPr lang="zh-CN" altLang="en-US" sz="1000" kern="1200" dirty="0">
                    <a:solidFill>
                      <a:schemeClr val="tx1"/>
                    </a:solidFill>
                    <a:effectLst/>
                    <a:latin typeface="+mn-lt"/>
                    <a:ea typeface="+mn-ea"/>
                    <a:cs typeface="+mn-cs"/>
                  </a:rPr>
                  <a:t>节点判断消息无误后，封装</a:t>
                </a:r>
                <a:r>
                  <a:rPr lang="en-US" altLang="zh-CN" sz="1200" kern="1200" dirty="0">
                    <a:solidFill>
                      <a:schemeClr val="tx1"/>
                    </a:solidFill>
                    <a:effectLst/>
                    <a:latin typeface="+mn-lt"/>
                    <a:ea typeface="+mn-ea"/>
                    <a:cs typeface="+mn-cs"/>
                  </a:rPr>
                  <a:t>PRE-COMMIT</a:t>
                </a:r>
                <a:r>
                  <a:rPr lang="zh-CN" altLang="en-US" sz="1200" kern="1200" dirty="0">
                    <a:solidFill>
                      <a:schemeClr val="tx1"/>
                    </a:solidFill>
                    <a:effectLst/>
                    <a:latin typeface="+mn-lt"/>
                    <a:ea typeface="+mn-ea"/>
                    <a:cs typeface="+mn-cs"/>
                  </a:rPr>
                  <a:t>消息。并将</a:t>
                </a:r>
                <a:r>
                  <a:rPr lang="en-US" altLang="zh-CN" sz="1200" kern="1200" dirty="0">
                    <a:solidFill>
                      <a:schemeClr val="tx1"/>
                    </a:solidFill>
                    <a:effectLst/>
                    <a:latin typeface="+mn-lt"/>
                    <a:ea typeface="+mn-ea"/>
                    <a:cs typeface="+mn-cs"/>
                  </a:rPr>
                  <a:t>PRE-COMMIT</a:t>
                </a:r>
                <a:r>
                  <a:rPr lang="zh-CN" altLang="en-US" sz="1200" kern="1200" dirty="0">
                    <a:solidFill>
                      <a:schemeClr val="tx1"/>
                    </a:solidFill>
                    <a:effectLst/>
                    <a:latin typeface="+mn-lt"/>
                    <a:ea typeface="+mn-ea"/>
                    <a:cs typeface="+mn-cs"/>
                  </a:rPr>
                  <a:t>和</a:t>
                </a:r>
                <a:r>
                  <a:rPr lang="zh-CN" altLang="en-US" sz="1000" kern="1200" dirty="0">
                    <a:solidFill>
                      <a:schemeClr val="tx1"/>
                    </a:solidFill>
                    <a:effectLst/>
                    <a:latin typeface="+mn-lt"/>
                    <a:ea typeface="+mn-ea"/>
                    <a:cs typeface="+mn-cs"/>
                  </a:rPr>
                  <a:t>视图、区块号、交易集合哈希一起进行签名，广播消息。</a:t>
                </a:r>
                <a:endParaRPr lang="en-US" altLang="zh-CN" sz="1000" kern="1200" dirty="0">
                  <a:solidFill>
                    <a:schemeClr val="tx1"/>
                  </a:solidFill>
                  <a:effectLst/>
                  <a:latin typeface="+mn-lt"/>
                  <a:ea typeface="+mn-ea"/>
                  <a:cs typeface="+mn-cs"/>
                </a:endParaRPr>
              </a:p>
              <a:p>
                <a:r>
                  <a:rPr lang="en-US" altLang="zh-CN" sz="1000" kern="1200" dirty="0">
                    <a:solidFill>
                      <a:schemeClr val="tx1"/>
                    </a:solidFill>
                    <a:effectLst/>
                    <a:latin typeface="+mn-lt"/>
                    <a:ea typeface="+mn-ea"/>
                    <a:cs typeface="+mn-cs"/>
                  </a:rPr>
                  <a:t>5.</a:t>
                </a:r>
                <a:r>
                  <a:rPr lang="zh-CN" altLang="en-US" sz="1000" kern="1200" dirty="0">
                    <a:solidFill>
                      <a:schemeClr val="tx1"/>
                    </a:solidFill>
                    <a:effectLst/>
                    <a:latin typeface="+mn-lt"/>
                    <a:ea typeface="+mn-ea"/>
                    <a:cs typeface="+mn-cs"/>
                  </a:rPr>
                  <a:t>节点监听网络并收到</a:t>
                </a:r>
                <a:r>
                  <a:rPr lang="en-US" altLang="zh-CN" sz="1000" kern="1200" dirty="0">
                    <a:solidFill>
                      <a:schemeClr val="tx1"/>
                    </a:solidFill>
                    <a:effectLst/>
                    <a:latin typeface="+mn-lt"/>
                    <a:ea typeface="+mn-ea"/>
                    <a:cs typeface="+mn-cs"/>
                  </a:rPr>
                  <a:t>PRE-COMMIT</a:t>
                </a:r>
                <a:r>
                  <a:rPr lang="zh-CN" altLang="en-US" sz="1000" kern="1200" dirty="0">
                    <a:solidFill>
                      <a:schemeClr val="tx1"/>
                    </a:solidFill>
                    <a:effectLst/>
                    <a:latin typeface="+mn-lt"/>
                    <a:ea typeface="+mn-ea"/>
                    <a:cs typeface="+mn-cs"/>
                  </a:rPr>
                  <a:t>消息，首先会判断消息的有效性，</a:t>
                </a:r>
                <a:endParaRPr lang="zh-CN" altLang="zh-CN" sz="1000" kern="1200" dirty="0">
                  <a:solidFill>
                    <a:schemeClr val="tx1"/>
                  </a:solidFill>
                  <a:effectLst/>
                  <a:latin typeface="+mn-lt"/>
                  <a:ea typeface="+mn-ea"/>
                  <a:cs typeface="+mn-cs"/>
                </a:endParaRPr>
              </a:p>
              <a:p>
                <a:r>
                  <a:rPr lang="zh-CN" altLang="en-US" sz="1000" kern="1200" dirty="0">
                    <a:solidFill>
                      <a:schemeClr val="tx1"/>
                    </a:solidFill>
                    <a:effectLst/>
                    <a:latin typeface="+mn-lt"/>
                    <a:ea typeface="+mn-ea"/>
                    <a:cs typeface="+mn-cs"/>
                  </a:rPr>
                  <a:t>然后节点会把消息放到缓存中，在视图</a:t>
                </a:r>
                <a:r>
                  <a:rPr lang="en-US" altLang="zh-CN" sz="1000" kern="1200" dirty="0">
                    <a:solidFill>
                      <a:schemeClr val="tx1"/>
                    </a:solidFill>
                    <a:effectLst/>
                    <a:latin typeface="+mn-lt"/>
                    <a:ea typeface="+mn-ea"/>
                    <a:cs typeface="+mn-cs"/>
                  </a:rPr>
                  <a:t>v</a:t>
                </a:r>
                <a:r>
                  <a:rPr lang="zh-CN" altLang="en-US" sz="1000" kern="1200" dirty="0">
                    <a:solidFill>
                      <a:schemeClr val="tx1"/>
                    </a:solidFill>
                    <a:effectLst/>
                    <a:latin typeface="+mn-lt"/>
                    <a:ea typeface="+mn-ea"/>
                    <a:cs typeface="+mn-cs"/>
                  </a:rPr>
                  <a:t>下，该</a:t>
                </a:r>
                <a:r>
                  <a:rPr lang="en-US" altLang="zh-CN" sz="1000" kern="1200" dirty="0" err="1">
                    <a:solidFill>
                      <a:schemeClr val="tx1"/>
                    </a:solidFill>
                    <a:effectLst/>
                    <a:latin typeface="+mn-lt"/>
                    <a:ea typeface="+mn-ea"/>
                    <a:cs typeface="+mn-cs"/>
                  </a:rPr>
                  <a:t>BlockSeq</a:t>
                </a:r>
                <a:r>
                  <a:rPr lang="zh-CN" altLang="en-US" sz="1000" kern="1200" dirty="0">
                    <a:solidFill>
                      <a:schemeClr val="tx1"/>
                    </a:solidFill>
                    <a:effectLst/>
                    <a:latin typeface="+mn-lt"/>
                    <a:ea typeface="+mn-ea"/>
                    <a:cs typeface="+mn-cs"/>
                  </a:rPr>
                  <a:t>已经有</a:t>
                </a:r>
                <a:r>
                  <a:rPr lang="en-US" altLang="zh-CN" sz="1000" dirty="0"/>
                  <a:t>Q</a:t>
                </a:r>
                <a:r>
                  <a:rPr lang="en-US" altLang="zh-CN" sz="1000" baseline="-25000" dirty="0"/>
                  <a:t>size</a:t>
                </a:r>
                <a:r>
                  <a:rPr lang="en-US" altLang="zh-CN" sz="1000" kern="1200" dirty="0">
                    <a:solidFill>
                      <a:schemeClr val="tx1"/>
                    </a:solidFill>
                    <a:effectLst/>
                    <a:latin typeface="+mn-lt"/>
                    <a:ea typeface="+mn-ea"/>
                    <a:cs typeface="+mn-cs"/>
                  </a:rPr>
                  <a:t>-1</a:t>
                </a:r>
                <a:r>
                  <a:rPr lang="zh-CN" altLang="en-US" sz="1000" kern="1200" dirty="0">
                    <a:solidFill>
                      <a:schemeClr val="tx1"/>
                    </a:solidFill>
                    <a:effectLst/>
                    <a:latin typeface="+mn-lt"/>
                    <a:ea typeface="+mn-ea"/>
                    <a:cs typeface="+mn-cs"/>
                  </a:rPr>
                  <a:t>的节点发出的</a:t>
                </a:r>
                <a:r>
                  <a:rPr lang="en-US" altLang="zh-CN" sz="1000" kern="1200" dirty="0">
                    <a:solidFill>
                      <a:schemeClr val="tx1"/>
                    </a:solidFill>
                    <a:effectLst/>
                    <a:latin typeface="+mn-lt"/>
                    <a:ea typeface="+mn-ea"/>
                    <a:cs typeface="+mn-cs"/>
                  </a:rPr>
                  <a:t>PRE-COMMIT</a:t>
                </a:r>
                <a:r>
                  <a:rPr lang="zh-CN" altLang="zh-CN" sz="1000" kern="1200" dirty="0">
                    <a:solidFill>
                      <a:schemeClr val="tx1"/>
                    </a:solidFill>
                    <a:effectLst/>
                    <a:latin typeface="+mn-lt"/>
                    <a:ea typeface="+mn-ea"/>
                    <a:cs typeface="+mn-cs"/>
                  </a:rPr>
                  <a:t>消息</a:t>
                </a:r>
                <a:r>
                  <a:rPr lang="zh-CN" altLang="en-US" sz="1000" kern="1200" dirty="0">
                    <a:solidFill>
                      <a:schemeClr val="tx1"/>
                    </a:solidFill>
                    <a:effectLst/>
                    <a:latin typeface="+mn-lt"/>
                    <a:ea typeface="+mn-ea"/>
                    <a:cs typeface="+mn-cs"/>
                  </a:rPr>
                  <a:t>后，该节点发出</a:t>
                </a:r>
                <a:r>
                  <a:rPr lang="en-US" altLang="zh-CN" sz="1000" kern="1200" dirty="0">
                    <a:solidFill>
                      <a:schemeClr val="tx1"/>
                    </a:solidFill>
                    <a:effectLst/>
                    <a:latin typeface="+mn-lt"/>
                    <a:ea typeface="+mn-ea"/>
                    <a:cs typeface="+mn-cs"/>
                  </a:rPr>
                  <a:t>COMMIT</a:t>
                </a:r>
                <a:r>
                  <a:rPr lang="zh-CN" altLang="en-US" sz="1000" kern="1200" dirty="0">
                    <a:solidFill>
                      <a:schemeClr val="tx1"/>
                    </a:solidFill>
                    <a:effectLst/>
                    <a:latin typeface="+mn-lt"/>
                    <a:ea typeface="+mn-ea"/>
                    <a:cs typeface="+mn-cs"/>
                  </a:rPr>
                  <a:t>消息</a:t>
                </a:r>
                <a:r>
                  <a:rPr lang="zh-CN" altLang="en-US" sz="1200" kern="1200" dirty="0">
                    <a:solidFill>
                      <a:schemeClr val="tx1"/>
                    </a:solidFill>
                    <a:effectLst/>
                    <a:latin typeface="+mn-lt"/>
                    <a:ea typeface="+mn-ea"/>
                    <a:cs typeface="+mn-cs"/>
                  </a:rPr>
                  <a:t>并将</a:t>
                </a:r>
                <a:r>
                  <a:rPr lang="en-US" altLang="zh-CN" sz="1200" kern="1200" dirty="0">
                    <a:solidFill>
                      <a:schemeClr val="tx1"/>
                    </a:solidFill>
                    <a:effectLst/>
                    <a:latin typeface="+mn-lt"/>
                    <a:ea typeface="+mn-ea"/>
                    <a:cs typeface="+mn-cs"/>
                  </a:rPr>
                  <a:t>PRE-COMMIT</a:t>
                </a:r>
                <a:r>
                  <a:rPr lang="zh-CN" altLang="en-US" sz="1200" kern="1200" dirty="0">
                    <a:solidFill>
                      <a:schemeClr val="tx1"/>
                    </a:solidFill>
                    <a:effectLst/>
                    <a:latin typeface="+mn-lt"/>
                    <a:ea typeface="+mn-ea"/>
                    <a:cs typeface="+mn-cs"/>
                  </a:rPr>
                  <a:t>和</a:t>
                </a:r>
                <a:r>
                  <a:rPr lang="zh-CN" altLang="en-US" sz="1000" kern="1200" dirty="0">
                    <a:solidFill>
                      <a:schemeClr val="tx1"/>
                    </a:solidFill>
                    <a:effectLst/>
                    <a:latin typeface="+mn-lt"/>
                    <a:ea typeface="+mn-ea"/>
                    <a:cs typeface="+mn-cs"/>
                  </a:rPr>
                  <a:t>视图、区块号、交易集合哈希一起进行签名，广播消息。</a:t>
                </a:r>
                <a:endParaRPr lang="en-US" altLang="zh-CN"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solidFill>
                    <a:effectLst/>
                    <a:latin typeface="+mn-lt"/>
                    <a:ea typeface="+mn-ea"/>
                    <a:cs typeface="+mn-cs"/>
                  </a:rPr>
                  <a:t>6.</a:t>
                </a:r>
                <a:r>
                  <a:rPr lang="zh-CN" altLang="en-US" sz="1000" kern="1200" dirty="0">
                    <a:solidFill>
                      <a:schemeClr val="tx1"/>
                    </a:solidFill>
                    <a:effectLst/>
                    <a:latin typeface="+mn-lt"/>
                    <a:ea typeface="+mn-ea"/>
                    <a:cs typeface="+mn-cs"/>
                  </a:rPr>
                  <a:t>验证节点收到</a:t>
                </a:r>
                <a:r>
                  <a:rPr lang="en-US" altLang="zh-CN" sz="1000" kern="1200" dirty="0">
                    <a:solidFill>
                      <a:schemeClr val="tx1"/>
                    </a:solidFill>
                    <a:effectLst/>
                    <a:latin typeface="+mn-lt"/>
                    <a:ea typeface="+mn-ea"/>
                    <a:cs typeface="+mn-cs"/>
                  </a:rPr>
                  <a:t>COMMIT</a:t>
                </a:r>
                <a:r>
                  <a:rPr lang="zh-CN" altLang="zh-CN" sz="1000" kern="1200" dirty="0">
                    <a:solidFill>
                      <a:schemeClr val="tx1"/>
                    </a:solidFill>
                    <a:effectLst/>
                    <a:latin typeface="+mn-lt"/>
                    <a:ea typeface="+mn-ea"/>
                    <a:cs typeface="+mn-cs"/>
                  </a:rPr>
                  <a:t>消息</a:t>
                </a:r>
                <a:r>
                  <a:rPr lang="zh-CN" altLang="en-US" sz="1000" kern="1200" dirty="0">
                    <a:solidFill>
                      <a:schemeClr val="tx1"/>
                    </a:solidFill>
                    <a:effectLst/>
                    <a:latin typeface="+mn-lt"/>
                    <a:ea typeface="+mn-ea"/>
                    <a:cs typeface="+mn-cs"/>
                  </a:rPr>
                  <a:t>后，会判断</a:t>
                </a:r>
                <a:r>
                  <a:rPr lang="en-US" altLang="zh-CN" sz="1000" kern="1200" dirty="0">
                    <a:solidFill>
                      <a:schemeClr val="tx1"/>
                    </a:solidFill>
                    <a:effectLst/>
                    <a:latin typeface="+mn-lt"/>
                    <a:ea typeface="+mn-ea"/>
                    <a:cs typeface="+mn-cs"/>
                  </a:rPr>
                  <a:t>COMMIT</a:t>
                </a:r>
                <a:r>
                  <a:rPr lang="zh-CN" altLang="en-US" sz="1000" kern="1200" dirty="0">
                    <a:solidFill>
                      <a:schemeClr val="tx1"/>
                    </a:solidFill>
                    <a:effectLst/>
                    <a:latin typeface="+mn-lt"/>
                    <a:ea typeface="+mn-ea"/>
                    <a:cs typeface="+mn-cs"/>
                  </a:rPr>
                  <a:t>消息的有效性，加入到缓存队列中。最后收到</a:t>
                </a:r>
                <a:r>
                  <a:rPr lang="en-US" altLang="zh-CN" sz="1000" dirty="0" err="1"/>
                  <a:t>Q</a:t>
                </a:r>
                <a:r>
                  <a:rPr lang="en-US" altLang="zh-CN" sz="1000" baseline="-25000" dirty="0" err="1"/>
                  <a:t>size</a:t>
                </a:r>
                <a:r>
                  <a:rPr lang="zh-CN" altLang="en-US" sz="1000" kern="1200" dirty="0">
                    <a:solidFill>
                      <a:schemeClr val="tx1"/>
                    </a:solidFill>
                    <a:effectLst/>
                    <a:latin typeface="+mn-lt"/>
                    <a:ea typeface="+mn-ea"/>
                    <a:cs typeface="+mn-cs"/>
                  </a:rPr>
                  <a:t>个有效的</a:t>
                </a:r>
                <a:r>
                  <a:rPr lang="en-US" altLang="zh-CN" sz="1000" kern="1200" dirty="0">
                    <a:solidFill>
                      <a:schemeClr val="tx1"/>
                    </a:solidFill>
                    <a:effectLst/>
                    <a:latin typeface="+mn-lt"/>
                    <a:ea typeface="+mn-ea"/>
                    <a:cs typeface="+mn-cs"/>
                  </a:rPr>
                  <a:t>COMMIT</a:t>
                </a:r>
                <a:r>
                  <a:rPr lang="zh-CN" altLang="en-US" sz="1000" kern="1200" dirty="0">
                    <a:solidFill>
                      <a:schemeClr val="tx1"/>
                    </a:solidFill>
                    <a:effectLst/>
                    <a:latin typeface="+mn-lt"/>
                    <a:ea typeface="+mn-ea"/>
                    <a:cs typeface="+mn-cs"/>
                  </a:rPr>
                  <a:t>消息后共识完成，交易数据写入数据库生成新的区块信息</a:t>
                </a:r>
                <a:endParaRPr lang="en-US" altLang="zh-CN"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solidFill>
                    <a:effectLst/>
                    <a:latin typeface="+mn-lt"/>
                    <a:ea typeface="+mn-ea"/>
                    <a:cs typeface="+mn-cs"/>
                  </a:rPr>
                  <a:t>这就是整个共识过程。</a:t>
                </a:r>
                <a:endParaRPr lang="en-US" altLang="zh-CN"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solidFill>
                    <a:effectLst/>
                    <a:latin typeface="+mn-lt"/>
                    <a:ea typeface="+mn-ea"/>
                    <a:cs typeface="+mn-cs"/>
                  </a:rPr>
                  <a:t>所以主节点</a:t>
                </a:r>
                <a:r>
                  <a:rPr lang="en-US" altLang="zh-CN" sz="1000" kern="1200" dirty="0">
                    <a:solidFill>
                      <a:schemeClr val="tx1"/>
                    </a:solidFill>
                    <a:effectLst/>
                    <a:latin typeface="+mn-lt"/>
                    <a:ea typeface="+mn-ea"/>
                    <a:cs typeface="+mn-cs"/>
                  </a:rPr>
                  <a:t>Leader</a:t>
                </a:r>
                <a:r>
                  <a:rPr lang="zh-CN" altLang="en-US" sz="1000" kern="1200" dirty="0">
                    <a:solidFill>
                      <a:schemeClr val="tx1"/>
                    </a:solidFill>
                    <a:effectLst/>
                    <a:latin typeface="+mn-lt"/>
                    <a:ea typeface="+mn-ea"/>
                    <a:cs typeface="+mn-cs"/>
                  </a:rPr>
                  <a:t>很重要，一旦</a:t>
                </a:r>
                <a:r>
                  <a:rPr lang="en-US" altLang="zh-CN" sz="1000" kern="1200" dirty="0">
                    <a:solidFill>
                      <a:schemeClr val="tx1"/>
                    </a:solidFill>
                    <a:effectLst/>
                    <a:latin typeface="+mn-lt"/>
                    <a:ea typeface="+mn-ea"/>
                    <a:cs typeface="+mn-cs"/>
                  </a:rPr>
                  <a:t>Leader</a:t>
                </a:r>
                <a:r>
                  <a:rPr lang="zh-CN" altLang="en-US" sz="1000" kern="1200" dirty="0">
                    <a:solidFill>
                      <a:schemeClr val="tx1"/>
                    </a:solidFill>
                    <a:effectLst/>
                    <a:latin typeface="+mn-lt"/>
                    <a:ea typeface="+mn-ea"/>
                    <a:cs typeface="+mn-cs"/>
                  </a:rPr>
                  <a:t>节点出问题就会触发</a:t>
                </a:r>
                <a:r>
                  <a:rPr lang="en-US" altLang="zh-CN" sz="1000" kern="1200" dirty="0">
                    <a:solidFill>
                      <a:schemeClr val="tx1"/>
                    </a:solidFill>
                    <a:effectLst/>
                    <a:latin typeface="+mn-lt"/>
                    <a:ea typeface="+mn-ea"/>
                    <a:cs typeface="+mn-cs"/>
                  </a:rPr>
                  <a:t>view-change</a:t>
                </a:r>
                <a:r>
                  <a:rPr lang="zh-CN" altLang="en-US" sz="1000" kern="1200" dirty="0">
                    <a:solidFill>
                      <a:schemeClr val="tx1"/>
                    </a:solidFill>
                    <a:effectLst/>
                    <a:latin typeface="+mn-lt"/>
                    <a:ea typeface="+mn-ea"/>
                    <a:cs typeface="+mn-cs"/>
                  </a:rPr>
                  <a:t>消息进行视图切换，接下来我们看看视图切换的过程</a:t>
                </a:r>
                <a:endParaRPr lang="en-US" altLang="zh-CN" sz="10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a:p>
                <a:pPr marL="228600" indent="-228600">
                  <a:buAutoNum type="arabicPeriod"/>
                </a:pPr>
                <a:r>
                  <a:rPr lang="zh-CN" altLang="en-US" sz="1000" kern="1200" dirty="0">
                    <a:solidFill>
                      <a:schemeClr val="tx1"/>
                    </a:solidFill>
                    <a:effectLst/>
                    <a:latin typeface="+mn-lt"/>
                    <a:ea typeface="+mn-ea"/>
                    <a:cs typeface="+mn-cs"/>
                  </a:rPr>
                  <a:t>解释一下为什么需要这么多个节点，以及应用在区块链中角色的变化。</a:t>
                </a:r>
                <a:endParaRPr lang="en-US" altLang="zh-CN" sz="1000" kern="1200" dirty="0">
                  <a:solidFill>
                    <a:schemeClr val="tx1"/>
                  </a:solidFill>
                  <a:effectLst/>
                  <a:latin typeface="+mn-lt"/>
                  <a:ea typeface="+mn-ea"/>
                  <a:cs typeface="+mn-cs"/>
                </a:endParaRPr>
              </a:p>
              <a:p>
                <a:pPr marL="228600" indent="-228600">
                  <a:buAutoNum type="arabicPeriod"/>
                </a:pPr>
                <a:r>
                  <a:rPr lang="zh-CN" altLang="en-US" sz="1000" kern="1200" dirty="0">
                    <a:solidFill>
                      <a:schemeClr val="tx1"/>
                    </a:solidFill>
                    <a:effectLst/>
                    <a:latin typeface="+mn-lt"/>
                    <a:ea typeface="+mn-ea"/>
                    <a:cs typeface="+mn-cs"/>
                  </a:rPr>
                  <a:t>主节点作恶情况的处理。</a:t>
                </a:r>
                <a:endParaRPr lang="en-US" altLang="zh-CN" sz="10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en-US" sz="1000" kern="1200">
                    <a:solidFill>
                      <a:schemeClr val="tx1"/>
                    </a:solidFill>
                    <a:effectLst/>
                    <a:latin typeface="+mn-lt"/>
                    <a:ea typeface="+mn-ea"/>
                    <a:cs typeface="+mn-cs"/>
                  </a:rPr>
                  <a:t>基于</a:t>
                </a:r>
                <a:r>
                  <a:rPr lang="en-US" altLang="zh-CN" sz="1000" kern="1200">
                    <a:solidFill>
                      <a:schemeClr val="tx1"/>
                    </a:solidFill>
                    <a:effectLst/>
                    <a:latin typeface="+mn-lt"/>
                    <a:ea typeface="+mn-ea"/>
                    <a:cs typeface="+mn-cs"/>
                  </a:rPr>
                  <a:t>PBFT</a:t>
                </a:r>
                <a:r>
                  <a:rPr lang="zh-CN" altLang="en-US" sz="1000" kern="1200">
                    <a:solidFill>
                      <a:schemeClr val="tx1"/>
                    </a:solidFill>
                    <a:effectLst/>
                    <a:latin typeface="+mn-lt"/>
                    <a:ea typeface="+mn-ea"/>
                    <a:cs typeface="+mn-cs"/>
                  </a:rPr>
                  <a:t>算法，</a:t>
                </a:r>
                <a:r>
                  <a:rPr lang="en-US" altLang="zh-CN" sz="1000" kern="1200">
                    <a:solidFill>
                      <a:schemeClr val="tx1"/>
                    </a:solidFill>
                    <a:effectLst/>
                    <a:latin typeface="+mn-lt"/>
                    <a:ea typeface="+mn-ea"/>
                    <a:cs typeface="+mn-cs"/>
                  </a:rPr>
                  <a:t>BuChain</a:t>
                </a:r>
                <a:r>
                  <a:rPr lang="zh-CN" altLang="en-US" sz="1000" kern="1200">
                    <a:solidFill>
                      <a:schemeClr val="tx1"/>
                    </a:solidFill>
                    <a:effectLst/>
                    <a:latin typeface="+mn-lt"/>
                    <a:ea typeface="+mn-ea"/>
                    <a:cs typeface="+mn-cs"/>
                  </a:rPr>
                  <a:t>提出了</a:t>
                </a:r>
                <a:r>
                  <a:rPr lang="en-US" altLang="zh-CN" sz="1000" kern="1200">
                    <a:solidFill>
                      <a:schemeClr val="tx1"/>
                    </a:solidFill>
                    <a:effectLst/>
                    <a:latin typeface="+mn-lt"/>
                    <a:ea typeface="+mn-ea"/>
                    <a:cs typeface="+mn-cs"/>
                  </a:rPr>
                  <a:t>BFT</a:t>
                </a:r>
                <a:r>
                  <a:rPr lang="zh-CN" altLang="en-US" sz="1000" kern="1200">
                    <a:solidFill>
                      <a:schemeClr val="tx1"/>
                    </a:solidFill>
                    <a:effectLst/>
                    <a:latin typeface="+mn-lt"/>
                    <a:ea typeface="+mn-ea"/>
                    <a:cs typeface="+mn-cs"/>
                  </a:rPr>
                  <a:t>算法，</a:t>
                </a:r>
                <a:r>
                  <a:rPr lang="zh-CN" altLang="zh-CN" sz="1000" kern="1200">
                    <a:solidFill>
                      <a:schemeClr val="tx1"/>
                    </a:solidFill>
                    <a:effectLst/>
                    <a:latin typeface="+mn-lt"/>
                    <a:ea typeface="+mn-ea"/>
                    <a:cs typeface="+mn-cs"/>
                  </a:rPr>
                  <a:t>一种基于消息传递的拜占庭容错的区块链共识算法</a:t>
                </a:r>
                <a:r>
                  <a:rPr lang="zh-CN" altLang="en-US" sz="1000" kern="1200">
                    <a:solidFill>
                      <a:schemeClr val="tx1"/>
                    </a:solidFill>
                    <a:effectLst/>
                    <a:latin typeface="+mn-lt"/>
                    <a:ea typeface="+mn-ea"/>
                    <a:cs typeface="+mn-cs"/>
                  </a:rPr>
                  <a:t>。</a:t>
                </a:r>
                <a:endParaRPr lang="en-US" altLang="zh-CN" sz="1000" kern="1200">
                  <a:solidFill>
                    <a:schemeClr val="tx1"/>
                  </a:solidFill>
                  <a:effectLst/>
                  <a:latin typeface="+mn-lt"/>
                  <a:ea typeface="+mn-ea"/>
                  <a:cs typeface="+mn-cs"/>
                </a:endParaRPr>
              </a:p>
              <a:p>
                <a:r>
                  <a:rPr lang="zh-CN" altLang="en-US" sz="1000" kern="1200">
                    <a:solidFill>
                      <a:schemeClr val="tx1"/>
                    </a:solidFill>
                    <a:effectLst/>
                    <a:latin typeface="+mn-lt"/>
                    <a:ea typeface="+mn-ea"/>
                    <a:cs typeface="+mn-cs"/>
                  </a:rPr>
                  <a:t>我们看看</a:t>
                </a:r>
                <a:r>
                  <a:rPr lang="en-US" altLang="zh-CN" sz="1000" kern="1200">
                    <a:solidFill>
                      <a:schemeClr val="tx1"/>
                    </a:solidFill>
                    <a:effectLst/>
                    <a:latin typeface="+mn-lt"/>
                    <a:ea typeface="+mn-ea"/>
                    <a:cs typeface="+mn-cs"/>
                  </a:rPr>
                  <a:t>BFT</a:t>
                </a:r>
                <a:r>
                  <a:rPr lang="zh-CN" altLang="en-US" sz="1000" kern="1200">
                    <a:solidFill>
                      <a:schemeClr val="tx1"/>
                    </a:solidFill>
                    <a:effectLst/>
                    <a:latin typeface="+mn-lt"/>
                    <a:ea typeface="+mn-ea"/>
                    <a:cs typeface="+mn-cs"/>
                  </a:rPr>
                  <a:t>共识过程消息传递图。我们来看看具体的过程：</a:t>
                </a:r>
                <a:endParaRPr lang="en-US" altLang="zh-CN" sz="1000" kern="1200">
                  <a:solidFill>
                    <a:schemeClr val="tx1"/>
                  </a:solidFill>
                  <a:effectLst/>
                  <a:latin typeface="+mn-lt"/>
                  <a:ea typeface="+mn-ea"/>
                  <a:cs typeface="+mn-cs"/>
                </a:endParaRPr>
              </a:p>
              <a:p>
                <a:r>
                  <a:rPr lang="en-US" altLang="zh-CN" sz="1000" kern="1200">
                    <a:solidFill>
                      <a:schemeClr val="tx1"/>
                    </a:solidFill>
                    <a:effectLst/>
                    <a:latin typeface="+mn-lt"/>
                    <a:ea typeface="+mn-ea"/>
                    <a:cs typeface="+mn-cs"/>
                  </a:rPr>
                  <a:t>1.Client</a:t>
                </a:r>
                <a:r>
                  <a:rPr lang="zh-CN" altLang="en-US" sz="1000" kern="1200">
                    <a:solidFill>
                      <a:schemeClr val="tx1"/>
                    </a:solidFill>
                    <a:effectLst/>
                    <a:latin typeface="+mn-lt"/>
                    <a:ea typeface="+mn-ea"/>
                    <a:cs typeface="+mn-cs"/>
                  </a:rPr>
                  <a:t>通过钱包客户端对</a:t>
                </a:r>
                <a:r>
                  <a:rPr lang="en-US" altLang="zh-CN" sz="1000" kern="1200">
                    <a:solidFill>
                      <a:schemeClr val="tx1"/>
                    </a:solidFill>
                    <a:effectLst/>
                    <a:latin typeface="+mn-lt"/>
                    <a:ea typeface="+mn-ea"/>
                    <a:cs typeface="+mn-cs"/>
                  </a:rPr>
                  <a:t>REQUEST</a:t>
                </a:r>
                <a:r>
                  <a:rPr lang="zh-CN" altLang="en-US" sz="1000" kern="1200">
                    <a:solidFill>
                      <a:schemeClr val="tx1"/>
                    </a:solidFill>
                    <a:effectLst/>
                    <a:latin typeface="+mn-lt"/>
                    <a:ea typeface="+mn-ea"/>
                    <a:cs typeface="+mn-cs"/>
                  </a:rPr>
                  <a:t>进行签名生成交易数据并进行广播。</a:t>
                </a:r>
                <a:endParaRPr lang="en-US" altLang="zh-CN" sz="1000" kern="1200">
                  <a:solidFill>
                    <a:schemeClr val="tx1"/>
                  </a:solidFill>
                  <a:effectLst/>
                  <a:latin typeface="+mn-lt"/>
                  <a:ea typeface="+mn-ea"/>
                  <a:cs typeface="+mn-cs"/>
                </a:endParaRPr>
              </a:p>
              <a:p>
                <a:r>
                  <a:rPr lang="en-US" altLang="zh-CN" sz="1000" kern="1200">
                    <a:solidFill>
                      <a:schemeClr val="tx1"/>
                    </a:solidFill>
                    <a:effectLst/>
                    <a:latin typeface="+mn-lt"/>
                    <a:ea typeface="+mn-ea"/>
                    <a:cs typeface="+mn-cs"/>
                  </a:rPr>
                  <a:t>2.</a:t>
                </a:r>
                <a:r>
                  <a:rPr lang="zh-CN" altLang="en-US" sz="1000" kern="1200">
                    <a:solidFill>
                      <a:schemeClr val="tx1"/>
                    </a:solidFill>
                    <a:effectLst/>
                    <a:latin typeface="+mn-lt"/>
                    <a:ea typeface="+mn-ea"/>
                    <a:cs typeface="+mn-cs"/>
                  </a:rPr>
                  <a:t>网络中的节点收到此次附带签名的完整交易数据后，会判断：</a:t>
                </a:r>
                <a:endParaRPr lang="en-US" altLang="zh-CN" sz="1000" kern="1200">
                  <a:solidFill>
                    <a:schemeClr val="tx1"/>
                  </a:solidFill>
                  <a:effectLst/>
                  <a:latin typeface="+mn-lt"/>
                  <a:ea typeface="+mn-ea"/>
                  <a:cs typeface="+mn-cs"/>
                </a:endParaRPr>
              </a:p>
              <a:p>
                <a:r>
                  <a:rPr lang="en-US" altLang="zh-CN" sz="1000" kern="1200">
                    <a:solidFill>
                      <a:schemeClr val="tx1"/>
                    </a:solidFill>
                    <a:effectLst/>
                    <a:latin typeface="+mn-lt"/>
                    <a:ea typeface="+mn-ea"/>
                    <a:cs typeface="+mn-cs"/>
                  </a:rPr>
                  <a:t>a) </a:t>
                </a:r>
                <a:r>
                  <a:rPr lang="zh-CN" altLang="zh-CN" sz="1000" kern="1200">
                    <a:solidFill>
                      <a:schemeClr val="tx1"/>
                    </a:solidFill>
                    <a:effectLst/>
                    <a:latin typeface="+mn-lt"/>
                    <a:ea typeface="+mn-ea"/>
                    <a:cs typeface="+mn-cs"/>
                  </a:rPr>
                  <a:t>节点之前没有收到过这笔交易；</a:t>
                </a:r>
              </a:p>
              <a:p>
                <a:r>
                  <a:rPr lang="en-US" altLang="zh-CN" sz="1000" kern="1200">
                    <a:solidFill>
                      <a:schemeClr val="tx1"/>
                    </a:solidFill>
                    <a:effectLst/>
                    <a:latin typeface="+mn-lt"/>
                    <a:ea typeface="+mn-ea"/>
                    <a:cs typeface="+mn-cs"/>
                  </a:rPr>
                  <a:t>b) </a:t>
                </a:r>
                <a:r>
                  <a:rPr lang="zh-CN" altLang="zh-CN" sz="1000" kern="1200">
                    <a:solidFill>
                      <a:schemeClr val="tx1"/>
                    </a:solidFill>
                    <a:effectLst/>
                    <a:latin typeface="+mn-lt"/>
                    <a:ea typeface="+mn-ea"/>
                    <a:cs typeface="+mn-cs"/>
                  </a:rPr>
                  <a:t>交易的各个参数是合法的；</a:t>
                </a:r>
              </a:p>
              <a:p>
                <a:r>
                  <a:rPr lang="en-US" altLang="zh-CN" sz="1000" kern="1200">
                    <a:solidFill>
                      <a:schemeClr val="tx1"/>
                    </a:solidFill>
                    <a:effectLst/>
                    <a:latin typeface="+mn-lt"/>
                    <a:ea typeface="+mn-ea"/>
                    <a:cs typeface="+mn-cs"/>
                  </a:rPr>
                  <a:t>c) </a:t>
                </a:r>
                <a:r>
                  <a:rPr lang="zh-CN" altLang="zh-CN" sz="1000" kern="1200">
                    <a:solidFill>
                      <a:schemeClr val="tx1"/>
                    </a:solidFill>
                    <a:effectLst/>
                    <a:latin typeface="+mn-lt"/>
                    <a:ea typeface="+mn-ea"/>
                    <a:cs typeface="+mn-cs"/>
                  </a:rPr>
                  <a:t>交易发起人有足够的余额支付手续费；</a:t>
                </a:r>
              </a:p>
              <a:p>
                <a:r>
                  <a:rPr lang="en-US" altLang="zh-CN" sz="1000" kern="1200">
                    <a:solidFill>
                      <a:schemeClr val="tx1"/>
                    </a:solidFill>
                    <a:effectLst/>
                    <a:latin typeface="+mn-lt"/>
                    <a:ea typeface="+mn-ea"/>
                    <a:cs typeface="+mn-cs"/>
                  </a:rPr>
                  <a:t>d</a:t>
                </a:r>
                <a:r>
                  <a:rPr lang="zh-CN" altLang="zh-CN" sz="1000" kern="1200">
                    <a:solidFill>
                      <a:schemeClr val="tx1"/>
                    </a:solidFill>
                    <a:effectLst/>
                    <a:latin typeface="+mn-lt"/>
                    <a:ea typeface="+mn-ea"/>
                    <a:cs typeface="+mn-cs"/>
                  </a:rPr>
                  <a:t>）目前缓存队列还有空闲，并且该交易发起人的在缓存队列的交易数没有超出阀值</a:t>
                </a:r>
                <a:r>
                  <a:rPr lang="zh-CN" altLang="en-US" sz="1000" kern="1200">
                    <a:solidFill>
                      <a:schemeClr val="tx1"/>
                    </a:solidFill>
                    <a:effectLst/>
                    <a:latin typeface="+mn-lt"/>
                    <a:ea typeface="+mn-ea"/>
                    <a:cs typeface="+mn-cs"/>
                  </a:rPr>
                  <a:t>。</a:t>
                </a:r>
                <a:endParaRPr lang="en-US" altLang="zh-CN" sz="1000" kern="1200">
                  <a:solidFill>
                    <a:schemeClr val="tx1"/>
                  </a:solidFill>
                  <a:effectLst/>
                  <a:latin typeface="+mn-lt"/>
                  <a:ea typeface="+mn-ea"/>
                  <a:cs typeface="+mn-cs"/>
                </a:endParaRPr>
              </a:p>
              <a:p>
                <a:r>
                  <a:rPr lang="zh-CN" altLang="en-US" sz="1000" kern="1200">
                    <a:solidFill>
                      <a:schemeClr val="tx1"/>
                    </a:solidFill>
                    <a:effectLst/>
                    <a:latin typeface="+mn-lt"/>
                    <a:ea typeface="+mn-ea"/>
                    <a:cs typeface="+mn-cs"/>
                  </a:rPr>
                  <a:t>检测无误后会对交易继续进行广播转发。</a:t>
                </a:r>
                <a:endParaRPr lang="en-US" altLang="zh-CN" sz="1000" kern="1200">
                  <a:solidFill>
                    <a:schemeClr val="tx1"/>
                  </a:solidFill>
                  <a:effectLst/>
                  <a:latin typeface="+mn-lt"/>
                  <a:ea typeface="+mn-ea"/>
                  <a:cs typeface="+mn-cs"/>
                </a:endParaRPr>
              </a:p>
              <a:p>
                <a:r>
                  <a:rPr lang="en-US" altLang="zh-CN" sz="1000" kern="1200">
                    <a:solidFill>
                      <a:schemeClr val="tx1"/>
                    </a:solidFill>
                    <a:effectLst/>
                    <a:latin typeface="+mn-lt"/>
                    <a:ea typeface="+mn-ea"/>
                    <a:cs typeface="+mn-cs"/>
                  </a:rPr>
                  <a:t>3.</a:t>
                </a:r>
                <a:r>
                  <a:rPr lang="zh-CN" altLang="en-US" sz="1000" kern="1200">
                    <a:solidFill>
                      <a:schemeClr val="tx1"/>
                    </a:solidFill>
                    <a:effectLst/>
                    <a:latin typeface="+mn-lt"/>
                    <a:ea typeface="+mn-ea"/>
                    <a:cs typeface="+mn-cs"/>
                  </a:rPr>
                  <a:t>直到</a:t>
                </a:r>
                <a:r>
                  <a:rPr lang="en-US" altLang="zh-CN" sz="1000" kern="1200">
                    <a:solidFill>
                      <a:schemeClr val="tx1"/>
                    </a:solidFill>
                    <a:effectLst/>
                    <a:latin typeface="+mn-lt"/>
                    <a:ea typeface="+mn-ea"/>
                    <a:cs typeface="+mn-cs"/>
                  </a:rPr>
                  <a:t>Leader</a:t>
                </a:r>
                <a:r>
                  <a:rPr lang="zh-CN" altLang="zh-CN" sz="1000" kern="1200">
                    <a:solidFill>
                      <a:schemeClr val="tx1"/>
                    </a:solidFill>
                    <a:effectLst/>
                    <a:latin typeface="+mn-lt"/>
                    <a:ea typeface="+mn-ea"/>
                    <a:cs typeface="+mn-cs"/>
                  </a:rPr>
                  <a:t>（共识算法的提议者）</a:t>
                </a:r>
                <a:r>
                  <a:rPr lang="zh-CN" altLang="en-US" sz="1000" kern="1200">
                    <a:solidFill>
                      <a:schemeClr val="tx1"/>
                    </a:solidFill>
                    <a:effectLst/>
                    <a:latin typeface="+mn-lt"/>
                    <a:ea typeface="+mn-ea"/>
                    <a:cs typeface="+mn-cs"/>
                  </a:rPr>
                  <a:t>收到交易数据并</a:t>
                </a:r>
                <a:r>
                  <a:rPr lang="zh-CN" altLang="zh-CN" sz="1000" kern="1200">
                    <a:solidFill>
                      <a:schemeClr val="tx1"/>
                    </a:solidFill>
                    <a:effectLst/>
                    <a:latin typeface="+mn-lt"/>
                    <a:ea typeface="+mn-ea"/>
                    <a:cs typeface="+mn-cs"/>
                  </a:rPr>
                  <a:t>加入缓存队列</a:t>
                </a:r>
                <a:r>
                  <a:rPr lang="zh-CN" altLang="en-US" sz="1000" kern="1200">
                    <a:solidFill>
                      <a:schemeClr val="tx1"/>
                    </a:solidFill>
                    <a:effectLst/>
                    <a:latin typeface="+mn-lt"/>
                    <a:ea typeface="+mn-ea"/>
                    <a:cs typeface="+mn-cs"/>
                  </a:rPr>
                  <a:t>，</a:t>
                </a:r>
                <a:r>
                  <a:rPr lang="zh-CN" altLang="zh-CN" sz="1000" kern="1200">
                    <a:solidFill>
                      <a:schemeClr val="tx1"/>
                    </a:solidFill>
                    <a:effectLst/>
                    <a:latin typeface="+mn-lt"/>
                    <a:ea typeface="+mn-ea"/>
                    <a:cs typeface="+mn-cs"/>
                  </a:rPr>
                  <a:t>在新一轮共识开始后</a:t>
                </a:r>
                <a:r>
                  <a:rPr lang="zh-CN" altLang="en-US" sz="1000" kern="1200">
                    <a:solidFill>
                      <a:schemeClr val="tx1"/>
                    </a:solidFill>
                    <a:effectLst/>
                    <a:latin typeface="+mn-lt"/>
                    <a:ea typeface="+mn-ea"/>
                    <a:cs typeface="+mn-cs"/>
                  </a:rPr>
                  <a:t>提取部分缓存队列中的交易数据形成交易集合</a:t>
                </a:r>
                <a:r>
                  <a:rPr lang="en-US" altLang="zh-CN" sz="1000" kern="1200">
                    <a:solidFill>
                      <a:schemeClr val="tx1"/>
                    </a:solidFill>
                    <a:effectLst/>
                    <a:latin typeface="+mn-lt"/>
                    <a:ea typeface="+mn-ea"/>
                    <a:cs typeface="+mn-cs"/>
                  </a:rPr>
                  <a:t>TxSet</a:t>
                </a:r>
                <a:r>
                  <a:rPr lang="zh-CN" altLang="en-US" sz="1000" kern="1200">
                    <a:solidFill>
                      <a:schemeClr val="tx1"/>
                    </a:solidFill>
                    <a:effectLst/>
                    <a:latin typeface="+mn-lt"/>
                    <a:ea typeface="+mn-ea"/>
                    <a:cs typeface="+mn-cs"/>
                  </a:rPr>
                  <a:t>。预执行交易集合，合理调整交易集合中交易数据的个数。</a:t>
                </a:r>
                <a:r>
                  <a:rPr lang="en-US" altLang="zh-CN" sz="1000" kern="1200">
                    <a:solidFill>
                      <a:schemeClr val="tx1"/>
                    </a:solidFill>
                    <a:effectLst/>
                    <a:latin typeface="+mn-lt"/>
                    <a:ea typeface="+mn-ea"/>
                    <a:cs typeface="+mn-cs"/>
                  </a:rPr>
                  <a:t>Leader</a:t>
                </a:r>
                <a:r>
                  <a:rPr lang="zh-CN" altLang="en-US" sz="1000" kern="1200">
                    <a:solidFill>
                      <a:schemeClr val="tx1"/>
                    </a:solidFill>
                    <a:effectLst/>
                    <a:latin typeface="+mn-lt"/>
                    <a:ea typeface="+mn-ea"/>
                    <a:cs typeface="+mn-cs"/>
                  </a:rPr>
                  <a:t>接着封装</a:t>
                </a:r>
                <a:r>
                  <a:rPr lang="en-US" altLang="zh-CN" sz="1200" kern="1200">
                    <a:solidFill>
                      <a:schemeClr val="tx1"/>
                    </a:solidFill>
                    <a:effectLst/>
                    <a:latin typeface="+mn-lt"/>
                    <a:ea typeface="+mn-ea"/>
                    <a:cs typeface="+mn-cs"/>
                  </a:rPr>
                  <a:t>PROPOSE </a:t>
                </a:r>
                <a:r>
                  <a:rPr lang="zh-CN" altLang="zh-CN" sz="1200" kern="1200">
                    <a:solidFill>
                      <a:schemeClr val="tx1"/>
                    </a:solidFill>
                    <a:effectLst/>
                    <a:latin typeface="+mn-lt"/>
                    <a:ea typeface="+mn-ea"/>
                    <a:cs typeface="+mn-cs"/>
                  </a:rPr>
                  <a:t>消息并</a:t>
                </a:r>
                <a:r>
                  <a:rPr lang="zh-CN" altLang="en-US" sz="1200" kern="1200">
                    <a:solidFill>
                      <a:schemeClr val="tx1"/>
                    </a:solidFill>
                    <a:effectLst/>
                    <a:latin typeface="+mn-lt"/>
                    <a:ea typeface="+mn-ea"/>
                    <a:cs typeface="+mn-cs"/>
                  </a:rPr>
                  <a:t>和视图、区块号、交易集合、交易集合哈希、</a:t>
                </a:r>
                <a:r>
                  <a:rPr lang="en-US" altLang="zh-CN" sz="1200" kern="1200">
                    <a:solidFill>
                      <a:schemeClr val="tx1"/>
                    </a:solidFill>
                    <a:effectLst/>
                    <a:latin typeface="+mn-lt"/>
                    <a:ea typeface="+mn-ea"/>
                    <a:cs typeface="+mn-cs"/>
                  </a:rPr>
                  <a:t>round</a:t>
                </a:r>
                <a:r>
                  <a:rPr lang="zh-CN" altLang="en-US" sz="1200" kern="1200">
                    <a:solidFill>
                      <a:schemeClr val="tx1"/>
                    </a:solidFill>
                    <a:effectLst/>
                    <a:latin typeface="+mn-lt"/>
                    <a:ea typeface="+mn-ea"/>
                    <a:cs typeface="+mn-cs"/>
                  </a:rPr>
                  <a:t>数据一起进行签名，最后对消息进行广播。</a:t>
                </a:r>
                <a:endParaRPr lang="en-US" altLang="zh-CN" sz="1200" kern="1200">
                  <a:solidFill>
                    <a:schemeClr val="tx1"/>
                  </a:solidFill>
                  <a:effectLst/>
                  <a:latin typeface="+mn-lt"/>
                  <a:ea typeface="+mn-ea"/>
                  <a:cs typeface="+mn-cs"/>
                </a:endParaRPr>
              </a:p>
              <a:p>
                <a:r>
                  <a:rPr lang="en-US" altLang="zh-CN" sz="1000" kern="1200">
                    <a:solidFill>
                      <a:schemeClr val="tx1"/>
                    </a:solidFill>
                    <a:effectLst/>
                    <a:latin typeface="+mn-lt"/>
                    <a:ea typeface="+mn-ea"/>
                    <a:cs typeface="+mn-cs"/>
                  </a:rPr>
                  <a:t>4.</a:t>
                </a:r>
                <a:r>
                  <a:rPr lang="en-US" altLang="zh-CN" sz="1200" kern="1200">
                    <a:solidFill>
                      <a:schemeClr val="tx1"/>
                    </a:solidFill>
                    <a:effectLst/>
                    <a:latin typeface="+mn-lt"/>
                    <a:ea typeface="+mn-ea"/>
                    <a:cs typeface="+mn-cs"/>
                  </a:rPr>
                  <a:t> Replica</a:t>
                </a:r>
                <a:r>
                  <a:rPr lang="zh-CN" altLang="zh-CN" sz="1200" kern="1200">
                    <a:solidFill>
                      <a:schemeClr val="tx1"/>
                    </a:solidFill>
                    <a:effectLst/>
                    <a:latin typeface="+mn-lt"/>
                    <a:ea typeface="+mn-ea"/>
                    <a:cs typeface="+mn-cs"/>
                  </a:rPr>
                  <a:t>（共识算法的副本节点） 监听网络并接收</a:t>
                </a:r>
                <a:r>
                  <a:rPr lang="en-US" altLang="zh-CN" sz="1200" kern="1200">
                    <a:solidFill>
                      <a:schemeClr val="tx1"/>
                    </a:solidFill>
                    <a:effectLst/>
                    <a:latin typeface="+mn-lt"/>
                    <a:ea typeface="+mn-ea"/>
                    <a:cs typeface="+mn-cs"/>
                  </a:rPr>
                  <a:t>PROPOSE</a:t>
                </a:r>
                <a:r>
                  <a:rPr lang="zh-CN" altLang="zh-CN" sz="1200" kern="1200">
                    <a:solidFill>
                      <a:schemeClr val="tx1"/>
                    </a:solidFill>
                    <a:effectLst/>
                    <a:latin typeface="+mn-lt"/>
                    <a:ea typeface="+mn-ea"/>
                    <a:cs typeface="+mn-cs"/>
                  </a:rPr>
                  <a:t>消息，在发出</a:t>
                </a:r>
                <a:r>
                  <a:rPr lang="en-US" altLang="zh-CN" sz="1200" kern="1200">
                    <a:solidFill>
                      <a:schemeClr val="tx1"/>
                    </a:solidFill>
                    <a:effectLst/>
                    <a:latin typeface="+mn-lt"/>
                    <a:ea typeface="+mn-ea"/>
                    <a:cs typeface="+mn-cs"/>
                  </a:rPr>
                  <a:t>PRE-COMMI</a:t>
                </a:r>
                <a:r>
                  <a:rPr lang="zh-CN" altLang="zh-CN" sz="1200" kern="1200">
                    <a:solidFill>
                      <a:schemeClr val="tx1"/>
                    </a:solidFill>
                    <a:effectLst/>
                    <a:latin typeface="+mn-lt"/>
                    <a:ea typeface="+mn-ea"/>
                    <a:cs typeface="+mn-cs"/>
                  </a:rPr>
                  <a:t>消息前，先判断该消息是否符合如下条件：</a:t>
                </a:r>
              </a:p>
              <a:p>
                <a:r>
                  <a:rPr lang="en-US" altLang="zh-CN" sz="1200" kern="1200">
                    <a:solidFill>
                      <a:schemeClr val="tx1"/>
                    </a:solidFill>
                    <a:effectLst/>
                    <a:latin typeface="+mn-lt"/>
                    <a:ea typeface="+mn-ea"/>
                    <a:cs typeface="+mn-cs"/>
                  </a:rPr>
                  <a:t>	a) </a:t>
                </a:r>
                <a:r>
                  <a:rPr lang="zh-CN" altLang="zh-CN" sz="1200" kern="1200">
                    <a:solidFill>
                      <a:schemeClr val="tx1"/>
                    </a:solidFill>
                    <a:effectLst/>
                    <a:latin typeface="+mn-lt"/>
                    <a:ea typeface="+mn-ea"/>
                    <a:cs typeface="+mn-cs"/>
                  </a:rPr>
                  <a:t>签名正确；对应的验证节点在列表之中；</a:t>
                </a:r>
              </a:p>
              <a:p>
                <a:r>
                  <a:rPr lang="en-US" altLang="zh-CN" sz="1200" kern="1200">
                    <a:solidFill>
                      <a:schemeClr val="tx1"/>
                    </a:solidFill>
                    <a:effectLst/>
                    <a:latin typeface="+mn-lt"/>
                    <a:ea typeface="+mn-ea"/>
                    <a:cs typeface="+mn-cs"/>
                  </a:rPr>
                  <a:t>	b) </a:t>
                </a:r>
                <a:r>
                  <a:rPr lang="zh-CN" altLang="zh-CN" sz="1200" kern="1200">
                    <a:solidFill>
                      <a:schemeClr val="tx1"/>
                    </a:solidFill>
                    <a:effectLst/>
                    <a:latin typeface="+mn-lt"/>
                    <a:ea typeface="+mn-ea"/>
                    <a:cs typeface="+mn-cs"/>
                  </a:rPr>
                  <a:t>消息视图</a:t>
                </a:r>
                <a:r>
                  <a:rPr lang="en-US" altLang="zh-CN" sz="1200" kern="1200">
                    <a:solidFill>
                      <a:schemeClr val="tx1"/>
                    </a:solidFill>
                    <a:effectLst/>
                    <a:latin typeface="+mn-lt"/>
                    <a:ea typeface="+mn-ea"/>
                    <a:cs typeface="+mn-cs"/>
                  </a:rPr>
                  <a:t>v </a:t>
                </a:r>
                <a:r>
                  <a:rPr lang="zh-CN" altLang="zh-CN" sz="1200" kern="1200">
                    <a:solidFill>
                      <a:schemeClr val="tx1"/>
                    </a:solidFill>
                    <a:effectLst/>
                    <a:latin typeface="+mn-lt"/>
                    <a:ea typeface="+mn-ea"/>
                    <a:cs typeface="+mn-cs"/>
                  </a:rPr>
                  <a:t>与当前状态的视图一致；</a:t>
                </a:r>
              </a:p>
              <a:p>
                <a:r>
                  <a:rPr lang="en-US" altLang="zh-CN" sz="1200" kern="1200">
                    <a:solidFill>
                      <a:schemeClr val="tx1"/>
                    </a:solidFill>
                    <a:effectLst/>
                    <a:latin typeface="+mn-lt"/>
                    <a:ea typeface="+mn-ea"/>
                    <a:cs typeface="+mn-cs"/>
                  </a:rPr>
                  <a:t>	b) </a:t>
                </a:r>
                <a:r>
                  <a:rPr lang="zh-CN" altLang="zh-CN" sz="1200" kern="1200">
                    <a:solidFill>
                      <a:schemeClr val="tx1"/>
                    </a:solidFill>
                    <a:effectLst/>
                    <a:latin typeface="+mn-lt"/>
                    <a:ea typeface="+mn-ea"/>
                    <a:cs typeface="+mn-cs"/>
                  </a:rPr>
                  <a:t>预执行</a:t>
                </a:r>
                <a:r>
                  <a:rPr lang="en-US" altLang="zh-CN" sz="1200" kern="1200">
                    <a:solidFill>
                      <a:schemeClr val="tx1"/>
                    </a:solidFill>
                    <a:effectLst/>
                    <a:latin typeface="+mn-lt"/>
                    <a:ea typeface="+mn-ea"/>
                    <a:cs typeface="+mn-cs"/>
                  </a:rPr>
                  <a:t>TxSet</a:t>
                </a:r>
                <a:r>
                  <a:rPr lang="zh-CN" altLang="zh-CN" sz="1200" kern="1200">
                    <a:solidFill>
                      <a:schemeClr val="tx1"/>
                    </a:solidFill>
                    <a:effectLst/>
                    <a:latin typeface="+mn-lt"/>
                    <a:ea typeface="+mn-ea"/>
                    <a:cs typeface="+mn-cs"/>
                  </a:rPr>
                  <a:t>，执行结果成功；</a:t>
                </a:r>
              </a:p>
              <a:p>
                <a:r>
                  <a:rPr lang="en-US" altLang="zh-CN" sz="1200" kern="1200">
                    <a:solidFill>
                      <a:schemeClr val="tx1"/>
                    </a:solidFill>
                    <a:effectLst/>
                    <a:latin typeface="+mn-lt"/>
                    <a:ea typeface="+mn-ea"/>
                    <a:cs typeface="+mn-cs"/>
                  </a:rPr>
                  <a:t>	d) </a:t>
                </a:r>
                <a:r>
                  <a:rPr lang="zh-CN" altLang="zh-CN" sz="1200" kern="1200">
                    <a:solidFill>
                      <a:schemeClr val="tx1"/>
                    </a:solidFill>
                    <a:effectLst/>
                    <a:latin typeface="+mn-lt"/>
                    <a:ea typeface="+mn-ea"/>
                    <a:cs typeface="+mn-cs"/>
                  </a:rPr>
                  <a:t>在此之前</a:t>
                </a:r>
                <a:r>
                  <a:rPr lang="en-US" altLang="zh-CN" sz="1200" kern="1200">
                    <a:solidFill>
                      <a:schemeClr val="tx1"/>
                    </a:solidFill>
                    <a:effectLst/>
                    <a:latin typeface="+mn-lt"/>
                    <a:ea typeface="+mn-ea"/>
                    <a:cs typeface="+mn-cs"/>
                  </a:rPr>
                  <a:t>Replica</a:t>
                </a:r>
                <a:r>
                  <a:rPr lang="zh-CN" altLang="zh-CN" sz="1200" kern="1200">
                    <a:solidFill>
                      <a:schemeClr val="tx1"/>
                    </a:solidFill>
                    <a:effectLst/>
                    <a:latin typeface="+mn-lt"/>
                    <a:ea typeface="+mn-ea"/>
                    <a:cs typeface="+mn-cs"/>
                  </a:rPr>
                  <a:t>没有收到过其他的</a:t>
                </a:r>
                <a:r>
                  <a:rPr lang="en-US" altLang="zh-CN" sz="1200" kern="1200">
                    <a:solidFill>
                      <a:schemeClr val="tx1"/>
                    </a:solidFill>
                    <a:effectLst/>
                    <a:latin typeface="+mn-lt"/>
                    <a:ea typeface="+mn-ea"/>
                    <a:cs typeface="+mn-cs"/>
                  </a:rPr>
                  <a:t>PROPOSE</a:t>
                </a:r>
                <a:r>
                  <a:rPr lang="zh-CN" altLang="zh-CN" sz="1200" kern="1200">
                    <a:solidFill>
                      <a:schemeClr val="tx1"/>
                    </a:solidFill>
                    <a:effectLst/>
                    <a:latin typeface="+mn-lt"/>
                    <a:ea typeface="+mn-ea"/>
                    <a:cs typeface="+mn-cs"/>
                  </a:rPr>
                  <a:t>消息：</a:t>
                </a:r>
                <a:r>
                  <a:rPr lang="en-US" altLang="zh-CN" sz="1200" kern="1200">
                    <a:solidFill>
                      <a:schemeClr val="tx1"/>
                    </a:solidFill>
                    <a:effectLst/>
                    <a:latin typeface="+mn-lt"/>
                    <a:ea typeface="+mn-ea"/>
                    <a:cs typeface="+mn-cs"/>
                  </a:rPr>
                  <a:t>v</a:t>
                </a:r>
                <a:r>
                  <a:rPr lang="zh-CN" altLang="zh-CN" sz="1200" kern="1200">
                    <a:solidFill>
                      <a:schemeClr val="tx1"/>
                    </a:solidFill>
                    <a:effectLst/>
                    <a:latin typeface="+mn-lt"/>
                    <a:ea typeface="+mn-ea"/>
                    <a:cs typeface="+mn-cs"/>
                  </a:rPr>
                  <a:t>，</a:t>
                </a:r>
                <a:r>
                  <a:rPr lang="en-US" altLang="zh-CN" sz="1200" kern="1200">
                    <a:solidFill>
                      <a:schemeClr val="tx1"/>
                    </a:solidFill>
                    <a:effectLst/>
                    <a:latin typeface="+mn-lt"/>
                    <a:ea typeface="+mn-ea"/>
                    <a:cs typeface="+mn-cs"/>
                  </a:rPr>
                  <a:t>BlockSeq</a:t>
                </a:r>
                <a:r>
                  <a:rPr lang="zh-CN" altLang="zh-CN" sz="1200" kern="1200">
                    <a:solidFill>
                      <a:schemeClr val="tx1"/>
                    </a:solidFill>
                    <a:effectLst/>
                    <a:latin typeface="+mn-lt"/>
                    <a:ea typeface="+mn-ea"/>
                    <a:cs typeface="+mn-cs"/>
                  </a:rPr>
                  <a:t>与这条</a:t>
                </a:r>
                <a:r>
                  <a:rPr lang="en-US" altLang="zh-CN" sz="1200" kern="1200">
                    <a:solidFill>
                      <a:schemeClr val="tx1"/>
                    </a:solidFill>
                    <a:effectLst/>
                    <a:latin typeface="+mn-lt"/>
                    <a:ea typeface="+mn-ea"/>
                    <a:cs typeface="+mn-cs"/>
                  </a:rPr>
                  <a:t>PROPOSE</a:t>
                </a:r>
                <a:r>
                  <a:rPr lang="zh-CN" altLang="zh-CN" sz="1200" kern="1200">
                    <a:solidFill>
                      <a:schemeClr val="tx1"/>
                    </a:solidFill>
                    <a:effectLst/>
                    <a:latin typeface="+mn-lt"/>
                    <a:ea typeface="+mn-ea"/>
                    <a:cs typeface="+mn-cs"/>
                  </a:rPr>
                  <a:t>的相同，而</a:t>
                </a:r>
                <a:r>
                  <a:rPr lang="en-US" altLang="zh-CN" sz="1200" kern="1200">
                    <a:solidFill>
                      <a:schemeClr val="tx1"/>
                    </a:solidFill>
                    <a:effectLst/>
                    <a:latin typeface="+mn-lt"/>
                    <a:ea typeface="+mn-ea"/>
                    <a:cs typeface="+mn-cs"/>
                  </a:rPr>
                  <a:t>TxSet</a:t>
                </a:r>
                <a:r>
                  <a:rPr lang="zh-CN" altLang="zh-CN" sz="1200" kern="1200">
                    <a:solidFill>
                      <a:schemeClr val="tx1"/>
                    </a:solidFill>
                    <a:effectLst/>
                    <a:latin typeface="+mn-lt"/>
                    <a:ea typeface="+mn-ea"/>
                    <a:cs typeface="+mn-cs"/>
                  </a:rPr>
                  <a:t>不同；</a:t>
                </a:r>
              </a:p>
              <a:p>
                <a:r>
                  <a:rPr lang="en-US" altLang="zh-CN" sz="1200" kern="1200">
                    <a:solidFill>
                      <a:schemeClr val="tx1"/>
                    </a:solidFill>
                    <a:effectLst/>
                    <a:latin typeface="+mn-lt"/>
                    <a:ea typeface="+mn-ea"/>
                    <a:cs typeface="+mn-cs"/>
                  </a:rPr>
                  <a:t>	e) BlockSeq </a:t>
                </a:r>
                <a:r>
                  <a:rPr lang="zh-CN" altLang="zh-CN" sz="1200" kern="1200">
                    <a:solidFill>
                      <a:schemeClr val="tx1"/>
                    </a:solidFill>
                    <a:effectLst/>
                    <a:latin typeface="+mn-lt"/>
                    <a:ea typeface="+mn-ea"/>
                    <a:cs typeface="+mn-cs"/>
                  </a:rPr>
                  <a:t>在一定范围之内；</a:t>
                </a:r>
              </a:p>
              <a:p>
                <a:r>
                  <a:rPr lang="zh-CN" altLang="en-US" sz="1000" kern="1200">
                    <a:solidFill>
                      <a:schemeClr val="tx1"/>
                    </a:solidFill>
                    <a:effectLst/>
                    <a:latin typeface="+mn-lt"/>
                    <a:ea typeface="+mn-ea"/>
                    <a:cs typeface="+mn-cs"/>
                  </a:rPr>
                  <a:t>副本节点判断消息无误后，封装</a:t>
                </a:r>
                <a:r>
                  <a:rPr lang="en-US" altLang="zh-CN" sz="1200" kern="1200">
                    <a:solidFill>
                      <a:schemeClr val="tx1"/>
                    </a:solidFill>
                    <a:effectLst/>
                    <a:latin typeface="+mn-lt"/>
                    <a:ea typeface="+mn-ea"/>
                    <a:cs typeface="+mn-cs"/>
                  </a:rPr>
                  <a:t>PRE-COMMIT</a:t>
                </a:r>
                <a:r>
                  <a:rPr lang="zh-CN" altLang="en-US" sz="1200" kern="1200">
                    <a:solidFill>
                      <a:schemeClr val="tx1"/>
                    </a:solidFill>
                    <a:effectLst/>
                    <a:latin typeface="+mn-lt"/>
                    <a:ea typeface="+mn-ea"/>
                    <a:cs typeface="+mn-cs"/>
                  </a:rPr>
                  <a:t>消息。并将</a:t>
                </a:r>
                <a:r>
                  <a:rPr lang="en-US" altLang="zh-CN" sz="1200" kern="1200">
                    <a:solidFill>
                      <a:schemeClr val="tx1"/>
                    </a:solidFill>
                    <a:effectLst/>
                    <a:latin typeface="+mn-lt"/>
                    <a:ea typeface="+mn-ea"/>
                    <a:cs typeface="+mn-cs"/>
                  </a:rPr>
                  <a:t>PRE-COMMIT</a:t>
                </a:r>
                <a:r>
                  <a:rPr lang="zh-CN" altLang="en-US" sz="1200" kern="1200">
                    <a:solidFill>
                      <a:schemeClr val="tx1"/>
                    </a:solidFill>
                    <a:effectLst/>
                    <a:latin typeface="+mn-lt"/>
                    <a:ea typeface="+mn-ea"/>
                    <a:cs typeface="+mn-cs"/>
                  </a:rPr>
                  <a:t>和</a:t>
                </a:r>
                <a:r>
                  <a:rPr lang="zh-CN" altLang="en-US" sz="1000" kern="1200">
                    <a:solidFill>
                      <a:schemeClr val="tx1"/>
                    </a:solidFill>
                    <a:effectLst/>
                    <a:latin typeface="+mn-lt"/>
                    <a:ea typeface="+mn-ea"/>
                    <a:cs typeface="+mn-cs"/>
                  </a:rPr>
                  <a:t>视图、区块号、交易集合哈希一起进行签名，广播消息。</a:t>
                </a:r>
                <a:endParaRPr lang="en-US" altLang="zh-CN" sz="1000" kern="1200">
                  <a:solidFill>
                    <a:schemeClr val="tx1"/>
                  </a:solidFill>
                  <a:effectLst/>
                  <a:latin typeface="+mn-lt"/>
                  <a:ea typeface="+mn-ea"/>
                  <a:cs typeface="+mn-cs"/>
                </a:endParaRPr>
              </a:p>
              <a:p>
                <a:r>
                  <a:rPr lang="en-US" altLang="zh-CN" sz="1000" kern="1200">
                    <a:solidFill>
                      <a:schemeClr val="tx1"/>
                    </a:solidFill>
                    <a:effectLst/>
                    <a:latin typeface="+mn-lt"/>
                    <a:ea typeface="+mn-ea"/>
                    <a:cs typeface="+mn-cs"/>
                  </a:rPr>
                  <a:t>5.</a:t>
                </a:r>
                <a:r>
                  <a:rPr lang="zh-CN" altLang="en-US" sz="1000" kern="1200">
                    <a:solidFill>
                      <a:schemeClr val="tx1"/>
                    </a:solidFill>
                    <a:effectLst/>
                    <a:latin typeface="+mn-lt"/>
                    <a:ea typeface="+mn-ea"/>
                    <a:cs typeface="+mn-cs"/>
                  </a:rPr>
                  <a:t>副本节点监听网络并收到</a:t>
                </a:r>
                <a:r>
                  <a:rPr lang="en-US" altLang="zh-CN" sz="1000" kern="1200">
                    <a:solidFill>
                      <a:schemeClr val="tx1"/>
                    </a:solidFill>
                    <a:effectLst/>
                    <a:latin typeface="+mn-lt"/>
                    <a:ea typeface="+mn-ea"/>
                    <a:cs typeface="+mn-cs"/>
                  </a:rPr>
                  <a:t>PRE-COMMIT</a:t>
                </a:r>
                <a:r>
                  <a:rPr lang="zh-CN" altLang="en-US" sz="1000" kern="1200">
                    <a:solidFill>
                      <a:schemeClr val="tx1"/>
                    </a:solidFill>
                    <a:effectLst/>
                    <a:latin typeface="+mn-lt"/>
                    <a:ea typeface="+mn-ea"/>
                    <a:cs typeface="+mn-cs"/>
                  </a:rPr>
                  <a:t>消息，判断消息的有效性：</a:t>
                </a:r>
                <a:endParaRPr lang="en-US" altLang="zh-CN" sz="1000" kern="1200">
                  <a:solidFill>
                    <a:schemeClr val="tx1"/>
                  </a:solidFill>
                  <a:effectLst/>
                  <a:latin typeface="+mn-lt"/>
                  <a:ea typeface="+mn-ea"/>
                  <a:cs typeface="+mn-cs"/>
                </a:endParaRPr>
              </a:p>
              <a:p>
                <a:r>
                  <a:rPr lang="en-US" altLang="zh-CN" sz="1200" kern="1200">
                    <a:solidFill>
                      <a:schemeClr val="tx1"/>
                    </a:solidFill>
                    <a:effectLst/>
                    <a:latin typeface="+mn-lt"/>
                    <a:ea typeface="+mn-ea"/>
                    <a:cs typeface="+mn-cs"/>
                  </a:rPr>
                  <a:t>	a) </a:t>
                </a:r>
                <a:r>
                  <a:rPr lang="zh-CN" altLang="zh-CN" sz="1200" kern="1200">
                    <a:solidFill>
                      <a:schemeClr val="tx1"/>
                    </a:solidFill>
                    <a:effectLst/>
                    <a:latin typeface="+mn-lt"/>
                    <a:ea typeface="+mn-ea"/>
                    <a:cs typeface="+mn-cs"/>
                  </a:rPr>
                  <a:t>签名正确；对应的验证节点在列表之中；</a:t>
                </a:r>
              </a:p>
              <a:p>
                <a:r>
                  <a:rPr lang="en-US" altLang="zh-CN" sz="1200" kern="1200">
                    <a:solidFill>
                      <a:schemeClr val="tx1"/>
                    </a:solidFill>
                    <a:effectLst/>
                    <a:latin typeface="+mn-lt"/>
                    <a:ea typeface="+mn-ea"/>
                    <a:cs typeface="+mn-cs"/>
                  </a:rPr>
                  <a:t>	b) </a:t>
                </a:r>
                <a:r>
                  <a:rPr lang="zh-CN" altLang="zh-CN" sz="1200" kern="1200">
                    <a:solidFill>
                      <a:schemeClr val="tx1"/>
                    </a:solidFill>
                    <a:effectLst/>
                    <a:latin typeface="+mn-lt"/>
                    <a:ea typeface="+mn-ea"/>
                    <a:cs typeface="+mn-cs"/>
                  </a:rPr>
                  <a:t>消息视图</a:t>
                </a:r>
                <a:r>
                  <a:rPr lang="en-US" altLang="zh-CN" sz="1200" i="0" kern="1200">
                    <a:solidFill>
                      <a:schemeClr val="tx1"/>
                    </a:solidFill>
                    <a:effectLst/>
                    <a:latin typeface="+mn-lt"/>
                    <a:ea typeface="+mn-ea"/>
                    <a:cs typeface="+mn-cs"/>
                  </a:rPr>
                  <a:t>v</a:t>
                </a:r>
                <a:r>
                  <a:rPr lang="en-US" altLang="zh-CN" sz="1200" kern="1200">
                    <a:solidFill>
                      <a:schemeClr val="tx1"/>
                    </a:solidFill>
                    <a:effectLst/>
                    <a:latin typeface="+mn-lt"/>
                    <a:ea typeface="+mn-ea"/>
                    <a:cs typeface="+mn-cs"/>
                  </a:rPr>
                  <a:t> </a:t>
                </a:r>
                <a:r>
                  <a:rPr lang="zh-CN" altLang="zh-CN" sz="1200" kern="1200">
                    <a:solidFill>
                      <a:schemeClr val="tx1"/>
                    </a:solidFill>
                    <a:effectLst/>
                    <a:latin typeface="+mn-lt"/>
                    <a:ea typeface="+mn-ea"/>
                    <a:cs typeface="+mn-cs"/>
                  </a:rPr>
                  <a:t>与当前状态的视图一致；</a:t>
                </a:r>
              </a:p>
              <a:p>
                <a:r>
                  <a:rPr lang="en-US" altLang="zh-CN" sz="1200" kern="1200">
                    <a:solidFill>
                      <a:schemeClr val="tx1"/>
                    </a:solidFill>
                    <a:effectLst/>
                    <a:latin typeface="+mn-lt"/>
                    <a:ea typeface="+mn-ea"/>
                    <a:cs typeface="+mn-cs"/>
                  </a:rPr>
                  <a:t>	c) </a:t>
                </a:r>
                <a:r>
                  <a:rPr lang="zh-CN" altLang="zh-CN" sz="1200" kern="1200">
                    <a:solidFill>
                      <a:schemeClr val="tx1"/>
                    </a:solidFill>
                    <a:effectLst/>
                    <a:latin typeface="+mn-lt"/>
                    <a:ea typeface="+mn-ea"/>
                    <a:cs typeface="+mn-cs"/>
                  </a:rPr>
                  <a:t>在此之前</a:t>
                </a:r>
                <a:r>
                  <a:rPr lang="en-US" altLang="zh-CN" sz="1200" kern="1200">
                    <a:solidFill>
                      <a:schemeClr val="tx1"/>
                    </a:solidFill>
                    <a:effectLst/>
                    <a:latin typeface="+mn-lt"/>
                    <a:ea typeface="+mn-ea"/>
                    <a:cs typeface="+mn-cs"/>
                  </a:rPr>
                  <a:t>Replica</a:t>
                </a:r>
                <a:r>
                  <a:rPr lang="zh-CN" altLang="zh-CN" sz="1200" kern="1200">
                    <a:solidFill>
                      <a:schemeClr val="tx1"/>
                    </a:solidFill>
                    <a:effectLst/>
                    <a:latin typeface="+mn-lt"/>
                    <a:ea typeface="+mn-ea"/>
                    <a:cs typeface="+mn-cs"/>
                  </a:rPr>
                  <a:t>没有收到过其他的</a:t>
                </a:r>
                <a:r>
                  <a:rPr lang="en-US" altLang="zh-CN" sz="1200" kern="1200">
                    <a:solidFill>
                      <a:schemeClr val="tx1"/>
                    </a:solidFill>
                    <a:effectLst/>
                    <a:latin typeface="+mn-lt"/>
                    <a:ea typeface="+mn-ea"/>
                    <a:cs typeface="+mn-cs"/>
                  </a:rPr>
                  <a:t>PRE-COMMIT</a:t>
                </a:r>
                <a:r>
                  <a:rPr lang="zh-CN" altLang="zh-CN" sz="1200" kern="1200">
                    <a:solidFill>
                      <a:schemeClr val="tx1"/>
                    </a:solidFill>
                    <a:effectLst/>
                    <a:latin typeface="+mn-lt"/>
                    <a:ea typeface="+mn-ea"/>
                    <a:cs typeface="+mn-cs"/>
                  </a:rPr>
                  <a:t>消息：</a:t>
                </a:r>
                <a:r>
                  <a:rPr lang="en-US" altLang="zh-CN" sz="1200" kern="1200">
                    <a:solidFill>
                      <a:schemeClr val="tx1"/>
                    </a:solidFill>
                    <a:effectLst/>
                    <a:latin typeface="+mn-lt"/>
                    <a:ea typeface="+mn-ea"/>
                    <a:cs typeface="+mn-cs"/>
                  </a:rPr>
                  <a:t>v</a:t>
                </a:r>
                <a:r>
                  <a:rPr lang="zh-CN" altLang="zh-CN" sz="1200" kern="1200">
                    <a:solidFill>
                      <a:schemeClr val="tx1"/>
                    </a:solidFill>
                    <a:effectLst/>
                    <a:latin typeface="+mn-lt"/>
                    <a:ea typeface="+mn-ea"/>
                    <a:cs typeface="+mn-cs"/>
                  </a:rPr>
                  <a:t>，</a:t>
                </a:r>
                <a:r>
                  <a:rPr lang="en-US" altLang="zh-CN" sz="1200" kern="1200">
                    <a:solidFill>
                      <a:schemeClr val="tx1"/>
                    </a:solidFill>
                    <a:effectLst/>
                    <a:latin typeface="+mn-lt"/>
                    <a:ea typeface="+mn-ea"/>
                    <a:cs typeface="+mn-cs"/>
                  </a:rPr>
                  <a:t>BlockSeq</a:t>
                </a:r>
                <a:r>
                  <a:rPr lang="zh-CN" altLang="en-US" sz="1200" kern="1200">
                    <a:solidFill>
                      <a:schemeClr val="tx1"/>
                    </a:solidFill>
                    <a:effectLst/>
                    <a:latin typeface="+mn-lt"/>
                    <a:ea typeface="+mn-ea"/>
                    <a:cs typeface="+mn-cs"/>
                  </a:rPr>
                  <a:t>、</a:t>
                </a:r>
                <a:r>
                  <a:rPr lang="en-US" altLang="zh-CN" sz="1200" kern="1200">
                    <a:solidFill>
                      <a:schemeClr val="tx1"/>
                    </a:solidFill>
                    <a:effectLst/>
                    <a:latin typeface="+mn-lt"/>
                    <a:ea typeface="+mn-ea"/>
                    <a:cs typeface="+mn-cs"/>
                  </a:rPr>
                  <a:t>TxSet</a:t>
                </a:r>
                <a:r>
                  <a:rPr lang="zh-CN" altLang="en-US" sz="1200" kern="1200">
                    <a:solidFill>
                      <a:schemeClr val="tx1"/>
                    </a:solidFill>
                    <a:effectLst/>
                    <a:latin typeface="+mn-lt"/>
                    <a:ea typeface="+mn-ea"/>
                    <a:cs typeface="+mn-cs"/>
                  </a:rPr>
                  <a:t>是否相同</a:t>
                </a:r>
                <a:r>
                  <a:rPr lang="zh-CN" altLang="zh-CN" sz="1200" kern="1200">
                    <a:solidFill>
                      <a:schemeClr val="tx1"/>
                    </a:solidFill>
                    <a:effectLst/>
                    <a:latin typeface="+mn-lt"/>
                    <a:ea typeface="+mn-ea"/>
                    <a:cs typeface="+mn-cs"/>
                  </a:rPr>
                  <a:t>；</a:t>
                </a:r>
              </a:p>
              <a:p>
                <a:r>
                  <a:rPr lang="en-US" altLang="zh-CN" sz="1200" kern="1200">
                    <a:solidFill>
                      <a:schemeClr val="tx1"/>
                    </a:solidFill>
                    <a:effectLst/>
                    <a:latin typeface="+mn-lt"/>
                    <a:ea typeface="+mn-ea"/>
                    <a:cs typeface="+mn-cs"/>
                  </a:rPr>
                  <a:t>	d) BlockSeq </a:t>
                </a:r>
                <a:r>
                  <a:rPr lang="zh-CN" altLang="zh-CN" sz="1200" kern="1200">
                    <a:solidFill>
                      <a:schemeClr val="tx1"/>
                    </a:solidFill>
                    <a:effectLst/>
                    <a:latin typeface="+mn-lt"/>
                    <a:ea typeface="+mn-ea"/>
                    <a:cs typeface="+mn-cs"/>
                  </a:rPr>
                  <a:t>在一定范围之内；</a:t>
                </a:r>
              </a:p>
              <a:p>
                <a:endParaRPr lang="zh-CN" altLang="zh-CN" sz="1000" kern="1200">
                  <a:solidFill>
                    <a:schemeClr val="tx1"/>
                  </a:solidFill>
                  <a:effectLst/>
                  <a:latin typeface="+mn-lt"/>
                  <a:ea typeface="+mn-ea"/>
                  <a:cs typeface="+mn-cs"/>
                </a:endParaRPr>
              </a:p>
              <a:p>
                <a:r>
                  <a:rPr lang="zh-CN" altLang="en-US" sz="1000" kern="1200">
                    <a:solidFill>
                      <a:schemeClr val="tx1"/>
                    </a:solidFill>
                    <a:effectLst/>
                    <a:latin typeface="+mn-lt"/>
                    <a:ea typeface="+mn-ea"/>
                    <a:cs typeface="+mn-cs"/>
                  </a:rPr>
                  <a:t>然后节点会把消息放到缓存中，在视图</a:t>
                </a:r>
                <a:r>
                  <a:rPr lang="en-US" altLang="zh-CN" sz="1000" kern="1200">
                    <a:solidFill>
                      <a:schemeClr val="tx1"/>
                    </a:solidFill>
                    <a:effectLst/>
                    <a:latin typeface="+mn-lt"/>
                    <a:ea typeface="+mn-ea"/>
                    <a:cs typeface="+mn-cs"/>
                  </a:rPr>
                  <a:t>v</a:t>
                </a:r>
                <a:r>
                  <a:rPr lang="zh-CN" altLang="en-US" sz="1000" kern="1200">
                    <a:solidFill>
                      <a:schemeClr val="tx1"/>
                    </a:solidFill>
                    <a:effectLst/>
                    <a:latin typeface="+mn-lt"/>
                    <a:ea typeface="+mn-ea"/>
                    <a:cs typeface="+mn-cs"/>
                  </a:rPr>
                  <a:t>下，该</a:t>
                </a:r>
                <a:r>
                  <a:rPr lang="en-US" altLang="zh-CN" sz="1000" kern="1200">
                    <a:solidFill>
                      <a:schemeClr val="tx1"/>
                    </a:solidFill>
                    <a:effectLst/>
                    <a:latin typeface="+mn-lt"/>
                    <a:ea typeface="+mn-ea"/>
                    <a:cs typeface="+mn-cs"/>
                  </a:rPr>
                  <a:t>BlockSeq</a:t>
                </a:r>
                <a:r>
                  <a:rPr lang="zh-CN" altLang="en-US" sz="1000" kern="1200">
                    <a:solidFill>
                      <a:schemeClr val="tx1"/>
                    </a:solidFill>
                    <a:effectLst/>
                    <a:latin typeface="+mn-lt"/>
                    <a:ea typeface="+mn-ea"/>
                    <a:cs typeface="+mn-cs"/>
                  </a:rPr>
                  <a:t>已经有</a:t>
                </a:r>
                <a:r>
                  <a:rPr lang="en-US" altLang="zh-CN" sz="1000"/>
                  <a:t>Q</a:t>
                </a:r>
                <a:r>
                  <a:rPr lang="en-US" altLang="zh-CN" sz="1000" baseline="-25000"/>
                  <a:t>size</a:t>
                </a:r>
                <a:r>
                  <a:rPr lang="en-US" altLang="zh-CN" sz="1000" kern="1200">
                    <a:solidFill>
                      <a:schemeClr val="tx1"/>
                    </a:solidFill>
                    <a:effectLst/>
                    <a:latin typeface="+mn-lt"/>
                    <a:ea typeface="+mn-ea"/>
                    <a:cs typeface="+mn-cs"/>
                  </a:rPr>
                  <a:t>-1</a:t>
                </a:r>
                <a:r>
                  <a:rPr lang="zh-CN" altLang="en-US" sz="1000" kern="1200">
                    <a:solidFill>
                      <a:schemeClr val="tx1"/>
                    </a:solidFill>
                    <a:effectLst/>
                    <a:latin typeface="+mn-lt"/>
                    <a:ea typeface="+mn-ea"/>
                    <a:cs typeface="+mn-cs"/>
                  </a:rPr>
                  <a:t>的节点发出的</a:t>
                </a:r>
                <a:r>
                  <a:rPr lang="en-US" altLang="zh-CN" sz="1000" kern="1200">
                    <a:solidFill>
                      <a:schemeClr val="tx1"/>
                    </a:solidFill>
                    <a:effectLst/>
                    <a:latin typeface="+mn-lt"/>
                    <a:ea typeface="+mn-ea"/>
                    <a:cs typeface="+mn-cs"/>
                  </a:rPr>
                  <a:t>PRE-COMMIT</a:t>
                </a:r>
                <a:r>
                  <a:rPr lang="zh-CN" altLang="zh-CN" sz="1000" kern="1200">
                    <a:solidFill>
                      <a:schemeClr val="tx1"/>
                    </a:solidFill>
                    <a:effectLst/>
                    <a:latin typeface="+mn-lt"/>
                    <a:ea typeface="+mn-ea"/>
                    <a:cs typeface="+mn-cs"/>
                  </a:rPr>
                  <a:t>消息</a:t>
                </a:r>
                <a:r>
                  <a:rPr lang="zh-CN" altLang="en-US" sz="1000" kern="1200">
                    <a:solidFill>
                      <a:schemeClr val="tx1"/>
                    </a:solidFill>
                    <a:effectLst/>
                    <a:latin typeface="+mn-lt"/>
                    <a:ea typeface="+mn-ea"/>
                    <a:cs typeface="+mn-cs"/>
                  </a:rPr>
                  <a:t>后，该节点发出</a:t>
                </a:r>
                <a:r>
                  <a:rPr lang="en-US" altLang="zh-CN" sz="1000" kern="1200">
                    <a:solidFill>
                      <a:schemeClr val="tx1"/>
                    </a:solidFill>
                    <a:effectLst/>
                    <a:latin typeface="+mn-lt"/>
                    <a:ea typeface="+mn-ea"/>
                    <a:cs typeface="+mn-cs"/>
                  </a:rPr>
                  <a:t>COMMIT</a:t>
                </a:r>
                <a:r>
                  <a:rPr lang="zh-CN" altLang="en-US" sz="1000" kern="1200">
                    <a:solidFill>
                      <a:schemeClr val="tx1"/>
                    </a:solidFill>
                    <a:effectLst/>
                    <a:latin typeface="+mn-lt"/>
                    <a:ea typeface="+mn-ea"/>
                    <a:cs typeface="+mn-cs"/>
                  </a:rPr>
                  <a:t>消息</a:t>
                </a:r>
                <a:r>
                  <a:rPr lang="zh-CN" altLang="en-US" sz="1200" kern="1200">
                    <a:solidFill>
                      <a:schemeClr val="tx1"/>
                    </a:solidFill>
                    <a:effectLst/>
                    <a:latin typeface="+mn-lt"/>
                    <a:ea typeface="+mn-ea"/>
                    <a:cs typeface="+mn-cs"/>
                  </a:rPr>
                  <a:t>并将</a:t>
                </a:r>
                <a:r>
                  <a:rPr lang="en-US" altLang="zh-CN" sz="1200" kern="1200">
                    <a:solidFill>
                      <a:schemeClr val="tx1"/>
                    </a:solidFill>
                    <a:effectLst/>
                    <a:latin typeface="+mn-lt"/>
                    <a:ea typeface="+mn-ea"/>
                    <a:cs typeface="+mn-cs"/>
                  </a:rPr>
                  <a:t>PRE-COMMIT</a:t>
                </a:r>
                <a:r>
                  <a:rPr lang="zh-CN" altLang="en-US" sz="1200" kern="1200">
                    <a:solidFill>
                      <a:schemeClr val="tx1"/>
                    </a:solidFill>
                    <a:effectLst/>
                    <a:latin typeface="+mn-lt"/>
                    <a:ea typeface="+mn-ea"/>
                    <a:cs typeface="+mn-cs"/>
                  </a:rPr>
                  <a:t>和</a:t>
                </a:r>
                <a:r>
                  <a:rPr lang="zh-CN" altLang="en-US" sz="1000" kern="1200">
                    <a:solidFill>
                      <a:schemeClr val="tx1"/>
                    </a:solidFill>
                    <a:effectLst/>
                    <a:latin typeface="+mn-lt"/>
                    <a:ea typeface="+mn-ea"/>
                    <a:cs typeface="+mn-cs"/>
                  </a:rPr>
                  <a:t>视图、区块号、交易集合哈希一起进行签名，广播消息。</a:t>
                </a:r>
                <a:endParaRPr lang="en-US" altLang="zh-CN" sz="10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a:solidFill>
                      <a:schemeClr val="tx1"/>
                    </a:solidFill>
                    <a:effectLst/>
                    <a:latin typeface="+mn-lt"/>
                    <a:ea typeface="+mn-ea"/>
                    <a:cs typeface="+mn-cs"/>
                  </a:rPr>
                  <a:t>6.</a:t>
                </a:r>
                <a:r>
                  <a:rPr lang="zh-CN" altLang="en-US" sz="1000" kern="1200">
                    <a:solidFill>
                      <a:schemeClr val="tx1"/>
                    </a:solidFill>
                    <a:effectLst/>
                    <a:latin typeface="+mn-lt"/>
                    <a:ea typeface="+mn-ea"/>
                    <a:cs typeface="+mn-cs"/>
                  </a:rPr>
                  <a:t>副本节点收到</a:t>
                </a:r>
                <a:r>
                  <a:rPr lang="en-US" altLang="zh-CN" sz="1000" kern="1200">
                    <a:solidFill>
                      <a:schemeClr val="tx1"/>
                    </a:solidFill>
                    <a:effectLst/>
                    <a:latin typeface="+mn-lt"/>
                    <a:ea typeface="+mn-ea"/>
                    <a:cs typeface="+mn-cs"/>
                  </a:rPr>
                  <a:t>COMMIT</a:t>
                </a:r>
                <a:r>
                  <a:rPr lang="zh-CN" altLang="zh-CN" sz="1000" kern="1200">
                    <a:solidFill>
                      <a:schemeClr val="tx1"/>
                    </a:solidFill>
                    <a:effectLst/>
                    <a:latin typeface="+mn-lt"/>
                    <a:ea typeface="+mn-ea"/>
                    <a:cs typeface="+mn-cs"/>
                  </a:rPr>
                  <a:t>消息</a:t>
                </a:r>
                <a:r>
                  <a:rPr lang="zh-CN" altLang="en-US" sz="1000" kern="1200">
                    <a:solidFill>
                      <a:schemeClr val="tx1"/>
                    </a:solidFill>
                    <a:effectLst/>
                    <a:latin typeface="+mn-lt"/>
                    <a:ea typeface="+mn-ea"/>
                    <a:cs typeface="+mn-cs"/>
                  </a:rPr>
                  <a:t>后，会判断</a:t>
                </a:r>
                <a:r>
                  <a:rPr lang="en-US" altLang="zh-CN" sz="1000" kern="1200">
                    <a:solidFill>
                      <a:schemeClr val="tx1"/>
                    </a:solidFill>
                    <a:effectLst/>
                    <a:latin typeface="+mn-lt"/>
                    <a:ea typeface="+mn-ea"/>
                    <a:cs typeface="+mn-cs"/>
                  </a:rPr>
                  <a:t>COMMIT</a:t>
                </a:r>
                <a:r>
                  <a:rPr lang="zh-CN" altLang="en-US" sz="1000" kern="1200">
                    <a:solidFill>
                      <a:schemeClr val="tx1"/>
                    </a:solidFill>
                    <a:effectLst/>
                    <a:latin typeface="+mn-lt"/>
                    <a:ea typeface="+mn-ea"/>
                    <a:cs typeface="+mn-cs"/>
                  </a:rPr>
                  <a:t>消息的有效性，加入到缓存队列中。最后收到</a:t>
                </a:r>
                <a:r>
                  <a:rPr lang="en-US" altLang="zh-CN" sz="1000"/>
                  <a:t>Q</a:t>
                </a:r>
                <a:r>
                  <a:rPr lang="en-US" altLang="zh-CN" sz="1000" baseline="-25000"/>
                  <a:t>size</a:t>
                </a:r>
                <a:r>
                  <a:rPr lang="zh-CN" altLang="en-US" sz="1000" kern="1200">
                    <a:solidFill>
                      <a:schemeClr val="tx1"/>
                    </a:solidFill>
                    <a:effectLst/>
                    <a:latin typeface="+mn-lt"/>
                    <a:ea typeface="+mn-ea"/>
                    <a:cs typeface="+mn-cs"/>
                  </a:rPr>
                  <a:t>个有效的</a:t>
                </a:r>
                <a:r>
                  <a:rPr lang="en-US" altLang="zh-CN" sz="1000" kern="1200">
                    <a:solidFill>
                      <a:schemeClr val="tx1"/>
                    </a:solidFill>
                    <a:effectLst/>
                    <a:latin typeface="+mn-lt"/>
                    <a:ea typeface="+mn-ea"/>
                    <a:cs typeface="+mn-cs"/>
                  </a:rPr>
                  <a:t>COMMIT</a:t>
                </a:r>
                <a:r>
                  <a:rPr lang="zh-CN" altLang="en-US" sz="1000" kern="1200">
                    <a:solidFill>
                      <a:schemeClr val="tx1"/>
                    </a:solidFill>
                    <a:effectLst/>
                    <a:latin typeface="+mn-lt"/>
                    <a:ea typeface="+mn-ea"/>
                    <a:cs typeface="+mn-cs"/>
                  </a:rPr>
                  <a:t>消息后共识完成，区块写入数据，广播区块关闭消息。</a:t>
                </a:r>
                <a:endParaRPr lang="en-US" altLang="zh-CN" sz="10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a:solidFill>
                      <a:schemeClr val="tx1"/>
                    </a:solidFill>
                    <a:effectLst/>
                    <a:latin typeface="+mn-lt"/>
                    <a:ea typeface="+mn-ea"/>
                    <a:cs typeface="+mn-cs"/>
                  </a:rPr>
                  <a:t>这就是整个共识过程，可以看到副本节点</a:t>
                </a:r>
                <a:r>
                  <a:rPr lang="en-US" altLang="zh-CN" sz="1000" kern="1200">
                    <a:solidFill>
                      <a:schemeClr val="tx1"/>
                    </a:solidFill>
                    <a:effectLst/>
                    <a:latin typeface="+mn-lt"/>
                    <a:ea typeface="+mn-ea"/>
                    <a:cs typeface="+mn-cs"/>
                  </a:rPr>
                  <a:t>3</a:t>
                </a:r>
                <a:r>
                  <a:rPr lang="zh-CN" altLang="en-US" sz="1000" kern="1200">
                    <a:solidFill>
                      <a:schemeClr val="tx1"/>
                    </a:solidFill>
                    <a:effectLst/>
                    <a:latin typeface="+mn-lt"/>
                    <a:ea typeface="+mn-ea"/>
                    <a:cs typeface="+mn-cs"/>
                  </a:rPr>
                  <a:t>是错误节点，即使是作恶节点通过消息校验和节点数据计算最后依然能达成共识，这就是</a:t>
                </a:r>
                <a:r>
                  <a:rPr lang="en-US" altLang="zh-CN" sz="1000" kern="1200">
                    <a:solidFill>
                      <a:schemeClr val="tx1"/>
                    </a:solidFill>
                    <a:effectLst/>
                    <a:latin typeface="+mn-lt"/>
                    <a:ea typeface="+mn-ea"/>
                    <a:cs typeface="+mn-cs"/>
                  </a:rPr>
                  <a:t>BFT</a:t>
                </a:r>
                <a:r>
                  <a:rPr lang="zh-CN" altLang="en-US" sz="1000" kern="1200">
                    <a:solidFill>
                      <a:schemeClr val="tx1"/>
                    </a:solidFill>
                    <a:effectLst/>
                    <a:latin typeface="+mn-lt"/>
                    <a:ea typeface="+mn-ea"/>
                    <a:cs typeface="+mn-cs"/>
                  </a:rPr>
                  <a:t>算法的优势。</a:t>
                </a:r>
                <a:endParaRPr lang="en-US" altLang="zh-CN" sz="10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a:solidFill>
                      <a:schemeClr val="tx1"/>
                    </a:solidFill>
                    <a:effectLst/>
                    <a:latin typeface="+mn-lt"/>
                    <a:ea typeface="+mn-ea"/>
                    <a:cs typeface="+mn-cs"/>
                  </a:rPr>
                  <a:t>并且每轮共识完成后，视图编号都会递增并且生成新的视图，</a:t>
                </a:r>
                <a:r>
                  <a:rPr lang="en-US" altLang="zh-CN" sz="1000" kern="1200">
                    <a:solidFill>
                      <a:schemeClr val="tx1"/>
                    </a:solidFill>
                    <a:effectLst/>
                    <a:latin typeface="+mn-lt"/>
                    <a:ea typeface="+mn-ea"/>
                    <a:cs typeface="+mn-cs"/>
                  </a:rPr>
                  <a:t>Leader</a:t>
                </a:r>
                <a:r>
                  <a:rPr lang="zh-CN" altLang="en-US" sz="1000" kern="1200">
                    <a:solidFill>
                      <a:schemeClr val="tx1"/>
                    </a:solidFill>
                    <a:effectLst/>
                    <a:latin typeface="+mn-lt"/>
                    <a:ea typeface="+mn-ea"/>
                    <a:cs typeface="+mn-cs"/>
                  </a:rPr>
                  <a:t>节点也随之进行转移。</a:t>
                </a:r>
                <a:endParaRPr lang="en-US" altLang="zh-CN" sz="10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a:solidFill>
                      <a:schemeClr val="tx1"/>
                    </a:solidFill>
                    <a:effectLst/>
                    <a:latin typeface="+mn-lt"/>
                    <a:ea typeface="+mn-ea"/>
                    <a:cs typeface="+mn-cs"/>
                  </a:rPr>
                  <a:t>接下来我们看看相比于</a:t>
                </a:r>
                <a:r>
                  <a:rPr lang="en-US" altLang="zh-CN" sz="1000" kern="1200">
                    <a:solidFill>
                      <a:schemeClr val="tx1"/>
                    </a:solidFill>
                    <a:effectLst/>
                    <a:latin typeface="+mn-lt"/>
                    <a:ea typeface="+mn-ea"/>
                    <a:cs typeface="+mn-cs"/>
                  </a:rPr>
                  <a:t>PBFT</a:t>
                </a:r>
                <a:r>
                  <a:rPr lang="zh-CN" altLang="en-US" sz="1000" kern="1200">
                    <a:solidFill>
                      <a:schemeClr val="tx1"/>
                    </a:solidFill>
                    <a:effectLst/>
                    <a:latin typeface="+mn-lt"/>
                    <a:ea typeface="+mn-ea"/>
                    <a:cs typeface="+mn-cs"/>
                  </a:rPr>
                  <a:t>，</a:t>
                </a:r>
                <a:r>
                  <a:rPr lang="en-US" altLang="zh-CN" sz="1000" kern="1200">
                    <a:solidFill>
                      <a:schemeClr val="tx1"/>
                    </a:solidFill>
                    <a:effectLst/>
                    <a:latin typeface="+mn-lt"/>
                    <a:ea typeface="+mn-ea"/>
                    <a:cs typeface="+mn-cs"/>
                  </a:rPr>
                  <a:t>BFT</a:t>
                </a:r>
                <a:r>
                  <a:rPr lang="zh-CN" altLang="en-US" sz="1000" kern="1200">
                    <a:solidFill>
                      <a:schemeClr val="tx1"/>
                    </a:solidFill>
                    <a:effectLst/>
                    <a:latin typeface="+mn-lt"/>
                    <a:ea typeface="+mn-ea"/>
                    <a:cs typeface="+mn-cs"/>
                  </a:rPr>
                  <a:t>算法的优势之处。</a:t>
                </a:r>
                <a:endParaRPr lang="en-US" altLang="zh-CN" sz="1000" kern="1200">
                  <a:solidFill>
                    <a:schemeClr val="tx1"/>
                  </a:solidFill>
                  <a:effectLst/>
                  <a:latin typeface="+mn-lt"/>
                  <a:ea typeface="+mn-ea"/>
                  <a:cs typeface="+mn-cs"/>
                </a:endParaRPr>
              </a:p>
              <a:p>
                <a:endParaRPr lang="en-US" altLang="zh-CN" sz="1000" kern="1200">
                  <a:solidFill>
                    <a:schemeClr val="tx1"/>
                  </a:solidFill>
                  <a:effectLst/>
                  <a:latin typeface="+mn-lt"/>
                  <a:ea typeface="+mn-ea"/>
                  <a:cs typeface="+mn-cs"/>
                </a:endParaRPr>
              </a:p>
              <a:p>
                <a:endParaRPr lang="en-US" altLang="zh-CN" sz="1000" kern="120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0F9E2C82-87D2-4E67-A8A4-1885775A3424}" type="slidenum">
              <a:rPr lang="zh-CN" altLang="en-US" smtClean="0"/>
              <a:t>7</a:t>
            </a:fld>
            <a:endParaRPr lang="zh-CN" altLang="en-US"/>
          </a:p>
        </p:txBody>
      </p:sp>
    </p:spTree>
    <p:extLst>
      <p:ext uri="{BB962C8B-B14F-4D97-AF65-F5344CB8AC3E}">
        <p14:creationId xmlns:p14="http://schemas.microsoft.com/office/powerpoint/2010/main" val="1982661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首先什么是视图？视图是为了解决主节点出问题的情况引入的概念。视图可以理解为主节点的任期。</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一旦</a:t>
                </a:r>
                <a:r>
                  <a:rPr lang="zh-CN" altLang="zh-CN" sz="1200" kern="1200" dirty="0">
                    <a:solidFill>
                      <a:schemeClr val="tx1"/>
                    </a:solidFill>
                    <a:effectLst/>
                    <a:latin typeface="+mn-lt"/>
                    <a:ea typeface="+mn-ea"/>
                    <a:cs typeface="+mn-cs"/>
                  </a:rPr>
                  <a:t>区块并没有在规定的时间内生成，验证节点会发起视图切换的流程</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每个验证节点通过定时器都会发现主节点故障问题，于是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第一步：</a:t>
                </a:r>
                <a:r>
                  <a:rPr lang="zh-CN" altLang="zh-CN" sz="1200" kern="1200" dirty="0">
                    <a:solidFill>
                      <a:schemeClr val="tx1"/>
                    </a:solidFill>
                    <a:effectLst/>
                    <a:latin typeface="+mn-lt"/>
                    <a:ea typeface="+mn-ea"/>
                    <a:cs typeface="+mn-cs"/>
                  </a:rPr>
                  <a:t>设置当前共识为不活跃状态，如果当前有</a:t>
                </a:r>
                <a:r>
                  <a:rPr lang="en-US" altLang="zh-CN" sz="1200" kern="1200" dirty="0">
                    <a:solidFill>
                      <a:schemeClr val="tx1"/>
                    </a:solidFill>
                    <a:effectLst/>
                    <a:latin typeface="+mn-lt"/>
                    <a:ea typeface="+mn-ea"/>
                    <a:cs typeface="+mn-cs"/>
                  </a:rPr>
                  <a:t>PREPARE</a:t>
                </a:r>
                <a:r>
                  <a:rPr lang="zh-CN" altLang="zh-CN" sz="1200" kern="1200" dirty="0">
                    <a:solidFill>
                      <a:schemeClr val="tx1"/>
                    </a:solidFill>
                    <a:effectLst/>
                    <a:latin typeface="+mn-lt"/>
                    <a:ea typeface="+mn-ea"/>
                    <a:cs typeface="+mn-cs"/>
                  </a:rPr>
                  <a:t>状态的</a:t>
                </a:r>
                <a:r>
                  <a:rPr lang="en-US" altLang="zh-CN" sz="1200" kern="1200" dirty="0" err="1">
                    <a:solidFill>
                      <a:schemeClr val="tx1"/>
                    </a:solidFill>
                    <a:effectLst/>
                    <a:latin typeface="+mn-lt"/>
                    <a:ea typeface="+mn-ea"/>
                    <a:cs typeface="+mn-cs"/>
                  </a:rPr>
                  <a:t>TxSet</a:t>
                </a:r>
                <a:r>
                  <a:rPr lang="zh-CN" altLang="zh-CN" sz="1200" kern="1200" dirty="0">
                    <a:solidFill>
                      <a:schemeClr val="tx1"/>
                    </a:solidFill>
                    <a:effectLst/>
                    <a:latin typeface="+mn-lt"/>
                    <a:ea typeface="+mn-ea"/>
                    <a:cs typeface="+mn-cs"/>
                  </a:rPr>
                  <a:t>，则把该</a:t>
                </a:r>
                <a:r>
                  <a:rPr lang="en-US" altLang="zh-CN" sz="1200" kern="1200" dirty="0" err="1">
                    <a:solidFill>
                      <a:schemeClr val="tx1"/>
                    </a:solidFill>
                    <a:effectLst/>
                    <a:latin typeface="+mn-lt"/>
                    <a:ea typeface="+mn-ea"/>
                    <a:cs typeface="+mn-cs"/>
                  </a:rPr>
                  <a:t>TxSet</a:t>
                </a:r>
                <a:r>
                  <a:rPr lang="zh-CN" altLang="zh-CN" sz="1200" kern="1200" dirty="0">
                    <a:solidFill>
                      <a:schemeClr val="tx1"/>
                    </a:solidFill>
                    <a:effectLst/>
                    <a:latin typeface="+mn-lt"/>
                    <a:ea typeface="+mn-ea"/>
                    <a:cs typeface="+mn-cs"/>
                  </a:rPr>
                  <a:t>加入到新视图的第一个</a:t>
                </a:r>
                <a:r>
                  <a:rPr lang="en-US" altLang="zh-CN" sz="1200" kern="1200" dirty="0" err="1">
                    <a:solidFill>
                      <a:schemeClr val="tx1"/>
                    </a:solidFill>
                    <a:effectLst/>
                    <a:latin typeface="+mn-lt"/>
                    <a:ea typeface="+mn-ea"/>
                    <a:cs typeface="+mn-cs"/>
                  </a:rPr>
                  <a:t>TxSet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第二步：把</a:t>
                </a:r>
                <a:r>
                  <a:rPr lang="zh-CN" altLang="en-US" sz="1200" b="0" i="0" kern="1200" dirty="0">
                    <a:solidFill>
                      <a:schemeClr val="tx1"/>
                    </a:solidFill>
                    <a:effectLst/>
                    <a:latin typeface="+mn-lt"/>
                    <a:ea typeface="+mn-ea"/>
                    <a:cs typeface="+mn-cs"/>
                  </a:rPr>
                  <a:t>视图编号</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创建</a:t>
                </a:r>
                <a:r>
                  <a:rPr lang="en-US" altLang="zh-CN" sz="1200" kern="1200" dirty="0">
                    <a:solidFill>
                      <a:schemeClr val="tx1"/>
                    </a:solidFill>
                    <a:effectLst/>
                    <a:latin typeface="+mn-lt"/>
                    <a:ea typeface="+mn-ea"/>
                    <a:cs typeface="+mn-cs"/>
                  </a:rPr>
                  <a:t>VIEW-CHANGE </a:t>
                </a:r>
                <a:r>
                  <a:rPr lang="zh-CN" altLang="zh-CN" sz="1200" kern="1200" dirty="0">
                    <a:solidFill>
                      <a:schemeClr val="tx1"/>
                    </a:solidFill>
                    <a:effectLst/>
                    <a:latin typeface="+mn-lt"/>
                    <a:ea typeface="+mn-ea"/>
                    <a:cs typeface="+mn-cs"/>
                  </a:rPr>
                  <a:t>消息</a:t>
                </a:r>
                <a:r>
                  <a:rPr lang="zh-CN" altLang="en-US" sz="1200" kern="1200" dirty="0">
                    <a:solidFill>
                      <a:schemeClr val="tx1"/>
                    </a:solidFill>
                    <a:effectLst/>
                    <a:latin typeface="+mn-lt"/>
                    <a:ea typeface="+mn-ea"/>
                    <a:cs typeface="+mn-cs"/>
                  </a:rPr>
                  <a:t>，并进行广播</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1.</a:t>
                </a:r>
                <a:r>
                  <a:rPr lang="zh-CN" altLang="en-US" sz="1200" kern="1200" dirty="0">
                    <a:solidFill>
                      <a:schemeClr val="tx1"/>
                    </a:solidFill>
                    <a:effectLst/>
                    <a:latin typeface="+mn-lt"/>
                    <a:ea typeface="+mn-ea"/>
                    <a:cs typeface="+mn-cs"/>
                  </a:rPr>
                  <a:t>接着节点收到</a:t>
                </a:r>
                <a:r>
                  <a:rPr lang="en-US" altLang="zh-CN" sz="1200" kern="1200" dirty="0">
                    <a:solidFill>
                      <a:schemeClr val="tx1"/>
                    </a:solidFill>
                    <a:effectLst/>
                    <a:latin typeface="+mn-lt"/>
                    <a:ea typeface="+mn-ea"/>
                    <a:cs typeface="+mn-cs"/>
                  </a:rPr>
                  <a:t>view-change</a:t>
                </a:r>
                <a:r>
                  <a:rPr lang="zh-CN" altLang="en-US" sz="1200" kern="1200" dirty="0">
                    <a:solidFill>
                      <a:schemeClr val="tx1"/>
                    </a:solidFill>
                    <a:effectLst/>
                    <a:latin typeface="+mn-lt"/>
                    <a:ea typeface="+mn-ea"/>
                    <a:cs typeface="+mn-cs"/>
                  </a:rPr>
                  <a:t>消息，通过</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 </a:t>
                </a:r>
                <a:r>
                  <a:rPr lang="zh-CN" altLang="zh-CN" sz="1200" kern="1200" dirty="0">
                    <a:solidFill>
                      <a:schemeClr val="tx1"/>
                    </a:solidFill>
                    <a:effectLst/>
                    <a:latin typeface="+mn-lt"/>
                    <a:ea typeface="+mn-ea"/>
                    <a:cs typeface="+mn-cs"/>
                  </a:rPr>
                  <a:t>签名正确；对应的验证节点在列表之中；</a:t>
                </a:r>
              </a:p>
              <a:p>
                <a:r>
                  <a:rPr lang="en-US" altLang="zh-CN" sz="1200" kern="1200" dirty="0">
                    <a:solidFill>
                      <a:schemeClr val="tx1"/>
                    </a:solidFill>
                    <a:effectLst/>
                    <a:latin typeface="+mn-lt"/>
                    <a:ea typeface="+mn-ea"/>
                    <a:cs typeface="+mn-cs"/>
                  </a:rPr>
                  <a:t>	b) v</a:t>
                </a:r>
                <a:r>
                  <a:rPr lang="zh-CN" altLang="zh-CN" sz="1200" kern="1200" dirty="0">
                    <a:solidFill>
                      <a:schemeClr val="tx1"/>
                    </a:solidFill>
                    <a:effectLst/>
                    <a:latin typeface="+mn-lt"/>
                    <a:ea typeface="+mn-ea"/>
                    <a:cs typeface="+mn-cs"/>
                  </a:rPr>
                  <a:t>比节点状态保存的视图大</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等来判断消息的有效性。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其中会产生新的</a:t>
                </a:r>
                <a:r>
                  <a:rPr lang="en-US" altLang="zh-CN" sz="1200" kern="1200" dirty="0">
                    <a:solidFill>
                      <a:schemeClr val="tx1"/>
                    </a:solidFill>
                    <a:effectLst/>
                    <a:latin typeface="+mn-lt"/>
                    <a:ea typeface="+mn-ea"/>
                    <a:cs typeface="+mn-cs"/>
                  </a:rPr>
                  <a:t>Leader</a:t>
                </a:r>
                <a:r>
                  <a:rPr lang="zh-CN" altLang="en-US" sz="1200" kern="1200" dirty="0">
                    <a:solidFill>
                      <a:schemeClr val="tx1"/>
                    </a:solidFill>
                    <a:effectLst/>
                    <a:latin typeface="+mn-lt"/>
                    <a:ea typeface="+mn-ea"/>
                    <a:cs typeface="+mn-cs"/>
                  </a:rPr>
                  <a:t>节点，谁</a:t>
                </a:r>
                <a:r>
                  <a:rPr lang="zh-CN" altLang="en-US" sz="1200" b="0" i="0" kern="1200" dirty="0">
                    <a:solidFill>
                      <a:schemeClr val="tx1"/>
                    </a:solidFill>
                    <a:effectLst/>
                    <a:latin typeface="+mn-lt"/>
                    <a:ea typeface="+mn-ea"/>
                    <a:cs typeface="+mn-cs"/>
                  </a:rPr>
                  <a:t>将成为新的主节点？计算方法就是 视图</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编号</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和验证节点总数取余得到数字编号，数字编号和验证节点编号一致的成为新主节点。</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2.</a:t>
                </a:r>
                <a:r>
                  <a:rPr lang="zh-CN" altLang="en-US" sz="1200" kern="1200" dirty="0">
                    <a:solidFill>
                      <a:schemeClr val="tx1"/>
                    </a:solidFill>
                    <a:effectLst/>
                    <a:latin typeface="+mn-lt"/>
                    <a:ea typeface="+mn-ea"/>
                    <a:cs typeface="+mn-cs"/>
                  </a:rPr>
                  <a:t>新</a:t>
                </a:r>
                <a:r>
                  <a:rPr lang="en-US" altLang="zh-CN" sz="1200" kern="1200" dirty="0">
                    <a:solidFill>
                      <a:schemeClr val="tx1"/>
                    </a:solidFill>
                    <a:effectLst/>
                    <a:latin typeface="+mn-lt"/>
                    <a:ea typeface="+mn-ea"/>
                    <a:cs typeface="+mn-cs"/>
                  </a:rPr>
                  <a:t>Leader</a:t>
                </a:r>
                <a:r>
                  <a:rPr lang="zh-CN" altLang="en-US" sz="1200" kern="1200" dirty="0">
                    <a:solidFill>
                      <a:schemeClr val="tx1"/>
                    </a:solidFill>
                    <a:effectLst/>
                    <a:latin typeface="+mn-lt"/>
                    <a:ea typeface="+mn-ea"/>
                    <a:cs typeface="+mn-cs"/>
                  </a:rPr>
                  <a:t>节点收到</a:t>
                </a:r>
                <a:r>
                  <a:rPr lang="en-US" altLang="zh-CN" sz="1200" kern="1200" dirty="0">
                    <a:solidFill>
                      <a:schemeClr val="tx1"/>
                    </a:solidFill>
                    <a:effectLst/>
                    <a:latin typeface="+mn-lt"/>
                    <a:ea typeface="+mn-ea"/>
                    <a:cs typeface="+mn-cs"/>
                  </a:rPr>
                  <a:t>2f</a:t>
                </a:r>
                <a:r>
                  <a:rPr lang="zh-CN" altLang="en-US" sz="1200" kern="1200" dirty="0">
                    <a:solidFill>
                      <a:schemeClr val="tx1"/>
                    </a:solidFill>
                    <a:effectLst/>
                    <a:latin typeface="+mn-lt"/>
                    <a:ea typeface="+mn-ea"/>
                    <a:cs typeface="+mn-cs"/>
                  </a:rPr>
                  <a:t>个不同副本的视图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的反馈后，创建</a:t>
                </a:r>
                <a:r>
                  <a:rPr lang="en-US" altLang="zh-CN" sz="1200" kern="1200" dirty="0">
                    <a:solidFill>
                      <a:schemeClr val="tx1"/>
                    </a:solidFill>
                    <a:effectLst/>
                    <a:latin typeface="+mn-lt"/>
                    <a:ea typeface="+mn-ea"/>
                    <a:cs typeface="+mn-cs"/>
                  </a:rPr>
                  <a:t>NEW-VIEW</a:t>
                </a:r>
                <a:r>
                  <a:rPr lang="zh-CN" altLang="zh-CN" sz="1200" kern="1200" dirty="0">
                    <a:solidFill>
                      <a:schemeClr val="tx1"/>
                    </a:solidFill>
                    <a:effectLst/>
                    <a:latin typeface="+mn-lt"/>
                    <a:ea typeface="+mn-ea"/>
                    <a:cs typeface="+mn-cs"/>
                  </a:rPr>
                  <a:t>消息</a:t>
                </a:r>
                <a:r>
                  <a:rPr lang="zh-CN" altLang="en-US" sz="1200" kern="1200" dirty="0">
                    <a:solidFill>
                      <a:schemeClr val="tx1"/>
                    </a:solidFill>
                    <a:effectLst/>
                    <a:latin typeface="+mn-lt"/>
                    <a:ea typeface="+mn-ea"/>
                    <a:cs typeface="+mn-cs"/>
                  </a:rPr>
                  <a:t>，广播消息节点进入</a:t>
                </a:r>
                <a:r>
                  <a:rPr lang="en-US" altLang="zh-CN" sz="1200" kern="1200" dirty="0">
                    <a:solidFill>
                      <a:schemeClr val="tx1"/>
                    </a:solidFill>
                    <a:effectLst/>
                    <a:latin typeface="+mn-lt"/>
                    <a:ea typeface="+mn-ea"/>
                    <a:cs typeface="+mn-cs"/>
                  </a:rPr>
                  <a:t>view+1</a:t>
                </a:r>
                <a:r>
                  <a:rPr lang="zh-CN" altLang="en-US" sz="1200" kern="1200" dirty="0">
                    <a:solidFill>
                      <a:schemeClr val="tx1"/>
                    </a:solidFill>
                    <a:effectLst/>
                    <a:latin typeface="+mn-lt"/>
                    <a:ea typeface="+mn-ea"/>
                    <a:cs typeface="+mn-cs"/>
                  </a:rPr>
                  <a:t>状态。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3.</a:t>
                </a:r>
                <a:r>
                  <a:rPr lang="zh-CN" altLang="en-US" sz="1200" kern="1200" dirty="0">
                    <a:solidFill>
                      <a:schemeClr val="tx1"/>
                    </a:solidFill>
                    <a:effectLst/>
                    <a:latin typeface="+mn-lt"/>
                    <a:ea typeface="+mn-ea"/>
                    <a:cs typeface="+mn-cs"/>
                  </a:rPr>
                  <a:t>副本节点收到</a:t>
                </a:r>
                <a:r>
                  <a:rPr lang="en-US" altLang="zh-CN" sz="1200" kern="1200" dirty="0">
                    <a:solidFill>
                      <a:schemeClr val="tx1"/>
                    </a:solidFill>
                    <a:effectLst/>
                    <a:latin typeface="+mn-lt"/>
                    <a:ea typeface="+mn-ea"/>
                    <a:cs typeface="+mn-cs"/>
                  </a:rPr>
                  <a:t>NEW-VIEW</a:t>
                </a:r>
                <a:r>
                  <a:rPr lang="zh-CN" altLang="en-US" sz="1200" kern="1200" dirty="0">
                    <a:solidFill>
                      <a:schemeClr val="tx1"/>
                    </a:solidFill>
                    <a:effectLst/>
                    <a:latin typeface="+mn-lt"/>
                    <a:ea typeface="+mn-ea"/>
                    <a:cs typeface="+mn-cs"/>
                  </a:rPr>
                  <a:t>消息，同样判断消息的有效性：</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ViewChangeSet</a:t>
                </a:r>
                <a:r>
                  <a:rPr lang="zh-CN" altLang="zh-CN" sz="1200" kern="1200" dirty="0">
                    <a:solidFill>
                      <a:schemeClr val="tx1"/>
                    </a:solidFill>
                    <a:effectLst/>
                    <a:latin typeface="+mn-lt"/>
                    <a:ea typeface="+mn-ea"/>
                    <a:cs typeface="+mn-cs"/>
                  </a:rPr>
                  <a:t>集合中元素个数必须大于等于</a:t>
                </a:r>
                <a14:m>
                  <m:oMath xmlns:m="http://schemas.openxmlformats.org/officeDocument/2006/math">
                    <m:r>
                      <a:rPr lang="en-US" altLang="zh-CN" sz="1200" kern="1200">
                        <a:solidFill>
                          <a:schemeClr val="tx1"/>
                        </a:solidFill>
                        <a:effectLst/>
                        <a:latin typeface="Cambria Math" panose="02040503050406030204" pitchFamily="18" charset="0"/>
                        <a:ea typeface="+mn-ea"/>
                        <a:cs typeface="+mn-cs"/>
                      </a:rPr>
                      <m:t>2</m:t>
                    </m:r>
                    <m:r>
                      <m:rPr>
                        <m:sty m:val="p"/>
                      </m:rPr>
                      <a:rPr lang="en-US" altLang="zh-CN" sz="1200" kern="1200">
                        <a:solidFill>
                          <a:schemeClr val="tx1"/>
                        </a:solidFill>
                        <a:effectLst/>
                        <a:latin typeface="Cambria Math" panose="02040503050406030204" pitchFamily="18" charset="0"/>
                        <a:ea typeface="+mn-ea"/>
                        <a:cs typeface="+mn-cs"/>
                      </a:rPr>
                      <m:t>f</m:t>
                    </m:r>
                    <m:r>
                      <a:rPr lang="en-US" altLang="zh-CN" sz="1200" kern="1200">
                        <a:solidFill>
                          <a:schemeClr val="tx1"/>
                        </a:solidFill>
                        <a:effectLst/>
                        <a:latin typeface="Cambria Math" panose="02040503050406030204" pitchFamily="18" charset="0"/>
                        <a:ea typeface="+mn-ea"/>
                        <a:cs typeface="+mn-cs"/>
                      </a:rPr>
                      <m:t>+1</m:t>
                    </m:r>
                  </m:oMath>
                </a14:m>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达成共识</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满足条件后，节点状态进入新视图</a:t>
                </a:r>
                <a:r>
                  <a:rPr lang="en-US" altLang="zh-CN" sz="1200" kern="1200" dirty="0">
                    <a:solidFill>
                      <a:schemeClr val="tx1"/>
                    </a:solidFill>
                    <a:effectLst/>
                    <a:latin typeface="+mn-lt"/>
                    <a:ea typeface="+mn-ea"/>
                    <a:cs typeface="+mn-cs"/>
                  </a:rPr>
                  <a:t>view+1;</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接下来讲讲</a:t>
                </a:r>
                <a:r>
                  <a:rPr lang="en-US" altLang="zh-CN" sz="1200" kern="1200" dirty="0">
                    <a:solidFill>
                      <a:schemeClr val="tx1"/>
                    </a:solidFill>
                    <a:effectLst/>
                    <a:latin typeface="+mn-lt"/>
                    <a:ea typeface="+mn-ea"/>
                    <a:cs typeface="+mn-cs"/>
                  </a:rPr>
                  <a:t>BFT</a:t>
                </a:r>
                <a:r>
                  <a:rPr lang="zh-CN" altLang="en-US" sz="1200" kern="1200" dirty="0">
                    <a:solidFill>
                      <a:schemeClr val="tx1"/>
                    </a:solidFill>
                    <a:effectLst/>
                    <a:latin typeface="+mn-lt"/>
                    <a:ea typeface="+mn-ea"/>
                    <a:cs typeface="+mn-cs"/>
                  </a:rPr>
                  <a:t>算法的优化。</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err="1">
                    <a:solidFill>
                      <a:schemeClr val="tx1"/>
                    </a:solidFill>
                    <a:effectLst/>
                    <a:latin typeface="+mn-lt"/>
                    <a:ea typeface="+mn-ea"/>
                    <a:cs typeface="+mn-cs"/>
                  </a:rPr>
                  <a:t>Bumo</a:t>
                </a:r>
                <a:r>
                  <a:rPr lang="zh-CN" altLang="en-US" sz="1200" kern="1200" dirty="0">
                    <a:solidFill>
                      <a:schemeClr val="tx1"/>
                    </a:solidFill>
                    <a:effectLst/>
                    <a:latin typeface="+mn-lt"/>
                    <a:ea typeface="+mn-ea"/>
                    <a:cs typeface="+mn-cs"/>
                  </a:rPr>
                  <a:t>视图变更。</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BUMO</a:t>
                </a:r>
                <a:r>
                  <a:rPr lang="zh-CN" altLang="en-US" sz="1200" kern="1200" dirty="0">
                    <a:solidFill>
                      <a:schemeClr val="tx1"/>
                    </a:solidFill>
                    <a:effectLst/>
                    <a:latin typeface="+mn-lt"/>
                    <a:ea typeface="+mn-ea"/>
                    <a:cs typeface="+mn-cs"/>
                  </a:rPr>
                  <a:t>对视图消息的优化。</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区块并没有在规定的时间内生成，验证节点会发起视图切换的流程</a:t>
                </a:r>
                <a:r>
                  <a:rPr lang="zh-CN" altLang="en-US" sz="1200" kern="1200">
                    <a:solidFill>
                      <a:schemeClr val="tx1"/>
                    </a:solidFill>
                    <a:effectLst/>
                    <a:latin typeface="+mn-lt"/>
                    <a:ea typeface="+mn-ea"/>
                    <a:cs typeface="+mn-cs"/>
                  </a:rPr>
                  <a:t>。</a:t>
                </a: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effectLst/>
                    <a:latin typeface="+mn-lt"/>
                    <a:ea typeface="+mn-ea"/>
                    <a:cs typeface="+mn-cs"/>
                  </a:rPr>
                  <a:t>每个验证节点通过定时器都会发现主节点故障问题，于是</a:t>
                </a: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effectLst/>
                    <a:latin typeface="+mn-lt"/>
                    <a:ea typeface="+mn-ea"/>
                    <a:cs typeface="+mn-cs"/>
                  </a:rPr>
                  <a:t>第一步：</a:t>
                </a:r>
                <a:r>
                  <a:rPr lang="zh-CN" altLang="zh-CN" sz="1200" kern="1200">
                    <a:solidFill>
                      <a:schemeClr val="tx1"/>
                    </a:solidFill>
                    <a:effectLst/>
                    <a:latin typeface="+mn-lt"/>
                    <a:ea typeface="+mn-ea"/>
                    <a:cs typeface="+mn-cs"/>
                  </a:rPr>
                  <a:t>设置当前共识为不活跃状态，如果当前有</a:t>
                </a:r>
                <a:r>
                  <a:rPr lang="en-US" altLang="zh-CN" sz="1200" kern="1200">
                    <a:solidFill>
                      <a:schemeClr val="tx1"/>
                    </a:solidFill>
                    <a:effectLst/>
                    <a:latin typeface="+mn-lt"/>
                    <a:ea typeface="+mn-ea"/>
                    <a:cs typeface="+mn-cs"/>
                  </a:rPr>
                  <a:t>PREPARE</a:t>
                </a:r>
                <a:r>
                  <a:rPr lang="zh-CN" altLang="zh-CN" sz="1200" kern="1200">
                    <a:solidFill>
                      <a:schemeClr val="tx1"/>
                    </a:solidFill>
                    <a:effectLst/>
                    <a:latin typeface="+mn-lt"/>
                    <a:ea typeface="+mn-ea"/>
                    <a:cs typeface="+mn-cs"/>
                  </a:rPr>
                  <a:t>状态的</a:t>
                </a:r>
                <a:r>
                  <a:rPr lang="en-US" altLang="zh-CN" sz="1200" kern="1200">
                    <a:solidFill>
                      <a:schemeClr val="tx1"/>
                    </a:solidFill>
                    <a:effectLst/>
                    <a:latin typeface="+mn-lt"/>
                    <a:ea typeface="+mn-ea"/>
                    <a:cs typeface="+mn-cs"/>
                  </a:rPr>
                  <a:t>TxSet</a:t>
                </a:r>
                <a:r>
                  <a:rPr lang="zh-CN" altLang="zh-CN" sz="1200" kern="1200">
                    <a:solidFill>
                      <a:schemeClr val="tx1"/>
                    </a:solidFill>
                    <a:effectLst/>
                    <a:latin typeface="+mn-lt"/>
                    <a:ea typeface="+mn-ea"/>
                    <a:cs typeface="+mn-cs"/>
                  </a:rPr>
                  <a:t>，则把该</a:t>
                </a:r>
                <a:r>
                  <a:rPr lang="en-US" altLang="zh-CN" sz="1200" kern="1200">
                    <a:solidFill>
                      <a:schemeClr val="tx1"/>
                    </a:solidFill>
                    <a:effectLst/>
                    <a:latin typeface="+mn-lt"/>
                    <a:ea typeface="+mn-ea"/>
                    <a:cs typeface="+mn-cs"/>
                  </a:rPr>
                  <a:t>TxSet</a:t>
                </a:r>
                <a:r>
                  <a:rPr lang="zh-CN" altLang="zh-CN" sz="1200" kern="1200">
                    <a:solidFill>
                      <a:schemeClr val="tx1"/>
                    </a:solidFill>
                    <a:effectLst/>
                    <a:latin typeface="+mn-lt"/>
                    <a:ea typeface="+mn-ea"/>
                    <a:cs typeface="+mn-cs"/>
                  </a:rPr>
                  <a:t>加入到新视图的第一个</a:t>
                </a:r>
                <a:r>
                  <a:rPr lang="en-US" altLang="zh-CN" sz="1200" kern="1200">
                    <a:solidFill>
                      <a:schemeClr val="tx1"/>
                    </a:solidFill>
                    <a:effectLst/>
                    <a:latin typeface="+mn-lt"/>
                    <a:ea typeface="+mn-ea"/>
                    <a:cs typeface="+mn-cs"/>
                  </a:rPr>
                  <a:t>TxSet</a:t>
                </a:r>
                <a:r>
                  <a:rPr lang="zh-CN" altLang="zh-CN" sz="1200" kern="1200">
                    <a:solidFill>
                      <a:schemeClr val="tx1"/>
                    </a:solidFill>
                    <a:effectLst/>
                    <a:latin typeface="+mn-lt"/>
                    <a:ea typeface="+mn-ea"/>
                    <a:cs typeface="+mn-cs"/>
                  </a:rPr>
                  <a:t>；</a:t>
                </a: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effectLst/>
                    <a:latin typeface="+mn-lt"/>
                    <a:ea typeface="+mn-ea"/>
                    <a:cs typeface="+mn-cs"/>
                  </a:rPr>
                  <a:t>第二步：把</a:t>
                </a:r>
                <a:r>
                  <a:rPr lang="zh-CN" altLang="en-US" sz="1200" b="0" i="0" kern="1200">
                    <a:solidFill>
                      <a:schemeClr val="tx1"/>
                    </a:solidFill>
                    <a:effectLst/>
                    <a:latin typeface="+mn-lt"/>
                    <a:ea typeface="+mn-ea"/>
                    <a:cs typeface="+mn-cs"/>
                  </a:rPr>
                  <a:t>视图编号</a:t>
                </a:r>
                <a:r>
                  <a:rPr lang="en-US" altLang="zh-CN" sz="1200" b="0" i="0" kern="1200">
                    <a:solidFill>
                      <a:schemeClr val="tx1"/>
                    </a:solidFill>
                    <a:effectLst/>
                    <a:latin typeface="+mn-lt"/>
                    <a:ea typeface="+mn-ea"/>
                    <a:cs typeface="+mn-cs"/>
                  </a:rPr>
                  <a:t>+1</a:t>
                </a:r>
                <a:r>
                  <a:rPr lang="zh-CN" altLang="en-US" sz="1200" b="0" i="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创建</a:t>
                </a:r>
                <a:r>
                  <a:rPr lang="en-US" altLang="zh-CN" sz="1200" kern="1200">
                    <a:solidFill>
                      <a:schemeClr val="tx1"/>
                    </a:solidFill>
                    <a:effectLst/>
                    <a:latin typeface="+mn-lt"/>
                    <a:ea typeface="+mn-ea"/>
                    <a:cs typeface="+mn-cs"/>
                  </a:rPr>
                  <a:t>VIEW-CHANGE </a:t>
                </a:r>
                <a:r>
                  <a:rPr lang="zh-CN" altLang="zh-CN" sz="1200" kern="1200">
                    <a:solidFill>
                      <a:schemeClr val="tx1"/>
                    </a:solidFill>
                    <a:effectLst/>
                    <a:latin typeface="+mn-lt"/>
                    <a:ea typeface="+mn-ea"/>
                    <a:cs typeface="+mn-cs"/>
                  </a:rPr>
                  <a:t>消息</a:t>
                </a:r>
                <a:r>
                  <a:rPr lang="zh-CN" altLang="en-US" sz="1200" kern="1200">
                    <a:solidFill>
                      <a:schemeClr val="tx1"/>
                    </a:solidFill>
                    <a:effectLst/>
                    <a:latin typeface="+mn-lt"/>
                    <a:ea typeface="+mn-ea"/>
                    <a:cs typeface="+mn-cs"/>
                  </a:rPr>
                  <a:t>，并进行广播</a:t>
                </a:r>
                <a:r>
                  <a:rPr lang="en-US" altLang="zh-CN" sz="120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  1.</a:t>
                </a:r>
                <a:r>
                  <a:rPr lang="zh-CN" altLang="en-US" sz="1200" kern="1200">
                    <a:solidFill>
                      <a:schemeClr val="tx1"/>
                    </a:solidFill>
                    <a:effectLst/>
                    <a:latin typeface="+mn-lt"/>
                    <a:ea typeface="+mn-ea"/>
                    <a:cs typeface="+mn-cs"/>
                  </a:rPr>
                  <a:t>接着节点收到</a:t>
                </a:r>
                <a:r>
                  <a:rPr lang="en-US" altLang="zh-CN" sz="1200" kern="1200">
                    <a:solidFill>
                      <a:schemeClr val="tx1"/>
                    </a:solidFill>
                    <a:effectLst/>
                    <a:latin typeface="+mn-lt"/>
                    <a:ea typeface="+mn-ea"/>
                    <a:cs typeface="+mn-cs"/>
                  </a:rPr>
                  <a:t>view-change</a:t>
                </a:r>
                <a:r>
                  <a:rPr lang="zh-CN" altLang="en-US" sz="1200" kern="1200">
                    <a:solidFill>
                      <a:schemeClr val="tx1"/>
                    </a:solidFill>
                    <a:effectLst/>
                    <a:latin typeface="+mn-lt"/>
                    <a:ea typeface="+mn-ea"/>
                    <a:cs typeface="+mn-cs"/>
                  </a:rPr>
                  <a:t>消息，通过</a:t>
                </a:r>
                <a:endParaRPr lang="en-US" altLang="zh-CN" sz="1200" kern="1200">
                  <a:solidFill>
                    <a:schemeClr val="tx1"/>
                  </a:solidFill>
                  <a:effectLst/>
                  <a:latin typeface="+mn-lt"/>
                  <a:ea typeface="+mn-ea"/>
                  <a:cs typeface="+mn-cs"/>
                </a:endParaRPr>
              </a:p>
              <a:p>
                <a:r>
                  <a:rPr lang="en-US" altLang="zh-CN" sz="1200" kern="1200">
                    <a:solidFill>
                      <a:schemeClr val="tx1"/>
                    </a:solidFill>
                    <a:effectLst/>
                    <a:latin typeface="+mn-lt"/>
                    <a:ea typeface="+mn-ea"/>
                    <a:cs typeface="+mn-cs"/>
                  </a:rPr>
                  <a:t>	a) </a:t>
                </a:r>
                <a:r>
                  <a:rPr lang="zh-CN" altLang="zh-CN" sz="1200" kern="1200">
                    <a:solidFill>
                      <a:schemeClr val="tx1"/>
                    </a:solidFill>
                    <a:effectLst/>
                    <a:latin typeface="+mn-lt"/>
                    <a:ea typeface="+mn-ea"/>
                    <a:cs typeface="+mn-cs"/>
                  </a:rPr>
                  <a:t>签名正确；对应的验证节点在列表之中；</a:t>
                </a:r>
              </a:p>
              <a:p>
                <a:r>
                  <a:rPr lang="en-US" altLang="zh-CN" sz="1200" kern="1200">
                    <a:solidFill>
                      <a:schemeClr val="tx1"/>
                    </a:solidFill>
                    <a:effectLst/>
                    <a:latin typeface="+mn-lt"/>
                    <a:ea typeface="+mn-ea"/>
                    <a:cs typeface="+mn-cs"/>
                  </a:rPr>
                  <a:t>	b) v</a:t>
                </a:r>
                <a:r>
                  <a:rPr lang="zh-CN" altLang="zh-CN" sz="1200" kern="1200">
                    <a:solidFill>
                      <a:schemeClr val="tx1"/>
                    </a:solidFill>
                    <a:effectLst/>
                    <a:latin typeface="+mn-lt"/>
                    <a:ea typeface="+mn-ea"/>
                    <a:cs typeface="+mn-cs"/>
                  </a:rPr>
                  <a:t>比节点状态保存的视图大</a:t>
                </a:r>
                <a:r>
                  <a:rPr lang="en-US" altLang="zh-CN" sz="1200" kern="1200">
                    <a:solidFill>
                      <a:schemeClr val="tx1"/>
                    </a:solidFill>
                    <a:effectLst/>
                    <a:latin typeface="+mn-lt"/>
                    <a:ea typeface="+mn-ea"/>
                    <a:cs typeface="+mn-cs"/>
                  </a:rPr>
                  <a:t>1</a:t>
                </a:r>
                <a:r>
                  <a:rPr lang="zh-CN" altLang="zh-CN" sz="1200" kern="1200">
                    <a:solidFill>
                      <a:schemeClr val="tx1"/>
                    </a:solidFill>
                    <a:effectLst/>
                    <a:latin typeface="+mn-lt"/>
                    <a:ea typeface="+mn-ea"/>
                    <a:cs typeface="+mn-cs"/>
                  </a:rPr>
                  <a:t>；</a:t>
                </a:r>
              </a:p>
              <a:p>
                <a:r>
                  <a:rPr lang="en-US" altLang="zh-CN" sz="1200" kern="1200">
                    <a:solidFill>
                      <a:schemeClr val="tx1"/>
                    </a:solidFill>
                    <a:effectLst/>
                    <a:latin typeface="+mn-lt"/>
                    <a:ea typeface="+mn-ea"/>
                    <a:cs typeface="+mn-cs"/>
                  </a:rPr>
                  <a:t>	c) </a:t>
                </a:r>
                <a:r>
                  <a:rPr lang="zh-CN" altLang="zh-CN" sz="1200" kern="1200">
                    <a:solidFill>
                      <a:schemeClr val="tx1"/>
                    </a:solidFill>
                    <a:effectLst/>
                    <a:latin typeface="+mn-lt"/>
                    <a:ea typeface="+mn-ea"/>
                    <a:cs typeface="+mn-cs"/>
                  </a:rPr>
                  <a:t>当</a:t>
                </a:r>
                <a:r>
                  <a:rPr lang="en-US" altLang="zh-CN" sz="1200" kern="1200">
                    <a:solidFill>
                      <a:schemeClr val="tx1"/>
                    </a:solidFill>
                    <a:effectLst/>
                    <a:latin typeface="+mn-lt"/>
                    <a:ea typeface="+mn-ea"/>
                    <a:cs typeface="+mn-cs"/>
                  </a:rPr>
                  <a:t>Hash(TxSet)</a:t>
                </a:r>
                <a:r>
                  <a:rPr lang="zh-CN" altLang="zh-CN" sz="1200" kern="1200">
                    <a:solidFill>
                      <a:schemeClr val="tx1"/>
                    </a:solidFill>
                    <a:effectLst/>
                    <a:latin typeface="+mn-lt"/>
                    <a:ea typeface="+mn-ea"/>
                    <a:cs typeface="+mn-cs"/>
                  </a:rPr>
                  <a:t>不为空时，</a:t>
                </a:r>
                <a:r>
                  <a:rPr lang="en-US" altLang="zh-CN" sz="1200" kern="1200">
                    <a:solidFill>
                      <a:schemeClr val="tx1"/>
                    </a:solidFill>
                    <a:effectLst/>
                    <a:latin typeface="+mn-lt"/>
                    <a:ea typeface="+mn-ea"/>
                    <a:cs typeface="+mn-cs"/>
                  </a:rPr>
                  <a:t>PreparedSet </a:t>
                </a:r>
                <a:r>
                  <a:rPr lang="zh-CN" altLang="zh-CN" sz="1200" kern="1200">
                    <a:solidFill>
                      <a:schemeClr val="tx1"/>
                    </a:solidFill>
                    <a:effectLst/>
                    <a:latin typeface="+mn-lt"/>
                    <a:ea typeface="+mn-ea"/>
                    <a:cs typeface="+mn-cs"/>
                  </a:rPr>
                  <a:t>是该</a:t>
                </a:r>
                <a:r>
                  <a:rPr lang="en-US" altLang="zh-CN" sz="1200" kern="1200">
                    <a:solidFill>
                      <a:schemeClr val="tx1"/>
                    </a:solidFill>
                    <a:effectLst/>
                    <a:latin typeface="+mn-lt"/>
                    <a:ea typeface="+mn-ea"/>
                    <a:cs typeface="+mn-cs"/>
                  </a:rPr>
                  <a:t>TxSet </a:t>
                </a:r>
                <a:r>
                  <a:rPr lang="zh-CN" altLang="zh-CN" sz="1200" kern="1200">
                    <a:solidFill>
                      <a:schemeClr val="tx1"/>
                    </a:solidFill>
                    <a:effectLst/>
                    <a:latin typeface="+mn-lt"/>
                    <a:ea typeface="+mn-ea"/>
                    <a:cs typeface="+mn-cs"/>
                  </a:rPr>
                  <a:t>达成</a:t>
                </a:r>
                <a:r>
                  <a:rPr lang="en-US" altLang="zh-CN" sz="1200" kern="1200">
                    <a:solidFill>
                      <a:schemeClr val="tx1"/>
                    </a:solidFill>
                    <a:effectLst/>
                    <a:latin typeface="+mn-lt"/>
                    <a:ea typeface="+mn-ea"/>
                    <a:cs typeface="+mn-cs"/>
                  </a:rPr>
                  <a:t>Prepared</a:t>
                </a:r>
                <a:r>
                  <a:rPr lang="zh-CN" altLang="zh-CN" sz="1200" kern="1200">
                    <a:solidFill>
                      <a:schemeClr val="tx1"/>
                    </a:solidFill>
                    <a:effectLst/>
                    <a:latin typeface="+mn-lt"/>
                    <a:ea typeface="+mn-ea"/>
                    <a:cs typeface="+mn-cs"/>
                  </a:rPr>
                  <a:t>状态的证据。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effectLst/>
                    <a:latin typeface="+mn-lt"/>
                    <a:ea typeface="+mn-ea"/>
                    <a:cs typeface="+mn-cs"/>
                  </a:rPr>
                  <a:t>来判断消息的有效性。</a:t>
                </a: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effectLst/>
                    <a:latin typeface="+mn-lt"/>
                    <a:ea typeface="+mn-ea"/>
                    <a:cs typeface="+mn-cs"/>
                  </a:rPr>
                  <a:t>其中会产生新的</a:t>
                </a:r>
                <a:r>
                  <a:rPr lang="en-US" altLang="zh-CN" sz="1200" kern="1200">
                    <a:solidFill>
                      <a:schemeClr val="tx1"/>
                    </a:solidFill>
                    <a:effectLst/>
                    <a:latin typeface="+mn-lt"/>
                    <a:ea typeface="+mn-ea"/>
                    <a:cs typeface="+mn-cs"/>
                  </a:rPr>
                  <a:t>Leader</a:t>
                </a:r>
                <a:r>
                  <a:rPr lang="zh-CN" altLang="en-US" sz="1200" kern="1200">
                    <a:solidFill>
                      <a:schemeClr val="tx1"/>
                    </a:solidFill>
                    <a:effectLst/>
                    <a:latin typeface="+mn-lt"/>
                    <a:ea typeface="+mn-ea"/>
                    <a:cs typeface="+mn-cs"/>
                  </a:rPr>
                  <a:t>节点，谁</a:t>
                </a:r>
                <a:r>
                  <a:rPr lang="zh-CN" altLang="en-US" sz="1200" b="0" i="0" kern="1200">
                    <a:solidFill>
                      <a:schemeClr val="tx1"/>
                    </a:solidFill>
                    <a:effectLst/>
                    <a:latin typeface="+mn-lt"/>
                    <a:ea typeface="+mn-ea"/>
                    <a:cs typeface="+mn-cs"/>
                  </a:rPr>
                  <a:t>将成为新的主节点？计算方法就是 视图</a:t>
                </a:r>
                <a:r>
                  <a:rPr lang="en-US" altLang="zh-CN" sz="1200" b="0" i="0" kern="1200">
                    <a:solidFill>
                      <a:schemeClr val="tx1"/>
                    </a:solidFill>
                    <a:effectLst/>
                    <a:latin typeface="+mn-lt"/>
                    <a:ea typeface="+mn-ea"/>
                    <a:cs typeface="+mn-cs"/>
                  </a:rPr>
                  <a:t>view</a:t>
                </a:r>
                <a:r>
                  <a:rPr lang="zh-CN" altLang="en-US" sz="1200" b="0" i="0" kern="1200">
                    <a:solidFill>
                      <a:schemeClr val="tx1"/>
                    </a:solidFill>
                    <a:effectLst/>
                    <a:latin typeface="+mn-lt"/>
                    <a:ea typeface="+mn-ea"/>
                    <a:cs typeface="+mn-cs"/>
                  </a:rPr>
                  <a:t>编号</a:t>
                </a:r>
                <a:r>
                  <a:rPr lang="en-US" altLang="zh-CN" sz="1200" b="0" i="0" kern="1200">
                    <a:solidFill>
                      <a:schemeClr val="tx1"/>
                    </a:solidFill>
                    <a:effectLst/>
                    <a:latin typeface="+mn-lt"/>
                    <a:ea typeface="+mn-ea"/>
                    <a:cs typeface="+mn-cs"/>
                  </a:rPr>
                  <a:t>+1</a:t>
                </a:r>
                <a:r>
                  <a:rPr lang="zh-CN" altLang="en-US" sz="1200" b="0" i="0" kern="1200">
                    <a:solidFill>
                      <a:schemeClr val="tx1"/>
                    </a:solidFill>
                    <a:effectLst/>
                    <a:latin typeface="+mn-lt"/>
                    <a:ea typeface="+mn-ea"/>
                    <a:cs typeface="+mn-cs"/>
                  </a:rPr>
                  <a:t>和验证节点总数取余得到数字编号，数字编号和验证节点编号一致的成为新主节点。</a:t>
                </a: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  2.</a:t>
                </a:r>
                <a:r>
                  <a:rPr lang="zh-CN" altLang="en-US" sz="1200" kern="1200">
                    <a:solidFill>
                      <a:schemeClr val="tx1"/>
                    </a:solidFill>
                    <a:effectLst/>
                    <a:latin typeface="+mn-lt"/>
                    <a:ea typeface="+mn-ea"/>
                    <a:cs typeface="+mn-cs"/>
                  </a:rPr>
                  <a:t>新</a:t>
                </a:r>
                <a:r>
                  <a:rPr lang="en-US" altLang="zh-CN" sz="1200" kern="1200">
                    <a:solidFill>
                      <a:schemeClr val="tx1"/>
                    </a:solidFill>
                    <a:effectLst/>
                    <a:latin typeface="+mn-lt"/>
                    <a:ea typeface="+mn-ea"/>
                    <a:cs typeface="+mn-cs"/>
                  </a:rPr>
                  <a:t>Leader</a:t>
                </a:r>
                <a:r>
                  <a:rPr lang="zh-CN" altLang="en-US" sz="1200" kern="1200">
                    <a:solidFill>
                      <a:schemeClr val="tx1"/>
                    </a:solidFill>
                    <a:effectLst/>
                    <a:latin typeface="+mn-lt"/>
                    <a:ea typeface="+mn-ea"/>
                    <a:cs typeface="+mn-cs"/>
                  </a:rPr>
                  <a:t>节点收到</a:t>
                </a:r>
                <a:r>
                  <a:rPr lang="en-US" altLang="zh-CN" sz="1200" kern="1200">
                    <a:solidFill>
                      <a:schemeClr val="tx1"/>
                    </a:solidFill>
                    <a:effectLst/>
                    <a:latin typeface="+mn-lt"/>
                    <a:ea typeface="+mn-ea"/>
                    <a:cs typeface="+mn-cs"/>
                  </a:rPr>
                  <a:t>2f</a:t>
                </a:r>
                <a:r>
                  <a:rPr lang="zh-CN" altLang="en-US" sz="1200" kern="1200">
                    <a:solidFill>
                      <a:schemeClr val="tx1"/>
                    </a:solidFill>
                    <a:effectLst/>
                    <a:latin typeface="+mn-lt"/>
                    <a:ea typeface="+mn-ea"/>
                    <a:cs typeface="+mn-cs"/>
                  </a:rPr>
                  <a:t>个不同副本的视图</a:t>
                </a:r>
                <a:r>
                  <a:rPr lang="en-US" altLang="zh-CN" sz="1200" kern="1200">
                    <a:solidFill>
                      <a:schemeClr val="tx1"/>
                    </a:solidFill>
                    <a:effectLst/>
                    <a:latin typeface="+mn-lt"/>
                    <a:ea typeface="+mn-ea"/>
                    <a:cs typeface="+mn-cs"/>
                  </a:rPr>
                  <a:t>+1</a:t>
                </a:r>
                <a:r>
                  <a:rPr lang="zh-CN" altLang="en-US" sz="1200" kern="1200">
                    <a:solidFill>
                      <a:schemeClr val="tx1"/>
                    </a:solidFill>
                    <a:effectLst/>
                    <a:latin typeface="+mn-lt"/>
                    <a:ea typeface="+mn-ea"/>
                    <a:cs typeface="+mn-cs"/>
                  </a:rPr>
                  <a:t>的反馈后，创建</a:t>
                </a:r>
                <a:r>
                  <a:rPr lang="en-US" altLang="zh-CN" sz="1200" kern="1200">
                    <a:solidFill>
                      <a:schemeClr val="tx1"/>
                    </a:solidFill>
                    <a:effectLst/>
                    <a:latin typeface="+mn-lt"/>
                    <a:ea typeface="+mn-ea"/>
                    <a:cs typeface="+mn-cs"/>
                  </a:rPr>
                  <a:t>NEW-VIEW</a:t>
                </a:r>
                <a:r>
                  <a:rPr lang="zh-CN" altLang="zh-CN" sz="1200" kern="1200">
                    <a:solidFill>
                      <a:schemeClr val="tx1"/>
                    </a:solidFill>
                    <a:effectLst/>
                    <a:latin typeface="+mn-lt"/>
                    <a:ea typeface="+mn-ea"/>
                    <a:cs typeface="+mn-cs"/>
                  </a:rPr>
                  <a:t>消息</a:t>
                </a:r>
                <a:r>
                  <a:rPr lang="zh-CN" altLang="en-US" sz="1200" kern="1200">
                    <a:solidFill>
                      <a:schemeClr val="tx1"/>
                    </a:solidFill>
                    <a:effectLst/>
                    <a:latin typeface="+mn-lt"/>
                    <a:ea typeface="+mn-ea"/>
                    <a:cs typeface="+mn-cs"/>
                  </a:rPr>
                  <a:t>，广播消息节点进入</a:t>
                </a:r>
                <a:r>
                  <a:rPr lang="en-US" altLang="zh-CN" sz="1200" kern="1200">
                    <a:solidFill>
                      <a:schemeClr val="tx1"/>
                    </a:solidFill>
                    <a:effectLst/>
                    <a:latin typeface="+mn-lt"/>
                    <a:ea typeface="+mn-ea"/>
                    <a:cs typeface="+mn-cs"/>
                  </a:rPr>
                  <a:t>view+1</a:t>
                </a:r>
                <a:r>
                  <a:rPr lang="zh-CN" altLang="en-US" sz="1200" kern="1200">
                    <a:solidFill>
                      <a:schemeClr val="tx1"/>
                    </a:solidFill>
                    <a:effectLst/>
                    <a:latin typeface="+mn-lt"/>
                    <a:ea typeface="+mn-ea"/>
                    <a:cs typeface="+mn-cs"/>
                  </a:rPr>
                  <a:t>状态。</a:t>
                </a: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  3.</a:t>
                </a:r>
                <a:r>
                  <a:rPr lang="zh-CN" altLang="en-US" sz="1200" kern="1200">
                    <a:solidFill>
                      <a:schemeClr val="tx1"/>
                    </a:solidFill>
                    <a:effectLst/>
                    <a:latin typeface="+mn-lt"/>
                    <a:ea typeface="+mn-ea"/>
                    <a:cs typeface="+mn-cs"/>
                  </a:rPr>
                  <a:t>副本节点收到</a:t>
                </a:r>
                <a:r>
                  <a:rPr lang="en-US" altLang="zh-CN" sz="1200" kern="1200">
                    <a:solidFill>
                      <a:schemeClr val="tx1"/>
                    </a:solidFill>
                    <a:effectLst/>
                    <a:latin typeface="+mn-lt"/>
                    <a:ea typeface="+mn-ea"/>
                    <a:cs typeface="+mn-cs"/>
                  </a:rPr>
                  <a:t>NEW-VIEW</a:t>
                </a:r>
                <a:r>
                  <a:rPr lang="zh-CN" altLang="en-US" sz="1200" kern="1200">
                    <a:solidFill>
                      <a:schemeClr val="tx1"/>
                    </a:solidFill>
                    <a:effectLst/>
                    <a:latin typeface="+mn-lt"/>
                    <a:ea typeface="+mn-ea"/>
                    <a:cs typeface="+mn-cs"/>
                  </a:rPr>
                  <a:t>消息，同样判断消息的有效性：</a:t>
                </a:r>
                <a:endParaRPr lang="en-US" altLang="zh-CN" sz="1200" kern="1200">
                  <a:solidFill>
                    <a:schemeClr val="tx1"/>
                  </a:solidFill>
                  <a:effectLst/>
                  <a:latin typeface="+mn-lt"/>
                  <a:ea typeface="+mn-ea"/>
                  <a:cs typeface="+mn-cs"/>
                </a:endParaRPr>
              </a:p>
              <a:p>
                <a:r>
                  <a:rPr lang="en-US" altLang="zh-CN" sz="1200" kern="1200">
                    <a:solidFill>
                      <a:schemeClr val="tx1"/>
                    </a:solidFill>
                    <a:effectLst/>
                    <a:latin typeface="+mn-lt"/>
                    <a:ea typeface="+mn-ea"/>
                    <a:cs typeface="+mn-cs"/>
                  </a:rPr>
                  <a:t>	a) </a:t>
                </a:r>
                <a:r>
                  <a:rPr lang="zh-CN" altLang="zh-CN" sz="1200" kern="1200">
                    <a:solidFill>
                      <a:schemeClr val="tx1"/>
                    </a:solidFill>
                    <a:effectLst/>
                    <a:latin typeface="+mn-lt"/>
                    <a:ea typeface="+mn-ea"/>
                    <a:cs typeface="+mn-cs"/>
                  </a:rPr>
                  <a:t>参照</a:t>
                </a:r>
                <a:r>
                  <a:rPr lang="en-US" altLang="zh-CN" sz="1200" kern="1200">
                    <a:solidFill>
                      <a:schemeClr val="tx1"/>
                    </a:solidFill>
                    <a:effectLst/>
                    <a:latin typeface="+mn-lt"/>
                    <a:ea typeface="+mn-ea"/>
                    <a:cs typeface="+mn-cs"/>
                  </a:rPr>
                  <a:t>VIEW-CHANGE</a:t>
                </a:r>
                <a:r>
                  <a:rPr lang="zh-CN" altLang="zh-CN" sz="1200" kern="1200">
                    <a:solidFill>
                      <a:schemeClr val="tx1"/>
                    </a:solidFill>
                    <a:effectLst/>
                    <a:latin typeface="+mn-lt"/>
                    <a:ea typeface="+mn-ea"/>
                    <a:cs typeface="+mn-cs"/>
                  </a:rPr>
                  <a:t>消息检查流程对</a:t>
                </a:r>
                <a:r>
                  <a:rPr lang="en-US" altLang="zh-CN" sz="1200" kern="1200">
                    <a:solidFill>
                      <a:schemeClr val="tx1"/>
                    </a:solidFill>
                    <a:effectLst/>
                    <a:latin typeface="+mn-lt"/>
                    <a:ea typeface="+mn-ea"/>
                    <a:cs typeface="+mn-cs"/>
                  </a:rPr>
                  <a:t>ViewChangeSet</a:t>
                </a:r>
                <a:r>
                  <a:rPr lang="zh-CN" altLang="zh-CN" sz="1200" kern="1200">
                    <a:solidFill>
                      <a:schemeClr val="tx1"/>
                    </a:solidFill>
                    <a:effectLst/>
                    <a:latin typeface="+mn-lt"/>
                    <a:ea typeface="+mn-ea"/>
                    <a:cs typeface="+mn-cs"/>
                  </a:rPr>
                  <a:t>集合中的每个元素进行校验；</a:t>
                </a:r>
              </a:p>
              <a:p>
                <a:r>
                  <a:rPr lang="en-US" altLang="zh-CN" sz="1200" kern="1200">
                    <a:solidFill>
                      <a:schemeClr val="tx1"/>
                    </a:solidFill>
                    <a:effectLst/>
                    <a:latin typeface="+mn-lt"/>
                    <a:ea typeface="+mn-ea"/>
                    <a:cs typeface="+mn-cs"/>
                  </a:rPr>
                  <a:t>	b) v </a:t>
                </a:r>
                <a:r>
                  <a:rPr lang="zh-CN" altLang="zh-CN" sz="1200" kern="1200">
                    <a:solidFill>
                      <a:schemeClr val="tx1"/>
                    </a:solidFill>
                    <a:effectLst/>
                    <a:latin typeface="+mn-lt"/>
                    <a:ea typeface="+mn-ea"/>
                    <a:cs typeface="+mn-cs"/>
                  </a:rPr>
                  <a:t>比节点状态保存的视图大；</a:t>
                </a:r>
              </a:p>
              <a:p>
                <a:r>
                  <a:rPr lang="en-US" altLang="zh-CN" sz="1200" kern="1200">
                    <a:solidFill>
                      <a:schemeClr val="tx1"/>
                    </a:solidFill>
                    <a:effectLst/>
                    <a:latin typeface="+mn-lt"/>
                    <a:ea typeface="+mn-ea"/>
                    <a:cs typeface="+mn-cs"/>
                  </a:rPr>
                  <a:t>	c) ViewChangeSet</a:t>
                </a:r>
                <a:r>
                  <a:rPr lang="zh-CN" altLang="zh-CN" sz="1200" kern="1200">
                    <a:solidFill>
                      <a:schemeClr val="tx1"/>
                    </a:solidFill>
                    <a:effectLst/>
                    <a:latin typeface="+mn-lt"/>
                    <a:ea typeface="+mn-ea"/>
                    <a:cs typeface="+mn-cs"/>
                  </a:rPr>
                  <a:t>集合中元素个数必须大于等于</a:t>
                </a:r>
                <a:r>
                  <a:rPr lang="en-US" altLang="zh-CN" sz="1200" i="0" kern="1200">
                    <a:solidFill>
                      <a:schemeClr val="tx1"/>
                    </a:solidFill>
                    <a:effectLst/>
                    <a:latin typeface="+mn-lt"/>
                    <a:ea typeface="+mn-ea"/>
                    <a:cs typeface="+mn-cs"/>
                  </a:rPr>
                  <a:t>2f+1</a:t>
                </a:r>
                <a:r>
                  <a:rPr lang="zh-CN" altLang="zh-CN" sz="120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effectLst/>
                    <a:latin typeface="+mn-lt"/>
                    <a:ea typeface="+mn-ea"/>
                    <a:cs typeface="+mn-cs"/>
                  </a:rPr>
                  <a:t>满足条件后，节点状态进入新视图</a:t>
                </a:r>
                <a:r>
                  <a:rPr lang="en-US" altLang="zh-CN" sz="1200" kern="1200">
                    <a:solidFill>
                      <a:schemeClr val="tx1"/>
                    </a:solidFill>
                    <a:effectLst/>
                    <a:latin typeface="+mn-lt"/>
                    <a:ea typeface="+mn-ea"/>
                    <a:cs typeface="+mn-cs"/>
                  </a:rPr>
                  <a:t>view+1;</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a:solidFill>
                    <a:schemeClr val="tx1"/>
                  </a:solidFill>
                  <a:effectLst/>
                  <a:latin typeface="+mn-lt"/>
                  <a:ea typeface="+mn-ea"/>
                  <a:cs typeface="+mn-cs"/>
                </a:endParaRPr>
              </a:p>
              <a:p>
                <a:endParaRPr lang="en-US" altLang="zh-CN" sz="1000" kern="120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0F9E2C82-87D2-4E67-A8A4-1885775A3424}" type="slidenum">
              <a:rPr lang="zh-CN" altLang="en-US" smtClean="0"/>
              <a:t>8</a:t>
            </a:fld>
            <a:endParaRPr lang="zh-CN" altLang="en-US"/>
          </a:p>
        </p:txBody>
      </p:sp>
    </p:spTree>
    <p:extLst>
      <p:ext uri="{BB962C8B-B14F-4D97-AF65-F5344CB8AC3E}">
        <p14:creationId xmlns:p14="http://schemas.microsoft.com/office/powerpoint/2010/main" val="4178387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kern="1200" dirty="0">
                <a:solidFill>
                  <a:schemeClr val="tx1"/>
                </a:solidFill>
                <a:effectLst/>
                <a:latin typeface="+mn-lt"/>
                <a:ea typeface="+mn-ea"/>
                <a:cs typeface="+mn-cs"/>
              </a:rPr>
              <a:t>1.BuChain</a:t>
            </a:r>
            <a:r>
              <a:rPr lang="zh-CN" altLang="en-US" sz="1000" kern="1200" dirty="0">
                <a:solidFill>
                  <a:schemeClr val="tx1"/>
                </a:solidFill>
                <a:effectLst/>
                <a:latin typeface="+mn-lt"/>
                <a:ea typeface="+mn-ea"/>
                <a:cs typeface="+mn-cs"/>
              </a:rPr>
              <a:t>对法定集合数进行了优化，也就是</a:t>
            </a:r>
            <a:r>
              <a:rPr lang="en-US" altLang="zh-CN" sz="1000" kern="1200" dirty="0" err="1">
                <a:solidFill>
                  <a:schemeClr val="tx1"/>
                </a:solidFill>
                <a:effectLst/>
                <a:latin typeface="+mn-lt"/>
                <a:ea typeface="+mn-ea"/>
                <a:cs typeface="+mn-cs"/>
              </a:rPr>
              <a:t>Qsize</a:t>
            </a:r>
            <a:r>
              <a:rPr lang="en-US" altLang="zh-CN" sz="1000" kern="1200" dirty="0">
                <a:solidFill>
                  <a:schemeClr val="tx1"/>
                </a:solidFill>
                <a:effectLst/>
                <a:latin typeface="+mn-lt"/>
                <a:ea typeface="+mn-ea"/>
                <a:cs typeface="+mn-cs"/>
              </a:rPr>
              <a:t>.(</a:t>
            </a:r>
            <a:r>
              <a:rPr lang="zh-CN" altLang="en-US" sz="1000" kern="1200" dirty="0">
                <a:solidFill>
                  <a:schemeClr val="tx1"/>
                </a:solidFill>
                <a:effectLst/>
                <a:latin typeface="+mn-lt"/>
                <a:ea typeface="+mn-ea"/>
                <a:cs typeface="+mn-cs"/>
              </a:rPr>
              <a:t>看下表格</a:t>
            </a:r>
            <a:r>
              <a:rPr lang="en-US" altLang="zh-CN" sz="1000" kern="1200" dirty="0">
                <a:solidFill>
                  <a:schemeClr val="tx1"/>
                </a:solidFill>
                <a:effectLst/>
                <a:latin typeface="+mn-lt"/>
                <a:ea typeface="+mn-ea"/>
                <a:cs typeface="+mn-cs"/>
              </a:rPr>
              <a:t>) N</a:t>
            </a:r>
            <a:r>
              <a:rPr lang="zh-CN" altLang="zh-CN" sz="1000" kern="1200" dirty="0">
                <a:solidFill>
                  <a:schemeClr val="tx1"/>
                </a:solidFill>
                <a:effectLst/>
                <a:latin typeface="+mn-lt"/>
                <a:ea typeface="+mn-ea"/>
                <a:cs typeface="+mn-cs"/>
              </a:rPr>
              <a:t>为节点总数，</a:t>
            </a:r>
            <a:r>
              <a:rPr lang="en-US" altLang="zh-CN" sz="1000" kern="1200" dirty="0">
                <a:solidFill>
                  <a:schemeClr val="tx1"/>
                </a:solidFill>
                <a:effectLst/>
                <a:latin typeface="+mn-lt"/>
                <a:ea typeface="+mn-ea"/>
                <a:cs typeface="+mn-cs"/>
              </a:rPr>
              <a:t>f</a:t>
            </a:r>
            <a:r>
              <a:rPr lang="zh-CN" altLang="zh-CN" sz="1000" kern="1200" dirty="0">
                <a:solidFill>
                  <a:schemeClr val="tx1"/>
                </a:solidFill>
                <a:effectLst/>
                <a:latin typeface="+mn-lt"/>
                <a:ea typeface="+mn-ea"/>
                <a:cs typeface="+mn-cs"/>
              </a:rPr>
              <a:t>为可容忍拜占庭的节点数</a:t>
            </a:r>
            <a:r>
              <a:rPr lang="en-US" altLang="zh-CN" sz="1000" kern="1200" dirty="0">
                <a:solidFill>
                  <a:schemeClr val="tx1"/>
                </a:solidFill>
                <a:effectLst/>
                <a:latin typeface="+mn-lt"/>
                <a:ea typeface="+mn-ea"/>
                <a:cs typeface="+mn-cs"/>
              </a:rPr>
              <a:t>,</a:t>
            </a:r>
            <a:r>
              <a:rPr lang="en-US" altLang="zh-CN" sz="1000" dirty="0"/>
              <a:t> </a:t>
            </a:r>
            <a:r>
              <a:rPr lang="en-US" altLang="zh-CN" sz="1000" dirty="0" err="1"/>
              <a:t>Q</a:t>
            </a:r>
            <a:r>
              <a:rPr lang="en-US" altLang="zh-CN" sz="1000" baseline="-25000" dirty="0" err="1"/>
              <a:t>size</a:t>
            </a:r>
            <a:r>
              <a:rPr lang="zh-CN" altLang="en-US" sz="1000" kern="1200" dirty="0">
                <a:solidFill>
                  <a:schemeClr val="tx1"/>
                </a:solidFill>
                <a:effectLst/>
                <a:latin typeface="+mn-lt"/>
                <a:ea typeface="+mn-ea"/>
                <a:cs typeface="+mn-cs"/>
              </a:rPr>
              <a:t>为</a:t>
            </a:r>
            <a:r>
              <a:rPr lang="en-US" altLang="zh-CN" sz="1000" kern="1200" dirty="0">
                <a:solidFill>
                  <a:schemeClr val="tx1"/>
                </a:solidFill>
                <a:effectLst/>
                <a:latin typeface="+mn-lt"/>
                <a:ea typeface="+mn-ea"/>
                <a:cs typeface="+mn-cs"/>
              </a:rPr>
              <a:t>BFT</a:t>
            </a:r>
            <a:r>
              <a:rPr lang="zh-CN" altLang="en-US" sz="1000" kern="1200" dirty="0">
                <a:solidFill>
                  <a:schemeClr val="tx1"/>
                </a:solidFill>
                <a:effectLst/>
                <a:latin typeface="+mn-lt"/>
                <a:ea typeface="+mn-ea"/>
                <a:cs typeface="+mn-cs"/>
              </a:rPr>
              <a:t>算法最小的节点限制数。可以看到在总结点是</a:t>
            </a:r>
            <a:r>
              <a:rPr lang="en-US" altLang="zh-CN" sz="1000" kern="1200" dirty="0">
                <a:solidFill>
                  <a:schemeClr val="tx1"/>
                </a:solidFill>
                <a:effectLst/>
                <a:latin typeface="+mn-lt"/>
                <a:ea typeface="+mn-ea"/>
                <a:cs typeface="+mn-cs"/>
              </a:rPr>
              <a:t>3f+1</a:t>
            </a:r>
            <a:r>
              <a:rPr lang="zh-CN" altLang="en-US" sz="1000" kern="1200" dirty="0">
                <a:solidFill>
                  <a:schemeClr val="tx1"/>
                </a:solidFill>
                <a:effectLst/>
                <a:latin typeface="+mn-lt"/>
                <a:ea typeface="+mn-ea"/>
                <a:cs typeface="+mn-cs"/>
              </a:rPr>
              <a:t>和</a:t>
            </a:r>
            <a:r>
              <a:rPr lang="en-US" altLang="zh-CN" sz="1000" kern="1200" dirty="0">
                <a:solidFill>
                  <a:schemeClr val="tx1"/>
                </a:solidFill>
                <a:effectLst/>
                <a:latin typeface="+mn-lt"/>
                <a:ea typeface="+mn-ea"/>
                <a:cs typeface="+mn-cs"/>
              </a:rPr>
              <a:t>3f+2</a:t>
            </a:r>
            <a:r>
              <a:rPr lang="zh-CN" altLang="en-US" sz="1000" kern="1200" dirty="0">
                <a:solidFill>
                  <a:schemeClr val="tx1"/>
                </a:solidFill>
                <a:effectLst/>
                <a:latin typeface="+mn-lt"/>
                <a:ea typeface="+mn-ea"/>
                <a:cs typeface="+mn-cs"/>
              </a:rPr>
              <a:t>时，两种算法对于达成共识的最小节点数是一致的，在</a:t>
            </a:r>
            <a:r>
              <a:rPr lang="en-US" altLang="zh-CN" sz="1000" kern="1200" dirty="0">
                <a:solidFill>
                  <a:schemeClr val="tx1"/>
                </a:solidFill>
                <a:effectLst/>
                <a:latin typeface="+mn-lt"/>
                <a:ea typeface="+mn-ea"/>
                <a:cs typeface="+mn-cs"/>
              </a:rPr>
              <a:t>3f+3</a:t>
            </a:r>
            <a:r>
              <a:rPr lang="zh-CN" altLang="en-US" sz="1000" kern="1200" dirty="0">
                <a:solidFill>
                  <a:schemeClr val="tx1"/>
                </a:solidFill>
                <a:effectLst/>
                <a:latin typeface="+mn-lt"/>
                <a:ea typeface="+mn-ea"/>
                <a:cs typeface="+mn-cs"/>
              </a:rPr>
              <a:t>时，通过测试和计算提出完全可以减少一个节点只需要</a:t>
            </a:r>
            <a:r>
              <a:rPr lang="en-US" altLang="zh-CN" sz="1000" kern="1200" dirty="0">
                <a:solidFill>
                  <a:schemeClr val="tx1"/>
                </a:solidFill>
                <a:effectLst/>
                <a:latin typeface="+mn-lt"/>
                <a:ea typeface="+mn-ea"/>
                <a:cs typeface="+mn-cs"/>
              </a:rPr>
              <a:t>2f+1</a:t>
            </a:r>
            <a:r>
              <a:rPr lang="zh-CN" altLang="en-US" sz="1000" kern="1200" dirty="0">
                <a:solidFill>
                  <a:schemeClr val="tx1"/>
                </a:solidFill>
                <a:effectLst/>
                <a:latin typeface="+mn-lt"/>
                <a:ea typeface="+mn-ea"/>
                <a:cs typeface="+mn-cs"/>
              </a:rPr>
              <a:t>就可以完成共识过程。这对于</a:t>
            </a:r>
            <a:r>
              <a:rPr lang="en-US" altLang="zh-CN" sz="1000" kern="1200" dirty="0">
                <a:solidFill>
                  <a:schemeClr val="tx1"/>
                </a:solidFill>
                <a:effectLst/>
                <a:latin typeface="+mn-lt"/>
                <a:ea typeface="+mn-ea"/>
                <a:cs typeface="+mn-cs"/>
              </a:rPr>
              <a:t>BFT</a:t>
            </a:r>
            <a:r>
              <a:rPr lang="zh-CN" altLang="en-US" sz="1000" kern="1200" dirty="0">
                <a:solidFill>
                  <a:schemeClr val="tx1"/>
                </a:solidFill>
                <a:effectLst/>
                <a:latin typeface="+mn-lt"/>
                <a:ea typeface="+mn-ea"/>
                <a:cs typeface="+mn-cs"/>
              </a:rPr>
              <a:t>算法在总节点是</a:t>
            </a:r>
            <a:r>
              <a:rPr lang="en-US" altLang="zh-CN" sz="1000" kern="1200" dirty="0">
                <a:solidFill>
                  <a:schemeClr val="tx1"/>
                </a:solidFill>
                <a:effectLst/>
                <a:latin typeface="+mn-lt"/>
                <a:ea typeface="+mn-ea"/>
                <a:cs typeface="+mn-cs"/>
              </a:rPr>
              <a:t>3f+3</a:t>
            </a:r>
            <a:r>
              <a:rPr lang="zh-CN" altLang="en-US" sz="1000" kern="1200" dirty="0">
                <a:solidFill>
                  <a:schemeClr val="tx1"/>
                </a:solidFill>
                <a:effectLst/>
                <a:latin typeface="+mn-lt"/>
                <a:ea typeface="+mn-ea"/>
                <a:cs typeface="+mn-cs"/>
              </a:rPr>
              <a:t>的场景下，减少了法定集合数，明显减少了等待的确认消息，提高共识的过程，达到优化的目的。</a:t>
            </a:r>
            <a:endParaRPr lang="en-US" altLang="zh-CN"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solidFill>
                <a:effectLst/>
                <a:latin typeface="+mn-lt"/>
                <a:ea typeface="+mn-ea"/>
                <a:cs typeface="+mn-cs"/>
              </a:rPr>
              <a:t>2.PBFT</a:t>
            </a:r>
            <a:r>
              <a:rPr lang="zh-CN" altLang="en-US" sz="1000" kern="1200" dirty="0">
                <a:solidFill>
                  <a:schemeClr val="tx1"/>
                </a:solidFill>
                <a:effectLst/>
                <a:latin typeface="+mn-lt"/>
                <a:ea typeface="+mn-ea"/>
                <a:cs typeface="+mn-cs"/>
              </a:rPr>
              <a:t>算法为了保证系统的安全性和部分异常处理增加了</a:t>
            </a:r>
            <a:r>
              <a:rPr lang="en-US" altLang="zh-CN" sz="1000" kern="1200" dirty="0">
                <a:solidFill>
                  <a:schemeClr val="tx1"/>
                </a:solidFill>
                <a:effectLst/>
                <a:latin typeface="+mn-lt"/>
                <a:ea typeface="+mn-ea"/>
                <a:cs typeface="+mn-cs"/>
              </a:rPr>
              <a:t>checkpoint</a:t>
            </a:r>
            <a:r>
              <a:rPr lang="zh-CN" altLang="en-US" sz="1000" kern="1200" dirty="0">
                <a:solidFill>
                  <a:schemeClr val="tx1"/>
                </a:solidFill>
                <a:effectLst/>
                <a:latin typeface="+mn-lt"/>
                <a:ea typeface="+mn-ea"/>
                <a:cs typeface="+mn-cs"/>
              </a:rPr>
              <a:t>和垃圾回收机制。但是</a:t>
            </a:r>
            <a:r>
              <a:rPr lang="en-US" altLang="zh-CN" sz="1000" kern="1200" dirty="0">
                <a:solidFill>
                  <a:schemeClr val="tx1"/>
                </a:solidFill>
                <a:effectLst/>
                <a:latin typeface="+mn-lt"/>
                <a:ea typeface="+mn-ea"/>
                <a:cs typeface="+mn-cs"/>
              </a:rPr>
              <a:t>BuChain</a:t>
            </a:r>
            <a:r>
              <a:rPr lang="zh-CN" altLang="en-US" sz="1000" kern="1200" dirty="0">
                <a:solidFill>
                  <a:schemeClr val="tx1"/>
                </a:solidFill>
                <a:effectLst/>
                <a:latin typeface="+mn-lt"/>
                <a:ea typeface="+mn-ea"/>
                <a:cs typeface="+mn-cs"/>
              </a:rPr>
              <a:t>结合区块链可追溯的特性和</a:t>
            </a:r>
            <a:r>
              <a:rPr lang="en-US" altLang="zh-CN" sz="1000" kern="1200" dirty="0">
                <a:solidFill>
                  <a:schemeClr val="tx1"/>
                </a:solidFill>
                <a:effectLst/>
                <a:latin typeface="+mn-lt"/>
                <a:ea typeface="+mn-ea"/>
                <a:cs typeface="+mn-cs"/>
              </a:rPr>
              <a:t>BFT</a:t>
            </a:r>
            <a:r>
              <a:rPr lang="zh-CN" altLang="en-US" sz="1000" kern="1200" dirty="0">
                <a:solidFill>
                  <a:schemeClr val="tx1"/>
                </a:solidFill>
                <a:effectLst/>
                <a:latin typeface="+mn-lt"/>
                <a:ea typeface="+mn-ea"/>
                <a:cs typeface="+mn-cs"/>
              </a:rPr>
              <a:t>算法的过程来看，</a:t>
            </a:r>
            <a:r>
              <a:rPr lang="zh-CN" altLang="zh-CN" sz="1100" kern="1200" dirty="0">
                <a:solidFill>
                  <a:schemeClr val="tx1"/>
                </a:solidFill>
                <a:effectLst/>
                <a:latin typeface="+mn-lt"/>
                <a:ea typeface="+mn-ea"/>
                <a:cs typeface="+mn-cs"/>
              </a:rPr>
              <a:t>每轮共识后节点的状态是稳定状态，没有必要再加入专门针对于稳定状态</a:t>
            </a:r>
            <a:r>
              <a:rPr lang="en-US" altLang="zh-CN" sz="1100" kern="1200" dirty="0">
                <a:solidFill>
                  <a:schemeClr val="tx1"/>
                </a:solidFill>
                <a:effectLst/>
                <a:latin typeface="+mn-lt"/>
                <a:ea typeface="+mn-ea"/>
                <a:cs typeface="+mn-cs"/>
              </a:rPr>
              <a:t>CHECK-POINT</a:t>
            </a:r>
            <a:r>
              <a:rPr lang="zh-CN" altLang="zh-CN" sz="1100" kern="1200" dirty="0">
                <a:solidFill>
                  <a:schemeClr val="tx1"/>
                </a:solidFill>
                <a:effectLst/>
                <a:latin typeface="+mn-lt"/>
                <a:ea typeface="+mn-ea"/>
                <a:cs typeface="+mn-cs"/>
              </a:rPr>
              <a:t>流程</a:t>
            </a:r>
            <a:r>
              <a:rPr lang="zh-CN" altLang="en-US" sz="1100" kern="1200" dirty="0">
                <a:solidFill>
                  <a:schemeClr val="tx1"/>
                </a:solidFill>
                <a:effectLst/>
                <a:latin typeface="+mn-lt"/>
                <a:ea typeface="+mn-ea"/>
                <a:cs typeface="+mn-cs"/>
              </a:rPr>
              <a:t>。减少了</a:t>
            </a:r>
            <a:r>
              <a:rPr lang="en-US" altLang="zh-CN" sz="1100" kern="1200" dirty="0">
                <a:solidFill>
                  <a:schemeClr val="tx1"/>
                </a:solidFill>
                <a:effectLst/>
                <a:latin typeface="+mn-lt"/>
                <a:ea typeface="+mn-ea"/>
                <a:cs typeface="+mn-cs"/>
              </a:rPr>
              <a:t>PBFT</a:t>
            </a:r>
            <a:r>
              <a:rPr lang="zh-CN" altLang="en-US" sz="1100" kern="1200" dirty="0">
                <a:solidFill>
                  <a:schemeClr val="tx1"/>
                </a:solidFill>
                <a:effectLst/>
                <a:latin typeface="+mn-lt"/>
                <a:ea typeface="+mn-ea"/>
                <a:cs typeface="+mn-cs"/>
              </a:rPr>
              <a:t>算法中关于</a:t>
            </a:r>
            <a:r>
              <a:rPr lang="en-US" altLang="zh-CN" sz="1100" kern="1200" dirty="0">
                <a:solidFill>
                  <a:schemeClr val="tx1"/>
                </a:solidFill>
                <a:effectLst/>
                <a:latin typeface="+mn-lt"/>
                <a:ea typeface="+mn-ea"/>
                <a:cs typeface="+mn-cs"/>
              </a:rPr>
              <a:t>check-point</a:t>
            </a:r>
            <a:r>
              <a:rPr lang="zh-CN" altLang="en-US" sz="1100" kern="1200" dirty="0">
                <a:solidFill>
                  <a:schemeClr val="tx1"/>
                </a:solidFill>
                <a:effectLst/>
                <a:latin typeface="+mn-lt"/>
                <a:ea typeface="+mn-ea"/>
                <a:cs typeface="+mn-cs"/>
              </a:rPr>
              <a:t>流程的维护过程。</a:t>
            </a:r>
            <a:endParaRPr lang="en-US" altLang="zh-CN" sz="11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a:p>
            <a:endParaRPr lang="en-US" altLang="zh-CN" sz="10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9E2C82-87D2-4E67-A8A4-1885775A3424}" type="slidenum">
              <a:rPr lang="zh-CN" altLang="en-US" smtClean="0"/>
              <a:t>9</a:t>
            </a:fld>
            <a:endParaRPr lang="zh-CN" altLang="en-US"/>
          </a:p>
        </p:txBody>
      </p:sp>
    </p:spTree>
    <p:extLst>
      <p:ext uri="{BB962C8B-B14F-4D97-AF65-F5344CB8AC3E}">
        <p14:creationId xmlns:p14="http://schemas.microsoft.com/office/powerpoint/2010/main" val="326248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DBFE3-B1DE-4E4C-AA6B-2E61C39EDE8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064388-B4DB-4062-B55F-AC789455C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5933271-FA1A-4997-BB91-A5FD1249DD00}"/>
              </a:ext>
            </a:extLst>
          </p:cNvPr>
          <p:cNvSpPr>
            <a:spLocks noGrp="1"/>
          </p:cNvSpPr>
          <p:nvPr>
            <p:ph type="dt" sz="half" idx="10"/>
          </p:nvPr>
        </p:nvSpPr>
        <p:spPr/>
        <p:txBody>
          <a:bodyPr/>
          <a:lstStyle/>
          <a:p>
            <a:fld id="{FBBA7E79-7F0F-469F-B810-1C497A701FC9}"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34DB814A-042C-4FC4-9337-8604E844F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D9A378-88C0-4FCA-AA2E-517FB66A965F}"/>
              </a:ext>
            </a:extLst>
          </p:cNvPr>
          <p:cNvSpPr>
            <a:spLocks noGrp="1"/>
          </p:cNvSpPr>
          <p:nvPr>
            <p:ph type="sldNum" sz="quarter" idx="12"/>
          </p:nvPr>
        </p:nvSpPr>
        <p:spPr/>
        <p:txBody>
          <a:body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105733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89EE8-F67C-4178-AAA3-4DA2B9A0BB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99FB26-85CC-43AA-9AC4-FF748CB1A8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D7D034-7441-4E6E-A1C3-73213DF1FD6A}"/>
              </a:ext>
            </a:extLst>
          </p:cNvPr>
          <p:cNvSpPr>
            <a:spLocks noGrp="1"/>
          </p:cNvSpPr>
          <p:nvPr>
            <p:ph type="dt" sz="half" idx="10"/>
          </p:nvPr>
        </p:nvSpPr>
        <p:spPr/>
        <p:txBody>
          <a:bodyPr/>
          <a:lstStyle/>
          <a:p>
            <a:fld id="{FBBA7E79-7F0F-469F-B810-1C497A701FC9}"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F41B9019-6E90-4174-94CE-8198549D4B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D2E36B-D3B9-4080-8BF4-C8C5D4BAB6D2}"/>
              </a:ext>
            </a:extLst>
          </p:cNvPr>
          <p:cNvSpPr>
            <a:spLocks noGrp="1"/>
          </p:cNvSpPr>
          <p:nvPr>
            <p:ph type="sldNum" sz="quarter" idx="12"/>
          </p:nvPr>
        </p:nvSpPr>
        <p:spPr/>
        <p:txBody>
          <a:body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244489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A06D20-8C8E-4B99-B7ED-867F7AE12D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8BE653-E57F-4979-BE7B-729E5FDBC6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6F22FF-2FD2-4B97-AFDF-DF7EBAE90CCC}"/>
              </a:ext>
            </a:extLst>
          </p:cNvPr>
          <p:cNvSpPr>
            <a:spLocks noGrp="1"/>
          </p:cNvSpPr>
          <p:nvPr>
            <p:ph type="dt" sz="half" idx="10"/>
          </p:nvPr>
        </p:nvSpPr>
        <p:spPr/>
        <p:txBody>
          <a:bodyPr/>
          <a:lstStyle/>
          <a:p>
            <a:fld id="{FBBA7E79-7F0F-469F-B810-1C497A701FC9}"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2E5459BF-2F87-4156-85A3-AD2A226861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BBC4A8-DB3C-457B-B15F-ADB5842FF919}"/>
              </a:ext>
            </a:extLst>
          </p:cNvPr>
          <p:cNvSpPr>
            <a:spLocks noGrp="1"/>
          </p:cNvSpPr>
          <p:nvPr>
            <p:ph type="sldNum" sz="quarter" idx="12"/>
          </p:nvPr>
        </p:nvSpPr>
        <p:spPr/>
        <p:txBody>
          <a:body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413773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01A0A-28B2-4CC3-AE86-297748BFE6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6B1EE3-73B5-42C3-9F18-131FA19C06A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7F05B7C-97BE-4FA2-8954-17713F7FFC75}"/>
              </a:ext>
            </a:extLst>
          </p:cNvPr>
          <p:cNvSpPr>
            <a:spLocks noGrp="1"/>
          </p:cNvSpPr>
          <p:nvPr>
            <p:ph type="dt" sz="half" idx="10"/>
          </p:nvPr>
        </p:nvSpPr>
        <p:spPr/>
        <p:txBody>
          <a:bodyPr/>
          <a:lstStyle/>
          <a:p>
            <a:fld id="{FBBA7E79-7F0F-469F-B810-1C497A701FC9}"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001E0BCA-51E3-4DF8-94C2-1A3F8D827D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E64A0B-3B1B-42E9-AC8B-3ED7199E49EB}"/>
              </a:ext>
            </a:extLst>
          </p:cNvPr>
          <p:cNvSpPr>
            <a:spLocks noGrp="1"/>
          </p:cNvSpPr>
          <p:nvPr>
            <p:ph type="sldNum" sz="quarter" idx="12"/>
          </p:nvPr>
        </p:nvSpPr>
        <p:spPr/>
        <p:txBody>
          <a:body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128119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D2932-CD8D-4AA6-9A54-CC2647EAC7C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D41D01-83C5-48E6-8B60-33DBFA8D2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664834F-7594-4F66-8BFF-1BDB69A22B39}"/>
              </a:ext>
            </a:extLst>
          </p:cNvPr>
          <p:cNvSpPr>
            <a:spLocks noGrp="1"/>
          </p:cNvSpPr>
          <p:nvPr>
            <p:ph type="dt" sz="half" idx="10"/>
          </p:nvPr>
        </p:nvSpPr>
        <p:spPr/>
        <p:txBody>
          <a:bodyPr/>
          <a:lstStyle/>
          <a:p>
            <a:fld id="{FBBA7E79-7F0F-469F-B810-1C497A701FC9}"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7DDEF12E-7A2F-4C21-8F4A-AA3F8204FD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4EC4EA-B55B-4EED-BE52-6E3147A9F18C}"/>
              </a:ext>
            </a:extLst>
          </p:cNvPr>
          <p:cNvSpPr>
            <a:spLocks noGrp="1"/>
          </p:cNvSpPr>
          <p:nvPr>
            <p:ph type="sldNum" sz="quarter" idx="12"/>
          </p:nvPr>
        </p:nvSpPr>
        <p:spPr/>
        <p:txBody>
          <a:body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3999003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7005B-CE0C-444C-875A-7DB6B1F128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EAB15B-F61F-49BB-8286-EE830FFFE47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E0D1F19-0602-4CF1-9AAB-E194E986C9A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E7749F-BEA9-4C77-8CAA-D66F6C2DDFCF}"/>
              </a:ext>
            </a:extLst>
          </p:cNvPr>
          <p:cNvSpPr>
            <a:spLocks noGrp="1"/>
          </p:cNvSpPr>
          <p:nvPr>
            <p:ph type="dt" sz="half" idx="10"/>
          </p:nvPr>
        </p:nvSpPr>
        <p:spPr/>
        <p:txBody>
          <a:bodyPr/>
          <a:lstStyle/>
          <a:p>
            <a:fld id="{FBBA7E79-7F0F-469F-B810-1C497A701FC9}" type="datetimeFigureOut">
              <a:rPr lang="zh-CN" altLang="en-US" smtClean="0"/>
              <a:t>2018/11/12</a:t>
            </a:fld>
            <a:endParaRPr lang="zh-CN" altLang="en-US"/>
          </a:p>
        </p:txBody>
      </p:sp>
      <p:sp>
        <p:nvSpPr>
          <p:cNvPr id="6" name="页脚占位符 5">
            <a:extLst>
              <a:ext uri="{FF2B5EF4-FFF2-40B4-BE49-F238E27FC236}">
                <a16:creationId xmlns:a16="http://schemas.microsoft.com/office/drawing/2014/main" id="{5B6BDAC0-47C4-48D3-85EF-E6F5A86EB6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2B32C8-421B-46DC-984E-AC08E8930101}"/>
              </a:ext>
            </a:extLst>
          </p:cNvPr>
          <p:cNvSpPr>
            <a:spLocks noGrp="1"/>
          </p:cNvSpPr>
          <p:nvPr>
            <p:ph type="sldNum" sz="quarter" idx="12"/>
          </p:nvPr>
        </p:nvSpPr>
        <p:spPr/>
        <p:txBody>
          <a:body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338463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6FD08-86A2-4815-92AD-94EBEB7D70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0BB02D-88BC-4E84-9FB1-F6CE6438E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709D7B7-7201-40AD-97FC-7DCC168D09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23C3FFC-D87A-492A-985C-96302F2B7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91D74FD-4458-44F9-9327-CD88FF8744A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B21F21F-68FC-4AA1-92AB-9ED5201CF352}"/>
              </a:ext>
            </a:extLst>
          </p:cNvPr>
          <p:cNvSpPr>
            <a:spLocks noGrp="1"/>
          </p:cNvSpPr>
          <p:nvPr>
            <p:ph type="dt" sz="half" idx="10"/>
          </p:nvPr>
        </p:nvSpPr>
        <p:spPr/>
        <p:txBody>
          <a:bodyPr/>
          <a:lstStyle/>
          <a:p>
            <a:fld id="{FBBA7E79-7F0F-469F-B810-1C497A701FC9}" type="datetimeFigureOut">
              <a:rPr lang="zh-CN" altLang="en-US" smtClean="0"/>
              <a:t>2018/11/12</a:t>
            </a:fld>
            <a:endParaRPr lang="zh-CN" altLang="en-US"/>
          </a:p>
        </p:txBody>
      </p:sp>
      <p:sp>
        <p:nvSpPr>
          <p:cNvPr id="8" name="页脚占位符 7">
            <a:extLst>
              <a:ext uri="{FF2B5EF4-FFF2-40B4-BE49-F238E27FC236}">
                <a16:creationId xmlns:a16="http://schemas.microsoft.com/office/drawing/2014/main" id="{B283067E-69A9-4060-ADFC-23093BC42B9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3AD0D4-0991-4C7B-806C-E1B03E4D9B23}"/>
              </a:ext>
            </a:extLst>
          </p:cNvPr>
          <p:cNvSpPr>
            <a:spLocks noGrp="1"/>
          </p:cNvSpPr>
          <p:nvPr>
            <p:ph type="sldNum" sz="quarter" idx="12"/>
          </p:nvPr>
        </p:nvSpPr>
        <p:spPr/>
        <p:txBody>
          <a:body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1181184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93D5F-CAE1-4AE7-8D03-5B2CCF9430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B99D07-612C-4339-910F-52765DEF76DE}"/>
              </a:ext>
            </a:extLst>
          </p:cNvPr>
          <p:cNvSpPr>
            <a:spLocks noGrp="1"/>
          </p:cNvSpPr>
          <p:nvPr>
            <p:ph type="dt" sz="half" idx="10"/>
          </p:nvPr>
        </p:nvSpPr>
        <p:spPr/>
        <p:txBody>
          <a:bodyPr/>
          <a:lstStyle/>
          <a:p>
            <a:fld id="{FBBA7E79-7F0F-469F-B810-1C497A701FC9}" type="datetimeFigureOut">
              <a:rPr lang="zh-CN" altLang="en-US" smtClean="0"/>
              <a:t>2018/11/12</a:t>
            </a:fld>
            <a:endParaRPr lang="zh-CN" altLang="en-US"/>
          </a:p>
        </p:txBody>
      </p:sp>
      <p:sp>
        <p:nvSpPr>
          <p:cNvPr id="4" name="页脚占位符 3">
            <a:extLst>
              <a:ext uri="{FF2B5EF4-FFF2-40B4-BE49-F238E27FC236}">
                <a16:creationId xmlns:a16="http://schemas.microsoft.com/office/drawing/2014/main" id="{B2A72B47-7A9B-4478-9DCD-63A80EC980E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93C29C-7C70-4E3A-B8FC-0C396550131B}"/>
              </a:ext>
            </a:extLst>
          </p:cNvPr>
          <p:cNvSpPr>
            <a:spLocks noGrp="1"/>
          </p:cNvSpPr>
          <p:nvPr>
            <p:ph type="sldNum" sz="quarter" idx="12"/>
          </p:nvPr>
        </p:nvSpPr>
        <p:spPr/>
        <p:txBody>
          <a:body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18286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80DF34-51A5-44CE-8ADB-2AC2D770488B}"/>
              </a:ext>
            </a:extLst>
          </p:cNvPr>
          <p:cNvSpPr>
            <a:spLocks noGrp="1"/>
          </p:cNvSpPr>
          <p:nvPr>
            <p:ph type="dt" sz="half" idx="10"/>
          </p:nvPr>
        </p:nvSpPr>
        <p:spPr/>
        <p:txBody>
          <a:bodyPr/>
          <a:lstStyle/>
          <a:p>
            <a:fld id="{FBBA7E79-7F0F-469F-B810-1C497A701FC9}" type="datetimeFigureOut">
              <a:rPr lang="zh-CN" altLang="en-US" smtClean="0"/>
              <a:t>2018/11/12</a:t>
            </a:fld>
            <a:endParaRPr lang="zh-CN" altLang="en-US"/>
          </a:p>
        </p:txBody>
      </p:sp>
      <p:sp>
        <p:nvSpPr>
          <p:cNvPr id="3" name="页脚占位符 2">
            <a:extLst>
              <a:ext uri="{FF2B5EF4-FFF2-40B4-BE49-F238E27FC236}">
                <a16:creationId xmlns:a16="http://schemas.microsoft.com/office/drawing/2014/main" id="{0B3020FF-1A4E-428B-88B2-B357F665F3B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A504DA-E623-4901-A02F-1E95A30B1546}"/>
              </a:ext>
            </a:extLst>
          </p:cNvPr>
          <p:cNvSpPr>
            <a:spLocks noGrp="1"/>
          </p:cNvSpPr>
          <p:nvPr>
            <p:ph type="sldNum" sz="quarter" idx="12"/>
          </p:nvPr>
        </p:nvSpPr>
        <p:spPr/>
        <p:txBody>
          <a:body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294168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CE033-6202-49D4-AAF8-8D469AB3E8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4BAC61-E7A8-4B89-8679-52455C376E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AFDCF1F-C8AB-43F6-BEC8-8308CE5FD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D49BF70-F3DB-4147-8CC5-36C577120994}"/>
              </a:ext>
            </a:extLst>
          </p:cNvPr>
          <p:cNvSpPr>
            <a:spLocks noGrp="1"/>
          </p:cNvSpPr>
          <p:nvPr>
            <p:ph type="dt" sz="half" idx="10"/>
          </p:nvPr>
        </p:nvSpPr>
        <p:spPr/>
        <p:txBody>
          <a:bodyPr/>
          <a:lstStyle/>
          <a:p>
            <a:fld id="{FBBA7E79-7F0F-469F-B810-1C497A701FC9}" type="datetimeFigureOut">
              <a:rPr lang="zh-CN" altLang="en-US" smtClean="0"/>
              <a:t>2018/11/12</a:t>
            </a:fld>
            <a:endParaRPr lang="zh-CN" altLang="en-US"/>
          </a:p>
        </p:txBody>
      </p:sp>
      <p:sp>
        <p:nvSpPr>
          <p:cNvPr id="6" name="页脚占位符 5">
            <a:extLst>
              <a:ext uri="{FF2B5EF4-FFF2-40B4-BE49-F238E27FC236}">
                <a16:creationId xmlns:a16="http://schemas.microsoft.com/office/drawing/2014/main" id="{BAC7FB25-3579-49D9-B81A-DF7FBB8EF8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ED8F37-7B4B-4AC4-A383-2ED625EF1D49}"/>
              </a:ext>
            </a:extLst>
          </p:cNvPr>
          <p:cNvSpPr>
            <a:spLocks noGrp="1"/>
          </p:cNvSpPr>
          <p:nvPr>
            <p:ph type="sldNum" sz="quarter" idx="12"/>
          </p:nvPr>
        </p:nvSpPr>
        <p:spPr/>
        <p:txBody>
          <a:body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275848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968F6-77F5-4DB8-B0D5-D3F2362727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474E85-D2E4-4FB0-9529-CBAC7C9FB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98F7EAA-447D-4BEB-AB84-81407400A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3FB1F4E-92BD-440D-B418-108ADDE1661B}"/>
              </a:ext>
            </a:extLst>
          </p:cNvPr>
          <p:cNvSpPr>
            <a:spLocks noGrp="1"/>
          </p:cNvSpPr>
          <p:nvPr>
            <p:ph type="dt" sz="half" idx="10"/>
          </p:nvPr>
        </p:nvSpPr>
        <p:spPr/>
        <p:txBody>
          <a:bodyPr/>
          <a:lstStyle/>
          <a:p>
            <a:fld id="{FBBA7E79-7F0F-469F-B810-1C497A701FC9}" type="datetimeFigureOut">
              <a:rPr lang="zh-CN" altLang="en-US" smtClean="0"/>
              <a:t>2018/11/12</a:t>
            </a:fld>
            <a:endParaRPr lang="zh-CN" altLang="en-US"/>
          </a:p>
        </p:txBody>
      </p:sp>
      <p:sp>
        <p:nvSpPr>
          <p:cNvPr id="6" name="页脚占位符 5">
            <a:extLst>
              <a:ext uri="{FF2B5EF4-FFF2-40B4-BE49-F238E27FC236}">
                <a16:creationId xmlns:a16="http://schemas.microsoft.com/office/drawing/2014/main" id="{87C2A0A0-211D-4292-A490-0D3D1CBB25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644344-117B-49C0-96EB-A99296E65426}"/>
              </a:ext>
            </a:extLst>
          </p:cNvPr>
          <p:cNvSpPr>
            <a:spLocks noGrp="1"/>
          </p:cNvSpPr>
          <p:nvPr>
            <p:ph type="sldNum" sz="quarter" idx="12"/>
          </p:nvPr>
        </p:nvSpPr>
        <p:spPr/>
        <p:txBody>
          <a:body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307735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B3D8AD-2191-46FB-88E7-6067BDE30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A3AECA-2091-4D68-AB3C-87BE1E798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81E173-CAAE-42FD-975E-50C90304A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A7E79-7F0F-469F-B810-1C497A701FC9}" type="datetimeFigureOut">
              <a:rPr lang="zh-CN" altLang="en-US" smtClean="0"/>
              <a:t>2018/11/12</a:t>
            </a:fld>
            <a:endParaRPr lang="zh-CN" altLang="en-US"/>
          </a:p>
        </p:txBody>
      </p:sp>
      <p:sp>
        <p:nvSpPr>
          <p:cNvPr id="5" name="页脚占位符 4">
            <a:extLst>
              <a:ext uri="{FF2B5EF4-FFF2-40B4-BE49-F238E27FC236}">
                <a16:creationId xmlns:a16="http://schemas.microsoft.com/office/drawing/2014/main" id="{F668B97C-7BB1-438D-9E7D-4F340BA24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70A870-3B1D-4EBA-AC96-65AE05FD1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CCAA1-0B7C-44AA-AB57-A293BE3AFA54}" type="slidenum">
              <a:rPr lang="zh-CN" altLang="en-US" smtClean="0"/>
              <a:t>‹#›</a:t>
            </a:fld>
            <a:endParaRPr lang="zh-CN" altLang="en-US"/>
          </a:p>
        </p:txBody>
      </p:sp>
    </p:spTree>
    <p:extLst>
      <p:ext uri="{BB962C8B-B14F-4D97-AF65-F5344CB8AC3E}">
        <p14:creationId xmlns:p14="http://schemas.microsoft.com/office/powerpoint/2010/main" val="380787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35627" y="2333065"/>
            <a:ext cx="570069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概览</a:t>
            </a:r>
          </a:p>
        </p:txBody>
      </p:sp>
      <p:grpSp>
        <p:nvGrpSpPr>
          <p:cNvPr id="3" name="组合 2"/>
          <p:cNvGrpSpPr/>
          <p:nvPr/>
        </p:nvGrpSpPr>
        <p:grpSpPr>
          <a:xfrm>
            <a:off x="3676905" y="2296514"/>
            <a:ext cx="575158" cy="568638"/>
            <a:chOff x="5981199" y="2764465"/>
            <a:chExt cx="363040" cy="305756"/>
          </a:xfrm>
        </p:grpSpPr>
        <p:sp>
          <p:nvSpPr>
            <p:cNvPr id="4" name="矩形 3"/>
            <p:cNvSpPr/>
            <p:nvPr/>
          </p:nvSpPr>
          <p:spPr>
            <a:xfrm>
              <a:off x="6080289" y="2846895"/>
              <a:ext cx="263950" cy="223326"/>
            </a:xfrm>
            <a:prstGeom prst="rect">
              <a:avLst/>
            </a:prstGeom>
            <a:solidFill>
              <a:srgbClr val="17B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5981199" y="2764465"/>
              <a:ext cx="261756" cy="220914"/>
            </a:xfrm>
            <a:prstGeom prst="rect">
              <a:avLst/>
            </a:prstGeom>
            <a:noFill/>
            <a:ln w="19050">
              <a:solidFill>
                <a:srgbClr val="17B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2"/>
          <p:cNvGrpSpPr/>
          <p:nvPr/>
        </p:nvGrpSpPr>
        <p:grpSpPr>
          <a:xfrm>
            <a:off x="1247071" y="825866"/>
            <a:ext cx="3386026" cy="769441"/>
            <a:chOff x="1247071" y="1339210"/>
            <a:chExt cx="3386026" cy="769441"/>
          </a:xfrm>
        </p:grpSpPr>
        <p:sp>
          <p:nvSpPr>
            <p:cNvPr id="17" name="矩形 16"/>
            <p:cNvSpPr/>
            <p:nvPr/>
          </p:nvSpPr>
          <p:spPr>
            <a:xfrm>
              <a:off x="1247071" y="1659117"/>
              <a:ext cx="3386026" cy="16968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333796" y="1339210"/>
              <a:ext cx="3299301" cy="769441"/>
            </a:xfrm>
            <a:prstGeom prst="rect">
              <a:avLst/>
            </a:prstGeom>
            <a:noFill/>
          </p:spPr>
          <p:txBody>
            <a:bodyPr wrap="none" rtlCol="0">
              <a:spAutoFit/>
            </a:bodyPr>
            <a:lstStyle/>
            <a:p>
              <a:r>
                <a:rPr kumimoji="1" lang="en-US" altLang="zh-CN" sz="44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CONTENTS</a:t>
              </a:r>
              <a:endParaRPr kumimoji="1" lang="zh-CN" altLang="en-US" sz="4400" b="1" dirty="0">
                <a:solidFill>
                  <a:schemeClr val="tx1">
                    <a:lumMod val="75000"/>
                    <a:lumOff val="25000"/>
                  </a:schemeClr>
                </a:solidFill>
                <a:latin typeface="Helvetica Neue" panose="02000503000000020004" pitchFamily="2" charset="0"/>
                <a:cs typeface="Helvetica Neue" panose="02000503000000020004" pitchFamily="2" charset="0"/>
              </a:endParaRPr>
            </a:p>
          </p:txBody>
        </p:sp>
      </p:grpSp>
      <p:grpSp>
        <p:nvGrpSpPr>
          <p:cNvPr id="6" name="组合 5"/>
          <p:cNvGrpSpPr/>
          <p:nvPr/>
        </p:nvGrpSpPr>
        <p:grpSpPr>
          <a:xfrm>
            <a:off x="3676905" y="4420074"/>
            <a:ext cx="6559419" cy="568638"/>
            <a:chOff x="3676905" y="4420074"/>
            <a:chExt cx="6559419" cy="568638"/>
          </a:xfrm>
        </p:grpSpPr>
        <p:sp>
          <p:nvSpPr>
            <p:cNvPr id="19" name="文本框 18"/>
            <p:cNvSpPr txBox="1"/>
            <p:nvPr/>
          </p:nvSpPr>
          <p:spPr>
            <a:xfrm>
              <a:off x="4535627" y="4456625"/>
              <a:ext cx="5700697"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DPOS + PBFT</a:t>
              </a:r>
            </a:p>
          </p:txBody>
        </p:sp>
        <p:grpSp>
          <p:nvGrpSpPr>
            <p:cNvPr id="20" name="组合 45"/>
            <p:cNvGrpSpPr/>
            <p:nvPr/>
          </p:nvGrpSpPr>
          <p:grpSpPr>
            <a:xfrm>
              <a:off x="3676905" y="4420074"/>
              <a:ext cx="575158" cy="568638"/>
              <a:chOff x="5981199" y="2764465"/>
              <a:chExt cx="363040" cy="305756"/>
            </a:xfrm>
          </p:grpSpPr>
          <p:sp>
            <p:nvSpPr>
              <p:cNvPr id="21" name="矩形 20"/>
              <p:cNvSpPr/>
              <p:nvPr/>
            </p:nvSpPr>
            <p:spPr>
              <a:xfrm>
                <a:off x="6080289" y="2846895"/>
                <a:ext cx="263950" cy="223326"/>
              </a:xfrm>
              <a:prstGeom prst="rect">
                <a:avLst/>
              </a:prstGeom>
              <a:solidFill>
                <a:srgbClr val="17B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微软雅黑" panose="020B0503020204020204" pitchFamily="34" charset="-122"/>
                  <a:ea typeface="微软雅黑" panose="020B0503020204020204" pitchFamily="34" charset="-122"/>
                </a:endParaRPr>
              </a:p>
            </p:txBody>
          </p:sp>
          <p:sp>
            <p:nvSpPr>
              <p:cNvPr id="22" name="矩形 21"/>
              <p:cNvSpPr/>
              <p:nvPr/>
            </p:nvSpPr>
            <p:spPr>
              <a:xfrm>
                <a:off x="5981199" y="2764465"/>
                <a:ext cx="261756" cy="220914"/>
              </a:xfrm>
              <a:prstGeom prst="rect">
                <a:avLst/>
              </a:prstGeom>
              <a:noFill/>
              <a:ln w="19050">
                <a:solidFill>
                  <a:srgbClr val="17B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微软雅黑" panose="020B0503020204020204" pitchFamily="34" charset="-122"/>
                  <a:ea typeface="微软雅黑" panose="020B0503020204020204" pitchFamily="34" charset="-122"/>
                </a:endParaRPr>
              </a:p>
            </p:txBody>
          </p:sp>
        </p:grpSp>
      </p:grpSp>
      <p:sp>
        <p:nvSpPr>
          <p:cNvPr id="23" name="文本框 22"/>
          <p:cNvSpPr txBox="1"/>
          <p:nvPr/>
        </p:nvSpPr>
        <p:spPr>
          <a:xfrm>
            <a:off x="4535627" y="5459044"/>
            <a:ext cx="5700697"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BuChain Proof of DAU + BFT</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grpSp>
        <p:nvGrpSpPr>
          <p:cNvPr id="24" name="组合 45"/>
          <p:cNvGrpSpPr/>
          <p:nvPr/>
        </p:nvGrpSpPr>
        <p:grpSpPr>
          <a:xfrm>
            <a:off x="3676905" y="5422493"/>
            <a:ext cx="575158" cy="568638"/>
            <a:chOff x="5981199" y="2764465"/>
            <a:chExt cx="363040" cy="305756"/>
          </a:xfrm>
        </p:grpSpPr>
        <p:sp>
          <p:nvSpPr>
            <p:cNvPr id="25" name="矩形 24"/>
            <p:cNvSpPr/>
            <p:nvPr/>
          </p:nvSpPr>
          <p:spPr>
            <a:xfrm>
              <a:off x="6080289" y="2846895"/>
              <a:ext cx="263950" cy="223326"/>
            </a:xfrm>
            <a:prstGeom prst="rect">
              <a:avLst/>
            </a:prstGeom>
            <a:solidFill>
              <a:srgbClr val="17B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5981199" y="2764465"/>
              <a:ext cx="261756" cy="220914"/>
            </a:xfrm>
            <a:prstGeom prst="rect">
              <a:avLst/>
            </a:prstGeom>
            <a:noFill/>
            <a:ln w="19050">
              <a:solidFill>
                <a:srgbClr val="17B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8" name="组合 27"/>
          <p:cNvGrpSpPr/>
          <p:nvPr/>
        </p:nvGrpSpPr>
        <p:grpSpPr>
          <a:xfrm>
            <a:off x="3676905" y="3298933"/>
            <a:ext cx="6559419" cy="568638"/>
            <a:chOff x="3676905" y="4420074"/>
            <a:chExt cx="6559419" cy="568638"/>
          </a:xfrm>
        </p:grpSpPr>
        <p:sp>
          <p:nvSpPr>
            <p:cNvPr id="29" name="文本框 28"/>
            <p:cNvSpPr txBox="1"/>
            <p:nvPr/>
          </p:nvSpPr>
          <p:spPr>
            <a:xfrm>
              <a:off x="4535627" y="4456625"/>
              <a:ext cx="5700697"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POW</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DPOS</a:t>
              </a:r>
            </a:p>
          </p:txBody>
        </p:sp>
        <p:grpSp>
          <p:nvGrpSpPr>
            <p:cNvPr id="30" name="组合 45"/>
            <p:cNvGrpSpPr/>
            <p:nvPr/>
          </p:nvGrpSpPr>
          <p:grpSpPr>
            <a:xfrm>
              <a:off x="3676905" y="4420074"/>
              <a:ext cx="575158" cy="568638"/>
              <a:chOff x="5981199" y="2764465"/>
              <a:chExt cx="363040" cy="305756"/>
            </a:xfrm>
          </p:grpSpPr>
          <p:sp>
            <p:nvSpPr>
              <p:cNvPr id="31" name="矩形 30"/>
              <p:cNvSpPr/>
              <p:nvPr/>
            </p:nvSpPr>
            <p:spPr>
              <a:xfrm>
                <a:off x="6080289" y="2846895"/>
                <a:ext cx="263950" cy="223326"/>
              </a:xfrm>
              <a:prstGeom prst="rect">
                <a:avLst/>
              </a:prstGeom>
              <a:solidFill>
                <a:srgbClr val="17B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微软雅黑" panose="020B0503020204020204" pitchFamily="34" charset="-122"/>
                  <a:ea typeface="微软雅黑" panose="020B0503020204020204" pitchFamily="34" charset="-122"/>
                </a:endParaRPr>
              </a:p>
            </p:txBody>
          </p:sp>
          <p:sp>
            <p:nvSpPr>
              <p:cNvPr id="32" name="矩形 31"/>
              <p:cNvSpPr/>
              <p:nvPr/>
            </p:nvSpPr>
            <p:spPr>
              <a:xfrm>
                <a:off x="5981199" y="2764465"/>
                <a:ext cx="261756" cy="220914"/>
              </a:xfrm>
              <a:prstGeom prst="rect">
                <a:avLst/>
              </a:prstGeom>
              <a:noFill/>
              <a:ln w="19050">
                <a:solidFill>
                  <a:srgbClr val="17B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51494"/>
          </a:xfrm>
        </p:spPr>
        <p:txBody>
          <a:bodyPr/>
          <a:lstStyle/>
          <a:p>
            <a:r>
              <a:rPr kumimoji="1" lang="en-US" altLang="zh-CN" dirty="0"/>
              <a:t>PBFT</a:t>
            </a:r>
            <a:r>
              <a:rPr kumimoji="1" lang="zh-CN" altLang="en-US" dirty="0"/>
              <a:t>优化</a:t>
            </a:r>
          </a:p>
        </p:txBody>
      </p:sp>
      <p:graphicFrame>
        <p:nvGraphicFramePr>
          <p:cNvPr id="24" name="图示 23">
            <a:extLst>
              <a:ext uri="{FF2B5EF4-FFF2-40B4-BE49-F238E27FC236}">
                <a16:creationId xmlns:a16="http://schemas.microsoft.com/office/drawing/2014/main" id="{CDD9C3E9-9257-4C80-A48A-2B1AB375BDCC}"/>
              </a:ext>
            </a:extLst>
          </p:cNvPr>
          <p:cNvGraphicFramePr/>
          <p:nvPr>
            <p:extLst>
              <p:ext uri="{D42A27DB-BD31-4B8C-83A1-F6EECF244321}">
                <p14:modId xmlns:p14="http://schemas.microsoft.com/office/powerpoint/2010/main" val="930711305"/>
              </p:ext>
            </p:extLst>
          </p:nvPr>
        </p:nvGraphicFramePr>
        <p:xfrm>
          <a:off x="4815865" y="1319238"/>
          <a:ext cx="6852260" cy="4814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文本框 29">
            <a:extLst>
              <a:ext uri="{FF2B5EF4-FFF2-40B4-BE49-F238E27FC236}">
                <a16:creationId xmlns:a16="http://schemas.microsoft.com/office/drawing/2014/main" id="{96088D98-A452-421D-B930-144CE8FB6DA4}"/>
              </a:ext>
            </a:extLst>
          </p:cNvPr>
          <p:cNvSpPr txBox="1"/>
          <p:nvPr/>
        </p:nvSpPr>
        <p:spPr>
          <a:xfrm>
            <a:off x="4182704" y="4247918"/>
            <a:ext cx="1756625" cy="276999"/>
          </a:xfrm>
          <a:prstGeom prst="rect">
            <a:avLst/>
          </a:prstGeom>
          <a:noFill/>
        </p:spPr>
        <p:txBody>
          <a:bodyPr wrap="square" rtlCol="0">
            <a:spAutoFit/>
          </a:bodyPr>
          <a:lstStyle/>
          <a:p>
            <a:r>
              <a:rPr lang="en-US" altLang="zh-CN" sz="1200"/>
              <a:t>Generate Block</a:t>
            </a:r>
            <a:endParaRPr lang="zh-CN" altLang="en-US" sz="1200"/>
          </a:p>
        </p:txBody>
      </p:sp>
      <p:sp>
        <p:nvSpPr>
          <p:cNvPr id="31" name="流程图: 接点 30">
            <a:extLst>
              <a:ext uri="{FF2B5EF4-FFF2-40B4-BE49-F238E27FC236}">
                <a16:creationId xmlns:a16="http://schemas.microsoft.com/office/drawing/2014/main" id="{77D2E11D-457D-4B01-A463-5E40D4FAA6D4}"/>
              </a:ext>
            </a:extLst>
          </p:cNvPr>
          <p:cNvSpPr/>
          <p:nvPr/>
        </p:nvSpPr>
        <p:spPr>
          <a:xfrm>
            <a:off x="7866583" y="3559911"/>
            <a:ext cx="858317" cy="851493"/>
          </a:xfrm>
          <a:prstGeom prst="flowChartConnector">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dirty="0"/>
              <a:t>New view</a:t>
            </a:r>
            <a:endParaRPr lang="zh-CN" altLang="en-US" sz="1200" dirty="0"/>
          </a:p>
        </p:txBody>
      </p:sp>
      <p:cxnSp>
        <p:nvCxnSpPr>
          <p:cNvPr id="33" name="直接箭头连接符 32">
            <a:extLst>
              <a:ext uri="{FF2B5EF4-FFF2-40B4-BE49-F238E27FC236}">
                <a16:creationId xmlns:a16="http://schemas.microsoft.com/office/drawing/2014/main" id="{745F8DED-ADAB-44A6-8017-91E732E4979B}"/>
              </a:ext>
            </a:extLst>
          </p:cNvPr>
          <p:cNvCxnSpPr>
            <a:cxnSpLocks/>
            <a:endCxn id="31" idx="2"/>
          </p:cNvCxnSpPr>
          <p:nvPr/>
        </p:nvCxnSpPr>
        <p:spPr>
          <a:xfrm>
            <a:off x="7210425" y="3673750"/>
            <a:ext cx="656158" cy="311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721A9258-D9B8-4393-BB3C-D63752FFA550}"/>
              </a:ext>
            </a:extLst>
          </p:cNvPr>
          <p:cNvCxnSpPr>
            <a:cxnSpLocks/>
          </p:cNvCxnSpPr>
          <p:nvPr/>
        </p:nvCxnSpPr>
        <p:spPr>
          <a:xfrm>
            <a:off x="3223095" y="4487888"/>
            <a:ext cx="3286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51F27DAB-EE21-460D-BF38-032014007AA0}"/>
              </a:ext>
            </a:extLst>
          </p:cNvPr>
          <p:cNvCxnSpPr>
            <a:cxnSpLocks/>
            <a:stCxn id="31" idx="0"/>
          </p:cNvCxnSpPr>
          <p:nvPr/>
        </p:nvCxnSpPr>
        <p:spPr>
          <a:xfrm flipV="1">
            <a:off x="8295742" y="2781300"/>
            <a:ext cx="0" cy="77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BBDA977D-BC4D-4745-82D4-925545FFCDE6}"/>
              </a:ext>
            </a:extLst>
          </p:cNvPr>
          <p:cNvCxnSpPr>
            <a:cxnSpLocks/>
            <a:stCxn id="31" idx="6"/>
          </p:cNvCxnSpPr>
          <p:nvPr/>
        </p:nvCxnSpPr>
        <p:spPr>
          <a:xfrm flipV="1">
            <a:off x="8724900" y="3673750"/>
            <a:ext cx="447083" cy="31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66A673CA-9075-4D50-A008-B413DD3011C8}"/>
              </a:ext>
            </a:extLst>
          </p:cNvPr>
          <p:cNvCxnSpPr>
            <a:cxnSpLocks/>
            <a:stCxn id="31" idx="3"/>
          </p:cNvCxnSpPr>
          <p:nvPr/>
        </p:nvCxnSpPr>
        <p:spPr>
          <a:xfrm flipH="1">
            <a:off x="7632442" y="4286706"/>
            <a:ext cx="359839" cy="55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C742FA7F-C5B1-477B-BCA5-3704F59DF21A}"/>
              </a:ext>
            </a:extLst>
          </p:cNvPr>
          <p:cNvCxnSpPr>
            <a:cxnSpLocks/>
            <a:stCxn id="31" idx="5"/>
          </p:cNvCxnSpPr>
          <p:nvPr/>
        </p:nvCxnSpPr>
        <p:spPr>
          <a:xfrm>
            <a:off x="8599202" y="4286706"/>
            <a:ext cx="458122" cy="44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流程图: 终止 17">
            <a:extLst>
              <a:ext uri="{FF2B5EF4-FFF2-40B4-BE49-F238E27FC236}">
                <a16:creationId xmlns:a16="http://schemas.microsoft.com/office/drawing/2014/main" id="{E161547A-B023-4144-9BB4-20E8CAE45786}"/>
              </a:ext>
            </a:extLst>
          </p:cNvPr>
          <p:cNvSpPr/>
          <p:nvPr/>
        </p:nvSpPr>
        <p:spPr>
          <a:xfrm>
            <a:off x="1721324" y="4185341"/>
            <a:ext cx="1501771" cy="636344"/>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a:solidFill>
                  <a:schemeClr val="tx1"/>
                </a:solidFill>
              </a:rPr>
              <a:t>Consensus Completed</a:t>
            </a:r>
            <a:endParaRPr lang="zh-CN" altLang="en-US" sz="1200">
              <a:solidFill>
                <a:schemeClr val="tx1"/>
              </a:solidFill>
            </a:endParaRPr>
          </a:p>
        </p:txBody>
      </p:sp>
    </p:spTree>
    <p:extLst>
      <p:ext uri="{BB962C8B-B14F-4D97-AF65-F5344CB8AC3E}">
        <p14:creationId xmlns:p14="http://schemas.microsoft.com/office/powerpoint/2010/main" val="1801144695"/>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E1D6E1A-8B66-43E4-8E47-5968F65C7EC4}"/>
              </a:ext>
            </a:extLst>
          </p:cNvPr>
          <p:cNvGrpSpPr/>
          <p:nvPr/>
        </p:nvGrpSpPr>
        <p:grpSpPr>
          <a:xfrm>
            <a:off x="1467386" y="1143773"/>
            <a:ext cx="9257228" cy="5186403"/>
            <a:chOff x="1038226" y="635773"/>
            <a:chExt cx="9257228" cy="5186403"/>
          </a:xfrm>
        </p:grpSpPr>
        <p:sp>
          <p:nvSpPr>
            <p:cNvPr id="4" name="矩形 3">
              <a:extLst>
                <a:ext uri="{FF2B5EF4-FFF2-40B4-BE49-F238E27FC236}">
                  <a16:creationId xmlns:a16="http://schemas.microsoft.com/office/drawing/2014/main" id="{971706A2-CC2F-4FE7-85BD-24B9B038AD5F}"/>
                </a:ext>
              </a:extLst>
            </p:cNvPr>
            <p:cNvSpPr/>
            <p:nvPr/>
          </p:nvSpPr>
          <p:spPr>
            <a:xfrm>
              <a:off x="1038226" y="635773"/>
              <a:ext cx="9257228" cy="518640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CA53A3F2-9ACA-492D-B32C-646AEFCFFBD0}"/>
                </a:ext>
              </a:extLst>
            </p:cNvPr>
            <p:cNvSpPr txBox="1"/>
            <p:nvPr/>
          </p:nvSpPr>
          <p:spPr>
            <a:xfrm>
              <a:off x="3399848" y="701551"/>
              <a:ext cx="4577580" cy="369332"/>
            </a:xfrm>
            <a:prstGeom prst="rect">
              <a:avLst/>
            </a:prstGeom>
            <a:noFill/>
          </p:spPr>
          <p:txBody>
            <a:bodyPr wrap="square" rtlCol="0">
              <a:spAutoFit/>
            </a:bodyPr>
            <a:lstStyle/>
            <a:p>
              <a:r>
                <a:rPr lang="en-US" altLang="zh-CN" b="1" dirty="0"/>
                <a:t>BUMO consensus: Proof of DAU + PBFT</a:t>
              </a:r>
              <a:endParaRPr lang="zh-CN" altLang="en-US" b="1" dirty="0"/>
            </a:p>
          </p:txBody>
        </p:sp>
        <p:sp>
          <p:nvSpPr>
            <p:cNvPr id="7" name="矩形 6">
              <a:extLst>
                <a:ext uri="{FF2B5EF4-FFF2-40B4-BE49-F238E27FC236}">
                  <a16:creationId xmlns:a16="http://schemas.microsoft.com/office/drawing/2014/main" id="{7580CBF8-A3D9-4EB7-B1C2-04EFDCEF764A}"/>
                </a:ext>
              </a:extLst>
            </p:cNvPr>
            <p:cNvSpPr/>
            <p:nvPr/>
          </p:nvSpPr>
          <p:spPr>
            <a:xfrm>
              <a:off x="7870143" y="3088348"/>
              <a:ext cx="2043043" cy="2448107"/>
            </a:xfrm>
            <a:prstGeom prst="rect">
              <a:avLst/>
            </a:prstGeom>
            <a:ln w="9525">
              <a:prstDash val="dash"/>
            </a:ln>
          </p:spPr>
          <p:style>
            <a:lnRef idx="2">
              <a:schemeClr val="dk1"/>
            </a:lnRef>
            <a:fillRef idx="1">
              <a:schemeClr val="lt1"/>
            </a:fillRef>
            <a:effectRef idx="0">
              <a:schemeClr val="dk1"/>
            </a:effectRef>
            <a:fontRef idx="minor">
              <a:schemeClr val="dk1"/>
            </a:fontRef>
          </p:style>
          <p:txBody>
            <a:bodyPr rtlCol="0" anchor="ctr"/>
            <a:lstStyle/>
            <a:p>
              <a:pPr algn="r"/>
              <a:endParaRPr lang="zh-CN" altLang="en-US" dirty="0"/>
            </a:p>
          </p:txBody>
        </p:sp>
        <p:sp>
          <p:nvSpPr>
            <p:cNvPr id="8" name="矩形 7">
              <a:extLst>
                <a:ext uri="{FF2B5EF4-FFF2-40B4-BE49-F238E27FC236}">
                  <a16:creationId xmlns:a16="http://schemas.microsoft.com/office/drawing/2014/main" id="{33F76F5C-E1CA-4069-AC82-424BF2F5350E}"/>
                </a:ext>
              </a:extLst>
            </p:cNvPr>
            <p:cNvSpPr/>
            <p:nvPr/>
          </p:nvSpPr>
          <p:spPr>
            <a:xfrm>
              <a:off x="5081393" y="3080781"/>
              <a:ext cx="2624451" cy="1124428"/>
            </a:xfrm>
            <a:prstGeom prst="rect">
              <a:avLst/>
            </a:prstGeom>
            <a:ln w="9525">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9" name="矩形: 圆角 8">
              <a:extLst>
                <a:ext uri="{FF2B5EF4-FFF2-40B4-BE49-F238E27FC236}">
                  <a16:creationId xmlns:a16="http://schemas.microsoft.com/office/drawing/2014/main" id="{E68D79A8-8989-4482-8169-BB6DB0049003}"/>
                </a:ext>
              </a:extLst>
            </p:cNvPr>
            <p:cNvSpPr/>
            <p:nvPr/>
          </p:nvSpPr>
          <p:spPr>
            <a:xfrm>
              <a:off x="5307527" y="3738580"/>
              <a:ext cx="1005857" cy="359179"/>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t>Withdraw</a:t>
              </a:r>
              <a:endParaRPr lang="zh-CN" altLang="en-US" sz="1200" dirty="0"/>
            </a:p>
          </p:txBody>
        </p:sp>
        <p:sp>
          <p:nvSpPr>
            <p:cNvPr id="10" name="矩形: 圆角 9">
              <a:extLst>
                <a:ext uri="{FF2B5EF4-FFF2-40B4-BE49-F238E27FC236}">
                  <a16:creationId xmlns:a16="http://schemas.microsoft.com/office/drawing/2014/main" id="{8E8AA465-7A52-4036-A58F-B20B7F292BFF}"/>
                </a:ext>
              </a:extLst>
            </p:cNvPr>
            <p:cNvSpPr/>
            <p:nvPr/>
          </p:nvSpPr>
          <p:spPr>
            <a:xfrm>
              <a:off x="5304305" y="3313083"/>
              <a:ext cx="1005857" cy="35917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t>Pledge</a:t>
              </a:r>
              <a:endParaRPr lang="zh-CN" altLang="en-US" sz="1200" dirty="0"/>
            </a:p>
          </p:txBody>
        </p:sp>
        <p:sp>
          <p:nvSpPr>
            <p:cNvPr id="11" name="矩形: 圆角 10">
              <a:extLst>
                <a:ext uri="{FF2B5EF4-FFF2-40B4-BE49-F238E27FC236}">
                  <a16:creationId xmlns:a16="http://schemas.microsoft.com/office/drawing/2014/main" id="{BA1CD9BF-870D-467A-9101-CD2EDE67BC00}"/>
                </a:ext>
              </a:extLst>
            </p:cNvPr>
            <p:cNvSpPr/>
            <p:nvPr/>
          </p:nvSpPr>
          <p:spPr>
            <a:xfrm>
              <a:off x="6474235" y="3738581"/>
              <a:ext cx="1005857" cy="35917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t>Abolish</a:t>
              </a:r>
              <a:endParaRPr lang="zh-CN" altLang="en-US" sz="1200" dirty="0"/>
            </a:p>
          </p:txBody>
        </p:sp>
        <p:sp>
          <p:nvSpPr>
            <p:cNvPr id="12" name="矩形: 圆角 11">
              <a:extLst>
                <a:ext uri="{FF2B5EF4-FFF2-40B4-BE49-F238E27FC236}">
                  <a16:creationId xmlns:a16="http://schemas.microsoft.com/office/drawing/2014/main" id="{CCFD41F4-BAF2-4AA3-A46E-540F756C35DC}"/>
                </a:ext>
              </a:extLst>
            </p:cNvPr>
            <p:cNvSpPr/>
            <p:nvPr/>
          </p:nvSpPr>
          <p:spPr>
            <a:xfrm>
              <a:off x="6474235" y="3328147"/>
              <a:ext cx="1005857" cy="35917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t>Vote</a:t>
              </a:r>
              <a:endParaRPr lang="zh-CN" altLang="en-US" sz="1200" dirty="0"/>
            </a:p>
          </p:txBody>
        </p:sp>
        <p:sp>
          <p:nvSpPr>
            <p:cNvPr id="13" name="矩形 12">
              <a:extLst>
                <a:ext uri="{FF2B5EF4-FFF2-40B4-BE49-F238E27FC236}">
                  <a16:creationId xmlns:a16="http://schemas.microsoft.com/office/drawing/2014/main" id="{62FB4A6E-C442-4F75-8828-750A9F18CEA0}"/>
                </a:ext>
              </a:extLst>
            </p:cNvPr>
            <p:cNvSpPr/>
            <p:nvPr/>
          </p:nvSpPr>
          <p:spPr>
            <a:xfrm>
              <a:off x="5078442" y="4297774"/>
              <a:ext cx="2611943" cy="1212739"/>
            </a:xfrm>
            <a:prstGeom prst="rect">
              <a:avLst/>
            </a:prstGeom>
            <a:ln w="952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4" name="矩形: 圆角 13">
              <a:extLst>
                <a:ext uri="{FF2B5EF4-FFF2-40B4-BE49-F238E27FC236}">
                  <a16:creationId xmlns:a16="http://schemas.microsoft.com/office/drawing/2014/main" id="{FD78AC47-DBF1-41B9-915E-C01193908903}"/>
                </a:ext>
              </a:extLst>
            </p:cNvPr>
            <p:cNvSpPr/>
            <p:nvPr/>
          </p:nvSpPr>
          <p:spPr>
            <a:xfrm>
              <a:off x="6496626" y="5039597"/>
              <a:ext cx="983466" cy="327556"/>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t>Query</a:t>
              </a:r>
              <a:endParaRPr lang="zh-CN" altLang="en-US" sz="1200" dirty="0"/>
            </a:p>
          </p:txBody>
        </p:sp>
        <p:sp>
          <p:nvSpPr>
            <p:cNvPr id="15" name="矩形: 圆角 14">
              <a:extLst>
                <a:ext uri="{FF2B5EF4-FFF2-40B4-BE49-F238E27FC236}">
                  <a16:creationId xmlns:a16="http://schemas.microsoft.com/office/drawing/2014/main" id="{F0DC9439-90AE-4522-AD14-290948BBB6DB}"/>
                </a:ext>
              </a:extLst>
            </p:cNvPr>
            <p:cNvSpPr/>
            <p:nvPr/>
          </p:nvSpPr>
          <p:spPr>
            <a:xfrm>
              <a:off x="5297222" y="4612313"/>
              <a:ext cx="1002826" cy="343214"/>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t>Proposal</a:t>
              </a:r>
              <a:endParaRPr lang="zh-CN" altLang="en-US" sz="1200" dirty="0"/>
            </a:p>
          </p:txBody>
        </p:sp>
        <p:sp>
          <p:nvSpPr>
            <p:cNvPr id="16" name="矩形: 圆角 15">
              <a:extLst>
                <a:ext uri="{FF2B5EF4-FFF2-40B4-BE49-F238E27FC236}">
                  <a16:creationId xmlns:a16="http://schemas.microsoft.com/office/drawing/2014/main" id="{497B189A-30BA-4DB2-B0C8-AB40E7979B7C}"/>
                </a:ext>
              </a:extLst>
            </p:cNvPr>
            <p:cNvSpPr/>
            <p:nvPr/>
          </p:nvSpPr>
          <p:spPr>
            <a:xfrm>
              <a:off x="5287288" y="5047043"/>
              <a:ext cx="1002826" cy="343214"/>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t>Revocation</a:t>
              </a:r>
              <a:endParaRPr lang="zh-CN" altLang="en-US" sz="1200" dirty="0"/>
            </a:p>
          </p:txBody>
        </p:sp>
        <p:sp>
          <p:nvSpPr>
            <p:cNvPr id="17" name="矩形: 圆角 16">
              <a:extLst>
                <a:ext uri="{FF2B5EF4-FFF2-40B4-BE49-F238E27FC236}">
                  <a16:creationId xmlns:a16="http://schemas.microsoft.com/office/drawing/2014/main" id="{1AB6047C-7CAA-43F0-85DE-51E1A33A10A5}"/>
                </a:ext>
              </a:extLst>
            </p:cNvPr>
            <p:cNvSpPr/>
            <p:nvPr/>
          </p:nvSpPr>
          <p:spPr>
            <a:xfrm>
              <a:off x="6493025" y="4596396"/>
              <a:ext cx="997000" cy="36972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t>Vote</a:t>
              </a:r>
              <a:endParaRPr lang="zh-CN" altLang="en-US" sz="1200" dirty="0"/>
            </a:p>
          </p:txBody>
        </p:sp>
        <p:sp>
          <p:nvSpPr>
            <p:cNvPr id="20" name="矩形 19">
              <a:extLst>
                <a:ext uri="{FF2B5EF4-FFF2-40B4-BE49-F238E27FC236}">
                  <a16:creationId xmlns:a16="http://schemas.microsoft.com/office/drawing/2014/main" id="{821E78A2-CF04-4392-96EB-4201C4BB416C}"/>
                </a:ext>
              </a:extLst>
            </p:cNvPr>
            <p:cNvSpPr/>
            <p:nvPr/>
          </p:nvSpPr>
          <p:spPr>
            <a:xfrm>
              <a:off x="7857748" y="2231293"/>
              <a:ext cx="2036950" cy="548972"/>
            </a:xfrm>
            <a:prstGeom prst="rect">
              <a:avLst/>
            </a:prstGeom>
            <a:ln w="952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t>Incentive</a:t>
              </a:r>
              <a:endParaRPr lang="zh-CN" altLang="en-US" sz="1400" b="1" dirty="0"/>
            </a:p>
          </p:txBody>
        </p:sp>
        <p:sp>
          <p:nvSpPr>
            <p:cNvPr id="21" name="矩形 20">
              <a:extLst>
                <a:ext uri="{FF2B5EF4-FFF2-40B4-BE49-F238E27FC236}">
                  <a16:creationId xmlns:a16="http://schemas.microsoft.com/office/drawing/2014/main" id="{60FF5C83-6DBF-429C-AFD9-0B231AFFE298}"/>
                </a:ext>
              </a:extLst>
            </p:cNvPr>
            <p:cNvSpPr/>
            <p:nvPr/>
          </p:nvSpPr>
          <p:spPr>
            <a:xfrm>
              <a:off x="7845353" y="1461178"/>
              <a:ext cx="2049345" cy="500571"/>
            </a:xfrm>
            <a:prstGeom prst="rect">
              <a:avLst/>
            </a:prstGeom>
            <a:ln w="9525">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t>PBFT</a:t>
              </a:r>
              <a:endParaRPr lang="zh-CN" altLang="en-US" sz="1400" b="1" dirty="0"/>
            </a:p>
          </p:txBody>
        </p:sp>
        <p:sp>
          <p:nvSpPr>
            <p:cNvPr id="23" name="矩形 22">
              <a:extLst>
                <a:ext uri="{FF2B5EF4-FFF2-40B4-BE49-F238E27FC236}">
                  <a16:creationId xmlns:a16="http://schemas.microsoft.com/office/drawing/2014/main" id="{D42EEE7F-3DB8-4293-97C7-7151CBC1FCDD}"/>
                </a:ext>
              </a:extLst>
            </p:cNvPr>
            <p:cNvSpPr/>
            <p:nvPr/>
          </p:nvSpPr>
          <p:spPr>
            <a:xfrm>
              <a:off x="1300456" y="1382019"/>
              <a:ext cx="3364684" cy="4153870"/>
            </a:xfrm>
            <a:prstGeom prst="rect">
              <a:avLst/>
            </a:prstGeom>
            <a:ln w="9525">
              <a:prstDash val="dash"/>
            </a:ln>
          </p:spPr>
          <p:style>
            <a:lnRef idx="2">
              <a:schemeClr val="dk1"/>
            </a:lnRef>
            <a:fillRef idx="1">
              <a:schemeClr val="lt1"/>
            </a:fillRef>
            <a:effectRef idx="0">
              <a:schemeClr val="dk1"/>
            </a:effectRef>
            <a:fontRef idx="minor">
              <a:schemeClr val="dk1"/>
            </a:fontRef>
          </p:style>
          <p:txBody>
            <a:bodyPr rtlCol="0" anchor="ctr"/>
            <a:lstStyle/>
            <a:p>
              <a:pPr algn="r"/>
              <a:endParaRPr lang="zh-CN" altLang="en-US" dirty="0"/>
            </a:p>
          </p:txBody>
        </p:sp>
        <p:grpSp>
          <p:nvGrpSpPr>
            <p:cNvPr id="26" name="组合 25">
              <a:extLst>
                <a:ext uri="{FF2B5EF4-FFF2-40B4-BE49-F238E27FC236}">
                  <a16:creationId xmlns:a16="http://schemas.microsoft.com/office/drawing/2014/main" id="{C60526A0-F042-42D3-945B-67F432303330}"/>
                </a:ext>
              </a:extLst>
            </p:cNvPr>
            <p:cNvGrpSpPr/>
            <p:nvPr/>
          </p:nvGrpSpPr>
          <p:grpSpPr>
            <a:xfrm>
              <a:off x="1434833" y="1522861"/>
              <a:ext cx="3134809" cy="835200"/>
              <a:chOff x="2227855" y="1672529"/>
              <a:chExt cx="3134809" cy="835200"/>
            </a:xfrm>
          </p:grpSpPr>
          <p:sp>
            <p:nvSpPr>
              <p:cNvPr id="27" name="矩形 26">
                <a:extLst>
                  <a:ext uri="{FF2B5EF4-FFF2-40B4-BE49-F238E27FC236}">
                    <a16:creationId xmlns:a16="http://schemas.microsoft.com/office/drawing/2014/main" id="{E2578098-1711-4DA3-8A6E-05048F3C9B20}"/>
                  </a:ext>
                </a:extLst>
              </p:cNvPr>
              <p:cNvSpPr/>
              <p:nvPr/>
            </p:nvSpPr>
            <p:spPr>
              <a:xfrm>
                <a:off x="2227855" y="1672529"/>
                <a:ext cx="3134809" cy="835200"/>
              </a:xfrm>
              <a:prstGeom prst="rect">
                <a:avLst/>
              </a:prstGeom>
              <a:ln w="952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8" name="矩形: 圆角 27">
                <a:extLst>
                  <a:ext uri="{FF2B5EF4-FFF2-40B4-BE49-F238E27FC236}">
                    <a16:creationId xmlns:a16="http://schemas.microsoft.com/office/drawing/2014/main" id="{9BBA9FFD-178D-437A-8289-3CBDAA20F323}"/>
                  </a:ext>
                </a:extLst>
              </p:cNvPr>
              <p:cNvSpPr/>
              <p:nvPr/>
            </p:nvSpPr>
            <p:spPr>
              <a:xfrm>
                <a:off x="2387130" y="1800435"/>
                <a:ext cx="602166" cy="301245"/>
              </a:xfrm>
              <a:prstGeom prst="roundRect">
                <a:avLst/>
              </a:prstGeom>
              <a:solidFill>
                <a:srgbClr val="00B050"/>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9" name="矩形: 圆角 28">
                <a:extLst>
                  <a:ext uri="{FF2B5EF4-FFF2-40B4-BE49-F238E27FC236}">
                    <a16:creationId xmlns:a16="http://schemas.microsoft.com/office/drawing/2014/main" id="{26CF7FDF-A260-470F-9D1D-B7494006A212}"/>
                  </a:ext>
                </a:extLst>
              </p:cNvPr>
              <p:cNvSpPr/>
              <p:nvPr/>
            </p:nvSpPr>
            <p:spPr>
              <a:xfrm>
                <a:off x="3132331" y="1800434"/>
                <a:ext cx="602166" cy="301245"/>
              </a:xfrm>
              <a:prstGeom prst="roundRect">
                <a:avLst/>
              </a:prstGeom>
              <a:solidFill>
                <a:srgbClr val="00B050"/>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0" name="矩形: 圆角 29">
                <a:extLst>
                  <a:ext uri="{FF2B5EF4-FFF2-40B4-BE49-F238E27FC236}">
                    <a16:creationId xmlns:a16="http://schemas.microsoft.com/office/drawing/2014/main" id="{27096406-D14E-4C94-BBCF-55E2E2680FB5}"/>
                  </a:ext>
                </a:extLst>
              </p:cNvPr>
              <p:cNvSpPr/>
              <p:nvPr/>
            </p:nvSpPr>
            <p:spPr>
              <a:xfrm>
                <a:off x="3906357" y="1796376"/>
                <a:ext cx="602166" cy="301245"/>
              </a:xfrm>
              <a:prstGeom prst="roundRect">
                <a:avLst/>
              </a:prstGeom>
              <a:solidFill>
                <a:srgbClr val="00B050"/>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1" name="矩形: 圆角 30">
                <a:extLst>
                  <a:ext uri="{FF2B5EF4-FFF2-40B4-BE49-F238E27FC236}">
                    <a16:creationId xmlns:a16="http://schemas.microsoft.com/office/drawing/2014/main" id="{C05F0488-F444-446B-91DF-2A69C8C85555}"/>
                  </a:ext>
                </a:extLst>
              </p:cNvPr>
              <p:cNvSpPr/>
              <p:nvPr/>
            </p:nvSpPr>
            <p:spPr>
              <a:xfrm>
                <a:off x="4665611" y="1796375"/>
                <a:ext cx="602166" cy="301245"/>
              </a:xfrm>
              <a:prstGeom prst="roundRect">
                <a:avLst/>
              </a:prstGeom>
              <a:solidFill>
                <a:srgbClr val="00B050"/>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B305FF68-FDBD-4AAB-90DD-3964FB2CF105}"/>
                  </a:ext>
                </a:extLst>
              </p:cNvPr>
              <p:cNvSpPr txBox="1"/>
              <p:nvPr/>
            </p:nvSpPr>
            <p:spPr>
              <a:xfrm>
                <a:off x="3097808" y="2211854"/>
                <a:ext cx="1375296" cy="276999"/>
              </a:xfrm>
              <a:prstGeom prst="rect">
                <a:avLst/>
              </a:prstGeom>
              <a:noFill/>
              <a:ln w="9525">
                <a:noFill/>
              </a:ln>
            </p:spPr>
            <p:txBody>
              <a:bodyPr wrap="square" rtlCol="0">
                <a:spAutoFit/>
              </a:bodyPr>
              <a:lstStyle/>
              <a:p>
                <a:r>
                  <a:rPr lang="en-US" altLang="zh-CN" sz="1200" dirty="0"/>
                  <a:t>Validators Nodes</a:t>
                </a:r>
                <a:endParaRPr lang="zh-CN" altLang="en-US" sz="1200" dirty="0"/>
              </a:p>
            </p:txBody>
          </p:sp>
        </p:grpSp>
        <p:sp>
          <p:nvSpPr>
            <p:cNvPr id="33" name="矩形 32">
              <a:extLst>
                <a:ext uri="{FF2B5EF4-FFF2-40B4-BE49-F238E27FC236}">
                  <a16:creationId xmlns:a16="http://schemas.microsoft.com/office/drawing/2014/main" id="{04963834-3679-434E-8755-C13BF0E96A41}"/>
                </a:ext>
              </a:extLst>
            </p:cNvPr>
            <p:cNvSpPr/>
            <p:nvPr/>
          </p:nvSpPr>
          <p:spPr>
            <a:xfrm>
              <a:off x="5076740" y="1784847"/>
              <a:ext cx="2639504" cy="1198905"/>
            </a:xfrm>
            <a:prstGeom prst="rect">
              <a:avLst/>
            </a:prstGeom>
            <a:solidFill>
              <a:schemeClr val="lt1"/>
            </a:solidFill>
            <a:ln w="952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FF20CFA9-AF3D-48DE-8282-1AA9D960DDBF}"/>
                </a:ext>
              </a:extLst>
            </p:cNvPr>
            <p:cNvSpPr txBox="1"/>
            <p:nvPr/>
          </p:nvSpPr>
          <p:spPr>
            <a:xfrm>
              <a:off x="8213001" y="3114141"/>
              <a:ext cx="1357325" cy="307777"/>
            </a:xfrm>
            <a:prstGeom prst="rect">
              <a:avLst/>
            </a:prstGeom>
            <a:noFill/>
          </p:spPr>
          <p:txBody>
            <a:bodyPr wrap="square" rtlCol="0">
              <a:spAutoFit/>
            </a:bodyPr>
            <a:lstStyle/>
            <a:p>
              <a:r>
                <a:rPr lang="en-US" altLang="zh-CN" sz="1400" b="1" dirty="0">
                  <a:solidFill>
                    <a:schemeClr val="dk1"/>
                  </a:solidFill>
                </a:rPr>
                <a:t>Proof of DAU</a:t>
              </a:r>
            </a:p>
          </p:txBody>
        </p:sp>
        <p:sp>
          <p:nvSpPr>
            <p:cNvPr id="55" name="文本框 54">
              <a:extLst>
                <a:ext uri="{FF2B5EF4-FFF2-40B4-BE49-F238E27FC236}">
                  <a16:creationId xmlns:a16="http://schemas.microsoft.com/office/drawing/2014/main" id="{A032D377-CB07-4F51-B350-705F298AD5D7}"/>
                </a:ext>
              </a:extLst>
            </p:cNvPr>
            <p:cNvSpPr txBox="1"/>
            <p:nvPr/>
          </p:nvSpPr>
          <p:spPr>
            <a:xfrm>
              <a:off x="2460304" y="5030206"/>
              <a:ext cx="1269751" cy="276999"/>
            </a:xfrm>
            <a:prstGeom prst="rect">
              <a:avLst/>
            </a:prstGeom>
            <a:noFill/>
          </p:spPr>
          <p:txBody>
            <a:bodyPr wrap="square" rtlCol="0">
              <a:spAutoFit/>
            </a:bodyPr>
            <a:lstStyle/>
            <a:p>
              <a:r>
                <a:rPr lang="en-US" altLang="zh-CN" sz="1200" dirty="0"/>
                <a:t>Normal nodes</a:t>
              </a:r>
              <a:endParaRPr lang="zh-CN" altLang="en-US" sz="1200" dirty="0"/>
            </a:p>
          </p:txBody>
        </p:sp>
        <p:grpSp>
          <p:nvGrpSpPr>
            <p:cNvPr id="76" name="组合 75">
              <a:extLst>
                <a:ext uri="{FF2B5EF4-FFF2-40B4-BE49-F238E27FC236}">
                  <a16:creationId xmlns:a16="http://schemas.microsoft.com/office/drawing/2014/main" id="{575CC16E-08CF-4B28-AA6B-68CFAA0ECC0C}"/>
                </a:ext>
              </a:extLst>
            </p:cNvPr>
            <p:cNvGrpSpPr/>
            <p:nvPr/>
          </p:nvGrpSpPr>
          <p:grpSpPr>
            <a:xfrm>
              <a:off x="1434833" y="2547723"/>
              <a:ext cx="3134809" cy="2850941"/>
              <a:chOff x="1598906" y="2543827"/>
              <a:chExt cx="3134809" cy="2850941"/>
            </a:xfrm>
          </p:grpSpPr>
          <p:sp>
            <p:nvSpPr>
              <p:cNvPr id="38" name="矩形 37">
                <a:extLst>
                  <a:ext uri="{FF2B5EF4-FFF2-40B4-BE49-F238E27FC236}">
                    <a16:creationId xmlns:a16="http://schemas.microsoft.com/office/drawing/2014/main" id="{2838157B-8E53-4AB4-A7FE-8E9AE96F21E9}"/>
                  </a:ext>
                </a:extLst>
              </p:cNvPr>
              <p:cNvSpPr/>
              <p:nvPr/>
            </p:nvSpPr>
            <p:spPr>
              <a:xfrm>
                <a:off x="1598906" y="2543827"/>
                <a:ext cx="3134809" cy="2850941"/>
              </a:xfrm>
              <a:prstGeom prst="rect">
                <a:avLst/>
              </a:prstGeom>
              <a:ln w="952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E02A3E69-EC75-428A-8F8F-76307165B4B8}"/>
                  </a:ext>
                </a:extLst>
              </p:cNvPr>
              <p:cNvSpPr/>
              <p:nvPr/>
            </p:nvSpPr>
            <p:spPr>
              <a:xfrm>
                <a:off x="4031450" y="3088349"/>
                <a:ext cx="602166" cy="301245"/>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0" name="矩形: 圆角 39">
                <a:extLst>
                  <a:ext uri="{FF2B5EF4-FFF2-40B4-BE49-F238E27FC236}">
                    <a16:creationId xmlns:a16="http://schemas.microsoft.com/office/drawing/2014/main" id="{486ACF11-2283-4106-92C9-29FB5899ECEF}"/>
                  </a:ext>
                </a:extLst>
              </p:cNvPr>
              <p:cNvSpPr/>
              <p:nvPr/>
            </p:nvSpPr>
            <p:spPr>
              <a:xfrm>
                <a:off x="3278670" y="4268585"/>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1" name="矩形: 圆角 40">
                <a:extLst>
                  <a:ext uri="{FF2B5EF4-FFF2-40B4-BE49-F238E27FC236}">
                    <a16:creationId xmlns:a16="http://schemas.microsoft.com/office/drawing/2014/main" id="{9EFB7D4F-065E-4873-A698-80AAA78ABD92}"/>
                  </a:ext>
                </a:extLst>
              </p:cNvPr>
              <p:cNvSpPr/>
              <p:nvPr/>
            </p:nvSpPr>
            <p:spPr>
              <a:xfrm>
                <a:off x="2466454" y="3114406"/>
                <a:ext cx="602166" cy="301245"/>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2" name="矩形: 圆角 41">
                <a:extLst>
                  <a:ext uri="{FF2B5EF4-FFF2-40B4-BE49-F238E27FC236}">
                    <a16:creationId xmlns:a16="http://schemas.microsoft.com/office/drawing/2014/main" id="{0CA0B29B-0111-479F-B80C-9FDA3BAD515A}"/>
                  </a:ext>
                </a:extLst>
              </p:cNvPr>
              <p:cNvSpPr/>
              <p:nvPr/>
            </p:nvSpPr>
            <p:spPr>
              <a:xfrm>
                <a:off x="1706385" y="3114407"/>
                <a:ext cx="602166" cy="301245"/>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3" name="矩形: 圆角 42">
                <a:extLst>
                  <a:ext uri="{FF2B5EF4-FFF2-40B4-BE49-F238E27FC236}">
                    <a16:creationId xmlns:a16="http://schemas.microsoft.com/office/drawing/2014/main" id="{12367FDD-34CC-4BE6-A0A0-308977233DA4}"/>
                  </a:ext>
                </a:extLst>
              </p:cNvPr>
              <p:cNvSpPr/>
              <p:nvPr/>
            </p:nvSpPr>
            <p:spPr>
              <a:xfrm>
                <a:off x="1700117" y="4283808"/>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4" name="矩形: 圆角 43">
                <a:extLst>
                  <a:ext uri="{FF2B5EF4-FFF2-40B4-BE49-F238E27FC236}">
                    <a16:creationId xmlns:a16="http://schemas.microsoft.com/office/drawing/2014/main" id="{45DFCE8A-1ED4-478A-BD7E-5CEFE8980279}"/>
                  </a:ext>
                </a:extLst>
              </p:cNvPr>
              <p:cNvSpPr/>
              <p:nvPr/>
            </p:nvSpPr>
            <p:spPr>
              <a:xfrm>
                <a:off x="3262838" y="3107849"/>
                <a:ext cx="602166" cy="301245"/>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5" name="矩形: 圆角 44">
                <a:extLst>
                  <a:ext uri="{FF2B5EF4-FFF2-40B4-BE49-F238E27FC236}">
                    <a16:creationId xmlns:a16="http://schemas.microsoft.com/office/drawing/2014/main" id="{041E3BE2-7C3D-4DA4-A792-DBDC3285D173}"/>
                  </a:ext>
                </a:extLst>
              </p:cNvPr>
              <p:cNvSpPr/>
              <p:nvPr/>
            </p:nvSpPr>
            <p:spPr>
              <a:xfrm>
                <a:off x="2473350" y="4291255"/>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6" name="矩形: 圆角 45">
                <a:extLst>
                  <a:ext uri="{FF2B5EF4-FFF2-40B4-BE49-F238E27FC236}">
                    <a16:creationId xmlns:a16="http://schemas.microsoft.com/office/drawing/2014/main" id="{0BDDC898-BCFF-4290-9650-54548244CFED}"/>
                  </a:ext>
                </a:extLst>
              </p:cNvPr>
              <p:cNvSpPr/>
              <p:nvPr/>
            </p:nvSpPr>
            <p:spPr>
              <a:xfrm>
                <a:off x="4024860" y="4273648"/>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7" name="矩形: 圆角 46">
                <a:extLst>
                  <a:ext uri="{FF2B5EF4-FFF2-40B4-BE49-F238E27FC236}">
                    <a16:creationId xmlns:a16="http://schemas.microsoft.com/office/drawing/2014/main" id="{BFCE7D96-B681-4FF8-96BB-1B1D977C960A}"/>
                  </a:ext>
                </a:extLst>
              </p:cNvPr>
              <p:cNvSpPr/>
              <p:nvPr/>
            </p:nvSpPr>
            <p:spPr>
              <a:xfrm>
                <a:off x="2469776" y="2617129"/>
                <a:ext cx="602166" cy="301245"/>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8" name="矩形: 圆角 47">
                <a:extLst>
                  <a:ext uri="{FF2B5EF4-FFF2-40B4-BE49-F238E27FC236}">
                    <a16:creationId xmlns:a16="http://schemas.microsoft.com/office/drawing/2014/main" id="{81424BE7-7BD1-4059-BB51-18FEC40BF2CC}"/>
                  </a:ext>
                </a:extLst>
              </p:cNvPr>
              <p:cNvSpPr/>
              <p:nvPr/>
            </p:nvSpPr>
            <p:spPr>
              <a:xfrm>
                <a:off x="1709707" y="2622155"/>
                <a:ext cx="602166" cy="301245"/>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9" name="矩形: 圆角 48">
                <a:extLst>
                  <a:ext uri="{FF2B5EF4-FFF2-40B4-BE49-F238E27FC236}">
                    <a16:creationId xmlns:a16="http://schemas.microsoft.com/office/drawing/2014/main" id="{40E8A214-ED0F-4AB2-8FB3-8A9435AE65A3}"/>
                  </a:ext>
                </a:extLst>
              </p:cNvPr>
              <p:cNvSpPr/>
              <p:nvPr/>
            </p:nvSpPr>
            <p:spPr>
              <a:xfrm>
                <a:off x="3243802" y="2626685"/>
                <a:ext cx="602166" cy="301245"/>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0" name="矩形: 圆角 49">
                <a:extLst>
                  <a:ext uri="{FF2B5EF4-FFF2-40B4-BE49-F238E27FC236}">
                    <a16:creationId xmlns:a16="http://schemas.microsoft.com/office/drawing/2014/main" id="{05E5D8D0-7A96-4274-9D25-26DD7E17277B}"/>
                  </a:ext>
                </a:extLst>
              </p:cNvPr>
              <p:cNvSpPr/>
              <p:nvPr/>
            </p:nvSpPr>
            <p:spPr>
              <a:xfrm>
                <a:off x="4006538" y="2626685"/>
                <a:ext cx="602166" cy="301245"/>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1" name="矩形: 圆角 50">
                <a:extLst>
                  <a:ext uri="{FF2B5EF4-FFF2-40B4-BE49-F238E27FC236}">
                    <a16:creationId xmlns:a16="http://schemas.microsoft.com/office/drawing/2014/main" id="{C342A2CD-6565-4C84-876C-6AD351F9E9A5}"/>
                  </a:ext>
                </a:extLst>
              </p:cNvPr>
              <p:cNvSpPr/>
              <p:nvPr/>
            </p:nvSpPr>
            <p:spPr>
              <a:xfrm>
                <a:off x="3272882" y="4719232"/>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52" name="矩形: 圆角 51">
                <a:extLst>
                  <a:ext uri="{FF2B5EF4-FFF2-40B4-BE49-F238E27FC236}">
                    <a16:creationId xmlns:a16="http://schemas.microsoft.com/office/drawing/2014/main" id="{BCE546EB-2733-443A-B1C6-2883E9A407B5}"/>
                  </a:ext>
                </a:extLst>
              </p:cNvPr>
              <p:cNvSpPr/>
              <p:nvPr/>
            </p:nvSpPr>
            <p:spPr>
              <a:xfrm>
                <a:off x="1694329" y="4734455"/>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53" name="矩形: 圆角 52">
                <a:extLst>
                  <a:ext uri="{FF2B5EF4-FFF2-40B4-BE49-F238E27FC236}">
                    <a16:creationId xmlns:a16="http://schemas.microsoft.com/office/drawing/2014/main" id="{1B06A87B-6051-4660-B67D-BBE7282D23D4}"/>
                  </a:ext>
                </a:extLst>
              </p:cNvPr>
              <p:cNvSpPr/>
              <p:nvPr/>
            </p:nvSpPr>
            <p:spPr>
              <a:xfrm>
                <a:off x="2467562" y="4741902"/>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54" name="矩形: 圆角 53">
                <a:extLst>
                  <a:ext uri="{FF2B5EF4-FFF2-40B4-BE49-F238E27FC236}">
                    <a16:creationId xmlns:a16="http://schemas.microsoft.com/office/drawing/2014/main" id="{F38B569F-9B9B-4FB8-8447-726B4A8EA233}"/>
                  </a:ext>
                </a:extLst>
              </p:cNvPr>
              <p:cNvSpPr/>
              <p:nvPr/>
            </p:nvSpPr>
            <p:spPr>
              <a:xfrm>
                <a:off x="4019072" y="4724295"/>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56" name="文本框 55">
                <a:extLst>
                  <a:ext uri="{FF2B5EF4-FFF2-40B4-BE49-F238E27FC236}">
                    <a16:creationId xmlns:a16="http://schemas.microsoft.com/office/drawing/2014/main" id="{9F056E71-BDDE-4FE0-94B4-5C56DCA1BC7B}"/>
                  </a:ext>
                </a:extLst>
              </p:cNvPr>
              <p:cNvSpPr txBox="1"/>
              <p:nvPr/>
            </p:nvSpPr>
            <p:spPr>
              <a:xfrm>
                <a:off x="2471484" y="3468076"/>
                <a:ext cx="1449089" cy="276999"/>
              </a:xfrm>
              <a:prstGeom prst="rect">
                <a:avLst/>
              </a:prstGeom>
              <a:noFill/>
            </p:spPr>
            <p:txBody>
              <a:bodyPr wrap="square" rtlCol="0">
                <a:spAutoFit/>
              </a:bodyPr>
              <a:lstStyle/>
              <a:p>
                <a:r>
                  <a:rPr lang="en-US" altLang="zh-CN" sz="1200" dirty="0"/>
                  <a:t>Candidates Nodes</a:t>
                </a:r>
                <a:endParaRPr lang="zh-CN" altLang="en-US" sz="1200" dirty="0"/>
              </a:p>
            </p:txBody>
          </p:sp>
          <p:sp>
            <p:nvSpPr>
              <p:cNvPr id="57" name="矩形: 圆角 56">
                <a:extLst>
                  <a:ext uri="{FF2B5EF4-FFF2-40B4-BE49-F238E27FC236}">
                    <a16:creationId xmlns:a16="http://schemas.microsoft.com/office/drawing/2014/main" id="{5E7F6DB3-F2DD-4C94-805D-7750A208B2FB}"/>
                  </a:ext>
                </a:extLst>
              </p:cNvPr>
              <p:cNvSpPr/>
              <p:nvPr/>
            </p:nvSpPr>
            <p:spPr>
              <a:xfrm>
                <a:off x="3291966" y="3823480"/>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58" name="矩形: 圆角 57">
                <a:extLst>
                  <a:ext uri="{FF2B5EF4-FFF2-40B4-BE49-F238E27FC236}">
                    <a16:creationId xmlns:a16="http://schemas.microsoft.com/office/drawing/2014/main" id="{E5354825-8E74-44A2-9751-4A53320585B7}"/>
                  </a:ext>
                </a:extLst>
              </p:cNvPr>
              <p:cNvSpPr/>
              <p:nvPr/>
            </p:nvSpPr>
            <p:spPr>
              <a:xfrm>
                <a:off x="1713413" y="3838703"/>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59" name="矩形: 圆角 58">
                <a:extLst>
                  <a:ext uri="{FF2B5EF4-FFF2-40B4-BE49-F238E27FC236}">
                    <a16:creationId xmlns:a16="http://schemas.microsoft.com/office/drawing/2014/main" id="{6CCBF35B-3FE7-407F-9E82-104A5B1014F8}"/>
                  </a:ext>
                </a:extLst>
              </p:cNvPr>
              <p:cNvSpPr/>
              <p:nvPr/>
            </p:nvSpPr>
            <p:spPr>
              <a:xfrm>
                <a:off x="2486646" y="3846150"/>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60" name="矩形: 圆角 59">
                <a:extLst>
                  <a:ext uri="{FF2B5EF4-FFF2-40B4-BE49-F238E27FC236}">
                    <a16:creationId xmlns:a16="http://schemas.microsoft.com/office/drawing/2014/main" id="{503773F1-30FE-4259-9E9A-510706C870B7}"/>
                  </a:ext>
                </a:extLst>
              </p:cNvPr>
              <p:cNvSpPr/>
              <p:nvPr/>
            </p:nvSpPr>
            <p:spPr>
              <a:xfrm>
                <a:off x="4038156" y="3828543"/>
                <a:ext cx="602166" cy="3012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grpSp>
        <p:sp>
          <p:nvSpPr>
            <p:cNvPr id="61" name="矩形: 圆角 60">
              <a:extLst>
                <a:ext uri="{FF2B5EF4-FFF2-40B4-BE49-F238E27FC236}">
                  <a16:creationId xmlns:a16="http://schemas.microsoft.com/office/drawing/2014/main" id="{024339DE-83E5-4BB7-A0FA-862E74AAB903}"/>
                </a:ext>
              </a:extLst>
            </p:cNvPr>
            <p:cNvSpPr/>
            <p:nvPr/>
          </p:nvSpPr>
          <p:spPr>
            <a:xfrm>
              <a:off x="5237376" y="1815627"/>
              <a:ext cx="1562993" cy="26993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50" dirty="0"/>
                <a:t>Block Reward</a:t>
              </a:r>
              <a:endParaRPr lang="zh-CN" altLang="en-US" sz="1050" dirty="0"/>
            </a:p>
          </p:txBody>
        </p:sp>
        <p:cxnSp>
          <p:nvCxnSpPr>
            <p:cNvPr id="62" name="直接箭头连接符 61">
              <a:extLst>
                <a:ext uri="{FF2B5EF4-FFF2-40B4-BE49-F238E27FC236}">
                  <a16:creationId xmlns:a16="http://schemas.microsoft.com/office/drawing/2014/main" id="{4330B036-3E5A-4635-9F2E-13911CC2C6AA}"/>
                </a:ext>
              </a:extLst>
            </p:cNvPr>
            <p:cNvCxnSpPr>
              <a:cxnSpLocks/>
              <a:stCxn id="61" idx="1"/>
              <a:endCxn id="27" idx="3"/>
            </p:cNvCxnSpPr>
            <p:nvPr/>
          </p:nvCxnSpPr>
          <p:spPr>
            <a:xfrm flipH="1" flipV="1">
              <a:off x="4569642" y="1940461"/>
              <a:ext cx="667734" cy="10135"/>
            </a:xfrm>
            <a:prstGeom prst="straightConnector1">
              <a:avLst/>
            </a:prstGeom>
            <a:ln w="6350">
              <a:prstDash val="solid"/>
              <a:tailEnd type="triangle"/>
            </a:ln>
          </p:spPr>
          <p:style>
            <a:lnRef idx="1">
              <a:schemeClr val="dk1"/>
            </a:lnRef>
            <a:fillRef idx="0">
              <a:schemeClr val="dk1"/>
            </a:fillRef>
            <a:effectRef idx="0">
              <a:schemeClr val="dk1"/>
            </a:effectRef>
            <a:fontRef idx="minor">
              <a:schemeClr val="tx1"/>
            </a:fontRef>
          </p:style>
        </p:cxnSp>
        <p:sp>
          <p:nvSpPr>
            <p:cNvPr id="63" name="矩形 62">
              <a:extLst>
                <a:ext uri="{FF2B5EF4-FFF2-40B4-BE49-F238E27FC236}">
                  <a16:creationId xmlns:a16="http://schemas.microsoft.com/office/drawing/2014/main" id="{C4ABA06C-5560-4C0F-87D0-16FFE613A0B4}"/>
                </a:ext>
              </a:extLst>
            </p:cNvPr>
            <p:cNvSpPr/>
            <p:nvPr/>
          </p:nvSpPr>
          <p:spPr>
            <a:xfrm>
              <a:off x="5162776" y="2171969"/>
              <a:ext cx="2425015" cy="811783"/>
            </a:xfrm>
            <a:prstGeom prst="rect">
              <a:avLst/>
            </a:prstGeom>
            <a:ln w="952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B48FFA34-1919-41EE-B8EC-6F14C9E88573}"/>
                </a:ext>
              </a:extLst>
            </p:cNvPr>
            <p:cNvSpPr/>
            <p:nvPr/>
          </p:nvSpPr>
          <p:spPr>
            <a:xfrm>
              <a:off x="5236418" y="2216742"/>
              <a:ext cx="679553" cy="26993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50" dirty="0"/>
                <a:t>Creator</a:t>
              </a:r>
              <a:endParaRPr lang="zh-CN" altLang="en-US" sz="1050" dirty="0"/>
            </a:p>
          </p:txBody>
        </p:sp>
        <p:sp>
          <p:nvSpPr>
            <p:cNvPr id="65" name="矩形: 圆角 64">
              <a:extLst>
                <a:ext uri="{FF2B5EF4-FFF2-40B4-BE49-F238E27FC236}">
                  <a16:creationId xmlns:a16="http://schemas.microsoft.com/office/drawing/2014/main" id="{FC2557EF-100F-42AD-B7CF-02238C6CDF92}"/>
                </a:ext>
              </a:extLst>
            </p:cNvPr>
            <p:cNvSpPr/>
            <p:nvPr/>
          </p:nvSpPr>
          <p:spPr>
            <a:xfrm>
              <a:off x="5239537" y="2563280"/>
              <a:ext cx="676434" cy="26993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50" dirty="0"/>
                <a:t>Source</a:t>
              </a:r>
              <a:endParaRPr lang="zh-CN" altLang="en-US" sz="1050" dirty="0"/>
            </a:p>
          </p:txBody>
        </p:sp>
        <p:sp>
          <p:nvSpPr>
            <p:cNvPr id="66" name="矩形: 圆角 65">
              <a:extLst>
                <a:ext uri="{FF2B5EF4-FFF2-40B4-BE49-F238E27FC236}">
                  <a16:creationId xmlns:a16="http://schemas.microsoft.com/office/drawing/2014/main" id="{39024BA5-4B9B-423A-9062-C3B4352D2428}"/>
                </a:ext>
              </a:extLst>
            </p:cNvPr>
            <p:cNvSpPr/>
            <p:nvPr/>
          </p:nvSpPr>
          <p:spPr>
            <a:xfrm>
              <a:off x="6053122" y="2582858"/>
              <a:ext cx="747247" cy="26993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50" dirty="0"/>
                <a:t>Validator</a:t>
              </a:r>
              <a:endParaRPr lang="zh-CN" altLang="en-US" sz="1050" dirty="0"/>
            </a:p>
          </p:txBody>
        </p:sp>
        <p:sp>
          <p:nvSpPr>
            <p:cNvPr id="67" name="矩形: 圆角 66">
              <a:extLst>
                <a:ext uri="{FF2B5EF4-FFF2-40B4-BE49-F238E27FC236}">
                  <a16:creationId xmlns:a16="http://schemas.microsoft.com/office/drawing/2014/main" id="{0379F5B5-1F32-4AB1-ACB9-C8053038897A}"/>
                </a:ext>
              </a:extLst>
            </p:cNvPr>
            <p:cNvSpPr/>
            <p:nvPr/>
          </p:nvSpPr>
          <p:spPr>
            <a:xfrm>
              <a:off x="6053941" y="2226775"/>
              <a:ext cx="727207" cy="26993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50" dirty="0"/>
                <a:t>DAPP</a:t>
              </a:r>
              <a:endParaRPr lang="zh-CN" altLang="en-US" sz="1050" dirty="0"/>
            </a:p>
          </p:txBody>
        </p:sp>
        <p:cxnSp>
          <p:nvCxnSpPr>
            <p:cNvPr id="68" name="直接箭头连接符 67">
              <a:extLst>
                <a:ext uri="{FF2B5EF4-FFF2-40B4-BE49-F238E27FC236}">
                  <a16:creationId xmlns:a16="http://schemas.microsoft.com/office/drawing/2014/main" id="{186F4A3F-6932-4DCD-9D13-CDF2FF35BF73}"/>
                </a:ext>
              </a:extLst>
            </p:cNvPr>
            <p:cNvCxnSpPr>
              <a:cxnSpLocks/>
              <a:stCxn id="63" idx="1"/>
              <a:endCxn id="38" idx="3"/>
            </p:cNvCxnSpPr>
            <p:nvPr/>
          </p:nvCxnSpPr>
          <p:spPr>
            <a:xfrm flipH="1">
              <a:off x="4569642" y="2577861"/>
              <a:ext cx="593134" cy="1395333"/>
            </a:xfrm>
            <a:prstGeom prst="straightConnector1">
              <a:avLst/>
            </a:prstGeom>
            <a:ln w="6350">
              <a:prstDash val="solid"/>
              <a:tailEnd type="triangle"/>
            </a:ln>
          </p:spPr>
          <p:style>
            <a:lnRef idx="1">
              <a:schemeClr val="dk1"/>
            </a:lnRef>
            <a:fillRef idx="0">
              <a:schemeClr val="dk1"/>
            </a:fillRef>
            <a:effectRef idx="0">
              <a:schemeClr val="dk1"/>
            </a:effectRef>
            <a:fontRef idx="minor">
              <a:schemeClr val="tx1"/>
            </a:fontRef>
          </p:style>
        </p:cxnSp>
        <p:sp>
          <p:nvSpPr>
            <p:cNvPr id="69" name="箭头: 左弧形 68">
              <a:extLst>
                <a:ext uri="{FF2B5EF4-FFF2-40B4-BE49-F238E27FC236}">
                  <a16:creationId xmlns:a16="http://schemas.microsoft.com/office/drawing/2014/main" id="{1CA11D5C-0394-46B7-A74B-559BD3CF0B29}"/>
                </a:ext>
              </a:extLst>
            </p:cNvPr>
            <p:cNvSpPr/>
            <p:nvPr/>
          </p:nvSpPr>
          <p:spPr>
            <a:xfrm rot="10800000">
              <a:off x="4669426" y="1940460"/>
              <a:ext cx="406136" cy="1100176"/>
            </a:xfrm>
            <a:prstGeom prst="curvedRightArrow">
              <a:avLst/>
            </a:prstGeom>
            <a:ln w="6350"/>
          </p:spPr>
          <p:style>
            <a:lnRef idx="2">
              <a:schemeClr val="dk1"/>
            </a:lnRef>
            <a:fillRef idx="1">
              <a:schemeClr val="lt1"/>
            </a:fillRef>
            <a:effectRef idx="0">
              <a:schemeClr val="dk1"/>
            </a:effectRef>
            <a:fontRef idx="minor">
              <a:schemeClr val="dk1"/>
            </a:fontRef>
          </p:style>
          <p:txBody>
            <a:bodyPr vert="eaVert" rtlCol="0" anchor="ctr"/>
            <a:lstStyle/>
            <a:p>
              <a:pPr algn="ctr"/>
              <a:r>
                <a:rPr lang="en-US" altLang="zh-CN" sz="1000" dirty="0">
                  <a:solidFill>
                    <a:schemeClr val="tx1"/>
                  </a:solidFill>
                </a:rPr>
                <a:t>DAU sort</a:t>
              </a:r>
              <a:endParaRPr lang="zh-CN" altLang="en-US" sz="1000" dirty="0">
                <a:solidFill>
                  <a:schemeClr val="tx1"/>
                </a:solidFill>
              </a:endParaRPr>
            </a:p>
          </p:txBody>
        </p:sp>
        <p:sp>
          <p:nvSpPr>
            <p:cNvPr id="70" name="文本框 69">
              <a:extLst>
                <a:ext uri="{FF2B5EF4-FFF2-40B4-BE49-F238E27FC236}">
                  <a16:creationId xmlns:a16="http://schemas.microsoft.com/office/drawing/2014/main" id="{E9ACD6B0-5C8E-4310-81B0-5C1385B8294C}"/>
                </a:ext>
              </a:extLst>
            </p:cNvPr>
            <p:cNvSpPr txBox="1"/>
            <p:nvPr/>
          </p:nvSpPr>
          <p:spPr>
            <a:xfrm>
              <a:off x="6900153" y="2278931"/>
              <a:ext cx="667350" cy="415498"/>
            </a:xfrm>
            <a:prstGeom prst="rect">
              <a:avLst/>
            </a:prstGeom>
            <a:noFill/>
          </p:spPr>
          <p:txBody>
            <a:bodyPr wrap="square" rtlCol="0">
              <a:spAutoFit/>
            </a:bodyPr>
            <a:lstStyle/>
            <a:p>
              <a:pPr algn="ctr"/>
              <a:r>
                <a:rPr lang="en-US" altLang="zh-CN" sz="1050" b="1" dirty="0"/>
                <a:t>DAU Reward</a:t>
              </a:r>
              <a:endParaRPr lang="zh-CN" altLang="en-US" sz="1050" b="1" dirty="0"/>
            </a:p>
          </p:txBody>
        </p:sp>
        <p:sp>
          <p:nvSpPr>
            <p:cNvPr id="71" name="矩形: 圆角 70">
              <a:extLst>
                <a:ext uri="{FF2B5EF4-FFF2-40B4-BE49-F238E27FC236}">
                  <a16:creationId xmlns:a16="http://schemas.microsoft.com/office/drawing/2014/main" id="{156CDC16-3D6C-4C6B-B245-B93627C0E89B}"/>
                </a:ext>
              </a:extLst>
            </p:cNvPr>
            <p:cNvSpPr/>
            <p:nvPr/>
          </p:nvSpPr>
          <p:spPr>
            <a:xfrm>
              <a:off x="8076654" y="3543606"/>
              <a:ext cx="1606622" cy="5811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a:t>Validator Election</a:t>
              </a:r>
              <a:endParaRPr lang="zh-CN" altLang="en-US" sz="1100" dirty="0"/>
            </a:p>
          </p:txBody>
        </p:sp>
        <p:sp>
          <p:nvSpPr>
            <p:cNvPr id="24" name="箭头: 左弧形 23">
              <a:extLst>
                <a:ext uri="{FF2B5EF4-FFF2-40B4-BE49-F238E27FC236}">
                  <a16:creationId xmlns:a16="http://schemas.microsoft.com/office/drawing/2014/main" id="{BED6E610-39D5-4F2E-8608-E94DD0BB7F12}"/>
                </a:ext>
              </a:extLst>
            </p:cNvPr>
            <p:cNvSpPr/>
            <p:nvPr/>
          </p:nvSpPr>
          <p:spPr>
            <a:xfrm rot="10800000">
              <a:off x="4663035" y="3133201"/>
              <a:ext cx="412527" cy="1227941"/>
            </a:xfrm>
            <a:prstGeom prst="curvedRightArrow">
              <a:avLst/>
            </a:prstGeom>
            <a:ln w="6350"/>
          </p:spPr>
          <p:style>
            <a:lnRef idx="2">
              <a:schemeClr val="dk1"/>
            </a:lnRef>
            <a:fillRef idx="1">
              <a:schemeClr val="lt1"/>
            </a:fillRef>
            <a:effectRef idx="0">
              <a:schemeClr val="dk1"/>
            </a:effectRef>
            <a:fontRef idx="minor">
              <a:schemeClr val="dk1"/>
            </a:fontRef>
          </p:style>
          <p:txBody>
            <a:bodyPr vert="eaVert" rtlCol="0" anchor="ctr"/>
            <a:lstStyle/>
            <a:p>
              <a:pPr algn="ctr"/>
              <a:r>
                <a:rPr lang="en-US" altLang="zh-CN" sz="1000" dirty="0">
                  <a:solidFill>
                    <a:schemeClr val="tx1"/>
                  </a:solidFill>
                </a:rPr>
                <a:t>Apply</a:t>
              </a:r>
              <a:endParaRPr lang="zh-CN" altLang="en-US" sz="1000" dirty="0">
                <a:solidFill>
                  <a:schemeClr val="tx1"/>
                </a:solidFill>
              </a:endParaRPr>
            </a:p>
          </p:txBody>
        </p:sp>
        <p:cxnSp>
          <p:nvCxnSpPr>
            <p:cNvPr id="85" name="直接箭头连接符 84">
              <a:extLst>
                <a:ext uri="{FF2B5EF4-FFF2-40B4-BE49-F238E27FC236}">
                  <a16:creationId xmlns:a16="http://schemas.microsoft.com/office/drawing/2014/main" id="{08CB04A8-85CC-4925-B697-AD8122DCA022}"/>
                </a:ext>
              </a:extLst>
            </p:cNvPr>
            <p:cNvCxnSpPr/>
            <p:nvPr/>
          </p:nvCxnSpPr>
          <p:spPr>
            <a:xfrm flipH="1">
              <a:off x="4569642" y="1646707"/>
              <a:ext cx="32757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41FB8818-DD4B-4C80-BBC4-F8B790D04DE9}"/>
                </a:ext>
              </a:extLst>
            </p:cNvPr>
            <p:cNvCxnSpPr>
              <a:cxnSpLocks/>
              <a:stCxn id="20" idx="1"/>
              <a:endCxn id="33" idx="3"/>
            </p:cNvCxnSpPr>
            <p:nvPr/>
          </p:nvCxnSpPr>
          <p:spPr>
            <a:xfrm flipH="1" flipV="1">
              <a:off x="7716244" y="2384300"/>
              <a:ext cx="141504" cy="12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直接箭头连接符 91">
              <a:extLst>
                <a:ext uri="{FF2B5EF4-FFF2-40B4-BE49-F238E27FC236}">
                  <a16:creationId xmlns:a16="http://schemas.microsoft.com/office/drawing/2014/main" id="{F5EEF297-02C8-4D11-A527-EE31764B2827}"/>
                </a:ext>
              </a:extLst>
            </p:cNvPr>
            <p:cNvCxnSpPr>
              <a:stCxn id="71" idx="1"/>
              <a:endCxn id="8" idx="3"/>
            </p:cNvCxnSpPr>
            <p:nvPr/>
          </p:nvCxnSpPr>
          <p:spPr>
            <a:xfrm flipH="1" flipV="1">
              <a:off x="7705844" y="3642995"/>
              <a:ext cx="370810" cy="191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FE37AE5-CFD0-4E84-A725-52CC58B7EF04}"/>
                </a:ext>
              </a:extLst>
            </p:cNvPr>
            <p:cNvCxnSpPr>
              <a:cxnSpLocks/>
              <a:stCxn id="96" idx="1"/>
              <a:endCxn id="13" idx="3"/>
            </p:cNvCxnSpPr>
            <p:nvPr/>
          </p:nvCxnSpPr>
          <p:spPr>
            <a:xfrm flipH="1">
              <a:off x="7690385" y="4904144"/>
              <a:ext cx="3862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 name="矩形: 圆角 95">
              <a:extLst>
                <a:ext uri="{FF2B5EF4-FFF2-40B4-BE49-F238E27FC236}">
                  <a16:creationId xmlns:a16="http://schemas.microsoft.com/office/drawing/2014/main" id="{7F72C31D-357F-4C66-AB5B-0DD9C9356330}"/>
                </a:ext>
              </a:extLst>
            </p:cNvPr>
            <p:cNvSpPr/>
            <p:nvPr/>
          </p:nvSpPr>
          <p:spPr>
            <a:xfrm>
              <a:off x="8076654" y="4613584"/>
              <a:ext cx="1606622" cy="58111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dirty="0"/>
                <a:t>Configuration Update</a:t>
              </a:r>
              <a:endParaRPr lang="zh-CN" altLang="en-US" sz="1100" dirty="0"/>
            </a:p>
          </p:txBody>
        </p:sp>
        <p:sp>
          <p:nvSpPr>
            <p:cNvPr id="102" name="文本框 101">
              <a:extLst>
                <a:ext uri="{FF2B5EF4-FFF2-40B4-BE49-F238E27FC236}">
                  <a16:creationId xmlns:a16="http://schemas.microsoft.com/office/drawing/2014/main" id="{4E479264-009F-470A-946A-3AEF539EEB51}"/>
                </a:ext>
              </a:extLst>
            </p:cNvPr>
            <p:cNvSpPr txBox="1"/>
            <p:nvPr/>
          </p:nvSpPr>
          <p:spPr>
            <a:xfrm>
              <a:off x="2312180" y="5024373"/>
              <a:ext cx="1449089" cy="276999"/>
            </a:xfrm>
            <a:prstGeom prst="rect">
              <a:avLst/>
            </a:prstGeom>
            <a:noFill/>
          </p:spPr>
          <p:txBody>
            <a:bodyPr wrap="square" rtlCol="0">
              <a:spAutoFit/>
            </a:bodyPr>
            <a:lstStyle/>
            <a:p>
              <a:r>
                <a:rPr lang="en-US" altLang="zh-CN" sz="1200" dirty="0"/>
                <a:t>Normal Nodes</a:t>
              </a:r>
              <a:endParaRPr lang="zh-CN" altLang="en-US" sz="1200" dirty="0"/>
            </a:p>
          </p:txBody>
        </p:sp>
        <p:sp>
          <p:nvSpPr>
            <p:cNvPr id="2" name="文本框 1">
              <a:extLst>
                <a:ext uri="{FF2B5EF4-FFF2-40B4-BE49-F238E27FC236}">
                  <a16:creationId xmlns:a16="http://schemas.microsoft.com/office/drawing/2014/main" id="{F62F2006-BAAC-48C2-9A3A-28412D849199}"/>
                </a:ext>
              </a:extLst>
            </p:cNvPr>
            <p:cNvSpPr txBox="1"/>
            <p:nvPr/>
          </p:nvSpPr>
          <p:spPr>
            <a:xfrm>
              <a:off x="5617301" y="3078580"/>
              <a:ext cx="1668780" cy="276999"/>
            </a:xfrm>
            <a:prstGeom prst="rect">
              <a:avLst/>
            </a:prstGeom>
            <a:noFill/>
          </p:spPr>
          <p:txBody>
            <a:bodyPr wrap="square" rtlCol="0">
              <a:spAutoFit/>
            </a:bodyPr>
            <a:lstStyle/>
            <a:p>
              <a:r>
                <a:rPr lang="en-US" altLang="zh-CN" sz="1200" b="1" dirty="0"/>
                <a:t>Election Contract</a:t>
              </a:r>
              <a:endParaRPr lang="zh-CN" altLang="en-US" sz="1200" b="1" dirty="0"/>
            </a:p>
          </p:txBody>
        </p:sp>
        <p:sp>
          <p:nvSpPr>
            <p:cNvPr id="72" name="文本框 71">
              <a:extLst>
                <a:ext uri="{FF2B5EF4-FFF2-40B4-BE49-F238E27FC236}">
                  <a16:creationId xmlns:a16="http://schemas.microsoft.com/office/drawing/2014/main" id="{E1DF00CF-2E5E-4D54-B87A-F23DD1944D39}"/>
                </a:ext>
              </a:extLst>
            </p:cNvPr>
            <p:cNvSpPr txBox="1"/>
            <p:nvPr/>
          </p:nvSpPr>
          <p:spPr>
            <a:xfrm>
              <a:off x="5481953" y="4289031"/>
              <a:ext cx="1823330" cy="276999"/>
            </a:xfrm>
            <a:prstGeom prst="rect">
              <a:avLst/>
            </a:prstGeom>
            <a:noFill/>
          </p:spPr>
          <p:txBody>
            <a:bodyPr wrap="square" rtlCol="0">
              <a:spAutoFit/>
            </a:bodyPr>
            <a:lstStyle/>
            <a:p>
              <a:r>
                <a:rPr lang="en-US" altLang="zh-CN" sz="1200" b="1" dirty="0"/>
                <a:t>Configuration Contract</a:t>
              </a:r>
              <a:endParaRPr lang="zh-CN" altLang="en-US" sz="1200" b="1" dirty="0"/>
            </a:p>
          </p:txBody>
        </p:sp>
      </p:grpSp>
      <p:sp>
        <p:nvSpPr>
          <p:cNvPr id="5" name="文本框 4">
            <a:extLst>
              <a:ext uri="{FF2B5EF4-FFF2-40B4-BE49-F238E27FC236}">
                <a16:creationId xmlns:a16="http://schemas.microsoft.com/office/drawing/2014/main" id="{C79E44FC-C0AB-4319-B5D3-50464D463F49}"/>
              </a:ext>
            </a:extLst>
          </p:cNvPr>
          <p:cNvSpPr txBox="1"/>
          <p:nvPr/>
        </p:nvSpPr>
        <p:spPr>
          <a:xfrm>
            <a:off x="616998" y="319702"/>
            <a:ext cx="9495438" cy="646331"/>
          </a:xfrm>
          <a:prstGeom prst="rect">
            <a:avLst/>
          </a:prstGeom>
          <a:noFill/>
        </p:spPr>
        <p:txBody>
          <a:bodyPr wrap="square" rtlCol="0">
            <a:spAutoFit/>
          </a:bodyPr>
          <a:lstStyle/>
          <a:p>
            <a:r>
              <a:rPr lang="zh-CN" altLang="en-US" sz="3600" dirty="0"/>
              <a:t>基于</a:t>
            </a:r>
            <a:r>
              <a:rPr lang="en-US" altLang="zh-CN" sz="3600" dirty="0"/>
              <a:t>DAU</a:t>
            </a:r>
            <a:r>
              <a:rPr lang="zh-CN" altLang="en-US" sz="3600" dirty="0"/>
              <a:t>（日活用户数）选举的共识架构</a:t>
            </a:r>
          </a:p>
        </p:txBody>
      </p:sp>
    </p:spTree>
    <p:extLst>
      <p:ext uri="{BB962C8B-B14F-4D97-AF65-F5344CB8AC3E}">
        <p14:creationId xmlns:p14="http://schemas.microsoft.com/office/powerpoint/2010/main" val="189742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61947"/>
          </a:xfrm>
        </p:spPr>
        <p:txBody>
          <a:bodyPr/>
          <a:lstStyle/>
          <a:p>
            <a:r>
              <a:rPr kumimoji="1" lang="zh-CN" altLang="en-US" dirty="0">
                <a:sym typeface="+mn-ea"/>
              </a:rPr>
              <a:t>费用激励</a:t>
            </a:r>
            <a:endParaRPr kumimoji="1" lang="en-US" altLang="zh-CN" dirty="0">
              <a:sym typeface="+mn-ea"/>
            </a:endParaRPr>
          </a:p>
        </p:txBody>
      </p:sp>
      <p:sp>
        <p:nvSpPr>
          <p:cNvPr id="31" name="文本框 30"/>
          <p:cNvSpPr txBox="1"/>
          <p:nvPr/>
        </p:nvSpPr>
        <p:spPr>
          <a:xfrm>
            <a:off x="838200" y="1427293"/>
            <a:ext cx="4643175" cy="830997"/>
          </a:xfrm>
          <a:prstGeom prst="rect">
            <a:avLst/>
          </a:prstGeom>
          <a:noFill/>
        </p:spPr>
        <p:txBody>
          <a:bodyPr wrap="square" rtlCol="0">
            <a:spAutoFit/>
          </a:bodyPr>
          <a:lstStyle/>
          <a:p>
            <a:r>
              <a:rPr lang="en-US" altLang="zh-CN" sz="1600" b="1" dirty="0"/>
              <a:t>token: 1BU = 100 000 vote</a:t>
            </a:r>
          </a:p>
          <a:p>
            <a:r>
              <a:rPr lang="en-US" altLang="zh-CN" sz="1600" b="1" dirty="0"/>
              <a:t>fee:     1000MO = 1 vote</a:t>
            </a:r>
          </a:p>
          <a:p>
            <a:r>
              <a:rPr lang="en-US" altLang="zh-CN" sz="1600" b="1" dirty="0"/>
              <a:t>(Can be adjusted according to configuration)</a:t>
            </a:r>
            <a:endParaRPr lang="zh-CN" altLang="en-US" sz="1600" b="1" dirty="0"/>
          </a:p>
        </p:txBody>
      </p:sp>
      <p:sp>
        <p:nvSpPr>
          <p:cNvPr id="33" name="流程图: 可选过程 32"/>
          <p:cNvSpPr/>
          <p:nvPr/>
        </p:nvSpPr>
        <p:spPr>
          <a:xfrm>
            <a:off x="4031943" y="3206067"/>
            <a:ext cx="1688690" cy="759542"/>
          </a:xfrm>
          <a:prstGeom prst="flowChartAlternate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0.00248BU fee</a:t>
            </a:r>
            <a:endParaRPr lang="zh-CN" altLang="en-US" dirty="0"/>
          </a:p>
        </p:txBody>
      </p:sp>
      <p:sp>
        <p:nvSpPr>
          <p:cNvPr id="42" name="文本框 41"/>
          <p:cNvSpPr txBox="1"/>
          <p:nvPr/>
        </p:nvSpPr>
        <p:spPr>
          <a:xfrm>
            <a:off x="2515999" y="3265542"/>
            <a:ext cx="1547218" cy="307777"/>
          </a:xfrm>
          <a:prstGeom prst="rect">
            <a:avLst/>
          </a:prstGeom>
          <a:noFill/>
        </p:spPr>
        <p:txBody>
          <a:bodyPr wrap="none" rtlCol="0">
            <a:spAutoFit/>
          </a:bodyPr>
          <a:lstStyle/>
          <a:p>
            <a:r>
              <a:rPr lang="en-US" altLang="zh-CN" sz="1400" dirty="0"/>
              <a:t>About to produce</a:t>
            </a:r>
            <a:endParaRPr lang="zh-CN" altLang="en-US" sz="1400" dirty="0"/>
          </a:p>
        </p:txBody>
      </p:sp>
      <p:sp>
        <p:nvSpPr>
          <p:cNvPr id="47" name="流程图: 过程 46"/>
          <p:cNvSpPr/>
          <p:nvPr/>
        </p:nvSpPr>
        <p:spPr>
          <a:xfrm>
            <a:off x="960044" y="3221849"/>
            <a:ext cx="1555955" cy="707923"/>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1 transaction</a:t>
            </a:r>
            <a:endParaRPr lang="zh-CN" altLang="en-US" dirty="0"/>
          </a:p>
        </p:txBody>
      </p:sp>
      <p:cxnSp>
        <p:nvCxnSpPr>
          <p:cNvPr id="48" name="直接箭头连接符 47"/>
          <p:cNvCxnSpPr>
            <a:stCxn id="47" idx="3"/>
            <a:endCxn id="33" idx="1"/>
          </p:cNvCxnSpPr>
          <p:nvPr/>
        </p:nvCxnSpPr>
        <p:spPr>
          <a:xfrm>
            <a:off x="2515999" y="3575811"/>
            <a:ext cx="1515944" cy="1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7237688" y="2625213"/>
            <a:ext cx="1541209" cy="80378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validator reward</a:t>
            </a:r>
            <a:endParaRPr lang="zh-CN" altLang="en-US" dirty="0"/>
          </a:p>
        </p:txBody>
      </p:sp>
      <p:sp>
        <p:nvSpPr>
          <p:cNvPr id="69" name="椭圆 68"/>
          <p:cNvSpPr/>
          <p:nvPr/>
        </p:nvSpPr>
        <p:spPr>
          <a:xfrm>
            <a:off x="7274811" y="3797009"/>
            <a:ext cx="1541209" cy="80378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DAU incentive</a:t>
            </a:r>
            <a:endParaRPr lang="zh-CN" altLang="en-US" dirty="0"/>
          </a:p>
        </p:txBody>
      </p:sp>
      <p:cxnSp>
        <p:nvCxnSpPr>
          <p:cNvPr id="71" name="直接箭头连接符 70"/>
          <p:cNvCxnSpPr>
            <a:stCxn id="33" idx="3"/>
            <a:endCxn id="66" idx="2"/>
          </p:cNvCxnSpPr>
          <p:nvPr/>
        </p:nvCxnSpPr>
        <p:spPr>
          <a:xfrm flipV="1">
            <a:off x="5720633" y="3027107"/>
            <a:ext cx="1517055" cy="558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3" idx="3"/>
            <a:endCxn id="69" idx="2"/>
          </p:cNvCxnSpPr>
          <p:nvPr/>
        </p:nvCxnSpPr>
        <p:spPr>
          <a:xfrm>
            <a:off x="5720633" y="3585838"/>
            <a:ext cx="1554178" cy="613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rot="20372644">
            <a:off x="5657032" y="2975947"/>
            <a:ext cx="1657826" cy="307777"/>
          </a:xfrm>
          <a:prstGeom prst="rect">
            <a:avLst/>
          </a:prstGeom>
          <a:noFill/>
        </p:spPr>
        <p:txBody>
          <a:bodyPr wrap="none" rtlCol="0">
            <a:spAutoFit/>
          </a:bodyPr>
          <a:lstStyle/>
          <a:p>
            <a:r>
              <a:rPr lang="en-US" altLang="zh-CN" sz="1400" dirty="0"/>
              <a:t>20%(0.000496BU)</a:t>
            </a:r>
            <a:endParaRPr lang="zh-CN" altLang="en-US" sz="1400" dirty="0"/>
          </a:p>
        </p:txBody>
      </p:sp>
      <p:sp>
        <p:nvSpPr>
          <p:cNvPr id="77" name="文本框 76"/>
          <p:cNvSpPr txBox="1"/>
          <p:nvPr/>
        </p:nvSpPr>
        <p:spPr>
          <a:xfrm rot="1293201">
            <a:off x="5804737" y="3675088"/>
            <a:ext cx="1657826" cy="307777"/>
          </a:xfrm>
          <a:prstGeom prst="rect">
            <a:avLst/>
          </a:prstGeom>
          <a:noFill/>
        </p:spPr>
        <p:txBody>
          <a:bodyPr wrap="none" rtlCol="0">
            <a:spAutoFit/>
          </a:bodyPr>
          <a:lstStyle/>
          <a:p>
            <a:r>
              <a:rPr lang="en-US" altLang="zh-CN" sz="1400" dirty="0"/>
              <a:t>80%(0.001984BU)</a:t>
            </a:r>
            <a:endParaRPr lang="zh-CN" altLang="en-US" sz="1400" dirty="0"/>
          </a:p>
        </p:txBody>
      </p:sp>
      <p:sp>
        <p:nvSpPr>
          <p:cNvPr id="79" name="流程图: 多文档 78"/>
          <p:cNvSpPr/>
          <p:nvPr/>
        </p:nvSpPr>
        <p:spPr>
          <a:xfrm>
            <a:off x="9992620" y="2990500"/>
            <a:ext cx="1511709" cy="781664"/>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248 votes</a:t>
            </a:r>
            <a:endParaRPr lang="zh-CN" altLang="en-US" dirty="0"/>
          </a:p>
        </p:txBody>
      </p:sp>
      <p:cxnSp>
        <p:nvCxnSpPr>
          <p:cNvPr id="81" name="直接箭头连接符 80"/>
          <p:cNvCxnSpPr>
            <a:stCxn id="69" idx="6"/>
            <a:endCxn id="79" idx="1"/>
          </p:cNvCxnSpPr>
          <p:nvPr/>
        </p:nvCxnSpPr>
        <p:spPr>
          <a:xfrm flipV="1">
            <a:off x="8816020" y="3381332"/>
            <a:ext cx="1176600" cy="817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778897" y="3891125"/>
            <a:ext cx="1021433" cy="307777"/>
          </a:xfrm>
          <a:prstGeom prst="rect">
            <a:avLst/>
          </a:prstGeom>
          <a:noFill/>
        </p:spPr>
        <p:txBody>
          <a:bodyPr wrap="none" rtlCol="0">
            <a:spAutoFit/>
          </a:bodyPr>
          <a:lstStyle/>
          <a:p>
            <a:r>
              <a:rPr lang="en-US" altLang="zh-CN" sz="1400" dirty="0"/>
              <a:t>Equivalent</a:t>
            </a:r>
            <a:endParaRPr lang="zh-CN" altLang="en-US" sz="1400" dirty="0"/>
          </a:p>
        </p:txBody>
      </p:sp>
      <p:sp>
        <p:nvSpPr>
          <p:cNvPr id="96" name="流程图: 可选过程 95"/>
          <p:cNvSpPr/>
          <p:nvPr/>
        </p:nvSpPr>
        <p:spPr>
          <a:xfrm>
            <a:off x="4042098" y="5013855"/>
            <a:ext cx="1688690" cy="73741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0.000496BU</a:t>
            </a:r>
          </a:p>
          <a:p>
            <a:pPr algn="ctr"/>
            <a:r>
              <a:rPr lang="en-US" altLang="zh-CN" dirty="0"/>
              <a:t>User</a:t>
            </a:r>
            <a:endParaRPr lang="zh-CN" altLang="en-US" dirty="0"/>
          </a:p>
        </p:txBody>
      </p:sp>
      <p:cxnSp>
        <p:nvCxnSpPr>
          <p:cNvPr id="98" name="直接箭头连接符 97"/>
          <p:cNvCxnSpPr>
            <a:cxnSpLocks/>
            <a:stCxn id="69" idx="2"/>
            <a:endCxn id="96" idx="3"/>
          </p:cNvCxnSpPr>
          <p:nvPr/>
        </p:nvCxnSpPr>
        <p:spPr>
          <a:xfrm flipH="1">
            <a:off x="5730788" y="4198903"/>
            <a:ext cx="1544023" cy="118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rot="19399553">
            <a:off x="6020166" y="4621952"/>
            <a:ext cx="543739" cy="307777"/>
          </a:xfrm>
          <a:prstGeom prst="rect">
            <a:avLst/>
          </a:prstGeom>
          <a:noFill/>
        </p:spPr>
        <p:txBody>
          <a:bodyPr wrap="none" rtlCol="0">
            <a:spAutoFit/>
          </a:bodyPr>
          <a:lstStyle/>
          <a:p>
            <a:r>
              <a:rPr lang="en-US" altLang="zh-CN" sz="1400" dirty="0"/>
              <a:t>20%</a:t>
            </a:r>
            <a:endParaRPr lang="zh-CN" altLang="en-US" sz="1400" dirty="0"/>
          </a:p>
        </p:txBody>
      </p:sp>
      <p:sp>
        <p:nvSpPr>
          <p:cNvPr id="53" name="流程图: 可选过程 52">
            <a:extLst>
              <a:ext uri="{FF2B5EF4-FFF2-40B4-BE49-F238E27FC236}">
                <a16:creationId xmlns:a16="http://schemas.microsoft.com/office/drawing/2014/main" id="{AED83664-35C8-4216-B707-49EFE0F8ABB5}"/>
              </a:ext>
            </a:extLst>
          </p:cNvPr>
          <p:cNvSpPr/>
          <p:nvPr/>
        </p:nvSpPr>
        <p:spPr>
          <a:xfrm>
            <a:off x="7201071" y="5035979"/>
            <a:ext cx="1688690" cy="73741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0.000248BU</a:t>
            </a:r>
          </a:p>
          <a:p>
            <a:pPr algn="ctr"/>
            <a:r>
              <a:rPr lang="en-US" altLang="zh-CN" dirty="0"/>
              <a:t>Creator</a:t>
            </a:r>
            <a:endParaRPr lang="zh-CN" altLang="en-US" dirty="0"/>
          </a:p>
        </p:txBody>
      </p:sp>
      <p:sp>
        <p:nvSpPr>
          <p:cNvPr id="60" name="流程图: 可选过程 59">
            <a:extLst>
              <a:ext uri="{FF2B5EF4-FFF2-40B4-BE49-F238E27FC236}">
                <a16:creationId xmlns:a16="http://schemas.microsoft.com/office/drawing/2014/main" id="{7716BB12-673B-49A8-A82F-4EB73325738A}"/>
              </a:ext>
            </a:extLst>
          </p:cNvPr>
          <p:cNvSpPr/>
          <p:nvPr/>
        </p:nvSpPr>
        <p:spPr>
          <a:xfrm>
            <a:off x="9904130" y="5013856"/>
            <a:ext cx="1688690" cy="73741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0.00124BU</a:t>
            </a:r>
          </a:p>
          <a:p>
            <a:pPr algn="ctr"/>
            <a:r>
              <a:rPr lang="en-US" altLang="zh-CN" dirty="0"/>
              <a:t>DAPP</a:t>
            </a:r>
            <a:endParaRPr lang="zh-CN" altLang="en-US" dirty="0"/>
          </a:p>
        </p:txBody>
      </p:sp>
      <p:cxnSp>
        <p:nvCxnSpPr>
          <p:cNvPr id="9" name="直接箭头连接符 8">
            <a:extLst>
              <a:ext uri="{FF2B5EF4-FFF2-40B4-BE49-F238E27FC236}">
                <a16:creationId xmlns:a16="http://schemas.microsoft.com/office/drawing/2014/main" id="{CF341D75-1F50-4537-A300-912C80355AF0}"/>
              </a:ext>
            </a:extLst>
          </p:cNvPr>
          <p:cNvCxnSpPr>
            <a:stCxn id="69" idx="4"/>
            <a:endCxn id="53" idx="0"/>
          </p:cNvCxnSpPr>
          <p:nvPr/>
        </p:nvCxnSpPr>
        <p:spPr>
          <a:xfrm>
            <a:off x="8045416" y="4600796"/>
            <a:ext cx="0" cy="43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F5C6910-D74D-41C9-BB87-141A7CA0CE5D}"/>
              </a:ext>
            </a:extLst>
          </p:cNvPr>
          <p:cNvCxnSpPr>
            <a:stCxn id="69" idx="6"/>
            <a:endCxn id="60" idx="0"/>
          </p:cNvCxnSpPr>
          <p:nvPr/>
        </p:nvCxnSpPr>
        <p:spPr>
          <a:xfrm>
            <a:off x="8816020" y="4198903"/>
            <a:ext cx="1932455" cy="81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EEA3A1B5-D527-4182-89E7-31B2F0D6848D}"/>
              </a:ext>
            </a:extLst>
          </p:cNvPr>
          <p:cNvSpPr txBox="1"/>
          <p:nvPr/>
        </p:nvSpPr>
        <p:spPr>
          <a:xfrm>
            <a:off x="7631084" y="4653437"/>
            <a:ext cx="543739" cy="307777"/>
          </a:xfrm>
          <a:prstGeom prst="rect">
            <a:avLst/>
          </a:prstGeom>
          <a:noFill/>
        </p:spPr>
        <p:txBody>
          <a:bodyPr wrap="none" rtlCol="0">
            <a:spAutoFit/>
          </a:bodyPr>
          <a:lstStyle/>
          <a:p>
            <a:r>
              <a:rPr lang="en-US" altLang="zh-CN" sz="1400" dirty="0"/>
              <a:t>10%</a:t>
            </a:r>
            <a:endParaRPr lang="zh-CN" altLang="en-US" sz="1400" dirty="0"/>
          </a:p>
        </p:txBody>
      </p:sp>
      <p:sp>
        <p:nvSpPr>
          <p:cNvPr id="62" name="文本框 61">
            <a:extLst>
              <a:ext uri="{FF2B5EF4-FFF2-40B4-BE49-F238E27FC236}">
                <a16:creationId xmlns:a16="http://schemas.microsoft.com/office/drawing/2014/main" id="{011D751C-FC59-4016-BE7C-BFB282F74F46}"/>
              </a:ext>
            </a:extLst>
          </p:cNvPr>
          <p:cNvSpPr txBox="1"/>
          <p:nvPr/>
        </p:nvSpPr>
        <p:spPr>
          <a:xfrm rot="19399553">
            <a:off x="9273939" y="4596287"/>
            <a:ext cx="543739" cy="307777"/>
          </a:xfrm>
          <a:prstGeom prst="rect">
            <a:avLst/>
          </a:prstGeom>
          <a:noFill/>
        </p:spPr>
        <p:txBody>
          <a:bodyPr wrap="none" rtlCol="0">
            <a:spAutoFit/>
          </a:bodyPr>
          <a:lstStyle/>
          <a:p>
            <a:r>
              <a:rPr lang="en-US" altLang="zh-CN" sz="1400" dirty="0"/>
              <a:t>50%</a:t>
            </a:r>
            <a:endParaRPr lang="zh-CN" altLang="en-US" sz="1400" dirty="0"/>
          </a:p>
        </p:txBody>
      </p:sp>
      <p:grpSp>
        <p:nvGrpSpPr>
          <p:cNvPr id="6" name="组合 5">
            <a:extLst>
              <a:ext uri="{FF2B5EF4-FFF2-40B4-BE49-F238E27FC236}">
                <a16:creationId xmlns:a16="http://schemas.microsoft.com/office/drawing/2014/main" id="{DDA19829-1793-465A-BD68-C07EA5FF3A07}"/>
              </a:ext>
            </a:extLst>
          </p:cNvPr>
          <p:cNvGrpSpPr/>
          <p:nvPr/>
        </p:nvGrpSpPr>
        <p:grpSpPr>
          <a:xfrm>
            <a:off x="6096000" y="1037718"/>
            <a:ext cx="5533860" cy="1283469"/>
            <a:chOff x="5362467" y="728679"/>
            <a:chExt cx="6834814" cy="1561009"/>
          </a:xfrm>
        </p:grpSpPr>
        <p:sp>
          <p:nvSpPr>
            <p:cNvPr id="63" name="加号 62">
              <a:extLst>
                <a:ext uri="{FF2B5EF4-FFF2-40B4-BE49-F238E27FC236}">
                  <a16:creationId xmlns:a16="http://schemas.microsoft.com/office/drawing/2014/main" id="{DDAB4036-9D26-4FF9-B28D-0CE58A501C2F}"/>
                </a:ext>
              </a:extLst>
            </p:cNvPr>
            <p:cNvSpPr/>
            <p:nvPr/>
          </p:nvSpPr>
          <p:spPr>
            <a:xfrm>
              <a:off x="6710627" y="1303403"/>
              <a:ext cx="710545" cy="711993"/>
            </a:xfrm>
            <a:prstGeom prst="mathPlu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64" name="右箭头 29">
              <a:extLst>
                <a:ext uri="{FF2B5EF4-FFF2-40B4-BE49-F238E27FC236}">
                  <a16:creationId xmlns:a16="http://schemas.microsoft.com/office/drawing/2014/main" id="{CBA0ECF1-DAD8-42B2-8952-9A0BEFCEDC42}"/>
                </a:ext>
              </a:extLst>
            </p:cNvPr>
            <p:cNvSpPr/>
            <p:nvPr/>
          </p:nvSpPr>
          <p:spPr>
            <a:xfrm>
              <a:off x="9144611" y="1458912"/>
              <a:ext cx="1681317" cy="431181"/>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nvGrpSpPr>
            <p:cNvPr id="65" name="组合 64">
              <a:extLst>
                <a:ext uri="{FF2B5EF4-FFF2-40B4-BE49-F238E27FC236}">
                  <a16:creationId xmlns:a16="http://schemas.microsoft.com/office/drawing/2014/main" id="{E3939EC0-F8B0-447C-B44D-8383018D4309}"/>
                </a:ext>
              </a:extLst>
            </p:cNvPr>
            <p:cNvGrpSpPr/>
            <p:nvPr/>
          </p:nvGrpSpPr>
          <p:grpSpPr>
            <a:xfrm>
              <a:off x="5362467" y="1086175"/>
              <a:ext cx="1126643" cy="1146449"/>
              <a:chOff x="1209303" y="1349446"/>
              <a:chExt cx="638175" cy="644525"/>
            </a:xfrm>
          </p:grpSpPr>
          <p:sp>
            <p:nvSpPr>
              <p:cNvPr id="67" name="Oval 146">
                <a:extLst>
                  <a:ext uri="{FF2B5EF4-FFF2-40B4-BE49-F238E27FC236}">
                    <a16:creationId xmlns:a16="http://schemas.microsoft.com/office/drawing/2014/main" id="{145A2362-B8EF-48B8-A838-79E5F9AEFA11}"/>
                  </a:ext>
                </a:extLst>
              </p:cNvPr>
              <p:cNvSpPr>
                <a:spLocks noChangeArrowheads="1"/>
              </p:cNvSpPr>
              <p:nvPr/>
            </p:nvSpPr>
            <p:spPr bwMode="auto">
              <a:xfrm>
                <a:off x="1209303" y="1349446"/>
                <a:ext cx="638175" cy="644525"/>
              </a:xfrm>
              <a:prstGeom prst="ellipse">
                <a:avLst/>
              </a:prstGeom>
              <a:solidFill>
                <a:srgbClr val="50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47">
                <a:extLst>
                  <a:ext uri="{FF2B5EF4-FFF2-40B4-BE49-F238E27FC236}">
                    <a16:creationId xmlns:a16="http://schemas.microsoft.com/office/drawing/2014/main" id="{4C8AFFF7-1E5D-4699-93EA-BC05477047EC}"/>
                  </a:ext>
                </a:extLst>
              </p:cNvPr>
              <p:cNvSpPr/>
              <p:nvPr/>
            </p:nvSpPr>
            <p:spPr bwMode="auto">
              <a:xfrm>
                <a:off x="1512833" y="1349446"/>
                <a:ext cx="31750" cy="0"/>
              </a:xfrm>
              <a:custGeom>
                <a:avLst/>
                <a:gdLst>
                  <a:gd name="T0" fmla="*/ 4 w 4"/>
                  <a:gd name="T1" fmla="*/ 0 w 4"/>
                  <a:gd name="T2" fmla="*/ 2 w 4"/>
                  <a:gd name="T3" fmla="*/ 4 w 4"/>
                </a:gdLst>
                <a:ahLst/>
                <a:cxnLst>
                  <a:cxn ang="0">
                    <a:pos x="T0" y="0"/>
                  </a:cxn>
                  <a:cxn ang="0">
                    <a:pos x="T1" y="0"/>
                  </a:cxn>
                  <a:cxn ang="0">
                    <a:pos x="T2" y="0"/>
                  </a:cxn>
                  <a:cxn ang="0">
                    <a:pos x="T3" y="0"/>
                  </a:cxn>
                </a:cxnLst>
                <a:rect l="0" t="0" r="r" b="b"/>
                <a:pathLst>
                  <a:path w="4">
                    <a:moveTo>
                      <a:pt x="4" y="0"/>
                    </a:moveTo>
                    <a:cubicBezTo>
                      <a:pt x="0" y="0"/>
                      <a:pt x="0" y="0"/>
                      <a:pt x="0" y="0"/>
                    </a:cubicBezTo>
                    <a:cubicBezTo>
                      <a:pt x="1" y="0"/>
                      <a:pt x="1" y="0"/>
                      <a:pt x="2" y="0"/>
                    </a:cubicBezTo>
                    <a:cubicBezTo>
                      <a:pt x="3" y="0"/>
                      <a:pt x="3" y="0"/>
                      <a:pt x="4" y="0"/>
                    </a:cubicBezTo>
                    <a:close/>
                  </a:path>
                </a:pathLst>
              </a:custGeom>
              <a:solidFill>
                <a:srgbClr val="40A5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829">
                <a:extLst>
                  <a:ext uri="{FF2B5EF4-FFF2-40B4-BE49-F238E27FC236}">
                    <a16:creationId xmlns:a16="http://schemas.microsoft.com/office/drawing/2014/main" id="{23A53F3A-BA2F-4453-8EAF-7430DD7608C2}"/>
                  </a:ext>
                </a:extLst>
              </p:cNvPr>
              <p:cNvSpPr/>
              <p:nvPr/>
            </p:nvSpPr>
            <p:spPr bwMode="auto">
              <a:xfrm>
                <a:off x="1319158" y="1558996"/>
                <a:ext cx="528320" cy="434975"/>
              </a:xfrm>
              <a:custGeom>
                <a:avLst/>
                <a:gdLst>
                  <a:gd name="T0" fmla="*/ 1 w 68"/>
                  <a:gd name="T1" fmla="*/ 29 h 56"/>
                  <a:gd name="T2" fmla="*/ 1 w 68"/>
                  <a:gd name="T3" fmla="*/ 28 h 56"/>
                  <a:gd name="T4" fmla="*/ 1 w 68"/>
                  <a:gd name="T5" fmla="*/ 28 h 56"/>
                  <a:gd name="T6" fmla="*/ 1 w 68"/>
                  <a:gd name="T7" fmla="*/ 28 h 56"/>
                  <a:gd name="T8" fmla="*/ 1 w 68"/>
                  <a:gd name="T9" fmla="*/ 28 h 56"/>
                  <a:gd name="T10" fmla="*/ 1 w 68"/>
                  <a:gd name="T11" fmla="*/ 28 h 56"/>
                  <a:gd name="T12" fmla="*/ 1 w 68"/>
                  <a:gd name="T13" fmla="*/ 27 h 56"/>
                  <a:gd name="T14" fmla="*/ 0 w 68"/>
                  <a:gd name="T15" fmla="*/ 27 h 56"/>
                  <a:gd name="T16" fmla="*/ 0 w 68"/>
                  <a:gd name="T17" fmla="*/ 27 h 56"/>
                  <a:gd name="T18" fmla="*/ 0 w 68"/>
                  <a:gd name="T19" fmla="*/ 26 h 56"/>
                  <a:gd name="T20" fmla="*/ 0 w 68"/>
                  <a:gd name="T21" fmla="*/ 26 h 56"/>
                  <a:gd name="T22" fmla="*/ 0 w 68"/>
                  <a:gd name="T23" fmla="*/ 26 h 56"/>
                  <a:gd name="T24" fmla="*/ 0 w 68"/>
                  <a:gd name="T25" fmla="*/ 4 h 56"/>
                  <a:gd name="T26" fmla="*/ 0 w 68"/>
                  <a:gd name="T27" fmla="*/ 3 h 56"/>
                  <a:gd name="T28" fmla="*/ 0 w 68"/>
                  <a:gd name="T29" fmla="*/ 3 h 56"/>
                  <a:gd name="T30" fmla="*/ 0 w 68"/>
                  <a:gd name="T31" fmla="*/ 3 h 56"/>
                  <a:gd name="T32" fmla="*/ 0 w 68"/>
                  <a:gd name="T33" fmla="*/ 2 h 56"/>
                  <a:gd name="T34" fmla="*/ 1 w 68"/>
                  <a:gd name="T35" fmla="*/ 2 h 56"/>
                  <a:gd name="T36" fmla="*/ 1 w 68"/>
                  <a:gd name="T37" fmla="*/ 2 h 56"/>
                  <a:gd name="T38" fmla="*/ 1 w 68"/>
                  <a:gd name="T39" fmla="*/ 1 h 56"/>
                  <a:gd name="T40" fmla="*/ 1 w 68"/>
                  <a:gd name="T41" fmla="*/ 1 h 56"/>
                  <a:gd name="T42" fmla="*/ 1 w 68"/>
                  <a:gd name="T43" fmla="*/ 1 h 56"/>
                  <a:gd name="T44" fmla="*/ 1 w 68"/>
                  <a:gd name="T45" fmla="*/ 1 h 56"/>
                  <a:gd name="T46" fmla="*/ 2 w 68"/>
                  <a:gd name="T47" fmla="*/ 1 h 56"/>
                  <a:gd name="T48" fmla="*/ 2 w 68"/>
                  <a:gd name="T49" fmla="*/ 1 h 56"/>
                  <a:gd name="T50" fmla="*/ 2 w 68"/>
                  <a:gd name="T51" fmla="*/ 0 h 56"/>
                  <a:gd name="T52" fmla="*/ 2 w 68"/>
                  <a:gd name="T53" fmla="*/ 0 h 56"/>
                  <a:gd name="T54" fmla="*/ 2 w 68"/>
                  <a:gd name="T55" fmla="*/ 0 h 56"/>
                  <a:gd name="T56" fmla="*/ 3 w 68"/>
                  <a:gd name="T57" fmla="*/ 0 h 56"/>
                  <a:gd name="T58" fmla="*/ 3 w 68"/>
                  <a:gd name="T59" fmla="*/ 0 h 56"/>
                  <a:gd name="T60" fmla="*/ 3 w 68"/>
                  <a:gd name="T61" fmla="*/ 0 h 56"/>
                  <a:gd name="T62" fmla="*/ 3 w 68"/>
                  <a:gd name="T63" fmla="*/ 0 h 56"/>
                  <a:gd name="T64" fmla="*/ 4 w 68"/>
                  <a:gd name="T65" fmla="*/ 0 h 56"/>
                  <a:gd name="T66" fmla="*/ 4 w 68"/>
                  <a:gd name="T67" fmla="*/ 0 h 56"/>
                  <a:gd name="T68" fmla="*/ 4 w 68"/>
                  <a:gd name="T69" fmla="*/ 0 h 56"/>
                  <a:gd name="T70" fmla="*/ 23 w 68"/>
                  <a:gd name="T71" fmla="*/ 0 h 56"/>
                  <a:gd name="T72" fmla="*/ 25 w 68"/>
                  <a:gd name="T73" fmla="*/ 0 h 56"/>
                  <a:gd name="T74" fmla="*/ 26 w 68"/>
                  <a:gd name="T75" fmla="*/ 0 h 56"/>
                  <a:gd name="T76" fmla="*/ 27 w 68"/>
                  <a:gd name="T77" fmla="*/ 0 h 56"/>
                  <a:gd name="T78" fmla="*/ 29 w 68"/>
                  <a:gd name="T79" fmla="*/ 0 h 56"/>
                  <a:gd name="T80" fmla="*/ 30 w 68"/>
                  <a:gd name="T81" fmla="*/ 0 h 56"/>
                  <a:gd name="T82" fmla="*/ 31 w 68"/>
                  <a:gd name="T83" fmla="*/ 0 h 56"/>
                  <a:gd name="T84" fmla="*/ 32 w 68"/>
                  <a:gd name="T85" fmla="*/ 0 h 56"/>
                  <a:gd name="T86" fmla="*/ 50 w 68"/>
                  <a:gd name="T87" fmla="*/ 0 h 56"/>
                  <a:gd name="T88" fmla="*/ 50 w 68"/>
                  <a:gd name="T89" fmla="*/ 0 h 56"/>
                  <a:gd name="T90" fmla="*/ 51 w 68"/>
                  <a:gd name="T91" fmla="*/ 0 h 56"/>
                  <a:gd name="T92" fmla="*/ 51 w 68"/>
                  <a:gd name="T93" fmla="*/ 0 h 56"/>
                  <a:gd name="T94" fmla="*/ 51 w 68"/>
                  <a:gd name="T95" fmla="*/ 0 h 56"/>
                  <a:gd name="T96" fmla="*/ 51 w 68"/>
                  <a:gd name="T97" fmla="*/ 0 h 56"/>
                  <a:gd name="T98" fmla="*/ 52 w 68"/>
                  <a:gd name="T99" fmla="*/ 0 h 56"/>
                  <a:gd name="T100" fmla="*/ 52 w 68"/>
                  <a:gd name="T101" fmla="*/ 0 h 56"/>
                  <a:gd name="T102" fmla="*/ 52 w 68"/>
                  <a:gd name="T103" fmla="*/ 0 h 56"/>
                  <a:gd name="T104" fmla="*/ 52 w 68"/>
                  <a:gd name="T105" fmla="*/ 0 h 56"/>
                  <a:gd name="T106" fmla="*/ 52 w 68"/>
                  <a:gd name="T107" fmla="*/ 1 h 56"/>
                  <a:gd name="T108" fmla="*/ 52 w 68"/>
                  <a:gd name="T109" fmla="*/ 1 h 56"/>
                  <a:gd name="T110" fmla="*/ 53 w 68"/>
                  <a:gd name="T111" fmla="*/ 1 h 56"/>
                  <a:gd name="T112" fmla="*/ 53 w 68"/>
                  <a:gd name="T113" fmla="*/ 1 h 56"/>
                  <a:gd name="T114" fmla="*/ 29 w 68"/>
                  <a:gd name="T11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56">
                    <a:moveTo>
                      <a:pt x="29" y="56"/>
                    </a:moveTo>
                    <a:cubicBezTo>
                      <a:pt x="1" y="29"/>
                      <a:pt x="1" y="29"/>
                      <a:pt x="1" y="29"/>
                    </a:cubicBezTo>
                    <a:cubicBezTo>
                      <a:pt x="1" y="28"/>
                      <a:pt x="1" y="28"/>
                      <a:pt x="1" y="28"/>
                    </a:cubicBezTo>
                    <a:cubicBezTo>
                      <a:pt x="1" y="28"/>
                      <a:pt x="1" y="28"/>
                      <a:pt x="1" y="28"/>
                    </a:cubicBezTo>
                    <a:cubicBezTo>
                      <a:pt x="1" y="28"/>
                      <a:pt x="1" y="28"/>
                      <a:pt x="1" y="28"/>
                    </a:cubicBezTo>
                    <a:cubicBezTo>
                      <a:pt x="1" y="28"/>
                      <a:pt x="1" y="28"/>
                      <a:pt x="1" y="28"/>
                    </a:cubicBezTo>
                    <a:cubicBezTo>
                      <a:pt x="1" y="28"/>
                      <a:pt x="1" y="28"/>
                      <a:pt x="1" y="28"/>
                    </a:cubicBezTo>
                    <a:cubicBezTo>
                      <a:pt x="1" y="28"/>
                      <a:pt x="1" y="28"/>
                      <a:pt x="1" y="28"/>
                    </a:cubicBezTo>
                    <a:cubicBezTo>
                      <a:pt x="1" y="28"/>
                      <a:pt x="1" y="28"/>
                      <a:pt x="1" y="28"/>
                    </a:cubicBezTo>
                    <a:cubicBezTo>
                      <a:pt x="1" y="28"/>
                      <a:pt x="1" y="28"/>
                      <a:pt x="1" y="28"/>
                    </a:cubicBezTo>
                    <a:cubicBezTo>
                      <a:pt x="1" y="28"/>
                      <a:pt x="1" y="28"/>
                      <a:pt x="1" y="28"/>
                    </a:cubicBezTo>
                    <a:cubicBezTo>
                      <a:pt x="1" y="28"/>
                      <a:pt x="1" y="28"/>
                      <a:pt x="1" y="28"/>
                    </a:cubicBezTo>
                    <a:cubicBezTo>
                      <a:pt x="1" y="27"/>
                      <a:pt x="1" y="27"/>
                      <a:pt x="1" y="27"/>
                    </a:cubicBezTo>
                    <a:cubicBezTo>
                      <a:pt x="1" y="27"/>
                      <a:pt x="1" y="27"/>
                      <a:pt x="1" y="27"/>
                    </a:cubicBezTo>
                    <a:cubicBezTo>
                      <a:pt x="1" y="27"/>
                      <a:pt x="1" y="27"/>
                      <a:pt x="1" y="27"/>
                    </a:cubicBezTo>
                    <a:cubicBezTo>
                      <a:pt x="1" y="27"/>
                      <a:pt x="0" y="27"/>
                      <a:pt x="0" y="27"/>
                    </a:cubicBezTo>
                    <a:cubicBezTo>
                      <a:pt x="0" y="27"/>
                      <a:pt x="0" y="27"/>
                      <a:pt x="0" y="27"/>
                    </a:cubicBezTo>
                    <a:cubicBezTo>
                      <a:pt x="0" y="27"/>
                      <a:pt x="0" y="27"/>
                      <a:pt x="0" y="27"/>
                    </a:cubicBezTo>
                    <a:cubicBezTo>
                      <a:pt x="0" y="27"/>
                      <a:pt x="0" y="27"/>
                      <a:pt x="0" y="27"/>
                    </a:cubicBezTo>
                    <a:cubicBezTo>
                      <a:pt x="0" y="27"/>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4"/>
                      <a:pt x="0" y="4"/>
                      <a:pt x="0" y="4"/>
                    </a:cubicBezTo>
                    <a:cubicBezTo>
                      <a:pt x="0" y="4"/>
                      <a:pt x="0" y="4"/>
                      <a:pt x="0" y="4"/>
                    </a:cubicBezTo>
                    <a:cubicBezTo>
                      <a:pt x="0" y="4"/>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2" y="1"/>
                      <a:pt x="2" y="1"/>
                    </a:cubicBezTo>
                    <a:cubicBezTo>
                      <a:pt x="2" y="1"/>
                      <a:pt x="2" y="1"/>
                      <a:pt x="2" y="1"/>
                    </a:cubicBezTo>
                    <a:cubicBezTo>
                      <a:pt x="2" y="1"/>
                      <a:pt x="2" y="1"/>
                      <a:pt x="2" y="1"/>
                    </a:cubicBezTo>
                    <a:cubicBezTo>
                      <a:pt x="2" y="1"/>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22" y="0"/>
                      <a:pt x="22" y="0"/>
                      <a:pt x="22" y="0"/>
                    </a:cubicBezTo>
                    <a:cubicBezTo>
                      <a:pt x="23" y="0"/>
                      <a:pt x="23" y="0"/>
                      <a:pt x="23" y="0"/>
                    </a:cubicBezTo>
                    <a:cubicBezTo>
                      <a:pt x="25" y="0"/>
                      <a:pt x="25" y="0"/>
                      <a:pt x="25" y="0"/>
                    </a:cubicBezTo>
                    <a:cubicBezTo>
                      <a:pt x="25" y="0"/>
                      <a:pt x="25" y="0"/>
                      <a:pt x="25" y="0"/>
                    </a:cubicBezTo>
                    <a:cubicBezTo>
                      <a:pt x="26" y="0"/>
                      <a:pt x="26" y="0"/>
                      <a:pt x="26" y="0"/>
                    </a:cubicBezTo>
                    <a:cubicBezTo>
                      <a:pt x="26" y="0"/>
                      <a:pt x="26" y="0"/>
                      <a:pt x="26" y="0"/>
                    </a:cubicBezTo>
                    <a:cubicBezTo>
                      <a:pt x="27" y="0"/>
                      <a:pt x="27" y="0"/>
                      <a:pt x="27" y="0"/>
                    </a:cubicBezTo>
                    <a:cubicBezTo>
                      <a:pt x="27" y="0"/>
                      <a:pt x="27" y="0"/>
                      <a:pt x="27" y="0"/>
                    </a:cubicBezTo>
                    <a:cubicBezTo>
                      <a:pt x="28" y="0"/>
                      <a:pt x="28" y="0"/>
                      <a:pt x="28" y="0"/>
                    </a:cubicBez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32" y="0"/>
                      <a:pt x="32" y="0"/>
                      <a:pt x="32" y="0"/>
                    </a:cubicBezTo>
                    <a:cubicBezTo>
                      <a:pt x="50" y="0"/>
                      <a:pt x="50" y="0"/>
                      <a:pt x="50" y="0"/>
                    </a:cubicBezTo>
                    <a:cubicBezTo>
                      <a:pt x="50" y="0"/>
                      <a:pt x="50" y="0"/>
                      <a:pt x="50" y="0"/>
                    </a:cubicBezTo>
                    <a:cubicBezTo>
                      <a:pt x="50" y="0"/>
                      <a:pt x="50" y="0"/>
                      <a:pt x="50" y="0"/>
                    </a:cubicBezTo>
                    <a:cubicBezTo>
                      <a:pt x="50" y="0"/>
                      <a:pt x="50" y="0"/>
                      <a:pt x="50" y="0"/>
                    </a:cubicBezTo>
                    <a:cubicBezTo>
                      <a:pt x="50" y="0"/>
                      <a:pt x="50" y="0"/>
                      <a:pt x="50" y="0"/>
                    </a:cubicBezTo>
                    <a:cubicBezTo>
                      <a:pt x="50" y="0"/>
                      <a:pt x="51" y="0"/>
                      <a:pt x="51" y="0"/>
                    </a:cubicBezTo>
                    <a:cubicBezTo>
                      <a:pt x="51" y="0"/>
                      <a:pt x="51" y="0"/>
                      <a:pt x="51" y="0"/>
                    </a:cubicBezTo>
                    <a:cubicBezTo>
                      <a:pt x="51" y="0"/>
                      <a:pt x="51" y="0"/>
                      <a:pt x="51" y="0"/>
                    </a:cubicBezTo>
                    <a:cubicBezTo>
                      <a:pt x="51" y="0"/>
                      <a:pt x="51" y="0"/>
                      <a:pt x="51" y="0"/>
                    </a:cubicBezTo>
                    <a:cubicBezTo>
                      <a:pt x="51" y="0"/>
                      <a:pt x="51" y="0"/>
                      <a:pt x="51" y="0"/>
                    </a:cubicBezTo>
                    <a:cubicBezTo>
                      <a:pt x="51" y="0"/>
                      <a:pt x="51" y="0"/>
                      <a:pt x="51" y="0"/>
                    </a:cubicBezTo>
                    <a:cubicBezTo>
                      <a:pt x="51" y="0"/>
                      <a:pt x="51" y="0"/>
                      <a:pt x="51" y="0"/>
                    </a:cubicBezTo>
                    <a:cubicBezTo>
                      <a:pt x="51" y="0"/>
                      <a:pt x="51" y="0"/>
                      <a:pt x="51" y="0"/>
                    </a:cubicBezTo>
                    <a:cubicBezTo>
                      <a:pt x="51" y="0"/>
                      <a:pt x="51" y="0"/>
                      <a:pt x="52" y="0"/>
                    </a:cubicBezTo>
                    <a:cubicBezTo>
                      <a:pt x="52" y="0"/>
                      <a:pt x="52" y="0"/>
                      <a:pt x="52" y="0"/>
                    </a:cubicBezTo>
                    <a:cubicBezTo>
                      <a:pt x="52" y="0"/>
                      <a:pt x="52" y="0"/>
                      <a:pt x="52" y="0"/>
                    </a:cubicBezTo>
                    <a:cubicBezTo>
                      <a:pt x="52" y="0"/>
                      <a:pt x="52" y="0"/>
                      <a:pt x="52" y="0"/>
                    </a:cubicBezTo>
                    <a:cubicBezTo>
                      <a:pt x="52" y="0"/>
                      <a:pt x="52" y="0"/>
                      <a:pt x="52" y="0"/>
                    </a:cubicBezTo>
                    <a:cubicBezTo>
                      <a:pt x="52" y="0"/>
                      <a:pt x="52" y="0"/>
                      <a:pt x="52" y="0"/>
                    </a:cubicBezTo>
                    <a:cubicBezTo>
                      <a:pt x="52" y="0"/>
                      <a:pt x="52" y="0"/>
                      <a:pt x="52" y="0"/>
                    </a:cubicBezTo>
                    <a:cubicBezTo>
                      <a:pt x="52" y="0"/>
                      <a:pt x="52" y="1"/>
                      <a:pt x="52" y="1"/>
                    </a:cubicBezTo>
                    <a:cubicBezTo>
                      <a:pt x="52" y="1"/>
                      <a:pt x="52" y="1"/>
                      <a:pt x="52" y="1"/>
                    </a:cubicBezTo>
                    <a:cubicBezTo>
                      <a:pt x="52" y="1"/>
                      <a:pt x="52" y="1"/>
                      <a:pt x="52" y="1"/>
                    </a:cubicBezTo>
                    <a:cubicBezTo>
                      <a:pt x="52" y="1"/>
                      <a:pt x="52" y="1"/>
                      <a:pt x="52" y="1"/>
                    </a:cubicBezTo>
                    <a:cubicBezTo>
                      <a:pt x="52" y="1"/>
                      <a:pt x="53" y="1"/>
                      <a:pt x="53" y="1"/>
                    </a:cubicBezTo>
                    <a:cubicBezTo>
                      <a:pt x="53" y="1"/>
                      <a:pt x="53" y="1"/>
                      <a:pt x="53" y="1"/>
                    </a:cubicBezTo>
                    <a:cubicBezTo>
                      <a:pt x="53" y="1"/>
                      <a:pt x="53" y="1"/>
                      <a:pt x="53" y="1"/>
                    </a:cubicBezTo>
                    <a:cubicBezTo>
                      <a:pt x="53" y="1"/>
                      <a:pt x="53" y="1"/>
                      <a:pt x="53" y="1"/>
                    </a:cubicBezTo>
                    <a:cubicBezTo>
                      <a:pt x="68" y="17"/>
                      <a:pt x="68" y="17"/>
                      <a:pt x="68" y="17"/>
                    </a:cubicBezTo>
                    <a:cubicBezTo>
                      <a:pt x="67" y="38"/>
                      <a:pt x="50" y="55"/>
                      <a:pt x="29" y="56"/>
                    </a:cubicBezTo>
                    <a:close/>
                  </a:path>
                </a:pathLst>
              </a:custGeom>
              <a:solidFill>
                <a:srgbClr val="40A5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830">
                <a:extLst>
                  <a:ext uri="{FF2B5EF4-FFF2-40B4-BE49-F238E27FC236}">
                    <a16:creationId xmlns:a16="http://schemas.microsoft.com/office/drawing/2014/main" id="{4A431B14-35A3-4FB4-ADBB-F5A0F72DEE19}"/>
                  </a:ext>
                </a:extLst>
              </p:cNvPr>
              <p:cNvSpPr/>
              <p:nvPr/>
            </p:nvSpPr>
            <p:spPr bwMode="auto">
              <a:xfrm>
                <a:off x="1319158" y="1558996"/>
                <a:ext cx="410845" cy="225425"/>
              </a:xfrm>
              <a:custGeom>
                <a:avLst/>
                <a:gdLst>
                  <a:gd name="T0" fmla="*/ 4 w 53"/>
                  <a:gd name="T1" fmla="*/ 29 h 29"/>
                  <a:gd name="T2" fmla="*/ 49 w 53"/>
                  <a:gd name="T3" fmla="*/ 29 h 29"/>
                  <a:gd name="T4" fmla="*/ 53 w 53"/>
                  <a:gd name="T5" fmla="*/ 25 h 29"/>
                  <a:gd name="T6" fmla="*/ 53 w 53"/>
                  <a:gd name="T7" fmla="*/ 4 h 29"/>
                  <a:gd name="T8" fmla="*/ 49 w 53"/>
                  <a:gd name="T9" fmla="*/ 0 h 29"/>
                  <a:gd name="T10" fmla="*/ 4 w 53"/>
                  <a:gd name="T11" fmla="*/ 0 h 29"/>
                  <a:gd name="T12" fmla="*/ 0 w 53"/>
                  <a:gd name="T13" fmla="*/ 4 h 29"/>
                  <a:gd name="T14" fmla="*/ 0 w 53"/>
                  <a:gd name="T15" fmla="*/ 25 h 29"/>
                  <a:gd name="T16" fmla="*/ 4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4" y="29"/>
                    </a:moveTo>
                    <a:cubicBezTo>
                      <a:pt x="49" y="29"/>
                      <a:pt x="49" y="29"/>
                      <a:pt x="49" y="29"/>
                    </a:cubicBezTo>
                    <a:cubicBezTo>
                      <a:pt x="51" y="29"/>
                      <a:pt x="53" y="27"/>
                      <a:pt x="53" y="25"/>
                    </a:cubicBezTo>
                    <a:cubicBezTo>
                      <a:pt x="53" y="4"/>
                      <a:pt x="53" y="4"/>
                      <a:pt x="53" y="4"/>
                    </a:cubicBezTo>
                    <a:cubicBezTo>
                      <a:pt x="53" y="1"/>
                      <a:pt x="51" y="0"/>
                      <a:pt x="49" y="0"/>
                    </a:cubicBezTo>
                    <a:cubicBezTo>
                      <a:pt x="4" y="0"/>
                      <a:pt x="4" y="0"/>
                      <a:pt x="4" y="0"/>
                    </a:cubicBezTo>
                    <a:cubicBezTo>
                      <a:pt x="2" y="0"/>
                      <a:pt x="0" y="1"/>
                      <a:pt x="0" y="4"/>
                    </a:cubicBezTo>
                    <a:cubicBezTo>
                      <a:pt x="0" y="25"/>
                      <a:pt x="0" y="25"/>
                      <a:pt x="0" y="25"/>
                    </a:cubicBezTo>
                    <a:cubicBezTo>
                      <a:pt x="0" y="27"/>
                      <a:pt x="2" y="29"/>
                      <a:pt x="4" y="29"/>
                    </a:cubicBezTo>
                    <a:close/>
                  </a:path>
                </a:pathLst>
              </a:custGeom>
              <a:solidFill>
                <a:srgbClr val="FACC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831">
                <a:extLst>
                  <a:ext uri="{FF2B5EF4-FFF2-40B4-BE49-F238E27FC236}">
                    <a16:creationId xmlns:a16="http://schemas.microsoft.com/office/drawing/2014/main" id="{DC0D480D-2AB5-4269-8DC8-B77C2C35F1A8}"/>
                  </a:ext>
                </a:extLst>
              </p:cNvPr>
              <p:cNvSpPr/>
              <p:nvPr/>
            </p:nvSpPr>
            <p:spPr bwMode="auto">
              <a:xfrm>
                <a:off x="1342653" y="1574871"/>
                <a:ext cx="372745" cy="186055"/>
              </a:xfrm>
              <a:custGeom>
                <a:avLst/>
                <a:gdLst>
                  <a:gd name="T0" fmla="*/ 46 w 48"/>
                  <a:gd name="T1" fmla="*/ 0 h 24"/>
                  <a:gd name="T2" fmla="*/ 48 w 48"/>
                  <a:gd name="T3" fmla="*/ 2 h 24"/>
                  <a:gd name="T4" fmla="*/ 48 w 48"/>
                  <a:gd name="T5" fmla="*/ 23 h 24"/>
                  <a:gd name="T6" fmla="*/ 46 w 48"/>
                  <a:gd name="T7" fmla="*/ 24 h 24"/>
                  <a:gd name="T8" fmla="*/ 1 w 48"/>
                  <a:gd name="T9" fmla="*/ 24 h 24"/>
                  <a:gd name="T10" fmla="*/ 0 w 48"/>
                  <a:gd name="T11" fmla="*/ 23 h 24"/>
                  <a:gd name="T12" fmla="*/ 0 w 48"/>
                  <a:gd name="T13" fmla="*/ 2 h 24"/>
                  <a:gd name="T14" fmla="*/ 1 w 48"/>
                  <a:gd name="T15" fmla="*/ 0 h 24"/>
                  <a:gd name="T16" fmla="*/ 46 w 4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4">
                    <a:moveTo>
                      <a:pt x="46" y="0"/>
                    </a:moveTo>
                    <a:cubicBezTo>
                      <a:pt x="47" y="0"/>
                      <a:pt x="48" y="1"/>
                      <a:pt x="48" y="2"/>
                    </a:cubicBezTo>
                    <a:cubicBezTo>
                      <a:pt x="48" y="9"/>
                      <a:pt x="48" y="16"/>
                      <a:pt x="48" y="23"/>
                    </a:cubicBezTo>
                    <a:cubicBezTo>
                      <a:pt x="48" y="24"/>
                      <a:pt x="47" y="24"/>
                      <a:pt x="46" y="24"/>
                    </a:cubicBezTo>
                    <a:cubicBezTo>
                      <a:pt x="31" y="24"/>
                      <a:pt x="16" y="24"/>
                      <a:pt x="1" y="24"/>
                    </a:cubicBezTo>
                    <a:cubicBezTo>
                      <a:pt x="0" y="24"/>
                      <a:pt x="0" y="24"/>
                      <a:pt x="0" y="23"/>
                    </a:cubicBezTo>
                    <a:cubicBezTo>
                      <a:pt x="0" y="16"/>
                      <a:pt x="0" y="9"/>
                      <a:pt x="0" y="2"/>
                    </a:cubicBezTo>
                    <a:cubicBezTo>
                      <a:pt x="0" y="1"/>
                      <a:pt x="0" y="0"/>
                      <a:pt x="1" y="0"/>
                    </a:cubicBezTo>
                    <a:cubicBezTo>
                      <a:pt x="16" y="0"/>
                      <a:pt x="31" y="0"/>
                      <a:pt x="46" y="0"/>
                    </a:cubicBezTo>
                    <a:close/>
                  </a:path>
                </a:pathLst>
              </a:custGeom>
              <a:solidFill>
                <a:srgbClr val="F39C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832">
                <a:extLst>
                  <a:ext uri="{FF2B5EF4-FFF2-40B4-BE49-F238E27FC236}">
                    <a16:creationId xmlns:a16="http://schemas.microsoft.com/office/drawing/2014/main" id="{E0E44D0E-F5A9-48A6-A8D7-22B6EBF5B5F2}"/>
                  </a:ext>
                </a:extLst>
              </p:cNvPr>
              <p:cNvSpPr>
                <a:spLocks noEditPoints="1"/>
              </p:cNvSpPr>
              <p:nvPr/>
            </p:nvSpPr>
            <p:spPr bwMode="auto">
              <a:xfrm>
                <a:off x="1474733" y="1598366"/>
                <a:ext cx="99695" cy="147955"/>
              </a:xfrm>
              <a:custGeom>
                <a:avLst/>
                <a:gdLst>
                  <a:gd name="T0" fmla="*/ 8 w 13"/>
                  <a:gd name="T1" fmla="*/ 4 h 19"/>
                  <a:gd name="T2" fmla="*/ 8 w 13"/>
                  <a:gd name="T3" fmla="*/ 8 h 19"/>
                  <a:gd name="T4" fmla="*/ 11 w 13"/>
                  <a:gd name="T5" fmla="*/ 8 h 19"/>
                  <a:gd name="T6" fmla="*/ 13 w 13"/>
                  <a:gd name="T7" fmla="*/ 10 h 19"/>
                  <a:gd name="T8" fmla="*/ 13 w 13"/>
                  <a:gd name="T9" fmla="*/ 12 h 19"/>
                  <a:gd name="T10" fmla="*/ 13 w 13"/>
                  <a:gd name="T11" fmla="*/ 15 h 19"/>
                  <a:gd name="T12" fmla="*/ 11 w 13"/>
                  <a:gd name="T13" fmla="*/ 17 h 19"/>
                  <a:gd name="T14" fmla="*/ 8 w 13"/>
                  <a:gd name="T15" fmla="*/ 17 h 19"/>
                  <a:gd name="T16" fmla="*/ 8 w 13"/>
                  <a:gd name="T17" fmla="*/ 17 h 19"/>
                  <a:gd name="T18" fmla="*/ 8 w 13"/>
                  <a:gd name="T19" fmla="*/ 19 h 19"/>
                  <a:gd name="T20" fmla="*/ 6 w 13"/>
                  <a:gd name="T21" fmla="*/ 19 h 19"/>
                  <a:gd name="T22" fmla="*/ 6 w 13"/>
                  <a:gd name="T23" fmla="*/ 17 h 19"/>
                  <a:gd name="T24" fmla="*/ 3 w 13"/>
                  <a:gd name="T25" fmla="*/ 17 h 19"/>
                  <a:gd name="T26" fmla="*/ 2 w 13"/>
                  <a:gd name="T27" fmla="*/ 16 h 19"/>
                  <a:gd name="T28" fmla="*/ 0 w 13"/>
                  <a:gd name="T29" fmla="*/ 15 h 19"/>
                  <a:gd name="T30" fmla="*/ 0 w 13"/>
                  <a:gd name="T31" fmla="*/ 13 h 19"/>
                  <a:gd name="T32" fmla="*/ 0 w 13"/>
                  <a:gd name="T33" fmla="*/ 12 h 19"/>
                  <a:gd name="T34" fmla="*/ 3 w 13"/>
                  <a:gd name="T35" fmla="*/ 12 h 19"/>
                  <a:gd name="T36" fmla="*/ 3 w 13"/>
                  <a:gd name="T37" fmla="*/ 14 h 19"/>
                  <a:gd name="T38" fmla="*/ 3 w 13"/>
                  <a:gd name="T39" fmla="*/ 14 h 19"/>
                  <a:gd name="T40" fmla="*/ 4 w 13"/>
                  <a:gd name="T41" fmla="*/ 15 h 19"/>
                  <a:gd name="T42" fmla="*/ 6 w 13"/>
                  <a:gd name="T43" fmla="*/ 15 h 19"/>
                  <a:gd name="T44" fmla="*/ 6 w 13"/>
                  <a:gd name="T45" fmla="*/ 10 h 19"/>
                  <a:gd name="T46" fmla="*/ 3 w 13"/>
                  <a:gd name="T47" fmla="*/ 10 h 19"/>
                  <a:gd name="T48" fmla="*/ 2 w 13"/>
                  <a:gd name="T49" fmla="*/ 9 h 19"/>
                  <a:gd name="T50" fmla="*/ 1 w 13"/>
                  <a:gd name="T51" fmla="*/ 8 h 19"/>
                  <a:gd name="T52" fmla="*/ 0 w 13"/>
                  <a:gd name="T53" fmla="*/ 6 h 19"/>
                  <a:gd name="T54" fmla="*/ 1 w 13"/>
                  <a:gd name="T55" fmla="*/ 3 h 19"/>
                  <a:gd name="T56" fmla="*/ 3 w 13"/>
                  <a:gd name="T57" fmla="*/ 2 h 19"/>
                  <a:gd name="T58" fmla="*/ 6 w 13"/>
                  <a:gd name="T59" fmla="*/ 1 h 19"/>
                  <a:gd name="T60" fmla="*/ 6 w 13"/>
                  <a:gd name="T61" fmla="*/ 0 h 19"/>
                  <a:gd name="T62" fmla="*/ 8 w 13"/>
                  <a:gd name="T63" fmla="*/ 0 h 19"/>
                  <a:gd name="T64" fmla="*/ 8 w 13"/>
                  <a:gd name="T65" fmla="*/ 1 h 19"/>
                  <a:gd name="T66" fmla="*/ 11 w 13"/>
                  <a:gd name="T67" fmla="*/ 2 h 19"/>
                  <a:gd name="T68" fmla="*/ 12 w 13"/>
                  <a:gd name="T69" fmla="*/ 3 h 19"/>
                  <a:gd name="T70" fmla="*/ 13 w 13"/>
                  <a:gd name="T71" fmla="*/ 6 h 19"/>
                  <a:gd name="T72" fmla="*/ 10 w 13"/>
                  <a:gd name="T73" fmla="*/ 6 h 19"/>
                  <a:gd name="T74" fmla="*/ 10 w 13"/>
                  <a:gd name="T75" fmla="*/ 6 h 19"/>
                  <a:gd name="T76" fmla="*/ 10 w 13"/>
                  <a:gd name="T77" fmla="*/ 4 h 19"/>
                  <a:gd name="T78" fmla="*/ 8 w 13"/>
                  <a:gd name="T79" fmla="*/ 4 h 19"/>
                  <a:gd name="T80" fmla="*/ 8 w 13"/>
                  <a:gd name="T81" fmla="*/ 4 h 19"/>
                  <a:gd name="T82" fmla="*/ 8 w 13"/>
                  <a:gd name="T83" fmla="*/ 10 h 19"/>
                  <a:gd name="T84" fmla="*/ 8 w 13"/>
                  <a:gd name="T85" fmla="*/ 15 h 19"/>
                  <a:gd name="T86" fmla="*/ 8 w 13"/>
                  <a:gd name="T87" fmla="*/ 15 h 19"/>
                  <a:gd name="T88" fmla="*/ 10 w 13"/>
                  <a:gd name="T89" fmla="*/ 14 h 19"/>
                  <a:gd name="T90" fmla="*/ 11 w 13"/>
                  <a:gd name="T91" fmla="*/ 13 h 19"/>
                  <a:gd name="T92" fmla="*/ 10 w 13"/>
                  <a:gd name="T93" fmla="*/ 11 h 19"/>
                  <a:gd name="T94" fmla="*/ 9 w 13"/>
                  <a:gd name="T95" fmla="*/ 11 h 19"/>
                  <a:gd name="T96" fmla="*/ 8 w 13"/>
                  <a:gd name="T97" fmla="*/ 10 h 19"/>
                  <a:gd name="T98" fmla="*/ 6 w 13"/>
                  <a:gd name="T99" fmla="*/ 4 h 19"/>
                  <a:gd name="T100" fmla="*/ 5 w 13"/>
                  <a:gd name="T101" fmla="*/ 4 h 19"/>
                  <a:gd name="T102" fmla="*/ 4 w 13"/>
                  <a:gd name="T103" fmla="*/ 4 h 19"/>
                  <a:gd name="T104" fmla="*/ 3 w 13"/>
                  <a:gd name="T105" fmla="*/ 4 h 19"/>
                  <a:gd name="T106" fmla="*/ 3 w 13"/>
                  <a:gd name="T107" fmla="*/ 6 h 19"/>
                  <a:gd name="T108" fmla="*/ 4 w 13"/>
                  <a:gd name="T109" fmla="*/ 8 h 19"/>
                  <a:gd name="T110" fmla="*/ 6 w 13"/>
                  <a:gd name="T111" fmla="*/ 8 h 19"/>
                  <a:gd name="T112" fmla="*/ 6 w 13"/>
                  <a:gd name="T113"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 h="19">
                    <a:moveTo>
                      <a:pt x="8" y="4"/>
                    </a:moveTo>
                    <a:cubicBezTo>
                      <a:pt x="8" y="8"/>
                      <a:pt x="8" y="8"/>
                      <a:pt x="8" y="8"/>
                    </a:cubicBezTo>
                    <a:cubicBezTo>
                      <a:pt x="9" y="8"/>
                      <a:pt x="10" y="8"/>
                      <a:pt x="11" y="8"/>
                    </a:cubicBezTo>
                    <a:cubicBezTo>
                      <a:pt x="12" y="9"/>
                      <a:pt x="12" y="9"/>
                      <a:pt x="13" y="10"/>
                    </a:cubicBezTo>
                    <a:cubicBezTo>
                      <a:pt x="13" y="10"/>
                      <a:pt x="13" y="11"/>
                      <a:pt x="13" y="12"/>
                    </a:cubicBezTo>
                    <a:cubicBezTo>
                      <a:pt x="13" y="14"/>
                      <a:pt x="13" y="15"/>
                      <a:pt x="13" y="15"/>
                    </a:cubicBezTo>
                    <a:cubicBezTo>
                      <a:pt x="13" y="16"/>
                      <a:pt x="12" y="16"/>
                      <a:pt x="11" y="17"/>
                    </a:cubicBezTo>
                    <a:cubicBezTo>
                      <a:pt x="10" y="17"/>
                      <a:pt x="9" y="17"/>
                      <a:pt x="8" y="17"/>
                    </a:cubicBezTo>
                    <a:cubicBezTo>
                      <a:pt x="8" y="17"/>
                      <a:pt x="8" y="17"/>
                      <a:pt x="8" y="17"/>
                    </a:cubicBezTo>
                    <a:cubicBezTo>
                      <a:pt x="8" y="19"/>
                      <a:pt x="8" y="19"/>
                      <a:pt x="8" y="19"/>
                    </a:cubicBezTo>
                    <a:cubicBezTo>
                      <a:pt x="6" y="19"/>
                      <a:pt x="6" y="19"/>
                      <a:pt x="6" y="19"/>
                    </a:cubicBezTo>
                    <a:cubicBezTo>
                      <a:pt x="6" y="17"/>
                      <a:pt x="6" y="17"/>
                      <a:pt x="6" y="17"/>
                    </a:cubicBezTo>
                    <a:cubicBezTo>
                      <a:pt x="5" y="17"/>
                      <a:pt x="4" y="17"/>
                      <a:pt x="3" y="17"/>
                    </a:cubicBezTo>
                    <a:cubicBezTo>
                      <a:pt x="3" y="17"/>
                      <a:pt x="2" y="17"/>
                      <a:pt x="2" y="16"/>
                    </a:cubicBezTo>
                    <a:cubicBezTo>
                      <a:pt x="1" y="16"/>
                      <a:pt x="1" y="16"/>
                      <a:pt x="0" y="15"/>
                    </a:cubicBezTo>
                    <a:cubicBezTo>
                      <a:pt x="0" y="14"/>
                      <a:pt x="0" y="14"/>
                      <a:pt x="0" y="13"/>
                    </a:cubicBezTo>
                    <a:cubicBezTo>
                      <a:pt x="0" y="12"/>
                      <a:pt x="0" y="12"/>
                      <a:pt x="0" y="12"/>
                    </a:cubicBezTo>
                    <a:cubicBezTo>
                      <a:pt x="3" y="12"/>
                      <a:pt x="3" y="12"/>
                      <a:pt x="3" y="12"/>
                    </a:cubicBezTo>
                    <a:cubicBezTo>
                      <a:pt x="3" y="13"/>
                      <a:pt x="3" y="13"/>
                      <a:pt x="3" y="14"/>
                    </a:cubicBezTo>
                    <a:cubicBezTo>
                      <a:pt x="3" y="14"/>
                      <a:pt x="3" y="14"/>
                      <a:pt x="3" y="14"/>
                    </a:cubicBezTo>
                    <a:cubicBezTo>
                      <a:pt x="4" y="15"/>
                      <a:pt x="4" y="15"/>
                      <a:pt x="4" y="15"/>
                    </a:cubicBezTo>
                    <a:cubicBezTo>
                      <a:pt x="4" y="15"/>
                      <a:pt x="5" y="15"/>
                      <a:pt x="6" y="15"/>
                    </a:cubicBezTo>
                    <a:cubicBezTo>
                      <a:pt x="6" y="10"/>
                      <a:pt x="6" y="10"/>
                      <a:pt x="6" y="10"/>
                    </a:cubicBezTo>
                    <a:cubicBezTo>
                      <a:pt x="5" y="10"/>
                      <a:pt x="4" y="10"/>
                      <a:pt x="3" y="10"/>
                    </a:cubicBezTo>
                    <a:cubicBezTo>
                      <a:pt x="3" y="10"/>
                      <a:pt x="2" y="10"/>
                      <a:pt x="2" y="9"/>
                    </a:cubicBezTo>
                    <a:cubicBezTo>
                      <a:pt x="1" y="9"/>
                      <a:pt x="1" y="9"/>
                      <a:pt x="1" y="8"/>
                    </a:cubicBezTo>
                    <a:cubicBezTo>
                      <a:pt x="0" y="8"/>
                      <a:pt x="0" y="7"/>
                      <a:pt x="0" y="6"/>
                    </a:cubicBezTo>
                    <a:cubicBezTo>
                      <a:pt x="0" y="5"/>
                      <a:pt x="0" y="4"/>
                      <a:pt x="1" y="3"/>
                    </a:cubicBezTo>
                    <a:cubicBezTo>
                      <a:pt x="1" y="2"/>
                      <a:pt x="2" y="2"/>
                      <a:pt x="3" y="2"/>
                    </a:cubicBezTo>
                    <a:cubicBezTo>
                      <a:pt x="4" y="2"/>
                      <a:pt x="5" y="1"/>
                      <a:pt x="6" y="1"/>
                    </a:cubicBezTo>
                    <a:cubicBezTo>
                      <a:pt x="6" y="0"/>
                      <a:pt x="6" y="0"/>
                      <a:pt x="6" y="0"/>
                    </a:cubicBezTo>
                    <a:cubicBezTo>
                      <a:pt x="8" y="0"/>
                      <a:pt x="8" y="0"/>
                      <a:pt x="8" y="0"/>
                    </a:cubicBezTo>
                    <a:cubicBezTo>
                      <a:pt x="8" y="1"/>
                      <a:pt x="8" y="1"/>
                      <a:pt x="8" y="1"/>
                    </a:cubicBezTo>
                    <a:cubicBezTo>
                      <a:pt x="9" y="1"/>
                      <a:pt x="10" y="2"/>
                      <a:pt x="11" y="2"/>
                    </a:cubicBezTo>
                    <a:cubicBezTo>
                      <a:pt x="11" y="2"/>
                      <a:pt x="12" y="2"/>
                      <a:pt x="12" y="3"/>
                    </a:cubicBezTo>
                    <a:cubicBezTo>
                      <a:pt x="13" y="4"/>
                      <a:pt x="13" y="5"/>
                      <a:pt x="13" y="6"/>
                    </a:cubicBezTo>
                    <a:cubicBezTo>
                      <a:pt x="10" y="6"/>
                      <a:pt x="10" y="6"/>
                      <a:pt x="10" y="6"/>
                    </a:cubicBezTo>
                    <a:cubicBezTo>
                      <a:pt x="10" y="6"/>
                      <a:pt x="10" y="6"/>
                      <a:pt x="10" y="6"/>
                    </a:cubicBezTo>
                    <a:cubicBezTo>
                      <a:pt x="10" y="5"/>
                      <a:pt x="10" y="4"/>
                      <a:pt x="10" y="4"/>
                    </a:cubicBezTo>
                    <a:cubicBezTo>
                      <a:pt x="10" y="4"/>
                      <a:pt x="9" y="4"/>
                      <a:pt x="8" y="4"/>
                    </a:cubicBezTo>
                    <a:cubicBezTo>
                      <a:pt x="8" y="4"/>
                      <a:pt x="8" y="4"/>
                      <a:pt x="8" y="4"/>
                    </a:cubicBezTo>
                    <a:close/>
                    <a:moveTo>
                      <a:pt x="8" y="10"/>
                    </a:moveTo>
                    <a:cubicBezTo>
                      <a:pt x="8" y="15"/>
                      <a:pt x="8" y="15"/>
                      <a:pt x="8" y="15"/>
                    </a:cubicBezTo>
                    <a:cubicBezTo>
                      <a:pt x="8" y="15"/>
                      <a:pt x="8" y="15"/>
                      <a:pt x="8" y="15"/>
                    </a:cubicBezTo>
                    <a:cubicBezTo>
                      <a:pt x="9" y="15"/>
                      <a:pt x="10" y="15"/>
                      <a:pt x="10" y="14"/>
                    </a:cubicBezTo>
                    <a:cubicBezTo>
                      <a:pt x="10" y="14"/>
                      <a:pt x="11" y="14"/>
                      <a:pt x="11" y="13"/>
                    </a:cubicBezTo>
                    <a:cubicBezTo>
                      <a:pt x="11" y="12"/>
                      <a:pt x="11" y="11"/>
                      <a:pt x="10" y="11"/>
                    </a:cubicBezTo>
                    <a:cubicBezTo>
                      <a:pt x="10" y="11"/>
                      <a:pt x="10" y="11"/>
                      <a:pt x="9" y="11"/>
                    </a:cubicBezTo>
                    <a:cubicBezTo>
                      <a:pt x="9" y="10"/>
                      <a:pt x="8" y="10"/>
                      <a:pt x="8" y="10"/>
                    </a:cubicBezTo>
                    <a:close/>
                    <a:moveTo>
                      <a:pt x="6" y="4"/>
                    </a:moveTo>
                    <a:cubicBezTo>
                      <a:pt x="5" y="4"/>
                      <a:pt x="5" y="4"/>
                      <a:pt x="5" y="4"/>
                    </a:cubicBezTo>
                    <a:cubicBezTo>
                      <a:pt x="5" y="4"/>
                      <a:pt x="4" y="4"/>
                      <a:pt x="4" y="4"/>
                    </a:cubicBezTo>
                    <a:cubicBezTo>
                      <a:pt x="4" y="4"/>
                      <a:pt x="3" y="4"/>
                      <a:pt x="3" y="4"/>
                    </a:cubicBezTo>
                    <a:cubicBezTo>
                      <a:pt x="3" y="5"/>
                      <a:pt x="3" y="5"/>
                      <a:pt x="3" y="6"/>
                    </a:cubicBezTo>
                    <a:cubicBezTo>
                      <a:pt x="3" y="7"/>
                      <a:pt x="3" y="7"/>
                      <a:pt x="4" y="8"/>
                    </a:cubicBezTo>
                    <a:cubicBezTo>
                      <a:pt x="4" y="8"/>
                      <a:pt x="5" y="8"/>
                      <a:pt x="6" y="8"/>
                    </a:cubicBezTo>
                    <a:lnTo>
                      <a:pt x="6" y="4"/>
                    </a:lnTo>
                    <a:close/>
                  </a:path>
                </a:pathLst>
              </a:custGeom>
              <a:solidFill>
                <a:srgbClr val="FACC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833">
                <a:extLst>
                  <a:ext uri="{FF2B5EF4-FFF2-40B4-BE49-F238E27FC236}">
                    <a16:creationId xmlns:a16="http://schemas.microsoft.com/office/drawing/2014/main" id="{76569B0A-BF6D-475A-BC98-2545E59A1B21}"/>
                  </a:ext>
                </a:extLst>
              </p:cNvPr>
              <p:cNvSpPr/>
              <p:nvPr/>
            </p:nvSpPr>
            <p:spPr bwMode="auto">
              <a:xfrm>
                <a:off x="1319158" y="1558996"/>
                <a:ext cx="410845" cy="109855"/>
              </a:xfrm>
              <a:custGeom>
                <a:avLst/>
                <a:gdLst>
                  <a:gd name="T0" fmla="*/ 53 w 53"/>
                  <a:gd name="T1" fmla="*/ 14 h 14"/>
                  <a:gd name="T2" fmla="*/ 53 w 53"/>
                  <a:gd name="T3" fmla="*/ 4 h 14"/>
                  <a:gd name="T4" fmla="*/ 49 w 53"/>
                  <a:gd name="T5" fmla="*/ 0 h 14"/>
                  <a:gd name="T6" fmla="*/ 4 w 53"/>
                  <a:gd name="T7" fmla="*/ 0 h 14"/>
                  <a:gd name="T8" fmla="*/ 0 w 53"/>
                  <a:gd name="T9" fmla="*/ 4 h 14"/>
                  <a:gd name="T10" fmla="*/ 0 w 53"/>
                  <a:gd name="T11" fmla="*/ 14 h 14"/>
                  <a:gd name="T12" fmla="*/ 53 w 53"/>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53" h="14">
                    <a:moveTo>
                      <a:pt x="53" y="14"/>
                    </a:moveTo>
                    <a:cubicBezTo>
                      <a:pt x="53" y="4"/>
                      <a:pt x="53" y="4"/>
                      <a:pt x="53" y="4"/>
                    </a:cubicBezTo>
                    <a:cubicBezTo>
                      <a:pt x="53" y="1"/>
                      <a:pt x="51" y="0"/>
                      <a:pt x="49" y="0"/>
                    </a:cubicBezTo>
                    <a:cubicBezTo>
                      <a:pt x="4" y="0"/>
                      <a:pt x="4" y="0"/>
                      <a:pt x="4" y="0"/>
                    </a:cubicBezTo>
                    <a:cubicBezTo>
                      <a:pt x="2" y="0"/>
                      <a:pt x="0" y="1"/>
                      <a:pt x="0" y="4"/>
                    </a:cubicBezTo>
                    <a:cubicBezTo>
                      <a:pt x="0" y="14"/>
                      <a:pt x="0" y="14"/>
                      <a:pt x="0" y="14"/>
                    </a:cubicBezTo>
                    <a:lnTo>
                      <a:pt x="53" y="14"/>
                    </a:lnTo>
                    <a:close/>
                  </a:path>
                </a:pathLst>
              </a:custGeom>
              <a:solidFill>
                <a:srgbClr val="FFED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834">
                <a:extLst>
                  <a:ext uri="{FF2B5EF4-FFF2-40B4-BE49-F238E27FC236}">
                    <a16:creationId xmlns:a16="http://schemas.microsoft.com/office/drawing/2014/main" id="{216BE8DA-6003-4DC6-9428-F344B809412E}"/>
                  </a:ext>
                </a:extLst>
              </p:cNvPr>
              <p:cNvSpPr/>
              <p:nvPr/>
            </p:nvSpPr>
            <p:spPr bwMode="auto">
              <a:xfrm>
                <a:off x="1342653" y="1574871"/>
                <a:ext cx="372745" cy="93980"/>
              </a:xfrm>
              <a:custGeom>
                <a:avLst/>
                <a:gdLst>
                  <a:gd name="T0" fmla="*/ 46 w 48"/>
                  <a:gd name="T1" fmla="*/ 0 h 12"/>
                  <a:gd name="T2" fmla="*/ 48 w 48"/>
                  <a:gd name="T3" fmla="*/ 2 h 12"/>
                  <a:gd name="T4" fmla="*/ 48 w 48"/>
                  <a:gd name="T5" fmla="*/ 12 h 12"/>
                  <a:gd name="T6" fmla="*/ 0 w 48"/>
                  <a:gd name="T7" fmla="*/ 12 h 12"/>
                  <a:gd name="T8" fmla="*/ 0 w 48"/>
                  <a:gd name="T9" fmla="*/ 2 h 12"/>
                  <a:gd name="T10" fmla="*/ 1 w 48"/>
                  <a:gd name="T11" fmla="*/ 0 h 12"/>
                  <a:gd name="T12" fmla="*/ 46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6" y="0"/>
                    </a:moveTo>
                    <a:cubicBezTo>
                      <a:pt x="47" y="0"/>
                      <a:pt x="48" y="1"/>
                      <a:pt x="48" y="2"/>
                    </a:cubicBezTo>
                    <a:cubicBezTo>
                      <a:pt x="48" y="12"/>
                      <a:pt x="48" y="12"/>
                      <a:pt x="48" y="12"/>
                    </a:cubicBezTo>
                    <a:cubicBezTo>
                      <a:pt x="0" y="12"/>
                      <a:pt x="0" y="12"/>
                      <a:pt x="0" y="12"/>
                    </a:cubicBezTo>
                    <a:cubicBezTo>
                      <a:pt x="0" y="2"/>
                      <a:pt x="0" y="2"/>
                      <a:pt x="0" y="2"/>
                    </a:cubicBezTo>
                    <a:cubicBezTo>
                      <a:pt x="0" y="1"/>
                      <a:pt x="0" y="0"/>
                      <a:pt x="1" y="0"/>
                    </a:cubicBezTo>
                    <a:cubicBezTo>
                      <a:pt x="16" y="0"/>
                      <a:pt x="31" y="0"/>
                      <a:pt x="46" y="0"/>
                    </a:cubicBezTo>
                    <a:close/>
                  </a:path>
                </a:pathLst>
              </a:custGeom>
              <a:solidFill>
                <a:srgbClr val="F1C4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835">
                <a:extLst>
                  <a:ext uri="{FF2B5EF4-FFF2-40B4-BE49-F238E27FC236}">
                    <a16:creationId xmlns:a16="http://schemas.microsoft.com/office/drawing/2014/main" id="{B6A168B4-93A9-4B02-B6EF-2C3506DE5298}"/>
                  </a:ext>
                </a:extLst>
              </p:cNvPr>
              <p:cNvSpPr>
                <a:spLocks noEditPoints="1"/>
              </p:cNvSpPr>
              <p:nvPr/>
            </p:nvSpPr>
            <p:spPr bwMode="auto">
              <a:xfrm>
                <a:off x="1474733" y="1598366"/>
                <a:ext cx="99695" cy="69850"/>
              </a:xfrm>
              <a:custGeom>
                <a:avLst/>
                <a:gdLst>
                  <a:gd name="T0" fmla="*/ 8 w 13"/>
                  <a:gd name="T1" fmla="*/ 4 h 9"/>
                  <a:gd name="T2" fmla="*/ 8 w 13"/>
                  <a:gd name="T3" fmla="*/ 8 h 9"/>
                  <a:gd name="T4" fmla="*/ 11 w 13"/>
                  <a:gd name="T5" fmla="*/ 8 h 9"/>
                  <a:gd name="T6" fmla="*/ 13 w 13"/>
                  <a:gd name="T7" fmla="*/ 9 h 9"/>
                  <a:gd name="T8" fmla="*/ 2 w 13"/>
                  <a:gd name="T9" fmla="*/ 9 h 9"/>
                  <a:gd name="T10" fmla="*/ 1 w 13"/>
                  <a:gd name="T11" fmla="*/ 8 h 9"/>
                  <a:gd name="T12" fmla="*/ 0 w 13"/>
                  <a:gd name="T13" fmla="*/ 6 h 9"/>
                  <a:gd name="T14" fmla="*/ 1 w 13"/>
                  <a:gd name="T15" fmla="*/ 3 h 9"/>
                  <a:gd name="T16" fmla="*/ 3 w 13"/>
                  <a:gd name="T17" fmla="*/ 2 h 9"/>
                  <a:gd name="T18" fmla="*/ 6 w 13"/>
                  <a:gd name="T19" fmla="*/ 1 h 9"/>
                  <a:gd name="T20" fmla="*/ 6 w 13"/>
                  <a:gd name="T21" fmla="*/ 0 h 9"/>
                  <a:gd name="T22" fmla="*/ 8 w 13"/>
                  <a:gd name="T23" fmla="*/ 0 h 9"/>
                  <a:gd name="T24" fmla="*/ 8 w 13"/>
                  <a:gd name="T25" fmla="*/ 1 h 9"/>
                  <a:gd name="T26" fmla="*/ 11 w 13"/>
                  <a:gd name="T27" fmla="*/ 2 h 9"/>
                  <a:gd name="T28" fmla="*/ 12 w 13"/>
                  <a:gd name="T29" fmla="*/ 3 h 9"/>
                  <a:gd name="T30" fmla="*/ 13 w 13"/>
                  <a:gd name="T31" fmla="*/ 6 h 9"/>
                  <a:gd name="T32" fmla="*/ 10 w 13"/>
                  <a:gd name="T33" fmla="*/ 6 h 9"/>
                  <a:gd name="T34" fmla="*/ 10 w 13"/>
                  <a:gd name="T35" fmla="*/ 6 h 9"/>
                  <a:gd name="T36" fmla="*/ 10 w 13"/>
                  <a:gd name="T37" fmla="*/ 4 h 9"/>
                  <a:gd name="T38" fmla="*/ 8 w 13"/>
                  <a:gd name="T39" fmla="*/ 4 h 9"/>
                  <a:gd name="T40" fmla="*/ 8 w 13"/>
                  <a:gd name="T41" fmla="*/ 4 h 9"/>
                  <a:gd name="T42" fmla="*/ 6 w 13"/>
                  <a:gd name="T43" fmla="*/ 4 h 9"/>
                  <a:gd name="T44" fmla="*/ 5 w 13"/>
                  <a:gd name="T45" fmla="*/ 4 h 9"/>
                  <a:gd name="T46" fmla="*/ 4 w 13"/>
                  <a:gd name="T47" fmla="*/ 4 h 9"/>
                  <a:gd name="T48" fmla="*/ 3 w 13"/>
                  <a:gd name="T49" fmla="*/ 4 h 9"/>
                  <a:gd name="T50" fmla="*/ 3 w 13"/>
                  <a:gd name="T51" fmla="*/ 6 h 9"/>
                  <a:gd name="T52" fmla="*/ 4 w 13"/>
                  <a:gd name="T53" fmla="*/ 8 h 9"/>
                  <a:gd name="T54" fmla="*/ 6 w 13"/>
                  <a:gd name="T55" fmla="*/ 8 h 9"/>
                  <a:gd name="T56" fmla="*/ 6 w 13"/>
                  <a:gd name="T5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9">
                    <a:moveTo>
                      <a:pt x="8" y="4"/>
                    </a:moveTo>
                    <a:cubicBezTo>
                      <a:pt x="8" y="8"/>
                      <a:pt x="8" y="8"/>
                      <a:pt x="8" y="8"/>
                    </a:cubicBezTo>
                    <a:cubicBezTo>
                      <a:pt x="9" y="8"/>
                      <a:pt x="10" y="8"/>
                      <a:pt x="11" y="8"/>
                    </a:cubicBezTo>
                    <a:cubicBezTo>
                      <a:pt x="11" y="9"/>
                      <a:pt x="12" y="9"/>
                      <a:pt x="13" y="9"/>
                    </a:cubicBezTo>
                    <a:cubicBezTo>
                      <a:pt x="2" y="9"/>
                      <a:pt x="2" y="9"/>
                      <a:pt x="2" y="9"/>
                    </a:cubicBezTo>
                    <a:cubicBezTo>
                      <a:pt x="1" y="9"/>
                      <a:pt x="1" y="9"/>
                      <a:pt x="1" y="8"/>
                    </a:cubicBezTo>
                    <a:cubicBezTo>
                      <a:pt x="0" y="8"/>
                      <a:pt x="0" y="7"/>
                      <a:pt x="0" y="6"/>
                    </a:cubicBezTo>
                    <a:cubicBezTo>
                      <a:pt x="0" y="5"/>
                      <a:pt x="0" y="4"/>
                      <a:pt x="1" y="3"/>
                    </a:cubicBezTo>
                    <a:cubicBezTo>
                      <a:pt x="1" y="2"/>
                      <a:pt x="2" y="2"/>
                      <a:pt x="3" y="2"/>
                    </a:cubicBezTo>
                    <a:cubicBezTo>
                      <a:pt x="4" y="2"/>
                      <a:pt x="5" y="1"/>
                      <a:pt x="6" y="1"/>
                    </a:cubicBezTo>
                    <a:cubicBezTo>
                      <a:pt x="6" y="0"/>
                      <a:pt x="6" y="0"/>
                      <a:pt x="6" y="0"/>
                    </a:cubicBezTo>
                    <a:cubicBezTo>
                      <a:pt x="8" y="0"/>
                      <a:pt x="8" y="0"/>
                      <a:pt x="8" y="0"/>
                    </a:cubicBezTo>
                    <a:cubicBezTo>
                      <a:pt x="8" y="1"/>
                      <a:pt x="8" y="1"/>
                      <a:pt x="8" y="1"/>
                    </a:cubicBezTo>
                    <a:cubicBezTo>
                      <a:pt x="9" y="1"/>
                      <a:pt x="10" y="2"/>
                      <a:pt x="11" y="2"/>
                    </a:cubicBezTo>
                    <a:cubicBezTo>
                      <a:pt x="11" y="2"/>
                      <a:pt x="12" y="2"/>
                      <a:pt x="12" y="3"/>
                    </a:cubicBezTo>
                    <a:cubicBezTo>
                      <a:pt x="13" y="4"/>
                      <a:pt x="13" y="5"/>
                      <a:pt x="13" y="6"/>
                    </a:cubicBezTo>
                    <a:cubicBezTo>
                      <a:pt x="10" y="6"/>
                      <a:pt x="10" y="6"/>
                      <a:pt x="10" y="6"/>
                    </a:cubicBezTo>
                    <a:cubicBezTo>
                      <a:pt x="10" y="6"/>
                      <a:pt x="10" y="6"/>
                      <a:pt x="10" y="6"/>
                    </a:cubicBezTo>
                    <a:cubicBezTo>
                      <a:pt x="10" y="5"/>
                      <a:pt x="10" y="4"/>
                      <a:pt x="10" y="4"/>
                    </a:cubicBezTo>
                    <a:cubicBezTo>
                      <a:pt x="10" y="4"/>
                      <a:pt x="9" y="4"/>
                      <a:pt x="8" y="4"/>
                    </a:cubicBezTo>
                    <a:cubicBezTo>
                      <a:pt x="8" y="4"/>
                      <a:pt x="8" y="4"/>
                      <a:pt x="8" y="4"/>
                    </a:cubicBezTo>
                    <a:close/>
                    <a:moveTo>
                      <a:pt x="6" y="4"/>
                    </a:moveTo>
                    <a:cubicBezTo>
                      <a:pt x="5" y="4"/>
                      <a:pt x="5" y="4"/>
                      <a:pt x="5" y="4"/>
                    </a:cubicBezTo>
                    <a:cubicBezTo>
                      <a:pt x="5" y="4"/>
                      <a:pt x="4" y="4"/>
                      <a:pt x="4" y="4"/>
                    </a:cubicBezTo>
                    <a:cubicBezTo>
                      <a:pt x="4" y="4"/>
                      <a:pt x="3" y="4"/>
                      <a:pt x="3" y="4"/>
                    </a:cubicBezTo>
                    <a:cubicBezTo>
                      <a:pt x="3" y="5"/>
                      <a:pt x="3" y="5"/>
                      <a:pt x="3" y="6"/>
                    </a:cubicBezTo>
                    <a:cubicBezTo>
                      <a:pt x="3" y="7"/>
                      <a:pt x="3" y="7"/>
                      <a:pt x="4" y="8"/>
                    </a:cubicBezTo>
                    <a:cubicBezTo>
                      <a:pt x="4" y="8"/>
                      <a:pt x="5" y="8"/>
                      <a:pt x="6" y="8"/>
                    </a:cubicBezTo>
                    <a:lnTo>
                      <a:pt x="6" y="4"/>
                    </a:lnTo>
                    <a:close/>
                  </a:path>
                </a:pathLst>
              </a:custGeom>
              <a:solidFill>
                <a:srgbClr val="FFED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4" name="组合 83">
              <a:extLst>
                <a:ext uri="{FF2B5EF4-FFF2-40B4-BE49-F238E27FC236}">
                  <a16:creationId xmlns:a16="http://schemas.microsoft.com/office/drawing/2014/main" id="{23278DE6-BA54-4854-8352-3CF28FECAEC0}"/>
                </a:ext>
              </a:extLst>
            </p:cNvPr>
            <p:cNvGrpSpPr/>
            <p:nvPr/>
          </p:nvGrpSpPr>
          <p:grpSpPr>
            <a:xfrm>
              <a:off x="7705833" y="1086175"/>
              <a:ext cx="1124770" cy="1146449"/>
              <a:chOff x="3322148" y="1274316"/>
              <a:chExt cx="644525" cy="644525"/>
            </a:xfrm>
          </p:grpSpPr>
          <p:sp>
            <p:nvSpPr>
              <p:cNvPr id="85" name="Oval 152">
                <a:extLst>
                  <a:ext uri="{FF2B5EF4-FFF2-40B4-BE49-F238E27FC236}">
                    <a16:creationId xmlns:a16="http://schemas.microsoft.com/office/drawing/2014/main" id="{CFCAD44A-8AF4-4B82-8E95-3DDF6027BDE0}"/>
                  </a:ext>
                </a:extLst>
              </p:cNvPr>
              <p:cNvSpPr>
                <a:spLocks noChangeArrowheads="1"/>
              </p:cNvSpPr>
              <p:nvPr/>
            </p:nvSpPr>
            <p:spPr bwMode="auto">
              <a:xfrm>
                <a:off x="3322148" y="1274316"/>
                <a:ext cx="644525" cy="644525"/>
              </a:xfrm>
              <a:prstGeom prst="ellipse">
                <a:avLst/>
              </a:prstGeom>
              <a:solidFill>
                <a:srgbClr val="50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53">
                <a:extLst>
                  <a:ext uri="{FF2B5EF4-FFF2-40B4-BE49-F238E27FC236}">
                    <a16:creationId xmlns:a16="http://schemas.microsoft.com/office/drawing/2014/main" id="{B13B9FFC-7C31-4DAC-B556-404BB373DA14}"/>
                  </a:ext>
                </a:extLst>
              </p:cNvPr>
              <p:cNvSpPr/>
              <p:nvPr/>
            </p:nvSpPr>
            <p:spPr bwMode="auto">
              <a:xfrm>
                <a:off x="3633298" y="1274316"/>
                <a:ext cx="22225" cy="0"/>
              </a:xfrm>
              <a:custGeom>
                <a:avLst/>
                <a:gdLst>
                  <a:gd name="T0" fmla="*/ 3 w 3"/>
                  <a:gd name="T1" fmla="*/ 0 w 3"/>
                  <a:gd name="T2" fmla="*/ 1 w 3"/>
                  <a:gd name="T3" fmla="*/ 3 w 3"/>
                </a:gdLst>
                <a:ahLst/>
                <a:cxnLst>
                  <a:cxn ang="0">
                    <a:pos x="T0" y="0"/>
                  </a:cxn>
                  <a:cxn ang="0">
                    <a:pos x="T1" y="0"/>
                  </a:cxn>
                  <a:cxn ang="0">
                    <a:pos x="T2" y="0"/>
                  </a:cxn>
                  <a:cxn ang="0">
                    <a:pos x="T3" y="0"/>
                  </a:cxn>
                </a:cxnLst>
                <a:rect l="0" t="0" r="r" b="b"/>
                <a:pathLst>
                  <a:path w="3">
                    <a:moveTo>
                      <a:pt x="3" y="0"/>
                    </a:moveTo>
                    <a:cubicBezTo>
                      <a:pt x="0" y="0"/>
                      <a:pt x="0" y="0"/>
                      <a:pt x="0" y="0"/>
                    </a:cubicBezTo>
                    <a:cubicBezTo>
                      <a:pt x="0" y="0"/>
                      <a:pt x="1" y="0"/>
                      <a:pt x="1" y="0"/>
                    </a:cubicBezTo>
                    <a:cubicBezTo>
                      <a:pt x="2" y="0"/>
                      <a:pt x="3" y="0"/>
                      <a:pt x="3" y="0"/>
                    </a:cubicBezTo>
                    <a:close/>
                  </a:path>
                </a:pathLst>
              </a:custGeom>
              <a:solidFill>
                <a:srgbClr val="40A5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933">
                <a:extLst>
                  <a:ext uri="{FF2B5EF4-FFF2-40B4-BE49-F238E27FC236}">
                    <a16:creationId xmlns:a16="http://schemas.microsoft.com/office/drawing/2014/main" id="{D1C49B8C-F99C-48C0-834C-054E823CBC21}"/>
                  </a:ext>
                </a:extLst>
              </p:cNvPr>
              <p:cNvSpPr/>
              <p:nvPr/>
            </p:nvSpPr>
            <p:spPr bwMode="auto">
              <a:xfrm>
                <a:off x="3493598" y="1453386"/>
                <a:ext cx="457200" cy="449580"/>
              </a:xfrm>
              <a:custGeom>
                <a:avLst/>
                <a:gdLst>
                  <a:gd name="T0" fmla="*/ 8 w 59"/>
                  <a:gd name="T1" fmla="*/ 36 h 58"/>
                  <a:gd name="T2" fmla="*/ 7 w 59"/>
                  <a:gd name="T3" fmla="*/ 35 h 58"/>
                  <a:gd name="T4" fmla="*/ 5 w 59"/>
                  <a:gd name="T5" fmla="*/ 34 h 58"/>
                  <a:gd name="T6" fmla="*/ 4 w 59"/>
                  <a:gd name="T7" fmla="*/ 33 h 58"/>
                  <a:gd name="T8" fmla="*/ 3 w 59"/>
                  <a:gd name="T9" fmla="*/ 31 h 58"/>
                  <a:gd name="T10" fmla="*/ 2 w 59"/>
                  <a:gd name="T11" fmla="*/ 29 h 58"/>
                  <a:gd name="T12" fmla="*/ 1 w 59"/>
                  <a:gd name="T13" fmla="*/ 28 h 58"/>
                  <a:gd name="T14" fmla="*/ 1 w 59"/>
                  <a:gd name="T15" fmla="*/ 26 h 58"/>
                  <a:gd name="T16" fmla="*/ 0 w 59"/>
                  <a:gd name="T17" fmla="*/ 24 h 58"/>
                  <a:gd name="T18" fmla="*/ 0 w 59"/>
                  <a:gd name="T19" fmla="*/ 22 h 58"/>
                  <a:gd name="T20" fmla="*/ 0 w 59"/>
                  <a:gd name="T21" fmla="*/ 20 h 58"/>
                  <a:gd name="T22" fmla="*/ 0 w 59"/>
                  <a:gd name="T23" fmla="*/ 18 h 58"/>
                  <a:gd name="T24" fmla="*/ 0 w 59"/>
                  <a:gd name="T25" fmla="*/ 16 h 58"/>
                  <a:gd name="T26" fmla="*/ 1 w 59"/>
                  <a:gd name="T27" fmla="*/ 14 h 58"/>
                  <a:gd name="T28" fmla="*/ 1 w 59"/>
                  <a:gd name="T29" fmla="*/ 12 h 58"/>
                  <a:gd name="T30" fmla="*/ 2 w 59"/>
                  <a:gd name="T31" fmla="*/ 11 h 58"/>
                  <a:gd name="T32" fmla="*/ 3 w 59"/>
                  <a:gd name="T33" fmla="*/ 9 h 58"/>
                  <a:gd name="T34" fmla="*/ 4 w 59"/>
                  <a:gd name="T35" fmla="*/ 8 h 58"/>
                  <a:gd name="T36" fmla="*/ 5 w 59"/>
                  <a:gd name="T37" fmla="*/ 6 h 58"/>
                  <a:gd name="T38" fmla="*/ 7 w 59"/>
                  <a:gd name="T39" fmla="*/ 5 h 58"/>
                  <a:gd name="T40" fmla="*/ 8 w 59"/>
                  <a:gd name="T41" fmla="*/ 4 h 58"/>
                  <a:gd name="T42" fmla="*/ 10 w 59"/>
                  <a:gd name="T43" fmla="*/ 3 h 58"/>
                  <a:gd name="T44" fmla="*/ 12 w 59"/>
                  <a:gd name="T45" fmla="*/ 2 h 58"/>
                  <a:gd name="T46" fmla="*/ 13 w 59"/>
                  <a:gd name="T47" fmla="*/ 1 h 58"/>
                  <a:gd name="T48" fmla="*/ 15 w 59"/>
                  <a:gd name="T49" fmla="*/ 1 h 58"/>
                  <a:gd name="T50" fmla="*/ 17 w 59"/>
                  <a:gd name="T51" fmla="*/ 1 h 58"/>
                  <a:gd name="T52" fmla="*/ 19 w 59"/>
                  <a:gd name="T53" fmla="*/ 0 h 58"/>
                  <a:gd name="T54" fmla="*/ 21 w 59"/>
                  <a:gd name="T55" fmla="*/ 1 h 58"/>
                  <a:gd name="T56" fmla="*/ 23 w 59"/>
                  <a:gd name="T57" fmla="*/ 1 h 58"/>
                  <a:gd name="T58" fmla="*/ 25 w 59"/>
                  <a:gd name="T59" fmla="*/ 1 h 58"/>
                  <a:gd name="T60" fmla="*/ 27 w 59"/>
                  <a:gd name="T61" fmla="*/ 2 h 58"/>
                  <a:gd name="T62" fmla="*/ 29 w 59"/>
                  <a:gd name="T63" fmla="*/ 3 h 58"/>
                  <a:gd name="T64" fmla="*/ 30 w 59"/>
                  <a:gd name="T65" fmla="*/ 4 h 58"/>
                  <a:gd name="T66" fmla="*/ 35 w 59"/>
                  <a:gd name="T67" fmla="*/ 8 h 58"/>
                  <a:gd name="T68" fmla="*/ 30 w 59"/>
                  <a:gd name="T6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8">
                    <a:moveTo>
                      <a:pt x="30" y="58"/>
                    </a:moveTo>
                    <a:cubicBezTo>
                      <a:pt x="8" y="36"/>
                      <a:pt x="8" y="36"/>
                      <a:pt x="8" y="36"/>
                    </a:cubicBezTo>
                    <a:cubicBezTo>
                      <a:pt x="8" y="36"/>
                      <a:pt x="8" y="36"/>
                      <a:pt x="8" y="36"/>
                    </a:cubicBezTo>
                    <a:cubicBezTo>
                      <a:pt x="7" y="36"/>
                      <a:pt x="7" y="35"/>
                      <a:pt x="7" y="35"/>
                    </a:cubicBezTo>
                    <a:cubicBezTo>
                      <a:pt x="7" y="35"/>
                      <a:pt x="6" y="35"/>
                      <a:pt x="6" y="35"/>
                    </a:cubicBezTo>
                    <a:cubicBezTo>
                      <a:pt x="6" y="34"/>
                      <a:pt x="6" y="34"/>
                      <a:pt x="5" y="34"/>
                    </a:cubicBezTo>
                    <a:cubicBezTo>
                      <a:pt x="5" y="34"/>
                      <a:pt x="5" y="34"/>
                      <a:pt x="5" y="33"/>
                    </a:cubicBezTo>
                    <a:cubicBezTo>
                      <a:pt x="5" y="33"/>
                      <a:pt x="4" y="33"/>
                      <a:pt x="4" y="33"/>
                    </a:cubicBezTo>
                    <a:cubicBezTo>
                      <a:pt x="4" y="32"/>
                      <a:pt x="4" y="32"/>
                      <a:pt x="4" y="32"/>
                    </a:cubicBezTo>
                    <a:cubicBezTo>
                      <a:pt x="3" y="32"/>
                      <a:pt x="3" y="31"/>
                      <a:pt x="3" y="31"/>
                    </a:cubicBezTo>
                    <a:cubicBezTo>
                      <a:pt x="3" y="31"/>
                      <a:pt x="3" y="31"/>
                      <a:pt x="2" y="30"/>
                    </a:cubicBezTo>
                    <a:cubicBezTo>
                      <a:pt x="2" y="30"/>
                      <a:pt x="2" y="30"/>
                      <a:pt x="2" y="29"/>
                    </a:cubicBezTo>
                    <a:cubicBezTo>
                      <a:pt x="2" y="29"/>
                      <a:pt x="2" y="29"/>
                      <a:pt x="2" y="29"/>
                    </a:cubicBezTo>
                    <a:cubicBezTo>
                      <a:pt x="1" y="28"/>
                      <a:pt x="1" y="28"/>
                      <a:pt x="1" y="28"/>
                    </a:cubicBezTo>
                    <a:cubicBezTo>
                      <a:pt x="1" y="27"/>
                      <a:pt x="1" y="27"/>
                      <a:pt x="1" y="27"/>
                    </a:cubicBezTo>
                    <a:cubicBezTo>
                      <a:pt x="1" y="27"/>
                      <a:pt x="1" y="26"/>
                      <a:pt x="1" y="26"/>
                    </a:cubicBezTo>
                    <a:cubicBezTo>
                      <a:pt x="0" y="26"/>
                      <a:pt x="0" y="25"/>
                      <a:pt x="0" y="25"/>
                    </a:cubicBezTo>
                    <a:cubicBezTo>
                      <a:pt x="0" y="25"/>
                      <a:pt x="0" y="24"/>
                      <a:pt x="0" y="24"/>
                    </a:cubicBezTo>
                    <a:cubicBezTo>
                      <a:pt x="0" y="24"/>
                      <a:pt x="0" y="23"/>
                      <a:pt x="0" y="23"/>
                    </a:cubicBezTo>
                    <a:cubicBezTo>
                      <a:pt x="0" y="23"/>
                      <a:pt x="0" y="22"/>
                      <a:pt x="0" y="22"/>
                    </a:cubicBezTo>
                    <a:cubicBezTo>
                      <a:pt x="0" y="22"/>
                      <a:pt x="0" y="21"/>
                      <a:pt x="0" y="21"/>
                    </a:cubicBezTo>
                    <a:cubicBezTo>
                      <a:pt x="0" y="21"/>
                      <a:pt x="0" y="20"/>
                      <a:pt x="0" y="20"/>
                    </a:cubicBezTo>
                    <a:cubicBezTo>
                      <a:pt x="0" y="20"/>
                      <a:pt x="0" y="19"/>
                      <a:pt x="0" y="19"/>
                    </a:cubicBezTo>
                    <a:cubicBezTo>
                      <a:pt x="0" y="19"/>
                      <a:pt x="0" y="18"/>
                      <a:pt x="0" y="18"/>
                    </a:cubicBezTo>
                    <a:cubicBezTo>
                      <a:pt x="0" y="18"/>
                      <a:pt x="0" y="17"/>
                      <a:pt x="0" y="17"/>
                    </a:cubicBezTo>
                    <a:cubicBezTo>
                      <a:pt x="0" y="17"/>
                      <a:pt x="0" y="16"/>
                      <a:pt x="0" y="16"/>
                    </a:cubicBezTo>
                    <a:cubicBezTo>
                      <a:pt x="0" y="16"/>
                      <a:pt x="0" y="15"/>
                      <a:pt x="0" y="15"/>
                    </a:cubicBezTo>
                    <a:cubicBezTo>
                      <a:pt x="0" y="15"/>
                      <a:pt x="0" y="15"/>
                      <a:pt x="1" y="14"/>
                    </a:cubicBezTo>
                    <a:cubicBezTo>
                      <a:pt x="1" y="14"/>
                      <a:pt x="1" y="14"/>
                      <a:pt x="1" y="13"/>
                    </a:cubicBezTo>
                    <a:cubicBezTo>
                      <a:pt x="1" y="13"/>
                      <a:pt x="1" y="13"/>
                      <a:pt x="1" y="12"/>
                    </a:cubicBezTo>
                    <a:cubicBezTo>
                      <a:pt x="1" y="12"/>
                      <a:pt x="1" y="12"/>
                      <a:pt x="2" y="12"/>
                    </a:cubicBezTo>
                    <a:cubicBezTo>
                      <a:pt x="2" y="11"/>
                      <a:pt x="2" y="11"/>
                      <a:pt x="2" y="11"/>
                    </a:cubicBezTo>
                    <a:cubicBezTo>
                      <a:pt x="2" y="10"/>
                      <a:pt x="2" y="10"/>
                      <a:pt x="2" y="10"/>
                    </a:cubicBezTo>
                    <a:cubicBezTo>
                      <a:pt x="3" y="10"/>
                      <a:pt x="3" y="9"/>
                      <a:pt x="3" y="9"/>
                    </a:cubicBezTo>
                    <a:cubicBezTo>
                      <a:pt x="3" y="9"/>
                      <a:pt x="3" y="9"/>
                      <a:pt x="4" y="8"/>
                    </a:cubicBezTo>
                    <a:cubicBezTo>
                      <a:pt x="4" y="8"/>
                      <a:pt x="4" y="8"/>
                      <a:pt x="4" y="8"/>
                    </a:cubicBezTo>
                    <a:cubicBezTo>
                      <a:pt x="4" y="7"/>
                      <a:pt x="5" y="7"/>
                      <a:pt x="5" y="7"/>
                    </a:cubicBezTo>
                    <a:cubicBezTo>
                      <a:pt x="5" y="7"/>
                      <a:pt x="5" y="6"/>
                      <a:pt x="5" y="6"/>
                    </a:cubicBezTo>
                    <a:cubicBezTo>
                      <a:pt x="6" y="6"/>
                      <a:pt x="6" y="6"/>
                      <a:pt x="6" y="6"/>
                    </a:cubicBezTo>
                    <a:cubicBezTo>
                      <a:pt x="6" y="5"/>
                      <a:pt x="7" y="5"/>
                      <a:pt x="7" y="5"/>
                    </a:cubicBezTo>
                    <a:cubicBezTo>
                      <a:pt x="7" y="5"/>
                      <a:pt x="7" y="5"/>
                      <a:pt x="8" y="4"/>
                    </a:cubicBezTo>
                    <a:cubicBezTo>
                      <a:pt x="8" y="4"/>
                      <a:pt x="8" y="4"/>
                      <a:pt x="8" y="4"/>
                    </a:cubicBezTo>
                    <a:cubicBezTo>
                      <a:pt x="9" y="4"/>
                      <a:pt x="9" y="3"/>
                      <a:pt x="9" y="3"/>
                    </a:cubicBezTo>
                    <a:cubicBezTo>
                      <a:pt x="9" y="3"/>
                      <a:pt x="10" y="3"/>
                      <a:pt x="10" y="3"/>
                    </a:cubicBezTo>
                    <a:cubicBezTo>
                      <a:pt x="10" y="3"/>
                      <a:pt x="10" y="3"/>
                      <a:pt x="11" y="2"/>
                    </a:cubicBezTo>
                    <a:cubicBezTo>
                      <a:pt x="11" y="2"/>
                      <a:pt x="11" y="2"/>
                      <a:pt x="12" y="2"/>
                    </a:cubicBezTo>
                    <a:cubicBezTo>
                      <a:pt x="12" y="2"/>
                      <a:pt x="12" y="2"/>
                      <a:pt x="13" y="2"/>
                    </a:cubicBezTo>
                    <a:cubicBezTo>
                      <a:pt x="13" y="2"/>
                      <a:pt x="13" y="1"/>
                      <a:pt x="13" y="1"/>
                    </a:cubicBezTo>
                    <a:cubicBezTo>
                      <a:pt x="14" y="1"/>
                      <a:pt x="14" y="1"/>
                      <a:pt x="14" y="1"/>
                    </a:cubicBezTo>
                    <a:cubicBezTo>
                      <a:pt x="15" y="1"/>
                      <a:pt x="15" y="1"/>
                      <a:pt x="15" y="1"/>
                    </a:cubicBezTo>
                    <a:cubicBezTo>
                      <a:pt x="16" y="1"/>
                      <a:pt x="16" y="1"/>
                      <a:pt x="16" y="1"/>
                    </a:cubicBezTo>
                    <a:cubicBezTo>
                      <a:pt x="17" y="1"/>
                      <a:pt x="17" y="1"/>
                      <a:pt x="17" y="1"/>
                    </a:cubicBezTo>
                    <a:cubicBezTo>
                      <a:pt x="18" y="1"/>
                      <a:pt x="18" y="0"/>
                      <a:pt x="18" y="0"/>
                    </a:cubicBezTo>
                    <a:cubicBezTo>
                      <a:pt x="19" y="0"/>
                      <a:pt x="19" y="0"/>
                      <a:pt x="19" y="0"/>
                    </a:cubicBezTo>
                    <a:cubicBezTo>
                      <a:pt x="20" y="0"/>
                      <a:pt x="20" y="0"/>
                      <a:pt x="20" y="0"/>
                    </a:cubicBezTo>
                    <a:cubicBezTo>
                      <a:pt x="21" y="0"/>
                      <a:pt x="21" y="1"/>
                      <a:pt x="21" y="1"/>
                    </a:cubicBezTo>
                    <a:cubicBezTo>
                      <a:pt x="22" y="1"/>
                      <a:pt x="22" y="1"/>
                      <a:pt x="22" y="1"/>
                    </a:cubicBezTo>
                    <a:cubicBezTo>
                      <a:pt x="23" y="1"/>
                      <a:pt x="23" y="1"/>
                      <a:pt x="23" y="1"/>
                    </a:cubicBezTo>
                    <a:cubicBezTo>
                      <a:pt x="24" y="1"/>
                      <a:pt x="24" y="1"/>
                      <a:pt x="24" y="1"/>
                    </a:cubicBezTo>
                    <a:cubicBezTo>
                      <a:pt x="25" y="1"/>
                      <a:pt x="25" y="1"/>
                      <a:pt x="25" y="1"/>
                    </a:cubicBezTo>
                    <a:cubicBezTo>
                      <a:pt x="25" y="1"/>
                      <a:pt x="26" y="2"/>
                      <a:pt x="26" y="2"/>
                    </a:cubicBezTo>
                    <a:cubicBezTo>
                      <a:pt x="26" y="2"/>
                      <a:pt x="27" y="2"/>
                      <a:pt x="27" y="2"/>
                    </a:cubicBezTo>
                    <a:cubicBezTo>
                      <a:pt x="27" y="2"/>
                      <a:pt x="28" y="2"/>
                      <a:pt x="28" y="2"/>
                    </a:cubicBezTo>
                    <a:cubicBezTo>
                      <a:pt x="28" y="3"/>
                      <a:pt x="28" y="3"/>
                      <a:pt x="29" y="3"/>
                    </a:cubicBezTo>
                    <a:cubicBezTo>
                      <a:pt x="29" y="3"/>
                      <a:pt x="29" y="3"/>
                      <a:pt x="29" y="3"/>
                    </a:cubicBezTo>
                    <a:cubicBezTo>
                      <a:pt x="30" y="3"/>
                      <a:pt x="30" y="4"/>
                      <a:pt x="30" y="4"/>
                    </a:cubicBezTo>
                    <a:cubicBezTo>
                      <a:pt x="31" y="4"/>
                      <a:pt x="31" y="4"/>
                      <a:pt x="31" y="4"/>
                    </a:cubicBezTo>
                    <a:cubicBezTo>
                      <a:pt x="33" y="5"/>
                      <a:pt x="34" y="7"/>
                      <a:pt x="35" y="8"/>
                    </a:cubicBezTo>
                    <a:cubicBezTo>
                      <a:pt x="59" y="32"/>
                      <a:pt x="59" y="32"/>
                      <a:pt x="59" y="32"/>
                    </a:cubicBezTo>
                    <a:cubicBezTo>
                      <a:pt x="54" y="45"/>
                      <a:pt x="44" y="55"/>
                      <a:pt x="30" y="58"/>
                    </a:cubicBezTo>
                    <a:close/>
                  </a:path>
                </a:pathLst>
              </a:custGeom>
              <a:solidFill>
                <a:srgbClr val="40A5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Oval 1707">
                <a:extLst>
                  <a:ext uri="{FF2B5EF4-FFF2-40B4-BE49-F238E27FC236}">
                    <a16:creationId xmlns:a16="http://schemas.microsoft.com/office/drawing/2014/main" id="{785F34B4-120A-4139-9CF4-B7C5F0459371}"/>
                  </a:ext>
                </a:extLst>
              </p:cNvPr>
              <p:cNvSpPr>
                <a:spLocks noChangeArrowheads="1"/>
              </p:cNvSpPr>
              <p:nvPr/>
            </p:nvSpPr>
            <p:spPr bwMode="auto">
              <a:xfrm>
                <a:off x="3493598" y="1453386"/>
                <a:ext cx="303530" cy="309880"/>
              </a:xfrm>
              <a:prstGeom prst="ellipse">
                <a:avLst/>
              </a:prstGeom>
              <a:solidFill>
                <a:srgbClr val="F39C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708">
                <a:extLst>
                  <a:ext uri="{FF2B5EF4-FFF2-40B4-BE49-F238E27FC236}">
                    <a16:creationId xmlns:a16="http://schemas.microsoft.com/office/drawing/2014/main" id="{262B6146-1A25-4EB8-82F8-72F0BBB9A282}"/>
                  </a:ext>
                </a:extLst>
              </p:cNvPr>
              <p:cNvSpPr/>
              <p:nvPr/>
            </p:nvSpPr>
            <p:spPr bwMode="auto">
              <a:xfrm>
                <a:off x="3507568" y="1475611"/>
                <a:ext cx="265430" cy="265430"/>
              </a:xfrm>
              <a:custGeom>
                <a:avLst/>
                <a:gdLst>
                  <a:gd name="T0" fmla="*/ 17 w 34"/>
                  <a:gd name="T1" fmla="*/ 34 h 34"/>
                  <a:gd name="T2" fmla="*/ 29 w 34"/>
                  <a:gd name="T3" fmla="*/ 29 h 34"/>
                  <a:gd name="T4" fmla="*/ 34 w 34"/>
                  <a:gd name="T5" fmla="*/ 17 h 34"/>
                  <a:gd name="T6" fmla="*/ 29 w 34"/>
                  <a:gd name="T7" fmla="*/ 5 h 34"/>
                  <a:gd name="T8" fmla="*/ 17 w 34"/>
                  <a:gd name="T9" fmla="*/ 0 h 34"/>
                  <a:gd name="T10" fmla="*/ 5 w 34"/>
                  <a:gd name="T11" fmla="*/ 5 h 34"/>
                  <a:gd name="T12" fmla="*/ 0 w 34"/>
                  <a:gd name="T13" fmla="*/ 17 h 34"/>
                  <a:gd name="T14" fmla="*/ 5 w 34"/>
                  <a:gd name="T15" fmla="*/ 29 h 34"/>
                  <a:gd name="T16" fmla="*/ 17 w 3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17" y="34"/>
                    </a:moveTo>
                    <a:cubicBezTo>
                      <a:pt x="22" y="34"/>
                      <a:pt x="26" y="32"/>
                      <a:pt x="29" y="29"/>
                    </a:cubicBezTo>
                    <a:cubicBezTo>
                      <a:pt x="32" y="26"/>
                      <a:pt x="34" y="22"/>
                      <a:pt x="34" y="17"/>
                    </a:cubicBezTo>
                    <a:cubicBezTo>
                      <a:pt x="34" y="12"/>
                      <a:pt x="32" y="8"/>
                      <a:pt x="29" y="5"/>
                    </a:cubicBezTo>
                    <a:cubicBezTo>
                      <a:pt x="26" y="2"/>
                      <a:pt x="22" y="0"/>
                      <a:pt x="17" y="0"/>
                    </a:cubicBezTo>
                    <a:cubicBezTo>
                      <a:pt x="13" y="0"/>
                      <a:pt x="8" y="2"/>
                      <a:pt x="5" y="5"/>
                    </a:cubicBezTo>
                    <a:cubicBezTo>
                      <a:pt x="2" y="8"/>
                      <a:pt x="0" y="12"/>
                      <a:pt x="0" y="17"/>
                    </a:cubicBezTo>
                    <a:cubicBezTo>
                      <a:pt x="0" y="22"/>
                      <a:pt x="2" y="26"/>
                      <a:pt x="5" y="29"/>
                    </a:cubicBezTo>
                    <a:cubicBezTo>
                      <a:pt x="8" y="32"/>
                      <a:pt x="13" y="34"/>
                      <a:pt x="17" y="34"/>
                    </a:cubicBezTo>
                    <a:close/>
                  </a:path>
                </a:pathLst>
              </a:custGeom>
              <a:solidFill>
                <a:srgbClr val="FACC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709">
                <a:extLst>
                  <a:ext uri="{FF2B5EF4-FFF2-40B4-BE49-F238E27FC236}">
                    <a16:creationId xmlns:a16="http://schemas.microsoft.com/office/drawing/2014/main" id="{49208AC3-56A5-4FFC-B5FA-2E31673616D5}"/>
                  </a:ext>
                </a:extLst>
              </p:cNvPr>
              <p:cNvSpPr>
                <a:spLocks noEditPoints="1"/>
              </p:cNvSpPr>
              <p:nvPr/>
            </p:nvSpPr>
            <p:spPr bwMode="auto">
              <a:xfrm>
                <a:off x="3563448" y="1499741"/>
                <a:ext cx="155575" cy="217805"/>
              </a:xfrm>
              <a:custGeom>
                <a:avLst/>
                <a:gdLst>
                  <a:gd name="T0" fmla="*/ 12 w 20"/>
                  <a:gd name="T1" fmla="*/ 6 h 28"/>
                  <a:gd name="T2" fmla="*/ 12 w 20"/>
                  <a:gd name="T3" fmla="*/ 12 h 28"/>
                  <a:gd name="T4" fmla="*/ 16 w 20"/>
                  <a:gd name="T5" fmla="*/ 13 h 28"/>
                  <a:gd name="T6" fmla="*/ 19 w 20"/>
                  <a:gd name="T7" fmla="*/ 14 h 28"/>
                  <a:gd name="T8" fmla="*/ 20 w 20"/>
                  <a:gd name="T9" fmla="*/ 18 h 28"/>
                  <a:gd name="T10" fmla="*/ 20 w 20"/>
                  <a:gd name="T11" fmla="*/ 23 h 28"/>
                  <a:gd name="T12" fmla="*/ 17 w 20"/>
                  <a:gd name="T13" fmla="*/ 25 h 28"/>
                  <a:gd name="T14" fmla="*/ 12 w 20"/>
                  <a:gd name="T15" fmla="*/ 26 h 28"/>
                  <a:gd name="T16" fmla="*/ 12 w 20"/>
                  <a:gd name="T17" fmla="*/ 26 h 28"/>
                  <a:gd name="T18" fmla="*/ 12 w 20"/>
                  <a:gd name="T19" fmla="*/ 28 h 28"/>
                  <a:gd name="T20" fmla="*/ 9 w 20"/>
                  <a:gd name="T21" fmla="*/ 28 h 28"/>
                  <a:gd name="T22" fmla="*/ 9 w 20"/>
                  <a:gd name="T23" fmla="*/ 26 h 28"/>
                  <a:gd name="T24" fmla="*/ 5 w 20"/>
                  <a:gd name="T25" fmla="*/ 26 h 28"/>
                  <a:gd name="T26" fmla="*/ 3 w 20"/>
                  <a:gd name="T27" fmla="*/ 25 h 28"/>
                  <a:gd name="T28" fmla="*/ 1 w 20"/>
                  <a:gd name="T29" fmla="*/ 22 h 28"/>
                  <a:gd name="T30" fmla="*/ 0 w 20"/>
                  <a:gd name="T31" fmla="*/ 19 h 28"/>
                  <a:gd name="T32" fmla="*/ 0 w 20"/>
                  <a:gd name="T33" fmla="*/ 18 h 28"/>
                  <a:gd name="T34" fmla="*/ 4 w 20"/>
                  <a:gd name="T35" fmla="*/ 18 h 28"/>
                  <a:gd name="T36" fmla="*/ 4 w 20"/>
                  <a:gd name="T37" fmla="*/ 21 h 28"/>
                  <a:gd name="T38" fmla="*/ 5 w 20"/>
                  <a:gd name="T39" fmla="*/ 22 h 28"/>
                  <a:gd name="T40" fmla="*/ 6 w 20"/>
                  <a:gd name="T41" fmla="*/ 22 h 28"/>
                  <a:gd name="T42" fmla="*/ 9 w 20"/>
                  <a:gd name="T43" fmla="*/ 22 h 28"/>
                  <a:gd name="T44" fmla="*/ 9 w 20"/>
                  <a:gd name="T45" fmla="*/ 15 h 28"/>
                  <a:gd name="T46" fmla="*/ 5 w 20"/>
                  <a:gd name="T47" fmla="*/ 15 h 28"/>
                  <a:gd name="T48" fmla="*/ 3 w 20"/>
                  <a:gd name="T49" fmla="*/ 14 h 28"/>
                  <a:gd name="T50" fmla="*/ 1 w 20"/>
                  <a:gd name="T51" fmla="*/ 12 h 28"/>
                  <a:gd name="T52" fmla="*/ 0 w 20"/>
                  <a:gd name="T53" fmla="*/ 9 h 28"/>
                  <a:gd name="T54" fmla="*/ 1 w 20"/>
                  <a:gd name="T55" fmla="*/ 4 h 28"/>
                  <a:gd name="T56" fmla="*/ 4 w 20"/>
                  <a:gd name="T57" fmla="*/ 2 h 28"/>
                  <a:gd name="T58" fmla="*/ 9 w 20"/>
                  <a:gd name="T59" fmla="*/ 2 h 28"/>
                  <a:gd name="T60" fmla="*/ 9 w 20"/>
                  <a:gd name="T61" fmla="*/ 0 h 28"/>
                  <a:gd name="T62" fmla="*/ 12 w 20"/>
                  <a:gd name="T63" fmla="*/ 0 h 28"/>
                  <a:gd name="T64" fmla="*/ 12 w 20"/>
                  <a:gd name="T65" fmla="*/ 2 h 28"/>
                  <a:gd name="T66" fmla="*/ 16 w 20"/>
                  <a:gd name="T67" fmla="*/ 3 h 28"/>
                  <a:gd name="T68" fmla="*/ 19 w 20"/>
                  <a:gd name="T69" fmla="*/ 5 h 28"/>
                  <a:gd name="T70" fmla="*/ 20 w 20"/>
                  <a:gd name="T71" fmla="*/ 9 h 28"/>
                  <a:gd name="T72" fmla="*/ 16 w 20"/>
                  <a:gd name="T73" fmla="*/ 9 h 28"/>
                  <a:gd name="T74" fmla="*/ 16 w 20"/>
                  <a:gd name="T75" fmla="*/ 8 h 28"/>
                  <a:gd name="T76" fmla="*/ 15 w 20"/>
                  <a:gd name="T77" fmla="*/ 6 h 28"/>
                  <a:gd name="T78" fmla="*/ 13 w 20"/>
                  <a:gd name="T79" fmla="*/ 6 h 28"/>
                  <a:gd name="T80" fmla="*/ 12 w 20"/>
                  <a:gd name="T81" fmla="*/ 6 h 28"/>
                  <a:gd name="T82" fmla="*/ 12 w 20"/>
                  <a:gd name="T83" fmla="*/ 15 h 28"/>
                  <a:gd name="T84" fmla="*/ 12 w 20"/>
                  <a:gd name="T85" fmla="*/ 22 h 28"/>
                  <a:gd name="T86" fmla="*/ 12 w 20"/>
                  <a:gd name="T87" fmla="*/ 22 h 28"/>
                  <a:gd name="T88" fmla="*/ 15 w 20"/>
                  <a:gd name="T89" fmla="*/ 22 h 28"/>
                  <a:gd name="T90" fmla="*/ 16 w 20"/>
                  <a:gd name="T91" fmla="*/ 19 h 28"/>
                  <a:gd name="T92" fmla="*/ 16 w 20"/>
                  <a:gd name="T93" fmla="*/ 17 h 28"/>
                  <a:gd name="T94" fmla="*/ 14 w 20"/>
                  <a:gd name="T95" fmla="*/ 16 h 28"/>
                  <a:gd name="T96" fmla="*/ 12 w 20"/>
                  <a:gd name="T97" fmla="*/ 15 h 28"/>
                  <a:gd name="T98" fmla="*/ 9 w 20"/>
                  <a:gd name="T99" fmla="*/ 6 h 28"/>
                  <a:gd name="T100" fmla="*/ 8 w 20"/>
                  <a:gd name="T101" fmla="*/ 6 h 28"/>
                  <a:gd name="T102" fmla="*/ 6 w 20"/>
                  <a:gd name="T103" fmla="*/ 6 h 28"/>
                  <a:gd name="T104" fmla="*/ 5 w 20"/>
                  <a:gd name="T105" fmla="*/ 7 h 28"/>
                  <a:gd name="T106" fmla="*/ 4 w 20"/>
                  <a:gd name="T107" fmla="*/ 9 h 28"/>
                  <a:gd name="T108" fmla="*/ 6 w 20"/>
                  <a:gd name="T109" fmla="*/ 11 h 28"/>
                  <a:gd name="T110" fmla="*/ 9 w 20"/>
                  <a:gd name="T111" fmla="*/ 12 h 28"/>
                  <a:gd name="T112" fmla="*/ 9 w 20"/>
                  <a:gd name="T113"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 h="28">
                    <a:moveTo>
                      <a:pt x="12" y="6"/>
                    </a:moveTo>
                    <a:cubicBezTo>
                      <a:pt x="12" y="12"/>
                      <a:pt x="12" y="12"/>
                      <a:pt x="12" y="12"/>
                    </a:cubicBezTo>
                    <a:cubicBezTo>
                      <a:pt x="14" y="12"/>
                      <a:pt x="15" y="12"/>
                      <a:pt x="16" y="13"/>
                    </a:cubicBezTo>
                    <a:cubicBezTo>
                      <a:pt x="18" y="13"/>
                      <a:pt x="19" y="13"/>
                      <a:pt x="19" y="14"/>
                    </a:cubicBezTo>
                    <a:cubicBezTo>
                      <a:pt x="20" y="15"/>
                      <a:pt x="20" y="17"/>
                      <a:pt x="20" y="18"/>
                    </a:cubicBezTo>
                    <a:cubicBezTo>
                      <a:pt x="20" y="20"/>
                      <a:pt x="20" y="22"/>
                      <a:pt x="20" y="23"/>
                    </a:cubicBezTo>
                    <a:cubicBezTo>
                      <a:pt x="19" y="24"/>
                      <a:pt x="18" y="25"/>
                      <a:pt x="17" y="25"/>
                    </a:cubicBezTo>
                    <a:cubicBezTo>
                      <a:pt x="16" y="26"/>
                      <a:pt x="14" y="26"/>
                      <a:pt x="12" y="26"/>
                    </a:cubicBezTo>
                    <a:cubicBezTo>
                      <a:pt x="12" y="26"/>
                      <a:pt x="12" y="26"/>
                      <a:pt x="12" y="26"/>
                    </a:cubicBezTo>
                    <a:cubicBezTo>
                      <a:pt x="12" y="28"/>
                      <a:pt x="12" y="28"/>
                      <a:pt x="12" y="28"/>
                    </a:cubicBezTo>
                    <a:cubicBezTo>
                      <a:pt x="9" y="28"/>
                      <a:pt x="9" y="28"/>
                      <a:pt x="9" y="28"/>
                    </a:cubicBezTo>
                    <a:cubicBezTo>
                      <a:pt x="9" y="26"/>
                      <a:pt x="9" y="26"/>
                      <a:pt x="9" y="26"/>
                    </a:cubicBezTo>
                    <a:cubicBezTo>
                      <a:pt x="8" y="26"/>
                      <a:pt x="6" y="26"/>
                      <a:pt x="5" y="26"/>
                    </a:cubicBezTo>
                    <a:cubicBezTo>
                      <a:pt x="4" y="25"/>
                      <a:pt x="3" y="25"/>
                      <a:pt x="3" y="25"/>
                    </a:cubicBezTo>
                    <a:cubicBezTo>
                      <a:pt x="2" y="24"/>
                      <a:pt x="1" y="23"/>
                      <a:pt x="1" y="22"/>
                    </a:cubicBezTo>
                    <a:cubicBezTo>
                      <a:pt x="0" y="21"/>
                      <a:pt x="0" y="20"/>
                      <a:pt x="0" y="19"/>
                    </a:cubicBezTo>
                    <a:cubicBezTo>
                      <a:pt x="0" y="18"/>
                      <a:pt x="0" y="18"/>
                      <a:pt x="0" y="18"/>
                    </a:cubicBezTo>
                    <a:cubicBezTo>
                      <a:pt x="4" y="18"/>
                      <a:pt x="4" y="18"/>
                      <a:pt x="4" y="18"/>
                    </a:cubicBezTo>
                    <a:cubicBezTo>
                      <a:pt x="4" y="19"/>
                      <a:pt x="4" y="20"/>
                      <a:pt x="4" y="21"/>
                    </a:cubicBezTo>
                    <a:cubicBezTo>
                      <a:pt x="5" y="21"/>
                      <a:pt x="5" y="21"/>
                      <a:pt x="5" y="22"/>
                    </a:cubicBezTo>
                    <a:cubicBezTo>
                      <a:pt x="6" y="22"/>
                      <a:pt x="6" y="22"/>
                      <a:pt x="6" y="22"/>
                    </a:cubicBezTo>
                    <a:cubicBezTo>
                      <a:pt x="7" y="22"/>
                      <a:pt x="8" y="22"/>
                      <a:pt x="9" y="22"/>
                    </a:cubicBezTo>
                    <a:cubicBezTo>
                      <a:pt x="9" y="15"/>
                      <a:pt x="9" y="15"/>
                      <a:pt x="9" y="15"/>
                    </a:cubicBezTo>
                    <a:cubicBezTo>
                      <a:pt x="7" y="15"/>
                      <a:pt x="6" y="15"/>
                      <a:pt x="5" y="15"/>
                    </a:cubicBezTo>
                    <a:cubicBezTo>
                      <a:pt x="4" y="15"/>
                      <a:pt x="3" y="15"/>
                      <a:pt x="3" y="14"/>
                    </a:cubicBezTo>
                    <a:cubicBezTo>
                      <a:pt x="2" y="14"/>
                      <a:pt x="1" y="13"/>
                      <a:pt x="1" y="12"/>
                    </a:cubicBezTo>
                    <a:cubicBezTo>
                      <a:pt x="1" y="11"/>
                      <a:pt x="0" y="10"/>
                      <a:pt x="0" y="9"/>
                    </a:cubicBezTo>
                    <a:cubicBezTo>
                      <a:pt x="0" y="7"/>
                      <a:pt x="1" y="5"/>
                      <a:pt x="1" y="4"/>
                    </a:cubicBezTo>
                    <a:cubicBezTo>
                      <a:pt x="2" y="3"/>
                      <a:pt x="3" y="3"/>
                      <a:pt x="4" y="2"/>
                    </a:cubicBezTo>
                    <a:cubicBezTo>
                      <a:pt x="6" y="2"/>
                      <a:pt x="7" y="2"/>
                      <a:pt x="9" y="2"/>
                    </a:cubicBezTo>
                    <a:cubicBezTo>
                      <a:pt x="9" y="0"/>
                      <a:pt x="9" y="0"/>
                      <a:pt x="9" y="0"/>
                    </a:cubicBezTo>
                    <a:cubicBezTo>
                      <a:pt x="12" y="0"/>
                      <a:pt x="12" y="0"/>
                      <a:pt x="12" y="0"/>
                    </a:cubicBezTo>
                    <a:cubicBezTo>
                      <a:pt x="12" y="2"/>
                      <a:pt x="12" y="2"/>
                      <a:pt x="12" y="2"/>
                    </a:cubicBezTo>
                    <a:cubicBezTo>
                      <a:pt x="14" y="2"/>
                      <a:pt x="15" y="2"/>
                      <a:pt x="16" y="3"/>
                    </a:cubicBezTo>
                    <a:cubicBezTo>
                      <a:pt x="18" y="3"/>
                      <a:pt x="18" y="4"/>
                      <a:pt x="19" y="5"/>
                    </a:cubicBezTo>
                    <a:cubicBezTo>
                      <a:pt x="20" y="5"/>
                      <a:pt x="20" y="7"/>
                      <a:pt x="20" y="9"/>
                    </a:cubicBezTo>
                    <a:cubicBezTo>
                      <a:pt x="16" y="9"/>
                      <a:pt x="16" y="9"/>
                      <a:pt x="16" y="9"/>
                    </a:cubicBezTo>
                    <a:cubicBezTo>
                      <a:pt x="16" y="9"/>
                      <a:pt x="16" y="9"/>
                      <a:pt x="16" y="8"/>
                    </a:cubicBezTo>
                    <a:cubicBezTo>
                      <a:pt x="16" y="7"/>
                      <a:pt x="16" y="7"/>
                      <a:pt x="15" y="6"/>
                    </a:cubicBezTo>
                    <a:cubicBezTo>
                      <a:pt x="15" y="6"/>
                      <a:pt x="14" y="6"/>
                      <a:pt x="13" y="6"/>
                    </a:cubicBezTo>
                    <a:cubicBezTo>
                      <a:pt x="12" y="6"/>
                      <a:pt x="12" y="6"/>
                      <a:pt x="12" y="6"/>
                    </a:cubicBezTo>
                    <a:close/>
                    <a:moveTo>
                      <a:pt x="12" y="15"/>
                    </a:moveTo>
                    <a:cubicBezTo>
                      <a:pt x="12" y="22"/>
                      <a:pt x="12" y="22"/>
                      <a:pt x="12" y="22"/>
                    </a:cubicBezTo>
                    <a:cubicBezTo>
                      <a:pt x="12" y="22"/>
                      <a:pt x="12" y="22"/>
                      <a:pt x="12" y="22"/>
                    </a:cubicBezTo>
                    <a:cubicBezTo>
                      <a:pt x="14" y="22"/>
                      <a:pt x="15" y="22"/>
                      <a:pt x="15" y="22"/>
                    </a:cubicBezTo>
                    <a:cubicBezTo>
                      <a:pt x="16" y="21"/>
                      <a:pt x="16" y="20"/>
                      <a:pt x="16" y="19"/>
                    </a:cubicBezTo>
                    <a:cubicBezTo>
                      <a:pt x="16" y="18"/>
                      <a:pt x="16" y="17"/>
                      <a:pt x="16" y="17"/>
                    </a:cubicBezTo>
                    <a:cubicBezTo>
                      <a:pt x="15" y="16"/>
                      <a:pt x="15" y="16"/>
                      <a:pt x="14" y="16"/>
                    </a:cubicBezTo>
                    <a:cubicBezTo>
                      <a:pt x="14" y="16"/>
                      <a:pt x="13" y="15"/>
                      <a:pt x="12" y="15"/>
                    </a:cubicBezTo>
                    <a:close/>
                    <a:moveTo>
                      <a:pt x="9" y="6"/>
                    </a:moveTo>
                    <a:cubicBezTo>
                      <a:pt x="8" y="6"/>
                      <a:pt x="8" y="6"/>
                      <a:pt x="8" y="6"/>
                    </a:cubicBezTo>
                    <a:cubicBezTo>
                      <a:pt x="7" y="6"/>
                      <a:pt x="7" y="6"/>
                      <a:pt x="6" y="6"/>
                    </a:cubicBezTo>
                    <a:cubicBezTo>
                      <a:pt x="6" y="6"/>
                      <a:pt x="5" y="6"/>
                      <a:pt x="5" y="7"/>
                    </a:cubicBezTo>
                    <a:cubicBezTo>
                      <a:pt x="5" y="7"/>
                      <a:pt x="4" y="8"/>
                      <a:pt x="4" y="9"/>
                    </a:cubicBezTo>
                    <a:cubicBezTo>
                      <a:pt x="4" y="10"/>
                      <a:pt x="5" y="11"/>
                      <a:pt x="6" y="11"/>
                    </a:cubicBezTo>
                    <a:cubicBezTo>
                      <a:pt x="6" y="12"/>
                      <a:pt x="7" y="12"/>
                      <a:pt x="9" y="12"/>
                    </a:cubicBezTo>
                    <a:lnTo>
                      <a:pt x="9" y="6"/>
                    </a:lnTo>
                    <a:close/>
                  </a:path>
                </a:pathLst>
              </a:custGeom>
              <a:solidFill>
                <a:srgbClr val="F39C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1" name="组合 90">
              <a:extLst>
                <a:ext uri="{FF2B5EF4-FFF2-40B4-BE49-F238E27FC236}">
                  <a16:creationId xmlns:a16="http://schemas.microsoft.com/office/drawing/2014/main" id="{48E8AFC9-FF82-48A6-9816-C7E62A679F64}"/>
                </a:ext>
              </a:extLst>
            </p:cNvPr>
            <p:cNvGrpSpPr/>
            <p:nvPr/>
          </p:nvGrpSpPr>
          <p:grpSpPr>
            <a:xfrm>
              <a:off x="11008752" y="1173316"/>
              <a:ext cx="1188529" cy="1116372"/>
              <a:chOff x="6595397" y="1442411"/>
              <a:chExt cx="810260" cy="810260"/>
            </a:xfrm>
          </p:grpSpPr>
          <p:sp>
            <p:nvSpPr>
              <p:cNvPr id="92" name="Rectangle 398">
                <a:extLst>
                  <a:ext uri="{FF2B5EF4-FFF2-40B4-BE49-F238E27FC236}">
                    <a16:creationId xmlns:a16="http://schemas.microsoft.com/office/drawing/2014/main" id="{390B3E4B-67C3-42CC-88A7-68BE0BE7D695}"/>
                  </a:ext>
                </a:extLst>
              </p:cNvPr>
              <p:cNvSpPr>
                <a:spLocks noChangeArrowheads="1"/>
              </p:cNvSpPr>
              <p:nvPr/>
            </p:nvSpPr>
            <p:spPr bwMode="auto">
              <a:xfrm>
                <a:off x="6595397" y="1442411"/>
                <a:ext cx="810260" cy="810260"/>
              </a:xfrm>
              <a:prstGeom prst="rect">
                <a:avLst/>
              </a:prstGeom>
              <a:solidFill>
                <a:srgbClr val="02B5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399">
                <a:extLst>
                  <a:ext uri="{FF2B5EF4-FFF2-40B4-BE49-F238E27FC236}">
                    <a16:creationId xmlns:a16="http://schemas.microsoft.com/office/drawing/2014/main" id="{AA7FDFD7-1339-46F4-9F7B-3CAFA2EF394C}"/>
                  </a:ext>
                </a:extLst>
              </p:cNvPr>
              <p:cNvSpPr/>
              <p:nvPr/>
            </p:nvSpPr>
            <p:spPr bwMode="auto">
              <a:xfrm>
                <a:off x="7008147" y="1772611"/>
                <a:ext cx="227965" cy="367030"/>
              </a:xfrm>
              <a:custGeom>
                <a:avLst/>
                <a:gdLst>
                  <a:gd name="T0" fmla="*/ 50 w 74"/>
                  <a:gd name="T1" fmla="*/ 12 h 119"/>
                  <a:gd name="T2" fmla="*/ 50 w 74"/>
                  <a:gd name="T3" fmla="*/ 40 h 119"/>
                  <a:gd name="T4" fmla="*/ 40 w 74"/>
                  <a:gd name="T5" fmla="*/ 34 h 119"/>
                  <a:gd name="T6" fmla="*/ 30 w 74"/>
                  <a:gd name="T7" fmla="*/ 51 h 119"/>
                  <a:gd name="T8" fmla="*/ 30 w 74"/>
                  <a:gd name="T9" fmla="*/ 21 h 119"/>
                  <a:gd name="T10" fmla="*/ 0 w 74"/>
                  <a:gd name="T11" fmla="*/ 34 h 119"/>
                  <a:gd name="T12" fmla="*/ 0 w 74"/>
                  <a:gd name="T13" fmla="*/ 119 h 119"/>
                  <a:gd name="T14" fmla="*/ 74 w 74"/>
                  <a:gd name="T15" fmla="*/ 71 h 119"/>
                  <a:gd name="T16" fmla="*/ 74 w 74"/>
                  <a:gd name="T17" fmla="*/ 0 h 119"/>
                  <a:gd name="T18" fmla="*/ 50 w 74"/>
                  <a:gd name="T19" fmla="*/ 1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9">
                    <a:moveTo>
                      <a:pt x="50" y="12"/>
                    </a:moveTo>
                    <a:lnTo>
                      <a:pt x="50" y="40"/>
                    </a:lnTo>
                    <a:lnTo>
                      <a:pt x="40" y="34"/>
                    </a:lnTo>
                    <a:lnTo>
                      <a:pt x="30" y="51"/>
                    </a:lnTo>
                    <a:lnTo>
                      <a:pt x="30" y="21"/>
                    </a:lnTo>
                    <a:lnTo>
                      <a:pt x="0" y="34"/>
                    </a:lnTo>
                    <a:lnTo>
                      <a:pt x="0" y="119"/>
                    </a:lnTo>
                    <a:lnTo>
                      <a:pt x="74" y="71"/>
                    </a:lnTo>
                    <a:lnTo>
                      <a:pt x="74" y="0"/>
                    </a:lnTo>
                    <a:lnTo>
                      <a:pt x="50"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00">
                <a:extLst>
                  <a:ext uri="{FF2B5EF4-FFF2-40B4-BE49-F238E27FC236}">
                    <a16:creationId xmlns:a16="http://schemas.microsoft.com/office/drawing/2014/main" id="{F9EB1506-EBB6-4A3E-8AF7-62CFB43DF1F7}"/>
                  </a:ext>
                </a:extLst>
              </p:cNvPr>
              <p:cNvSpPr/>
              <p:nvPr/>
            </p:nvSpPr>
            <p:spPr bwMode="auto">
              <a:xfrm>
                <a:off x="7110382" y="1812616"/>
                <a:ext cx="43180" cy="83185"/>
              </a:xfrm>
              <a:custGeom>
                <a:avLst/>
                <a:gdLst>
                  <a:gd name="T0" fmla="*/ 7 w 14"/>
                  <a:gd name="T1" fmla="*/ 14 h 27"/>
                  <a:gd name="T2" fmla="*/ 14 w 14"/>
                  <a:gd name="T3" fmla="*/ 19 h 27"/>
                  <a:gd name="T4" fmla="*/ 14 w 14"/>
                  <a:gd name="T5" fmla="*/ 0 h 27"/>
                  <a:gd name="T6" fmla="*/ 0 w 14"/>
                  <a:gd name="T7" fmla="*/ 6 h 27"/>
                  <a:gd name="T8" fmla="*/ 0 w 14"/>
                  <a:gd name="T9" fmla="*/ 27 h 27"/>
                  <a:gd name="T10" fmla="*/ 7 w 14"/>
                  <a:gd name="T11" fmla="*/ 14 h 27"/>
                </a:gdLst>
                <a:ahLst/>
                <a:cxnLst>
                  <a:cxn ang="0">
                    <a:pos x="T0" y="T1"/>
                  </a:cxn>
                  <a:cxn ang="0">
                    <a:pos x="T2" y="T3"/>
                  </a:cxn>
                  <a:cxn ang="0">
                    <a:pos x="T4" y="T5"/>
                  </a:cxn>
                  <a:cxn ang="0">
                    <a:pos x="T6" y="T7"/>
                  </a:cxn>
                  <a:cxn ang="0">
                    <a:pos x="T8" y="T9"/>
                  </a:cxn>
                  <a:cxn ang="0">
                    <a:pos x="T10" y="T11"/>
                  </a:cxn>
                </a:cxnLst>
                <a:rect l="0" t="0" r="r" b="b"/>
                <a:pathLst>
                  <a:path w="14" h="27">
                    <a:moveTo>
                      <a:pt x="7" y="14"/>
                    </a:moveTo>
                    <a:lnTo>
                      <a:pt x="14" y="19"/>
                    </a:lnTo>
                    <a:lnTo>
                      <a:pt x="14" y="0"/>
                    </a:lnTo>
                    <a:lnTo>
                      <a:pt x="0" y="6"/>
                    </a:lnTo>
                    <a:lnTo>
                      <a:pt x="0" y="27"/>
                    </a:lnTo>
                    <a:lnTo>
                      <a:pt x="7"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01">
                <a:extLst>
                  <a:ext uri="{FF2B5EF4-FFF2-40B4-BE49-F238E27FC236}">
                    <a16:creationId xmlns:a16="http://schemas.microsoft.com/office/drawing/2014/main" id="{778C7F13-B36C-48FE-8165-C7B7578F696A}"/>
                  </a:ext>
                </a:extLst>
              </p:cNvPr>
              <p:cNvSpPr/>
              <p:nvPr/>
            </p:nvSpPr>
            <p:spPr bwMode="auto">
              <a:xfrm>
                <a:off x="6956077" y="1578301"/>
                <a:ext cx="92710" cy="206375"/>
              </a:xfrm>
              <a:custGeom>
                <a:avLst/>
                <a:gdLst>
                  <a:gd name="T0" fmla="*/ 15 w 30"/>
                  <a:gd name="T1" fmla="*/ 67 h 67"/>
                  <a:gd name="T2" fmla="*/ 30 w 30"/>
                  <a:gd name="T3" fmla="*/ 52 h 67"/>
                  <a:gd name="T4" fmla="*/ 24 w 30"/>
                  <a:gd name="T5" fmla="*/ 52 h 67"/>
                  <a:gd name="T6" fmla="*/ 24 w 30"/>
                  <a:gd name="T7" fmla="*/ 40 h 67"/>
                  <a:gd name="T8" fmla="*/ 24 w 30"/>
                  <a:gd name="T9" fmla="*/ 20 h 67"/>
                  <a:gd name="T10" fmla="*/ 24 w 30"/>
                  <a:gd name="T11" fmla="*/ 0 h 67"/>
                  <a:gd name="T12" fmla="*/ 7 w 30"/>
                  <a:gd name="T13" fmla="*/ 0 h 67"/>
                  <a:gd name="T14" fmla="*/ 7 w 30"/>
                  <a:gd name="T15" fmla="*/ 20 h 67"/>
                  <a:gd name="T16" fmla="*/ 7 w 30"/>
                  <a:gd name="T17" fmla="*/ 40 h 67"/>
                  <a:gd name="T18" fmla="*/ 7 w 30"/>
                  <a:gd name="T19" fmla="*/ 52 h 67"/>
                  <a:gd name="T20" fmla="*/ 0 w 30"/>
                  <a:gd name="T21" fmla="*/ 52 h 67"/>
                  <a:gd name="T22" fmla="*/ 15 w 30"/>
                  <a:gd name="T2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67">
                    <a:moveTo>
                      <a:pt x="15" y="67"/>
                    </a:moveTo>
                    <a:lnTo>
                      <a:pt x="30" y="52"/>
                    </a:lnTo>
                    <a:lnTo>
                      <a:pt x="24" y="52"/>
                    </a:lnTo>
                    <a:lnTo>
                      <a:pt x="24" y="40"/>
                    </a:lnTo>
                    <a:lnTo>
                      <a:pt x="24" y="20"/>
                    </a:lnTo>
                    <a:lnTo>
                      <a:pt x="24" y="0"/>
                    </a:lnTo>
                    <a:lnTo>
                      <a:pt x="7" y="0"/>
                    </a:lnTo>
                    <a:lnTo>
                      <a:pt x="7" y="20"/>
                    </a:lnTo>
                    <a:lnTo>
                      <a:pt x="7" y="40"/>
                    </a:lnTo>
                    <a:lnTo>
                      <a:pt x="7" y="52"/>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402">
                <a:extLst>
                  <a:ext uri="{FF2B5EF4-FFF2-40B4-BE49-F238E27FC236}">
                    <a16:creationId xmlns:a16="http://schemas.microsoft.com/office/drawing/2014/main" id="{60AB7F6C-3D29-4E86-8B41-64794E049640}"/>
                  </a:ext>
                </a:extLst>
              </p:cNvPr>
              <p:cNvSpPr/>
              <p:nvPr/>
            </p:nvSpPr>
            <p:spPr bwMode="auto">
              <a:xfrm>
                <a:off x="6783357" y="1704666"/>
                <a:ext cx="437515" cy="157480"/>
              </a:xfrm>
              <a:custGeom>
                <a:avLst/>
                <a:gdLst>
                  <a:gd name="T0" fmla="*/ 82 w 142"/>
                  <a:gd name="T1" fmla="*/ 0 h 51"/>
                  <a:gd name="T2" fmla="*/ 82 w 142"/>
                  <a:gd name="T3" fmla="*/ 8 h 51"/>
                  <a:gd name="T4" fmla="*/ 90 w 142"/>
                  <a:gd name="T5" fmla="*/ 8 h 51"/>
                  <a:gd name="T6" fmla="*/ 90 w 142"/>
                  <a:gd name="T7" fmla="*/ 11 h 51"/>
                  <a:gd name="T8" fmla="*/ 71 w 142"/>
                  <a:gd name="T9" fmla="*/ 30 h 51"/>
                  <a:gd name="T10" fmla="*/ 52 w 142"/>
                  <a:gd name="T11" fmla="*/ 11 h 51"/>
                  <a:gd name="T12" fmla="*/ 52 w 142"/>
                  <a:gd name="T13" fmla="*/ 8 h 51"/>
                  <a:gd name="T14" fmla="*/ 60 w 142"/>
                  <a:gd name="T15" fmla="*/ 8 h 51"/>
                  <a:gd name="T16" fmla="*/ 60 w 142"/>
                  <a:gd name="T17" fmla="*/ 0 h 51"/>
                  <a:gd name="T18" fmla="*/ 0 w 142"/>
                  <a:gd name="T19" fmla="*/ 19 h 51"/>
                  <a:gd name="T20" fmla="*/ 71 w 142"/>
                  <a:gd name="T21" fmla="*/ 51 h 51"/>
                  <a:gd name="T22" fmla="*/ 142 w 142"/>
                  <a:gd name="T23" fmla="*/ 20 h 51"/>
                  <a:gd name="T24" fmla="*/ 82 w 142"/>
                  <a:gd name="T2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 h="51">
                    <a:moveTo>
                      <a:pt x="82" y="0"/>
                    </a:moveTo>
                    <a:lnTo>
                      <a:pt x="82" y="8"/>
                    </a:lnTo>
                    <a:lnTo>
                      <a:pt x="90" y="8"/>
                    </a:lnTo>
                    <a:lnTo>
                      <a:pt x="90" y="11"/>
                    </a:lnTo>
                    <a:lnTo>
                      <a:pt x="71" y="30"/>
                    </a:lnTo>
                    <a:lnTo>
                      <a:pt x="52" y="11"/>
                    </a:lnTo>
                    <a:lnTo>
                      <a:pt x="52" y="8"/>
                    </a:lnTo>
                    <a:lnTo>
                      <a:pt x="60" y="8"/>
                    </a:lnTo>
                    <a:lnTo>
                      <a:pt x="60" y="0"/>
                    </a:lnTo>
                    <a:lnTo>
                      <a:pt x="0" y="19"/>
                    </a:lnTo>
                    <a:lnTo>
                      <a:pt x="71" y="51"/>
                    </a:lnTo>
                    <a:lnTo>
                      <a:pt x="142" y="20"/>
                    </a:ln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03">
                <a:extLst>
                  <a:ext uri="{FF2B5EF4-FFF2-40B4-BE49-F238E27FC236}">
                    <a16:creationId xmlns:a16="http://schemas.microsoft.com/office/drawing/2014/main" id="{905454EE-8AA4-4A12-B002-18B65DEE6D36}"/>
                  </a:ext>
                </a:extLst>
              </p:cNvPr>
              <p:cNvSpPr/>
              <p:nvPr/>
            </p:nvSpPr>
            <p:spPr bwMode="auto">
              <a:xfrm>
                <a:off x="6780182" y="1772611"/>
                <a:ext cx="221615" cy="367030"/>
              </a:xfrm>
              <a:custGeom>
                <a:avLst/>
                <a:gdLst>
                  <a:gd name="T0" fmla="*/ 43 w 72"/>
                  <a:gd name="T1" fmla="*/ 51 h 119"/>
                  <a:gd name="T2" fmla="*/ 33 w 72"/>
                  <a:gd name="T3" fmla="*/ 34 h 119"/>
                  <a:gd name="T4" fmla="*/ 22 w 72"/>
                  <a:gd name="T5" fmla="*/ 40 h 119"/>
                  <a:gd name="T6" fmla="*/ 22 w 72"/>
                  <a:gd name="T7" fmla="*/ 12 h 119"/>
                  <a:gd name="T8" fmla="*/ 0 w 72"/>
                  <a:gd name="T9" fmla="*/ 0 h 119"/>
                  <a:gd name="T10" fmla="*/ 0 w 72"/>
                  <a:gd name="T11" fmla="*/ 71 h 119"/>
                  <a:gd name="T12" fmla="*/ 72 w 72"/>
                  <a:gd name="T13" fmla="*/ 119 h 119"/>
                  <a:gd name="T14" fmla="*/ 72 w 72"/>
                  <a:gd name="T15" fmla="*/ 34 h 119"/>
                  <a:gd name="T16" fmla="*/ 43 w 72"/>
                  <a:gd name="T17" fmla="*/ 21 h 119"/>
                  <a:gd name="T18" fmla="*/ 43 w 72"/>
                  <a:gd name="T19" fmla="*/ 5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19">
                    <a:moveTo>
                      <a:pt x="43" y="51"/>
                    </a:moveTo>
                    <a:lnTo>
                      <a:pt x="33" y="34"/>
                    </a:lnTo>
                    <a:lnTo>
                      <a:pt x="22" y="40"/>
                    </a:lnTo>
                    <a:lnTo>
                      <a:pt x="22" y="12"/>
                    </a:lnTo>
                    <a:lnTo>
                      <a:pt x="0" y="0"/>
                    </a:lnTo>
                    <a:lnTo>
                      <a:pt x="0" y="71"/>
                    </a:lnTo>
                    <a:lnTo>
                      <a:pt x="72" y="119"/>
                    </a:lnTo>
                    <a:lnTo>
                      <a:pt x="72" y="34"/>
                    </a:lnTo>
                    <a:lnTo>
                      <a:pt x="43" y="21"/>
                    </a:lnTo>
                    <a:lnTo>
                      <a:pt x="43"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04">
                <a:extLst>
                  <a:ext uri="{FF2B5EF4-FFF2-40B4-BE49-F238E27FC236}">
                    <a16:creationId xmlns:a16="http://schemas.microsoft.com/office/drawing/2014/main" id="{2A5480A3-775B-4592-BA35-FCF04543BE71}"/>
                  </a:ext>
                </a:extLst>
              </p:cNvPr>
              <p:cNvSpPr/>
              <p:nvPr/>
            </p:nvSpPr>
            <p:spPr bwMode="auto">
              <a:xfrm>
                <a:off x="6860192" y="1812616"/>
                <a:ext cx="43180" cy="83185"/>
              </a:xfrm>
              <a:custGeom>
                <a:avLst/>
                <a:gdLst>
                  <a:gd name="T0" fmla="*/ 14 w 14"/>
                  <a:gd name="T1" fmla="*/ 27 h 27"/>
                  <a:gd name="T2" fmla="*/ 14 w 14"/>
                  <a:gd name="T3" fmla="*/ 6 h 27"/>
                  <a:gd name="T4" fmla="*/ 0 w 14"/>
                  <a:gd name="T5" fmla="*/ 0 h 27"/>
                  <a:gd name="T6" fmla="*/ 0 w 14"/>
                  <a:gd name="T7" fmla="*/ 19 h 27"/>
                  <a:gd name="T8" fmla="*/ 8 w 14"/>
                  <a:gd name="T9" fmla="*/ 14 h 27"/>
                  <a:gd name="T10" fmla="*/ 14 w 14"/>
                  <a:gd name="T11" fmla="*/ 27 h 27"/>
                </a:gdLst>
                <a:ahLst/>
                <a:cxnLst>
                  <a:cxn ang="0">
                    <a:pos x="T0" y="T1"/>
                  </a:cxn>
                  <a:cxn ang="0">
                    <a:pos x="T2" y="T3"/>
                  </a:cxn>
                  <a:cxn ang="0">
                    <a:pos x="T4" y="T5"/>
                  </a:cxn>
                  <a:cxn ang="0">
                    <a:pos x="T6" y="T7"/>
                  </a:cxn>
                  <a:cxn ang="0">
                    <a:pos x="T8" y="T9"/>
                  </a:cxn>
                  <a:cxn ang="0">
                    <a:pos x="T10" y="T11"/>
                  </a:cxn>
                </a:cxnLst>
                <a:rect l="0" t="0" r="r" b="b"/>
                <a:pathLst>
                  <a:path w="14" h="27">
                    <a:moveTo>
                      <a:pt x="14" y="27"/>
                    </a:moveTo>
                    <a:lnTo>
                      <a:pt x="14" y="6"/>
                    </a:lnTo>
                    <a:lnTo>
                      <a:pt x="0" y="0"/>
                    </a:lnTo>
                    <a:lnTo>
                      <a:pt x="0" y="19"/>
                    </a:lnTo>
                    <a:lnTo>
                      <a:pt x="8" y="14"/>
                    </a:lnTo>
                    <a:lnTo>
                      <a:pt x="14"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1" name="文本框 100">
              <a:extLst>
                <a:ext uri="{FF2B5EF4-FFF2-40B4-BE49-F238E27FC236}">
                  <a16:creationId xmlns:a16="http://schemas.microsoft.com/office/drawing/2014/main" id="{6C5EB447-81EA-4445-92B7-7F262D88C361}"/>
                </a:ext>
              </a:extLst>
            </p:cNvPr>
            <p:cNvSpPr txBox="1"/>
            <p:nvPr/>
          </p:nvSpPr>
          <p:spPr>
            <a:xfrm>
              <a:off x="5393216" y="728679"/>
              <a:ext cx="1176925" cy="307777"/>
            </a:xfrm>
            <a:prstGeom prst="rect">
              <a:avLst/>
            </a:prstGeom>
            <a:noFill/>
          </p:spPr>
          <p:txBody>
            <a:bodyPr wrap="none" rtlCol="0">
              <a:spAutoFit/>
            </a:bodyPr>
            <a:lstStyle/>
            <a:p>
              <a:r>
                <a:rPr lang="en-US" altLang="zh-CN" sz="1400" b="1" dirty="0"/>
                <a:t>token votes</a:t>
              </a:r>
              <a:endParaRPr lang="zh-CN" altLang="en-US" sz="1400" b="1" dirty="0"/>
            </a:p>
          </p:txBody>
        </p:sp>
        <p:sp>
          <p:nvSpPr>
            <p:cNvPr id="102" name="文本框 101">
              <a:extLst>
                <a:ext uri="{FF2B5EF4-FFF2-40B4-BE49-F238E27FC236}">
                  <a16:creationId xmlns:a16="http://schemas.microsoft.com/office/drawing/2014/main" id="{CD00C6CF-2152-42CC-92E7-F16F529416E8}"/>
                </a:ext>
              </a:extLst>
            </p:cNvPr>
            <p:cNvSpPr txBox="1"/>
            <p:nvPr/>
          </p:nvSpPr>
          <p:spPr>
            <a:xfrm>
              <a:off x="7877080" y="751382"/>
              <a:ext cx="958917" cy="307777"/>
            </a:xfrm>
            <a:prstGeom prst="rect">
              <a:avLst/>
            </a:prstGeom>
            <a:noFill/>
          </p:spPr>
          <p:txBody>
            <a:bodyPr wrap="none" rtlCol="0">
              <a:spAutoFit/>
            </a:bodyPr>
            <a:lstStyle/>
            <a:p>
              <a:r>
                <a:rPr lang="en-US" altLang="zh-CN" sz="1400" b="1" dirty="0"/>
                <a:t>fee votes</a:t>
              </a:r>
              <a:endParaRPr lang="zh-CN" altLang="en-US" sz="1400" b="1" dirty="0"/>
            </a:p>
          </p:txBody>
        </p:sp>
        <p:sp>
          <p:nvSpPr>
            <p:cNvPr id="104" name="文本框 56">
              <a:extLst>
                <a:ext uri="{FF2B5EF4-FFF2-40B4-BE49-F238E27FC236}">
                  <a16:creationId xmlns:a16="http://schemas.microsoft.com/office/drawing/2014/main" id="{E2FE2085-E577-4C21-ADEC-5989C75CDA9F}"/>
                </a:ext>
              </a:extLst>
            </p:cNvPr>
            <p:cNvSpPr txBox="1"/>
            <p:nvPr/>
          </p:nvSpPr>
          <p:spPr>
            <a:xfrm>
              <a:off x="11060787" y="766452"/>
              <a:ext cx="1077539"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t>total votes</a:t>
              </a:r>
              <a:endParaRPr lang="zh-CN" altLang="en-US" sz="1400" b="1" dirty="0"/>
            </a:p>
          </p:txBody>
        </p:sp>
      </p:grpSp>
    </p:spTree>
    <p:extLst>
      <p:ext uri="{BB962C8B-B14F-4D97-AF65-F5344CB8AC3E}">
        <p14:creationId xmlns:p14="http://schemas.microsoft.com/office/powerpoint/2010/main" val="1879878191"/>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01429"/>
          </a:xfrm>
        </p:spPr>
        <p:txBody>
          <a:bodyPr>
            <a:normAutofit fontScale="90000"/>
          </a:bodyPr>
          <a:lstStyle/>
          <a:p>
            <a:r>
              <a:rPr kumimoji="1" lang="zh-CN" altLang="en-US" dirty="0">
                <a:sym typeface="+mn-ea"/>
              </a:rPr>
              <a:t>验证节点更新</a:t>
            </a:r>
            <a:endParaRPr kumimoji="1" lang="en-US" altLang="zh-CN" dirty="0">
              <a:sym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43304812"/>
              </p:ext>
            </p:extLst>
          </p:nvPr>
        </p:nvGraphicFramePr>
        <p:xfrm>
          <a:off x="2359678" y="1192370"/>
          <a:ext cx="6775028" cy="777240"/>
        </p:xfrm>
        <a:graphic>
          <a:graphicData uri="http://schemas.openxmlformats.org/drawingml/2006/table">
            <a:tbl>
              <a:tblPr firstRow="1" bandRow="1">
                <a:tableStyleId>{F5AB1C69-6EDB-4FF4-983F-18BD219EF322}</a:tableStyleId>
              </a:tblPr>
              <a:tblGrid>
                <a:gridCol w="948868">
                  <a:extLst>
                    <a:ext uri="{9D8B030D-6E8A-4147-A177-3AD203B41FA5}">
                      <a16:colId xmlns:a16="http://schemas.microsoft.com/office/drawing/2014/main" val="3629985601"/>
                    </a:ext>
                  </a:extLst>
                </a:gridCol>
                <a:gridCol w="948868">
                  <a:extLst>
                    <a:ext uri="{9D8B030D-6E8A-4147-A177-3AD203B41FA5}">
                      <a16:colId xmlns:a16="http://schemas.microsoft.com/office/drawing/2014/main" val="2711323189"/>
                    </a:ext>
                  </a:extLst>
                </a:gridCol>
                <a:gridCol w="948868">
                  <a:extLst>
                    <a:ext uri="{9D8B030D-6E8A-4147-A177-3AD203B41FA5}">
                      <a16:colId xmlns:a16="http://schemas.microsoft.com/office/drawing/2014/main" val="3324161039"/>
                    </a:ext>
                  </a:extLst>
                </a:gridCol>
                <a:gridCol w="948868">
                  <a:extLst>
                    <a:ext uri="{9D8B030D-6E8A-4147-A177-3AD203B41FA5}">
                      <a16:colId xmlns:a16="http://schemas.microsoft.com/office/drawing/2014/main" val="3148306871"/>
                    </a:ext>
                  </a:extLst>
                </a:gridCol>
                <a:gridCol w="948868">
                  <a:extLst>
                    <a:ext uri="{9D8B030D-6E8A-4147-A177-3AD203B41FA5}">
                      <a16:colId xmlns:a16="http://schemas.microsoft.com/office/drawing/2014/main" val="2006834320"/>
                    </a:ext>
                  </a:extLst>
                </a:gridCol>
                <a:gridCol w="948868">
                  <a:extLst>
                    <a:ext uri="{9D8B030D-6E8A-4147-A177-3AD203B41FA5}">
                      <a16:colId xmlns:a16="http://schemas.microsoft.com/office/drawing/2014/main" val="1613758202"/>
                    </a:ext>
                  </a:extLst>
                </a:gridCol>
                <a:gridCol w="1081820">
                  <a:extLst>
                    <a:ext uri="{9D8B030D-6E8A-4147-A177-3AD203B41FA5}">
                      <a16:colId xmlns:a16="http://schemas.microsoft.com/office/drawing/2014/main" val="188134902"/>
                    </a:ext>
                  </a:extLst>
                </a:gridCol>
              </a:tblGrid>
              <a:tr h="218769">
                <a:tc>
                  <a:txBody>
                    <a:bodyPr/>
                    <a:lstStyle/>
                    <a:p>
                      <a:r>
                        <a:rPr lang="en-US" altLang="zh-CN" sz="1100" dirty="0"/>
                        <a:t>candidate1</a:t>
                      </a:r>
                      <a:endParaRPr lang="zh-CN" altLang="en-US" sz="11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candidate2</a:t>
                      </a:r>
                      <a:endParaRPr lang="zh-CN" altLang="en-US" sz="11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candidate3</a:t>
                      </a:r>
                      <a:endParaRPr lang="zh-CN" altLang="en-US" sz="11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candidate4</a:t>
                      </a:r>
                      <a:endParaRPr lang="zh-CN" altLang="en-US" sz="11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candidate5</a:t>
                      </a:r>
                      <a:endParaRPr lang="zh-CN" altLang="en-US" sz="1100" dirty="0"/>
                    </a:p>
                  </a:txBody>
                  <a:tcPr/>
                </a:tc>
                <a:tc>
                  <a:txBody>
                    <a:bodyPr/>
                    <a:lstStyle/>
                    <a:p>
                      <a:r>
                        <a:rPr lang="en-US" altLang="zh-CN" sz="1100" dirty="0"/>
                        <a:t>......</a:t>
                      </a:r>
                      <a:endParaRPr lang="zh-CN" altLang="en-US" sz="11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candidateN</a:t>
                      </a:r>
                      <a:endParaRPr lang="zh-CN" altLang="en-US" sz="1100" dirty="0"/>
                    </a:p>
                  </a:txBody>
                  <a:tcPr/>
                </a:tc>
                <a:extLst>
                  <a:ext uri="{0D108BD9-81ED-4DB2-BD59-A6C34878D82A}">
                    <a16:rowId xmlns:a16="http://schemas.microsoft.com/office/drawing/2014/main" val="1490809085"/>
                  </a:ext>
                </a:extLst>
              </a:tr>
              <a:tr h="218769">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BU vote</a:t>
                      </a:r>
                      <a:endParaRPr lang="zh-CN" altLang="en-US" sz="1100" i="1" kern="1200" dirty="0">
                        <a:solidFill>
                          <a:schemeClr val="dk1"/>
                        </a:solidFill>
                        <a:latin typeface="+mn-lt"/>
                        <a:ea typeface="+mn-ea"/>
                        <a:cs typeface="+mn-cs"/>
                      </a:endParaRPr>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BU vote</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BU</a:t>
                      </a:r>
                      <a:r>
                        <a:rPr lang="en-US" altLang="zh-CN" sz="1100" baseline="0" dirty="0"/>
                        <a:t> </a:t>
                      </a:r>
                      <a:r>
                        <a:rPr lang="en-US" altLang="zh-CN" sz="1100" dirty="0"/>
                        <a:t>vote</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BU</a:t>
                      </a:r>
                      <a:r>
                        <a:rPr lang="en-US" altLang="zh-CN" sz="1100" baseline="0" dirty="0"/>
                        <a:t> </a:t>
                      </a:r>
                      <a:r>
                        <a:rPr lang="en-US" altLang="zh-CN" sz="1100" dirty="0"/>
                        <a:t>vote</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BU</a:t>
                      </a:r>
                      <a:r>
                        <a:rPr lang="en-US" altLang="zh-CN" sz="1100" baseline="0" dirty="0"/>
                        <a:t> </a:t>
                      </a:r>
                      <a:r>
                        <a:rPr lang="en-US" altLang="zh-CN" sz="1100" dirty="0"/>
                        <a:t>vote</a:t>
                      </a:r>
                      <a:endParaRPr lang="zh-CN" altLang="en-US" sz="1100" i="1" dirty="0"/>
                    </a:p>
                  </a:txBody>
                  <a:tcPr/>
                </a:tc>
                <a:tc>
                  <a:txBody>
                    <a:bodyPr/>
                    <a:lstStyle/>
                    <a:p>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BU</a:t>
                      </a:r>
                      <a:r>
                        <a:rPr lang="en-US" altLang="zh-CN" sz="1100" baseline="0" dirty="0"/>
                        <a:t> </a:t>
                      </a:r>
                      <a:r>
                        <a:rPr lang="en-US" altLang="zh-CN" sz="1100" dirty="0"/>
                        <a:t>vote</a:t>
                      </a:r>
                      <a:endParaRPr lang="zh-CN" altLang="en-US" sz="1100" i="1" dirty="0"/>
                    </a:p>
                  </a:txBody>
                  <a:tcPr/>
                </a:tc>
                <a:extLst>
                  <a:ext uri="{0D108BD9-81ED-4DB2-BD59-A6C34878D82A}">
                    <a16:rowId xmlns:a16="http://schemas.microsoft.com/office/drawing/2014/main" val="1699229577"/>
                  </a:ext>
                </a:extLst>
              </a:tr>
              <a:tr h="218769">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fee vote</a:t>
                      </a:r>
                      <a:endParaRPr lang="zh-CN" altLang="en-US" sz="1100" i="1" kern="1200" dirty="0">
                        <a:solidFill>
                          <a:schemeClr val="dk1"/>
                        </a:solidFill>
                        <a:latin typeface="+mn-lt"/>
                        <a:ea typeface="+mn-ea"/>
                        <a:cs typeface="+mn-cs"/>
                      </a:endParaRPr>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fee</a:t>
                      </a:r>
                      <a:r>
                        <a:rPr lang="en-US" altLang="zh-CN" sz="1100" baseline="0" dirty="0"/>
                        <a:t> </a:t>
                      </a:r>
                      <a:r>
                        <a:rPr lang="en-US" altLang="zh-CN" sz="1100" dirty="0"/>
                        <a:t>vote</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fee</a:t>
                      </a:r>
                      <a:r>
                        <a:rPr lang="en-US" altLang="zh-CN" sz="1100" baseline="0" dirty="0"/>
                        <a:t> </a:t>
                      </a:r>
                      <a:r>
                        <a:rPr lang="en-US" altLang="zh-CN" sz="1100" dirty="0"/>
                        <a:t>vote</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fee</a:t>
                      </a:r>
                      <a:r>
                        <a:rPr lang="en-US" altLang="zh-CN" sz="1100" baseline="0" dirty="0"/>
                        <a:t> </a:t>
                      </a:r>
                      <a:r>
                        <a:rPr lang="en-US" altLang="zh-CN" sz="1100" dirty="0"/>
                        <a:t>vote</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fee</a:t>
                      </a:r>
                      <a:r>
                        <a:rPr lang="en-US" altLang="zh-CN" sz="1100" baseline="0" dirty="0"/>
                        <a:t> </a:t>
                      </a:r>
                      <a:r>
                        <a:rPr lang="en-US" altLang="zh-CN" sz="1100" dirty="0"/>
                        <a:t>vote</a:t>
                      </a:r>
                      <a:endParaRPr lang="zh-CN" altLang="en-US" sz="1100" i="1" dirty="0"/>
                    </a:p>
                  </a:txBody>
                  <a:tcPr/>
                </a:tc>
                <a:tc>
                  <a:txBody>
                    <a:bodyPr/>
                    <a:lstStyle/>
                    <a:p>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fee</a:t>
                      </a:r>
                      <a:r>
                        <a:rPr lang="en-US" altLang="zh-CN" sz="1100" baseline="0" dirty="0"/>
                        <a:t> </a:t>
                      </a:r>
                      <a:r>
                        <a:rPr lang="en-US" altLang="zh-CN" sz="1100" dirty="0"/>
                        <a:t>vote</a:t>
                      </a:r>
                      <a:endParaRPr lang="zh-CN" altLang="en-US" sz="1100" i="1" dirty="0"/>
                    </a:p>
                  </a:txBody>
                  <a:tcPr/>
                </a:tc>
                <a:extLst>
                  <a:ext uri="{0D108BD9-81ED-4DB2-BD59-A6C34878D82A}">
                    <a16:rowId xmlns:a16="http://schemas.microsoft.com/office/drawing/2014/main" val="4099371331"/>
                  </a:ext>
                </a:extLst>
              </a:tr>
            </a:tbl>
          </a:graphicData>
        </a:graphic>
      </p:graphicFrame>
      <p:graphicFrame>
        <p:nvGraphicFramePr>
          <p:cNvPr id="5" name="表格 4"/>
          <p:cNvGraphicFramePr>
            <a:graphicFrameLocks noGrp="1"/>
          </p:cNvGraphicFramePr>
          <p:nvPr>
            <p:extLst/>
          </p:nvPr>
        </p:nvGraphicFramePr>
        <p:xfrm>
          <a:off x="2378011" y="3394865"/>
          <a:ext cx="4989390" cy="274320"/>
        </p:xfrm>
        <a:graphic>
          <a:graphicData uri="http://schemas.openxmlformats.org/drawingml/2006/table">
            <a:tbl>
              <a:tblPr firstRow="1" bandRow="1">
                <a:tableStyleId>{5C22544A-7EE6-4342-B048-85BDC9FD1C3A}</a:tableStyleId>
              </a:tblPr>
              <a:tblGrid>
                <a:gridCol w="997878">
                  <a:extLst>
                    <a:ext uri="{9D8B030D-6E8A-4147-A177-3AD203B41FA5}">
                      <a16:colId xmlns:a16="http://schemas.microsoft.com/office/drawing/2014/main" val="1151546990"/>
                    </a:ext>
                  </a:extLst>
                </a:gridCol>
                <a:gridCol w="997878">
                  <a:extLst>
                    <a:ext uri="{9D8B030D-6E8A-4147-A177-3AD203B41FA5}">
                      <a16:colId xmlns:a16="http://schemas.microsoft.com/office/drawing/2014/main" val="3248489496"/>
                    </a:ext>
                  </a:extLst>
                </a:gridCol>
                <a:gridCol w="997878">
                  <a:extLst>
                    <a:ext uri="{9D8B030D-6E8A-4147-A177-3AD203B41FA5}">
                      <a16:colId xmlns:a16="http://schemas.microsoft.com/office/drawing/2014/main" val="280958911"/>
                    </a:ext>
                  </a:extLst>
                </a:gridCol>
                <a:gridCol w="997878">
                  <a:extLst>
                    <a:ext uri="{9D8B030D-6E8A-4147-A177-3AD203B41FA5}">
                      <a16:colId xmlns:a16="http://schemas.microsoft.com/office/drawing/2014/main" val="729912581"/>
                    </a:ext>
                  </a:extLst>
                </a:gridCol>
                <a:gridCol w="997878">
                  <a:extLst>
                    <a:ext uri="{9D8B030D-6E8A-4147-A177-3AD203B41FA5}">
                      <a16:colId xmlns:a16="http://schemas.microsoft.com/office/drawing/2014/main" val="2820857076"/>
                    </a:ext>
                  </a:extLst>
                </a:gridCol>
              </a:tblGrid>
              <a:tr h="258557">
                <a:tc>
                  <a:txBody>
                    <a:bodyPr/>
                    <a:lstStyle/>
                    <a:p>
                      <a:r>
                        <a:rPr lang="en-US" altLang="zh-CN" sz="1200" dirty="0"/>
                        <a:t>validator1</a:t>
                      </a:r>
                      <a:endParaRPr lang="zh-CN" altLang="en-US" sz="12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200" dirty="0"/>
                        <a:t>validator2</a:t>
                      </a:r>
                      <a:endParaRPr lang="zh-CN" altLang="en-US" sz="12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200" dirty="0"/>
                        <a:t>validator3</a:t>
                      </a:r>
                      <a:endParaRPr lang="zh-CN" altLang="en-US" sz="12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200" dirty="0"/>
                        <a:t>......</a:t>
                      </a:r>
                      <a:endParaRPr lang="zh-CN" altLang="en-US" sz="12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200" dirty="0"/>
                        <a:t>validator50</a:t>
                      </a:r>
                      <a:endParaRPr lang="zh-CN" altLang="en-US" sz="1200" dirty="0"/>
                    </a:p>
                  </a:txBody>
                  <a:tcPr/>
                </a:tc>
                <a:extLst>
                  <a:ext uri="{0D108BD9-81ED-4DB2-BD59-A6C34878D82A}">
                    <a16:rowId xmlns:a16="http://schemas.microsoft.com/office/drawing/2014/main" val="1309332673"/>
                  </a:ext>
                </a:extLst>
              </a:tr>
            </a:tbl>
          </a:graphicData>
        </a:graphic>
      </p:graphicFrame>
      <p:sp>
        <p:nvSpPr>
          <p:cNvPr id="22" name="下箭头 21"/>
          <p:cNvSpPr/>
          <p:nvPr/>
        </p:nvSpPr>
        <p:spPr>
          <a:xfrm>
            <a:off x="6445372" y="2135356"/>
            <a:ext cx="352597" cy="11032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97817" y="4306851"/>
            <a:ext cx="852133" cy="461665"/>
          </a:xfrm>
          <a:prstGeom prst="rect">
            <a:avLst/>
          </a:prstGeom>
          <a:noFill/>
        </p:spPr>
        <p:txBody>
          <a:bodyPr wrap="square" rtlCol="0">
            <a:spAutoFit/>
          </a:bodyPr>
          <a:lstStyle/>
          <a:p>
            <a:r>
              <a:rPr lang="en-US" altLang="zh-CN" sz="1200" dirty="0"/>
              <a:t>Clear fee votes</a:t>
            </a:r>
            <a:endParaRPr lang="zh-CN" altLang="en-US" sz="1200" dirty="0"/>
          </a:p>
        </p:txBody>
      </p:sp>
      <p:sp>
        <p:nvSpPr>
          <p:cNvPr id="3" name="文本框 2"/>
          <p:cNvSpPr txBox="1"/>
          <p:nvPr/>
        </p:nvSpPr>
        <p:spPr>
          <a:xfrm>
            <a:off x="2298160" y="3128268"/>
            <a:ext cx="1426994" cy="307777"/>
          </a:xfrm>
          <a:prstGeom prst="rect">
            <a:avLst/>
          </a:prstGeom>
          <a:noFill/>
        </p:spPr>
        <p:txBody>
          <a:bodyPr wrap="none" rtlCol="0">
            <a:spAutoFit/>
          </a:bodyPr>
          <a:lstStyle/>
          <a:p>
            <a:r>
              <a:rPr lang="en-US" altLang="zh-CN" sz="1400" b="1" dirty="0"/>
              <a:t>new validators</a:t>
            </a:r>
            <a:endParaRPr lang="zh-CN" altLang="en-US" sz="1400" b="1" dirty="0"/>
          </a:p>
        </p:txBody>
      </p:sp>
      <p:sp>
        <p:nvSpPr>
          <p:cNvPr id="11" name="文本框 10"/>
          <p:cNvSpPr txBox="1"/>
          <p:nvPr/>
        </p:nvSpPr>
        <p:spPr>
          <a:xfrm>
            <a:off x="2293374" y="893710"/>
            <a:ext cx="1425390" cy="307777"/>
          </a:xfrm>
          <a:prstGeom prst="rect">
            <a:avLst/>
          </a:prstGeom>
          <a:noFill/>
        </p:spPr>
        <p:txBody>
          <a:bodyPr wrap="none" rtlCol="0">
            <a:spAutoFit/>
          </a:bodyPr>
          <a:lstStyle/>
          <a:p>
            <a:r>
              <a:rPr lang="en-US" altLang="zh-CN" sz="1400" b="1" dirty="0"/>
              <a:t>candidates list</a:t>
            </a:r>
            <a:endParaRPr lang="zh-CN" altLang="en-US" sz="1400" b="1" dirty="0"/>
          </a:p>
        </p:txBody>
      </p:sp>
      <p:graphicFrame>
        <p:nvGraphicFramePr>
          <p:cNvPr id="17" name="表格 16"/>
          <p:cNvGraphicFramePr>
            <a:graphicFrameLocks noGrp="1"/>
          </p:cNvGraphicFramePr>
          <p:nvPr>
            <p:extLst>
              <p:ext uri="{D42A27DB-BD31-4B8C-83A1-F6EECF244321}">
                <p14:modId xmlns:p14="http://schemas.microsoft.com/office/powerpoint/2010/main" val="3512502848"/>
              </p:ext>
            </p:extLst>
          </p:nvPr>
        </p:nvGraphicFramePr>
        <p:xfrm>
          <a:off x="2293374" y="5221516"/>
          <a:ext cx="6775028" cy="777240"/>
        </p:xfrm>
        <a:graphic>
          <a:graphicData uri="http://schemas.openxmlformats.org/drawingml/2006/table">
            <a:tbl>
              <a:tblPr firstRow="1" bandRow="1">
                <a:tableStyleId>{F5AB1C69-6EDB-4FF4-983F-18BD219EF322}</a:tableStyleId>
              </a:tblPr>
              <a:tblGrid>
                <a:gridCol w="948868">
                  <a:extLst>
                    <a:ext uri="{9D8B030D-6E8A-4147-A177-3AD203B41FA5}">
                      <a16:colId xmlns:a16="http://schemas.microsoft.com/office/drawing/2014/main" val="3629985601"/>
                    </a:ext>
                  </a:extLst>
                </a:gridCol>
                <a:gridCol w="948868">
                  <a:extLst>
                    <a:ext uri="{9D8B030D-6E8A-4147-A177-3AD203B41FA5}">
                      <a16:colId xmlns:a16="http://schemas.microsoft.com/office/drawing/2014/main" val="2711323189"/>
                    </a:ext>
                  </a:extLst>
                </a:gridCol>
                <a:gridCol w="948868">
                  <a:extLst>
                    <a:ext uri="{9D8B030D-6E8A-4147-A177-3AD203B41FA5}">
                      <a16:colId xmlns:a16="http://schemas.microsoft.com/office/drawing/2014/main" val="3324161039"/>
                    </a:ext>
                  </a:extLst>
                </a:gridCol>
                <a:gridCol w="948868">
                  <a:extLst>
                    <a:ext uri="{9D8B030D-6E8A-4147-A177-3AD203B41FA5}">
                      <a16:colId xmlns:a16="http://schemas.microsoft.com/office/drawing/2014/main" val="3148306871"/>
                    </a:ext>
                  </a:extLst>
                </a:gridCol>
                <a:gridCol w="948868">
                  <a:extLst>
                    <a:ext uri="{9D8B030D-6E8A-4147-A177-3AD203B41FA5}">
                      <a16:colId xmlns:a16="http://schemas.microsoft.com/office/drawing/2014/main" val="2006834320"/>
                    </a:ext>
                  </a:extLst>
                </a:gridCol>
                <a:gridCol w="948868">
                  <a:extLst>
                    <a:ext uri="{9D8B030D-6E8A-4147-A177-3AD203B41FA5}">
                      <a16:colId xmlns:a16="http://schemas.microsoft.com/office/drawing/2014/main" val="1613758202"/>
                    </a:ext>
                  </a:extLst>
                </a:gridCol>
                <a:gridCol w="1081820">
                  <a:extLst>
                    <a:ext uri="{9D8B030D-6E8A-4147-A177-3AD203B41FA5}">
                      <a16:colId xmlns:a16="http://schemas.microsoft.com/office/drawing/2014/main" val="188134902"/>
                    </a:ext>
                  </a:extLst>
                </a:gridCol>
              </a:tblGrid>
              <a:tr h="218769">
                <a:tc>
                  <a:txBody>
                    <a:bodyPr/>
                    <a:lstStyle/>
                    <a:p>
                      <a:r>
                        <a:rPr lang="en-US" altLang="zh-CN" sz="1100" dirty="0"/>
                        <a:t>candidate1</a:t>
                      </a:r>
                      <a:endParaRPr lang="zh-CN" altLang="en-US" sz="11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candidate2</a:t>
                      </a:r>
                      <a:endParaRPr lang="zh-CN" altLang="en-US" sz="11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candidate3</a:t>
                      </a:r>
                      <a:endParaRPr lang="zh-CN" altLang="en-US" sz="11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candidate4</a:t>
                      </a:r>
                      <a:endParaRPr lang="zh-CN" altLang="en-US" sz="11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candidate5</a:t>
                      </a:r>
                      <a:endParaRPr lang="zh-CN" altLang="en-US" sz="1100" dirty="0"/>
                    </a:p>
                  </a:txBody>
                  <a:tcPr/>
                </a:tc>
                <a:tc>
                  <a:txBody>
                    <a:bodyPr/>
                    <a:lstStyle/>
                    <a:p>
                      <a:r>
                        <a:rPr lang="en-US" altLang="zh-CN" sz="1100" dirty="0"/>
                        <a:t>......</a:t>
                      </a:r>
                      <a:endParaRPr lang="zh-CN" altLang="en-US" sz="1100"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candidateN</a:t>
                      </a:r>
                      <a:endParaRPr lang="zh-CN" altLang="en-US" sz="1100" dirty="0"/>
                    </a:p>
                  </a:txBody>
                  <a:tcPr/>
                </a:tc>
                <a:extLst>
                  <a:ext uri="{0D108BD9-81ED-4DB2-BD59-A6C34878D82A}">
                    <a16:rowId xmlns:a16="http://schemas.microsoft.com/office/drawing/2014/main" val="1490809085"/>
                  </a:ext>
                </a:extLst>
              </a:tr>
              <a:tr h="218769">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BU vote</a:t>
                      </a:r>
                      <a:endParaRPr lang="zh-CN" altLang="en-US" sz="1100" i="1" kern="1200" dirty="0">
                        <a:solidFill>
                          <a:schemeClr val="dk1"/>
                        </a:solidFill>
                        <a:latin typeface="+mn-lt"/>
                        <a:ea typeface="+mn-ea"/>
                        <a:cs typeface="+mn-cs"/>
                      </a:endParaRPr>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BU vote</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BU</a:t>
                      </a:r>
                      <a:r>
                        <a:rPr lang="en-US" altLang="zh-CN" sz="1100" baseline="0" dirty="0"/>
                        <a:t> </a:t>
                      </a:r>
                      <a:r>
                        <a:rPr lang="en-US" altLang="zh-CN" sz="1100" dirty="0"/>
                        <a:t>vote</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BU</a:t>
                      </a:r>
                      <a:r>
                        <a:rPr lang="en-US" altLang="zh-CN" sz="1100" baseline="0" dirty="0"/>
                        <a:t> </a:t>
                      </a:r>
                      <a:r>
                        <a:rPr lang="en-US" altLang="zh-CN" sz="1100" dirty="0"/>
                        <a:t>vote</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BU</a:t>
                      </a:r>
                      <a:r>
                        <a:rPr lang="en-US" altLang="zh-CN" sz="1100" baseline="0" dirty="0"/>
                        <a:t> </a:t>
                      </a:r>
                      <a:r>
                        <a:rPr lang="en-US" altLang="zh-CN" sz="1100" dirty="0"/>
                        <a:t>vote</a:t>
                      </a:r>
                      <a:endParaRPr lang="zh-CN" altLang="en-US" sz="1100" i="1" dirty="0"/>
                    </a:p>
                  </a:txBody>
                  <a:tcPr/>
                </a:tc>
                <a:tc>
                  <a:txBody>
                    <a:bodyPr/>
                    <a:lstStyle/>
                    <a:p>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dirty="0"/>
                        <a:t>BU</a:t>
                      </a:r>
                      <a:r>
                        <a:rPr lang="en-US" altLang="zh-CN" sz="1100" baseline="0" dirty="0"/>
                        <a:t> </a:t>
                      </a:r>
                      <a:r>
                        <a:rPr lang="en-US" altLang="zh-CN" sz="1100" dirty="0"/>
                        <a:t>vote</a:t>
                      </a:r>
                      <a:endParaRPr lang="zh-CN" altLang="en-US" sz="1100" i="1" dirty="0"/>
                    </a:p>
                  </a:txBody>
                  <a:tcPr/>
                </a:tc>
                <a:extLst>
                  <a:ext uri="{0D108BD9-81ED-4DB2-BD59-A6C34878D82A}">
                    <a16:rowId xmlns:a16="http://schemas.microsoft.com/office/drawing/2014/main" val="1699229577"/>
                  </a:ext>
                </a:extLst>
              </a:tr>
              <a:tr h="218769">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0</a:t>
                      </a:r>
                      <a:endParaRPr lang="zh-CN" altLang="en-US" sz="1100" i="1" kern="1200" dirty="0">
                        <a:solidFill>
                          <a:schemeClr val="dk1"/>
                        </a:solidFill>
                        <a:latin typeface="+mn-lt"/>
                        <a:ea typeface="+mn-ea"/>
                        <a:cs typeface="+mn-cs"/>
                      </a:endParaRPr>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0</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0</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0</a:t>
                      </a:r>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0</a:t>
                      </a:r>
                      <a:endParaRPr lang="zh-CN" altLang="en-US" sz="1100" i="1" dirty="0"/>
                    </a:p>
                  </a:txBody>
                  <a:tcPr/>
                </a:tc>
                <a:tc>
                  <a:txBody>
                    <a:bodyPr/>
                    <a:lstStyle/>
                    <a:p>
                      <a:endParaRPr lang="zh-CN" altLang="en-US" sz="1100" i="1" dirty="0"/>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kern="1200" dirty="0"/>
                        <a:t>0</a:t>
                      </a:r>
                      <a:endParaRPr lang="zh-CN" altLang="en-US" sz="1100" i="1" dirty="0"/>
                    </a:p>
                  </a:txBody>
                  <a:tcPr/>
                </a:tc>
                <a:extLst>
                  <a:ext uri="{0D108BD9-81ED-4DB2-BD59-A6C34878D82A}">
                    <a16:rowId xmlns:a16="http://schemas.microsoft.com/office/drawing/2014/main" val="4099371331"/>
                  </a:ext>
                </a:extLst>
              </a:tr>
            </a:tbl>
          </a:graphicData>
        </a:graphic>
      </p:graphicFrame>
      <p:sp>
        <p:nvSpPr>
          <p:cNvPr id="18" name="下箭头 17"/>
          <p:cNvSpPr/>
          <p:nvPr/>
        </p:nvSpPr>
        <p:spPr>
          <a:xfrm>
            <a:off x="3674149" y="2135356"/>
            <a:ext cx="352597" cy="11032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3">
            <a:extLst>
              <a:ext uri="{BEBA8EAE-BF5A-486C-A8C5-ECC9F3942E4B}">
                <a14:imgProps xmlns:a14="http://schemas.microsoft.com/office/drawing/2010/main">
                  <a14:imgLayer r:embed="rId4">
                    <a14:imgEffect>
                      <a14:backgroundRemoval t="2649" b="98344" l="9877" r="98765"/>
                    </a14:imgEffect>
                  </a14:imgLayer>
                </a14:imgProps>
              </a:ext>
            </a:extLst>
          </a:blip>
          <a:stretch>
            <a:fillRect/>
          </a:stretch>
        </p:blipFill>
        <p:spPr>
          <a:xfrm>
            <a:off x="11172357" y="3151836"/>
            <a:ext cx="532113" cy="661310"/>
          </a:xfrm>
          <a:prstGeom prst="rect">
            <a:avLst/>
          </a:prstGeom>
        </p:spPr>
      </p:pic>
      <p:pic>
        <p:nvPicPr>
          <p:cNvPr id="20" name="图片 19"/>
          <p:cNvPicPr>
            <a:picLocks noChangeAspect="1"/>
          </p:cNvPicPr>
          <p:nvPr/>
        </p:nvPicPr>
        <p:blipFill>
          <a:blip r:embed="rId3">
            <a:extLst>
              <a:ext uri="{BEBA8EAE-BF5A-486C-A8C5-ECC9F3942E4B}">
                <a14:imgProps xmlns:a14="http://schemas.microsoft.com/office/drawing/2010/main">
                  <a14:imgLayer r:embed="rId4">
                    <a14:imgEffect>
                      <a14:backgroundRemoval t="2649" b="98344" l="9877" r="98765"/>
                    </a14:imgEffect>
                  </a14:imgLayer>
                </a14:imgProps>
              </a:ext>
            </a:extLst>
          </a:blip>
          <a:stretch>
            <a:fillRect/>
          </a:stretch>
        </p:blipFill>
        <p:spPr>
          <a:xfrm>
            <a:off x="10022632" y="2216206"/>
            <a:ext cx="532113" cy="661310"/>
          </a:xfrm>
          <a:prstGeom prst="rect">
            <a:avLst/>
          </a:prstGeom>
        </p:spPr>
      </p:pic>
      <p:sp>
        <p:nvSpPr>
          <p:cNvPr id="21" name="云形 20"/>
          <p:cNvSpPr/>
          <p:nvPr/>
        </p:nvSpPr>
        <p:spPr>
          <a:xfrm>
            <a:off x="9699409" y="3339260"/>
            <a:ext cx="1178560" cy="291471"/>
          </a:xfrm>
          <a:prstGeom prst="clou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validator set</a:t>
            </a:r>
            <a:endParaRPr lang="zh-CN" altLang="en-US" sz="1200" dirty="0">
              <a:solidFill>
                <a:schemeClr val="tx1"/>
              </a:solidFill>
            </a:endParaRPr>
          </a:p>
        </p:txBody>
      </p:sp>
      <p:cxnSp>
        <p:nvCxnSpPr>
          <p:cNvPr id="23" name="直接连接符 22"/>
          <p:cNvCxnSpPr>
            <a:stCxn id="20" idx="2"/>
            <a:endCxn id="21" idx="3"/>
          </p:cNvCxnSpPr>
          <p:nvPr/>
        </p:nvCxnSpPr>
        <p:spPr>
          <a:xfrm>
            <a:off x="10288689" y="2877516"/>
            <a:ext cx="0" cy="478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9" idx="1"/>
            <a:endCxn id="21" idx="0"/>
          </p:cNvCxnSpPr>
          <p:nvPr/>
        </p:nvCxnSpPr>
        <p:spPr>
          <a:xfrm flipH="1">
            <a:off x="10876987" y="3482491"/>
            <a:ext cx="295370" cy="2505"/>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a:extLst>
              <a:ext uri="{BEBA8EAE-BF5A-486C-A8C5-ECC9F3942E4B}">
                <a14:imgProps xmlns:a14="http://schemas.microsoft.com/office/drawing/2010/main">
                  <a14:imgLayer r:embed="rId4">
                    <a14:imgEffect>
                      <a14:backgroundRemoval t="2649" b="98344" l="9877" r="98765"/>
                    </a14:imgEffect>
                  </a14:imgLayer>
                </a14:imgProps>
              </a:ext>
            </a:extLst>
          </a:blip>
          <a:stretch>
            <a:fillRect/>
          </a:stretch>
        </p:blipFill>
        <p:spPr>
          <a:xfrm>
            <a:off x="8844073" y="3151836"/>
            <a:ext cx="532113" cy="661310"/>
          </a:xfrm>
          <a:prstGeom prst="rect">
            <a:avLst/>
          </a:prstGeom>
        </p:spPr>
      </p:pic>
      <p:cxnSp>
        <p:nvCxnSpPr>
          <p:cNvPr id="26" name="直接连接符 25"/>
          <p:cNvCxnSpPr>
            <a:stCxn id="25" idx="3"/>
            <a:endCxn id="21" idx="2"/>
          </p:cNvCxnSpPr>
          <p:nvPr/>
        </p:nvCxnSpPr>
        <p:spPr>
          <a:xfrm>
            <a:off x="9376186" y="3482491"/>
            <a:ext cx="326879" cy="2505"/>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3">
            <a:extLst>
              <a:ext uri="{BEBA8EAE-BF5A-486C-A8C5-ECC9F3942E4B}">
                <a14:imgProps xmlns:a14="http://schemas.microsoft.com/office/drawing/2010/main">
                  <a14:imgLayer r:embed="rId4">
                    <a14:imgEffect>
                      <a14:backgroundRemoval t="2649" b="98344" l="9877" r="98765"/>
                    </a14:imgEffect>
                  </a14:imgLayer>
                </a14:imgProps>
              </a:ext>
            </a:extLst>
          </a:blip>
          <a:stretch>
            <a:fillRect/>
          </a:stretch>
        </p:blipFill>
        <p:spPr>
          <a:xfrm>
            <a:off x="10022632" y="4017235"/>
            <a:ext cx="532113" cy="661310"/>
          </a:xfrm>
          <a:prstGeom prst="rect">
            <a:avLst/>
          </a:prstGeom>
        </p:spPr>
      </p:pic>
      <p:cxnSp>
        <p:nvCxnSpPr>
          <p:cNvPr id="28" name="直接连接符 27"/>
          <p:cNvCxnSpPr>
            <a:stCxn id="27" idx="0"/>
            <a:endCxn id="21" idx="1"/>
          </p:cNvCxnSpPr>
          <p:nvPr/>
        </p:nvCxnSpPr>
        <p:spPr>
          <a:xfrm flipV="1">
            <a:off x="10288689" y="3630421"/>
            <a:ext cx="0" cy="38681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a:extLst>
              <a:ext uri="{BEBA8EAE-BF5A-486C-A8C5-ECC9F3942E4B}">
                <a14:imgProps xmlns:a14="http://schemas.microsoft.com/office/drawing/2010/main">
                  <a14:imgLayer r:embed="rId4">
                    <a14:imgEffect>
                      <a14:backgroundRemoval t="2649" b="98344" l="9877" r="98765"/>
                    </a14:imgEffect>
                  </a14:imgLayer>
                </a14:imgProps>
              </a:ext>
            </a:extLst>
          </a:blip>
          <a:stretch>
            <a:fillRect/>
          </a:stretch>
        </p:blipFill>
        <p:spPr>
          <a:xfrm>
            <a:off x="9265112" y="2379630"/>
            <a:ext cx="532113" cy="661310"/>
          </a:xfrm>
          <a:prstGeom prst="rect">
            <a:avLst/>
          </a:prstGeom>
        </p:spPr>
      </p:pic>
      <p:pic>
        <p:nvPicPr>
          <p:cNvPr id="30" name="图片 29"/>
          <p:cNvPicPr>
            <a:picLocks noChangeAspect="1"/>
          </p:cNvPicPr>
          <p:nvPr/>
        </p:nvPicPr>
        <p:blipFill>
          <a:blip r:embed="rId3">
            <a:extLst>
              <a:ext uri="{BEBA8EAE-BF5A-486C-A8C5-ECC9F3942E4B}">
                <a14:imgProps xmlns:a14="http://schemas.microsoft.com/office/drawing/2010/main">
                  <a14:imgLayer r:embed="rId4">
                    <a14:imgEffect>
                      <a14:backgroundRemoval t="2649" b="98344" l="9877" r="98765"/>
                    </a14:imgEffect>
                  </a14:imgLayer>
                </a14:imgProps>
              </a:ext>
            </a:extLst>
          </a:blip>
          <a:stretch>
            <a:fillRect/>
          </a:stretch>
        </p:blipFill>
        <p:spPr>
          <a:xfrm>
            <a:off x="10767988" y="2434152"/>
            <a:ext cx="532113" cy="661310"/>
          </a:xfrm>
          <a:prstGeom prst="rect">
            <a:avLst/>
          </a:prstGeom>
        </p:spPr>
      </p:pic>
      <p:pic>
        <p:nvPicPr>
          <p:cNvPr id="31" name="图片 30"/>
          <p:cNvPicPr>
            <a:picLocks noChangeAspect="1"/>
          </p:cNvPicPr>
          <p:nvPr/>
        </p:nvPicPr>
        <p:blipFill>
          <a:blip r:embed="rId3">
            <a:extLst>
              <a:ext uri="{BEBA8EAE-BF5A-486C-A8C5-ECC9F3942E4B}">
                <a14:imgProps xmlns:a14="http://schemas.microsoft.com/office/drawing/2010/main">
                  <a14:imgLayer r:embed="rId4">
                    <a14:imgEffect>
                      <a14:backgroundRemoval t="2649" b="98344" l="9877" r="98765"/>
                    </a14:imgEffect>
                  </a14:imgLayer>
                </a14:imgProps>
              </a:ext>
            </a:extLst>
          </a:blip>
          <a:stretch>
            <a:fillRect/>
          </a:stretch>
        </p:blipFill>
        <p:spPr>
          <a:xfrm>
            <a:off x="9093176" y="3830941"/>
            <a:ext cx="532113" cy="661310"/>
          </a:xfrm>
          <a:prstGeom prst="rect">
            <a:avLst/>
          </a:prstGeom>
        </p:spPr>
      </p:pic>
      <p:pic>
        <p:nvPicPr>
          <p:cNvPr id="32" name="图片 31"/>
          <p:cNvPicPr>
            <a:picLocks noChangeAspect="1"/>
          </p:cNvPicPr>
          <p:nvPr/>
        </p:nvPicPr>
        <p:blipFill>
          <a:blip r:embed="rId3">
            <a:extLst>
              <a:ext uri="{BEBA8EAE-BF5A-486C-A8C5-ECC9F3942E4B}">
                <a14:imgProps xmlns:a14="http://schemas.microsoft.com/office/drawing/2010/main">
                  <a14:imgLayer r:embed="rId4">
                    <a14:imgEffect>
                      <a14:backgroundRemoval t="2649" b="98344" l="9877" r="98765"/>
                    </a14:imgEffect>
                  </a14:imgLayer>
                </a14:imgProps>
              </a:ext>
            </a:extLst>
          </a:blip>
          <a:stretch>
            <a:fillRect/>
          </a:stretch>
        </p:blipFill>
        <p:spPr>
          <a:xfrm>
            <a:off x="10820802" y="3881394"/>
            <a:ext cx="532113" cy="661310"/>
          </a:xfrm>
          <a:prstGeom prst="rect">
            <a:avLst/>
          </a:prstGeom>
        </p:spPr>
      </p:pic>
      <p:sp>
        <p:nvSpPr>
          <p:cNvPr id="60" name="右箭头 59"/>
          <p:cNvSpPr/>
          <p:nvPr/>
        </p:nvSpPr>
        <p:spPr>
          <a:xfrm>
            <a:off x="7585041" y="3344479"/>
            <a:ext cx="1041391" cy="354924"/>
          </a:xfrm>
          <a:prstGeom prst="rightArrow">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b="1" dirty="0">
                <a:solidFill>
                  <a:schemeClr val="tx1"/>
                </a:solidFill>
              </a:rPr>
              <a:t>update</a:t>
            </a:r>
            <a:endParaRPr lang="zh-CN" altLang="en-US" sz="1200" b="1" dirty="0">
              <a:solidFill>
                <a:schemeClr val="tx1"/>
              </a:solidFill>
            </a:endParaRPr>
          </a:p>
        </p:txBody>
      </p:sp>
      <p:sp>
        <p:nvSpPr>
          <p:cNvPr id="61" name="下箭头 60"/>
          <p:cNvSpPr/>
          <p:nvPr/>
        </p:nvSpPr>
        <p:spPr>
          <a:xfrm>
            <a:off x="4817860" y="3935782"/>
            <a:ext cx="352597" cy="11032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4002386" y="2340679"/>
            <a:ext cx="2499852" cy="646331"/>
          </a:xfrm>
          <a:prstGeom prst="rect">
            <a:avLst/>
          </a:prstGeom>
          <a:noFill/>
        </p:spPr>
        <p:txBody>
          <a:bodyPr wrap="square" rtlCol="0">
            <a:spAutoFit/>
          </a:bodyPr>
          <a:lstStyle/>
          <a:p>
            <a:r>
              <a:rPr lang="en-US" altLang="zh-CN" sz="1200" dirty="0"/>
              <a:t>Sort by number of votes, and the top 50 candidates will become the validators</a:t>
            </a:r>
            <a:endParaRPr lang="zh-CN" altLang="en-US" sz="1200" dirty="0"/>
          </a:p>
        </p:txBody>
      </p:sp>
      <p:sp>
        <p:nvSpPr>
          <p:cNvPr id="150" name="Freeform 159"/>
          <p:cNvSpPr/>
          <p:nvPr/>
        </p:nvSpPr>
        <p:spPr bwMode="auto">
          <a:xfrm>
            <a:off x="1464491" y="3051504"/>
            <a:ext cx="23495" cy="0"/>
          </a:xfrm>
          <a:custGeom>
            <a:avLst/>
            <a:gdLst>
              <a:gd name="T0" fmla="*/ 3 w 3"/>
              <a:gd name="T1" fmla="*/ 0 w 3"/>
              <a:gd name="T2" fmla="*/ 2 w 3"/>
              <a:gd name="T3" fmla="*/ 3 w 3"/>
            </a:gdLst>
            <a:ahLst/>
            <a:cxnLst>
              <a:cxn ang="0">
                <a:pos x="T0" y="0"/>
              </a:cxn>
              <a:cxn ang="0">
                <a:pos x="T1" y="0"/>
              </a:cxn>
              <a:cxn ang="0">
                <a:pos x="T2" y="0"/>
              </a:cxn>
              <a:cxn ang="0">
                <a:pos x="T3" y="0"/>
              </a:cxn>
            </a:cxnLst>
            <a:rect l="0" t="0" r="r" b="b"/>
            <a:pathLst>
              <a:path w="3">
                <a:moveTo>
                  <a:pt x="3" y="0"/>
                </a:moveTo>
                <a:cubicBezTo>
                  <a:pt x="0" y="0"/>
                  <a:pt x="0" y="0"/>
                  <a:pt x="0" y="0"/>
                </a:cubicBezTo>
                <a:cubicBezTo>
                  <a:pt x="0" y="0"/>
                  <a:pt x="1" y="0"/>
                  <a:pt x="2" y="0"/>
                </a:cubicBezTo>
                <a:cubicBezTo>
                  <a:pt x="2" y="0"/>
                  <a:pt x="3" y="0"/>
                  <a:pt x="3" y="0"/>
                </a:cubicBezTo>
                <a:close/>
              </a:path>
            </a:pathLst>
          </a:custGeom>
          <a:solidFill>
            <a:srgbClr val="40A5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6" name="组合 5"/>
          <p:cNvGrpSpPr/>
          <p:nvPr/>
        </p:nvGrpSpPr>
        <p:grpSpPr>
          <a:xfrm>
            <a:off x="600616" y="2133741"/>
            <a:ext cx="1165431" cy="1102862"/>
            <a:chOff x="1092173" y="2379630"/>
            <a:chExt cx="646430" cy="638810"/>
          </a:xfrm>
        </p:grpSpPr>
        <p:sp>
          <p:nvSpPr>
            <p:cNvPr id="148" name="Oval 128"/>
            <p:cNvSpPr>
              <a:spLocks noChangeArrowheads="1"/>
            </p:cNvSpPr>
            <p:nvPr/>
          </p:nvSpPr>
          <p:spPr bwMode="auto">
            <a:xfrm>
              <a:off x="1092173" y="2379630"/>
              <a:ext cx="645795" cy="638175"/>
            </a:xfrm>
            <a:prstGeom prst="ellipse">
              <a:avLst/>
            </a:prstGeom>
            <a:solidFill>
              <a:srgbClr val="50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29"/>
            <p:cNvSpPr/>
            <p:nvPr/>
          </p:nvSpPr>
          <p:spPr bwMode="auto">
            <a:xfrm>
              <a:off x="1403323" y="2379630"/>
              <a:ext cx="23495" cy="0"/>
            </a:xfrm>
            <a:custGeom>
              <a:avLst/>
              <a:gdLst>
                <a:gd name="T0" fmla="*/ 3 w 3"/>
                <a:gd name="T1" fmla="*/ 0 w 3"/>
                <a:gd name="T2" fmla="*/ 2 w 3"/>
                <a:gd name="T3" fmla="*/ 3 w 3"/>
              </a:gdLst>
              <a:ahLst/>
              <a:cxnLst>
                <a:cxn ang="0">
                  <a:pos x="T0" y="0"/>
                </a:cxn>
                <a:cxn ang="0">
                  <a:pos x="T1" y="0"/>
                </a:cxn>
                <a:cxn ang="0">
                  <a:pos x="T2" y="0"/>
                </a:cxn>
                <a:cxn ang="0">
                  <a:pos x="T3" y="0"/>
                </a:cxn>
              </a:cxnLst>
              <a:rect l="0" t="0" r="r" b="b"/>
              <a:pathLst>
                <a:path w="3">
                  <a:moveTo>
                    <a:pt x="3" y="0"/>
                  </a:moveTo>
                  <a:cubicBezTo>
                    <a:pt x="0" y="0"/>
                    <a:pt x="0" y="0"/>
                    <a:pt x="0" y="0"/>
                  </a:cubicBezTo>
                  <a:cubicBezTo>
                    <a:pt x="1" y="0"/>
                    <a:pt x="1" y="0"/>
                    <a:pt x="2" y="0"/>
                  </a:cubicBezTo>
                  <a:cubicBezTo>
                    <a:pt x="2" y="0"/>
                    <a:pt x="3" y="0"/>
                    <a:pt x="3" y="0"/>
                  </a:cubicBezTo>
                  <a:close/>
                </a:path>
              </a:pathLst>
            </a:custGeom>
            <a:solidFill>
              <a:srgbClr val="40A5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927"/>
            <p:cNvSpPr/>
            <p:nvPr/>
          </p:nvSpPr>
          <p:spPr bwMode="auto">
            <a:xfrm>
              <a:off x="1263623" y="2527585"/>
              <a:ext cx="474980" cy="490855"/>
            </a:xfrm>
            <a:custGeom>
              <a:avLst/>
              <a:gdLst>
                <a:gd name="T0" fmla="*/ 4 w 61"/>
                <a:gd name="T1" fmla="*/ 44 h 63"/>
                <a:gd name="T2" fmla="*/ 3 w 61"/>
                <a:gd name="T3" fmla="*/ 42 h 63"/>
                <a:gd name="T4" fmla="*/ 7 w 61"/>
                <a:gd name="T5" fmla="*/ 38 h 63"/>
                <a:gd name="T6" fmla="*/ 5 w 61"/>
                <a:gd name="T7" fmla="*/ 36 h 63"/>
                <a:gd name="T8" fmla="*/ 4 w 61"/>
                <a:gd name="T9" fmla="*/ 35 h 63"/>
                <a:gd name="T10" fmla="*/ 3 w 61"/>
                <a:gd name="T11" fmla="*/ 33 h 63"/>
                <a:gd name="T12" fmla="*/ 2 w 61"/>
                <a:gd name="T13" fmla="*/ 32 h 63"/>
                <a:gd name="T14" fmla="*/ 2 w 61"/>
                <a:gd name="T15" fmla="*/ 30 h 63"/>
                <a:gd name="T16" fmla="*/ 1 w 61"/>
                <a:gd name="T17" fmla="*/ 28 h 63"/>
                <a:gd name="T18" fmla="*/ 1 w 61"/>
                <a:gd name="T19" fmla="*/ 26 h 63"/>
                <a:gd name="T20" fmla="*/ 1 w 61"/>
                <a:gd name="T21" fmla="*/ 24 h 63"/>
                <a:gd name="T22" fmla="*/ 1 w 61"/>
                <a:gd name="T23" fmla="*/ 22 h 63"/>
                <a:gd name="T24" fmla="*/ 1 w 61"/>
                <a:gd name="T25" fmla="*/ 20 h 63"/>
                <a:gd name="T26" fmla="*/ 1 w 61"/>
                <a:gd name="T27" fmla="*/ 18 h 63"/>
                <a:gd name="T28" fmla="*/ 2 w 61"/>
                <a:gd name="T29" fmla="*/ 16 h 63"/>
                <a:gd name="T30" fmla="*/ 3 w 61"/>
                <a:gd name="T31" fmla="*/ 15 h 63"/>
                <a:gd name="T32" fmla="*/ 2 w 61"/>
                <a:gd name="T33" fmla="*/ 12 h 63"/>
                <a:gd name="T34" fmla="*/ 2 w 61"/>
                <a:gd name="T35" fmla="*/ 12 h 63"/>
                <a:gd name="T36" fmla="*/ 1 w 61"/>
                <a:gd name="T37" fmla="*/ 11 h 63"/>
                <a:gd name="T38" fmla="*/ 0 w 61"/>
                <a:gd name="T39" fmla="*/ 10 h 63"/>
                <a:gd name="T40" fmla="*/ 0 w 61"/>
                <a:gd name="T41" fmla="*/ 9 h 63"/>
                <a:gd name="T42" fmla="*/ 0 w 61"/>
                <a:gd name="T43" fmla="*/ 8 h 63"/>
                <a:gd name="T44" fmla="*/ 0 w 61"/>
                <a:gd name="T45" fmla="*/ 6 h 63"/>
                <a:gd name="T46" fmla="*/ 0 w 61"/>
                <a:gd name="T47" fmla="*/ 5 h 63"/>
                <a:gd name="T48" fmla="*/ 1 w 61"/>
                <a:gd name="T49" fmla="*/ 4 h 63"/>
                <a:gd name="T50" fmla="*/ 1 w 61"/>
                <a:gd name="T51" fmla="*/ 3 h 63"/>
                <a:gd name="T52" fmla="*/ 2 w 61"/>
                <a:gd name="T53" fmla="*/ 2 h 63"/>
                <a:gd name="T54" fmla="*/ 4 w 61"/>
                <a:gd name="T55" fmla="*/ 1 h 63"/>
                <a:gd name="T56" fmla="*/ 5 w 61"/>
                <a:gd name="T57" fmla="*/ 1 h 63"/>
                <a:gd name="T58" fmla="*/ 6 w 61"/>
                <a:gd name="T59" fmla="*/ 0 h 63"/>
                <a:gd name="T60" fmla="*/ 7 w 61"/>
                <a:gd name="T61" fmla="*/ 0 h 63"/>
                <a:gd name="T62" fmla="*/ 9 w 61"/>
                <a:gd name="T63" fmla="*/ 1 h 63"/>
                <a:gd name="T64" fmla="*/ 10 w 61"/>
                <a:gd name="T65" fmla="*/ 1 h 63"/>
                <a:gd name="T66" fmla="*/ 14 w 61"/>
                <a:gd name="T67" fmla="*/ 5 h 63"/>
                <a:gd name="T68" fmla="*/ 16 w 61"/>
                <a:gd name="T69" fmla="*/ 5 h 63"/>
                <a:gd name="T70" fmla="*/ 17 w 61"/>
                <a:gd name="T71" fmla="*/ 4 h 63"/>
                <a:gd name="T72" fmla="*/ 19 w 61"/>
                <a:gd name="T73" fmla="*/ 4 h 63"/>
                <a:gd name="T74" fmla="*/ 20 w 61"/>
                <a:gd name="T75" fmla="*/ 4 h 63"/>
                <a:gd name="T76" fmla="*/ 22 w 61"/>
                <a:gd name="T77" fmla="*/ 4 h 63"/>
                <a:gd name="T78" fmla="*/ 24 w 61"/>
                <a:gd name="T79" fmla="*/ 4 h 63"/>
                <a:gd name="T80" fmla="*/ 25 w 61"/>
                <a:gd name="T81" fmla="*/ 5 h 63"/>
                <a:gd name="T82" fmla="*/ 27 w 61"/>
                <a:gd name="T83" fmla="*/ 5 h 63"/>
                <a:gd name="T84" fmla="*/ 28 w 61"/>
                <a:gd name="T85" fmla="*/ 6 h 63"/>
                <a:gd name="T86" fmla="*/ 29 w 61"/>
                <a:gd name="T87" fmla="*/ 6 h 63"/>
                <a:gd name="T88" fmla="*/ 31 w 61"/>
                <a:gd name="T89" fmla="*/ 7 h 63"/>
                <a:gd name="T90" fmla="*/ 32 w 61"/>
                <a:gd name="T91" fmla="*/ 8 h 63"/>
                <a:gd name="T92" fmla="*/ 28 w 61"/>
                <a:gd name="T93" fmla="*/ 3 h 63"/>
                <a:gd name="T94" fmla="*/ 28 w 61"/>
                <a:gd name="T95" fmla="*/ 3 h 63"/>
                <a:gd name="T96" fmla="*/ 29 w 61"/>
                <a:gd name="T97" fmla="*/ 2 h 63"/>
                <a:gd name="T98" fmla="*/ 30 w 61"/>
                <a:gd name="T99" fmla="*/ 1 h 63"/>
                <a:gd name="T100" fmla="*/ 31 w 61"/>
                <a:gd name="T101" fmla="*/ 1 h 63"/>
                <a:gd name="T102" fmla="*/ 32 w 61"/>
                <a:gd name="T103" fmla="*/ 0 h 63"/>
                <a:gd name="T104" fmla="*/ 34 w 61"/>
                <a:gd name="T105" fmla="*/ 0 h 63"/>
                <a:gd name="T106" fmla="*/ 35 w 61"/>
                <a:gd name="T107" fmla="*/ 0 h 63"/>
                <a:gd name="T108" fmla="*/ 36 w 61"/>
                <a:gd name="T109" fmla="*/ 1 h 63"/>
                <a:gd name="T110" fmla="*/ 38 w 61"/>
                <a:gd name="T111" fmla="*/ 1 h 63"/>
                <a:gd name="T112" fmla="*/ 23 w 61"/>
                <a:gd name="T11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 h="63">
                  <a:moveTo>
                    <a:pt x="23" y="63"/>
                  </a:moveTo>
                  <a:cubicBezTo>
                    <a:pt x="5" y="45"/>
                    <a:pt x="5" y="45"/>
                    <a:pt x="5" y="45"/>
                  </a:cubicBezTo>
                  <a:cubicBezTo>
                    <a:pt x="4" y="44"/>
                    <a:pt x="4" y="44"/>
                    <a:pt x="4" y="44"/>
                  </a:cubicBezTo>
                  <a:cubicBezTo>
                    <a:pt x="4" y="44"/>
                    <a:pt x="4" y="44"/>
                    <a:pt x="4" y="44"/>
                  </a:cubicBezTo>
                  <a:cubicBezTo>
                    <a:pt x="4" y="43"/>
                    <a:pt x="4" y="43"/>
                    <a:pt x="4" y="43"/>
                  </a:cubicBezTo>
                  <a:cubicBezTo>
                    <a:pt x="4" y="43"/>
                    <a:pt x="4" y="43"/>
                    <a:pt x="4" y="43"/>
                  </a:cubicBezTo>
                  <a:cubicBezTo>
                    <a:pt x="3" y="42"/>
                    <a:pt x="3" y="42"/>
                    <a:pt x="3" y="42"/>
                  </a:cubicBezTo>
                  <a:cubicBezTo>
                    <a:pt x="3" y="42"/>
                    <a:pt x="3" y="42"/>
                    <a:pt x="3" y="42"/>
                  </a:cubicBezTo>
                  <a:cubicBezTo>
                    <a:pt x="4" y="41"/>
                    <a:pt x="4" y="41"/>
                    <a:pt x="4" y="41"/>
                  </a:cubicBezTo>
                  <a:cubicBezTo>
                    <a:pt x="4" y="41"/>
                    <a:pt x="4" y="41"/>
                    <a:pt x="4" y="41"/>
                  </a:cubicBezTo>
                  <a:cubicBezTo>
                    <a:pt x="4" y="40"/>
                    <a:pt x="4" y="40"/>
                    <a:pt x="4" y="40"/>
                  </a:cubicBezTo>
                  <a:cubicBezTo>
                    <a:pt x="7" y="38"/>
                    <a:pt x="7" y="38"/>
                    <a:pt x="7" y="38"/>
                  </a:cubicBezTo>
                  <a:cubicBezTo>
                    <a:pt x="6" y="37"/>
                    <a:pt x="6" y="37"/>
                    <a:pt x="6" y="37"/>
                  </a:cubicBezTo>
                  <a:cubicBezTo>
                    <a:pt x="6" y="37"/>
                    <a:pt x="6" y="37"/>
                    <a:pt x="6" y="37"/>
                  </a:cubicBezTo>
                  <a:cubicBezTo>
                    <a:pt x="6" y="37"/>
                    <a:pt x="6" y="37"/>
                    <a:pt x="6" y="37"/>
                  </a:cubicBezTo>
                  <a:cubicBezTo>
                    <a:pt x="5" y="36"/>
                    <a:pt x="5" y="36"/>
                    <a:pt x="5" y="36"/>
                  </a:cubicBezTo>
                  <a:cubicBezTo>
                    <a:pt x="5" y="36"/>
                    <a:pt x="5" y="36"/>
                    <a:pt x="5" y="36"/>
                  </a:cubicBezTo>
                  <a:cubicBezTo>
                    <a:pt x="5" y="36"/>
                    <a:pt x="5" y="36"/>
                    <a:pt x="5" y="36"/>
                  </a:cubicBezTo>
                  <a:cubicBezTo>
                    <a:pt x="4" y="35"/>
                    <a:pt x="4" y="35"/>
                    <a:pt x="4" y="35"/>
                  </a:cubicBezTo>
                  <a:cubicBezTo>
                    <a:pt x="4" y="35"/>
                    <a:pt x="4" y="35"/>
                    <a:pt x="4" y="35"/>
                  </a:cubicBezTo>
                  <a:cubicBezTo>
                    <a:pt x="4" y="34"/>
                    <a:pt x="4" y="34"/>
                    <a:pt x="4" y="34"/>
                  </a:cubicBezTo>
                  <a:cubicBezTo>
                    <a:pt x="4" y="34"/>
                    <a:pt x="4" y="34"/>
                    <a:pt x="4" y="34"/>
                  </a:cubicBezTo>
                  <a:cubicBezTo>
                    <a:pt x="3" y="34"/>
                    <a:pt x="3" y="34"/>
                    <a:pt x="3" y="34"/>
                  </a:cubicBezTo>
                  <a:cubicBezTo>
                    <a:pt x="3" y="33"/>
                    <a:pt x="3" y="33"/>
                    <a:pt x="3" y="33"/>
                  </a:cubicBezTo>
                  <a:cubicBezTo>
                    <a:pt x="3" y="33"/>
                    <a:pt x="3" y="33"/>
                    <a:pt x="3" y="33"/>
                  </a:cubicBezTo>
                  <a:cubicBezTo>
                    <a:pt x="3" y="32"/>
                    <a:pt x="3" y="32"/>
                    <a:pt x="3" y="32"/>
                  </a:cubicBezTo>
                  <a:cubicBezTo>
                    <a:pt x="3" y="32"/>
                    <a:pt x="3" y="32"/>
                    <a:pt x="3" y="32"/>
                  </a:cubicBezTo>
                  <a:cubicBezTo>
                    <a:pt x="2" y="32"/>
                    <a:pt x="2" y="32"/>
                    <a:pt x="2" y="32"/>
                  </a:cubicBezTo>
                  <a:cubicBezTo>
                    <a:pt x="2" y="31"/>
                    <a:pt x="2" y="31"/>
                    <a:pt x="2" y="31"/>
                  </a:cubicBezTo>
                  <a:cubicBezTo>
                    <a:pt x="2" y="31"/>
                    <a:pt x="2" y="31"/>
                    <a:pt x="2" y="31"/>
                  </a:cubicBezTo>
                  <a:cubicBezTo>
                    <a:pt x="2" y="30"/>
                    <a:pt x="2" y="30"/>
                    <a:pt x="2" y="30"/>
                  </a:cubicBezTo>
                  <a:cubicBezTo>
                    <a:pt x="2" y="30"/>
                    <a:pt x="2" y="30"/>
                    <a:pt x="2" y="30"/>
                  </a:cubicBezTo>
                  <a:cubicBezTo>
                    <a:pt x="1" y="29"/>
                    <a:pt x="1" y="29"/>
                    <a:pt x="1" y="29"/>
                  </a:cubicBezTo>
                  <a:cubicBezTo>
                    <a:pt x="1" y="29"/>
                    <a:pt x="1" y="29"/>
                    <a:pt x="1" y="29"/>
                  </a:cubicBezTo>
                  <a:cubicBezTo>
                    <a:pt x="1" y="28"/>
                    <a:pt x="1" y="28"/>
                    <a:pt x="1" y="28"/>
                  </a:cubicBezTo>
                  <a:cubicBezTo>
                    <a:pt x="1" y="28"/>
                    <a:pt x="1" y="28"/>
                    <a:pt x="1" y="28"/>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5"/>
                    <a:pt x="1" y="25"/>
                    <a:pt x="1" y="25"/>
                  </a:cubicBezTo>
                  <a:cubicBezTo>
                    <a:pt x="1" y="25"/>
                    <a:pt x="1" y="25"/>
                    <a:pt x="1" y="25"/>
                  </a:cubicBezTo>
                  <a:cubicBezTo>
                    <a:pt x="1" y="24"/>
                    <a:pt x="1" y="24"/>
                    <a:pt x="1" y="24"/>
                  </a:cubicBezTo>
                  <a:cubicBezTo>
                    <a:pt x="1" y="24"/>
                    <a:pt x="1" y="24"/>
                    <a:pt x="1" y="24"/>
                  </a:cubicBezTo>
                  <a:cubicBezTo>
                    <a:pt x="1" y="23"/>
                    <a:pt x="1" y="23"/>
                    <a:pt x="1" y="23"/>
                  </a:cubicBezTo>
                  <a:cubicBezTo>
                    <a:pt x="1" y="23"/>
                    <a:pt x="1" y="23"/>
                    <a:pt x="1" y="23"/>
                  </a:cubicBezTo>
                  <a:cubicBezTo>
                    <a:pt x="1" y="22"/>
                    <a:pt x="1" y="22"/>
                    <a:pt x="1" y="22"/>
                  </a:cubicBezTo>
                  <a:cubicBezTo>
                    <a:pt x="1" y="22"/>
                    <a:pt x="1" y="22"/>
                    <a:pt x="1" y="22"/>
                  </a:cubicBezTo>
                  <a:cubicBezTo>
                    <a:pt x="1" y="21"/>
                    <a:pt x="1" y="21"/>
                    <a:pt x="1" y="21"/>
                  </a:cubicBezTo>
                  <a:cubicBezTo>
                    <a:pt x="1" y="21"/>
                    <a:pt x="1" y="21"/>
                    <a:pt x="1" y="21"/>
                  </a:cubicBezTo>
                  <a:cubicBezTo>
                    <a:pt x="1" y="20"/>
                    <a:pt x="1" y="20"/>
                    <a:pt x="1" y="20"/>
                  </a:cubicBezTo>
                  <a:cubicBezTo>
                    <a:pt x="1" y="20"/>
                    <a:pt x="1" y="20"/>
                    <a:pt x="1" y="20"/>
                  </a:cubicBezTo>
                  <a:cubicBezTo>
                    <a:pt x="1" y="19"/>
                    <a:pt x="1" y="19"/>
                    <a:pt x="1" y="19"/>
                  </a:cubicBezTo>
                  <a:cubicBezTo>
                    <a:pt x="1" y="19"/>
                    <a:pt x="1" y="19"/>
                    <a:pt x="1" y="19"/>
                  </a:cubicBezTo>
                  <a:cubicBezTo>
                    <a:pt x="1" y="18"/>
                    <a:pt x="1" y="18"/>
                    <a:pt x="1" y="18"/>
                  </a:cubicBezTo>
                  <a:cubicBezTo>
                    <a:pt x="1" y="18"/>
                    <a:pt x="1" y="18"/>
                    <a:pt x="1" y="18"/>
                  </a:cubicBezTo>
                  <a:cubicBezTo>
                    <a:pt x="2" y="17"/>
                    <a:pt x="2" y="17"/>
                    <a:pt x="2" y="17"/>
                  </a:cubicBezTo>
                  <a:cubicBezTo>
                    <a:pt x="2" y="17"/>
                    <a:pt x="2" y="17"/>
                    <a:pt x="2" y="17"/>
                  </a:cubicBezTo>
                  <a:cubicBezTo>
                    <a:pt x="2" y="16"/>
                    <a:pt x="2" y="16"/>
                    <a:pt x="2" y="16"/>
                  </a:cubicBezTo>
                  <a:cubicBezTo>
                    <a:pt x="2" y="16"/>
                    <a:pt x="2" y="16"/>
                    <a:pt x="2" y="16"/>
                  </a:cubicBezTo>
                  <a:cubicBezTo>
                    <a:pt x="2" y="16"/>
                    <a:pt x="2" y="16"/>
                    <a:pt x="2" y="16"/>
                  </a:cubicBezTo>
                  <a:cubicBezTo>
                    <a:pt x="3" y="15"/>
                    <a:pt x="3" y="15"/>
                    <a:pt x="3" y="15"/>
                  </a:cubicBezTo>
                  <a:cubicBezTo>
                    <a:pt x="3" y="15"/>
                    <a:pt x="3" y="15"/>
                    <a:pt x="3" y="15"/>
                  </a:cubicBezTo>
                  <a:cubicBezTo>
                    <a:pt x="3" y="14"/>
                    <a:pt x="3" y="14"/>
                    <a:pt x="3" y="14"/>
                  </a:cubicBezTo>
                  <a:cubicBezTo>
                    <a:pt x="3" y="14"/>
                    <a:pt x="3" y="14"/>
                    <a:pt x="3" y="14"/>
                  </a:cubicBezTo>
                  <a:cubicBezTo>
                    <a:pt x="3" y="14"/>
                    <a:pt x="3" y="14"/>
                    <a:pt x="3" y="14"/>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1" y="12"/>
                    <a:pt x="1" y="12"/>
                    <a:pt x="1" y="12"/>
                  </a:cubicBezTo>
                  <a:cubicBezTo>
                    <a:pt x="1" y="12"/>
                    <a:pt x="1" y="12"/>
                    <a:pt x="1" y="12"/>
                  </a:cubicBezTo>
                  <a:cubicBezTo>
                    <a:pt x="1" y="11"/>
                    <a:pt x="1" y="11"/>
                    <a:pt x="1" y="11"/>
                  </a:cubicBezTo>
                  <a:cubicBezTo>
                    <a:pt x="1" y="11"/>
                    <a:pt x="1" y="11"/>
                    <a:pt x="1" y="11"/>
                  </a:cubicBezTo>
                  <a:cubicBezTo>
                    <a:pt x="1" y="11"/>
                    <a:pt x="1" y="11"/>
                    <a:pt x="1" y="11"/>
                  </a:cubicBezTo>
                  <a:cubicBezTo>
                    <a:pt x="1" y="11"/>
                    <a:pt x="1" y="11"/>
                    <a:pt x="1" y="11"/>
                  </a:cubicBezTo>
                  <a:cubicBezTo>
                    <a:pt x="1" y="10"/>
                    <a:pt x="1" y="10"/>
                    <a:pt x="1" y="10"/>
                  </a:cubicBezTo>
                  <a:cubicBezTo>
                    <a:pt x="0" y="10"/>
                    <a:pt x="0" y="10"/>
                    <a:pt x="0" y="10"/>
                  </a:cubicBezTo>
                  <a:cubicBezTo>
                    <a:pt x="0" y="10"/>
                    <a:pt x="0" y="10"/>
                    <a:pt x="0" y="10"/>
                  </a:cubicBezTo>
                  <a:cubicBezTo>
                    <a:pt x="0" y="10"/>
                    <a:pt x="0" y="10"/>
                    <a:pt x="0" y="10"/>
                  </a:cubicBezTo>
                  <a:cubicBezTo>
                    <a:pt x="0" y="9"/>
                    <a:pt x="0" y="9"/>
                    <a:pt x="0" y="9"/>
                  </a:cubicBezTo>
                  <a:cubicBezTo>
                    <a:pt x="0" y="9"/>
                    <a:pt x="0" y="9"/>
                    <a:pt x="0" y="9"/>
                  </a:cubicBezTo>
                  <a:cubicBezTo>
                    <a:pt x="0" y="9"/>
                    <a:pt x="0" y="9"/>
                    <a:pt x="0" y="9"/>
                  </a:cubicBezTo>
                  <a:cubicBezTo>
                    <a:pt x="0" y="8"/>
                    <a:pt x="0" y="8"/>
                    <a:pt x="0" y="8"/>
                  </a:cubicBezTo>
                  <a:cubicBezTo>
                    <a:pt x="0" y="8"/>
                    <a:pt x="0" y="8"/>
                    <a:pt x="0" y="8"/>
                  </a:cubicBezTo>
                  <a:cubicBezTo>
                    <a:pt x="0" y="8"/>
                    <a:pt x="0" y="8"/>
                    <a:pt x="0" y="8"/>
                  </a:cubicBezTo>
                  <a:cubicBezTo>
                    <a:pt x="0" y="7"/>
                    <a:pt x="0" y="7"/>
                    <a:pt x="0" y="7"/>
                  </a:cubicBezTo>
                  <a:cubicBezTo>
                    <a:pt x="0" y="7"/>
                    <a:pt x="0" y="7"/>
                    <a:pt x="0" y="7"/>
                  </a:cubicBezTo>
                  <a:cubicBezTo>
                    <a:pt x="0" y="7"/>
                    <a:pt x="0" y="7"/>
                    <a:pt x="0" y="7"/>
                  </a:cubicBezTo>
                  <a:cubicBezTo>
                    <a:pt x="0" y="6"/>
                    <a:pt x="0" y="6"/>
                    <a:pt x="0" y="6"/>
                  </a:cubicBezTo>
                  <a:cubicBezTo>
                    <a:pt x="0" y="6"/>
                    <a:pt x="0" y="6"/>
                    <a:pt x="0" y="6"/>
                  </a:cubicBezTo>
                  <a:cubicBezTo>
                    <a:pt x="0" y="6"/>
                    <a:pt x="0" y="6"/>
                    <a:pt x="0" y="6"/>
                  </a:cubicBezTo>
                  <a:cubicBezTo>
                    <a:pt x="0" y="5"/>
                    <a:pt x="0" y="5"/>
                    <a:pt x="0" y="5"/>
                  </a:cubicBezTo>
                  <a:cubicBezTo>
                    <a:pt x="0" y="5"/>
                    <a:pt x="0" y="5"/>
                    <a:pt x="0" y="5"/>
                  </a:cubicBezTo>
                  <a:cubicBezTo>
                    <a:pt x="0" y="5"/>
                    <a:pt x="0" y="5"/>
                    <a:pt x="0" y="5"/>
                  </a:cubicBezTo>
                  <a:cubicBezTo>
                    <a:pt x="0" y="4"/>
                    <a:pt x="0" y="4"/>
                    <a:pt x="0" y="4"/>
                  </a:cubicBezTo>
                  <a:cubicBezTo>
                    <a:pt x="0" y="4"/>
                    <a:pt x="0" y="4"/>
                    <a:pt x="0" y="4"/>
                  </a:cubicBezTo>
                  <a:cubicBezTo>
                    <a:pt x="1" y="4"/>
                    <a:pt x="1" y="4"/>
                    <a:pt x="1" y="4"/>
                  </a:cubicBezTo>
                  <a:cubicBezTo>
                    <a:pt x="1" y="3"/>
                    <a:pt x="1" y="3"/>
                    <a:pt x="1" y="3"/>
                  </a:cubicBezTo>
                  <a:cubicBezTo>
                    <a:pt x="1" y="3"/>
                    <a:pt x="1" y="3"/>
                    <a:pt x="1" y="3"/>
                  </a:cubicBezTo>
                  <a:cubicBezTo>
                    <a:pt x="1" y="3"/>
                    <a:pt x="1" y="3"/>
                    <a:pt x="1" y="3"/>
                  </a:cubicBezTo>
                  <a:cubicBezTo>
                    <a:pt x="1" y="3"/>
                    <a:pt x="1" y="3"/>
                    <a:pt x="1" y="3"/>
                  </a:cubicBezTo>
                  <a:cubicBezTo>
                    <a:pt x="2" y="2"/>
                    <a:pt x="2" y="2"/>
                    <a:pt x="2" y="2"/>
                  </a:cubicBezTo>
                  <a:cubicBezTo>
                    <a:pt x="2" y="2"/>
                    <a:pt x="2" y="2"/>
                    <a:pt x="2" y="2"/>
                  </a:cubicBezTo>
                  <a:cubicBezTo>
                    <a:pt x="2" y="2"/>
                    <a:pt x="2" y="2"/>
                    <a:pt x="2" y="2"/>
                  </a:cubicBezTo>
                  <a:cubicBezTo>
                    <a:pt x="2" y="2"/>
                    <a:pt x="2" y="2"/>
                    <a:pt x="2" y="2"/>
                  </a:cubicBezTo>
                  <a:cubicBezTo>
                    <a:pt x="3" y="1"/>
                    <a:pt x="3" y="1"/>
                    <a:pt x="3" y="1"/>
                  </a:cubicBezTo>
                  <a:cubicBezTo>
                    <a:pt x="3" y="1"/>
                    <a:pt x="3" y="1"/>
                    <a:pt x="3" y="1"/>
                  </a:cubicBezTo>
                  <a:cubicBezTo>
                    <a:pt x="3" y="1"/>
                    <a:pt x="3" y="1"/>
                    <a:pt x="3" y="1"/>
                  </a:cubicBezTo>
                  <a:cubicBezTo>
                    <a:pt x="4" y="1"/>
                    <a:pt x="4" y="1"/>
                    <a:pt x="4" y="1"/>
                  </a:cubicBezTo>
                  <a:cubicBezTo>
                    <a:pt x="4" y="1"/>
                    <a:pt x="4" y="1"/>
                    <a:pt x="4" y="1"/>
                  </a:cubicBezTo>
                  <a:cubicBezTo>
                    <a:pt x="4" y="1"/>
                    <a:pt x="4" y="1"/>
                    <a:pt x="4" y="1"/>
                  </a:cubicBezTo>
                  <a:cubicBezTo>
                    <a:pt x="4" y="1"/>
                    <a:pt x="4" y="1"/>
                    <a:pt x="4" y="1"/>
                  </a:cubicBezTo>
                  <a:cubicBezTo>
                    <a:pt x="5" y="1"/>
                    <a:pt x="5" y="1"/>
                    <a:pt x="5" y="1"/>
                  </a:cubicBezTo>
                  <a:cubicBezTo>
                    <a:pt x="5" y="0"/>
                    <a:pt x="5" y="0"/>
                    <a:pt x="5" y="0"/>
                  </a:cubicBezTo>
                  <a:cubicBezTo>
                    <a:pt x="5" y="0"/>
                    <a:pt x="5" y="0"/>
                    <a:pt x="5" y="0"/>
                  </a:cubicBezTo>
                  <a:cubicBezTo>
                    <a:pt x="6" y="0"/>
                    <a:pt x="6" y="0"/>
                    <a:pt x="6" y="0"/>
                  </a:cubicBezTo>
                  <a:cubicBezTo>
                    <a:pt x="6" y="0"/>
                    <a:pt x="6" y="0"/>
                    <a:pt x="6" y="0"/>
                  </a:cubicBezTo>
                  <a:cubicBezTo>
                    <a:pt x="6" y="0"/>
                    <a:pt x="6" y="0"/>
                    <a:pt x="6" y="0"/>
                  </a:cubicBezTo>
                  <a:cubicBezTo>
                    <a:pt x="7" y="0"/>
                    <a:pt x="7" y="0"/>
                    <a:pt x="7" y="0"/>
                  </a:cubicBezTo>
                  <a:cubicBezTo>
                    <a:pt x="7" y="0"/>
                    <a:pt x="7" y="0"/>
                    <a:pt x="7" y="0"/>
                  </a:cubicBezTo>
                  <a:cubicBezTo>
                    <a:pt x="7" y="0"/>
                    <a:pt x="7" y="0"/>
                    <a:pt x="7" y="0"/>
                  </a:cubicBezTo>
                  <a:cubicBezTo>
                    <a:pt x="8" y="0"/>
                    <a:pt x="8" y="0"/>
                    <a:pt x="8" y="0"/>
                  </a:cubicBezTo>
                  <a:cubicBezTo>
                    <a:pt x="8" y="0"/>
                    <a:pt x="8" y="0"/>
                    <a:pt x="8" y="0"/>
                  </a:cubicBezTo>
                  <a:cubicBezTo>
                    <a:pt x="8" y="1"/>
                    <a:pt x="8" y="1"/>
                    <a:pt x="8" y="1"/>
                  </a:cubicBezTo>
                  <a:cubicBezTo>
                    <a:pt x="9" y="1"/>
                    <a:pt x="9" y="1"/>
                    <a:pt x="9" y="1"/>
                  </a:cubicBezTo>
                  <a:cubicBezTo>
                    <a:pt x="9" y="1"/>
                    <a:pt x="9" y="1"/>
                    <a:pt x="9" y="1"/>
                  </a:cubicBezTo>
                  <a:cubicBezTo>
                    <a:pt x="9" y="1"/>
                    <a:pt x="9" y="1"/>
                    <a:pt x="9" y="1"/>
                  </a:cubicBezTo>
                  <a:cubicBezTo>
                    <a:pt x="10" y="1"/>
                    <a:pt x="10" y="1"/>
                    <a:pt x="10" y="1"/>
                  </a:cubicBezTo>
                  <a:cubicBezTo>
                    <a:pt x="10" y="1"/>
                    <a:pt x="10" y="1"/>
                    <a:pt x="10" y="1"/>
                  </a:cubicBezTo>
                  <a:cubicBezTo>
                    <a:pt x="10" y="1"/>
                    <a:pt x="10" y="1"/>
                    <a:pt x="10" y="1"/>
                  </a:cubicBezTo>
                  <a:cubicBezTo>
                    <a:pt x="11" y="2"/>
                    <a:pt x="11" y="2"/>
                    <a:pt x="11" y="2"/>
                  </a:cubicBezTo>
                  <a:cubicBezTo>
                    <a:pt x="14" y="5"/>
                    <a:pt x="14" y="5"/>
                    <a:pt x="14" y="5"/>
                  </a:cubicBezTo>
                  <a:cubicBezTo>
                    <a:pt x="14" y="5"/>
                    <a:pt x="14" y="5"/>
                    <a:pt x="14" y="5"/>
                  </a:cubicBezTo>
                  <a:cubicBezTo>
                    <a:pt x="15" y="5"/>
                    <a:pt x="15" y="5"/>
                    <a:pt x="15" y="5"/>
                  </a:cubicBezTo>
                  <a:cubicBezTo>
                    <a:pt x="15" y="5"/>
                    <a:pt x="15" y="5"/>
                    <a:pt x="15" y="5"/>
                  </a:cubicBezTo>
                  <a:cubicBezTo>
                    <a:pt x="15" y="5"/>
                    <a:pt x="15" y="5"/>
                    <a:pt x="15" y="5"/>
                  </a:cubicBezTo>
                  <a:cubicBezTo>
                    <a:pt x="16" y="5"/>
                    <a:pt x="16" y="5"/>
                    <a:pt x="16" y="5"/>
                  </a:cubicBezTo>
                  <a:cubicBezTo>
                    <a:pt x="16" y="4"/>
                    <a:pt x="16" y="4"/>
                    <a:pt x="16" y="4"/>
                  </a:cubicBezTo>
                  <a:cubicBezTo>
                    <a:pt x="17" y="4"/>
                    <a:pt x="17" y="4"/>
                    <a:pt x="17" y="4"/>
                  </a:cubicBezTo>
                  <a:cubicBezTo>
                    <a:pt x="17" y="4"/>
                    <a:pt x="17" y="4"/>
                    <a:pt x="17" y="4"/>
                  </a:cubicBezTo>
                  <a:cubicBezTo>
                    <a:pt x="17" y="4"/>
                    <a:pt x="17" y="4"/>
                    <a:pt x="17" y="4"/>
                  </a:cubicBezTo>
                  <a:cubicBezTo>
                    <a:pt x="18" y="4"/>
                    <a:pt x="18" y="4"/>
                    <a:pt x="18" y="4"/>
                  </a:cubicBezTo>
                  <a:cubicBezTo>
                    <a:pt x="18" y="4"/>
                    <a:pt x="18" y="4"/>
                    <a:pt x="18" y="4"/>
                  </a:cubicBezTo>
                  <a:cubicBezTo>
                    <a:pt x="18" y="4"/>
                    <a:pt x="18" y="4"/>
                    <a:pt x="18" y="4"/>
                  </a:cubicBezTo>
                  <a:cubicBezTo>
                    <a:pt x="19" y="4"/>
                    <a:pt x="19" y="4"/>
                    <a:pt x="19" y="4"/>
                  </a:cubicBezTo>
                  <a:cubicBezTo>
                    <a:pt x="19" y="4"/>
                    <a:pt x="19" y="4"/>
                    <a:pt x="19" y="4"/>
                  </a:cubicBezTo>
                  <a:cubicBezTo>
                    <a:pt x="20" y="4"/>
                    <a:pt x="20" y="4"/>
                    <a:pt x="20" y="4"/>
                  </a:cubicBezTo>
                  <a:cubicBezTo>
                    <a:pt x="20" y="4"/>
                    <a:pt x="20" y="4"/>
                    <a:pt x="20" y="4"/>
                  </a:cubicBezTo>
                  <a:cubicBezTo>
                    <a:pt x="20" y="4"/>
                    <a:pt x="20" y="4"/>
                    <a:pt x="20" y="4"/>
                  </a:cubicBezTo>
                  <a:cubicBezTo>
                    <a:pt x="21" y="4"/>
                    <a:pt x="21" y="4"/>
                    <a:pt x="21" y="4"/>
                  </a:cubicBezTo>
                  <a:cubicBezTo>
                    <a:pt x="21" y="4"/>
                    <a:pt x="21" y="4"/>
                    <a:pt x="21" y="4"/>
                  </a:cubicBezTo>
                  <a:cubicBezTo>
                    <a:pt x="22" y="4"/>
                    <a:pt x="22" y="4"/>
                    <a:pt x="22" y="4"/>
                  </a:cubicBezTo>
                  <a:cubicBezTo>
                    <a:pt x="22" y="4"/>
                    <a:pt x="22" y="4"/>
                    <a:pt x="22" y="4"/>
                  </a:cubicBezTo>
                  <a:cubicBezTo>
                    <a:pt x="22" y="4"/>
                    <a:pt x="22" y="4"/>
                    <a:pt x="22" y="4"/>
                  </a:cubicBezTo>
                  <a:cubicBezTo>
                    <a:pt x="23" y="4"/>
                    <a:pt x="23" y="4"/>
                    <a:pt x="23" y="4"/>
                  </a:cubicBezTo>
                  <a:cubicBezTo>
                    <a:pt x="23" y="4"/>
                    <a:pt x="23" y="4"/>
                    <a:pt x="23" y="4"/>
                  </a:cubicBezTo>
                  <a:cubicBezTo>
                    <a:pt x="24" y="4"/>
                    <a:pt x="24" y="4"/>
                    <a:pt x="24" y="4"/>
                  </a:cubicBezTo>
                  <a:cubicBezTo>
                    <a:pt x="24" y="4"/>
                    <a:pt x="24" y="4"/>
                    <a:pt x="24" y="4"/>
                  </a:cubicBezTo>
                  <a:cubicBezTo>
                    <a:pt x="24" y="5"/>
                    <a:pt x="24" y="5"/>
                    <a:pt x="24" y="5"/>
                  </a:cubicBezTo>
                  <a:cubicBezTo>
                    <a:pt x="25" y="5"/>
                    <a:pt x="25" y="5"/>
                    <a:pt x="25" y="5"/>
                  </a:cubicBezTo>
                  <a:cubicBezTo>
                    <a:pt x="25" y="5"/>
                    <a:pt x="25" y="5"/>
                    <a:pt x="25" y="5"/>
                  </a:cubicBezTo>
                  <a:cubicBezTo>
                    <a:pt x="25" y="5"/>
                    <a:pt x="25" y="5"/>
                    <a:pt x="25" y="5"/>
                  </a:cubicBezTo>
                  <a:cubicBezTo>
                    <a:pt x="26" y="5"/>
                    <a:pt x="26" y="5"/>
                    <a:pt x="26" y="5"/>
                  </a:cubicBezTo>
                  <a:cubicBezTo>
                    <a:pt x="26" y="5"/>
                    <a:pt x="26" y="5"/>
                    <a:pt x="26" y="5"/>
                  </a:cubicBezTo>
                  <a:cubicBezTo>
                    <a:pt x="27" y="5"/>
                    <a:pt x="27" y="5"/>
                    <a:pt x="27" y="5"/>
                  </a:cubicBezTo>
                  <a:cubicBezTo>
                    <a:pt x="27" y="5"/>
                    <a:pt x="27" y="5"/>
                    <a:pt x="27" y="5"/>
                  </a:cubicBezTo>
                  <a:cubicBezTo>
                    <a:pt x="27" y="5"/>
                    <a:pt x="27" y="5"/>
                    <a:pt x="27" y="5"/>
                  </a:cubicBezTo>
                  <a:cubicBezTo>
                    <a:pt x="28" y="6"/>
                    <a:pt x="28" y="6"/>
                    <a:pt x="28" y="6"/>
                  </a:cubicBezTo>
                  <a:cubicBezTo>
                    <a:pt x="28" y="6"/>
                    <a:pt x="28" y="6"/>
                    <a:pt x="28" y="6"/>
                  </a:cubicBezTo>
                  <a:cubicBezTo>
                    <a:pt x="28" y="6"/>
                    <a:pt x="28" y="6"/>
                    <a:pt x="28" y="6"/>
                  </a:cubicBezTo>
                  <a:cubicBezTo>
                    <a:pt x="29" y="6"/>
                    <a:pt x="29" y="6"/>
                    <a:pt x="29" y="6"/>
                  </a:cubicBezTo>
                  <a:cubicBezTo>
                    <a:pt x="29" y="6"/>
                    <a:pt x="29" y="6"/>
                    <a:pt x="29" y="6"/>
                  </a:cubicBezTo>
                  <a:cubicBezTo>
                    <a:pt x="29" y="6"/>
                    <a:pt x="29" y="6"/>
                    <a:pt x="29" y="6"/>
                  </a:cubicBezTo>
                  <a:cubicBezTo>
                    <a:pt x="30" y="7"/>
                    <a:pt x="30" y="7"/>
                    <a:pt x="30" y="7"/>
                  </a:cubicBezTo>
                  <a:cubicBezTo>
                    <a:pt x="30" y="7"/>
                    <a:pt x="30" y="7"/>
                    <a:pt x="30" y="7"/>
                  </a:cubicBezTo>
                  <a:cubicBezTo>
                    <a:pt x="30" y="7"/>
                    <a:pt x="30" y="7"/>
                    <a:pt x="30" y="7"/>
                  </a:cubicBezTo>
                  <a:cubicBezTo>
                    <a:pt x="31" y="7"/>
                    <a:pt x="31" y="7"/>
                    <a:pt x="31" y="7"/>
                  </a:cubicBezTo>
                  <a:cubicBezTo>
                    <a:pt x="31" y="7"/>
                    <a:pt x="31" y="7"/>
                    <a:pt x="31" y="7"/>
                  </a:cubicBezTo>
                  <a:cubicBezTo>
                    <a:pt x="31" y="8"/>
                    <a:pt x="31" y="8"/>
                    <a:pt x="31" y="8"/>
                  </a:cubicBezTo>
                  <a:cubicBezTo>
                    <a:pt x="31" y="8"/>
                    <a:pt x="31" y="8"/>
                    <a:pt x="31" y="8"/>
                  </a:cubicBezTo>
                  <a:cubicBezTo>
                    <a:pt x="32" y="8"/>
                    <a:pt x="32" y="8"/>
                    <a:pt x="32" y="8"/>
                  </a:cubicBezTo>
                  <a:cubicBezTo>
                    <a:pt x="28" y="4"/>
                    <a:pt x="28" y="4"/>
                    <a:pt x="28" y="4"/>
                  </a:cubicBezTo>
                  <a:cubicBezTo>
                    <a:pt x="28" y="4"/>
                    <a:pt x="28" y="4"/>
                    <a:pt x="28" y="4"/>
                  </a:cubicBezTo>
                  <a:cubicBezTo>
                    <a:pt x="28" y="3"/>
                    <a:pt x="28" y="3"/>
                    <a:pt x="28" y="3"/>
                  </a:cubicBezTo>
                  <a:cubicBezTo>
                    <a:pt x="28" y="3"/>
                    <a:pt x="28" y="3"/>
                    <a:pt x="28" y="3"/>
                  </a:cubicBezTo>
                  <a:cubicBezTo>
                    <a:pt x="28" y="3"/>
                    <a:pt x="28" y="3"/>
                    <a:pt x="28" y="3"/>
                  </a:cubicBezTo>
                  <a:cubicBezTo>
                    <a:pt x="28" y="3"/>
                    <a:pt x="28" y="3"/>
                    <a:pt x="28" y="3"/>
                  </a:cubicBezTo>
                  <a:cubicBezTo>
                    <a:pt x="28" y="3"/>
                    <a:pt x="28" y="3"/>
                    <a:pt x="28" y="3"/>
                  </a:cubicBezTo>
                  <a:cubicBezTo>
                    <a:pt x="28" y="3"/>
                    <a:pt x="28" y="3"/>
                    <a:pt x="28" y="3"/>
                  </a:cubicBezTo>
                  <a:cubicBezTo>
                    <a:pt x="28" y="3"/>
                    <a:pt x="28" y="3"/>
                    <a:pt x="28" y="3"/>
                  </a:cubicBezTo>
                  <a:cubicBezTo>
                    <a:pt x="28" y="3"/>
                    <a:pt x="28" y="3"/>
                    <a:pt x="28" y="3"/>
                  </a:cubicBezTo>
                  <a:cubicBezTo>
                    <a:pt x="29" y="2"/>
                    <a:pt x="29" y="2"/>
                    <a:pt x="29" y="2"/>
                  </a:cubicBezTo>
                  <a:cubicBezTo>
                    <a:pt x="29" y="2"/>
                    <a:pt x="29" y="2"/>
                    <a:pt x="29" y="2"/>
                  </a:cubicBezTo>
                  <a:cubicBezTo>
                    <a:pt x="29" y="2"/>
                    <a:pt x="29" y="2"/>
                    <a:pt x="29" y="2"/>
                  </a:cubicBezTo>
                  <a:cubicBezTo>
                    <a:pt x="29" y="2"/>
                    <a:pt x="29" y="2"/>
                    <a:pt x="29" y="2"/>
                  </a:cubicBezTo>
                  <a:cubicBezTo>
                    <a:pt x="30" y="2"/>
                    <a:pt x="30" y="2"/>
                    <a:pt x="30" y="2"/>
                  </a:cubicBezTo>
                  <a:cubicBezTo>
                    <a:pt x="30" y="1"/>
                    <a:pt x="30" y="1"/>
                    <a:pt x="30" y="1"/>
                  </a:cubicBezTo>
                  <a:cubicBezTo>
                    <a:pt x="30" y="1"/>
                    <a:pt x="30" y="1"/>
                    <a:pt x="30" y="1"/>
                  </a:cubicBezTo>
                  <a:cubicBezTo>
                    <a:pt x="31" y="1"/>
                    <a:pt x="31" y="1"/>
                    <a:pt x="31" y="1"/>
                  </a:cubicBezTo>
                  <a:cubicBezTo>
                    <a:pt x="31" y="1"/>
                    <a:pt x="31" y="1"/>
                    <a:pt x="31" y="1"/>
                  </a:cubicBezTo>
                  <a:cubicBezTo>
                    <a:pt x="31" y="1"/>
                    <a:pt x="31" y="1"/>
                    <a:pt x="31" y="1"/>
                  </a:cubicBezTo>
                  <a:cubicBezTo>
                    <a:pt x="31" y="1"/>
                    <a:pt x="31" y="1"/>
                    <a:pt x="31" y="1"/>
                  </a:cubicBezTo>
                  <a:cubicBezTo>
                    <a:pt x="32" y="1"/>
                    <a:pt x="32" y="1"/>
                    <a:pt x="32" y="1"/>
                  </a:cubicBezTo>
                  <a:cubicBezTo>
                    <a:pt x="32" y="0"/>
                    <a:pt x="32" y="0"/>
                    <a:pt x="32" y="0"/>
                  </a:cubicBezTo>
                  <a:cubicBezTo>
                    <a:pt x="32" y="0"/>
                    <a:pt x="32" y="0"/>
                    <a:pt x="32" y="0"/>
                  </a:cubicBezTo>
                  <a:cubicBezTo>
                    <a:pt x="33" y="0"/>
                    <a:pt x="33" y="0"/>
                    <a:pt x="33" y="0"/>
                  </a:cubicBezTo>
                  <a:cubicBezTo>
                    <a:pt x="33" y="0"/>
                    <a:pt x="33" y="0"/>
                    <a:pt x="33" y="0"/>
                  </a:cubicBezTo>
                  <a:cubicBezTo>
                    <a:pt x="33" y="0"/>
                    <a:pt x="33" y="0"/>
                    <a:pt x="33" y="0"/>
                  </a:cubicBezTo>
                  <a:cubicBezTo>
                    <a:pt x="34" y="0"/>
                    <a:pt x="34" y="0"/>
                    <a:pt x="34" y="0"/>
                  </a:cubicBezTo>
                  <a:cubicBezTo>
                    <a:pt x="34" y="0"/>
                    <a:pt x="34" y="0"/>
                    <a:pt x="34" y="0"/>
                  </a:cubicBezTo>
                  <a:cubicBezTo>
                    <a:pt x="34" y="0"/>
                    <a:pt x="34" y="0"/>
                    <a:pt x="34" y="0"/>
                  </a:cubicBezTo>
                  <a:cubicBezTo>
                    <a:pt x="35" y="0"/>
                    <a:pt x="35" y="0"/>
                    <a:pt x="35" y="0"/>
                  </a:cubicBezTo>
                  <a:cubicBezTo>
                    <a:pt x="35" y="0"/>
                    <a:pt x="35" y="0"/>
                    <a:pt x="35" y="0"/>
                  </a:cubicBezTo>
                  <a:cubicBezTo>
                    <a:pt x="35" y="1"/>
                    <a:pt x="35" y="1"/>
                    <a:pt x="35" y="1"/>
                  </a:cubicBezTo>
                  <a:cubicBezTo>
                    <a:pt x="36" y="1"/>
                    <a:pt x="36" y="1"/>
                    <a:pt x="36" y="1"/>
                  </a:cubicBezTo>
                  <a:cubicBezTo>
                    <a:pt x="36" y="1"/>
                    <a:pt x="36" y="1"/>
                    <a:pt x="36" y="1"/>
                  </a:cubicBezTo>
                  <a:cubicBezTo>
                    <a:pt x="36" y="1"/>
                    <a:pt x="36" y="1"/>
                    <a:pt x="36" y="1"/>
                  </a:cubicBezTo>
                  <a:cubicBezTo>
                    <a:pt x="37" y="1"/>
                    <a:pt x="37" y="1"/>
                    <a:pt x="37" y="1"/>
                  </a:cubicBezTo>
                  <a:cubicBezTo>
                    <a:pt x="37" y="1"/>
                    <a:pt x="37" y="1"/>
                    <a:pt x="37" y="1"/>
                  </a:cubicBezTo>
                  <a:cubicBezTo>
                    <a:pt x="37" y="1"/>
                    <a:pt x="37" y="1"/>
                    <a:pt x="37" y="1"/>
                  </a:cubicBezTo>
                  <a:cubicBezTo>
                    <a:pt x="38" y="1"/>
                    <a:pt x="38" y="1"/>
                    <a:pt x="38" y="1"/>
                  </a:cubicBezTo>
                  <a:cubicBezTo>
                    <a:pt x="38" y="2"/>
                    <a:pt x="38" y="2"/>
                    <a:pt x="38" y="2"/>
                  </a:cubicBezTo>
                  <a:cubicBezTo>
                    <a:pt x="54" y="18"/>
                    <a:pt x="54" y="18"/>
                    <a:pt x="54" y="18"/>
                  </a:cubicBezTo>
                  <a:cubicBezTo>
                    <a:pt x="61" y="25"/>
                    <a:pt x="61" y="25"/>
                    <a:pt x="61" y="25"/>
                  </a:cubicBezTo>
                  <a:cubicBezTo>
                    <a:pt x="60" y="45"/>
                    <a:pt x="44" y="61"/>
                    <a:pt x="23" y="63"/>
                  </a:cubicBezTo>
                  <a:close/>
                </a:path>
              </a:pathLst>
            </a:custGeom>
            <a:solidFill>
              <a:srgbClr val="40A5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659"/>
            <p:cNvSpPr/>
            <p:nvPr/>
          </p:nvSpPr>
          <p:spPr bwMode="auto">
            <a:xfrm>
              <a:off x="1496668" y="2543460"/>
              <a:ext cx="62230" cy="69850"/>
            </a:xfrm>
            <a:custGeom>
              <a:avLst/>
              <a:gdLst>
                <a:gd name="T0" fmla="*/ 39 w 39"/>
                <a:gd name="T1" fmla="*/ 5 h 44"/>
                <a:gd name="T2" fmla="*/ 10 w 39"/>
                <a:gd name="T3" fmla="*/ 44 h 44"/>
                <a:gd name="T4" fmla="*/ 0 w 39"/>
                <a:gd name="T5" fmla="*/ 34 h 44"/>
                <a:gd name="T6" fmla="*/ 29 w 39"/>
                <a:gd name="T7" fmla="*/ 0 h 44"/>
                <a:gd name="T8" fmla="*/ 39 w 39"/>
                <a:gd name="T9" fmla="*/ 5 h 44"/>
              </a:gdLst>
              <a:ahLst/>
              <a:cxnLst>
                <a:cxn ang="0">
                  <a:pos x="T0" y="T1"/>
                </a:cxn>
                <a:cxn ang="0">
                  <a:pos x="T2" y="T3"/>
                </a:cxn>
                <a:cxn ang="0">
                  <a:pos x="T4" y="T5"/>
                </a:cxn>
                <a:cxn ang="0">
                  <a:pos x="T6" y="T7"/>
                </a:cxn>
                <a:cxn ang="0">
                  <a:pos x="T8" y="T9"/>
                </a:cxn>
              </a:cxnLst>
              <a:rect l="0" t="0" r="r" b="b"/>
              <a:pathLst>
                <a:path w="39" h="44">
                  <a:moveTo>
                    <a:pt x="39" y="5"/>
                  </a:moveTo>
                  <a:lnTo>
                    <a:pt x="10" y="44"/>
                  </a:lnTo>
                  <a:lnTo>
                    <a:pt x="0" y="34"/>
                  </a:lnTo>
                  <a:lnTo>
                    <a:pt x="29" y="0"/>
                  </a:lnTo>
                  <a:lnTo>
                    <a:pt x="39" y="5"/>
                  </a:lnTo>
                  <a:close/>
                </a:path>
              </a:pathLst>
            </a:custGeom>
            <a:solidFill>
              <a:srgbClr val="26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660"/>
            <p:cNvSpPr/>
            <p:nvPr/>
          </p:nvSpPr>
          <p:spPr bwMode="auto">
            <a:xfrm>
              <a:off x="1279498" y="2543460"/>
              <a:ext cx="62230" cy="69850"/>
            </a:xfrm>
            <a:custGeom>
              <a:avLst/>
              <a:gdLst>
                <a:gd name="T0" fmla="*/ 10 w 39"/>
                <a:gd name="T1" fmla="*/ 0 h 44"/>
                <a:gd name="T2" fmla="*/ 39 w 39"/>
                <a:gd name="T3" fmla="*/ 39 h 44"/>
                <a:gd name="T4" fmla="*/ 29 w 39"/>
                <a:gd name="T5" fmla="*/ 44 h 44"/>
                <a:gd name="T6" fmla="*/ 0 w 39"/>
                <a:gd name="T7" fmla="*/ 10 h 44"/>
                <a:gd name="T8" fmla="*/ 10 w 39"/>
                <a:gd name="T9" fmla="*/ 0 h 44"/>
              </a:gdLst>
              <a:ahLst/>
              <a:cxnLst>
                <a:cxn ang="0">
                  <a:pos x="T0" y="T1"/>
                </a:cxn>
                <a:cxn ang="0">
                  <a:pos x="T2" y="T3"/>
                </a:cxn>
                <a:cxn ang="0">
                  <a:pos x="T4" y="T5"/>
                </a:cxn>
                <a:cxn ang="0">
                  <a:pos x="T6" y="T7"/>
                </a:cxn>
                <a:cxn ang="0">
                  <a:pos x="T8" y="T9"/>
                </a:cxn>
              </a:cxnLst>
              <a:rect l="0" t="0" r="r" b="b"/>
              <a:pathLst>
                <a:path w="39" h="44">
                  <a:moveTo>
                    <a:pt x="10" y="0"/>
                  </a:moveTo>
                  <a:lnTo>
                    <a:pt x="39" y="39"/>
                  </a:lnTo>
                  <a:lnTo>
                    <a:pt x="29" y="44"/>
                  </a:lnTo>
                  <a:lnTo>
                    <a:pt x="0" y="10"/>
                  </a:lnTo>
                  <a:lnTo>
                    <a:pt x="10" y="0"/>
                  </a:lnTo>
                  <a:close/>
                </a:path>
              </a:pathLst>
            </a:custGeom>
            <a:solidFill>
              <a:srgbClr val="26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661"/>
            <p:cNvSpPr/>
            <p:nvPr/>
          </p:nvSpPr>
          <p:spPr bwMode="auto">
            <a:xfrm>
              <a:off x="1279498" y="2822860"/>
              <a:ext cx="78105" cy="69850"/>
            </a:xfrm>
            <a:custGeom>
              <a:avLst/>
              <a:gdLst>
                <a:gd name="T0" fmla="*/ 5 w 10"/>
                <a:gd name="T1" fmla="*/ 0 h 9"/>
                <a:gd name="T2" fmla="*/ 2 w 10"/>
                <a:gd name="T3" fmla="*/ 2 h 9"/>
                <a:gd name="T4" fmla="*/ 6 w 10"/>
                <a:gd name="T5" fmla="*/ 6 h 9"/>
                <a:gd name="T6" fmla="*/ 10 w 10"/>
                <a:gd name="T7" fmla="*/ 3 h 9"/>
                <a:gd name="T8" fmla="*/ 5 w 10"/>
                <a:gd name="T9" fmla="*/ 0 h 9"/>
              </a:gdLst>
              <a:ahLst/>
              <a:cxnLst>
                <a:cxn ang="0">
                  <a:pos x="T0" y="T1"/>
                </a:cxn>
                <a:cxn ang="0">
                  <a:pos x="T2" y="T3"/>
                </a:cxn>
                <a:cxn ang="0">
                  <a:pos x="T4" y="T5"/>
                </a:cxn>
                <a:cxn ang="0">
                  <a:pos x="T6" y="T7"/>
                </a:cxn>
                <a:cxn ang="0">
                  <a:pos x="T8" y="T9"/>
                </a:cxn>
              </a:cxnLst>
              <a:rect l="0" t="0" r="r" b="b"/>
              <a:pathLst>
                <a:path w="10" h="9">
                  <a:moveTo>
                    <a:pt x="5" y="0"/>
                  </a:moveTo>
                  <a:cubicBezTo>
                    <a:pt x="2" y="2"/>
                    <a:pt x="2" y="2"/>
                    <a:pt x="2" y="2"/>
                  </a:cubicBezTo>
                  <a:cubicBezTo>
                    <a:pt x="0" y="5"/>
                    <a:pt x="4" y="9"/>
                    <a:pt x="6" y="6"/>
                  </a:cubicBezTo>
                  <a:cubicBezTo>
                    <a:pt x="7" y="5"/>
                    <a:pt x="9" y="4"/>
                    <a:pt x="10" y="3"/>
                  </a:cubicBezTo>
                  <a:lnTo>
                    <a:pt x="5" y="0"/>
                  </a:lnTo>
                  <a:close/>
                </a:path>
              </a:pathLst>
            </a:custGeom>
            <a:solidFill>
              <a:srgbClr val="26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662"/>
            <p:cNvSpPr/>
            <p:nvPr/>
          </p:nvSpPr>
          <p:spPr bwMode="auto">
            <a:xfrm>
              <a:off x="1480793" y="2814605"/>
              <a:ext cx="85725" cy="78105"/>
            </a:xfrm>
            <a:custGeom>
              <a:avLst/>
              <a:gdLst>
                <a:gd name="T0" fmla="*/ 0 w 11"/>
                <a:gd name="T1" fmla="*/ 4 h 10"/>
                <a:gd name="T2" fmla="*/ 4 w 11"/>
                <a:gd name="T3" fmla="*/ 7 h 10"/>
                <a:gd name="T4" fmla="*/ 8 w 11"/>
                <a:gd name="T5" fmla="*/ 3 h 10"/>
                <a:gd name="T6" fmla="*/ 5 w 11"/>
                <a:gd name="T7" fmla="*/ 0 h 10"/>
                <a:gd name="T8" fmla="*/ 0 w 11"/>
                <a:gd name="T9" fmla="*/ 4 h 10"/>
              </a:gdLst>
              <a:ahLst/>
              <a:cxnLst>
                <a:cxn ang="0">
                  <a:pos x="T0" y="T1"/>
                </a:cxn>
                <a:cxn ang="0">
                  <a:pos x="T2" y="T3"/>
                </a:cxn>
                <a:cxn ang="0">
                  <a:pos x="T4" y="T5"/>
                </a:cxn>
                <a:cxn ang="0">
                  <a:pos x="T6" y="T7"/>
                </a:cxn>
                <a:cxn ang="0">
                  <a:pos x="T8" y="T9"/>
                </a:cxn>
              </a:cxnLst>
              <a:rect l="0" t="0" r="r" b="b"/>
              <a:pathLst>
                <a:path w="11" h="10">
                  <a:moveTo>
                    <a:pt x="0" y="4"/>
                  </a:moveTo>
                  <a:cubicBezTo>
                    <a:pt x="1" y="5"/>
                    <a:pt x="3" y="6"/>
                    <a:pt x="4" y="7"/>
                  </a:cubicBezTo>
                  <a:cubicBezTo>
                    <a:pt x="6" y="10"/>
                    <a:pt x="11" y="6"/>
                    <a:pt x="8" y="3"/>
                  </a:cubicBezTo>
                  <a:cubicBezTo>
                    <a:pt x="5" y="0"/>
                    <a:pt x="5" y="0"/>
                    <a:pt x="5" y="0"/>
                  </a:cubicBezTo>
                  <a:lnTo>
                    <a:pt x="0" y="4"/>
                  </a:lnTo>
                  <a:close/>
                </a:path>
              </a:pathLst>
            </a:custGeom>
            <a:solidFill>
              <a:srgbClr val="26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Oval 1663"/>
            <p:cNvSpPr>
              <a:spLocks noChangeArrowheads="1"/>
            </p:cNvSpPr>
            <p:nvPr/>
          </p:nvSpPr>
          <p:spPr bwMode="auto">
            <a:xfrm>
              <a:off x="1279498" y="2575210"/>
              <a:ext cx="279400" cy="271780"/>
            </a:xfrm>
            <a:prstGeom prst="ellipse">
              <a:avLst/>
            </a:prstGeom>
            <a:solidFill>
              <a:srgbClr val="ECF0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664"/>
            <p:cNvSpPr>
              <a:spLocks noEditPoints="1"/>
            </p:cNvSpPr>
            <p:nvPr/>
          </p:nvSpPr>
          <p:spPr bwMode="auto">
            <a:xfrm>
              <a:off x="1279498" y="2566955"/>
              <a:ext cx="287655" cy="295275"/>
            </a:xfrm>
            <a:custGeom>
              <a:avLst/>
              <a:gdLst>
                <a:gd name="T0" fmla="*/ 5 w 37"/>
                <a:gd name="T1" fmla="*/ 6 h 38"/>
                <a:gd name="T2" fmla="*/ 18 w 37"/>
                <a:gd name="T3" fmla="*/ 0 h 38"/>
                <a:gd name="T4" fmla="*/ 32 w 37"/>
                <a:gd name="T5" fmla="*/ 6 h 38"/>
                <a:gd name="T6" fmla="*/ 37 w 37"/>
                <a:gd name="T7" fmla="*/ 19 h 38"/>
                <a:gd name="T8" fmla="*/ 32 w 37"/>
                <a:gd name="T9" fmla="*/ 32 h 38"/>
                <a:gd name="T10" fmla="*/ 18 w 37"/>
                <a:gd name="T11" fmla="*/ 38 h 38"/>
                <a:gd name="T12" fmla="*/ 5 w 37"/>
                <a:gd name="T13" fmla="*/ 32 h 38"/>
                <a:gd name="T14" fmla="*/ 0 w 37"/>
                <a:gd name="T15" fmla="*/ 19 h 38"/>
                <a:gd name="T16" fmla="*/ 5 w 37"/>
                <a:gd name="T17" fmla="*/ 6 h 38"/>
                <a:gd name="T18" fmla="*/ 29 w 37"/>
                <a:gd name="T19" fmla="*/ 8 h 38"/>
                <a:gd name="T20" fmla="*/ 24 w 37"/>
                <a:gd name="T21" fmla="*/ 5 h 38"/>
                <a:gd name="T22" fmla="*/ 18 w 37"/>
                <a:gd name="T23" fmla="*/ 4 h 38"/>
                <a:gd name="T24" fmla="*/ 13 w 37"/>
                <a:gd name="T25" fmla="*/ 5 h 38"/>
                <a:gd name="T26" fmla="*/ 8 w 37"/>
                <a:gd name="T27" fmla="*/ 8 h 38"/>
                <a:gd name="T28" fmla="*/ 4 w 37"/>
                <a:gd name="T29" fmla="*/ 13 h 38"/>
                <a:gd name="T30" fmla="*/ 3 w 37"/>
                <a:gd name="T31" fmla="*/ 19 h 38"/>
                <a:gd name="T32" fmla="*/ 4 w 37"/>
                <a:gd name="T33" fmla="*/ 25 h 38"/>
                <a:gd name="T34" fmla="*/ 8 w 37"/>
                <a:gd name="T35" fmla="*/ 30 h 38"/>
                <a:gd name="T36" fmla="*/ 13 w 37"/>
                <a:gd name="T37" fmla="*/ 33 h 38"/>
                <a:gd name="T38" fmla="*/ 18 w 37"/>
                <a:gd name="T39" fmla="*/ 34 h 38"/>
                <a:gd name="T40" fmla="*/ 24 w 37"/>
                <a:gd name="T41" fmla="*/ 33 h 38"/>
                <a:gd name="T42" fmla="*/ 29 w 37"/>
                <a:gd name="T43" fmla="*/ 30 h 38"/>
                <a:gd name="T44" fmla="*/ 33 w 37"/>
                <a:gd name="T45" fmla="*/ 25 h 38"/>
                <a:gd name="T46" fmla="*/ 34 w 37"/>
                <a:gd name="T47" fmla="*/ 19 h 38"/>
                <a:gd name="T48" fmla="*/ 33 w 37"/>
                <a:gd name="T49" fmla="*/ 13 h 38"/>
                <a:gd name="T50" fmla="*/ 29 w 37"/>
                <a:gd name="T51"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38">
                  <a:moveTo>
                    <a:pt x="5" y="6"/>
                  </a:moveTo>
                  <a:cubicBezTo>
                    <a:pt x="9" y="2"/>
                    <a:pt x="13" y="0"/>
                    <a:pt x="18" y="0"/>
                  </a:cubicBezTo>
                  <a:cubicBezTo>
                    <a:pt x="24" y="0"/>
                    <a:pt x="28" y="2"/>
                    <a:pt x="32" y="6"/>
                  </a:cubicBezTo>
                  <a:cubicBezTo>
                    <a:pt x="35" y="9"/>
                    <a:pt x="37" y="14"/>
                    <a:pt x="37" y="19"/>
                  </a:cubicBezTo>
                  <a:cubicBezTo>
                    <a:pt x="37" y="24"/>
                    <a:pt x="35" y="29"/>
                    <a:pt x="32" y="32"/>
                  </a:cubicBezTo>
                  <a:cubicBezTo>
                    <a:pt x="28" y="35"/>
                    <a:pt x="24" y="38"/>
                    <a:pt x="18" y="38"/>
                  </a:cubicBezTo>
                  <a:cubicBezTo>
                    <a:pt x="13" y="38"/>
                    <a:pt x="9" y="35"/>
                    <a:pt x="5" y="32"/>
                  </a:cubicBezTo>
                  <a:cubicBezTo>
                    <a:pt x="2" y="29"/>
                    <a:pt x="0" y="24"/>
                    <a:pt x="0" y="19"/>
                  </a:cubicBezTo>
                  <a:cubicBezTo>
                    <a:pt x="0" y="14"/>
                    <a:pt x="2" y="9"/>
                    <a:pt x="5" y="6"/>
                  </a:cubicBezTo>
                  <a:close/>
                  <a:moveTo>
                    <a:pt x="29" y="8"/>
                  </a:moveTo>
                  <a:cubicBezTo>
                    <a:pt x="28" y="7"/>
                    <a:pt x="26" y="6"/>
                    <a:pt x="24" y="5"/>
                  </a:cubicBezTo>
                  <a:cubicBezTo>
                    <a:pt x="22" y="4"/>
                    <a:pt x="21" y="4"/>
                    <a:pt x="18" y="4"/>
                  </a:cubicBezTo>
                  <a:cubicBezTo>
                    <a:pt x="16" y="4"/>
                    <a:pt x="14" y="4"/>
                    <a:pt x="13" y="5"/>
                  </a:cubicBezTo>
                  <a:cubicBezTo>
                    <a:pt x="11" y="6"/>
                    <a:pt x="9" y="7"/>
                    <a:pt x="8" y="8"/>
                  </a:cubicBezTo>
                  <a:cubicBezTo>
                    <a:pt x="6" y="9"/>
                    <a:pt x="5" y="11"/>
                    <a:pt x="4" y="13"/>
                  </a:cubicBezTo>
                  <a:cubicBezTo>
                    <a:pt x="4" y="15"/>
                    <a:pt x="3" y="17"/>
                    <a:pt x="3" y="19"/>
                  </a:cubicBezTo>
                  <a:cubicBezTo>
                    <a:pt x="3" y="21"/>
                    <a:pt x="4" y="23"/>
                    <a:pt x="4" y="25"/>
                  </a:cubicBezTo>
                  <a:cubicBezTo>
                    <a:pt x="5" y="27"/>
                    <a:pt x="6" y="28"/>
                    <a:pt x="8" y="30"/>
                  </a:cubicBezTo>
                  <a:cubicBezTo>
                    <a:pt x="9" y="31"/>
                    <a:pt x="11" y="32"/>
                    <a:pt x="13" y="33"/>
                  </a:cubicBezTo>
                  <a:cubicBezTo>
                    <a:pt x="14" y="34"/>
                    <a:pt x="16" y="34"/>
                    <a:pt x="18" y="34"/>
                  </a:cubicBezTo>
                  <a:cubicBezTo>
                    <a:pt x="21" y="34"/>
                    <a:pt x="22" y="34"/>
                    <a:pt x="24" y="33"/>
                  </a:cubicBezTo>
                  <a:cubicBezTo>
                    <a:pt x="26" y="32"/>
                    <a:pt x="28" y="31"/>
                    <a:pt x="29" y="30"/>
                  </a:cubicBezTo>
                  <a:cubicBezTo>
                    <a:pt x="31" y="28"/>
                    <a:pt x="32" y="27"/>
                    <a:pt x="33" y="25"/>
                  </a:cubicBezTo>
                  <a:cubicBezTo>
                    <a:pt x="33" y="23"/>
                    <a:pt x="34" y="21"/>
                    <a:pt x="34" y="19"/>
                  </a:cubicBezTo>
                  <a:cubicBezTo>
                    <a:pt x="34" y="17"/>
                    <a:pt x="33" y="15"/>
                    <a:pt x="33" y="13"/>
                  </a:cubicBezTo>
                  <a:cubicBezTo>
                    <a:pt x="32" y="11"/>
                    <a:pt x="31" y="9"/>
                    <a:pt x="29"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665"/>
            <p:cNvSpPr>
              <a:spLocks noEditPoints="1"/>
            </p:cNvSpPr>
            <p:nvPr/>
          </p:nvSpPr>
          <p:spPr bwMode="auto">
            <a:xfrm>
              <a:off x="1271243" y="2559335"/>
              <a:ext cx="303530" cy="303530"/>
            </a:xfrm>
            <a:custGeom>
              <a:avLst/>
              <a:gdLst>
                <a:gd name="T0" fmla="*/ 5 w 39"/>
                <a:gd name="T1" fmla="*/ 6 h 39"/>
                <a:gd name="T2" fmla="*/ 19 w 39"/>
                <a:gd name="T3" fmla="*/ 0 h 39"/>
                <a:gd name="T4" fmla="*/ 33 w 39"/>
                <a:gd name="T5" fmla="*/ 6 h 39"/>
                <a:gd name="T6" fmla="*/ 39 w 39"/>
                <a:gd name="T7" fmla="*/ 20 h 39"/>
                <a:gd name="T8" fmla="*/ 33 w 39"/>
                <a:gd name="T9" fmla="*/ 33 h 39"/>
                <a:gd name="T10" fmla="*/ 19 w 39"/>
                <a:gd name="T11" fmla="*/ 39 h 39"/>
                <a:gd name="T12" fmla="*/ 5 w 39"/>
                <a:gd name="T13" fmla="*/ 33 h 39"/>
                <a:gd name="T14" fmla="*/ 0 w 39"/>
                <a:gd name="T15" fmla="*/ 20 h 39"/>
                <a:gd name="T16" fmla="*/ 5 w 39"/>
                <a:gd name="T17" fmla="*/ 6 h 39"/>
                <a:gd name="T18" fmla="*/ 30 w 39"/>
                <a:gd name="T19" fmla="*/ 8 h 39"/>
                <a:gd name="T20" fmla="*/ 25 w 39"/>
                <a:gd name="T21" fmla="*/ 5 h 39"/>
                <a:gd name="T22" fmla="*/ 19 w 39"/>
                <a:gd name="T23" fmla="*/ 4 h 39"/>
                <a:gd name="T24" fmla="*/ 13 w 39"/>
                <a:gd name="T25" fmla="*/ 5 h 39"/>
                <a:gd name="T26" fmla="*/ 8 w 39"/>
                <a:gd name="T27" fmla="*/ 8 h 39"/>
                <a:gd name="T28" fmla="*/ 4 w 39"/>
                <a:gd name="T29" fmla="*/ 13 h 39"/>
                <a:gd name="T30" fmla="*/ 3 w 39"/>
                <a:gd name="T31" fmla="*/ 20 h 39"/>
                <a:gd name="T32" fmla="*/ 4 w 39"/>
                <a:gd name="T33" fmla="*/ 26 h 39"/>
                <a:gd name="T34" fmla="*/ 8 w 39"/>
                <a:gd name="T35" fmla="*/ 31 h 39"/>
                <a:gd name="T36" fmla="*/ 13 w 39"/>
                <a:gd name="T37" fmla="*/ 34 h 39"/>
                <a:gd name="T38" fmla="*/ 19 w 39"/>
                <a:gd name="T39" fmla="*/ 35 h 39"/>
                <a:gd name="T40" fmla="*/ 25 w 39"/>
                <a:gd name="T41" fmla="*/ 34 h 39"/>
                <a:gd name="T42" fmla="*/ 30 w 39"/>
                <a:gd name="T43" fmla="*/ 31 h 39"/>
                <a:gd name="T44" fmla="*/ 34 w 39"/>
                <a:gd name="T45" fmla="*/ 26 h 39"/>
                <a:gd name="T46" fmla="*/ 35 w 39"/>
                <a:gd name="T47" fmla="*/ 20 h 39"/>
                <a:gd name="T48" fmla="*/ 34 w 39"/>
                <a:gd name="T49" fmla="*/ 13 h 39"/>
                <a:gd name="T50" fmla="*/ 30 w 39"/>
                <a:gd name="T51"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39">
                  <a:moveTo>
                    <a:pt x="5" y="6"/>
                  </a:moveTo>
                  <a:cubicBezTo>
                    <a:pt x="9" y="2"/>
                    <a:pt x="14" y="0"/>
                    <a:pt x="19" y="0"/>
                  </a:cubicBezTo>
                  <a:cubicBezTo>
                    <a:pt x="24" y="0"/>
                    <a:pt x="29" y="2"/>
                    <a:pt x="33" y="6"/>
                  </a:cubicBezTo>
                  <a:cubicBezTo>
                    <a:pt x="36" y="9"/>
                    <a:pt x="39" y="14"/>
                    <a:pt x="39" y="20"/>
                  </a:cubicBezTo>
                  <a:cubicBezTo>
                    <a:pt x="39" y="25"/>
                    <a:pt x="36" y="30"/>
                    <a:pt x="33" y="33"/>
                  </a:cubicBezTo>
                  <a:cubicBezTo>
                    <a:pt x="29" y="37"/>
                    <a:pt x="24" y="39"/>
                    <a:pt x="19" y="39"/>
                  </a:cubicBezTo>
                  <a:cubicBezTo>
                    <a:pt x="14" y="39"/>
                    <a:pt x="9" y="37"/>
                    <a:pt x="5" y="33"/>
                  </a:cubicBezTo>
                  <a:cubicBezTo>
                    <a:pt x="2" y="30"/>
                    <a:pt x="0" y="25"/>
                    <a:pt x="0" y="20"/>
                  </a:cubicBezTo>
                  <a:cubicBezTo>
                    <a:pt x="0" y="14"/>
                    <a:pt x="2" y="9"/>
                    <a:pt x="5" y="6"/>
                  </a:cubicBezTo>
                  <a:close/>
                  <a:moveTo>
                    <a:pt x="30" y="8"/>
                  </a:moveTo>
                  <a:cubicBezTo>
                    <a:pt x="29" y="7"/>
                    <a:pt x="27" y="6"/>
                    <a:pt x="25" y="5"/>
                  </a:cubicBezTo>
                  <a:cubicBezTo>
                    <a:pt x="23" y="4"/>
                    <a:pt x="21" y="4"/>
                    <a:pt x="19" y="4"/>
                  </a:cubicBezTo>
                  <a:cubicBezTo>
                    <a:pt x="17" y="4"/>
                    <a:pt x="15" y="4"/>
                    <a:pt x="13" y="5"/>
                  </a:cubicBezTo>
                  <a:cubicBezTo>
                    <a:pt x="11" y="6"/>
                    <a:pt x="9" y="7"/>
                    <a:pt x="8" y="8"/>
                  </a:cubicBezTo>
                  <a:cubicBezTo>
                    <a:pt x="6" y="10"/>
                    <a:pt x="5" y="11"/>
                    <a:pt x="4" y="13"/>
                  </a:cubicBezTo>
                  <a:cubicBezTo>
                    <a:pt x="4" y="15"/>
                    <a:pt x="3" y="17"/>
                    <a:pt x="3" y="20"/>
                  </a:cubicBezTo>
                  <a:cubicBezTo>
                    <a:pt x="3" y="22"/>
                    <a:pt x="4" y="24"/>
                    <a:pt x="4" y="26"/>
                  </a:cubicBezTo>
                  <a:cubicBezTo>
                    <a:pt x="5" y="28"/>
                    <a:pt x="6" y="29"/>
                    <a:pt x="8" y="31"/>
                  </a:cubicBezTo>
                  <a:cubicBezTo>
                    <a:pt x="9" y="32"/>
                    <a:pt x="11" y="33"/>
                    <a:pt x="13" y="34"/>
                  </a:cubicBezTo>
                  <a:cubicBezTo>
                    <a:pt x="15" y="35"/>
                    <a:pt x="17" y="35"/>
                    <a:pt x="19" y="35"/>
                  </a:cubicBezTo>
                  <a:cubicBezTo>
                    <a:pt x="21" y="35"/>
                    <a:pt x="23" y="35"/>
                    <a:pt x="25" y="34"/>
                  </a:cubicBezTo>
                  <a:cubicBezTo>
                    <a:pt x="27" y="33"/>
                    <a:pt x="29" y="32"/>
                    <a:pt x="30" y="31"/>
                  </a:cubicBezTo>
                  <a:cubicBezTo>
                    <a:pt x="32" y="29"/>
                    <a:pt x="33" y="28"/>
                    <a:pt x="34" y="26"/>
                  </a:cubicBezTo>
                  <a:cubicBezTo>
                    <a:pt x="35" y="24"/>
                    <a:pt x="35" y="22"/>
                    <a:pt x="35" y="20"/>
                  </a:cubicBezTo>
                  <a:cubicBezTo>
                    <a:pt x="35" y="17"/>
                    <a:pt x="35" y="15"/>
                    <a:pt x="34" y="13"/>
                  </a:cubicBezTo>
                  <a:cubicBezTo>
                    <a:pt x="33" y="11"/>
                    <a:pt x="32" y="10"/>
                    <a:pt x="30" y="8"/>
                  </a:cubicBezTo>
                  <a:close/>
                </a:path>
              </a:pathLst>
            </a:custGeom>
            <a:solidFill>
              <a:srgbClr val="2C3E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666"/>
            <p:cNvSpPr/>
            <p:nvPr/>
          </p:nvSpPr>
          <p:spPr bwMode="auto">
            <a:xfrm>
              <a:off x="1349348" y="2645060"/>
              <a:ext cx="147955" cy="170180"/>
            </a:xfrm>
            <a:custGeom>
              <a:avLst/>
              <a:gdLst>
                <a:gd name="T0" fmla="*/ 34 w 93"/>
                <a:gd name="T1" fmla="*/ 58 h 107"/>
                <a:gd name="T2" fmla="*/ 34 w 93"/>
                <a:gd name="T3" fmla="*/ 58 h 107"/>
                <a:gd name="T4" fmla="*/ 39 w 93"/>
                <a:gd name="T5" fmla="*/ 49 h 107"/>
                <a:gd name="T6" fmla="*/ 0 w 93"/>
                <a:gd name="T7" fmla="*/ 19 h 107"/>
                <a:gd name="T8" fmla="*/ 10 w 93"/>
                <a:gd name="T9" fmla="*/ 9 h 107"/>
                <a:gd name="T10" fmla="*/ 49 w 93"/>
                <a:gd name="T11" fmla="*/ 39 h 107"/>
                <a:gd name="T12" fmla="*/ 49 w 93"/>
                <a:gd name="T13" fmla="*/ 34 h 107"/>
                <a:gd name="T14" fmla="*/ 54 w 93"/>
                <a:gd name="T15" fmla="*/ 34 h 107"/>
                <a:gd name="T16" fmla="*/ 49 w 93"/>
                <a:gd name="T17" fmla="*/ 39 h 107"/>
                <a:gd name="T18" fmla="*/ 88 w 93"/>
                <a:gd name="T19" fmla="*/ 0 h 107"/>
                <a:gd name="T20" fmla="*/ 93 w 93"/>
                <a:gd name="T21" fmla="*/ 5 h 107"/>
                <a:gd name="T22" fmla="*/ 83 w 93"/>
                <a:gd name="T23" fmla="*/ 14 h 107"/>
                <a:gd name="T24" fmla="*/ 54 w 93"/>
                <a:gd name="T25" fmla="*/ 44 h 107"/>
                <a:gd name="T26" fmla="*/ 59 w 93"/>
                <a:gd name="T27" fmla="*/ 49 h 107"/>
                <a:gd name="T28" fmla="*/ 49 w 93"/>
                <a:gd name="T29" fmla="*/ 58 h 107"/>
                <a:gd name="T30" fmla="*/ 44 w 93"/>
                <a:gd name="T31" fmla="*/ 54 h 107"/>
                <a:gd name="T32" fmla="*/ 25 w 93"/>
                <a:gd name="T33" fmla="*/ 107 h 107"/>
                <a:gd name="T34" fmla="*/ 25 w 93"/>
                <a:gd name="T35" fmla="*/ 107 h 107"/>
                <a:gd name="T36" fmla="*/ 39 w 93"/>
                <a:gd name="T37" fmla="*/ 54 h 107"/>
                <a:gd name="T38" fmla="*/ 34 w 93"/>
                <a:gd name="T39" fmla="*/ 5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7">
                  <a:moveTo>
                    <a:pt x="34" y="58"/>
                  </a:moveTo>
                  <a:lnTo>
                    <a:pt x="34" y="58"/>
                  </a:lnTo>
                  <a:lnTo>
                    <a:pt x="39" y="49"/>
                  </a:lnTo>
                  <a:lnTo>
                    <a:pt x="0" y="19"/>
                  </a:lnTo>
                  <a:lnTo>
                    <a:pt x="10" y="9"/>
                  </a:lnTo>
                  <a:lnTo>
                    <a:pt x="49" y="39"/>
                  </a:lnTo>
                  <a:lnTo>
                    <a:pt x="49" y="34"/>
                  </a:lnTo>
                  <a:lnTo>
                    <a:pt x="54" y="34"/>
                  </a:lnTo>
                  <a:lnTo>
                    <a:pt x="49" y="39"/>
                  </a:lnTo>
                  <a:lnTo>
                    <a:pt x="88" y="0"/>
                  </a:lnTo>
                  <a:lnTo>
                    <a:pt x="93" y="5"/>
                  </a:lnTo>
                  <a:lnTo>
                    <a:pt x="83" y="14"/>
                  </a:lnTo>
                  <a:lnTo>
                    <a:pt x="54" y="44"/>
                  </a:lnTo>
                  <a:lnTo>
                    <a:pt x="59" y="49"/>
                  </a:lnTo>
                  <a:lnTo>
                    <a:pt x="49" y="58"/>
                  </a:lnTo>
                  <a:lnTo>
                    <a:pt x="44" y="54"/>
                  </a:lnTo>
                  <a:lnTo>
                    <a:pt x="25" y="107"/>
                  </a:lnTo>
                  <a:lnTo>
                    <a:pt x="25" y="107"/>
                  </a:lnTo>
                  <a:lnTo>
                    <a:pt x="39" y="54"/>
                  </a:lnTo>
                  <a:lnTo>
                    <a:pt x="34" y="58"/>
                  </a:lnTo>
                  <a:close/>
                </a:path>
              </a:pathLst>
            </a:custGeom>
            <a:solidFill>
              <a:srgbClr val="D9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667"/>
            <p:cNvSpPr/>
            <p:nvPr/>
          </p:nvSpPr>
          <p:spPr bwMode="auto">
            <a:xfrm>
              <a:off x="1349348" y="2652680"/>
              <a:ext cx="85725" cy="78105"/>
            </a:xfrm>
            <a:custGeom>
              <a:avLst/>
              <a:gdLst>
                <a:gd name="T0" fmla="*/ 54 w 54"/>
                <a:gd name="T1" fmla="*/ 39 h 49"/>
                <a:gd name="T2" fmla="*/ 49 w 54"/>
                <a:gd name="T3" fmla="*/ 49 h 49"/>
                <a:gd name="T4" fmla="*/ 0 w 54"/>
                <a:gd name="T5" fmla="*/ 9 h 49"/>
                <a:gd name="T6" fmla="*/ 5 w 54"/>
                <a:gd name="T7" fmla="*/ 0 h 49"/>
                <a:gd name="T8" fmla="*/ 54 w 54"/>
                <a:gd name="T9" fmla="*/ 39 h 49"/>
              </a:gdLst>
              <a:ahLst/>
              <a:cxnLst>
                <a:cxn ang="0">
                  <a:pos x="T0" y="T1"/>
                </a:cxn>
                <a:cxn ang="0">
                  <a:pos x="T2" y="T3"/>
                </a:cxn>
                <a:cxn ang="0">
                  <a:pos x="T4" y="T5"/>
                </a:cxn>
                <a:cxn ang="0">
                  <a:pos x="T6" y="T7"/>
                </a:cxn>
                <a:cxn ang="0">
                  <a:pos x="T8" y="T9"/>
                </a:cxn>
              </a:cxnLst>
              <a:rect l="0" t="0" r="r" b="b"/>
              <a:pathLst>
                <a:path w="54" h="49">
                  <a:moveTo>
                    <a:pt x="54" y="39"/>
                  </a:moveTo>
                  <a:lnTo>
                    <a:pt x="49" y="49"/>
                  </a:lnTo>
                  <a:lnTo>
                    <a:pt x="0" y="9"/>
                  </a:lnTo>
                  <a:lnTo>
                    <a:pt x="5" y="0"/>
                  </a:lnTo>
                  <a:lnTo>
                    <a:pt x="54" y="39"/>
                  </a:lnTo>
                  <a:close/>
                </a:path>
              </a:pathLst>
            </a:custGeom>
            <a:solidFill>
              <a:srgbClr val="2C3E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668"/>
            <p:cNvSpPr/>
            <p:nvPr/>
          </p:nvSpPr>
          <p:spPr bwMode="auto">
            <a:xfrm>
              <a:off x="1395068" y="2636805"/>
              <a:ext cx="101600" cy="93980"/>
            </a:xfrm>
            <a:custGeom>
              <a:avLst/>
              <a:gdLst>
                <a:gd name="T0" fmla="*/ 5 w 64"/>
                <a:gd name="T1" fmla="*/ 59 h 59"/>
                <a:gd name="T2" fmla="*/ 0 w 64"/>
                <a:gd name="T3" fmla="*/ 59 h 59"/>
                <a:gd name="T4" fmla="*/ 59 w 64"/>
                <a:gd name="T5" fmla="*/ 0 h 59"/>
                <a:gd name="T6" fmla="*/ 64 w 64"/>
                <a:gd name="T7" fmla="*/ 5 h 59"/>
                <a:gd name="T8" fmla="*/ 54 w 64"/>
                <a:gd name="T9" fmla="*/ 14 h 59"/>
                <a:gd name="T10" fmla="*/ 5 w 64"/>
                <a:gd name="T11" fmla="*/ 59 h 59"/>
              </a:gdLst>
              <a:ahLst/>
              <a:cxnLst>
                <a:cxn ang="0">
                  <a:pos x="T0" y="T1"/>
                </a:cxn>
                <a:cxn ang="0">
                  <a:pos x="T2" y="T3"/>
                </a:cxn>
                <a:cxn ang="0">
                  <a:pos x="T4" y="T5"/>
                </a:cxn>
                <a:cxn ang="0">
                  <a:pos x="T6" y="T7"/>
                </a:cxn>
                <a:cxn ang="0">
                  <a:pos x="T8" y="T9"/>
                </a:cxn>
                <a:cxn ang="0">
                  <a:pos x="T10" y="T11"/>
                </a:cxn>
              </a:cxnLst>
              <a:rect l="0" t="0" r="r" b="b"/>
              <a:pathLst>
                <a:path w="64" h="59">
                  <a:moveTo>
                    <a:pt x="5" y="59"/>
                  </a:moveTo>
                  <a:lnTo>
                    <a:pt x="0" y="59"/>
                  </a:lnTo>
                  <a:lnTo>
                    <a:pt x="59" y="0"/>
                  </a:lnTo>
                  <a:lnTo>
                    <a:pt x="64" y="5"/>
                  </a:lnTo>
                  <a:lnTo>
                    <a:pt x="54" y="14"/>
                  </a:lnTo>
                  <a:lnTo>
                    <a:pt x="5" y="59"/>
                  </a:lnTo>
                  <a:close/>
                </a:path>
              </a:pathLst>
            </a:custGeom>
            <a:solidFill>
              <a:srgbClr val="2C3E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669"/>
            <p:cNvSpPr/>
            <p:nvPr/>
          </p:nvSpPr>
          <p:spPr bwMode="auto">
            <a:xfrm>
              <a:off x="1381098" y="2690780"/>
              <a:ext cx="46355" cy="116205"/>
            </a:xfrm>
            <a:custGeom>
              <a:avLst/>
              <a:gdLst>
                <a:gd name="T0" fmla="*/ 0 w 29"/>
                <a:gd name="T1" fmla="*/ 73 h 73"/>
                <a:gd name="T2" fmla="*/ 5 w 29"/>
                <a:gd name="T3" fmla="*/ 73 h 73"/>
                <a:gd name="T4" fmla="*/ 29 w 29"/>
                <a:gd name="T5" fmla="*/ 0 h 73"/>
                <a:gd name="T6" fmla="*/ 29 w 29"/>
                <a:gd name="T7" fmla="*/ 0 h 73"/>
                <a:gd name="T8" fmla="*/ 0 w 29"/>
                <a:gd name="T9" fmla="*/ 73 h 73"/>
              </a:gdLst>
              <a:ahLst/>
              <a:cxnLst>
                <a:cxn ang="0">
                  <a:pos x="T0" y="T1"/>
                </a:cxn>
                <a:cxn ang="0">
                  <a:pos x="T2" y="T3"/>
                </a:cxn>
                <a:cxn ang="0">
                  <a:pos x="T4" y="T5"/>
                </a:cxn>
                <a:cxn ang="0">
                  <a:pos x="T6" y="T7"/>
                </a:cxn>
                <a:cxn ang="0">
                  <a:pos x="T8" y="T9"/>
                </a:cxn>
              </a:cxnLst>
              <a:rect l="0" t="0" r="r" b="b"/>
              <a:pathLst>
                <a:path w="29" h="73">
                  <a:moveTo>
                    <a:pt x="0" y="73"/>
                  </a:moveTo>
                  <a:lnTo>
                    <a:pt x="5" y="73"/>
                  </a:lnTo>
                  <a:lnTo>
                    <a:pt x="29" y="0"/>
                  </a:lnTo>
                  <a:lnTo>
                    <a:pt x="29" y="0"/>
                  </a:lnTo>
                  <a:lnTo>
                    <a:pt x="0" y="73"/>
                  </a:lnTo>
                  <a:close/>
                </a:path>
              </a:pathLst>
            </a:custGeom>
            <a:solidFill>
              <a:srgbClr val="C43E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70"/>
            <p:cNvSpPr/>
            <p:nvPr/>
          </p:nvSpPr>
          <p:spPr bwMode="auto">
            <a:xfrm>
              <a:off x="1255368" y="2519330"/>
              <a:ext cx="101600" cy="101600"/>
            </a:xfrm>
            <a:custGeom>
              <a:avLst/>
              <a:gdLst>
                <a:gd name="T0" fmla="*/ 3 w 13"/>
                <a:gd name="T1" fmla="*/ 3 h 13"/>
                <a:gd name="T2" fmla="*/ 2 w 13"/>
                <a:gd name="T3" fmla="*/ 12 h 13"/>
                <a:gd name="T4" fmla="*/ 3 w 13"/>
                <a:gd name="T5" fmla="*/ 13 h 13"/>
                <a:gd name="T6" fmla="*/ 13 w 13"/>
                <a:gd name="T7" fmla="*/ 5 h 13"/>
                <a:gd name="T8" fmla="*/ 13 w 13"/>
                <a:gd name="T9" fmla="*/ 4 h 13"/>
                <a:gd name="T10" fmla="*/ 3 w 13"/>
                <a:gd name="T11" fmla="*/ 3 h 13"/>
              </a:gdLst>
              <a:ahLst/>
              <a:cxnLst>
                <a:cxn ang="0">
                  <a:pos x="T0" y="T1"/>
                </a:cxn>
                <a:cxn ang="0">
                  <a:pos x="T2" y="T3"/>
                </a:cxn>
                <a:cxn ang="0">
                  <a:pos x="T4" y="T5"/>
                </a:cxn>
                <a:cxn ang="0">
                  <a:pos x="T6" y="T7"/>
                </a:cxn>
                <a:cxn ang="0">
                  <a:pos x="T8" y="T9"/>
                </a:cxn>
                <a:cxn ang="0">
                  <a:pos x="T10" y="T11"/>
                </a:cxn>
              </a:cxnLst>
              <a:rect l="0" t="0" r="r" b="b"/>
              <a:pathLst>
                <a:path w="13" h="13">
                  <a:moveTo>
                    <a:pt x="3" y="3"/>
                  </a:moveTo>
                  <a:cubicBezTo>
                    <a:pt x="0" y="5"/>
                    <a:pt x="0" y="9"/>
                    <a:pt x="2" y="12"/>
                  </a:cubicBezTo>
                  <a:cubicBezTo>
                    <a:pt x="2" y="13"/>
                    <a:pt x="3" y="13"/>
                    <a:pt x="3" y="13"/>
                  </a:cubicBezTo>
                  <a:cubicBezTo>
                    <a:pt x="5" y="9"/>
                    <a:pt x="9" y="6"/>
                    <a:pt x="13" y="5"/>
                  </a:cubicBezTo>
                  <a:cubicBezTo>
                    <a:pt x="13" y="4"/>
                    <a:pt x="13" y="4"/>
                    <a:pt x="13" y="4"/>
                  </a:cubicBezTo>
                  <a:cubicBezTo>
                    <a:pt x="11" y="1"/>
                    <a:pt x="6" y="0"/>
                    <a:pt x="3" y="3"/>
                  </a:cubicBezTo>
                  <a:close/>
                </a:path>
              </a:pathLst>
            </a:custGeom>
            <a:solidFill>
              <a:srgbClr val="2C3E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71"/>
            <p:cNvSpPr/>
            <p:nvPr/>
          </p:nvSpPr>
          <p:spPr bwMode="auto">
            <a:xfrm>
              <a:off x="1480793" y="2519330"/>
              <a:ext cx="101600" cy="101600"/>
            </a:xfrm>
            <a:custGeom>
              <a:avLst/>
              <a:gdLst>
                <a:gd name="T0" fmla="*/ 10 w 13"/>
                <a:gd name="T1" fmla="*/ 3 h 13"/>
                <a:gd name="T2" fmla="*/ 11 w 13"/>
                <a:gd name="T3" fmla="*/ 12 h 13"/>
                <a:gd name="T4" fmla="*/ 10 w 13"/>
                <a:gd name="T5" fmla="*/ 13 h 13"/>
                <a:gd name="T6" fmla="*/ 0 w 13"/>
                <a:gd name="T7" fmla="*/ 5 h 13"/>
                <a:gd name="T8" fmla="*/ 0 w 13"/>
                <a:gd name="T9" fmla="*/ 4 h 13"/>
                <a:gd name="T10" fmla="*/ 10 w 13"/>
                <a:gd name="T11" fmla="*/ 3 h 13"/>
              </a:gdLst>
              <a:ahLst/>
              <a:cxnLst>
                <a:cxn ang="0">
                  <a:pos x="T0" y="T1"/>
                </a:cxn>
                <a:cxn ang="0">
                  <a:pos x="T2" y="T3"/>
                </a:cxn>
                <a:cxn ang="0">
                  <a:pos x="T4" y="T5"/>
                </a:cxn>
                <a:cxn ang="0">
                  <a:pos x="T6" y="T7"/>
                </a:cxn>
                <a:cxn ang="0">
                  <a:pos x="T8" y="T9"/>
                </a:cxn>
                <a:cxn ang="0">
                  <a:pos x="T10" y="T11"/>
                </a:cxn>
              </a:cxnLst>
              <a:rect l="0" t="0" r="r" b="b"/>
              <a:pathLst>
                <a:path w="13" h="13">
                  <a:moveTo>
                    <a:pt x="10" y="3"/>
                  </a:moveTo>
                  <a:cubicBezTo>
                    <a:pt x="13" y="5"/>
                    <a:pt x="13" y="9"/>
                    <a:pt x="11" y="12"/>
                  </a:cubicBezTo>
                  <a:cubicBezTo>
                    <a:pt x="11" y="13"/>
                    <a:pt x="11" y="13"/>
                    <a:pt x="10" y="13"/>
                  </a:cubicBezTo>
                  <a:cubicBezTo>
                    <a:pt x="8" y="9"/>
                    <a:pt x="4" y="6"/>
                    <a:pt x="0" y="5"/>
                  </a:cubicBezTo>
                  <a:cubicBezTo>
                    <a:pt x="0" y="4"/>
                    <a:pt x="0" y="4"/>
                    <a:pt x="0" y="4"/>
                  </a:cubicBezTo>
                  <a:cubicBezTo>
                    <a:pt x="2" y="1"/>
                    <a:pt x="7" y="0"/>
                    <a:pt x="10" y="3"/>
                  </a:cubicBezTo>
                  <a:close/>
                </a:path>
              </a:pathLst>
            </a:custGeom>
            <a:solidFill>
              <a:srgbClr val="2C3E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5" name="右箭头 164"/>
          <p:cNvSpPr/>
          <p:nvPr/>
        </p:nvSpPr>
        <p:spPr>
          <a:xfrm>
            <a:off x="1912476" y="2543183"/>
            <a:ext cx="1271331" cy="354924"/>
          </a:xfrm>
          <a:prstGeom prst="rightArrow">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b="1" dirty="0">
                <a:solidFill>
                  <a:schemeClr val="tx1"/>
                </a:solidFill>
              </a:rPr>
              <a:t>Trigger</a:t>
            </a:r>
            <a:endParaRPr lang="zh-CN" altLang="en-US" sz="1200" b="1" dirty="0">
              <a:solidFill>
                <a:schemeClr val="tx1"/>
              </a:solidFill>
            </a:endParaRPr>
          </a:p>
        </p:txBody>
      </p:sp>
      <p:sp>
        <p:nvSpPr>
          <p:cNvPr id="166" name="文本框 165"/>
          <p:cNvSpPr txBox="1"/>
          <p:nvPr/>
        </p:nvSpPr>
        <p:spPr>
          <a:xfrm>
            <a:off x="1841991" y="2319632"/>
            <a:ext cx="1209504" cy="276999"/>
          </a:xfrm>
          <a:prstGeom prst="rect">
            <a:avLst/>
          </a:prstGeom>
          <a:noFill/>
        </p:spPr>
        <p:txBody>
          <a:bodyPr wrap="square" rtlCol="0">
            <a:spAutoFit/>
          </a:bodyPr>
          <a:lstStyle/>
          <a:p>
            <a:r>
              <a:rPr lang="en-US" altLang="zh-CN" sz="1200" dirty="0"/>
              <a:t>Every 24 hours</a:t>
            </a:r>
            <a:endParaRPr lang="zh-CN" altLang="en-US" sz="1200" dirty="0"/>
          </a:p>
        </p:txBody>
      </p:sp>
      <p:sp>
        <p:nvSpPr>
          <p:cNvPr id="167" name="文本框 166"/>
          <p:cNvSpPr txBox="1"/>
          <p:nvPr/>
        </p:nvSpPr>
        <p:spPr>
          <a:xfrm>
            <a:off x="818841" y="1798557"/>
            <a:ext cx="670312" cy="307777"/>
          </a:xfrm>
          <a:prstGeom prst="rect">
            <a:avLst/>
          </a:prstGeom>
          <a:noFill/>
        </p:spPr>
        <p:txBody>
          <a:bodyPr wrap="none" rtlCol="0">
            <a:spAutoFit/>
          </a:bodyPr>
          <a:lstStyle/>
          <a:p>
            <a:r>
              <a:rPr lang="en-US" altLang="zh-CN" sz="1400" b="1" dirty="0"/>
              <a:t>Timer</a:t>
            </a:r>
            <a:endParaRPr lang="zh-CN" altLang="en-US" sz="1400" b="1" dirty="0"/>
          </a:p>
        </p:txBody>
      </p:sp>
    </p:spTree>
    <p:extLst>
      <p:ext uri="{BB962C8B-B14F-4D97-AF65-F5344CB8AC3E}">
        <p14:creationId xmlns:p14="http://schemas.microsoft.com/office/powerpoint/2010/main" val="2749549008"/>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82A45-8784-4979-82B9-F72F8AF3CAB7}"/>
              </a:ext>
            </a:extLst>
          </p:cNvPr>
          <p:cNvSpPr>
            <a:spLocks noGrp="1"/>
          </p:cNvSpPr>
          <p:nvPr>
            <p:ph type="title"/>
          </p:nvPr>
        </p:nvSpPr>
        <p:spPr>
          <a:xfrm>
            <a:off x="838200" y="365125"/>
            <a:ext cx="10515600" cy="1057275"/>
          </a:xfrm>
        </p:spPr>
        <p:txBody>
          <a:bodyPr/>
          <a:lstStyle/>
          <a:p>
            <a:r>
              <a:rPr lang="zh-CN" altLang="en-US" dirty="0"/>
              <a:t>可配置参数</a:t>
            </a:r>
          </a:p>
        </p:txBody>
      </p:sp>
      <p:graphicFrame>
        <p:nvGraphicFramePr>
          <p:cNvPr id="3" name="表格 2">
            <a:extLst>
              <a:ext uri="{FF2B5EF4-FFF2-40B4-BE49-F238E27FC236}">
                <a16:creationId xmlns:a16="http://schemas.microsoft.com/office/drawing/2014/main" id="{4DB2C4E8-71E4-4116-9E11-5FB697AA8518}"/>
              </a:ext>
            </a:extLst>
          </p:cNvPr>
          <p:cNvGraphicFramePr>
            <a:graphicFrameLocks noGrp="1"/>
          </p:cNvGraphicFramePr>
          <p:nvPr>
            <p:extLst>
              <p:ext uri="{D42A27DB-BD31-4B8C-83A1-F6EECF244321}">
                <p14:modId xmlns:p14="http://schemas.microsoft.com/office/powerpoint/2010/main" val="3554232665"/>
              </p:ext>
            </p:extLst>
          </p:nvPr>
        </p:nvGraphicFramePr>
        <p:xfrm>
          <a:off x="904503" y="1684274"/>
          <a:ext cx="10449297" cy="3489452"/>
        </p:xfrm>
        <a:graphic>
          <a:graphicData uri="http://schemas.openxmlformats.org/drawingml/2006/table">
            <a:tbl>
              <a:tblPr firstRow="1" bandRow="1">
                <a:tableStyleId>{F5AB1C69-6EDB-4FF4-983F-18BD219EF322}</a:tableStyleId>
              </a:tblPr>
              <a:tblGrid>
                <a:gridCol w="3096691">
                  <a:extLst>
                    <a:ext uri="{9D8B030D-6E8A-4147-A177-3AD203B41FA5}">
                      <a16:colId xmlns:a16="http://schemas.microsoft.com/office/drawing/2014/main" val="1945924368"/>
                    </a:ext>
                  </a:extLst>
                </a:gridCol>
                <a:gridCol w="1479665">
                  <a:extLst>
                    <a:ext uri="{9D8B030D-6E8A-4147-A177-3AD203B41FA5}">
                      <a16:colId xmlns:a16="http://schemas.microsoft.com/office/drawing/2014/main" val="1711052831"/>
                    </a:ext>
                  </a:extLst>
                </a:gridCol>
                <a:gridCol w="5872941">
                  <a:extLst>
                    <a:ext uri="{9D8B030D-6E8A-4147-A177-3AD203B41FA5}">
                      <a16:colId xmlns:a16="http://schemas.microsoft.com/office/drawing/2014/main" val="1464050902"/>
                    </a:ext>
                  </a:extLst>
                </a:gridCol>
              </a:tblGrid>
              <a:tr h="370840">
                <a:tc>
                  <a:txBody>
                    <a:bodyPr/>
                    <a:lstStyle/>
                    <a:p>
                      <a:r>
                        <a:rPr lang="en-US" altLang="zh-CN" sz="1800" dirty="0"/>
                        <a:t>Key</a:t>
                      </a:r>
                      <a:endParaRPr lang="zh-CN" altLang="en-US" sz="1800" b="1" dirty="0">
                        <a:solidFill>
                          <a:schemeClr val="tx1"/>
                        </a:solidFill>
                        <a:latin typeface="+mn-ea"/>
                        <a:ea typeface="+mn-ea"/>
                      </a:endParaRPr>
                    </a:p>
                  </a:txBody>
                  <a:tcPr/>
                </a:tc>
                <a:tc>
                  <a:txBody>
                    <a:bodyPr/>
                    <a:lstStyle/>
                    <a:p>
                      <a:r>
                        <a:rPr lang="en-US" altLang="zh-CN" sz="1800" dirty="0"/>
                        <a:t>Value</a:t>
                      </a:r>
                      <a:endParaRPr lang="zh-CN" altLang="en-US" sz="1800" b="1" dirty="0">
                        <a:solidFill>
                          <a:schemeClr val="tx1"/>
                        </a:solidFill>
                        <a:latin typeface="+mn-ea"/>
                        <a:ea typeface="+mn-ea"/>
                      </a:endParaRPr>
                    </a:p>
                  </a:txBody>
                  <a:tcPr/>
                </a:tc>
                <a:tc>
                  <a:txBody>
                    <a:bodyPr/>
                    <a:lstStyle/>
                    <a:p>
                      <a:r>
                        <a:rPr lang="en-US" altLang="zh-CN" sz="1800" dirty="0"/>
                        <a:t>Description</a:t>
                      </a:r>
                      <a:endParaRPr lang="zh-CN" altLang="en-US" sz="1800" b="1" dirty="0">
                        <a:solidFill>
                          <a:schemeClr val="tx1"/>
                        </a:solidFill>
                        <a:latin typeface="+mn-ea"/>
                        <a:ea typeface="+mn-ea"/>
                      </a:endParaRPr>
                    </a:p>
                  </a:txBody>
                  <a:tcPr/>
                </a:tc>
                <a:extLst>
                  <a:ext uri="{0D108BD9-81ED-4DB2-BD59-A6C34878D82A}">
                    <a16:rowId xmlns:a16="http://schemas.microsoft.com/office/drawing/2014/main" val="2979229422"/>
                  </a:ext>
                </a:extLst>
              </a:tr>
              <a:tr h="370840">
                <a:tc>
                  <a:txBody>
                    <a:bodyPr/>
                    <a:lstStyle/>
                    <a:p>
                      <a:r>
                        <a:rPr lang="en-US" altLang="zh-CN" sz="1800" dirty="0"/>
                        <a:t>max_validators</a:t>
                      </a:r>
                      <a:endParaRPr lang="zh-CN" altLang="en-US" sz="1800" i="1" dirty="0">
                        <a:solidFill>
                          <a:schemeClr val="accent5">
                            <a:lumMod val="50000"/>
                          </a:schemeClr>
                        </a:solidFill>
                        <a:latin typeface="+mn-ea"/>
                        <a:ea typeface="+mn-ea"/>
                      </a:endParaRPr>
                    </a:p>
                  </a:txBody>
                  <a:tcPr/>
                </a:tc>
                <a:tc>
                  <a:txBody>
                    <a:bodyPr/>
                    <a:lstStyle/>
                    <a:p>
                      <a:r>
                        <a:rPr lang="en-US" altLang="zh-CN" sz="1800" dirty="0"/>
                        <a:t>50</a:t>
                      </a:r>
                      <a:endParaRPr lang="zh-CN" altLang="en-US" sz="1800" i="1" dirty="0">
                        <a:solidFill>
                          <a:schemeClr val="accent5">
                            <a:lumMod val="50000"/>
                          </a:schemeClr>
                        </a:solidFill>
                        <a:latin typeface="+mn-ea"/>
                        <a:ea typeface="+mn-ea"/>
                      </a:endParaRPr>
                    </a:p>
                  </a:txBody>
                  <a:tcPr/>
                </a:tc>
                <a:tc>
                  <a:txBody>
                    <a:bodyPr/>
                    <a:lstStyle/>
                    <a:p>
                      <a:r>
                        <a:rPr lang="en-US" altLang="zh-CN" sz="1800" kern="1200" dirty="0"/>
                        <a:t>Limitation of bft algorithm, no need to update</a:t>
                      </a:r>
                      <a:endParaRPr lang="zh-CN" altLang="en-US" sz="1800" i="1" dirty="0">
                        <a:solidFill>
                          <a:schemeClr val="accent5">
                            <a:lumMod val="50000"/>
                          </a:schemeClr>
                        </a:solidFill>
                        <a:latin typeface="+mn-ea"/>
                        <a:ea typeface="+mn-ea"/>
                      </a:endParaRPr>
                    </a:p>
                  </a:txBody>
                  <a:tcPr/>
                </a:tc>
                <a:extLst>
                  <a:ext uri="{0D108BD9-81ED-4DB2-BD59-A6C34878D82A}">
                    <a16:rowId xmlns:a16="http://schemas.microsoft.com/office/drawing/2014/main" val="846482809"/>
                  </a:ext>
                </a:extLst>
              </a:tr>
              <a:tr h="370840">
                <a:tc>
                  <a:txBody>
                    <a:bodyPr/>
                    <a:lstStyle/>
                    <a:p>
                      <a:r>
                        <a:rPr lang="en-US" altLang="zh-CN" sz="1800" dirty="0"/>
                        <a:t>max_candidates</a:t>
                      </a:r>
                      <a:endParaRPr lang="zh-CN" altLang="en-US" sz="1800" i="1" dirty="0">
                        <a:solidFill>
                          <a:schemeClr val="accent5">
                            <a:lumMod val="50000"/>
                          </a:schemeClr>
                        </a:solidFill>
                        <a:latin typeface="+mn-ea"/>
                        <a:ea typeface="+mn-ea"/>
                      </a:endParaRPr>
                    </a:p>
                  </a:txBody>
                  <a:tcPr/>
                </a:tc>
                <a:tc>
                  <a:txBody>
                    <a:bodyPr/>
                    <a:lstStyle/>
                    <a:p>
                      <a:r>
                        <a:rPr lang="en-US" altLang="zh-CN" sz="1800" dirty="0"/>
                        <a:t>1000</a:t>
                      </a:r>
                      <a:endParaRPr lang="zh-CN" altLang="en-US" sz="1800" i="1" dirty="0">
                        <a:solidFill>
                          <a:schemeClr val="accent5">
                            <a:lumMod val="50000"/>
                          </a:schemeClr>
                        </a:solidFill>
                        <a:latin typeface="+mn-ea"/>
                        <a:ea typeface="+mn-ea"/>
                      </a:endParaRPr>
                    </a:p>
                  </a:txBody>
                  <a:tcPr/>
                </a:tc>
                <a:tc>
                  <a:txBody>
                    <a:bodyPr/>
                    <a:lstStyle/>
                    <a:p>
                      <a:r>
                        <a:rPr lang="en-US" altLang="zh-CN" sz="1800" dirty="0"/>
                        <a:t>Limited by the pledge amount, no need to update</a:t>
                      </a:r>
                      <a:endParaRPr lang="zh-CN" altLang="en-US" sz="1800" i="1" dirty="0">
                        <a:solidFill>
                          <a:schemeClr val="accent5">
                            <a:lumMod val="50000"/>
                          </a:schemeClr>
                        </a:solidFill>
                        <a:latin typeface="+mn-ea"/>
                        <a:ea typeface="+mn-ea"/>
                      </a:endParaRPr>
                    </a:p>
                  </a:txBody>
                  <a:tcPr/>
                </a:tc>
                <a:extLst>
                  <a:ext uri="{0D108BD9-81ED-4DB2-BD59-A6C34878D82A}">
                    <a16:rowId xmlns:a16="http://schemas.microsoft.com/office/drawing/2014/main" val="2900601188"/>
                  </a:ext>
                </a:extLst>
              </a:tr>
              <a:tr h="198120">
                <a:tc>
                  <a:txBody>
                    <a:bodyPr/>
                    <a:lstStyle/>
                    <a:p>
                      <a:r>
                        <a:rPr lang="en-US" altLang="zh-CN" sz="1800" dirty="0"/>
                        <a:t>validators_update_interval</a:t>
                      </a:r>
                      <a:endParaRPr lang="zh-CN" altLang="en-US" sz="1800" dirty="0">
                        <a:latin typeface="+mn-ea"/>
                        <a:ea typeface="+mn-ea"/>
                      </a:endParaRPr>
                    </a:p>
                  </a:txBody>
                  <a:tcPr/>
                </a:tc>
                <a:tc>
                  <a:txBody>
                    <a:bodyPr/>
                    <a:lstStyle/>
                    <a:p>
                      <a:r>
                        <a:rPr lang="en-US" altLang="zh-CN" sz="1800" dirty="0"/>
                        <a:t>24</a:t>
                      </a:r>
                      <a:r>
                        <a:rPr lang="zh-CN" altLang="en-US" sz="1800" dirty="0"/>
                        <a:t>*</a:t>
                      </a:r>
                      <a:r>
                        <a:rPr lang="en-US" altLang="zh-CN" sz="1800" dirty="0"/>
                        <a:t>60</a:t>
                      </a:r>
                      <a:r>
                        <a:rPr lang="zh-CN" altLang="en-US" sz="1800" dirty="0"/>
                        <a:t>*</a:t>
                      </a:r>
                      <a:r>
                        <a:rPr lang="en-US" altLang="zh-CN" sz="1800" dirty="0"/>
                        <a:t>60</a:t>
                      </a:r>
                      <a:endParaRPr lang="zh-CN" altLang="en-US" sz="1800" dirty="0">
                        <a:latin typeface="+mn-ea"/>
                        <a:ea typeface="+mn-ea"/>
                      </a:endParaRPr>
                    </a:p>
                  </a:txBody>
                  <a:tcPr/>
                </a:tc>
                <a:tc>
                  <a:txBody>
                    <a:bodyPr/>
                    <a:lstStyle/>
                    <a:p>
                      <a:r>
                        <a:rPr lang="en-US" altLang="zh-CN" sz="1800" dirty="0"/>
                        <a:t>In seconds, 24 hours by default</a:t>
                      </a:r>
                      <a:endParaRPr lang="zh-CN" altLang="en-US" sz="1800" dirty="0">
                        <a:latin typeface="+mn-ea"/>
                        <a:ea typeface="+mn-ea"/>
                      </a:endParaRPr>
                    </a:p>
                  </a:txBody>
                  <a:tcPr/>
                </a:tc>
                <a:extLst>
                  <a:ext uri="{0D108BD9-81ED-4DB2-BD59-A6C34878D82A}">
                    <a16:rowId xmlns:a16="http://schemas.microsoft.com/office/drawing/2014/main" val="626302094"/>
                  </a:ext>
                </a:extLst>
              </a:tr>
              <a:tr h="198120">
                <a:tc>
                  <a:txBody>
                    <a:bodyPr/>
                    <a:lstStyle/>
                    <a:p>
                      <a:r>
                        <a:rPr lang="en-US" altLang="zh-CN" sz="1800" dirty="0"/>
                        <a:t>pledge_amount</a:t>
                      </a:r>
                      <a:endParaRPr lang="zh-CN" altLang="en-US" sz="1800" dirty="0">
                        <a:latin typeface="+mn-ea"/>
                        <a:ea typeface="+mn-ea"/>
                      </a:endParaRPr>
                    </a:p>
                  </a:txBody>
                  <a:tcPr/>
                </a:tc>
                <a:tc>
                  <a:txBody>
                    <a:bodyPr/>
                    <a:lstStyle/>
                    <a:p>
                      <a:r>
                        <a:rPr lang="en-US" altLang="zh-CN" sz="1800" dirty="0"/>
                        <a:t>100000</a:t>
                      </a:r>
                      <a:endParaRPr lang="zh-CN" altLang="en-US" sz="1800" dirty="0">
                        <a:latin typeface="+mn-ea"/>
                        <a:ea typeface="+mn-ea"/>
                      </a:endParaRPr>
                    </a:p>
                  </a:txBody>
                  <a:tcPr/>
                </a:tc>
                <a:tc>
                  <a:txBody>
                    <a:bodyPr/>
                    <a:lstStyle/>
                    <a:p>
                      <a:r>
                        <a:rPr lang="en-US" altLang="zh-CN" sz="1800" dirty="0"/>
                        <a:t>100000BU</a:t>
                      </a:r>
                      <a:endParaRPr lang="zh-CN" altLang="en-US" sz="1800" dirty="0">
                        <a:latin typeface="+mn-ea"/>
                        <a:ea typeface="+mn-ea"/>
                      </a:endParaRPr>
                    </a:p>
                  </a:txBody>
                  <a:tcPr/>
                </a:tc>
                <a:extLst>
                  <a:ext uri="{0D108BD9-81ED-4DB2-BD59-A6C34878D82A}">
                    <a16:rowId xmlns:a16="http://schemas.microsoft.com/office/drawing/2014/main" val="1531727013"/>
                  </a:ext>
                </a:extLst>
              </a:tr>
              <a:tr h="370840">
                <a:tc>
                  <a:txBody>
                    <a:bodyPr/>
                    <a:lstStyle/>
                    <a:p>
                      <a:r>
                        <a:rPr lang="en-US" altLang="zh-CN" sz="1800" dirty="0"/>
                        <a:t>token_to_vote_rate</a:t>
                      </a:r>
                      <a:endParaRPr lang="zh-CN" altLang="en-US" sz="1800" dirty="0">
                        <a:latin typeface="+mn-ea"/>
                        <a:ea typeface="+mn-ea"/>
                      </a:endParaRPr>
                    </a:p>
                  </a:txBody>
                  <a:tcPr/>
                </a:tc>
                <a:tc>
                  <a:txBody>
                    <a:bodyPr/>
                    <a:lstStyle/>
                    <a:p>
                      <a:r>
                        <a:rPr lang="en-US" altLang="zh-CN" sz="1800" dirty="0"/>
                        <a:t>1000</a:t>
                      </a:r>
                      <a:endParaRPr lang="zh-CN" altLang="en-US" sz="1800" dirty="0">
                        <a:latin typeface="+mn-ea"/>
                        <a:ea typeface="+mn-ea"/>
                      </a:endParaRPr>
                    </a:p>
                  </a:txBody>
                  <a:tcPr/>
                </a:tc>
                <a:tc>
                  <a:txBody>
                    <a:bodyPr/>
                    <a:lstStyle/>
                    <a:p>
                      <a:r>
                        <a:rPr lang="en-US" altLang="zh-CN" sz="1800" dirty="0"/>
                        <a:t>1000MO = 1 votes</a:t>
                      </a:r>
                      <a:endParaRPr lang="zh-CN" altLang="en-US" sz="1800" dirty="0">
                        <a:latin typeface="+mn-ea"/>
                        <a:ea typeface="+mn-ea"/>
                      </a:endParaRPr>
                    </a:p>
                  </a:txBody>
                  <a:tcPr/>
                </a:tc>
                <a:extLst>
                  <a:ext uri="{0D108BD9-81ED-4DB2-BD59-A6C34878D82A}">
                    <a16:rowId xmlns:a16="http://schemas.microsoft.com/office/drawing/2014/main" val="139244190"/>
                  </a:ext>
                </a:extLst>
              </a:tr>
              <a:tr h="370840">
                <a:tc>
                  <a:txBody>
                    <a:bodyPr/>
                    <a:lstStyle/>
                    <a:p>
                      <a:r>
                        <a:rPr lang="en-US" altLang="zh-CN" sz="1800" dirty="0"/>
                        <a:t>fee_to_vote_rate</a:t>
                      </a:r>
                      <a:endParaRPr lang="zh-CN" altLang="en-US" sz="1800" dirty="0">
                        <a:latin typeface="+mn-ea"/>
                        <a:ea typeface="+mn-ea"/>
                      </a:endParaRPr>
                    </a:p>
                  </a:txBody>
                  <a:tcPr/>
                </a:tc>
                <a:tc>
                  <a:txBody>
                    <a:bodyPr/>
                    <a:lstStyle/>
                    <a:p>
                      <a:r>
                        <a:rPr lang="en-US" altLang="zh-CN" sz="1800" dirty="0"/>
                        <a:t>1000</a:t>
                      </a:r>
                      <a:endParaRPr lang="zh-CN" altLang="en-US" sz="1800" dirty="0">
                        <a:latin typeface="+mn-ea"/>
                        <a:ea typeface="+mn-ea"/>
                      </a:endParaRPr>
                    </a:p>
                  </a:txBody>
                  <a:tcPr/>
                </a:tc>
                <a:tc>
                  <a:txBody>
                    <a:bodyPr/>
                    <a:lstStyle/>
                    <a:p>
                      <a:r>
                        <a:rPr lang="en-US" altLang="zh-CN" sz="1800" dirty="0"/>
                        <a:t>1000MO = 1 votes</a:t>
                      </a:r>
                      <a:endParaRPr lang="zh-CN" altLang="en-US" sz="1800" dirty="0">
                        <a:latin typeface="+mn-ea"/>
                        <a:ea typeface="+mn-ea"/>
                      </a:endParaRPr>
                    </a:p>
                  </a:txBody>
                  <a:tcPr/>
                </a:tc>
                <a:extLst>
                  <a:ext uri="{0D108BD9-81ED-4DB2-BD59-A6C34878D82A}">
                    <a16:rowId xmlns:a16="http://schemas.microsoft.com/office/drawing/2014/main" val="713107203"/>
                  </a:ext>
                </a:extLst>
              </a:tr>
              <a:tr h="451866">
                <a:tc>
                  <a:txBody>
                    <a:bodyPr/>
                    <a:lstStyle/>
                    <a:p>
                      <a:r>
                        <a:rPr lang="en-US" altLang="zh-CN" sz="1800" dirty="0"/>
                        <a:t>fee_distribution_rate</a:t>
                      </a:r>
                      <a:endParaRPr lang="zh-CN" altLang="en-US" sz="1800" dirty="0">
                        <a:latin typeface="+mn-ea"/>
                        <a:ea typeface="+mn-ea"/>
                      </a:endParaRPr>
                    </a:p>
                  </a:txBody>
                  <a:tcPr/>
                </a:tc>
                <a:tc>
                  <a:txBody>
                    <a:bodyPr/>
                    <a:lstStyle/>
                    <a:p>
                      <a:r>
                        <a:rPr lang="en-US" altLang="zh-CN" sz="1800" dirty="0"/>
                        <a:t>2:2:1:5</a:t>
                      </a:r>
                      <a:endParaRPr lang="zh-CN" altLang="en-US" sz="1800" dirty="0">
                        <a:latin typeface="+mn-ea"/>
                        <a:ea typeface="+mn-ea"/>
                      </a:endParaRPr>
                    </a:p>
                  </a:txBody>
                  <a:tcPr/>
                </a:tc>
                <a:tc>
                  <a:txBody>
                    <a:bodyPr/>
                    <a:lstStyle/>
                    <a:p>
                      <a:r>
                        <a:rPr lang="en-US" altLang="zh-CN" sz="1800" dirty="0" err="1"/>
                        <a:t>source_address:creator:dapp:block_reward</a:t>
                      </a:r>
                      <a:endParaRPr lang="zh-CN" altLang="en-US" sz="1800" dirty="0">
                        <a:latin typeface="+mn-ea"/>
                        <a:ea typeface="+mn-ea"/>
                      </a:endParaRPr>
                    </a:p>
                  </a:txBody>
                  <a:tcPr/>
                </a:tc>
                <a:extLst>
                  <a:ext uri="{0D108BD9-81ED-4DB2-BD59-A6C34878D82A}">
                    <a16:rowId xmlns:a16="http://schemas.microsoft.com/office/drawing/2014/main" val="2965138245"/>
                  </a:ext>
                </a:extLst>
              </a:tr>
              <a:tr h="451866">
                <a:tc>
                  <a:txBody>
                    <a:bodyPr/>
                    <a:lstStyle/>
                    <a:p>
                      <a:r>
                        <a:rPr lang="en-US" altLang="zh-CN" sz="1800" dirty="0"/>
                        <a:t>penalty_rate</a:t>
                      </a:r>
                      <a:endParaRPr lang="zh-CN" altLang="en-US" sz="1800" dirty="0">
                        <a:latin typeface="+mn-ea"/>
                        <a:ea typeface="+mn-ea"/>
                      </a:endParaRPr>
                    </a:p>
                  </a:txBody>
                  <a:tcPr/>
                </a:tc>
                <a:tc>
                  <a:txBody>
                    <a:bodyPr/>
                    <a:lstStyle/>
                    <a:p>
                      <a:r>
                        <a:rPr lang="en-US" altLang="zh-CN" sz="1800" dirty="0"/>
                        <a:t>1</a:t>
                      </a:r>
                      <a:endParaRPr lang="zh-CN" altLang="en-US" sz="1800" dirty="0">
                        <a:latin typeface="+mn-ea"/>
                        <a:ea typeface="+mn-ea"/>
                      </a:endParaRPr>
                    </a:p>
                  </a:txBody>
                  <a:tcPr/>
                </a:tc>
                <a:tc>
                  <a:txBody>
                    <a:bodyPr/>
                    <a:lstStyle/>
                    <a:p>
                      <a:r>
                        <a:rPr lang="en-US" altLang="zh-CN" sz="1800" dirty="0"/>
                        <a:t>1-100,</a:t>
                      </a:r>
                      <a:r>
                        <a:rPr lang="zh-CN" altLang="en-US" sz="1800" dirty="0"/>
                        <a:t> </a:t>
                      </a:r>
                      <a:r>
                        <a:rPr lang="en-US" altLang="zh-CN" sz="1800" dirty="0"/>
                        <a:t>miss one block will be fined 1%</a:t>
                      </a:r>
                      <a:endParaRPr lang="zh-CN" altLang="en-US" sz="1800" dirty="0">
                        <a:latin typeface="+mn-ea"/>
                        <a:ea typeface="+mn-ea"/>
                      </a:endParaRPr>
                    </a:p>
                  </a:txBody>
                  <a:tcPr/>
                </a:tc>
                <a:extLst>
                  <a:ext uri="{0D108BD9-81ED-4DB2-BD59-A6C34878D82A}">
                    <a16:rowId xmlns:a16="http://schemas.microsoft.com/office/drawing/2014/main" val="988941370"/>
                  </a:ext>
                </a:extLst>
              </a:tr>
            </a:tbl>
          </a:graphicData>
        </a:graphic>
      </p:graphicFrame>
    </p:spTree>
    <p:extLst>
      <p:ext uri="{BB962C8B-B14F-4D97-AF65-F5344CB8AC3E}">
        <p14:creationId xmlns:p14="http://schemas.microsoft.com/office/powerpoint/2010/main" val="176687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221164"/>
            <a:ext cx="10515600" cy="675065"/>
          </a:xfrm>
        </p:spPr>
        <p:txBody>
          <a:bodyPr>
            <a:normAutofit fontScale="90000"/>
          </a:bodyPr>
          <a:lstStyle/>
          <a:p>
            <a:r>
              <a:rPr kumimoji="1" lang="zh-CN" altLang="en-US" dirty="0">
                <a:sym typeface="+mn-ea"/>
              </a:rPr>
              <a:t>选举配置更新</a:t>
            </a:r>
            <a:endParaRPr kumimoji="1" lang="en-US" altLang="zh-CN" dirty="0">
              <a:latin typeface="+mn-ea"/>
              <a:ea typeface="+mn-ea"/>
              <a:sym typeface="+mn-ea"/>
            </a:endParaRPr>
          </a:p>
        </p:txBody>
      </p:sp>
      <p:sp>
        <p:nvSpPr>
          <p:cNvPr id="52" name="文本框 51"/>
          <p:cNvSpPr txBox="1"/>
          <p:nvPr/>
        </p:nvSpPr>
        <p:spPr>
          <a:xfrm>
            <a:off x="2824476" y="1929021"/>
            <a:ext cx="2563522" cy="369332"/>
          </a:xfrm>
          <a:prstGeom prst="rect">
            <a:avLst/>
          </a:prstGeom>
          <a:noFill/>
        </p:spPr>
        <p:txBody>
          <a:bodyPr wrap="none" rtlCol="0">
            <a:spAutoFit/>
          </a:bodyPr>
          <a:lstStyle/>
          <a:p>
            <a:r>
              <a:rPr lang="en-US" altLang="zh-CN" b="1" dirty="0">
                <a:latin typeface="+mn-ea"/>
              </a:rPr>
              <a:t>Configuration contract</a:t>
            </a:r>
            <a:endParaRPr lang="zh-CN" altLang="en-US" b="1" dirty="0">
              <a:latin typeface="+mn-ea"/>
            </a:endParaRPr>
          </a:p>
        </p:txBody>
      </p:sp>
      <p:pic>
        <p:nvPicPr>
          <p:cNvPr id="81" name="图形 80" descr="用户">
            <a:extLst>
              <a:ext uri="{FF2B5EF4-FFF2-40B4-BE49-F238E27FC236}">
                <a16:creationId xmlns:a16="http://schemas.microsoft.com/office/drawing/2014/main" id="{BB7CA6CC-2CFD-4C1D-888F-F82F8A1A383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2460" y="2572172"/>
            <a:ext cx="612283" cy="612283"/>
          </a:xfrm>
          <a:prstGeom prst="rect">
            <a:avLst/>
          </a:prstGeom>
        </p:spPr>
      </p:pic>
      <p:sp>
        <p:nvSpPr>
          <p:cNvPr id="48" name="文本框 47">
            <a:extLst>
              <a:ext uri="{FF2B5EF4-FFF2-40B4-BE49-F238E27FC236}">
                <a16:creationId xmlns:a16="http://schemas.microsoft.com/office/drawing/2014/main" id="{C259CC48-B1C9-4FCA-B96E-7688F86F3E99}"/>
              </a:ext>
            </a:extLst>
          </p:cNvPr>
          <p:cNvSpPr txBox="1"/>
          <p:nvPr/>
        </p:nvSpPr>
        <p:spPr>
          <a:xfrm>
            <a:off x="349884" y="3365314"/>
            <a:ext cx="1911081" cy="338554"/>
          </a:xfrm>
          <a:prstGeom prst="rect">
            <a:avLst/>
          </a:prstGeom>
          <a:noFill/>
        </p:spPr>
        <p:txBody>
          <a:bodyPr wrap="square" rtlCol="0">
            <a:spAutoFit/>
          </a:bodyPr>
          <a:lstStyle/>
          <a:p>
            <a:pPr lvl="1" algn="ctr"/>
            <a:r>
              <a:rPr lang="en-US" altLang="zh-CN" sz="1600" b="1" dirty="0">
                <a:latin typeface="+mn-ea"/>
              </a:rPr>
              <a:t>Candidate A</a:t>
            </a:r>
            <a:endParaRPr lang="zh-CN" altLang="en-US" sz="1600" b="1" dirty="0">
              <a:latin typeface="+mn-ea"/>
            </a:endParaRPr>
          </a:p>
        </p:txBody>
      </p:sp>
      <p:sp>
        <p:nvSpPr>
          <p:cNvPr id="3" name="矩形: 圆角 2">
            <a:extLst>
              <a:ext uri="{FF2B5EF4-FFF2-40B4-BE49-F238E27FC236}">
                <a16:creationId xmlns:a16="http://schemas.microsoft.com/office/drawing/2014/main" id="{858F7488-C2F8-40D7-A489-BFA0D4B4B3B6}"/>
              </a:ext>
            </a:extLst>
          </p:cNvPr>
          <p:cNvSpPr/>
          <p:nvPr/>
        </p:nvSpPr>
        <p:spPr>
          <a:xfrm>
            <a:off x="2466666" y="2417139"/>
            <a:ext cx="3619815" cy="1931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latin typeface="+mn-ea"/>
            </a:endParaRPr>
          </a:p>
        </p:txBody>
      </p:sp>
      <p:sp>
        <p:nvSpPr>
          <p:cNvPr id="4" name="文本框 3">
            <a:extLst>
              <a:ext uri="{FF2B5EF4-FFF2-40B4-BE49-F238E27FC236}">
                <a16:creationId xmlns:a16="http://schemas.microsoft.com/office/drawing/2014/main" id="{2424EEC0-C955-46E4-BDDA-7C0F5AE80F4D}"/>
              </a:ext>
            </a:extLst>
          </p:cNvPr>
          <p:cNvSpPr txBox="1"/>
          <p:nvPr/>
        </p:nvSpPr>
        <p:spPr>
          <a:xfrm>
            <a:off x="2792291" y="2700016"/>
            <a:ext cx="123211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latin typeface="+mn-ea"/>
              </a:rPr>
              <a:t>Proposal</a:t>
            </a:r>
            <a:endParaRPr lang="zh-CN" altLang="en-US" dirty="0">
              <a:latin typeface="+mn-ea"/>
            </a:endParaRPr>
          </a:p>
        </p:txBody>
      </p:sp>
      <p:sp>
        <p:nvSpPr>
          <p:cNvPr id="51" name="文本框 50">
            <a:extLst>
              <a:ext uri="{FF2B5EF4-FFF2-40B4-BE49-F238E27FC236}">
                <a16:creationId xmlns:a16="http://schemas.microsoft.com/office/drawing/2014/main" id="{DFFA626C-480E-4E4C-BF4C-7F09A9DAC496}"/>
              </a:ext>
            </a:extLst>
          </p:cNvPr>
          <p:cNvSpPr txBox="1"/>
          <p:nvPr/>
        </p:nvSpPr>
        <p:spPr>
          <a:xfrm>
            <a:off x="2795402" y="3658204"/>
            <a:ext cx="128317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latin typeface="+mn-ea"/>
              </a:rPr>
              <a:t>Vote</a:t>
            </a:r>
            <a:endParaRPr lang="zh-CN" altLang="en-US" dirty="0">
              <a:latin typeface="+mn-ea"/>
            </a:endParaRPr>
          </a:p>
        </p:txBody>
      </p:sp>
      <p:sp>
        <p:nvSpPr>
          <p:cNvPr id="53" name="文本框 52">
            <a:extLst>
              <a:ext uri="{FF2B5EF4-FFF2-40B4-BE49-F238E27FC236}">
                <a16:creationId xmlns:a16="http://schemas.microsoft.com/office/drawing/2014/main" id="{AFAAE7B5-4A27-4941-BA9C-8DF9A3DAA55B}"/>
              </a:ext>
            </a:extLst>
          </p:cNvPr>
          <p:cNvSpPr txBox="1"/>
          <p:nvPr/>
        </p:nvSpPr>
        <p:spPr>
          <a:xfrm>
            <a:off x="4407315" y="3658204"/>
            <a:ext cx="14494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latin typeface="+mn-ea"/>
              </a:rPr>
              <a:t>query</a:t>
            </a:r>
            <a:endParaRPr lang="zh-CN" altLang="en-US" dirty="0">
              <a:latin typeface="+mn-ea"/>
            </a:endParaRPr>
          </a:p>
        </p:txBody>
      </p:sp>
      <p:cxnSp>
        <p:nvCxnSpPr>
          <p:cNvPr id="8" name="直接箭头连接符 7">
            <a:extLst>
              <a:ext uri="{FF2B5EF4-FFF2-40B4-BE49-F238E27FC236}">
                <a16:creationId xmlns:a16="http://schemas.microsoft.com/office/drawing/2014/main" id="{19E6B8FB-6B02-4F30-B9FD-F07102B5C77C}"/>
              </a:ext>
            </a:extLst>
          </p:cNvPr>
          <p:cNvCxnSpPr>
            <a:cxnSpLocks/>
            <a:stCxn id="81" idx="3"/>
            <a:endCxn id="4" idx="1"/>
          </p:cNvCxnSpPr>
          <p:nvPr/>
        </p:nvCxnSpPr>
        <p:spPr>
          <a:xfrm>
            <a:off x="1674743" y="2878314"/>
            <a:ext cx="1117548" cy="6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6" name="图形 85" descr="用户">
            <a:extLst>
              <a:ext uri="{FF2B5EF4-FFF2-40B4-BE49-F238E27FC236}">
                <a16:creationId xmlns:a16="http://schemas.microsoft.com/office/drawing/2014/main" id="{E9BF81E2-E9B2-46AF-8666-A4BAD196987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8682" y="5163647"/>
            <a:ext cx="612283" cy="612283"/>
          </a:xfrm>
          <a:prstGeom prst="rect">
            <a:avLst/>
          </a:prstGeom>
        </p:spPr>
      </p:pic>
      <p:pic>
        <p:nvPicPr>
          <p:cNvPr id="87" name="图形 86" descr="用户">
            <a:extLst>
              <a:ext uri="{FF2B5EF4-FFF2-40B4-BE49-F238E27FC236}">
                <a16:creationId xmlns:a16="http://schemas.microsoft.com/office/drawing/2014/main" id="{93B1973C-A1C6-4E34-88B4-F5B5BCD3B58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55111" y="5185647"/>
            <a:ext cx="612283" cy="612283"/>
          </a:xfrm>
          <a:prstGeom prst="rect">
            <a:avLst/>
          </a:prstGeom>
        </p:spPr>
      </p:pic>
      <p:pic>
        <p:nvPicPr>
          <p:cNvPr id="88" name="图形 87" descr="用户">
            <a:extLst>
              <a:ext uri="{FF2B5EF4-FFF2-40B4-BE49-F238E27FC236}">
                <a16:creationId xmlns:a16="http://schemas.microsoft.com/office/drawing/2014/main" id="{78B3E582-D719-455B-AF41-35D268B5BA5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16855" y="5117413"/>
            <a:ext cx="612283" cy="612283"/>
          </a:xfrm>
          <a:prstGeom prst="rect">
            <a:avLst/>
          </a:prstGeom>
        </p:spPr>
      </p:pic>
      <p:cxnSp>
        <p:nvCxnSpPr>
          <p:cNvPr id="11" name="直接箭头连接符 10">
            <a:extLst>
              <a:ext uri="{FF2B5EF4-FFF2-40B4-BE49-F238E27FC236}">
                <a16:creationId xmlns:a16="http://schemas.microsoft.com/office/drawing/2014/main" id="{50C13723-7F55-45C1-8065-D0FBC7825325}"/>
              </a:ext>
            </a:extLst>
          </p:cNvPr>
          <p:cNvCxnSpPr>
            <a:cxnSpLocks/>
            <a:stCxn id="86" idx="0"/>
            <a:endCxn id="51" idx="2"/>
          </p:cNvCxnSpPr>
          <p:nvPr/>
        </p:nvCxnSpPr>
        <p:spPr>
          <a:xfrm flipV="1">
            <a:off x="1954824" y="4027536"/>
            <a:ext cx="1482167" cy="1136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795D7116-7C89-4574-AFB6-8B45A09E48C1}"/>
              </a:ext>
            </a:extLst>
          </p:cNvPr>
          <p:cNvCxnSpPr>
            <a:cxnSpLocks/>
            <a:stCxn id="88" idx="0"/>
            <a:endCxn id="51" idx="2"/>
          </p:cNvCxnSpPr>
          <p:nvPr/>
        </p:nvCxnSpPr>
        <p:spPr>
          <a:xfrm flipV="1">
            <a:off x="3422997" y="4027536"/>
            <a:ext cx="13994" cy="1089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12F74088-F55B-4E1F-80DE-195995DC5FF3}"/>
              </a:ext>
            </a:extLst>
          </p:cNvPr>
          <p:cNvCxnSpPr>
            <a:cxnSpLocks/>
            <a:stCxn id="87" idx="0"/>
            <a:endCxn id="51" idx="2"/>
          </p:cNvCxnSpPr>
          <p:nvPr/>
        </p:nvCxnSpPr>
        <p:spPr>
          <a:xfrm flipH="1" flipV="1">
            <a:off x="3436991" y="4027536"/>
            <a:ext cx="1324262" cy="1158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文本框 89">
            <a:extLst>
              <a:ext uri="{FF2B5EF4-FFF2-40B4-BE49-F238E27FC236}">
                <a16:creationId xmlns:a16="http://schemas.microsoft.com/office/drawing/2014/main" id="{38409D8F-D6D2-448E-B78D-2116EB7A9D10}"/>
              </a:ext>
            </a:extLst>
          </p:cNvPr>
          <p:cNvSpPr txBox="1"/>
          <p:nvPr/>
        </p:nvSpPr>
        <p:spPr>
          <a:xfrm>
            <a:off x="693141" y="5813629"/>
            <a:ext cx="1911081" cy="338554"/>
          </a:xfrm>
          <a:prstGeom prst="rect">
            <a:avLst/>
          </a:prstGeom>
          <a:noFill/>
        </p:spPr>
        <p:txBody>
          <a:bodyPr wrap="square" rtlCol="0">
            <a:spAutoFit/>
          </a:bodyPr>
          <a:lstStyle/>
          <a:p>
            <a:pPr lvl="1" algn="ctr"/>
            <a:r>
              <a:rPr lang="en-US" altLang="zh-CN" sz="1600" b="1" dirty="0">
                <a:latin typeface="+mn-ea"/>
              </a:rPr>
              <a:t>Candidate B</a:t>
            </a:r>
            <a:endParaRPr lang="zh-CN" altLang="en-US" sz="1600" b="1" dirty="0">
              <a:latin typeface="+mn-ea"/>
            </a:endParaRPr>
          </a:p>
        </p:txBody>
      </p:sp>
      <p:sp>
        <p:nvSpPr>
          <p:cNvPr id="92" name="文本框 91">
            <a:extLst>
              <a:ext uri="{FF2B5EF4-FFF2-40B4-BE49-F238E27FC236}">
                <a16:creationId xmlns:a16="http://schemas.microsoft.com/office/drawing/2014/main" id="{1FF96293-F065-471C-A614-5E4634049136}"/>
              </a:ext>
            </a:extLst>
          </p:cNvPr>
          <p:cNvSpPr txBox="1"/>
          <p:nvPr/>
        </p:nvSpPr>
        <p:spPr>
          <a:xfrm>
            <a:off x="2188120" y="5801920"/>
            <a:ext cx="1911081" cy="338554"/>
          </a:xfrm>
          <a:prstGeom prst="rect">
            <a:avLst/>
          </a:prstGeom>
          <a:noFill/>
        </p:spPr>
        <p:txBody>
          <a:bodyPr wrap="square" rtlCol="0">
            <a:spAutoFit/>
          </a:bodyPr>
          <a:lstStyle/>
          <a:p>
            <a:pPr lvl="1" algn="ctr"/>
            <a:r>
              <a:rPr lang="en-US" altLang="zh-CN" sz="1600" b="1" dirty="0">
                <a:latin typeface="+mn-ea"/>
              </a:rPr>
              <a:t>Candidate C</a:t>
            </a:r>
            <a:endParaRPr lang="zh-CN" altLang="en-US" sz="1600" b="1" dirty="0">
              <a:latin typeface="+mn-ea"/>
            </a:endParaRPr>
          </a:p>
        </p:txBody>
      </p:sp>
      <p:sp>
        <p:nvSpPr>
          <p:cNvPr id="93" name="文本框 92">
            <a:extLst>
              <a:ext uri="{FF2B5EF4-FFF2-40B4-BE49-F238E27FC236}">
                <a16:creationId xmlns:a16="http://schemas.microsoft.com/office/drawing/2014/main" id="{8F8A0F33-B6CC-4583-B80C-4378DA01C45A}"/>
              </a:ext>
            </a:extLst>
          </p:cNvPr>
          <p:cNvSpPr txBox="1"/>
          <p:nvPr/>
        </p:nvSpPr>
        <p:spPr>
          <a:xfrm>
            <a:off x="3729138" y="5810412"/>
            <a:ext cx="1911081" cy="338554"/>
          </a:xfrm>
          <a:prstGeom prst="rect">
            <a:avLst/>
          </a:prstGeom>
          <a:noFill/>
        </p:spPr>
        <p:txBody>
          <a:bodyPr wrap="square" rtlCol="0">
            <a:spAutoFit/>
          </a:bodyPr>
          <a:lstStyle/>
          <a:p>
            <a:pPr lvl="1" algn="ctr"/>
            <a:r>
              <a:rPr lang="en-US" altLang="zh-CN" sz="1600" b="1" dirty="0">
                <a:latin typeface="+mn-ea"/>
              </a:rPr>
              <a:t>Candidate D</a:t>
            </a:r>
            <a:endParaRPr lang="zh-CN" altLang="en-US" sz="1600" b="1" dirty="0">
              <a:latin typeface="+mn-ea"/>
            </a:endParaRPr>
          </a:p>
        </p:txBody>
      </p:sp>
      <p:pic>
        <p:nvPicPr>
          <p:cNvPr id="95" name="图形 94" descr="用户">
            <a:extLst>
              <a:ext uri="{FF2B5EF4-FFF2-40B4-BE49-F238E27FC236}">
                <a16:creationId xmlns:a16="http://schemas.microsoft.com/office/drawing/2014/main" id="{3F9E5973-3149-4578-9866-CF235DA2677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37387" y="5198129"/>
            <a:ext cx="612283" cy="612283"/>
          </a:xfrm>
          <a:prstGeom prst="rect">
            <a:avLst/>
          </a:prstGeom>
        </p:spPr>
      </p:pic>
      <p:sp>
        <p:nvSpPr>
          <p:cNvPr id="96" name="文本框 95">
            <a:extLst>
              <a:ext uri="{FF2B5EF4-FFF2-40B4-BE49-F238E27FC236}">
                <a16:creationId xmlns:a16="http://schemas.microsoft.com/office/drawing/2014/main" id="{5EC34768-445C-4845-BAF9-302E2595B0C7}"/>
              </a:ext>
            </a:extLst>
          </p:cNvPr>
          <p:cNvSpPr txBox="1"/>
          <p:nvPr/>
        </p:nvSpPr>
        <p:spPr>
          <a:xfrm>
            <a:off x="5243184" y="5805034"/>
            <a:ext cx="1911081" cy="338554"/>
          </a:xfrm>
          <a:prstGeom prst="rect">
            <a:avLst/>
          </a:prstGeom>
          <a:noFill/>
        </p:spPr>
        <p:txBody>
          <a:bodyPr wrap="square" rtlCol="0">
            <a:spAutoFit/>
          </a:bodyPr>
          <a:lstStyle/>
          <a:p>
            <a:pPr lvl="1" algn="ctr"/>
            <a:r>
              <a:rPr lang="en-US" altLang="zh-CN" sz="1600" b="1" dirty="0">
                <a:latin typeface="+mn-ea"/>
              </a:rPr>
              <a:t>Candidate E</a:t>
            </a:r>
            <a:endParaRPr lang="zh-CN" altLang="en-US" sz="1600" b="1" dirty="0">
              <a:latin typeface="+mn-ea"/>
            </a:endParaRPr>
          </a:p>
        </p:txBody>
      </p:sp>
      <p:sp>
        <p:nvSpPr>
          <p:cNvPr id="117" name="文本框 116">
            <a:extLst>
              <a:ext uri="{FF2B5EF4-FFF2-40B4-BE49-F238E27FC236}">
                <a16:creationId xmlns:a16="http://schemas.microsoft.com/office/drawing/2014/main" id="{3A99763A-0CE3-410D-B1DD-AEB8ABFF1407}"/>
              </a:ext>
            </a:extLst>
          </p:cNvPr>
          <p:cNvSpPr txBox="1"/>
          <p:nvPr/>
        </p:nvSpPr>
        <p:spPr>
          <a:xfrm>
            <a:off x="6980487" y="2782939"/>
            <a:ext cx="230822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200" b="1" dirty="0">
                <a:latin typeface="+mn-ea"/>
              </a:rPr>
              <a:t>Proposal List:</a:t>
            </a:r>
          </a:p>
          <a:p>
            <a:r>
              <a:rPr lang="en-US" altLang="zh-CN" sz="1200" dirty="0">
                <a:latin typeface="+mn-ea"/>
              </a:rPr>
              <a:t>Proposal1 12 day 50%</a:t>
            </a:r>
          </a:p>
          <a:p>
            <a:endParaRPr lang="en-US" altLang="zh-CN" sz="1200" dirty="0">
              <a:latin typeface="+mn-ea"/>
            </a:endParaRPr>
          </a:p>
          <a:p>
            <a:r>
              <a:rPr lang="en-US" altLang="zh-CN" sz="1200" dirty="0">
                <a:latin typeface="+mn-ea"/>
              </a:rPr>
              <a:t>Proposal2 15 day 65%</a:t>
            </a:r>
          </a:p>
          <a:p>
            <a:endParaRPr lang="en-US" altLang="zh-CN" sz="1200" dirty="0">
              <a:latin typeface="+mn-ea"/>
            </a:endParaRPr>
          </a:p>
          <a:p>
            <a:r>
              <a:rPr lang="en-US" altLang="zh-CN" sz="1200" dirty="0">
                <a:latin typeface="+mn-ea"/>
              </a:rPr>
              <a:t>Proposal3 10 day 80%  </a:t>
            </a:r>
            <a:r>
              <a:rPr lang="en-US" altLang="zh-CN" sz="1200" b="1" dirty="0">
                <a:solidFill>
                  <a:srgbClr val="FF0000"/>
                </a:solidFill>
                <a:latin typeface="+mn-ea"/>
              </a:rPr>
              <a:t>PASS</a:t>
            </a:r>
            <a:endParaRPr lang="zh-CN" altLang="en-US" sz="1200" b="1" dirty="0">
              <a:solidFill>
                <a:srgbClr val="FF0000"/>
              </a:solidFill>
              <a:latin typeface="+mn-ea"/>
            </a:endParaRPr>
          </a:p>
        </p:txBody>
      </p:sp>
      <p:pic>
        <p:nvPicPr>
          <p:cNvPr id="119" name="图形 118" descr="关闭">
            <a:extLst>
              <a:ext uri="{FF2B5EF4-FFF2-40B4-BE49-F238E27FC236}">
                <a16:creationId xmlns:a16="http://schemas.microsoft.com/office/drawing/2014/main" id="{F7CD3EF1-7D0A-4572-ADD6-A1B79967A64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56681" y="3281111"/>
            <a:ext cx="369332" cy="369332"/>
          </a:xfrm>
          <a:prstGeom prst="rect">
            <a:avLst/>
          </a:prstGeom>
        </p:spPr>
      </p:pic>
      <p:sp>
        <p:nvSpPr>
          <p:cNvPr id="120" name="箭头: 右 119">
            <a:extLst>
              <a:ext uri="{FF2B5EF4-FFF2-40B4-BE49-F238E27FC236}">
                <a16:creationId xmlns:a16="http://schemas.microsoft.com/office/drawing/2014/main" id="{724500F9-6CE9-482D-A691-C28564C675E3}"/>
              </a:ext>
            </a:extLst>
          </p:cNvPr>
          <p:cNvSpPr/>
          <p:nvPr/>
        </p:nvSpPr>
        <p:spPr>
          <a:xfrm>
            <a:off x="6319130" y="3272818"/>
            <a:ext cx="533524" cy="29366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1" name="箭头: 右 120">
            <a:extLst>
              <a:ext uri="{FF2B5EF4-FFF2-40B4-BE49-F238E27FC236}">
                <a16:creationId xmlns:a16="http://schemas.microsoft.com/office/drawing/2014/main" id="{DF9DDC5E-9C94-46FA-A371-5CEBAB13B92C}"/>
              </a:ext>
            </a:extLst>
          </p:cNvPr>
          <p:cNvSpPr/>
          <p:nvPr/>
        </p:nvSpPr>
        <p:spPr>
          <a:xfrm>
            <a:off x="9497827" y="3272818"/>
            <a:ext cx="533524" cy="29366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id="{50D13D4F-9209-4BF4-9C67-E6EC32F59441}"/>
              </a:ext>
            </a:extLst>
          </p:cNvPr>
          <p:cNvSpPr txBox="1"/>
          <p:nvPr/>
        </p:nvSpPr>
        <p:spPr>
          <a:xfrm>
            <a:off x="10165837" y="3155471"/>
            <a:ext cx="1798133"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200" b="1" dirty="0">
                <a:latin typeface="+mn-ea"/>
              </a:rPr>
              <a:t>Proposal List:</a:t>
            </a:r>
          </a:p>
          <a:p>
            <a:r>
              <a:rPr lang="en-US" altLang="zh-CN" sz="1200" dirty="0">
                <a:latin typeface="+mn-ea"/>
              </a:rPr>
              <a:t>Proposal1 12 day 50%</a:t>
            </a:r>
          </a:p>
        </p:txBody>
      </p:sp>
      <p:cxnSp>
        <p:nvCxnSpPr>
          <p:cNvPr id="123" name="直接箭头连接符 122">
            <a:extLst>
              <a:ext uri="{FF2B5EF4-FFF2-40B4-BE49-F238E27FC236}">
                <a16:creationId xmlns:a16="http://schemas.microsoft.com/office/drawing/2014/main" id="{817B0DC1-943F-4EEB-93A4-169277FFAF73}"/>
              </a:ext>
            </a:extLst>
          </p:cNvPr>
          <p:cNvCxnSpPr>
            <a:cxnSpLocks/>
            <a:stCxn id="95" idx="0"/>
            <a:endCxn id="53" idx="2"/>
          </p:cNvCxnSpPr>
          <p:nvPr/>
        </p:nvCxnSpPr>
        <p:spPr>
          <a:xfrm flipH="1" flipV="1">
            <a:off x="5132061" y="4027536"/>
            <a:ext cx="1211468" cy="1170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2" name="文本框 131">
            <a:extLst>
              <a:ext uri="{FF2B5EF4-FFF2-40B4-BE49-F238E27FC236}">
                <a16:creationId xmlns:a16="http://schemas.microsoft.com/office/drawing/2014/main" id="{CC20B58B-0FE8-43B4-8714-BF4A3979466C}"/>
              </a:ext>
            </a:extLst>
          </p:cNvPr>
          <p:cNvSpPr txBox="1"/>
          <p:nvPr/>
        </p:nvSpPr>
        <p:spPr>
          <a:xfrm>
            <a:off x="4407635" y="2691607"/>
            <a:ext cx="14494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latin typeface="+mn-ea"/>
              </a:rPr>
              <a:t>Revocation</a:t>
            </a:r>
            <a:endParaRPr lang="zh-CN" altLang="en-US" dirty="0">
              <a:latin typeface="+mn-ea"/>
            </a:endParaRPr>
          </a:p>
        </p:txBody>
      </p:sp>
      <p:grpSp>
        <p:nvGrpSpPr>
          <p:cNvPr id="50" name="组合 49">
            <a:extLst>
              <a:ext uri="{FF2B5EF4-FFF2-40B4-BE49-F238E27FC236}">
                <a16:creationId xmlns:a16="http://schemas.microsoft.com/office/drawing/2014/main" id="{DC7A3D7F-4375-44E1-95A3-7EEA1F714121}"/>
              </a:ext>
            </a:extLst>
          </p:cNvPr>
          <p:cNvGrpSpPr/>
          <p:nvPr/>
        </p:nvGrpSpPr>
        <p:grpSpPr>
          <a:xfrm>
            <a:off x="7546264" y="1179486"/>
            <a:ext cx="1212043" cy="1497012"/>
            <a:chOff x="8890678" y="2299139"/>
            <a:chExt cx="646430" cy="824535"/>
          </a:xfrm>
        </p:grpSpPr>
        <p:sp>
          <p:nvSpPr>
            <p:cNvPr id="54" name="Oval 128">
              <a:extLst>
                <a:ext uri="{FF2B5EF4-FFF2-40B4-BE49-F238E27FC236}">
                  <a16:creationId xmlns:a16="http://schemas.microsoft.com/office/drawing/2014/main" id="{02BAF0B6-63A4-4722-B1A3-FE9BE3029E43}"/>
                </a:ext>
              </a:extLst>
            </p:cNvPr>
            <p:cNvSpPr>
              <a:spLocks noChangeArrowheads="1"/>
            </p:cNvSpPr>
            <p:nvPr/>
          </p:nvSpPr>
          <p:spPr bwMode="auto">
            <a:xfrm>
              <a:off x="8890678" y="2484864"/>
              <a:ext cx="645795" cy="638175"/>
            </a:xfrm>
            <a:prstGeom prst="ellipse">
              <a:avLst/>
            </a:prstGeom>
            <a:solidFill>
              <a:srgbClr val="50BF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29">
              <a:extLst>
                <a:ext uri="{FF2B5EF4-FFF2-40B4-BE49-F238E27FC236}">
                  <a16:creationId xmlns:a16="http://schemas.microsoft.com/office/drawing/2014/main" id="{53F259D5-75F0-4578-9A52-589E40F3A18B}"/>
                </a:ext>
              </a:extLst>
            </p:cNvPr>
            <p:cNvSpPr/>
            <p:nvPr/>
          </p:nvSpPr>
          <p:spPr bwMode="auto">
            <a:xfrm>
              <a:off x="9201828" y="2484864"/>
              <a:ext cx="23495" cy="0"/>
            </a:xfrm>
            <a:custGeom>
              <a:avLst/>
              <a:gdLst>
                <a:gd name="T0" fmla="*/ 3 w 3"/>
                <a:gd name="T1" fmla="*/ 0 w 3"/>
                <a:gd name="T2" fmla="*/ 2 w 3"/>
                <a:gd name="T3" fmla="*/ 3 w 3"/>
              </a:gdLst>
              <a:ahLst/>
              <a:cxnLst>
                <a:cxn ang="0">
                  <a:pos x="T0" y="0"/>
                </a:cxn>
                <a:cxn ang="0">
                  <a:pos x="T1" y="0"/>
                </a:cxn>
                <a:cxn ang="0">
                  <a:pos x="T2" y="0"/>
                </a:cxn>
                <a:cxn ang="0">
                  <a:pos x="T3" y="0"/>
                </a:cxn>
              </a:cxnLst>
              <a:rect l="0" t="0" r="r" b="b"/>
              <a:pathLst>
                <a:path w="3">
                  <a:moveTo>
                    <a:pt x="3" y="0"/>
                  </a:moveTo>
                  <a:cubicBezTo>
                    <a:pt x="0" y="0"/>
                    <a:pt x="0" y="0"/>
                    <a:pt x="0" y="0"/>
                  </a:cubicBezTo>
                  <a:cubicBezTo>
                    <a:pt x="1" y="0"/>
                    <a:pt x="1" y="0"/>
                    <a:pt x="2" y="0"/>
                  </a:cubicBezTo>
                  <a:cubicBezTo>
                    <a:pt x="2" y="0"/>
                    <a:pt x="3" y="0"/>
                    <a:pt x="3" y="0"/>
                  </a:cubicBezTo>
                  <a:close/>
                </a:path>
              </a:pathLst>
            </a:custGeom>
            <a:solidFill>
              <a:srgbClr val="40A5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927">
              <a:extLst>
                <a:ext uri="{FF2B5EF4-FFF2-40B4-BE49-F238E27FC236}">
                  <a16:creationId xmlns:a16="http://schemas.microsoft.com/office/drawing/2014/main" id="{6CDADAD9-4037-436E-AD98-0D0863A8E6AE}"/>
                </a:ext>
              </a:extLst>
            </p:cNvPr>
            <p:cNvSpPr/>
            <p:nvPr/>
          </p:nvSpPr>
          <p:spPr bwMode="auto">
            <a:xfrm>
              <a:off x="9062128" y="2632819"/>
              <a:ext cx="474980" cy="490855"/>
            </a:xfrm>
            <a:custGeom>
              <a:avLst/>
              <a:gdLst>
                <a:gd name="T0" fmla="*/ 4 w 61"/>
                <a:gd name="T1" fmla="*/ 44 h 63"/>
                <a:gd name="T2" fmla="*/ 3 w 61"/>
                <a:gd name="T3" fmla="*/ 42 h 63"/>
                <a:gd name="T4" fmla="*/ 7 w 61"/>
                <a:gd name="T5" fmla="*/ 38 h 63"/>
                <a:gd name="T6" fmla="*/ 5 w 61"/>
                <a:gd name="T7" fmla="*/ 36 h 63"/>
                <a:gd name="T8" fmla="*/ 4 w 61"/>
                <a:gd name="T9" fmla="*/ 35 h 63"/>
                <a:gd name="T10" fmla="*/ 3 w 61"/>
                <a:gd name="T11" fmla="*/ 33 h 63"/>
                <a:gd name="T12" fmla="*/ 2 w 61"/>
                <a:gd name="T13" fmla="*/ 32 h 63"/>
                <a:gd name="T14" fmla="*/ 2 w 61"/>
                <a:gd name="T15" fmla="*/ 30 h 63"/>
                <a:gd name="T16" fmla="*/ 1 w 61"/>
                <a:gd name="T17" fmla="*/ 28 h 63"/>
                <a:gd name="T18" fmla="*/ 1 w 61"/>
                <a:gd name="T19" fmla="*/ 26 h 63"/>
                <a:gd name="T20" fmla="*/ 1 w 61"/>
                <a:gd name="T21" fmla="*/ 24 h 63"/>
                <a:gd name="T22" fmla="*/ 1 w 61"/>
                <a:gd name="T23" fmla="*/ 22 h 63"/>
                <a:gd name="T24" fmla="*/ 1 w 61"/>
                <a:gd name="T25" fmla="*/ 20 h 63"/>
                <a:gd name="T26" fmla="*/ 1 w 61"/>
                <a:gd name="T27" fmla="*/ 18 h 63"/>
                <a:gd name="T28" fmla="*/ 2 w 61"/>
                <a:gd name="T29" fmla="*/ 16 h 63"/>
                <a:gd name="T30" fmla="*/ 3 w 61"/>
                <a:gd name="T31" fmla="*/ 15 h 63"/>
                <a:gd name="T32" fmla="*/ 2 w 61"/>
                <a:gd name="T33" fmla="*/ 12 h 63"/>
                <a:gd name="T34" fmla="*/ 2 w 61"/>
                <a:gd name="T35" fmla="*/ 12 h 63"/>
                <a:gd name="T36" fmla="*/ 1 w 61"/>
                <a:gd name="T37" fmla="*/ 11 h 63"/>
                <a:gd name="T38" fmla="*/ 0 w 61"/>
                <a:gd name="T39" fmla="*/ 10 h 63"/>
                <a:gd name="T40" fmla="*/ 0 w 61"/>
                <a:gd name="T41" fmla="*/ 9 h 63"/>
                <a:gd name="T42" fmla="*/ 0 w 61"/>
                <a:gd name="T43" fmla="*/ 8 h 63"/>
                <a:gd name="T44" fmla="*/ 0 w 61"/>
                <a:gd name="T45" fmla="*/ 6 h 63"/>
                <a:gd name="T46" fmla="*/ 0 w 61"/>
                <a:gd name="T47" fmla="*/ 5 h 63"/>
                <a:gd name="T48" fmla="*/ 1 w 61"/>
                <a:gd name="T49" fmla="*/ 4 h 63"/>
                <a:gd name="T50" fmla="*/ 1 w 61"/>
                <a:gd name="T51" fmla="*/ 3 h 63"/>
                <a:gd name="T52" fmla="*/ 2 w 61"/>
                <a:gd name="T53" fmla="*/ 2 h 63"/>
                <a:gd name="T54" fmla="*/ 4 w 61"/>
                <a:gd name="T55" fmla="*/ 1 h 63"/>
                <a:gd name="T56" fmla="*/ 5 w 61"/>
                <a:gd name="T57" fmla="*/ 1 h 63"/>
                <a:gd name="T58" fmla="*/ 6 w 61"/>
                <a:gd name="T59" fmla="*/ 0 h 63"/>
                <a:gd name="T60" fmla="*/ 7 w 61"/>
                <a:gd name="T61" fmla="*/ 0 h 63"/>
                <a:gd name="T62" fmla="*/ 9 w 61"/>
                <a:gd name="T63" fmla="*/ 1 h 63"/>
                <a:gd name="T64" fmla="*/ 10 w 61"/>
                <a:gd name="T65" fmla="*/ 1 h 63"/>
                <a:gd name="T66" fmla="*/ 14 w 61"/>
                <a:gd name="T67" fmla="*/ 5 h 63"/>
                <a:gd name="T68" fmla="*/ 16 w 61"/>
                <a:gd name="T69" fmla="*/ 5 h 63"/>
                <a:gd name="T70" fmla="*/ 17 w 61"/>
                <a:gd name="T71" fmla="*/ 4 h 63"/>
                <a:gd name="T72" fmla="*/ 19 w 61"/>
                <a:gd name="T73" fmla="*/ 4 h 63"/>
                <a:gd name="T74" fmla="*/ 20 w 61"/>
                <a:gd name="T75" fmla="*/ 4 h 63"/>
                <a:gd name="T76" fmla="*/ 22 w 61"/>
                <a:gd name="T77" fmla="*/ 4 h 63"/>
                <a:gd name="T78" fmla="*/ 24 w 61"/>
                <a:gd name="T79" fmla="*/ 4 h 63"/>
                <a:gd name="T80" fmla="*/ 25 w 61"/>
                <a:gd name="T81" fmla="*/ 5 h 63"/>
                <a:gd name="T82" fmla="*/ 27 w 61"/>
                <a:gd name="T83" fmla="*/ 5 h 63"/>
                <a:gd name="T84" fmla="*/ 28 w 61"/>
                <a:gd name="T85" fmla="*/ 6 h 63"/>
                <a:gd name="T86" fmla="*/ 29 w 61"/>
                <a:gd name="T87" fmla="*/ 6 h 63"/>
                <a:gd name="T88" fmla="*/ 31 w 61"/>
                <a:gd name="T89" fmla="*/ 7 h 63"/>
                <a:gd name="T90" fmla="*/ 32 w 61"/>
                <a:gd name="T91" fmla="*/ 8 h 63"/>
                <a:gd name="T92" fmla="*/ 28 w 61"/>
                <a:gd name="T93" fmla="*/ 3 h 63"/>
                <a:gd name="T94" fmla="*/ 28 w 61"/>
                <a:gd name="T95" fmla="*/ 3 h 63"/>
                <a:gd name="T96" fmla="*/ 29 w 61"/>
                <a:gd name="T97" fmla="*/ 2 h 63"/>
                <a:gd name="T98" fmla="*/ 30 w 61"/>
                <a:gd name="T99" fmla="*/ 1 h 63"/>
                <a:gd name="T100" fmla="*/ 31 w 61"/>
                <a:gd name="T101" fmla="*/ 1 h 63"/>
                <a:gd name="T102" fmla="*/ 32 w 61"/>
                <a:gd name="T103" fmla="*/ 0 h 63"/>
                <a:gd name="T104" fmla="*/ 34 w 61"/>
                <a:gd name="T105" fmla="*/ 0 h 63"/>
                <a:gd name="T106" fmla="*/ 35 w 61"/>
                <a:gd name="T107" fmla="*/ 0 h 63"/>
                <a:gd name="T108" fmla="*/ 36 w 61"/>
                <a:gd name="T109" fmla="*/ 1 h 63"/>
                <a:gd name="T110" fmla="*/ 38 w 61"/>
                <a:gd name="T111" fmla="*/ 1 h 63"/>
                <a:gd name="T112" fmla="*/ 23 w 61"/>
                <a:gd name="T11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 h="63">
                  <a:moveTo>
                    <a:pt x="23" y="63"/>
                  </a:moveTo>
                  <a:cubicBezTo>
                    <a:pt x="5" y="45"/>
                    <a:pt x="5" y="45"/>
                    <a:pt x="5" y="45"/>
                  </a:cubicBezTo>
                  <a:cubicBezTo>
                    <a:pt x="4" y="44"/>
                    <a:pt x="4" y="44"/>
                    <a:pt x="4" y="44"/>
                  </a:cubicBezTo>
                  <a:cubicBezTo>
                    <a:pt x="4" y="44"/>
                    <a:pt x="4" y="44"/>
                    <a:pt x="4" y="44"/>
                  </a:cubicBezTo>
                  <a:cubicBezTo>
                    <a:pt x="4" y="43"/>
                    <a:pt x="4" y="43"/>
                    <a:pt x="4" y="43"/>
                  </a:cubicBezTo>
                  <a:cubicBezTo>
                    <a:pt x="4" y="43"/>
                    <a:pt x="4" y="43"/>
                    <a:pt x="4" y="43"/>
                  </a:cubicBezTo>
                  <a:cubicBezTo>
                    <a:pt x="3" y="42"/>
                    <a:pt x="3" y="42"/>
                    <a:pt x="3" y="42"/>
                  </a:cubicBezTo>
                  <a:cubicBezTo>
                    <a:pt x="3" y="42"/>
                    <a:pt x="3" y="42"/>
                    <a:pt x="3" y="42"/>
                  </a:cubicBezTo>
                  <a:cubicBezTo>
                    <a:pt x="4" y="41"/>
                    <a:pt x="4" y="41"/>
                    <a:pt x="4" y="41"/>
                  </a:cubicBezTo>
                  <a:cubicBezTo>
                    <a:pt x="4" y="41"/>
                    <a:pt x="4" y="41"/>
                    <a:pt x="4" y="41"/>
                  </a:cubicBezTo>
                  <a:cubicBezTo>
                    <a:pt x="4" y="40"/>
                    <a:pt x="4" y="40"/>
                    <a:pt x="4" y="40"/>
                  </a:cubicBezTo>
                  <a:cubicBezTo>
                    <a:pt x="7" y="38"/>
                    <a:pt x="7" y="38"/>
                    <a:pt x="7" y="38"/>
                  </a:cubicBezTo>
                  <a:cubicBezTo>
                    <a:pt x="6" y="37"/>
                    <a:pt x="6" y="37"/>
                    <a:pt x="6" y="37"/>
                  </a:cubicBezTo>
                  <a:cubicBezTo>
                    <a:pt x="6" y="37"/>
                    <a:pt x="6" y="37"/>
                    <a:pt x="6" y="37"/>
                  </a:cubicBezTo>
                  <a:cubicBezTo>
                    <a:pt x="6" y="37"/>
                    <a:pt x="6" y="37"/>
                    <a:pt x="6" y="37"/>
                  </a:cubicBezTo>
                  <a:cubicBezTo>
                    <a:pt x="5" y="36"/>
                    <a:pt x="5" y="36"/>
                    <a:pt x="5" y="36"/>
                  </a:cubicBezTo>
                  <a:cubicBezTo>
                    <a:pt x="5" y="36"/>
                    <a:pt x="5" y="36"/>
                    <a:pt x="5" y="36"/>
                  </a:cubicBezTo>
                  <a:cubicBezTo>
                    <a:pt x="5" y="36"/>
                    <a:pt x="5" y="36"/>
                    <a:pt x="5" y="36"/>
                  </a:cubicBezTo>
                  <a:cubicBezTo>
                    <a:pt x="4" y="35"/>
                    <a:pt x="4" y="35"/>
                    <a:pt x="4" y="35"/>
                  </a:cubicBezTo>
                  <a:cubicBezTo>
                    <a:pt x="4" y="35"/>
                    <a:pt x="4" y="35"/>
                    <a:pt x="4" y="35"/>
                  </a:cubicBezTo>
                  <a:cubicBezTo>
                    <a:pt x="4" y="34"/>
                    <a:pt x="4" y="34"/>
                    <a:pt x="4" y="34"/>
                  </a:cubicBezTo>
                  <a:cubicBezTo>
                    <a:pt x="4" y="34"/>
                    <a:pt x="4" y="34"/>
                    <a:pt x="4" y="34"/>
                  </a:cubicBezTo>
                  <a:cubicBezTo>
                    <a:pt x="3" y="34"/>
                    <a:pt x="3" y="34"/>
                    <a:pt x="3" y="34"/>
                  </a:cubicBezTo>
                  <a:cubicBezTo>
                    <a:pt x="3" y="33"/>
                    <a:pt x="3" y="33"/>
                    <a:pt x="3" y="33"/>
                  </a:cubicBezTo>
                  <a:cubicBezTo>
                    <a:pt x="3" y="33"/>
                    <a:pt x="3" y="33"/>
                    <a:pt x="3" y="33"/>
                  </a:cubicBezTo>
                  <a:cubicBezTo>
                    <a:pt x="3" y="32"/>
                    <a:pt x="3" y="32"/>
                    <a:pt x="3" y="32"/>
                  </a:cubicBezTo>
                  <a:cubicBezTo>
                    <a:pt x="3" y="32"/>
                    <a:pt x="3" y="32"/>
                    <a:pt x="3" y="32"/>
                  </a:cubicBezTo>
                  <a:cubicBezTo>
                    <a:pt x="2" y="32"/>
                    <a:pt x="2" y="32"/>
                    <a:pt x="2" y="32"/>
                  </a:cubicBezTo>
                  <a:cubicBezTo>
                    <a:pt x="2" y="31"/>
                    <a:pt x="2" y="31"/>
                    <a:pt x="2" y="31"/>
                  </a:cubicBezTo>
                  <a:cubicBezTo>
                    <a:pt x="2" y="31"/>
                    <a:pt x="2" y="31"/>
                    <a:pt x="2" y="31"/>
                  </a:cubicBezTo>
                  <a:cubicBezTo>
                    <a:pt x="2" y="30"/>
                    <a:pt x="2" y="30"/>
                    <a:pt x="2" y="30"/>
                  </a:cubicBezTo>
                  <a:cubicBezTo>
                    <a:pt x="2" y="30"/>
                    <a:pt x="2" y="30"/>
                    <a:pt x="2" y="30"/>
                  </a:cubicBezTo>
                  <a:cubicBezTo>
                    <a:pt x="1" y="29"/>
                    <a:pt x="1" y="29"/>
                    <a:pt x="1" y="29"/>
                  </a:cubicBezTo>
                  <a:cubicBezTo>
                    <a:pt x="1" y="29"/>
                    <a:pt x="1" y="29"/>
                    <a:pt x="1" y="29"/>
                  </a:cubicBezTo>
                  <a:cubicBezTo>
                    <a:pt x="1" y="28"/>
                    <a:pt x="1" y="28"/>
                    <a:pt x="1" y="28"/>
                  </a:cubicBezTo>
                  <a:cubicBezTo>
                    <a:pt x="1" y="28"/>
                    <a:pt x="1" y="28"/>
                    <a:pt x="1" y="28"/>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5"/>
                    <a:pt x="1" y="25"/>
                    <a:pt x="1" y="25"/>
                  </a:cubicBezTo>
                  <a:cubicBezTo>
                    <a:pt x="1" y="25"/>
                    <a:pt x="1" y="25"/>
                    <a:pt x="1" y="25"/>
                  </a:cubicBezTo>
                  <a:cubicBezTo>
                    <a:pt x="1" y="24"/>
                    <a:pt x="1" y="24"/>
                    <a:pt x="1" y="24"/>
                  </a:cubicBezTo>
                  <a:cubicBezTo>
                    <a:pt x="1" y="24"/>
                    <a:pt x="1" y="24"/>
                    <a:pt x="1" y="24"/>
                  </a:cubicBezTo>
                  <a:cubicBezTo>
                    <a:pt x="1" y="23"/>
                    <a:pt x="1" y="23"/>
                    <a:pt x="1" y="23"/>
                  </a:cubicBezTo>
                  <a:cubicBezTo>
                    <a:pt x="1" y="23"/>
                    <a:pt x="1" y="23"/>
                    <a:pt x="1" y="23"/>
                  </a:cubicBezTo>
                  <a:cubicBezTo>
                    <a:pt x="1" y="22"/>
                    <a:pt x="1" y="22"/>
                    <a:pt x="1" y="22"/>
                  </a:cubicBezTo>
                  <a:cubicBezTo>
                    <a:pt x="1" y="22"/>
                    <a:pt x="1" y="22"/>
                    <a:pt x="1" y="22"/>
                  </a:cubicBezTo>
                  <a:cubicBezTo>
                    <a:pt x="1" y="21"/>
                    <a:pt x="1" y="21"/>
                    <a:pt x="1" y="21"/>
                  </a:cubicBezTo>
                  <a:cubicBezTo>
                    <a:pt x="1" y="21"/>
                    <a:pt x="1" y="21"/>
                    <a:pt x="1" y="21"/>
                  </a:cubicBezTo>
                  <a:cubicBezTo>
                    <a:pt x="1" y="20"/>
                    <a:pt x="1" y="20"/>
                    <a:pt x="1" y="20"/>
                  </a:cubicBezTo>
                  <a:cubicBezTo>
                    <a:pt x="1" y="20"/>
                    <a:pt x="1" y="20"/>
                    <a:pt x="1" y="20"/>
                  </a:cubicBezTo>
                  <a:cubicBezTo>
                    <a:pt x="1" y="19"/>
                    <a:pt x="1" y="19"/>
                    <a:pt x="1" y="19"/>
                  </a:cubicBezTo>
                  <a:cubicBezTo>
                    <a:pt x="1" y="19"/>
                    <a:pt x="1" y="19"/>
                    <a:pt x="1" y="19"/>
                  </a:cubicBezTo>
                  <a:cubicBezTo>
                    <a:pt x="1" y="18"/>
                    <a:pt x="1" y="18"/>
                    <a:pt x="1" y="18"/>
                  </a:cubicBezTo>
                  <a:cubicBezTo>
                    <a:pt x="1" y="18"/>
                    <a:pt x="1" y="18"/>
                    <a:pt x="1" y="18"/>
                  </a:cubicBezTo>
                  <a:cubicBezTo>
                    <a:pt x="2" y="17"/>
                    <a:pt x="2" y="17"/>
                    <a:pt x="2" y="17"/>
                  </a:cubicBezTo>
                  <a:cubicBezTo>
                    <a:pt x="2" y="17"/>
                    <a:pt x="2" y="17"/>
                    <a:pt x="2" y="17"/>
                  </a:cubicBezTo>
                  <a:cubicBezTo>
                    <a:pt x="2" y="16"/>
                    <a:pt x="2" y="16"/>
                    <a:pt x="2" y="16"/>
                  </a:cubicBezTo>
                  <a:cubicBezTo>
                    <a:pt x="2" y="16"/>
                    <a:pt x="2" y="16"/>
                    <a:pt x="2" y="16"/>
                  </a:cubicBezTo>
                  <a:cubicBezTo>
                    <a:pt x="2" y="16"/>
                    <a:pt x="2" y="16"/>
                    <a:pt x="2" y="16"/>
                  </a:cubicBezTo>
                  <a:cubicBezTo>
                    <a:pt x="3" y="15"/>
                    <a:pt x="3" y="15"/>
                    <a:pt x="3" y="15"/>
                  </a:cubicBezTo>
                  <a:cubicBezTo>
                    <a:pt x="3" y="15"/>
                    <a:pt x="3" y="15"/>
                    <a:pt x="3" y="15"/>
                  </a:cubicBezTo>
                  <a:cubicBezTo>
                    <a:pt x="3" y="14"/>
                    <a:pt x="3" y="14"/>
                    <a:pt x="3" y="14"/>
                  </a:cubicBezTo>
                  <a:cubicBezTo>
                    <a:pt x="3" y="14"/>
                    <a:pt x="3" y="14"/>
                    <a:pt x="3" y="14"/>
                  </a:cubicBezTo>
                  <a:cubicBezTo>
                    <a:pt x="3" y="14"/>
                    <a:pt x="3" y="14"/>
                    <a:pt x="3" y="14"/>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1" y="12"/>
                    <a:pt x="1" y="12"/>
                    <a:pt x="1" y="12"/>
                  </a:cubicBezTo>
                  <a:cubicBezTo>
                    <a:pt x="1" y="12"/>
                    <a:pt x="1" y="12"/>
                    <a:pt x="1" y="12"/>
                  </a:cubicBezTo>
                  <a:cubicBezTo>
                    <a:pt x="1" y="11"/>
                    <a:pt x="1" y="11"/>
                    <a:pt x="1" y="11"/>
                  </a:cubicBezTo>
                  <a:cubicBezTo>
                    <a:pt x="1" y="11"/>
                    <a:pt x="1" y="11"/>
                    <a:pt x="1" y="11"/>
                  </a:cubicBezTo>
                  <a:cubicBezTo>
                    <a:pt x="1" y="11"/>
                    <a:pt x="1" y="11"/>
                    <a:pt x="1" y="11"/>
                  </a:cubicBezTo>
                  <a:cubicBezTo>
                    <a:pt x="1" y="11"/>
                    <a:pt x="1" y="11"/>
                    <a:pt x="1" y="11"/>
                  </a:cubicBezTo>
                  <a:cubicBezTo>
                    <a:pt x="1" y="10"/>
                    <a:pt x="1" y="10"/>
                    <a:pt x="1" y="10"/>
                  </a:cubicBezTo>
                  <a:cubicBezTo>
                    <a:pt x="0" y="10"/>
                    <a:pt x="0" y="10"/>
                    <a:pt x="0" y="10"/>
                  </a:cubicBezTo>
                  <a:cubicBezTo>
                    <a:pt x="0" y="10"/>
                    <a:pt x="0" y="10"/>
                    <a:pt x="0" y="10"/>
                  </a:cubicBezTo>
                  <a:cubicBezTo>
                    <a:pt x="0" y="10"/>
                    <a:pt x="0" y="10"/>
                    <a:pt x="0" y="10"/>
                  </a:cubicBezTo>
                  <a:cubicBezTo>
                    <a:pt x="0" y="9"/>
                    <a:pt x="0" y="9"/>
                    <a:pt x="0" y="9"/>
                  </a:cubicBezTo>
                  <a:cubicBezTo>
                    <a:pt x="0" y="9"/>
                    <a:pt x="0" y="9"/>
                    <a:pt x="0" y="9"/>
                  </a:cubicBezTo>
                  <a:cubicBezTo>
                    <a:pt x="0" y="9"/>
                    <a:pt x="0" y="9"/>
                    <a:pt x="0" y="9"/>
                  </a:cubicBezTo>
                  <a:cubicBezTo>
                    <a:pt x="0" y="8"/>
                    <a:pt x="0" y="8"/>
                    <a:pt x="0" y="8"/>
                  </a:cubicBezTo>
                  <a:cubicBezTo>
                    <a:pt x="0" y="8"/>
                    <a:pt x="0" y="8"/>
                    <a:pt x="0" y="8"/>
                  </a:cubicBezTo>
                  <a:cubicBezTo>
                    <a:pt x="0" y="8"/>
                    <a:pt x="0" y="8"/>
                    <a:pt x="0" y="8"/>
                  </a:cubicBezTo>
                  <a:cubicBezTo>
                    <a:pt x="0" y="7"/>
                    <a:pt x="0" y="7"/>
                    <a:pt x="0" y="7"/>
                  </a:cubicBezTo>
                  <a:cubicBezTo>
                    <a:pt x="0" y="7"/>
                    <a:pt x="0" y="7"/>
                    <a:pt x="0" y="7"/>
                  </a:cubicBezTo>
                  <a:cubicBezTo>
                    <a:pt x="0" y="7"/>
                    <a:pt x="0" y="7"/>
                    <a:pt x="0" y="7"/>
                  </a:cubicBezTo>
                  <a:cubicBezTo>
                    <a:pt x="0" y="6"/>
                    <a:pt x="0" y="6"/>
                    <a:pt x="0" y="6"/>
                  </a:cubicBezTo>
                  <a:cubicBezTo>
                    <a:pt x="0" y="6"/>
                    <a:pt x="0" y="6"/>
                    <a:pt x="0" y="6"/>
                  </a:cubicBezTo>
                  <a:cubicBezTo>
                    <a:pt x="0" y="6"/>
                    <a:pt x="0" y="6"/>
                    <a:pt x="0" y="6"/>
                  </a:cubicBezTo>
                  <a:cubicBezTo>
                    <a:pt x="0" y="5"/>
                    <a:pt x="0" y="5"/>
                    <a:pt x="0" y="5"/>
                  </a:cubicBezTo>
                  <a:cubicBezTo>
                    <a:pt x="0" y="5"/>
                    <a:pt x="0" y="5"/>
                    <a:pt x="0" y="5"/>
                  </a:cubicBezTo>
                  <a:cubicBezTo>
                    <a:pt x="0" y="5"/>
                    <a:pt x="0" y="5"/>
                    <a:pt x="0" y="5"/>
                  </a:cubicBezTo>
                  <a:cubicBezTo>
                    <a:pt x="0" y="4"/>
                    <a:pt x="0" y="4"/>
                    <a:pt x="0" y="4"/>
                  </a:cubicBezTo>
                  <a:cubicBezTo>
                    <a:pt x="0" y="4"/>
                    <a:pt x="0" y="4"/>
                    <a:pt x="0" y="4"/>
                  </a:cubicBezTo>
                  <a:cubicBezTo>
                    <a:pt x="1" y="4"/>
                    <a:pt x="1" y="4"/>
                    <a:pt x="1" y="4"/>
                  </a:cubicBezTo>
                  <a:cubicBezTo>
                    <a:pt x="1" y="3"/>
                    <a:pt x="1" y="3"/>
                    <a:pt x="1" y="3"/>
                  </a:cubicBezTo>
                  <a:cubicBezTo>
                    <a:pt x="1" y="3"/>
                    <a:pt x="1" y="3"/>
                    <a:pt x="1" y="3"/>
                  </a:cubicBezTo>
                  <a:cubicBezTo>
                    <a:pt x="1" y="3"/>
                    <a:pt x="1" y="3"/>
                    <a:pt x="1" y="3"/>
                  </a:cubicBezTo>
                  <a:cubicBezTo>
                    <a:pt x="1" y="3"/>
                    <a:pt x="1" y="3"/>
                    <a:pt x="1" y="3"/>
                  </a:cubicBezTo>
                  <a:cubicBezTo>
                    <a:pt x="2" y="2"/>
                    <a:pt x="2" y="2"/>
                    <a:pt x="2" y="2"/>
                  </a:cubicBezTo>
                  <a:cubicBezTo>
                    <a:pt x="2" y="2"/>
                    <a:pt x="2" y="2"/>
                    <a:pt x="2" y="2"/>
                  </a:cubicBezTo>
                  <a:cubicBezTo>
                    <a:pt x="2" y="2"/>
                    <a:pt x="2" y="2"/>
                    <a:pt x="2" y="2"/>
                  </a:cubicBezTo>
                  <a:cubicBezTo>
                    <a:pt x="2" y="2"/>
                    <a:pt x="2" y="2"/>
                    <a:pt x="2" y="2"/>
                  </a:cubicBezTo>
                  <a:cubicBezTo>
                    <a:pt x="3" y="1"/>
                    <a:pt x="3" y="1"/>
                    <a:pt x="3" y="1"/>
                  </a:cubicBezTo>
                  <a:cubicBezTo>
                    <a:pt x="3" y="1"/>
                    <a:pt x="3" y="1"/>
                    <a:pt x="3" y="1"/>
                  </a:cubicBezTo>
                  <a:cubicBezTo>
                    <a:pt x="3" y="1"/>
                    <a:pt x="3" y="1"/>
                    <a:pt x="3" y="1"/>
                  </a:cubicBezTo>
                  <a:cubicBezTo>
                    <a:pt x="4" y="1"/>
                    <a:pt x="4" y="1"/>
                    <a:pt x="4" y="1"/>
                  </a:cubicBezTo>
                  <a:cubicBezTo>
                    <a:pt x="4" y="1"/>
                    <a:pt x="4" y="1"/>
                    <a:pt x="4" y="1"/>
                  </a:cubicBezTo>
                  <a:cubicBezTo>
                    <a:pt x="4" y="1"/>
                    <a:pt x="4" y="1"/>
                    <a:pt x="4" y="1"/>
                  </a:cubicBezTo>
                  <a:cubicBezTo>
                    <a:pt x="4" y="1"/>
                    <a:pt x="4" y="1"/>
                    <a:pt x="4" y="1"/>
                  </a:cubicBezTo>
                  <a:cubicBezTo>
                    <a:pt x="5" y="1"/>
                    <a:pt x="5" y="1"/>
                    <a:pt x="5" y="1"/>
                  </a:cubicBezTo>
                  <a:cubicBezTo>
                    <a:pt x="5" y="0"/>
                    <a:pt x="5" y="0"/>
                    <a:pt x="5" y="0"/>
                  </a:cubicBezTo>
                  <a:cubicBezTo>
                    <a:pt x="5" y="0"/>
                    <a:pt x="5" y="0"/>
                    <a:pt x="5" y="0"/>
                  </a:cubicBezTo>
                  <a:cubicBezTo>
                    <a:pt x="6" y="0"/>
                    <a:pt x="6" y="0"/>
                    <a:pt x="6" y="0"/>
                  </a:cubicBezTo>
                  <a:cubicBezTo>
                    <a:pt x="6" y="0"/>
                    <a:pt x="6" y="0"/>
                    <a:pt x="6" y="0"/>
                  </a:cubicBezTo>
                  <a:cubicBezTo>
                    <a:pt x="6" y="0"/>
                    <a:pt x="6" y="0"/>
                    <a:pt x="6" y="0"/>
                  </a:cubicBezTo>
                  <a:cubicBezTo>
                    <a:pt x="7" y="0"/>
                    <a:pt x="7" y="0"/>
                    <a:pt x="7" y="0"/>
                  </a:cubicBezTo>
                  <a:cubicBezTo>
                    <a:pt x="7" y="0"/>
                    <a:pt x="7" y="0"/>
                    <a:pt x="7" y="0"/>
                  </a:cubicBezTo>
                  <a:cubicBezTo>
                    <a:pt x="7" y="0"/>
                    <a:pt x="7" y="0"/>
                    <a:pt x="7" y="0"/>
                  </a:cubicBezTo>
                  <a:cubicBezTo>
                    <a:pt x="8" y="0"/>
                    <a:pt x="8" y="0"/>
                    <a:pt x="8" y="0"/>
                  </a:cubicBezTo>
                  <a:cubicBezTo>
                    <a:pt x="8" y="0"/>
                    <a:pt x="8" y="0"/>
                    <a:pt x="8" y="0"/>
                  </a:cubicBezTo>
                  <a:cubicBezTo>
                    <a:pt x="8" y="1"/>
                    <a:pt x="8" y="1"/>
                    <a:pt x="8" y="1"/>
                  </a:cubicBezTo>
                  <a:cubicBezTo>
                    <a:pt x="9" y="1"/>
                    <a:pt x="9" y="1"/>
                    <a:pt x="9" y="1"/>
                  </a:cubicBezTo>
                  <a:cubicBezTo>
                    <a:pt x="9" y="1"/>
                    <a:pt x="9" y="1"/>
                    <a:pt x="9" y="1"/>
                  </a:cubicBezTo>
                  <a:cubicBezTo>
                    <a:pt x="9" y="1"/>
                    <a:pt x="9" y="1"/>
                    <a:pt x="9" y="1"/>
                  </a:cubicBezTo>
                  <a:cubicBezTo>
                    <a:pt x="10" y="1"/>
                    <a:pt x="10" y="1"/>
                    <a:pt x="10" y="1"/>
                  </a:cubicBezTo>
                  <a:cubicBezTo>
                    <a:pt x="10" y="1"/>
                    <a:pt x="10" y="1"/>
                    <a:pt x="10" y="1"/>
                  </a:cubicBezTo>
                  <a:cubicBezTo>
                    <a:pt x="10" y="1"/>
                    <a:pt x="10" y="1"/>
                    <a:pt x="10" y="1"/>
                  </a:cubicBezTo>
                  <a:cubicBezTo>
                    <a:pt x="11" y="2"/>
                    <a:pt x="11" y="2"/>
                    <a:pt x="11" y="2"/>
                  </a:cubicBezTo>
                  <a:cubicBezTo>
                    <a:pt x="14" y="5"/>
                    <a:pt x="14" y="5"/>
                    <a:pt x="14" y="5"/>
                  </a:cubicBezTo>
                  <a:cubicBezTo>
                    <a:pt x="14" y="5"/>
                    <a:pt x="14" y="5"/>
                    <a:pt x="14" y="5"/>
                  </a:cubicBezTo>
                  <a:cubicBezTo>
                    <a:pt x="15" y="5"/>
                    <a:pt x="15" y="5"/>
                    <a:pt x="15" y="5"/>
                  </a:cubicBezTo>
                  <a:cubicBezTo>
                    <a:pt x="15" y="5"/>
                    <a:pt x="15" y="5"/>
                    <a:pt x="15" y="5"/>
                  </a:cubicBezTo>
                  <a:cubicBezTo>
                    <a:pt x="15" y="5"/>
                    <a:pt x="15" y="5"/>
                    <a:pt x="15" y="5"/>
                  </a:cubicBezTo>
                  <a:cubicBezTo>
                    <a:pt x="16" y="5"/>
                    <a:pt x="16" y="5"/>
                    <a:pt x="16" y="5"/>
                  </a:cubicBezTo>
                  <a:cubicBezTo>
                    <a:pt x="16" y="4"/>
                    <a:pt x="16" y="4"/>
                    <a:pt x="16" y="4"/>
                  </a:cubicBezTo>
                  <a:cubicBezTo>
                    <a:pt x="17" y="4"/>
                    <a:pt x="17" y="4"/>
                    <a:pt x="17" y="4"/>
                  </a:cubicBezTo>
                  <a:cubicBezTo>
                    <a:pt x="17" y="4"/>
                    <a:pt x="17" y="4"/>
                    <a:pt x="17" y="4"/>
                  </a:cubicBezTo>
                  <a:cubicBezTo>
                    <a:pt x="17" y="4"/>
                    <a:pt x="17" y="4"/>
                    <a:pt x="17" y="4"/>
                  </a:cubicBezTo>
                  <a:cubicBezTo>
                    <a:pt x="18" y="4"/>
                    <a:pt x="18" y="4"/>
                    <a:pt x="18" y="4"/>
                  </a:cubicBezTo>
                  <a:cubicBezTo>
                    <a:pt x="18" y="4"/>
                    <a:pt x="18" y="4"/>
                    <a:pt x="18" y="4"/>
                  </a:cubicBezTo>
                  <a:cubicBezTo>
                    <a:pt x="18" y="4"/>
                    <a:pt x="18" y="4"/>
                    <a:pt x="18" y="4"/>
                  </a:cubicBezTo>
                  <a:cubicBezTo>
                    <a:pt x="19" y="4"/>
                    <a:pt x="19" y="4"/>
                    <a:pt x="19" y="4"/>
                  </a:cubicBezTo>
                  <a:cubicBezTo>
                    <a:pt x="19" y="4"/>
                    <a:pt x="19" y="4"/>
                    <a:pt x="19" y="4"/>
                  </a:cubicBezTo>
                  <a:cubicBezTo>
                    <a:pt x="20" y="4"/>
                    <a:pt x="20" y="4"/>
                    <a:pt x="20" y="4"/>
                  </a:cubicBezTo>
                  <a:cubicBezTo>
                    <a:pt x="20" y="4"/>
                    <a:pt x="20" y="4"/>
                    <a:pt x="20" y="4"/>
                  </a:cubicBezTo>
                  <a:cubicBezTo>
                    <a:pt x="20" y="4"/>
                    <a:pt x="20" y="4"/>
                    <a:pt x="20" y="4"/>
                  </a:cubicBezTo>
                  <a:cubicBezTo>
                    <a:pt x="21" y="4"/>
                    <a:pt x="21" y="4"/>
                    <a:pt x="21" y="4"/>
                  </a:cubicBezTo>
                  <a:cubicBezTo>
                    <a:pt x="21" y="4"/>
                    <a:pt x="21" y="4"/>
                    <a:pt x="21" y="4"/>
                  </a:cubicBezTo>
                  <a:cubicBezTo>
                    <a:pt x="22" y="4"/>
                    <a:pt x="22" y="4"/>
                    <a:pt x="22" y="4"/>
                  </a:cubicBezTo>
                  <a:cubicBezTo>
                    <a:pt x="22" y="4"/>
                    <a:pt x="22" y="4"/>
                    <a:pt x="22" y="4"/>
                  </a:cubicBezTo>
                  <a:cubicBezTo>
                    <a:pt x="22" y="4"/>
                    <a:pt x="22" y="4"/>
                    <a:pt x="22" y="4"/>
                  </a:cubicBezTo>
                  <a:cubicBezTo>
                    <a:pt x="23" y="4"/>
                    <a:pt x="23" y="4"/>
                    <a:pt x="23" y="4"/>
                  </a:cubicBezTo>
                  <a:cubicBezTo>
                    <a:pt x="23" y="4"/>
                    <a:pt x="23" y="4"/>
                    <a:pt x="23" y="4"/>
                  </a:cubicBezTo>
                  <a:cubicBezTo>
                    <a:pt x="24" y="4"/>
                    <a:pt x="24" y="4"/>
                    <a:pt x="24" y="4"/>
                  </a:cubicBezTo>
                  <a:cubicBezTo>
                    <a:pt x="24" y="4"/>
                    <a:pt x="24" y="4"/>
                    <a:pt x="24" y="4"/>
                  </a:cubicBezTo>
                  <a:cubicBezTo>
                    <a:pt x="24" y="5"/>
                    <a:pt x="24" y="5"/>
                    <a:pt x="24" y="5"/>
                  </a:cubicBezTo>
                  <a:cubicBezTo>
                    <a:pt x="25" y="5"/>
                    <a:pt x="25" y="5"/>
                    <a:pt x="25" y="5"/>
                  </a:cubicBezTo>
                  <a:cubicBezTo>
                    <a:pt x="25" y="5"/>
                    <a:pt x="25" y="5"/>
                    <a:pt x="25" y="5"/>
                  </a:cubicBezTo>
                  <a:cubicBezTo>
                    <a:pt x="25" y="5"/>
                    <a:pt x="25" y="5"/>
                    <a:pt x="25" y="5"/>
                  </a:cubicBezTo>
                  <a:cubicBezTo>
                    <a:pt x="26" y="5"/>
                    <a:pt x="26" y="5"/>
                    <a:pt x="26" y="5"/>
                  </a:cubicBezTo>
                  <a:cubicBezTo>
                    <a:pt x="26" y="5"/>
                    <a:pt x="26" y="5"/>
                    <a:pt x="26" y="5"/>
                  </a:cubicBezTo>
                  <a:cubicBezTo>
                    <a:pt x="27" y="5"/>
                    <a:pt x="27" y="5"/>
                    <a:pt x="27" y="5"/>
                  </a:cubicBezTo>
                  <a:cubicBezTo>
                    <a:pt x="27" y="5"/>
                    <a:pt x="27" y="5"/>
                    <a:pt x="27" y="5"/>
                  </a:cubicBezTo>
                  <a:cubicBezTo>
                    <a:pt x="27" y="5"/>
                    <a:pt x="27" y="5"/>
                    <a:pt x="27" y="5"/>
                  </a:cubicBezTo>
                  <a:cubicBezTo>
                    <a:pt x="28" y="6"/>
                    <a:pt x="28" y="6"/>
                    <a:pt x="28" y="6"/>
                  </a:cubicBezTo>
                  <a:cubicBezTo>
                    <a:pt x="28" y="6"/>
                    <a:pt x="28" y="6"/>
                    <a:pt x="28" y="6"/>
                  </a:cubicBezTo>
                  <a:cubicBezTo>
                    <a:pt x="28" y="6"/>
                    <a:pt x="28" y="6"/>
                    <a:pt x="28" y="6"/>
                  </a:cubicBezTo>
                  <a:cubicBezTo>
                    <a:pt x="29" y="6"/>
                    <a:pt x="29" y="6"/>
                    <a:pt x="29" y="6"/>
                  </a:cubicBezTo>
                  <a:cubicBezTo>
                    <a:pt x="29" y="6"/>
                    <a:pt x="29" y="6"/>
                    <a:pt x="29" y="6"/>
                  </a:cubicBezTo>
                  <a:cubicBezTo>
                    <a:pt x="29" y="6"/>
                    <a:pt x="29" y="6"/>
                    <a:pt x="29" y="6"/>
                  </a:cubicBezTo>
                  <a:cubicBezTo>
                    <a:pt x="30" y="7"/>
                    <a:pt x="30" y="7"/>
                    <a:pt x="30" y="7"/>
                  </a:cubicBezTo>
                  <a:cubicBezTo>
                    <a:pt x="30" y="7"/>
                    <a:pt x="30" y="7"/>
                    <a:pt x="30" y="7"/>
                  </a:cubicBezTo>
                  <a:cubicBezTo>
                    <a:pt x="30" y="7"/>
                    <a:pt x="30" y="7"/>
                    <a:pt x="30" y="7"/>
                  </a:cubicBezTo>
                  <a:cubicBezTo>
                    <a:pt x="31" y="7"/>
                    <a:pt x="31" y="7"/>
                    <a:pt x="31" y="7"/>
                  </a:cubicBezTo>
                  <a:cubicBezTo>
                    <a:pt x="31" y="7"/>
                    <a:pt x="31" y="7"/>
                    <a:pt x="31" y="7"/>
                  </a:cubicBezTo>
                  <a:cubicBezTo>
                    <a:pt x="31" y="8"/>
                    <a:pt x="31" y="8"/>
                    <a:pt x="31" y="8"/>
                  </a:cubicBezTo>
                  <a:cubicBezTo>
                    <a:pt x="31" y="8"/>
                    <a:pt x="31" y="8"/>
                    <a:pt x="31" y="8"/>
                  </a:cubicBezTo>
                  <a:cubicBezTo>
                    <a:pt x="32" y="8"/>
                    <a:pt x="32" y="8"/>
                    <a:pt x="32" y="8"/>
                  </a:cubicBezTo>
                  <a:cubicBezTo>
                    <a:pt x="28" y="4"/>
                    <a:pt x="28" y="4"/>
                    <a:pt x="28" y="4"/>
                  </a:cubicBezTo>
                  <a:cubicBezTo>
                    <a:pt x="28" y="4"/>
                    <a:pt x="28" y="4"/>
                    <a:pt x="28" y="4"/>
                  </a:cubicBezTo>
                  <a:cubicBezTo>
                    <a:pt x="28" y="3"/>
                    <a:pt x="28" y="3"/>
                    <a:pt x="28" y="3"/>
                  </a:cubicBezTo>
                  <a:cubicBezTo>
                    <a:pt x="28" y="3"/>
                    <a:pt x="28" y="3"/>
                    <a:pt x="28" y="3"/>
                  </a:cubicBezTo>
                  <a:cubicBezTo>
                    <a:pt x="28" y="3"/>
                    <a:pt x="28" y="3"/>
                    <a:pt x="28" y="3"/>
                  </a:cubicBezTo>
                  <a:cubicBezTo>
                    <a:pt x="28" y="3"/>
                    <a:pt x="28" y="3"/>
                    <a:pt x="28" y="3"/>
                  </a:cubicBezTo>
                  <a:cubicBezTo>
                    <a:pt x="28" y="3"/>
                    <a:pt x="28" y="3"/>
                    <a:pt x="28" y="3"/>
                  </a:cubicBezTo>
                  <a:cubicBezTo>
                    <a:pt x="28" y="3"/>
                    <a:pt x="28" y="3"/>
                    <a:pt x="28" y="3"/>
                  </a:cubicBezTo>
                  <a:cubicBezTo>
                    <a:pt x="28" y="3"/>
                    <a:pt x="28" y="3"/>
                    <a:pt x="28" y="3"/>
                  </a:cubicBezTo>
                  <a:cubicBezTo>
                    <a:pt x="28" y="3"/>
                    <a:pt x="28" y="3"/>
                    <a:pt x="28" y="3"/>
                  </a:cubicBezTo>
                  <a:cubicBezTo>
                    <a:pt x="29" y="2"/>
                    <a:pt x="29" y="2"/>
                    <a:pt x="29" y="2"/>
                  </a:cubicBezTo>
                  <a:cubicBezTo>
                    <a:pt x="29" y="2"/>
                    <a:pt x="29" y="2"/>
                    <a:pt x="29" y="2"/>
                  </a:cubicBezTo>
                  <a:cubicBezTo>
                    <a:pt x="29" y="2"/>
                    <a:pt x="29" y="2"/>
                    <a:pt x="29" y="2"/>
                  </a:cubicBezTo>
                  <a:cubicBezTo>
                    <a:pt x="29" y="2"/>
                    <a:pt x="29" y="2"/>
                    <a:pt x="29" y="2"/>
                  </a:cubicBezTo>
                  <a:cubicBezTo>
                    <a:pt x="30" y="2"/>
                    <a:pt x="30" y="2"/>
                    <a:pt x="30" y="2"/>
                  </a:cubicBezTo>
                  <a:cubicBezTo>
                    <a:pt x="30" y="1"/>
                    <a:pt x="30" y="1"/>
                    <a:pt x="30" y="1"/>
                  </a:cubicBezTo>
                  <a:cubicBezTo>
                    <a:pt x="30" y="1"/>
                    <a:pt x="30" y="1"/>
                    <a:pt x="30" y="1"/>
                  </a:cubicBezTo>
                  <a:cubicBezTo>
                    <a:pt x="31" y="1"/>
                    <a:pt x="31" y="1"/>
                    <a:pt x="31" y="1"/>
                  </a:cubicBezTo>
                  <a:cubicBezTo>
                    <a:pt x="31" y="1"/>
                    <a:pt x="31" y="1"/>
                    <a:pt x="31" y="1"/>
                  </a:cubicBezTo>
                  <a:cubicBezTo>
                    <a:pt x="31" y="1"/>
                    <a:pt x="31" y="1"/>
                    <a:pt x="31" y="1"/>
                  </a:cubicBezTo>
                  <a:cubicBezTo>
                    <a:pt x="31" y="1"/>
                    <a:pt x="31" y="1"/>
                    <a:pt x="31" y="1"/>
                  </a:cubicBezTo>
                  <a:cubicBezTo>
                    <a:pt x="32" y="1"/>
                    <a:pt x="32" y="1"/>
                    <a:pt x="32" y="1"/>
                  </a:cubicBezTo>
                  <a:cubicBezTo>
                    <a:pt x="32" y="0"/>
                    <a:pt x="32" y="0"/>
                    <a:pt x="32" y="0"/>
                  </a:cubicBezTo>
                  <a:cubicBezTo>
                    <a:pt x="32" y="0"/>
                    <a:pt x="32" y="0"/>
                    <a:pt x="32" y="0"/>
                  </a:cubicBezTo>
                  <a:cubicBezTo>
                    <a:pt x="33" y="0"/>
                    <a:pt x="33" y="0"/>
                    <a:pt x="33" y="0"/>
                  </a:cubicBezTo>
                  <a:cubicBezTo>
                    <a:pt x="33" y="0"/>
                    <a:pt x="33" y="0"/>
                    <a:pt x="33" y="0"/>
                  </a:cubicBezTo>
                  <a:cubicBezTo>
                    <a:pt x="33" y="0"/>
                    <a:pt x="33" y="0"/>
                    <a:pt x="33" y="0"/>
                  </a:cubicBezTo>
                  <a:cubicBezTo>
                    <a:pt x="34" y="0"/>
                    <a:pt x="34" y="0"/>
                    <a:pt x="34" y="0"/>
                  </a:cubicBezTo>
                  <a:cubicBezTo>
                    <a:pt x="34" y="0"/>
                    <a:pt x="34" y="0"/>
                    <a:pt x="34" y="0"/>
                  </a:cubicBezTo>
                  <a:cubicBezTo>
                    <a:pt x="34" y="0"/>
                    <a:pt x="34" y="0"/>
                    <a:pt x="34" y="0"/>
                  </a:cubicBezTo>
                  <a:cubicBezTo>
                    <a:pt x="35" y="0"/>
                    <a:pt x="35" y="0"/>
                    <a:pt x="35" y="0"/>
                  </a:cubicBezTo>
                  <a:cubicBezTo>
                    <a:pt x="35" y="0"/>
                    <a:pt x="35" y="0"/>
                    <a:pt x="35" y="0"/>
                  </a:cubicBezTo>
                  <a:cubicBezTo>
                    <a:pt x="35" y="1"/>
                    <a:pt x="35" y="1"/>
                    <a:pt x="35" y="1"/>
                  </a:cubicBezTo>
                  <a:cubicBezTo>
                    <a:pt x="36" y="1"/>
                    <a:pt x="36" y="1"/>
                    <a:pt x="36" y="1"/>
                  </a:cubicBezTo>
                  <a:cubicBezTo>
                    <a:pt x="36" y="1"/>
                    <a:pt x="36" y="1"/>
                    <a:pt x="36" y="1"/>
                  </a:cubicBezTo>
                  <a:cubicBezTo>
                    <a:pt x="36" y="1"/>
                    <a:pt x="36" y="1"/>
                    <a:pt x="36" y="1"/>
                  </a:cubicBezTo>
                  <a:cubicBezTo>
                    <a:pt x="37" y="1"/>
                    <a:pt x="37" y="1"/>
                    <a:pt x="37" y="1"/>
                  </a:cubicBezTo>
                  <a:cubicBezTo>
                    <a:pt x="37" y="1"/>
                    <a:pt x="37" y="1"/>
                    <a:pt x="37" y="1"/>
                  </a:cubicBezTo>
                  <a:cubicBezTo>
                    <a:pt x="37" y="1"/>
                    <a:pt x="37" y="1"/>
                    <a:pt x="37" y="1"/>
                  </a:cubicBezTo>
                  <a:cubicBezTo>
                    <a:pt x="38" y="1"/>
                    <a:pt x="38" y="1"/>
                    <a:pt x="38" y="1"/>
                  </a:cubicBezTo>
                  <a:cubicBezTo>
                    <a:pt x="38" y="2"/>
                    <a:pt x="38" y="2"/>
                    <a:pt x="38" y="2"/>
                  </a:cubicBezTo>
                  <a:cubicBezTo>
                    <a:pt x="54" y="18"/>
                    <a:pt x="54" y="18"/>
                    <a:pt x="54" y="18"/>
                  </a:cubicBezTo>
                  <a:cubicBezTo>
                    <a:pt x="61" y="25"/>
                    <a:pt x="61" y="25"/>
                    <a:pt x="61" y="25"/>
                  </a:cubicBezTo>
                  <a:cubicBezTo>
                    <a:pt x="60" y="45"/>
                    <a:pt x="44" y="61"/>
                    <a:pt x="23" y="63"/>
                  </a:cubicBezTo>
                  <a:close/>
                </a:path>
              </a:pathLst>
            </a:custGeom>
            <a:solidFill>
              <a:srgbClr val="40A5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59">
              <a:extLst>
                <a:ext uri="{FF2B5EF4-FFF2-40B4-BE49-F238E27FC236}">
                  <a16:creationId xmlns:a16="http://schemas.microsoft.com/office/drawing/2014/main" id="{CECA8FCE-D087-49EA-BB4C-5718C085A7EA}"/>
                </a:ext>
              </a:extLst>
            </p:cNvPr>
            <p:cNvSpPr/>
            <p:nvPr/>
          </p:nvSpPr>
          <p:spPr bwMode="auto">
            <a:xfrm>
              <a:off x="9295173" y="2648694"/>
              <a:ext cx="62230" cy="69850"/>
            </a:xfrm>
            <a:custGeom>
              <a:avLst/>
              <a:gdLst>
                <a:gd name="T0" fmla="*/ 39 w 39"/>
                <a:gd name="T1" fmla="*/ 5 h 44"/>
                <a:gd name="T2" fmla="*/ 10 w 39"/>
                <a:gd name="T3" fmla="*/ 44 h 44"/>
                <a:gd name="T4" fmla="*/ 0 w 39"/>
                <a:gd name="T5" fmla="*/ 34 h 44"/>
                <a:gd name="T6" fmla="*/ 29 w 39"/>
                <a:gd name="T7" fmla="*/ 0 h 44"/>
                <a:gd name="T8" fmla="*/ 39 w 39"/>
                <a:gd name="T9" fmla="*/ 5 h 44"/>
              </a:gdLst>
              <a:ahLst/>
              <a:cxnLst>
                <a:cxn ang="0">
                  <a:pos x="T0" y="T1"/>
                </a:cxn>
                <a:cxn ang="0">
                  <a:pos x="T2" y="T3"/>
                </a:cxn>
                <a:cxn ang="0">
                  <a:pos x="T4" y="T5"/>
                </a:cxn>
                <a:cxn ang="0">
                  <a:pos x="T6" y="T7"/>
                </a:cxn>
                <a:cxn ang="0">
                  <a:pos x="T8" y="T9"/>
                </a:cxn>
              </a:cxnLst>
              <a:rect l="0" t="0" r="r" b="b"/>
              <a:pathLst>
                <a:path w="39" h="44">
                  <a:moveTo>
                    <a:pt x="39" y="5"/>
                  </a:moveTo>
                  <a:lnTo>
                    <a:pt x="10" y="44"/>
                  </a:lnTo>
                  <a:lnTo>
                    <a:pt x="0" y="34"/>
                  </a:lnTo>
                  <a:lnTo>
                    <a:pt x="29" y="0"/>
                  </a:lnTo>
                  <a:lnTo>
                    <a:pt x="39" y="5"/>
                  </a:lnTo>
                  <a:close/>
                </a:path>
              </a:pathLst>
            </a:custGeom>
            <a:solidFill>
              <a:srgbClr val="26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660">
              <a:extLst>
                <a:ext uri="{FF2B5EF4-FFF2-40B4-BE49-F238E27FC236}">
                  <a16:creationId xmlns:a16="http://schemas.microsoft.com/office/drawing/2014/main" id="{560082AA-F44C-406B-8BBB-FA2FCA09F9F0}"/>
                </a:ext>
              </a:extLst>
            </p:cNvPr>
            <p:cNvSpPr/>
            <p:nvPr/>
          </p:nvSpPr>
          <p:spPr bwMode="auto">
            <a:xfrm>
              <a:off x="9078003" y="2648694"/>
              <a:ext cx="62230" cy="69850"/>
            </a:xfrm>
            <a:custGeom>
              <a:avLst/>
              <a:gdLst>
                <a:gd name="T0" fmla="*/ 10 w 39"/>
                <a:gd name="T1" fmla="*/ 0 h 44"/>
                <a:gd name="T2" fmla="*/ 39 w 39"/>
                <a:gd name="T3" fmla="*/ 39 h 44"/>
                <a:gd name="T4" fmla="*/ 29 w 39"/>
                <a:gd name="T5" fmla="*/ 44 h 44"/>
                <a:gd name="T6" fmla="*/ 0 w 39"/>
                <a:gd name="T7" fmla="*/ 10 h 44"/>
                <a:gd name="T8" fmla="*/ 10 w 39"/>
                <a:gd name="T9" fmla="*/ 0 h 44"/>
              </a:gdLst>
              <a:ahLst/>
              <a:cxnLst>
                <a:cxn ang="0">
                  <a:pos x="T0" y="T1"/>
                </a:cxn>
                <a:cxn ang="0">
                  <a:pos x="T2" y="T3"/>
                </a:cxn>
                <a:cxn ang="0">
                  <a:pos x="T4" y="T5"/>
                </a:cxn>
                <a:cxn ang="0">
                  <a:pos x="T6" y="T7"/>
                </a:cxn>
                <a:cxn ang="0">
                  <a:pos x="T8" y="T9"/>
                </a:cxn>
              </a:cxnLst>
              <a:rect l="0" t="0" r="r" b="b"/>
              <a:pathLst>
                <a:path w="39" h="44">
                  <a:moveTo>
                    <a:pt x="10" y="0"/>
                  </a:moveTo>
                  <a:lnTo>
                    <a:pt x="39" y="39"/>
                  </a:lnTo>
                  <a:lnTo>
                    <a:pt x="29" y="44"/>
                  </a:lnTo>
                  <a:lnTo>
                    <a:pt x="0" y="10"/>
                  </a:lnTo>
                  <a:lnTo>
                    <a:pt x="10" y="0"/>
                  </a:lnTo>
                  <a:close/>
                </a:path>
              </a:pathLst>
            </a:custGeom>
            <a:solidFill>
              <a:srgbClr val="26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661">
              <a:extLst>
                <a:ext uri="{FF2B5EF4-FFF2-40B4-BE49-F238E27FC236}">
                  <a16:creationId xmlns:a16="http://schemas.microsoft.com/office/drawing/2014/main" id="{5454E636-27E9-4AFD-B75F-188806A08D89}"/>
                </a:ext>
              </a:extLst>
            </p:cNvPr>
            <p:cNvSpPr/>
            <p:nvPr/>
          </p:nvSpPr>
          <p:spPr bwMode="auto">
            <a:xfrm>
              <a:off x="9078003" y="2928094"/>
              <a:ext cx="78105" cy="69850"/>
            </a:xfrm>
            <a:custGeom>
              <a:avLst/>
              <a:gdLst>
                <a:gd name="T0" fmla="*/ 5 w 10"/>
                <a:gd name="T1" fmla="*/ 0 h 9"/>
                <a:gd name="T2" fmla="*/ 2 w 10"/>
                <a:gd name="T3" fmla="*/ 2 h 9"/>
                <a:gd name="T4" fmla="*/ 6 w 10"/>
                <a:gd name="T5" fmla="*/ 6 h 9"/>
                <a:gd name="T6" fmla="*/ 10 w 10"/>
                <a:gd name="T7" fmla="*/ 3 h 9"/>
                <a:gd name="T8" fmla="*/ 5 w 10"/>
                <a:gd name="T9" fmla="*/ 0 h 9"/>
              </a:gdLst>
              <a:ahLst/>
              <a:cxnLst>
                <a:cxn ang="0">
                  <a:pos x="T0" y="T1"/>
                </a:cxn>
                <a:cxn ang="0">
                  <a:pos x="T2" y="T3"/>
                </a:cxn>
                <a:cxn ang="0">
                  <a:pos x="T4" y="T5"/>
                </a:cxn>
                <a:cxn ang="0">
                  <a:pos x="T6" y="T7"/>
                </a:cxn>
                <a:cxn ang="0">
                  <a:pos x="T8" y="T9"/>
                </a:cxn>
              </a:cxnLst>
              <a:rect l="0" t="0" r="r" b="b"/>
              <a:pathLst>
                <a:path w="10" h="9">
                  <a:moveTo>
                    <a:pt x="5" y="0"/>
                  </a:moveTo>
                  <a:cubicBezTo>
                    <a:pt x="2" y="2"/>
                    <a:pt x="2" y="2"/>
                    <a:pt x="2" y="2"/>
                  </a:cubicBezTo>
                  <a:cubicBezTo>
                    <a:pt x="0" y="5"/>
                    <a:pt x="4" y="9"/>
                    <a:pt x="6" y="6"/>
                  </a:cubicBezTo>
                  <a:cubicBezTo>
                    <a:pt x="7" y="5"/>
                    <a:pt x="9" y="4"/>
                    <a:pt x="10" y="3"/>
                  </a:cubicBezTo>
                  <a:lnTo>
                    <a:pt x="5" y="0"/>
                  </a:lnTo>
                  <a:close/>
                </a:path>
              </a:pathLst>
            </a:custGeom>
            <a:solidFill>
              <a:srgbClr val="26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662">
              <a:extLst>
                <a:ext uri="{FF2B5EF4-FFF2-40B4-BE49-F238E27FC236}">
                  <a16:creationId xmlns:a16="http://schemas.microsoft.com/office/drawing/2014/main" id="{0643CE6F-4835-4A08-AD02-2BFFA5420155}"/>
                </a:ext>
              </a:extLst>
            </p:cNvPr>
            <p:cNvSpPr/>
            <p:nvPr/>
          </p:nvSpPr>
          <p:spPr bwMode="auto">
            <a:xfrm>
              <a:off x="9279298" y="2919839"/>
              <a:ext cx="85725" cy="78105"/>
            </a:xfrm>
            <a:custGeom>
              <a:avLst/>
              <a:gdLst>
                <a:gd name="T0" fmla="*/ 0 w 11"/>
                <a:gd name="T1" fmla="*/ 4 h 10"/>
                <a:gd name="T2" fmla="*/ 4 w 11"/>
                <a:gd name="T3" fmla="*/ 7 h 10"/>
                <a:gd name="T4" fmla="*/ 8 w 11"/>
                <a:gd name="T5" fmla="*/ 3 h 10"/>
                <a:gd name="T6" fmla="*/ 5 w 11"/>
                <a:gd name="T7" fmla="*/ 0 h 10"/>
                <a:gd name="T8" fmla="*/ 0 w 11"/>
                <a:gd name="T9" fmla="*/ 4 h 10"/>
              </a:gdLst>
              <a:ahLst/>
              <a:cxnLst>
                <a:cxn ang="0">
                  <a:pos x="T0" y="T1"/>
                </a:cxn>
                <a:cxn ang="0">
                  <a:pos x="T2" y="T3"/>
                </a:cxn>
                <a:cxn ang="0">
                  <a:pos x="T4" y="T5"/>
                </a:cxn>
                <a:cxn ang="0">
                  <a:pos x="T6" y="T7"/>
                </a:cxn>
                <a:cxn ang="0">
                  <a:pos x="T8" y="T9"/>
                </a:cxn>
              </a:cxnLst>
              <a:rect l="0" t="0" r="r" b="b"/>
              <a:pathLst>
                <a:path w="11" h="10">
                  <a:moveTo>
                    <a:pt x="0" y="4"/>
                  </a:moveTo>
                  <a:cubicBezTo>
                    <a:pt x="1" y="5"/>
                    <a:pt x="3" y="6"/>
                    <a:pt x="4" y="7"/>
                  </a:cubicBezTo>
                  <a:cubicBezTo>
                    <a:pt x="6" y="10"/>
                    <a:pt x="11" y="6"/>
                    <a:pt x="8" y="3"/>
                  </a:cubicBezTo>
                  <a:cubicBezTo>
                    <a:pt x="5" y="0"/>
                    <a:pt x="5" y="0"/>
                    <a:pt x="5" y="0"/>
                  </a:cubicBezTo>
                  <a:lnTo>
                    <a:pt x="0" y="4"/>
                  </a:lnTo>
                  <a:close/>
                </a:path>
              </a:pathLst>
            </a:custGeom>
            <a:solidFill>
              <a:srgbClr val="26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Oval 1663">
              <a:extLst>
                <a:ext uri="{FF2B5EF4-FFF2-40B4-BE49-F238E27FC236}">
                  <a16:creationId xmlns:a16="http://schemas.microsoft.com/office/drawing/2014/main" id="{4BA94F74-84AD-47A9-B6E0-7B50091E1B5F}"/>
                </a:ext>
              </a:extLst>
            </p:cNvPr>
            <p:cNvSpPr>
              <a:spLocks noChangeArrowheads="1"/>
            </p:cNvSpPr>
            <p:nvPr/>
          </p:nvSpPr>
          <p:spPr bwMode="auto">
            <a:xfrm>
              <a:off x="9078003" y="2680444"/>
              <a:ext cx="279400" cy="271780"/>
            </a:xfrm>
            <a:prstGeom prst="ellipse">
              <a:avLst/>
            </a:prstGeom>
            <a:solidFill>
              <a:srgbClr val="ECF0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664">
              <a:extLst>
                <a:ext uri="{FF2B5EF4-FFF2-40B4-BE49-F238E27FC236}">
                  <a16:creationId xmlns:a16="http://schemas.microsoft.com/office/drawing/2014/main" id="{E0C56A11-F872-4B3E-AF06-6463F90D84DC}"/>
                </a:ext>
              </a:extLst>
            </p:cNvPr>
            <p:cNvSpPr>
              <a:spLocks noEditPoints="1"/>
            </p:cNvSpPr>
            <p:nvPr/>
          </p:nvSpPr>
          <p:spPr bwMode="auto">
            <a:xfrm>
              <a:off x="9078003" y="2672189"/>
              <a:ext cx="287655" cy="295275"/>
            </a:xfrm>
            <a:custGeom>
              <a:avLst/>
              <a:gdLst>
                <a:gd name="T0" fmla="*/ 5 w 37"/>
                <a:gd name="T1" fmla="*/ 6 h 38"/>
                <a:gd name="T2" fmla="*/ 18 w 37"/>
                <a:gd name="T3" fmla="*/ 0 h 38"/>
                <a:gd name="T4" fmla="*/ 32 w 37"/>
                <a:gd name="T5" fmla="*/ 6 h 38"/>
                <a:gd name="T6" fmla="*/ 37 w 37"/>
                <a:gd name="T7" fmla="*/ 19 h 38"/>
                <a:gd name="T8" fmla="*/ 32 w 37"/>
                <a:gd name="T9" fmla="*/ 32 h 38"/>
                <a:gd name="T10" fmla="*/ 18 w 37"/>
                <a:gd name="T11" fmla="*/ 38 h 38"/>
                <a:gd name="T12" fmla="*/ 5 w 37"/>
                <a:gd name="T13" fmla="*/ 32 h 38"/>
                <a:gd name="T14" fmla="*/ 0 w 37"/>
                <a:gd name="T15" fmla="*/ 19 h 38"/>
                <a:gd name="T16" fmla="*/ 5 w 37"/>
                <a:gd name="T17" fmla="*/ 6 h 38"/>
                <a:gd name="T18" fmla="*/ 29 w 37"/>
                <a:gd name="T19" fmla="*/ 8 h 38"/>
                <a:gd name="T20" fmla="*/ 24 w 37"/>
                <a:gd name="T21" fmla="*/ 5 h 38"/>
                <a:gd name="T22" fmla="*/ 18 w 37"/>
                <a:gd name="T23" fmla="*/ 4 h 38"/>
                <a:gd name="T24" fmla="*/ 13 w 37"/>
                <a:gd name="T25" fmla="*/ 5 h 38"/>
                <a:gd name="T26" fmla="*/ 8 w 37"/>
                <a:gd name="T27" fmla="*/ 8 h 38"/>
                <a:gd name="T28" fmla="*/ 4 w 37"/>
                <a:gd name="T29" fmla="*/ 13 h 38"/>
                <a:gd name="T30" fmla="*/ 3 w 37"/>
                <a:gd name="T31" fmla="*/ 19 h 38"/>
                <a:gd name="T32" fmla="*/ 4 w 37"/>
                <a:gd name="T33" fmla="*/ 25 h 38"/>
                <a:gd name="T34" fmla="*/ 8 w 37"/>
                <a:gd name="T35" fmla="*/ 30 h 38"/>
                <a:gd name="T36" fmla="*/ 13 w 37"/>
                <a:gd name="T37" fmla="*/ 33 h 38"/>
                <a:gd name="T38" fmla="*/ 18 w 37"/>
                <a:gd name="T39" fmla="*/ 34 h 38"/>
                <a:gd name="T40" fmla="*/ 24 w 37"/>
                <a:gd name="T41" fmla="*/ 33 h 38"/>
                <a:gd name="T42" fmla="*/ 29 w 37"/>
                <a:gd name="T43" fmla="*/ 30 h 38"/>
                <a:gd name="T44" fmla="*/ 33 w 37"/>
                <a:gd name="T45" fmla="*/ 25 h 38"/>
                <a:gd name="T46" fmla="*/ 34 w 37"/>
                <a:gd name="T47" fmla="*/ 19 h 38"/>
                <a:gd name="T48" fmla="*/ 33 w 37"/>
                <a:gd name="T49" fmla="*/ 13 h 38"/>
                <a:gd name="T50" fmla="*/ 29 w 37"/>
                <a:gd name="T51"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38">
                  <a:moveTo>
                    <a:pt x="5" y="6"/>
                  </a:moveTo>
                  <a:cubicBezTo>
                    <a:pt x="9" y="2"/>
                    <a:pt x="13" y="0"/>
                    <a:pt x="18" y="0"/>
                  </a:cubicBezTo>
                  <a:cubicBezTo>
                    <a:pt x="24" y="0"/>
                    <a:pt x="28" y="2"/>
                    <a:pt x="32" y="6"/>
                  </a:cubicBezTo>
                  <a:cubicBezTo>
                    <a:pt x="35" y="9"/>
                    <a:pt x="37" y="14"/>
                    <a:pt x="37" y="19"/>
                  </a:cubicBezTo>
                  <a:cubicBezTo>
                    <a:pt x="37" y="24"/>
                    <a:pt x="35" y="29"/>
                    <a:pt x="32" y="32"/>
                  </a:cubicBezTo>
                  <a:cubicBezTo>
                    <a:pt x="28" y="35"/>
                    <a:pt x="24" y="38"/>
                    <a:pt x="18" y="38"/>
                  </a:cubicBezTo>
                  <a:cubicBezTo>
                    <a:pt x="13" y="38"/>
                    <a:pt x="9" y="35"/>
                    <a:pt x="5" y="32"/>
                  </a:cubicBezTo>
                  <a:cubicBezTo>
                    <a:pt x="2" y="29"/>
                    <a:pt x="0" y="24"/>
                    <a:pt x="0" y="19"/>
                  </a:cubicBezTo>
                  <a:cubicBezTo>
                    <a:pt x="0" y="14"/>
                    <a:pt x="2" y="9"/>
                    <a:pt x="5" y="6"/>
                  </a:cubicBezTo>
                  <a:close/>
                  <a:moveTo>
                    <a:pt x="29" y="8"/>
                  </a:moveTo>
                  <a:cubicBezTo>
                    <a:pt x="28" y="7"/>
                    <a:pt x="26" y="6"/>
                    <a:pt x="24" y="5"/>
                  </a:cubicBezTo>
                  <a:cubicBezTo>
                    <a:pt x="22" y="4"/>
                    <a:pt x="21" y="4"/>
                    <a:pt x="18" y="4"/>
                  </a:cubicBezTo>
                  <a:cubicBezTo>
                    <a:pt x="16" y="4"/>
                    <a:pt x="14" y="4"/>
                    <a:pt x="13" y="5"/>
                  </a:cubicBezTo>
                  <a:cubicBezTo>
                    <a:pt x="11" y="6"/>
                    <a:pt x="9" y="7"/>
                    <a:pt x="8" y="8"/>
                  </a:cubicBezTo>
                  <a:cubicBezTo>
                    <a:pt x="6" y="9"/>
                    <a:pt x="5" y="11"/>
                    <a:pt x="4" y="13"/>
                  </a:cubicBezTo>
                  <a:cubicBezTo>
                    <a:pt x="4" y="15"/>
                    <a:pt x="3" y="17"/>
                    <a:pt x="3" y="19"/>
                  </a:cubicBezTo>
                  <a:cubicBezTo>
                    <a:pt x="3" y="21"/>
                    <a:pt x="4" y="23"/>
                    <a:pt x="4" y="25"/>
                  </a:cubicBezTo>
                  <a:cubicBezTo>
                    <a:pt x="5" y="27"/>
                    <a:pt x="6" y="28"/>
                    <a:pt x="8" y="30"/>
                  </a:cubicBezTo>
                  <a:cubicBezTo>
                    <a:pt x="9" y="31"/>
                    <a:pt x="11" y="32"/>
                    <a:pt x="13" y="33"/>
                  </a:cubicBezTo>
                  <a:cubicBezTo>
                    <a:pt x="14" y="34"/>
                    <a:pt x="16" y="34"/>
                    <a:pt x="18" y="34"/>
                  </a:cubicBezTo>
                  <a:cubicBezTo>
                    <a:pt x="21" y="34"/>
                    <a:pt x="22" y="34"/>
                    <a:pt x="24" y="33"/>
                  </a:cubicBezTo>
                  <a:cubicBezTo>
                    <a:pt x="26" y="32"/>
                    <a:pt x="28" y="31"/>
                    <a:pt x="29" y="30"/>
                  </a:cubicBezTo>
                  <a:cubicBezTo>
                    <a:pt x="31" y="28"/>
                    <a:pt x="32" y="27"/>
                    <a:pt x="33" y="25"/>
                  </a:cubicBezTo>
                  <a:cubicBezTo>
                    <a:pt x="33" y="23"/>
                    <a:pt x="34" y="21"/>
                    <a:pt x="34" y="19"/>
                  </a:cubicBezTo>
                  <a:cubicBezTo>
                    <a:pt x="34" y="17"/>
                    <a:pt x="33" y="15"/>
                    <a:pt x="33" y="13"/>
                  </a:cubicBezTo>
                  <a:cubicBezTo>
                    <a:pt x="32" y="11"/>
                    <a:pt x="31" y="9"/>
                    <a:pt x="29" y="8"/>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665">
              <a:extLst>
                <a:ext uri="{FF2B5EF4-FFF2-40B4-BE49-F238E27FC236}">
                  <a16:creationId xmlns:a16="http://schemas.microsoft.com/office/drawing/2014/main" id="{37DD32CF-EC3D-4A13-A623-D92CD89CAC5F}"/>
                </a:ext>
              </a:extLst>
            </p:cNvPr>
            <p:cNvSpPr>
              <a:spLocks noEditPoints="1"/>
            </p:cNvSpPr>
            <p:nvPr/>
          </p:nvSpPr>
          <p:spPr bwMode="auto">
            <a:xfrm>
              <a:off x="9069748" y="2664569"/>
              <a:ext cx="303530" cy="303530"/>
            </a:xfrm>
            <a:custGeom>
              <a:avLst/>
              <a:gdLst>
                <a:gd name="T0" fmla="*/ 5 w 39"/>
                <a:gd name="T1" fmla="*/ 6 h 39"/>
                <a:gd name="T2" fmla="*/ 19 w 39"/>
                <a:gd name="T3" fmla="*/ 0 h 39"/>
                <a:gd name="T4" fmla="*/ 33 w 39"/>
                <a:gd name="T5" fmla="*/ 6 h 39"/>
                <a:gd name="T6" fmla="*/ 39 w 39"/>
                <a:gd name="T7" fmla="*/ 20 h 39"/>
                <a:gd name="T8" fmla="*/ 33 w 39"/>
                <a:gd name="T9" fmla="*/ 33 h 39"/>
                <a:gd name="T10" fmla="*/ 19 w 39"/>
                <a:gd name="T11" fmla="*/ 39 h 39"/>
                <a:gd name="T12" fmla="*/ 5 w 39"/>
                <a:gd name="T13" fmla="*/ 33 h 39"/>
                <a:gd name="T14" fmla="*/ 0 w 39"/>
                <a:gd name="T15" fmla="*/ 20 h 39"/>
                <a:gd name="T16" fmla="*/ 5 w 39"/>
                <a:gd name="T17" fmla="*/ 6 h 39"/>
                <a:gd name="T18" fmla="*/ 30 w 39"/>
                <a:gd name="T19" fmla="*/ 8 h 39"/>
                <a:gd name="T20" fmla="*/ 25 w 39"/>
                <a:gd name="T21" fmla="*/ 5 h 39"/>
                <a:gd name="T22" fmla="*/ 19 w 39"/>
                <a:gd name="T23" fmla="*/ 4 h 39"/>
                <a:gd name="T24" fmla="*/ 13 w 39"/>
                <a:gd name="T25" fmla="*/ 5 h 39"/>
                <a:gd name="T26" fmla="*/ 8 w 39"/>
                <a:gd name="T27" fmla="*/ 8 h 39"/>
                <a:gd name="T28" fmla="*/ 4 w 39"/>
                <a:gd name="T29" fmla="*/ 13 h 39"/>
                <a:gd name="T30" fmla="*/ 3 w 39"/>
                <a:gd name="T31" fmla="*/ 20 h 39"/>
                <a:gd name="T32" fmla="*/ 4 w 39"/>
                <a:gd name="T33" fmla="*/ 26 h 39"/>
                <a:gd name="T34" fmla="*/ 8 w 39"/>
                <a:gd name="T35" fmla="*/ 31 h 39"/>
                <a:gd name="T36" fmla="*/ 13 w 39"/>
                <a:gd name="T37" fmla="*/ 34 h 39"/>
                <a:gd name="T38" fmla="*/ 19 w 39"/>
                <a:gd name="T39" fmla="*/ 35 h 39"/>
                <a:gd name="T40" fmla="*/ 25 w 39"/>
                <a:gd name="T41" fmla="*/ 34 h 39"/>
                <a:gd name="T42" fmla="*/ 30 w 39"/>
                <a:gd name="T43" fmla="*/ 31 h 39"/>
                <a:gd name="T44" fmla="*/ 34 w 39"/>
                <a:gd name="T45" fmla="*/ 26 h 39"/>
                <a:gd name="T46" fmla="*/ 35 w 39"/>
                <a:gd name="T47" fmla="*/ 20 h 39"/>
                <a:gd name="T48" fmla="*/ 34 w 39"/>
                <a:gd name="T49" fmla="*/ 13 h 39"/>
                <a:gd name="T50" fmla="*/ 30 w 39"/>
                <a:gd name="T51"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39">
                  <a:moveTo>
                    <a:pt x="5" y="6"/>
                  </a:moveTo>
                  <a:cubicBezTo>
                    <a:pt x="9" y="2"/>
                    <a:pt x="14" y="0"/>
                    <a:pt x="19" y="0"/>
                  </a:cubicBezTo>
                  <a:cubicBezTo>
                    <a:pt x="24" y="0"/>
                    <a:pt x="29" y="2"/>
                    <a:pt x="33" y="6"/>
                  </a:cubicBezTo>
                  <a:cubicBezTo>
                    <a:pt x="36" y="9"/>
                    <a:pt x="39" y="14"/>
                    <a:pt x="39" y="20"/>
                  </a:cubicBezTo>
                  <a:cubicBezTo>
                    <a:pt x="39" y="25"/>
                    <a:pt x="36" y="30"/>
                    <a:pt x="33" y="33"/>
                  </a:cubicBezTo>
                  <a:cubicBezTo>
                    <a:pt x="29" y="37"/>
                    <a:pt x="24" y="39"/>
                    <a:pt x="19" y="39"/>
                  </a:cubicBezTo>
                  <a:cubicBezTo>
                    <a:pt x="14" y="39"/>
                    <a:pt x="9" y="37"/>
                    <a:pt x="5" y="33"/>
                  </a:cubicBezTo>
                  <a:cubicBezTo>
                    <a:pt x="2" y="30"/>
                    <a:pt x="0" y="25"/>
                    <a:pt x="0" y="20"/>
                  </a:cubicBezTo>
                  <a:cubicBezTo>
                    <a:pt x="0" y="14"/>
                    <a:pt x="2" y="9"/>
                    <a:pt x="5" y="6"/>
                  </a:cubicBezTo>
                  <a:close/>
                  <a:moveTo>
                    <a:pt x="30" y="8"/>
                  </a:moveTo>
                  <a:cubicBezTo>
                    <a:pt x="29" y="7"/>
                    <a:pt x="27" y="6"/>
                    <a:pt x="25" y="5"/>
                  </a:cubicBezTo>
                  <a:cubicBezTo>
                    <a:pt x="23" y="4"/>
                    <a:pt x="21" y="4"/>
                    <a:pt x="19" y="4"/>
                  </a:cubicBezTo>
                  <a:cubicBezTo>
                    <a:pt x="17" y="4"/>
                    <a:pt x="15" y="4"/>
                    <a:pt x="13" y="5"/>
                  </a:cubicBezTo>
                  <a:cubicBezTo>
                    <a:pt x="11" y="6"/>
                    <a:pt x="9" y="7"/>
                    <a:pt x="8" y="8"/>
                  </a:cubicBezTo>
                  <a:cubicBezTo>
                    <a:pt x="6" y="10"/>
                    <a:pt x="5" y="11"/>
                    <a:pt x="4" y="13"/>
                  </a:cubicBezTo>
                  <a:cubicBezTo>
                    <a:pt x="4" y="15"/>
                    <a:pt x="3" y="17"/>
                    <a:pt x="3" y="20"/>
                  </a:cubicBezTo>
                  <a:cubicBezTo>
                    <a:pt x="3" y="22"/>
                    <a:pt x="4" y="24"/>
                    <a:pt x="4" y="26"/>
                  </a:cubicBezTo>
                  <a:cubicBezTo>
                    <a:pt x="5" y="28"/>
                    <a:pt x="6" y="29"/>
                    <a:pt x="8" y="31"/>
                  </a:cubicBezTo>
                  <a:cubicBezTo>
                    <a:pt x="9" y="32"/>
                    <a:pt x="11" y="33"/>
                    <a:pt x="13" y="34"/>
                  </a:cubicBezTo>
                  <a:cubicBezTo>
                    <a:pt x="15" y="35"/>
                    <a:pt x="17" y="35"/>
                    <a:pt x="19" y="35"/>
                  </a:cubicBezTo>
                  <a:cubicBezTo>
                    <a:pt x="21" y="35"/>
                    <a:pt x="23" y="35"/>
                    <a:pt x="25" y="34"/>
                  </a:cubicBezTo>
                  <a:cubicBezTo>
                    <a:pt x="27" y="33"/>
                    <a:pt x="29" y="32"/>
                    <a:pt x="30" y="31"/>
                  </a:cubicBezTo>
                  <a:cubicBezTo>
                    <a:pt x="32" y="29"/>
                    <a:pt x="33" y="28"/>
                    <a:pt x="34" y="26"/>
                  </a:cubicBezTo>
                  <a:cubicBezTo>
                    <a:pt x="35" y="24"/>
                    <a:pt x="35" y="22"/>
                    <a:pt x="35" y="20"/>
                  </a:cubicBezTo>
                  <a:cubicBezTo>
                    <a:pt x="35" y="17"/>
                    <a:pt x="35" y="15"/>
                    <a:pt x="34" y="13"/>
                  </a:cubicBezTo>
                  <a:cubicBezTo>
                    <a:pt x="33" y="11"/>
                    <a:pt x="32" y="10"/>
                    <a:pt x="30" y="8"/>
                  </a:cubicBezTo>
                  <a:close/>
                </a:path>
              </a:pathLst>
            </a:custGeom>
            <a:solidFill>
              <a:srgbClr val="2C3E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666">
              <a:extLst>
                <a:ext uri="{FF2B5EF4-FFF2-40B4-BE49-F238E27FC236}">
                  <a16:creationId xmlns:a16="http://schemas.microsoft.com/office/drawing/2014/main" id="{C22866BB-DD04-4C63-A00A-930983DB9EF5}"/>
                </a:ext>
              </a:extLst>
            </p:cNvPr>
            <p:cNvSpPr/>
            <p:nvPr/>
          </p:nvSpPr>
          <p:spPr bwMode="auto">
            <a:xfrm>
              <a:off x="9147853" y="2750294"/>
              <a:ext cx="147955" cy="170180"/>
            </a:xfrm>
            <a:custGeom>
              <a:avLst/>
              <a:gdLst>
                <a:gd name="T0" fmla="*/ 34 w 93"/>
                <a:gd name="T1" fmla="*/ 58 h 107"/>
                <a:gd name="T2" fmla="*/ 34 w 93"/>
                <a:gd name="T3" fmla="*/ 58 h 107"/>
                <a:gd name="T4" fmla="*/ 39 w 93"/>
                <a:gd name="T5" fmla="*/ 49 h 107"/>
                <a:gd name="T6" fmla="*/ 0 w 93"/>
                <a:gd name="T7" fmla="*/ 19 h 107"/>
                <a:gd name="T8" fmla="*/ 10 w 93"/>
                <a:gd name="T9" fmla="*/ 9 h 107"/>
                <a:gd name="T10" fmla="*/ 49 w 93"/>
                <a:gd name="T11" fmla="*/ 39 h 107"/>
                <a:gd name="T12" fmla="*/ 49 w 93"/>
                <a:gd name="T13" fmla="*/ 34 h 107"/>
                <a:gd name="T14" fmla="*/ 54 w 93"/>
                <a:gd name="T15" fmla="*/ 34 h 107"/>
                <a:gd name="T16" fmla="*/ 49 w 93"/>
                <a:gd name="T17" fmla="*/ 39 h 107"/>
                <a:gd name="T18" fmla="*/ 88 w 93"/>
                <a:gd name="T19" fmla="*/ 0 h 107"/>
                <a:gd name="T20" fmla="*/ 93 w 93"/>
                <a:gd name="T21" fmla="*/ 5 h 107"/>
                <a:gd name="T22" fmla="*/ 83 w 93"/>
                <a:gd name="T23" fmla="*/ 14 h 107"/>
                <a:gd name="T24" fmla="*/ 54 w 93"/>
                <a:gd name="T25" fmla="*/ 44 h 107"/>
                <a:gd name="T26" fmla="*/ 59 w 93"/>
                <a:gd name="T27" fmla="*/ 49 h 107"/>
                <a:gd name="T28" fmla="*/ 49 w 93"/>
                <a:gd name="T29" fmla="*/ 58 h 107"/>
                <a:gd name="T30" fmla="*/ 44 w 93"/>
                <a:gd name="T31" fmla="*/ 54 h 107"/>
                <a:gd name="T32" fmla="*/ 25 w 93"/>
                <a:gd name="T33" fmla="*/ 107 h 107"/>
                <a:gd name="T34" fmla="*/ 25 w 93"/>
                <a:gd name="T35" fmla="*/ 107 h 107"/>
                <a:gd name="T36" fmla="*/ 39 w 93"/>
                <a:gd name="T37" fmla="*/ 54 h 107"/>
                <a:gd name="T38" fmla="*/ 34 w 93"/>
                <a:gd name="T39" fmla="*/ 5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7">
                  <a:moveTo>
                    <a:pt x="34" y="58"/>
                  </a:moveTo>
                  <a:lnTo>
                    <a:pt x="34" y="58"/>
                  </a:lnTo>
                  <a:lnTo>
                    <a:pt x="39" y="49"/>
                  </a:lnTo>
                  <a:lnTo>
                    <a:pt x="0" y="19"/>
                  </a:lnTo>
                  <a:lnTo>
                    <a:pt x="10" y="9"/>
                  </a:lnTo>
                  <a:lnTo>
                    <a:pt x="49" y="39"/>
                  </a:lnTo>
                  <a:lnTo>
                    <a:pt x="49" y="34"/>
                  </a:lnTo>
                  <a:lnTo>
                    <a:pt x="54" y="34"/>
                  </a:lnTo>
                  <a:lnTo>
                    <a:pt x="49" y="39"/>
                  </a:lnTo>
                  <a:lnTo>
                    <a:pt x="88" y="0"/>
                  </a:lnTo>
                  <a:lnTo>
                    <a:pt x="93" y="5"/>
                  </a:lnTo>
                  <a:lnTo>
                    <a:pt x="83" y="14"/>
                  </a:lnTo>
                  <a:lnTo>
                    <a:pt x="54" y="44"/>
                  </a:lnTo>
                  <a:lnTo>
                    <a:pt x="59" y="49"/>
                  </a:lnTo>
                  <a:lnTo>
                    <a:pt x="49" y="58"/>
                  </a:lnTo>
                  <a:lnTo>
                    <a:pt x="44" y="54"/>
                  </a:lnTo>
                  <a:lnTo>
                    <a:pt x="25" y="107"/>
                  </a:lnTo>
                  <a:lnTo>
                    <a:pt x="25" y="107"/>
                  </a:lnTo>
                  <a:lnTo>
                    <a:pt x="39" y="54"/>
                  </a:lnTo>
                  <a:lnTo>
                    <a:pt x="34" y="58"/>
                  </a:lnTo>
                  <a:close/>
                </a:path>
              </a:pathLst>
            </a:custGeom>
            <a:solidFill>
              <a:srgbClr val="D9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667">
              <a:extLst>
                <a:ext uri="{FF2B5EF4-FFF2-40B4-BE49-F238E27FC236}">
                  <a16:creationId xmlns:a16="http://schemas.microsoft.com/office/drawing/2014/main" id="{406C6407-694A-4912-8E84-9D743D28672F}"/>
                </a:ext>
              </a:extLst>
            </p:cNvPr>
            <p:cNvSpPr/>
            <p:nvPr/>
          </p:nvSpPr>
          <p:spPr bwMode="auto">
            <a:xfrm>
              <a:off x="9147853" y="2757914"/>
              <a:ext cx="85725" cy="78105"/>
            </a:xfrm>
            <a:custGeom>
              <a:avLst/>
              <a:gdLst>
                <a:gd name="T0" fmla="*/ 54 w 54"/>
                <a:gd name="T1" fmla="*/ 39 h 49"/>
                <a:gd name="T2" fmla="*/ 49 w 54"/>
                <a:gd name="T3" fmla="*/ 49 h 49"/>
                <a:gd name="T4" fmla="*/ 0 w 54"/>
                <a:gd name="T5" fmla="*/ 9 h 49"/>
                <a:gd name="T6" fmla="*/ 5 w 54"/>
                <a:gd name="T7" fmla="*/ 0 h 49"/>
                <a:gd name="T8" fmla="*/ 54 w 54"/>
                <a:gd name="T9" fmla="*/ 39 h 49"/>
              </a:gdLst>
              <a:ahLst/>
              <a:cxnLst>
                <a:cxn ang="0">
                  <a:pos x="T0" y="T1"/>
                </a:cxn>
                <a:cxn ang="0">
                  <a:pos x="T2" y="T3"/>
                </a:cxn>
                <a:cxn ang="0">
                  <a:pos x="T4" y="T5"/>
                </a:cxn>
                <a:cxn ang="0">
                  <a:pos x="T6" y="T7"/>
                </a:cxn>
                <a:cxn ang="0">
                  <a:pos x="T8" y="T9"/>
                </a:cxn>
              </a:cxnLst>
              <a:rect l="0" t="0" r="r" b="b"/>
              <a:pathLst>
                <a:path w="54" h="49">
                  <a:moveTo>
                    <a:pt x="54" y="39"/>
                  </a:moveTo>
                  <a:lnTo>
                    <a:pt x="49" y="49"/>
                  </a:lnTo>
                  <a:lnTo>
                    <a:pt x="0" y="9"/>
                  </a:lnTo>
                  <a:lnTo>
                    <a:pt x="5" y="0"/>
                  </a:lnTo>
                  <a:lnTo>
                    <a:pt x="54" y="39"/>
                  </a:lnTo>
                  <a:close/>
                </a:path>
              </a:pathLst>
            </a:custGeom>
            <a:solidFill>
              <a:srgbClr val="2C3E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668">
              <a:extLst>
                <a:ext uri="{FF2B5EF4-FFF2-40B4-BE49-F238E27FC236}">
                  <a16:creationId xmlns:a16="http://schemas.microsoft.com/office/drawing/2014/main" id="{0A9C7156-4679-47E2-8BA5-FE82A846FCD3}"/>
                </a:ext>
              </a:extLst>
            </p:cNvPr>
            <p:cNvSpPr/>
            <p:nvPr/>
          </p:nvSpPr>
          <p:spPr bwMode="auto">
            <a:xfrm>
              <a:off x="9193573" y="2742039"/>
              <a:ext cx="101600" cy="93980"/>
            </a:xfrm>
            <a:custGeom>
              <a:avLst/>
              <a:gdLst>
                <a:gd name="T0" fmla="*/ 5 w 64"/>
                <a:gd name="T1" fmla="*/ 59 h 59"/>
                <a:gd name="T2" fmla="*/ 0 w 64"/>
                <a:gd name="T3" fmla="*/ 59 h 59"/>
                <a:gd name="T4" fmla="*/ 59 w 64"/>
                <a:gd name="T5" fmla="*/ 0 h 59"/>
                <a:gd name="T6" fmla="*/ 64 w 64"/>
                <a:gd name="T7" fmla="*/ 5 h 59"/>
                <a:gd name="T8" fmla="*/ 54 w 64"/>
                <a:gd name="T9" fmla="*/ 14 h 59"/>
                <a:gd name="T10" fmla="*/ 5 w 64"/>
                <a:gd name="T11" fmla="*/ 59 h 59"/>
              </a:gdLst>
              <a:ahLst/>
              <a:cxnLst>
                <a:cxn ang="0">
                  <a:pos x="T0" y="T1"/>
                </a:cxn>
                <a:cxn ang="0">
                  <a:pos x="T2" y="T3"/>
                </a:cxn>
                <a:cxn ang="0">
                  <a:pos x="T4" y="T5"/>
                </a:cxn>
                <a:cxn ang="0">
                  <a:pos x="T6" y="T7"/>
                </a:cxn>
                <a:cxn ang="0">
                  <a:pos x="T8" y="T9"/>
                </a:cxn>
                <a:cxn ang="0">
                  <a:pos x="T10" y="T11"/>
                </a:cxn>
              </a:cxnLst>
              <a:rect l="0" t="0" r="r" b="b"/>
              <a:pathLst>
                <a:path w="64" h="59">
                  <a:moveTo>
                    <a:pt x="5" y="59"/>
                  </a:moveTo>
                  <a:lnTo>
                    <a:pt x="0" y="59"/>
                  </a:lnTo>
                  <a:lnTo>
                    <a:pt x="59" y="0"/>
                  </a:lnTo>
                  <a:lnTo>
                    <a:pt x="64" y="5"/>
                  </a:lnTo>
                  <a:lnTo>
                    <a:pt x="54" y="14"/>
                  </a:lnTo>
                  <a:lnTo>
                    <a:pt x="5" y="59"/>
                  </a:lnTo>
                  <a:close/>
                </a:path>
              </a:pathLst>
            </a:custGeom>
            <a:solidFill>
              <a:srgbClr val="2C3E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669">
              <a:extLst>
                <a:ext uri="{FF2B5EF4-FFF2-40B4-BE49-F238E27FC236}">
                  <a16:creationId xmlns:a16="http://schemas.microsoft.com/office/drawing/2014/main" id="{B99B1C80-D6AB-463A-ADE7-6E70C668349A}"/>
                </a:ext>
              </a:extLst>
            </p:cNvPr>
            <p:cNvSpPr/>
            <p:nvPr/>
          </p:nvSpPr>
          <p:spPr bwMode="auto">
            <a:xfrm>
              <a:off x="9179603" y="2796014"/>
              <a:ext cx="46355" cy="116205"/>
            </a:xfrm>
            <a:custGeom>
              <a:avLst/>
              <a:gdLst>
                <a:gd name="T0" fmla="*/ 0 w 29"/>
                <a:gd name="T1" fmla="*/ 73 h 73"/>
                <a:gd name="T2" fmla="*/ 5 w 29"/>
                <a:gd name="T3" fmla="*/ 73 h 73"/>
                <a:gd name="T4" fmla="*/ 29 w 29"/>
                <a:gd name="T5" fmla="*/ 0 h 73"/>
                <a:gd name="T6" fmla="*/ 29 w 29"/>
                <a:gd name="T7" fmla="*/ 0 h 73"/>
                <a:gd name="T8" fmla="*/ 0 w 29"/>
                <a:gd name="T9" fmla="*/ 73 h 73"/>
              </a:gdLst>
              <a:ahLst/>
              <a:cxnLst>
                <a:cxn ang="0">
                  <a:pos x="T0" y="T1"/>
                </a:cxn>
                <a:cxn ang="0">
                  <a:pos x="T2" y="T3"/>
                </a:cxn>
                <a:cxn ang="0">
                  <a:pos x="T4" y="T5"/>
                </a:cxn>
                <a:cxn ang="0">
                  <a:pos x="T6" y="T7"/>
                </a:cxn>
                <a:cxn ang="0">
                  <a:pos x="T8" y="T9"/>
                </a:cxn>
              </a:cxnLst>
              <a:rect l="0" t="0" r="r" b="b"/>
              <a:pathLst>
                <a:path w="29" h="73">
                  <a:moveTo>
                    <a:pt x="0" y="73"/>
                  </a:moveTo>
                  <a:lnTo>
                    <a:pt x="5" y="73"/>
                  </a:lnTo>
                  <a:lnTo>
                    <a:pt x="29" y="0"/>
                  </a:lnTo>
                  <a:lnTo>
                    <a:pt x="29" y="0"/>
                  </a:lnTo>
                  <a:lnTo>
                    <a:pt x="0" y="73"/>
                  </a:lnTo>
                  <a:close/>
                </a:path>
              </a:pathLst>
            </a:custGeom>
            <a:solidFill>
              <a:srgbClr val="C43E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670">
              <a:extLst>
                <a:ext uri="{FF2B5EF4-FFF2-40B4-BE49-F238E27FC236}">
                  <a16:creationId xmlns:a16="http://schemas.microsoft.com/office/drawing/2014/main" id="{968894B9-C120-4083-A26A-1344E3E6A18D}"/>
                </a:ext>
              </a:extLst>
            </p:cNvPr>
            <p:cNvSpPr/>
            <p:nvPr/>
          </p:nvSpPr>
          <p:spPr bwMode="auto">
            <a:xfrm>
              <a:off x="9053873" y="2624564"/>
              <a:ext cx="101600" cy="101600"/>
            </a:xfrm>
            <a:custGeom>
              <a:avLst/>
              <a:gdLst>
                <a:gd name="T0" fmla="*/ 3 w 13"/>
                <a:gd name="T1" fmla="*/ 3 h 13"/>
                <a:gd name="T2" fmla="*/ 2 w 13"/>
                <a:gd name="T3" fmla="*/ 12 h 13"/>
                <a:gd name="T4" fmla="*/ 3 w 13"/>
                <a:gd name="T5" fmla="*/ 13 h 13"/>
                <a:gd name="T6" fmla="*/ 13 w 13"/>
                <a:gd name="T7" fmla="*/ 5 h 13"/>
                <a:gd name="T8" fmla="*/ 13 w 13"/>
                <a:gd name="T9" fmla="*/ 4 h 13"/>
                <a:gd name="T10" fmla="*/ 3 w 13"/>
                <a:gd name="T11" fmla="*/ 3 h 13"/>
              </a:gdLst>
              <a:ahLst/>
              <a:cxnLst>
                <a:cxn ang="0">
                  <a:pos x="T0" y="T1"/>
                </a:cxn>
                <a:cxn ang="0">
                  <a:pos x="T2" y="T3"/>
                </a:cxn>
                <a:cxn ang="0">
                  <a:pos x="T4" y="T5"/>
                </a:cxn>
                <a:cxn ang="0">
                  <a:pos x="T6" y="T7"/>
                </a:cxn>
                <a:cxn ang="0">
                  <a:pos x="T8" y="T9"/>
                </a:cxn>
                <a:cxn ang="0">
                  <a:pos x="T10" y="T11"/>
                </a:cxn>
              </a:cxnLst>
              <a:rect l="0" t="0" r="r" b="b"/>
              <a:pathLst>
                <a:path w="13" h="13">
                  <a:moveTo>
                    <a:pt x="3" y="3"/>
                  </a:moveTo>
                  <a:cubicBezTo>
                    <a:pt x="0" y="5"/>
                    <a:pt x="0" y="9"/>
                    <a:pt x="2" y="12"/>
                  </a:cubicBezTo>
                  <a:cubicBezTo>
                    <a:pt x="2" y="13"/>
                    <a:pt x="3" y="13"/>
                    <a:pt x="3" y="13"/>
                  </a:cubicBezTo>
                  <a:cubicBezTo>
                    <a:pt x="5" y="9"/>
                    <a:pt x="9" y="6"/>
                    <a:pt x="13" y="5"/>
                  </a:cubicBezTo>
                  <a:cubicBezTo>
                    <a:pt x="13" y="4"/>
                    <a:pt x="13" y="4"/>
                    <a:pt x="13" y="4"/>
                  </a:cubicBezTo>
                  <a:cubicBezTo>
                    <a:pt x="11" y="1"/>
                    <a:pt x="6" y="0"/>
                    <a:pt x="3" y="3"/>
                  </a:cubicBezTo>
                  <a:close/>
                </a:path>
              </a:pathLst>
            </a:custGeom>
            <a:solidFill>
              <a:srgbClr val="2C3E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671">
              <a:extLst>
                <a:ext uri="{FF2B5EF4-FFF2-40B4-BE49-F238E27FC236}">
                  <a16:creationId xmlns:a16="http://schemas.microsoft.com/office/drawing/2014/main" id="{8B736CE6-D212-4A44-8117-3FB03179A98B}"/>
                </a:ext>
              </a:extLst>
            </p:cNvPr>
            <p:cNvSpPr/>
            <p:nvPr/>
          </p:nvSpPr>
          <p:spPr bwMode="auto">
            <a:xfrm>
              <a:off x="9279298" y="2624564"/>
              <a:ext cx="101600" cy="101600"/>
            </a:xfrm>
            <a:custGeom>
              <a:avLst/>
              <a:gdLst>
                <a:gd name="T0" fmla="*/ 10 w 13"/>
                <a:gd name="T1" fmla="*/ 3 h 13"/>
                <a:gd name="T2" fmla="*/ 11 w 13"/>
                <a:gd name="T3" fmla="*/ 12 h 13"/>
                <a:gd name="T4" fmla="*/ 10 w 13"/>
                <a:gd name="T5" fmla="*/ 13 h 13"/>
                <a:gd name="T6" fmla="*/ 0 w 13"/>
                <a:gd name="T7" fmla="*/ 5 h 13"/>
                <a:gd name="T8" fmla="*/ 0 w 13"/>
                <a:gd name="T9" fmla="*/ 4 h 13"/>
                <a:gd name="T10" fmla="*/ 10 w 13"/>
                <a:gd name="T11" fmla="*/ 3 h 13"/>
              </a:gdLst>
              <a:ahLst/>
              <a:cxnLst>
                <a:cxn ang="0">
                  <a:pos x="T0" y="T1"/>
                </a:cxn>
                <a:cxn ang="0">
                  <a:pos x="T2" y="T3"/>
                </a:cxn>
                <a:cxn ang="0">
                  <a:pos x="T4" y="T5"/>
                </a:cxn>
                <a:cxn ang="0">
                  <a:pos x="T6" y="T7"/>
                </a:cxn>
                <a:cxn ang="0">
                  <a:pos x="T8" y="T9"/>
                </a:cxn>
                <a:cxn ang="0">
                  <a:pos x="T10" y="T11"/>
                </a:cxn>
              </a:cxnLst>
              <a:rect l="0" t="0" r="r" b="b"/>
              <a:pathLst>
                <a:path w="13" h="13">
                  <a:moveTo>
                    <a:pt x="10" y="3"/>
                  </a:moveTo>
                  <a:cubicBezTo>
                    <a:pt x="13" y="5"/>
                    <a:pt x="13" y="9"/>
                    <a:pt x="11" y="12"/>
                  </a:cubicBezTo>
                  <a:cubicBezTo>
                    <a:pt x="11" y="13"/>
                    <a:pt x="11" y="13"/>
                    <a:pt x="10" y="13"/>
                  </a:cubicBezTo>
                  <a:cubicBezTo>
                    <a:pt x="8" y="9"/>
                    <a:pt x="4" y="6"/>
                    <a:pt x="0" y="5"/>
                  </a:cubicBezTo>
                  <a:cubicBezTo>
                    <a:pt x="0" y="4"/>
                    <a:pt x="0" y="4"/>
                    <a:pt x="0" y="4"/>
                  </a:cubicBezTo>
                  <a:cubicBezTo>
                    <a:pt x="2" y="1"/>
                    <a:pt x="7" y="0"/>
                    <a:pt x="10" y="3"/>
                  </a:cubicBezTo>
                  <a:close/>
                </a:path>
              </a:pathLst>
            </a:custGeom>
            <a:solidFill>
              <a:srgbClr val="2C3E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文本框 96">
              <a:extLst>
                <a:ext uri="{FF2B5EF4-FFF2-40B4-BE49-F238E27FC236}">
                  <a16:creationId xmlns:a16="http://schemas.microsoft.com/office/drawing/2014/main" id="{42341516-50DA-4036-B30A-E4CA54B9451B}"/>
                </a:ext>
              </a:extLst>
            </p:cNvPr>
            <p:cNvSpPr txBox="1"/>
            <p:nvPr/>
          </p:nvSpPr>
          <p:spPr>
            <a:xfrm>
              <a:off x="9033139" y="2299139"/>
              <a:ext cx="400878" cy="169520"/>
            </a:xfrm>
            <a:prstGeom prst="rect">
              <a:avLst/>
            </a:prstGeom>
            <a:noFill/>
          </p:spPr>
          <p:txBody>
            <a:bodyPr wrap="square" rtlCol="0">
              <a:spAutoFit/>
            </a:bodyPr>
            <a:lstStyle/>
            <a:p>
              <a:r>
                <a:rPr lang="en-US" altLang="zh-CN" sz="1400" b="1" dirty="0">
                  <a:latin typeface="+mn-ea"/>
                </a:rPr>
                <a:t>Timer</a:t>
              </a:r>
              <a:endParaRPr lang="zh-CN" altLang="en-US" sz="1400" b="1" dirty="0">
                <a:latin typeface="+mn-ea"/>
              </a:endParaRPr>
            </a:p>
          </p:txBody>
        </p:sp>
      </p:grpSp>
      <p:graphicFrame>
        <p:nvGraphicFramePr>
          <p:cNvPr id="57" name="表格 56">
            <a:extLst>
              <a:ext uri="{FF2B5EF4-FFF2-40B4-BE49-F238E27FC236}">
                <a16:creationId xmlns:a16="http://schemas.microsoft.com/office/drawing/2014/main" id="{6B9E8061-F518-4AA5-AEA7-E970AF66E70A}"/>
              </a:ext>
            </a:extLst>
          </p:cNvPr>
          <p:cNvGraphicFramePr>
            <a:graphicFrameLocks noGrp="1"/>
          </p:cNvGraphicFramePr>
          <p:nvPr>
            <p:extLst>
              <p:ext uri="{D42A27DB-BD31-4B8C-83A1-F6EECF244321}">
                <p14:modId xmlns:p14="http://schemas.microsoft.com/office/powerpoint/2010/main" val="1531162959"/>
              </p:ext>
            </p:extLst>
          </p:nvPr>
        </p:nvGraphicFramePr>
        <p:xfrm>
          <a:off x="7352708" y="4247534"/>
          <a:ext cx="4288051" cy="1554480"/>
        </p:xfrm>
        <a:graphic>
          <a:graphicData uri="http://schemas.openxmlformats.org/drawingml/2006/table">
            <a:tbl>
              <a:tblPr firstRow="1" bandRow="1">
                <a:tableStyleId>{C4B1156A-380E-4F78-BDF5-A606A8083BF9}</a:tableStyleId>
              </a:tblPr>
              <a:tblGrid>
                <a:gridCol w="775292">
                  <a:extLst>
                    <a:ext uri="{9D8B030D-6E8A-4147-A177-3AD203B41FA5}">
                      <a16:colId xmlns:a16="http://schemas.microsoft.com/office/drawing/2014/main" val="376839378"/>
                    </a:ext>
                  </a:extLst>
                </a:gridCol>
                <a:gridCol w="876300">
                  <a:extLst>
                    <a:ext uri="{9D8B030D-6E8A-4147-A177-3AD203B41FA5}">
                      <a16:colId xmlns:a16="http://schemas.microsoft.com/office/drawing/2014/main" val="372156371"/>
                    </a:ext>
                  </a:extLst>
                </a:gridCol>
                <a:gridCol w="939800">
                  <a:extLst>
                    <a:ext uri="{9D8B030D-6E8A-4147-A177-3AD203B41FA5}">
                      <a16:colId xmlns:a16="http://schemas.microsoft.com/office/drawing/2014/main" val="598418383"/>
                    </a:ext>
                  </a:extLst>
                </a:gridCol>
                <a:gridCol w="495300">
                  <a:extLst>
                    <a:ext uri="{9D8B030D-6E8A-4147-A177-3AD203B41FA5}">
                      <a16:colId xmlns:a16="http://schemas.microsoft.com/office/drawing/2014/main" val="3571383958"/>
                    </a:ext>
                  </a:extLst>
                </a:gridCol>
                <a:gridCol w="457200">
                  <a:extLst>
                    <a:ext uri="{9D8B030D-6E8A-4147-A177-3AD203B41FA5}">
                      <a16:colId xmlns:a16="http://schemas.microsoft.com/office/drawing/2014/main" val="1123323217"/>
                    </a:ext>
                  </a:extLst>
                </a:gridCol>
                <a:gridCol w="744159">
                  <a:extLst>
                    <a:ext uri="{9D8B030D-6E8A-4147-A177-3AD203B41FA5}">
                      <a16:colId xmlns:a16="http://schemas.microsoft.com/office/drawing/2014/main" val="1538872761"/>
                    </a:ext>
                  </a:extLst>
                </a:gridCol>
              </a:tblGrid>
              <a:tr h="235972">
                <a:tc>
                  <a:txBody>
                    <a:bodyPr/>
                    <a:lstStyle/>
                    <a:p>
                      <a:pPr marL="0" algn="l" defTabSz="1363980" rtl="0" eaLnBrk="1" latinLnBrk="0" hangingPunct="1"/>
                      <a:r>
                        <a:rPr lang="en-US" altLang="zh-CN" sz="1100" b="1" kern="1200" dirty="0">
                          <a:solidFill>
                            <a:schemeClr val="dk1"/>
                          </a:solidFill>
                          <a:latin typeface="+mn-lt"/>
                          <a:ea typeface="+mn-ea"/>
                          <a:cs typeface="+mn-cs"/>
                        </a:rPr>
                        <a:t>Item</a:t>
                      </a:r>
                      <a:endParaRPr lang="zh-CN" altLang="en-US" sz="1100" b="1" kern="1200" dirty="0">
                        <a:solidFill>
                          <a:schemeClr val="dk1"/>
                        </a:solidFill>
                        <a:latin typeface="+mn-lt"/>
                        <a:ea typeface="+mn-ea"/>
                        <a:cs typeface="+mn-cs"/>
                      </a:endParaRPr>
                    </a:p>
                  </a:txBody>
                  <a:tcPr/>
                </a:tc>
                <a:tc gridSpan="5">
                  <a:txBody>
                    <a:bodyPr/>
                    <a:lstStyle/>
                    <a:p>
                      <a:r>
                        <a:rPr lang="en-US" altLang="zh-CN" sz="1100" b="0" i="1" dirty="0">
                          <a:latin typeface="Ita"/>
                        </a:rPr>
                        <a:t>“Vote exchange Rate”</a:t>
                      </a:r>
                      <a:endParaRPr lang="zh-CN" altLang="en-US" sz="1100" b="0" i="1" dirty="0">
                        <a:latin typeface="It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126203827"/>
                  </a:ext>
                </a:extLst>
              </a:tr>
              <a:tr h="235972">
                <a:tc>
                  <a:txBody>
                    <a:bodyPr/>
                    <a:lstStyle/>
                    <a:p>
                      <a:r>
                        <a:rPr lang="en-US" altLang="zh-CN" sz="1100" b="1" dirty="0"/>
                        <a:t>value</a:t>
                      </a:r>
                      <a:endParaRPr lang="zh-CN" altLang="en-US" sz="1100" b="1" dirty="0"/>
                    </a:p>
                  </a:txBody>
                  <a:tcPr/>
                </a:tc>
                <a:tc gridSpan="5">
                  <a:txBody>
                    <a:bodyPr/>
                    <a:lstStyle/>
                    <a:p>
                      <a:r>
                        <a:rPr lang="en-US" altLang="zh-CN" sz="1100" i="1" dirty="0">
                          <a:latin typeface="Ita"/>
                        </a:rPr>
                        <a:t>{\”token\”: \”1BU=1000\”, \”fee\”:\”1BU=10000\”}</a:t>
                      </a:r>
                      <a:endParaRPr lang="zh-CN" altLang="en-US" sz="1100" i="1" dirty="0">
                        <a:latin typeface="It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23969970"/>
                  </a:ext>
                </a:extLst>
              </a:tr>
              <a:tr h="235972">
                <a:tc>
                  <a:txBody>
                    <a:bodyPr/>
                    <a:lstStyle/>
                    <a:p>
                      <a:r>
                        <a:rPr lang="en-US" altLang="zh-CN" sz="1100" b="1" dirty="0"/>
                        <a:t>proposer</a:t>
                      </a:r>
                      <a:endParaRPr lang="zh-CN" altLang="en-US" sz="1100" b="1" dirty="0"/>
                    </a:p>
                  </a:txBody>
                  <a:tcPr/>
                </a:tc>
                <a:tc gridSpan="5">
                  <a:txBody>
                    <a:bodyPr/>
                    <a:lstStyle/>
                    <a:p>
                      <a:r>
                        <a:rPr lang="en-US" altLang="zh-CN" sz="1100" i="1" dirty="0">
                          <a:latin typeface="Ita"/>
                        </a:rPr>
                        <a:t>“candidate3”</a:t>
                      </a:r>
                      <a:endParaRPr lang="zh-CN" altLang="en-US" sz="1100" i="1" dirty="0">
                        <a:latin typeface="It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322946513"/>
                  </a:ext>
                </a:extLst>
              </a:tr>
              <a:tr h="235972">
                <a:tc>
                  <a:txBody>
                    <a:bodyPr/>
                    <a:lstStyle/>
                    <a:p>
                      <a:r>
                        <a:rPr lang="en-US" altLang="zh-CN" sz="1100" b="1" dirty="0"/>
                        <a:t>time</a:t>
                      </a:r>
                      <a:endParaRPr lang="zh-CN" altLang="en-US" sz="1100" b="1" dirty="0"/>
                    </a:p>
                  </a:txBody>
                  <a:tcPr/>
                </a:tc>
                <a:tc gridSpan="5">
                  <a:txBody>
                    <a:bodyPr/>
                    <a:lstStyle/>
                    <a:p>
                      <a:r>
                        <a:rPr lang="en-US" altLang="zh-CN" sz="1100" i="1" dirty="0">
                          <a:latin typeface="Ita"/>
                        </a:rPr>
                        <a:t>“2018-10-9-23:59:59”</a:t>
                      </a:r>
                      <a:endParaRPr lang="zh-CN" altLang="en-US" sz="1100" i="1" dirty="0">
                        <a:latin typeface="It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42807920"/>
                  </a:ext>
                </a:extLst>
              </a:tr>
              <a:tr h="235972">
                <a:tc>
                  <a:txBody>
                    <a:bodyPr/>
                    <a:lstStyle/>
                    <a:p>
                      <a:r>
                        <a:rPr lang="en-US" altLang="zh-CN" sz="1100" b="1" dirty="0"/>
                        <a:t>reason</a:t>
                      </a:r>
                      <a:endParaRPr lang="zh-CN" altLang="en-US" sz="1100" b="1" dirty="0"/>
                    </a:p>
                  </a:txBody>
                  <a:tcPr/>
                </a:tc>
                <a:tc gridSpan="5">
                  <a:txBody>
                    <a:bodyPr/>
                    <a:lstStyle/>
                    <a:p>
                      <a:r>
                        <a:rPr lang="en-US" altLang="zh-CN" sz="1100" i="1" dirty="0">
                          <a:latin typeface="Ita"/>
                        </a:rPr>
                        <a:t>“Fee voting weights too low”</a:t>
                      </a:r>
                      <a:endParaRPr lang="zh-CN" altLang="en-US" sz="1100" i="1" dirty="0">
                        <a:latin typeface="Ita"/>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32821603"/>
                  </a:ext>
                </a:extLst>
              </a:tr>
              <a:tr h="235972">
                <a:tc>
                  <a:txBody>
                    <a:bodyPr/>
                    <a:lstStyle/>
                    <a:p>
                      <a:r>
                        <a:rPr lang="en-US" altLang="zh-CN" sz="1100" b="1" dirty="0"/>
                        <a:t>ballot</a:t>
                      </a:r>
                      <a:endParaRPr lang="zh-CN" altLang="en-US" sz="1100" b="1" dirty="0"/>
                    </a:p>
                  </a:txBody>
                  <a:tcPr/>
                </a:tc>
                <a:tc>
                  <a:txBody>
                    <a:bodyPr/>
                    <a:lstStyle/>
                    <a:p>
                      <a:r>
                        <a:rPr lang="en-US" altLang="zh-CN" sz="1100" i="1" kern="1200" dirty="0">
                          <a:solidFill>
                            <a:schemeClr val="dk1"/>
                          </a:solidFill>
                          <a:latin typeface="Ita"/>
                          <a:ea typeface="+mn-ea"/>
                          <a:cs typeface="+mn-cs"/>
                        </a:rPr>
                        <a:t>candidateA</a:t>
                      </a:r>
                      <a:endParaRPr lang="zh-CN" altLang="en-US" sz="1100" i="1" kern="1200" dirty="0">
                        <a:solidFill>
                          <a:schemeClr val="dk1"/>
                        </a:solidFill>
                        <a:latin typeface="Ita"/>
                        <a:ea typeface="+mn-ea"/>
                        <a:cs typeface="+mn-cs"/>
                      </a:endParaRPr>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i="1" kern="1200" dirty="0">
                          <a:solidFill>
                            <a:schemeClr val="dk1"/>
                          </a:solidFill>
                          <a:latin typeface="Ita"/>
                          <a:ea typeface="+mn-ea"/>
                          <a:cs typeface="+mn-cs"/>
                        </a:rPr>
                        <a:t>candidateB</a:t>
                      </a:r>
                      <a:endParaRPr lang="zh-CN" altLang="en-US" sz="1100" i="1" kern="1200" dirty="0">
                        <a:solidFill>
                          <a:schemeClr val="dk1"/>
                        </a:solidFill>
                        <a:latin typeface="Ita"/>
                        <a:ea typeface="+mn-ea"/>
                        <a:cs typeface="+mn-cs"/>
                      </a:endParaRPr>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endParaRPr lang="zh-CN" altLang="en-US" sz="1100" i="1" kern="1200" dirty="0">
                        <a:solidFill>
                          <a:schemeClr val="dk1"/>
                        </a:solidFill>
                        <a:latin typeface="Ita"/>
                        <a:ea typeface="+mn-ea"/>
                        <a:cs typeface="+mn-cs"/>
                      </a:endParaRPr>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endParaRPr lang="zh-CN" altLang="en-US" sz="1100" i="1" kern="1200" dirty="0">
                        <a:solidFill>
                          <a:schemeClr val="dk1"/>
                        </a:solidFill>
                        <a:latin typeface="Ita"/>
                        <a:ea typeface="+mn-ea"/>
                        <a:cs typeface="+mn-cs"/>
                      </a:endParaRPr>
                    </a:p>
                  </a:txBody>
                  <a:tcPr/>
                </a:tc>
                <a:tc>
                  <a:txBody>
                    <a:bodyPr/>
                    <a:lstStyle/>
                    <a:p>
                      <a:pPr marL="0" marR="0" lvl="0" indent="0" algn="l" defTabSz="1363980" rtl="0" eaLnBrk="1" fontAlgn="auto" latinLnBrk="0" hangingPunct="1">
                        <a:lnSpc>
                          <a:spcPct val="100000"/>
                        </a:lnSpc>
                        <a:spcBef>
                          <a:spcPts val="0"/>
                        </a:spcBef>
                        <a:spcAft>
                          <a:spcPts val="0"/>
                        </a:spcAft>
                        <a:buClrTx/>
                        <a:buSzTx/>
                        <a:buFontTx/>
                        <a:buNone/>
                        <a:tabLst/>
                        <a:defRPr/>
                      </a:pPr>
                      <a:r>
                        <a:rPr lang="en-US" altLang="zh-CN" sz="1100" i="1" kern="1200" dirty="0">
                          <a:solidFill>
                            <a:schemeClr val="dk1"/>
                          </a:solidFill>
                          <a:latin typeface="Ita"/>
                          <a:ea typeface="+mn-ea"/>
                          <a:cs typeface="+mn-cs"/>
                        </a:rPr>
                        <a:t>......</a:t>
                      </a:r>
                      <a:endParaRPr lang="zh-CN" altLang="en-US" sz="1100" i="1" kern="1200" dirty="0">
                        <a:solidFill>
                          <a:schemeClr val="dk1"/>
                        </a:solidFill>
                        <a:latin typeface="Ita"/>
                        <a:ea typeface="+mn-ea"/>
                        <a:cs typeface="+mn-cs"/>
                      </a:endParaRPr>
                    </a:p>
                  </a:txBody>
                  <a:tcPr/>
                </a:tc>
                <a:extLst>
                  <a:ext uri="{0D108BD9-81ED-4DB2-BD59-A6C34878D82A}">
                    <a16:rowId xmlns:a16="http://schemas.microsoft.com/office/drawing/2014/main" val="2696007267"/>
                  </a:ext>
                </a:extLst>
              </a:tr>
            </a:tbl>
          </a:graphicData>
        </a:graphic>
      </p:graphicFrame>
    </p:spTree>
    <p:extLst>
      <p:ext uri="{BB962C8B-B14F-4D97-AF65-F5344CB8AC3E}">
        <p14:creationId xmlns:p14="http://schemas.microsoft.com/office/powerpoint/2010/main" val="1476936522"/>
      </p:ext>
    </p:extLst>
  </p:cSld>
  <p:clrMapOvr>
    <a:masterClrMapping/>
  </p:clrMapOvr>
  <mc:AlternateContent xmlns:mc="http://schemas.openxmlformats.org/markup-compatibility/2006" xmlns:p14="http://schemas.microsoft.com/office/powerpoint/2010/main">
    <mc:Choice Requires="p14">
      <p:transition p14:dur="10" advTm="11000"/>
    </mc:Choice>
    <mc:Fallback xmlns="">
      <p:transition advTm="1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95F11-79DF-4790-A40A-09AFF9A244D1}"/>
              </a:ext>
            </a:extLst>
          </p:cNvPr>
          <p:cNvSpPr>
            <a:spLocks noGrp="1"/>
          </p:cNvSpPr>
          <p:nvPr>
            <p:ph type="title"/>
          </p:nvPr>
        </p:nvSpPr>
        <p:spPr/>
        <p:txBody>
          <a:bodyPr/>
          <a:lstStyle/>
          <a:p>
            <a:r>
              <a:rPr lang="zh-CN" altLang="en-US" dirty="0"/>
              <a:t>概览</a:t>
            </a:r>
          </a:p>
        </p:txBody>
      </p:sp>
      <p:graphicFrame>
        <p:nvGraphicFramePr>
          <p:cNvPr id="4" name="内容占位符 3">
            <a:extLst>
              <a:ext uri="{FF2B5EF4-FFF2-40B4-BE49-F238E27FC236}">
                <a16:creationId xmlns:a16="http://schemas.microsoft.com/office/drawing/2014/main" id="{F0F07FBD-04A3-4BAC-AFDE-2E761AA9485F}"/>
              </a:ext>
            </a:extLst>
          </p:cNvPr>
          <p:cNvGraphicFramePr>
            <a:graphicFrameLocks noGrp="1"/>
          </p:cNvGraphicFramePr>
          <p:nvPr>
            <p:ph idx="1"/>
            <p:extLst>
              <p:ext uri="{D42A27DB-BD31-4B8C-83A1-F6EECF244321}">
                <p14:modId xmlns:p14="http://schemas.microsoft.com/office/powerpoint/2010/main" val="7436910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516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E9146-C1F2-4966-9D82-43CF2F090829}"/>
              </a:ext>
            </a:extLst>
          </p:cNvPr>
          <p:cNvSpPr>
            <a:spLocks noGrp="1"/>
          </p:cNvSpPr>
          <p:nvPr>
            <p:ph type="title"/>
          </p:nvPr>
        </p:nvSpPr>
        <p:spPr>
          <a:xfrm>
            <a:off x="838200" y="365125"/>
            <a:ext cx="10515600" cy="1325563"/>
          </a:xfrm>
        </p:spPr>
        <p:txBody>
          <a:bodyPr/>
          <a:lstStyle/>
          <a:p>
            <a:r>
              <a:rPr lang="en-US" altLang="zh-CN" dirty="0"/>
              <a:t>POW</a:t>
            </a:r>
            <a:endParaRPr lang="zh-CN" altLang="en-US" dirty="0"/>
          </a:p>
        </p:txBody>
      </p:sp>
      <p:grpSp>
        <p:nvGrpSpPr>
          <p:cNvPr id="3" name="组合 2">
            <a:extLst>
              <a:ext uri="{FF2B5EF4-FFF2-40B4-BE49-F238E27FC236}">
                <a16:creationId xmlns:a16="http://schemas.microsoft.com/office/drawing/2014/main" id="{CD552322-B94E-4FC5-8583-41EB96423B21}"/>
              </a:ext>
            </a:extLst>
          </p:cNvPr>
          <p:cNvGrpSpPr/>
          <p:nvPr/>
        </p:nvGrpSpPr>
        <p:grpSpPr>
          <a:xfrm>
            <a:off x="3724151" y="1976979"/>
            <a:ext cx="5395815" cy="3589988"/>
            <a:chOff x="1746404" y="1742248"/>
            <a:chExt cx="5395815" cy="3589988"/>
          </a:xfrm>
        </p:grpSpPr>
        <p:sp>
          <p:nvSpPr>
            <p:cNvPr id="12" name="矩形: 圆角 11">
              <a:extLst>
                <a:ext uri="{FF2B5EF4-FFF2-40B4-BE49-F238E27FC236}">
                  <a16:creationId xmlns:a16="http://schemas.microsoft.com/office/drawing/2014/main" id="{85ED7B31-E95D-43CE-A9A0-4734AD249E58}"/>
                </a:ext>
              </a:extLst>
            </p:cNvPr>
            <p:cNvSpPr/>
            <p:nvPr/>
          </p:nvSpPr>
          <p:spPr>
            <a:xfrm>
              <a:off x="1746404" y="1742248"/>
              <a:ext cx="5395815" cy="35899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t>POW</a:t>
              </a:r>
              <a:endParaRPr lang="zh-CN" altLang="en-US" sz="2000" b="1" dirty="0"/>
            </a:p>
          </p:txBody>
        </p:sp>
        <p:sp>
          <p:nvSpPr>
            <p:cNvPr id="13" name="矩形 12">
              <a:extLst>
                <a:ext uri="{FF2B5EF4-FFF2-40B4-BE49-F238E27FC236}">
                  <a16:creationId xmlns:a16="http://schemas.microsoft.com/office/drawing/2014/main" id="{8DC92F53-469C-4276-B177-E31F04DADBA7}"/>
                </a:ext>
              </a:extLst>
            </p:cNvPr>
            <p:cNvSpPr/>
            <p:nvPr/>
          </p:nvSpPr>
          <p:spPr>
            <a:xfrm>
              <a:off x="2231740" y="2063054"/>
              <a:ext cx="1591626" cy="523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BTC </a:t>
              </a:r>
              <a:r>
                <a:rPr lang="zh-CN" altLang="en-US" sz="1400" dirty="0"/>
                <a:t>双重</a:t>
              </a:r>
              <a:r>
                <a:rPr lang="en-US" altLang="zh-CN" sz="1400" dirty="0"/>
                <a:t>SHA256</a:t>
              </a:r>
              <a:endParaRPr lang="zh-CN" altLang="en-US" sz="1400" dirty="0"/>
            </a:p>
          </p:txBody>
        </p:sp>
        <p:sp>
          <p:nvSpPr>
            <p:cNvPr id="19" name="矩形 18">
              <a:extLst>
                <a:ext uri="{FF2B5EF4-FFF2-40B4-BE49-F238E27FC236}">
                  <a16:creationId xmlns:a16="http://schemas.microsoft.com/office/drawing/2014/main" id="{9F776BBE-FF67-4B8E-8F51-43E2AB7C03EF}"/>
                </a:ext>
              </a:extLst>
            </p:cNvPr>
            <p:cNvSpPr/>
            <p:nvPr/>
          </p:nvSpPr>
          <p:spPr>
            <a:xfrm>
              <a:off x="2231739" y="2866072"/>
              <a:ext cx="1591626" cy="523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ETH Ethash</a:t>
              </a:r>
              <a:endParaRPr lang="zh-CN" altLang="en-US" sz="1400" dirty="0"/>
            </a:p>
          </p:txBody>
        </p:sp>
        <p:sp>
          <p:nvSpPr>
            <p:cNvPr id="20" name="矩形 19">
              <a:extLst>
                <a:ext uri="{FF2B5EF4-FFF2-40B4-BE49-F238E27FC236}">
                  <a16:creationId xmlns:a16="http://schemas.microsoft.com/office/drawing/2014/main" id="{2087CE58-66FA-42E7-A533-F808A9708037}"/>
                </a:ext>
              </a:extLst>
            </p:cNvPr>
            <p:cNvSpPr/>
            <p:nvPr/>
          </p:nvSpPr>
          <p:spPr>
            <a:xfrm>
              <a:off x="2231737" y="3739922"/>
              <a:ext cx="1591626" cy="523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LTC Scrypt</a:t>
              </a:r>
              <a:endParaRPr lang="zh-CN" altLang="en-US" sz="1400" dirty="0"/>
            </a:p>
          </p:txBody>
        </p:sp>
        <p:sp>
          <p:nvSpPr>
            <p:cNvPr id="22" name="矩形 21">
              <a:extLst>
                <a:ext uri="{FF2B5EF4-FFF2-40B4-BE49-F238E27FC236}">
                  <a16:creationId xmlns:a16="http://schemas.microsoft.com/office/drawing/2014/main" id="{DD94A0B4-5F8E-44DF-8895-3E4C4DEA1AD4}"/>
                </a:ext>
              </a:extLst>
            </p:cNvPr>
            <p:cNvSpPr/>
            <p:nvPr/>
          </p:nvSpPr>
          <p:spPr>
            <a:xfrm>
              <a:off x="2231737" y="4536079"/>
              <a:ext cx="1591626" cy="523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FileCoin</a:t>
              </a:r>
              <a:r>
                <a:rPr lang="zh-CN" altLang="en-US" sz="1400" dirty="0"/>
                <a:t>、</a:t>
              </a:r>
              <a:r>
                <a:rPr lang="en-US" altLang="zh-CN" sz="1400" dirty="0"/>
                <a:t>IPFS</a:t>
              </a:r>
              <a:endParaRPr lang="zh-CN" altLang="en-US" sz="1400" dirty="0"/>
            </a:p>
          </p:txBody>
        </p:sp>
        <p:grpSp>
          <p:nvGrpSpPr>
            <p:cNvPr id="32" name="组合 31">
              <a:extLst>
                <a:ext uri="{FF2B5EF4-FFF2-40B4-BE49-F238E27FC236}">
                  <a16:creationId xmlns:a16="http://schemas.microsoft.com/office/drawing/2014/main" id="{0962E3A0-9559-48C5-98FE-9AF8B7EED546}"/>
                </a:ext>
              </a:extLst>
            </p:cNvPr>
            <p:cNvGrpSpPr/>
            <p:nvPr/>
          </p:nvGrpSpPr>
          <p:grpSpPr>
            <a:xfrm>
              <a:off x="5372159" y="2337826"/>
              <a:ext cx="1375128" cy="2431368"/>
              <a:chOff x="4682167" y="2544896"/>
              <a:chExt cx="1061295" cy="1738488"/>
            </a:xfrm>
          </p:grpSpPr>
          <p:sp>
            <p:nvSpPr>
              <p:cNvPr id="25" name="矩形 24">
                <a:extLst>
                  <a:ext uri="{FF2B5EF4-FFF2-40B4-BE49-F238E27FC236}">
                    <a16:creationId xmlns:a16="http://schemas.microsoft.com/office/drawing/2014/main" id="{E7DC20DB-6105-4CC5-913D-2E7459DC0B13}"/>
                  </a:ext>
                </a:extLst>
              </p:cNvPr>
              <p:cNvSpPr/>
              <p:nvPr/>
            </p:nvSpPr>
            <p:spPr>
              <a:xfrm>
                <a:off x="4682169" y="2544896"/>
                <a:ext cx="1061293" cy="5741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CPU</a:t>
                </a:r>
                <a:endParaRPr lang="zh-CN" altLang="en-US" dirty="0"/>
              </a:p>
            </p:txBody>
          </p:sp>
          <p:sp>
            <p:nvSpPr>
              <p:cNvPr id="30" name="矩形 29">
                <a:extLst>
                  <a:ext uri="{FF2B5EF4-FFF2-40B4-BE49-F238E27FC236}">
                    <a16:creationId xmlns:a16="http://schemas.microsoft.com/office/drawing/2014/main" id="{807E43A8-78D0-41B2-947E-CDB0DE54B89B}"/>
                  </a:ext>
                </a:extLst>
              </p:cNvPr>
              <p:cNvSpPr/>
              <p:nvPr/>
            </p:nvSpPr>
            <p:spPr>
              <a:xfrm>
                <a:off x="4682167" y="3125649"/>
                <a:ext cx="1061293" cy="5741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内存</a:t>
                </a:r>
              </a:p>
            </p:txBody>
          </p:sp>
          <p:sp>
            <p:nvSpPr>
              <p:cNvPr id="31" name="矩形 30">
                <a:extLst>
                  <a:ext uri="{FF2B5EF4-FFF2-40B4-BE49-F238E27FC236}">
                    <a16:creationId xmlns:a16="http://schemas.microsoft.com/office/drawing/2014/main" id="{927347EF-569F-46A5-9DCD-B8A4335118E2}"/>
                  </a:ext>
                </a:extLst>
              </p:cNvPr>
              <p:cNvSpPr/>
              <p:nvPr/>
            </p:nvSpPr>
            <p:spPr>
              <a:xfrm>
                <a:off x="4682167" y="3709206"/>
                <a:ext cx="1061293" cy="5741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磁盘</a:t>
                </a:r>
              </a:p>
            </p:txBody>
          </p:sp>
        </p:grpSp>
        <p:cxnSp>
          <p:nvCxnSpPr>
            <p:cNvPr id="34" name="直接箭头连接符 33">
              <a:extLst>
                <a:ext uri="{FF2B5EF4-FFF2-40B4-BE49-F238E27FC236}">
                  <a16:creationId xmlns:a16="http://schemas.microsoft.com/office/drawing/2014/main" id="{9AF560FE-89E6-46CB-973B-F482C5183D53}"/>
                </a:ext>
              </a:extLst>
            </p:cNvPr>
            <p:cNvCxnSpPr>
              <a:stCxn id="13" idx="3"/>
              <a:endCxn id="25" idx="1"/>
            </p:cNvCxnSpPr>
            <p:nvPr/>
          </p:nvCxnSpPr>
          <p:spPr>
            <a:xfrm>
              <a:off x="3823366" y="2324985"/>
              <a:ext cx="1548796" cy="41435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57463888-2BAC-41C8-9751-5F608FA0EA61}"/>
                </a:ext>
              </a:extLst>
            </p:cNvPr>
            <p:cNvCxnSpPr>
              <a:stCxn id="19" idx="3"/>
            </p:cNvCxnSpPr>
            <p:nvPr/>
          </p:nvCxnSpPr>
          <p:spPr>
            <a:xfrm>
              <a:off x="3823364" y="3128003"/>
              <a:ext cx="1548795" cy="42354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1AA7E502-25FE-4F6B-A496-F4BB283B6C63}"/>
                </a:ext>
              </a:extLst>
            </p:cNvPr>
            <p:cNvCxnSpPr>
              <a:cxnSpLocks/>
              <a:stCxn id="20" idx="3"/>
              <a:endCxn id="30" idx="1"/>
            </p:cNvCxnSpPr>
            <p:nvPr/>
          </p:nvCxnSpPr>
          <p:spPr>
            <a:xfrm flipV="1">
              <a:off x="3823363" y="3551549"/>
              <a:ext cx="1548796" cy="45030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ACF25B9E-B17B-4CED-A6F3-60F24D98B308}"/>
                </a:ext>
              </a:extLst>
            </p:cNvPr>
            <p:cNvCxnSpPr>
              <a:cxnSpLocks/>
              <a:stCxn id="20" idx="3"/>
              <a:endCxn id="25" idx="1"/>
            </p:cNvCxnSpPr>
            <p:nvPr/>
          </p:nvCxnSpPr>
          <p:spPr>
            <a:xfrm flipV="1">
              <a:off x="3823363" y="2739335"/>
              <a:ext cx="1548799" cy="126251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87D00546-5445-4780-B6CE-BA1BD1B29407}"/>
                </a:ext>
              </a:extLst>
            </p:cNvPr>
            <p:cNvCxnSpPr>
              <a:cxnSpLocks/>
              <a:stCxn id="22" idx="3"/>
              <a:endCxn id="31" idx="1"/>
            </p:cNvCxnSpPr>
            <p:nvPr/>
          </p:nvCxnSpPr>
          <p:spPr>
            <a:xfrm flipV="1">
              <a:off x="3823363" y="4367685"/>
              <a:ext cx="1548796" cy="43032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grpSp>
      <p:grpSp>
        <p:nvGrpSpPr>
          <p:cNvPr id="62" name="组合 61">
            <a:extLst>
              <a:ext uri="{FF2B5EF4-FFF2-40B4-BE49-F238E27FC236}">
                <a16:creationId xmlns:a16="http://schemas.microsoft.com/office/drawing/2014/main" id="{72B95DB9-71E3-426D-B7A1-EDCDFC2A5B2B}"/>
              </a:ext>
            </a:extLst>
          </p:cNvPr>
          <p:cNvGrpSpPr/>
          <p:nvPr/>
        </p:nvGrpSpPr>
        <p:grpSpPr>
          <a:xfrm>
            <a:off x="10141439" y="1577847"/>
            <a:ext cx="1319569" cy="4293203"/>
            <a:chOff x="8875923" y="1260283"/>
            <a:chExt cx="1227462" cy="4783070"/>
          </a:xfrm>
        </p:grpSpPr>
        <p:sp>
          <p:nvSpPr>
            <p:cNvPr id="52" name="矩形: 圆角 51">
              <a:extLst>
                <a:ext uri="{FF2B5EF4-FFF2-40B4-BE49-F238E27FC236}">
                  <a16:creationId xmlns:a16="http://schemas.microsoft.com/office/drawing/2014/main" id="{6FEEB247-FA20-44FB-A712-4CF51F6D2077}"/>
                </a:ext>
              </a:extLst>
            </p:cNvPr>
            <p:cNvSpPr/>
            <p:nvPr/>
          </p:nvSpPr>
          <p:spPr>
            <a:xfrm>
              <a:off x="8875923" y="1260283"/>
              <a:ext cx="1200838" cy="616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笔记本</a:t>
              </a:r>
            </a:p>
          </p:txBody>
        </p:sp>
        <p:sp>
          <p:nvSpPr>
            <p:cNvPr id="53" name="矩形: 圆角 52">
              <a:extLst>
                <a:ext uri="{FF2B5EF4-FFF2-40B4-BE49-F238E27FC236}">
                  <a16:creationId xmlns:a16="http://schemas.microsoft.com/office/drawing/2014/main" id="{12E0E531-8666-4F79-9F8A-9F8993E28A58}"/>
                </a:ext>
              </a:extLst>
            </p:cNvPr>
            <p:cNvSpPr/>
            <p:nvPr/>
          </p:nvSpPr>
          <p:spPr>
            <a:xfrm>
              <a:off x="8875923" y="2303089"/>
              <a:ext cx="1200838" cy="616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GPU</a:t>
              </a:r>
              <a:r>
                <a:rPr lang="zh-CN" altLang="en-US" sz="1600" dirty="0"/>
                <a:t>矿机</a:t>
              </a:r>
            </a:p>
          </p:txBody>
        </p:sp>
        <p:sp>
          <p:nvSpPr>
            <p:cNvPr id="54" name="矩形: 圆角 53">
              <a:extLst>
                <a:ext uri="{FF2B5EF4-FFF2-40B4-BE49-F238E27FC236}">
                  <a16:creationId xmlns:a16="http://schemas.microsoft.com/office/drawing/2014/main" id="{73CDC733-6364-4BB8-82C2-EDF3C2EF1DAD}"/>
                </a:ext>
              </a:extLst>
            </p:cNvPr>
            <p:cNvSpPr/>
            <p:nvPr/>
          </p:nvSpPr>
          <p:spPr>
            <a:xfrm>
              <a:off x="8875923" y="3354632"/>
              <a:ext cx="1200838" cy="616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FPGA</a:t>
              </a:r>
              <a:r>
                <a:rPr lang="zh-CN" altLang="en-US" sz="1600" dirty="0"/>
                <a:t>矿机</a:t>
              </a:r>
            </a:p>
          </p:txBody>
        </p:sp>
        <p:sp>
          <p:nvSpPr>
            <p:cNvPr id="55" name="矩形: 圆角 54">
              <a:extLst>
                <a:ext uri="{FF2B5EF4-FFF2-40B4-BE49-F238E27FC236}">
                  <a16:creationId xmlns:a16="http://schemas.microsoft.com/office/drawing/2014/main" id="{A3DEB732-D981-46B6-8247-1DC2EBFED088}"/>
                </a:ext>
              </a:extLst>
            </p:cNvPr>
            <p:cNvSpPr/>
            <p:nvPr/>
          </p:nvSpPr>
          <p:spPr>
            <a:xfrm>
              <a:off x="8875923" y="4379271"/>
              <a:ext cx="1200838" cy="616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ASIC</a:t>
              </a:r>
              <a:r>
                <a:rPr lang="zh-CN" altLang="en-US" sz="1600" dirty="0"/>
                <a:t>矿机</a:t>
              </a:r>
            </a:p>
          </p:txBody>
        </p:sp>
        <p:sp>
          <p:nvSpPr>
            <p:cNvPr id="56" name="矩形: 圆角 55">
              <a:extLst>
                <a:ext uri="{FF2B5EF4-FFF2-40B4-BE49-F238E27FC236}">
                  <a16:creationId xmlns:a16="http://schemas.microsoft.com/office/drawing/2014/main" id="{40D44EF9-7F5C-410D-BDD4-71219D30A49C}"/>
                </a:ext>
              </a:extLst>
            </p:cNvPr>
            <p:cNvSpPr/>
            <p:nvPr/>
          </p:nvSpPr>
          <p:spPr>
            <a:xfrm>
              <a:off x="8902547" y="5426408"/>
              <a:ext cx="1200838" cy="616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矿池</a:t>
              </a:r>
            </a:p>
          </p:txBody>
        </p:sp>
        <p:sp>
          <p:nvSpPr>
            <p:cNvPr id="58" name="箭头: 下 57">
              <a:extLst>
                <a:ext uri="{FF2B5EF4-FFF2-40B4-BE49-F238E27FC236}">
                  <a16:creationId xmlns:a16="http://schemas.microsoft.com/office/drawing/2014/main" id="{59E2F8BB-CD87-4ABC-8B73-6C8DE0A19FE4}"/>
                </a:ext>
              </a:extLst>
            </p:cNvPr>
            <p:cNvSpPr/>
            <p:nvPr/>
          </p:nvSpPr>
          <p:spPr>
            <a:xfrm>
              <a:off x="9311777" y="1888092"/>
              <a:ext cx="317654" cy="41499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sp>
          <p:nvSpPr>
            <p:cNvPr id="59" name="箭头: 下 58">
              <a:extLst>
                <a:ext uri="{FF2B5EF4-FFF2-40B4-BE49-F238E27FC236}">
                  <a16:creationId xmlns:a16="http://schemas.microsoft.com/office/drawing/2014/main" id="{D75880D8-1E9D-4C3F-B636-1E7053E51BDC}"/>
                </a:ext>
              </a:extLst>
            </p:cNvPr>
            <p:cNvSpPr/>
            <p:nvPr/>
          </p:nvSpPr>
          <p:spPr>
            <a:xfrm>
              <a:off x="9344139" y="2930898"/>
              <a:ext cx="317654" cy="41499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sp>
          <p:nvSpPr>
            <p:cNvPr id="60" name="箭头: 下 59">
              <a:extLst>
                <a:ext uri="{FF2B5EF4-FFF2-40B4-BE49-F238E27FC236}">
                  <a16:creationId xmlns:a16="http://schemas.microsoft.com/office/drawing/2014/main" id="{C93D30C5-6791-4A5D-9A9C-3C40D308DD63}"/>
                </a:ext>
              </a:extLst>
            </p:cNvPr>
            <p:cNvSpPr/>
            <p:nvPr/>
          </p:nvSpPr>
          <p:spPr>
            <a:xfrm>
              <a:off x="9317515" y="3978880"/>
              <a:ext cx="317654" cy="41499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sp>
          <p:nvSpPr>
            <p:cNvPr id="61" name="箭头: 下 60">
              <a:extLst>
                <a:ext uri="{FF2B5EF4-FFF2-40B4-BE49-F238E27FC236}">
                  <a16:creationId xmlns:a16="http://schemas.microsoft.com/office/drawing/2014/main" id="{798367BF-384E-4936-9FDF-8EC7FE612446}"/>
                </a:ext>
              </a:extLst>
            </p:cNvPr>
            <p:cNvSpPr/>
            <p:nvPr/>
          </p:nvSpPr>
          <p:spPr>
            <a:xfrm>
              <a:off x="9344139" y="5011411"/>
              <a:ext cx="317654" cy="41499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grpSp>
      <p:grpSp>
        <p:nvGrpSpPr>
          <p:cNvPr id="45" name="组合 44">
            <a:extLst>
              <a:ext uri="{FF2B5EF4-FFF2-40B4-BE49-F238E27FC236}">
                <a16:creationId xmlns:a16="http://schemas.microsoft.com/office/drawing/2014/main" id="{C0C64776-B43C-40AB-AF7B-736036DDA095}"/>
              </a:ext>
            </a:extLst>
          </p:cNvPr>
          <p:cNvGrpSpPr/>
          <p:nvPr/>
        </p:nvGrpSpPr>
        <p:grpSpPr>
          <a:xfrm>
            <a:off x="1431553" y="1550644"/>
            <a:ext cx="1307877" cy="4293203"/>
            <a:chOff x="8875923" y="1260283"/>
            <a:chExt cx="1227462" cy="4783070"/>
          </a:xfrm>
        </p:grpSpPr>
        <p:sp>
          <p:nvSpPr>
            <p:cNvPr id="46" name="矩形: 圆角 45">
              <a:extLst>
                <a:ext uri="{FF2B5EF4-FFF2-40B4-BE49-F238E27FC236}">
                  <a16:creationId xmlns:a16="http://schemas.microsoft.com/office/drawing/2014/main" id="{E6D5E02C-53ED-4E6B-82D2-E82641956699}"/>
                </a:ext>
              </a:extLst>
            </p:cNvPr>
            <p:cNvSpPr/>
            <p:nvPr/>
          </p:nvSpPr>
          <p:spPr>
            <a:xfrm>
              <a:off x="8875923" y="1260283"/>
              <a:ext cx="1200838" cy="616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交易广播</a:t>
              </a:r>
            </a:p>
          </p:txBody>
        </p:sp>
        <p:sp>
          <p:nvSpPr>
            <p:cNvPr id="47" name="矩形: 圆角 46">
              <a:extLst>
                <a:ext uri="{FF2B5EF4-FFF2-40B4-BE49-F238E27FC236}">
                  <a16:creationId xmlns:a16="http://schemas.microsoft.com/office/drawing/2014/main" id="{C3F4A6FD-459D-4903-8BC3-B8BE3C337F03}"/>
                </a:ext>
              </a:extLst>
            </p:cNvPr>
            <p:cNvSpPr/>
            <p:nvPr/>
          </p:nvSpPr>
          <p:spPr>
            <a:xfrm>
              <a:off x="8875923" y="2303089"/>
              <a:ext cx="1200838" cy="616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交易收集</a:t>
              </a:r>
            </a:p>
          </p:txBody>
        </p:sp>
        <p:sp>
          <p:nvSpPr>
            <p:cNvPr id="48" name="矩形: 圆角 47">
              <a:extLst>
                <a:ext uri="{FF2B5EF4-FFF2-40B4-BE49-F238E27FC236}">
                  <a16:creationId xmlns:a16="http://schemas.microsoft.com/office/drawing/2014/main" id="{78EC0C59-A0B6-4E5F-AA6C-D4E42A6732C4}"/>
                </a:ext>
              </a:extLst>
            </p:cNvPr>
            <p:cNvSpPr/>
            <p:nvPr/>
          </p:nvSpPr>
          <p:spPr>
            <a:xfrm>
              <a:off x="8875923" y="3354632"/>
              <a:ext cx="1200838" cy="616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工作证明</a:t>
              </a:r>
            </a:p>
          </p:txBody>
        </p:sp>
        <p:sp>
          <p:nvSpPr>
            <p:cNvPr id="49" name="矩形: 圆角 48">
              <a:extLst>
                <a:ext uri="{FF2B5EF4-FFF2-40B4-BE49-F238E27FC236}">
                  <a16:creationId xmlns:a16="http://schemas.microsoft.com/office/drawing/2014/main" id="{56B67861-3A40-4DF9-8B72-BEB970B380C4}"/>
                </a:ext>
              </a:extLst>
            </p:cNvPr>
            <p:cNvSpPr/>
            <p:nvPr/>
          </p:nvSpPr>
          <p:spPr>
            <a:xfrm>
              <a:off x="8875923" y="4379271"/>
              <a:ext cx="1200838" cy="616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校验区块</a:t>
              </a:r>
            </a:p>
          </p:txBody>
        </p:sp>
        <p:sp>
          <p:nvSpPr>
            <p:cNvPr id="50" name="矩形: 圆角 49">
              <a:extLst>
                <a:ext uri="{FF2B5EF4-FFF2-40B4-BE49-F238E27FC236}">
                  <a16:creationId xmlns:a16="http://schemas.microsoft.com/office/drawing/2014/main" id="{538AE5AF-F7E9-4773-A92B-D4786C80A5B7}"/>
                </a:ext>
              </a:extLst>
            </p:cNvPr>
            <p:cNvSpPr/>
            <p:nvPr/>
          </p:nvSpPr>
          <p:spPr>
            <a:xfrm>
              <a:off x="8902547" y="5426408"/>
              <a:ext cx="1200838" cy="616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最长链挖矿</a:t>
              </a:r>
            </a:p>
          </p:txBody>
        </p:sp>
        <p:sp>
          <p:nvSpPr>
            <p:cNvPr id="51" name="箭头: 下 50">
              <a:extLst>
                <a:ext uri="{FF2B5EF4-FFF2-40B4-BE49-F238E27FC236}">
                  <a16:creationId xmlns:a16="http://schemas.microsoft.com/office/drawing/2014/main" id="{7D1351E7-86BB-410F-AA7F-5932AA142D7F}"/>
                </a:ext>
              </a:extLst>
            </p:cNvPr>
            <p:cNvSpPr/>
            <p:nvPr/>
          </p:nvSpPr>
          <p:spPr>
            <a:xfrm>
              <a:off x="9311777" y="1888092"/>
              <a:ext cx="317654" cy="41499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sp>
          <p:nvSpPr>
            <p:cNvPr id="57" name="箭头: 下 56">
              <a:extLst>
                <a:ext uri="{FF2B5EF4-FFF2-40B4-BE49-F238E27FC236}">
                  <a16:creationId xmlns:a16="http://schemas.microsoft.com/office/drawing/2014/main" id="{C7C3CE30-70EF-41D9-902A-76C1D818DDD7}"/>
                </a:ext>
              </a:extLst>
            </p:cNvPr>
            <p:cNvSpPr/>
            <p:nvPr/>
          </p:nvSpPr>
          <p:spPr>
            <a:xfrm>
              <a:off x="9344139" y="2930898"/>
              <a:ext cx="317654" cy="41499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sp>
          <p:nvSpPr>
            <p:cNvPr id="63" name="箭头: 下 62">
              <a:extLst>
                <a:ext uri="{FF2B5EF4-FFF2-40B4-BE49-F238E27FC236}">
                  <a16:creationId xmlns:a16="http://schemas.microsoft.com/office/drawing/2014/main" id="{F277E9EE-2861-4937-8025-31058C310423}"/>
                </a:ext>
              </a:extLst>
            </p:cNvPr>
            <p:cNvSpPr/>
            <p:nvPr/>
          </p:nvSpPr>
          <p:spPr>
            <a:xfrm>
              <a:off x="9317515" y="3978880"/>
              <a:ext cx="317654" cy="41499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sp>
          <p:nvSpPr>
            <p:cNvPr id="64" name="箭头: 下 63">
              <a:extLst>
                <a:ext uri="{FF2B5EF4-FFF2-40B4-BE49-F238E27FC236}">
                  <a16:creationId xmlns:a16="http://schemas.microsoft.com/office/drawing/2014/main" id="{9E808C44-5266-43F4-AF70-D4C3664FB854}"/>
                </a:ext>
              </a:extLst>
            </p:cNvPr>
            <p:cNvSpPr/>
            <p:nvPr/>
          </p:nvSpPr>
          <p:spPr>
            <a:xfrm>
              <a:off x="9344139" y="5011411"/>
              <a:ext cx="317654" cy="41499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p>
          </p:txBody>
        </p:sp>
      </p:grpSp>
      <p:sp>
        <p:nvSpPr>
          <p:cNvPr id="7" name="文本框 6">
            <a:extLst>
              <a:ext uri="{FF2B5EF4-FFF2-40B4-BE49-F238E27FC236}">
                <a16:creationId xmlns:a16="http://schemas.microsoft.com/office/drawing/2014/main" id="{5B8725CB-AAD2-4842-A61D-896D6B5294A7}"/>
              </a:ext>
            </a:extLst>
          </p:cNvPr>
          <p:cNvSpPr txBox="1"/>
          <p:nvPr/>
        </p:nvSpPr>
        <p:spPr>
          <a:xfrm>
            <a:off x="1431553" y="6202496"/>
            <a:ext cx="1399782" cy="369332"/>
          </a:xfrm>
          <a:prstGeom prst="rect">
            <a:avLst/>
          </a:prstGeom>
          <a:noFill/>
        </p:spPr>
        <p:txBody>
          <a:bodyPr wrap="square" rtlCol="0">
            <a:spAutoFit/>
          </a:bodyPr>
          <a:lstStyle/>
          <a:p>
            <a:r>
              <a:rPr lang="zh-CN" altLang="en-US" dirty="0"/>
              <a:t>共识流程</a:t>
            </a:r>
          </a:p>
        </p:txBody>
      </p:sp>
      <p:sp>
        <p:nvSpPr>
          <p:cNvPr id="65" name="文本框 64">
            <a:extLst>
              <a:ext uri="{FF2B5EF4-FFF2-40B4-BE49-F238E27FC236}">
                <a16:creationId xmlns:a16="http://schemas.microsoft.com/office/drawing/2014/main" id="{6908B0F7-3E10-4427-BF01-70AFD694C594}"/>
              </a:ext>
            </a:extLst>
          </p:cNvPr>
          <p:cNvSpPr txBox="1"/>
          <p:nvPr/>
        </p:nvSpPr>
        <p:spPr>
          <a:xfrm>
            <a:off x="5800807" y="6138500"/>
            <a:ext cx="1399782" cy="369332"/>
          </a:xfrm>
          <a:prstGeom prst="rect">
            <a:avLst/>
          </a:prstGeom>
          <a:noFill/>
        </p:spPr>
        <p:txBody>
          <a:bodyPr wrap="square" rtlCol="0">
            <a:spAutoFit/>
          </a:bodyPr>
          <a:lstStyle/>
          <a:p>
            <a:r>
              <a:rPr lang="zh-CN" altLang="en-US" dirty="0"/>
              <a:t>挖矿算法</a:t>
            </a:r>
          </a:p>
        </p:txBody>
      </p:sp>
      <p:sp>
        <p:nvSpPr>
          <p:cNvPr id="66" name="文本框 65">
            <a:extLst>
              <a:ext uri="{FF2B5EF4-FFF2-40B4-BE49-F238E27FC236}">
                <a16:creationId xmlns:a16="http://schemas.microsoft.com/office/drawing/2014/main" id="{86295649-B4C3-418B-85F7-0EAE87E85DC8}"/>
              </a:ext>
            </a:extLst>
          </p:cNvPr>
          <p:cNvSpPr txBox="1"/>
          <p:nvPr/>
        </p:nvSpPr>
        <p:spPr>
          <a:xfrm>
            <a:off x="10170061" y="6202496"/>
            <a:ext cx="1399782" cy="369332"/>
          </a:xfrm>
          <a:prstGeom prst="rect">
            <a:avLst/>
          </a:prstGeom>
          <a:noFill/>
        </p:spPr>
        <p:txBody>
          <a:bodyPr wrap="square" rtlCol="0">
            <a:spAutoFit/>
          </a:bodyPr>
          <a:lstStyle/>
          <a:p>
            <a:r>
              <a:rPr lang="zh-CN" altLang="en-US" dirty="0"/>
              <a:t>挖矿变迁</a:t>
            </a:r>
          </a:p>
        </p:txBody>
      </p:sp>
    </p:spTree>
    <p:extLst>
      <p:ext uri="{BB962C8B-B14F-4D97-AF65-F5344CB8AC3E}">
        <p14:creationId xmlns:p14="http://schemas.microsoft.com/office/powerpoint/2010/main" val="4076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7CCEB-84A0-44BA-886E-74BAE4D5BB16}"/>
              </a:ext>
            </a:extLst>
          </p:cNvPr>
          <p:cNvSpPr>
            <a:spLocks noGrp="1"/>
          </p:cNvSpPr>
          <p:nvPr>
            <p:ph type="title"/>
          </p:nvPr>
        </p:nvSpPr>
        <p:spPr>
          <a:xfrm>
            <a:off x="838200" y="365125"/>
            <a:ext cx="10515600" cy="1325563"/>
          </a:xfrm>
        </p:spPr>
        <p:txBody>
          <a:bodyPr/>
          <a:lstStyle/>
          <a:p>
            <a:r>
              <a:rPr lang="en-US" altLang="zh-CN" dirty="0"/>
              <a:t>POS</a:t>
            </a:r>
            <a:endParaRPr lang="zh-CN" altLang="en-US" dirty="0"/>
          </a:p>
        </p:txBody>
      </p:sp>
      <p:sp>
        <p:nvSpPr>
          <p:cNvPr id="44" name="矩形 43">
            <a:extLst>
              <a:ext uri="{FF2B5EF4-FFF2-40B4-BE49-F238E27FC236}">
                <a16:creationId xmlns:a16="http://schemas.microsoft.com/office/drawing/2014/main" id="{E5E63178-3A01-4E9D-AC91-CBD64A54F0A3}"/>
              </a:ext>
            </a:extLst>
          </p:cNvPr>
          <p:cNvSpPr/>
          <p:nvPr/>
        </p:nvSpPr>
        <p:spPr>
          <a:xfrm>
            <a:off x="2843077" y="3094617"/>
            <a:ext cx="788999" cy="707886"/>
          </a:xfrm>
          <a:prstGeom prst="rect">
            <a:avLst/>
          </a:prstGeom>
          <a:noFill/>
        </p:spPr>
        <p:txBody>
          <a:bodyPr wrap="square" lIns="91440" tIns="45720" rIns="91440" bIns="45720">
            <a:spAutoFit/>
          </a:bodyPr>
          <a:lstStyle/>
          <a:p>
            <a:pPr algn="ctr"/>
            <a:r>
              <a:rPr lang="en-US" altLang="zh-CN" sz="4000" dirty="0">
                <a:ln w="0"/>
                <a:solidFill>
                  <a:srgbClr val="92D050"/>
                </a:solidFill>
                <a:effectLst>
                  <a:outerShdw blurRad="38100" dist="19050" dir="2700000" algn="tl" rotWithShape="0">
                    <a:schemeClr val="dk1">
                      <a:alpha val="40000"/>
                    </a:schemeClr>
                  </a:outerShdw>
                </a:effectLst>
              </a:rPr>
              <a:t>vs</a:t>
            </a:r>
            <a:endParaRPr lang="zh-CN" altLang="en-US" sz="4000" b="1" dirty="0">
              <a:ln w="22225">
                <a:solidFill>
                  <a:schemeClr val="accent2"/>
                </a:solidFill>
                <a:prstDash val="solid"/>
              </a:ln>
              <a:solidFill>
                <a:srgbClr val="92D050"/>
              </a:solidFill>
            </a:endParaRPr>
          </a:p>
        </p:txBody>
      </p:sp>
      <p:sp>
        <p:nvSpPr>
          <p:cNvPr id="45" name="矩形: 圆角 44">
            <a:extLst>
              <a:ext uri="{FF2B5EF4-FFF2-40B4-BE49-F238E27FC236}">
                <a16:creationId xmlns:a16="http://schemas.microsoft.com/office/drawing/2014/main" id="{512A9210-D06B-4E46-BCCA-E6F683A7235C}"/>
              </a:ext>
            </a:extLst>
          </p:cNvPr>
          <p:cNvSpPr/>
          <p:nvPr/>
        </p:nvSpPr>
        <p:spPr>
          <a:xfrm>
            <a:off x="2403231" y="2016816"/>
            <a:ext cx="1758462" cy="8088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POW</a:t>
            </a:r>
            <a:endParaRPr lang="zh-CN" altLang="en-US" b="1" dirty="0"/>
          </a:p>
        </p:txBody>
      </p:sp>
      <p:sp>
        <p:nvSpPr>
          <p:cNvPr id="46" name="矩形: 圆角 45">
            <a:extLst>
              <a:ext uri="{FF2B5EF4-FFF2-40B4-BE49-F238E27FC236}">
                <a16:creationId xmlns:a16="http://schemas.microsoft.com/office/drawing/2014/main" id="{6C2A3ADF-BBD0-4E1C-B5DC-AED764FA9029}"/>
              </a:ext>
            </a:extLst>
          </p:cNvPr>
          <p:cNvSpPr/>
          <p:nvPr/>
        </p:nvSpPr>
        <p:spPr>
          <a:xfrm>
            <a:off x="2403231" y="4032292"/>
            <a:ext cx="1758462" cy="8088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POS</a:t>
            </a:r>
            <a:endParaRPr lang="zh-CN" altLang="en-US" b="1" dirty="0"/>
          </a:p>
        </p:txBody>
      </p:sp>
      <p:sp>
        <p:nvSpPr>
          <p:cNvPr id="50" name="箭头: 燕尾形 49">
            <a:extLst>
              <a:ext uri="{FF2B5EF4-FFF2-40B4-BE49-F238E27FC236}">
                <a16:creationId xmlns:a16="http://schemas.microsoft.com/office/drawing/2014/main" id="{2862012E-DFFF-4439-A19A-A55EE6DF7D3E}"/>
              </a:ext>
            </a:extLst>
          </p:cNvPr>
          <p:cNvSpPr/>
          <p:nvPr/>
        </p:nvSpPr>
        <p:spPr>
          <a:xfrm>
            <a:off x="4583723" y="3176954"/>
            <a:ext cx="833883" cy="504092"/>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1" name="矩形 50">
            <a:extLst>
              <a:ext uri="{FF2B5EF4-FFF2-40B4-BE49-F238E27FC236}">
                <a16:creationId xmlns:a16="http://schemas.microsoft.com/office/drawing/2014/main" id="{E17B0FE2-E391-45FA-9665-C05E0374E123}"/>
              </a:ext>
            </a:extLst>
          </p:cNvPr>
          <p:cNvSpPr/>
          <p:nvPr/>
        </p:nvSpPr>
        <p:spPr>
          <a:xfrm>
            <a:off x="5791316" y="3075057"/>
            <a:ext cx="3680816" cy="707886"/>
          </a:xfrm>
          <a:prstGeom prst="rect">
            <a:avLst/>
          </a:prstGeom>
          <a:noFill/>
        </p:spPr>
        <p:txBody>
          <a:bodyPr wrap="none" lIns="91440" tIns="45720" rIns="91440" bIns="45720">
            <a:spAutoFit/>
          </a:bodyPr>
          <a:lstStyle/>
          <a:p>
            <a:pPr algn="ctr"/>
            <a:r>
              <a:rPr lang="zh-CN" altLang="en-US" sz="4000" dirty="0">
                <a:ln w="0"/>
                <a:solidFill>
                  <a:srgbClr val="000000"/>
                </a:solidFill>
                <a:effectLst>
                  <a:reflection blurRad="6350" stA="53000" endA="300" endPos="35500" dir="5400000" sy="-90000" algn="bl" rotWithShape="0"/>
                </a:effectLst>
              </a:rPr>
              <a:t>谁来记账</a:t>
            </a:r>
            <a:r>
              <a:rPr lang="en-US" altLang="zh-CN" sz="4000" dirty="0">
                <a:ln w="0"/>
                <a:solidFill>
                  <a:srgbClr val="000000"/>
                </a:solidFill>
                <a:effectLst>
                  <a:reflection blurRad="6350" stA="53000" endA="300" endPos="35500" dir="5400000" sy="-90000" algn="bl" rotWithShape="0"/>
                </a:effectLst>
              </a:rPr>
              <a:t>/</a:t>
            </a:r>
            <a:r>
              <a:rPr lang="zh-CN" altLang="en-US" sz="4000" dirty="0">
                <a:ln w="0"/>
                <a:solidFill>
                  <a:srgbClr val="000000"/>
                </a:solidFill>
                <a:effectLst>
                  <a:reflection blurRad="6350" stA="53000" endA="300" endPos="35500" dir="5400000" sy="-90000" algn="bl" rotWithShape="0"/>
                </a:effectLst>
              </a:rPr>
              <a:t>出块</a:t>
            </a:r>
            <a:r>
              <a:rPr lang="en-US" altLang="zh-CN" sz="4000" dirty="0">
                <a:ln w="0"/>
                <a:solidFill>
                  <a:srgbClr val="000000"/>
                </a:solidFill>
                <a:effectLst>
                  <a:reflection blurRad="6350" stA="53000" endA="300" endPos="35500" dir="5400000" sy="-90000" algn="bl" rotWithShape="0"/>
                </a:effectLst>
              </a:rPr>
              <a:t>?</a:t>
            </a:r>
            <a:endParaRPr lang="zh-CN" altLang="en-US" sz="4000" dirty="0">
              <a:ln w="0"/>
              <a:solidFill>
                <a:srgbClr val="000000"/>
              </a:solidFill>
              <a:effectLst>
                <a:reflection blurRad="6350" stA="53000" endA="300" endPos="35500" dir="5400000" sy="-90000" algn="bl" rotWithShape="0"/>
              </a:effectLst>
            </a:endParaRPr>
          </a:p>
        </p:txBody>
      </p:sp>
      <p:cxnSp>
        <p:nvCxnSpPr>
          <p:cNvPr id="60" name="直接箭头连接符 59">
            <a:extLst>
              <a:ext uri="{FF2B5EF4-FFF2-40B4-BE49-F238E27FC236}">
                <a16:creationId xmlns:a16="http://schemas.microsoft.com/office/drawing/2014/main" id="{77D69F38-5AFB-4056-B38A-6FC985301B3F}"/>
              </a:ext>
            </a:extLst>
          </p:cNvPr>
          <p:cNvCxnSpPr>
            <a:cxnSpLocks/>
            <a:stCxn id="45" idx="3"/>
          </p:cNvCxnSpPr>
          <p:nvPr/>
        </p:nvCxnSpPr>
        <p:spPr>
          <a:xfrm flipV="1">
            <a:off x="4161693" y="1761352"/>
            <a:ext cx="1392536" cy="659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8CFC56C6-8BB2-402D-871A-B2B72FCB14DD}"/>
              </a:ext>
            </a:extLst>
          </p:cNvPr>
          <p:cNvCxnSpPr>
            <a:cxnSpLocks/>
            <a:stCxn id="46" idx="3"/>
          </p:cNvCxnSpPr>
          <p:nvPr/>
        </p:nvCxnSpPr>
        <p:spPr>
          <a:xfrm>
            <a:off x="4161693" y="4436738"/>
            <a:ext cx="1440161" cy="568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5" name="图形 64" descr="用户">
            <a:extLst>
              <a:ext uri="{FF2B5EF4-FFF2-40B4-BE49-F238E27FC236}">
                <a16:creationId xmlns:a16="http://schemas.microsoft.com/office/drawing/2014/main" id="{D033A23A-4775-4D9E-9CF4-9CCDD51074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9428" y="832365"/>
            <a:ext cx="1216919" cy="1216919"/>
          </a:xfrm>
          <a:prstGeom prst="rect">
            <a:avLst/>
          </a:prstGeom>
        </p:spPr>
      </p:pic>
      <p:pic>
        <p:nvPicPr>
          <p:cNvPr id="68" name="图形 67" descr="挖掘工具">
            <a:extLst>
              <a:ext uri="{FF2B5EF4-FFF2-40B4-BE49-F238E27FC236}">
                <a16:creationId xmlns:a16="http://schemas.microsoft.com/office/drawing/2014/main" id="{E15CE42B-CCB6-41A4-A9AC-92572011F9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1154" y="1074233"/>
            <a:ext cx="839909" cy="839909"/>
          </a:xfrm>
          <a:prstGeom prst="rect">
            <a:avLst/>
          </a:prstGeom>
        </p:spPr>
      </p:pic>
      <p:pic>
        <p:nvPicPr>
          <p:cNvPr id="69" name="图形 68" descr="用户">
            <a:extLst>
              <a:ext uri="{FF2B5EF4-FFF2-40B4-BE49-F238E27FC236}">
                <a16:creationId xmlns:a16="http://schemas.microsoft.com/office/drawing/2014/main" id="{790AA665-82A8-4FED-B751-17DBBB1D61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615" y="4014738"/>
            <a:ext cx="1216919" cy="1216919"/>
          </a:xfrm>
          <a:prstGeom prst="rect">
            <a:avLst/>
          </a:prstGeom>
        </p:spPr>
      </p:pic>
      <p:grpSp>
        <p:nvGrpSpPr>
          <p:cNvPr id="70" name="组合 69">
            <a:extLst>
              <a:ext uri="{FF2B5EF4-FFF2-40B4-BE49-F238E27FC236}">
                <a16:creationId xmlns:a16="http://schemas.microsoft.com/office/drawing/2014/main" id="{FA531E9F-FC3A-478C-9649-C0879D76F672}"/>
              </a:ext>
            </a:extLst>
          </p:cNvPr>
          <p:cNvGrpSpPr/>
          <p:nvPr/>
        </p:nvGrpSpPr>
        <p:grpSpPr>
          <a:xfrm>
            <a:off x="6853534" y="4203242"/>
            <a:ext cx="839909" cy="839909"/>
            <a:chOff x="3322148" y="1274316"/>
            <a:chExt cx="644525" cy="644525"/>
          </a:xfrm>
        </p:grpSpPr>
        <p:sp>
          <p:nvSpPr>
            <p:cNvPr id="71" name="Oval 152">
              <a:extLst>
                <a:ext uri="{FF2B5EF4-FFF2-40B4-BE49-F238E27FC236}">
                  <a16:creationId xmlns:a16="http://schemas.microsoft.com/office/drawing/2014/main" id="{39F91581-2D34-46D4-A5F3-9911642F7346}"/>
                </a:ext>
              </a:extLst>
            </p:cNvPr>
            <p:cNvSpPr>
              <a:spLocks noChangeArrowheads="1"/>
            </p:cNvSpPr>
            <p:nvPr/>
          </p:nvSpPr>
          <p:spPr bwMode="auto">
            <a:xfrm>
              <a:off x="3322148" y="1274316"/>
              <a:ext cx="644525" cy="644525"/>
            </a:xfrm>
            <a:prstGeom prst="ellipse">
              <a:avLst/>
            </a:prstGeom>
            <a:ln/>
            <a:extLst>
              <a:ext uri="{91240B29-F687-4F45-9708-019B960494DF}">
                <a14:hiddenLine xmlns:a14="http://schemas.microsoft.com/office/drawing/2010/main" w="9525">
                  <a:solidFill>
                    <a:srgbClr val="000000"/>
                  </a:solidFill>
                  <a:round/>
                </a14:hiddenLine>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endParaRPr lang="zh-CN" altLang="en-US" dirty="0"/>
            </a:p>
          </p:txBody>
        </p:sp>
        <p:sp>
          <p:nvSpPr>
            <p:cNvPr id="72" name="Freeform 153">
              <a:extLst>
                <a:ext uri="{FF2B5EF4-FFF2-40B4-BE49-F238E27FC236}">
                  <a16:creationId xmlns:a16="http://schemas.microsoft.com/office/drawing/2014/main" id="{645BE810-3238-4638-8E99-54D24768FB04}"/>
                </a:ext>
              </a:extLst>
            </p:cNvPr>
            <p:cNvSpPr/>
            <p:nvPr/>
          </p:nvSpPr>
          <p:spPr bwMode="auto">
            <a:xfrm>
              <a:off x="3633298" y="1274316"/>
              <a:ext cx="22225" cy="0"/>
            </a:xfrm>
            <a:custGeom>
              <a:avLst/>
              <a:gdLst>
                <a:gd name="T0" fmla="*/ 3 w 3"/>
                <a:gd name="T1" fmla="*/ 0 w 3"/>
                <a:gd name="T2" fmla="*/ 1 w 3"/>
                <a:gd name="T3" fmla="*/ 3 w 3"/>
              </a:gdLst>
              <a:ahLst/>
              <a:cxnLst>
                <a:cxn ang="0">
                  <a:pos x="T0" y="0"/>
                </a:cxn>
                <a:cxn ang="0">
                  <a:pos x="T1" y="0"/>
                </a:cxn>
                <a:cxn ang="0">
                  <a:pos x="T2" y="0"/>
                </a:cxn>
                <a:cxn ang="0">
                  <a:pos x="T3" y="0"/>
                </a:cxn>
              </a:cxnLst>
              <a:rect l="0" t="0" r="r" b="b"/>
              <a:pathLst>
                <a:path w="3">
                  <a:moveTo>
                    <a:pt x="3" y="0"/>
                  </a:moveTo>
                  <a:cubicBezTo>
                    <a:pt x="0" y="0"/>
                    <a:pt x="0" y="0"/>
                    <a:pt x="0" y="0"/>
                  </a:cubicBezTo>
                  <a:cubicBezTo>
                    <a:pt x="0" y="0"/>
                    <a:pt x="1" y="0"/>
                    <a:pt x="1" y="0"/>
                  </a:cubicBezTo>
                  <a:cubicBezTo>
                    <a:pt x="2" y="0"/>
                    <a:pt x="3" y="0"/>
                    <a:pt x="3" y="0"/>
                  </a:cubicBezTo>
                  <a:close/>
                </a:path>
              </a:pathLst>
            </a:custGeom>
            <a:ln/>
            <a:extLst>
              <a:ext uri="{91240B29-F687-4F45-9708-019B960494DF}">
                <a14:hiddenLine xmlns:a14="http://schemas.microsoft.com/office/drawing/2010/main" w="9525">
                  <a:solidFill>
                    <a:srgbClr val="000000"/>
                  </a:solidFill>
                  <a:round/>
                </a14:hiddenLine>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endParaRPr lang="zh-CN" altLang="en-US"/>
            </a:p>
          </p:txBody>
        </p:sp>
        <p:sp>
          <p:nvSpPr>
            <p:cNvPr id="74" name="Oval 1707">
              <a:extLst>
                <a:ext uri="{FF2B5EF4-FFF2-40B4-BE49-F238E27FC236}">
                  <a16:creationId xmlns:a16="http://schemas.microsoft.com/office/drawing/2014/main" id="{F2C82C88-DDCA-48DE-9870-FBB6922B0DE0}"/>
                </a:ext>
              </a:extLst>
            </p:cNvPr>
            <p:cNvSpPr>
              <a:spLocks noChangeArrowheads="1"/>
            </p:cNvSpPr>
            <p:nvPr/>
          </p:nvSpPr>
          <p:spPr bwMode="auto">
            <a:xfrm>
              <a:off x="3493598" y="1453386"/>
              <a:ext cx="303530" cy="309880"/>
            </a:xfrm>
            <a:prstGeom prst="ellipse">
              <a:avLst/>
            </a:prstGeom>
            <a:ln/>
            <a:extLst>
              <a:ext uri="{91240B29-F687-4F45-9708-019B960494DF}">
                <a14:hiddenLine xmlns:a14="http://schemas.microsoft.com/office/drawing/2010/main" w="9525">
                  <a:solidFill>
                    <a:srgbClr val="000000"/>
                  </a:solidFill>
                  <a:round/>
                </a14:hiddenLine>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endParaRPr lang="zh-CN" altLang="en-US"/>
            </a:p>
          </p:txBody>
        </p:sp>
        <p:sp>
          <p:nvSpPr>
            <p:cNvPr id="75" name="Freeform 1708">
              <a:extLst>
                <a:ext uri="{FF2B5EF4-FFF2-40B4-BE49-F238E27FC236}">
                  <a16:creationId xmlns:a16="http://schemas.microsoft.com/office/drawing/2014/main" id="{EB0C3210-2BF4-4CCF-9EB4-F4DC4FE0C81A}"/>
                </a:ext>
              </a:extLst>
            </p:cNvPr>
            <p:cNvSpPr/>
            <p:nvPr/>
          </p:nvSpPr>
          <p:spPr bwMode="auto">
            <a:xfrm>
              <a:off x="3507568" y="1475611"/>
              <a:ext cx="265430" cy="265430"/>
            </a:xfrm>
            <a:custGeom>
              <a:avLst/>
              <a:gdLst>
                <a:gd name="T0" fmla="*/ 17 w 34"/>
                <a:gd name="T1" fmla="*/ 34 h 34"/>
                <a:gd name="T2" fmla="*/ 29 w 34"/>
                <a:gd name="T3" fmla="*/ 29 h 34"/>
                <a:gd name="T4" fmla="*/ 34 w 34"/>
                <a:gd name="T5" fmla="*/ 17 h 34"/>
                <a:gd name="T6" fmla="*/ 29 w 34"/>
                <a:gd name="T7" fmla="*/ 5 h 34"/>
                <a:gd name="T8" fmla="*/ 17 w 34"/>
                <a:gd name="T9" fmla="*/ 0 h 34"/>
                <a:gd name="T10" fmla="*/ 5 w 34"/>
                <a:gd name="T11" fmla="*/ 5 h 34"/>
                <a:gd name="T12" fmla="*/ 0 w 34"/>
                <a:gd name="T13" fmla="*/ 17 h 34"/>
                <a:gd name="T14" fmla="*/ 5 w 34"/>
                <a:gd name="T15" fmla="*/ 29 h 34"/>
                <a:gd name="T16" fmla="*/ 17 w 3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17" y="34"/>
                  </a:moveTo>
                  <a:cubicBezTo>
                    <a:pt x="22" y="34"/>
                    <a:pt x="26" y="32"/>
                    <a:pt x="29" y="29"/>
                  </a:cubicBezTo>
                  <a:cubicBezTo>
                    <a:pt x="32" y="26"/>
                    <a:pt x="34" y="22"/>
                    <a:pt x="34" y="17"/>
                  </a:cubicBezTo>
                  <a:cubicBezTo>
                    <a:pt x="34" y="12"/>
                    <a:pt x="32" y="8"/>
                    <a:pt x="29" y="5"/>
                  </a:cubicBezTo>
                  <a:cubicBezTo>
                    <a:pt x="26" y="2"/>
                    <a:pt x="22" y="0"/>
                    <a:pt x="17" y="0"/>
                  </a:cubicBezTo>
                  <a:cubicBezTo>
                    <a:pt x="13" y="0"/>
                    <a:pt x="8" y="2"/>
                    <a:pt x="5" y="5"/>
                  </a:cubicBezTo>
                  <a:cubicBezTo>
                    <a:pt x="2" y="8"/>
                    <a:pt x="0" y="12"/>
                    <a:pt x="0" y="17"/>
                  </a:cubicBezTo>
                  <a:cubicBezTo>
                    <a:pt x="0" y="22"/>
                    <a:pt x="2" y="26"/>
                    <a:pt x="5" y="29"/>
                  </a:cubicBezTo>
                  <a:cubicBezTo>
                    <a:pt x="8" y="32"/>
                    <a:pt x="13" y="34"/>
                    <a:pt x="17" y="34"/>
                  </a:cubicBezTo>
                  <a:close/>
                </a:path>
              </a:pathLst>
            </a:custGeom>
            <a:ln/>
            <a:extLst>
              <a:ext uri="{91240B29-F687-4F45-9708-019B960494DF}">
                <a14:hiddenLine xmlns:a14="http://schemas.microsoft.com/office/drawing/2010/main" w="9525">
                  <a:solidFill>
                    <a:srgbClr val="000000"/>
                  </a:solidFill>
                  <a:round/>
                </a14:hiddenLine>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endParaRPr lang="zh-CN" altLang="en-US"/>
            </a:p>
          </p:txBody>
        </p:sp>
        <p:sp>
          <p:nvSpPr>
            <p:cNvPr id="76" name="Freeform 1709">
              <a:extLst>
                <a:ext uri="{FF2B5EF4-FFF2-40B4-BE49-F238E27FC236}">
                  <a16:creationId xmlns:a16="http://schemas.microsoft.com/office/drawing/2014/main" id="{CEA0E169-8105-4F4A-856C-81EE5084EE57}"/>
                </a:ext>
              </a:extLst>
            </p:cNvPr>
            <p:cNvSpPr>
              <a:spLocks noEditPoints="1"/>
            </p:cNvSpPr>
            <p:nvPr/>
          </p:nvSpPr>
          <p:spPr bwMode="auto">
            <a:xfrm>
              <a:off x="3563448" y="1499741"/>
              <a:ext cx="155575" cy="217805"/>
            </a:xfrm>
            <a:custGeom>
              <a:avLst/>
              <a:gdLst>
                <a:gd name="T0" fmla="*/ 12 w 20"/>
                <a:gd name="T1" fmla="*/ 6 h 28"/>
                <a:gd name="T2" fmla="*/ 12 w 20"/>
                <a:gd name="T3" fmla="*/ 12 h 28"/>
                <a:gd name="T4" fmla="*/ 16 w 20"/>
                <a:gd name="T5" fmla="*/ 13 h 28"/>
                <a:gd name="T6" fmla="*/ 19 w 20"/>
                <a:gd name="T7" fmla="*/ 14 h 28"/>
                <a:gd name="T8" fmla="*/ 20 w 20"/>
                <a:gd name="T9" fmla="*/ 18 h 28"/>
                <a:gd name="T10" fmla="*/ 20 w 20"/>
                <a:gd name="T11" fmla="*/ 23 h 28"/>
                <a:gd name="T12" fmla="*/ 17 w 20"/>
                <a:gd name="T13" fmla="*/ 25 h 28"/>
                <a:gd name="T14" fmla="*/ 12 w 20"/>
                <a:gd name="T15" fmla="*/ 26 h 28"/>
                <a:gd name="T16" fmla="*/ 12 w 20"/>
                <a:gd name="T17" fmla="*/ 26 h 28"/>
                <a:gd name="T18" fmla="*/ 12 w 20"/>
                <a:gd name="T19" fmla="*/ 28 h 28"/>
                <a:gd name="T20" fmla="*/ 9 w 20"/>
                <a:gd name="T21" fmla="*/ 28 h 28"/>
                <a:gd name="T22" fmla="*/ 9 w 20"/>
                <a:gd name="T23" fmla="*/ 26 h 28"/>
                <a:gd name="T24" fmla="*/ 5 w 20"/>
                <a:gd name="T25" fmla="*/ 26 h 28"/>
                <a:gd name="T26" fmla="*/ 3 w 20"/>
                <a:gd name="T27" fmla="*/ 25 h 28"/>
                <a:gd name="T28" fmla="*/ 1 w 20"/>
                <a:gd name="T29" fmla="*/ 22 h 28"/>
                <a:gd name="T30" fmla="*/ 0 w 20"/>
                <a:gd name="T31" fmla="*/ 19 h 28"/>
                <a:gd name="T32" fmla="*/ 0 w 20"/>
                <a:gd name="T33" fmla="*/ 18 h 28"/>
                <a:gd name="T34" fmla="*/ 4 w 20"/>
                <a:gd name="T35" fmla="*/ 18 h 28"/>
                <a:gd name="T36" fmla="*/ 4 w 20"/>
                <a:gd name="T37" fmla="*/ 21 h 28"/>
                <a:gd name="T38" fmla="*/ 5 w 20"/>
                <a:gd name="T39" fmla="*/ 22 h 28"/>
                <a:gd name="T40" fmla="*/ 6 w 20"/>
                <a:gd name="T41" fmla="*/ 22 h 28"/>
                <a:gd name="T42" fmla="*/ 9 w 20"/>
                <a:gd name="T43" fmla="*/ 22 h 28"/>
                <a:gd name="T44" fmla="*/ 9 w 20"/>
                <a:gd name="T45" fmla="*/ 15 h 28"/>
                <a:gd name="T46" fmla="*/ 5 w 20"/>
                <a:gd name="T47" fmla="*/ 15 h 28"/>
                <a:gd name="T48" fmla="*/ 3 w 20"/>
                <a:gd name="T49" fmla="*/ 14 h 28"/>
                <a:gd name="T50" fmla="*/ 1 w 20"/>
                <a:gd name="T51" fmla="*/ 12 h 28"/>
                <a:gd name="T52" fmla="*/ 0 w 20"/>
                <a:gd name="T53" fmla="*/ 9 h 28"/>
                <a:gd name="T54" fmla="*/ 1 w 20"/>
                <a:gd name="T55" fmla="*/ 4 h 28"/>
                <a:gd name="T56" fmla="*/ 4 w 20"/>
                <a:gd name="T57" fmla="*/ 2 h 28"/>
                <a:gd name="T58" fmla="*/ 9 w 20"/>
                <a:gd name="T59" fmla="*/ 2 h 28"/>
                <a:gd name="T60" fmla="*/ 9 w 20"/>
                <a:gd name="T61" fmla="*/ 0 h 28"/>
                <a:gd name="T62" fmla="*/ 12 w 20"/>
                <a:gd name="T63" fmla="*/ 0 h 28"/>
                <a:gd name="T64" fmla="*/ 12 w 20"/>
                <a:gd name="T65" fmla="*/ 2 h 28"/>
                <a:gd name="T66" fmla="*/ 16 w 20"/>
                <a:gd name="T67" fmla="*/ 3 h 28"/>
                <a:gd name="T68" fmla="*/ 19 w 20"/>
                <a:gd name="T69" fmla="*/ 5 h 28"/>
                <a:gd name="T70" fmla="*/ 20 w 20"/>
                <a:gd name="T71" fmla="*/ 9 h 28"/>
                <a:gd name="T72" fmla="*/ 16 w 20"/>
                <a:gd name="T73" fmla="*/ 9 h 28"/>
                <a:gd name="T74" fmla="*/ 16 w 20"/>
                <a:gd name="T75" fmla="*/ 8 h 28"/>
                <a:gd name="T76" fmla="*/ 15 w 20"/>
                <a:gd name="T77" fmla="*/ 6 h 28"/>
                <a:gd name="T78" fmla="*/ 13 w 20"/>
                <a:gd name="T79" fmla="*/ 6 h 28"/>
                <a:gd name="T80" fmla="*/ 12 w 20"/>
                <a:gd name="T81" fmla="*/ 6 h 28"/>
                <a:gd name="T82" fmla="*/ 12 w 20"/>
                <a:gd name="T83" fmla="*/ 15 h 28"/>
                <a:gd name="T84" fmla="*/ 12 w 20"/>
                <a:gd name="T85" fmla="*/ 22 h 28"/>
                <a:gd name="T86" fmla="*/ 12 w 20"/>
                <a:gd name="T87" fmla="*/ 22 h 28"/>
                <a:gd name="T88" fmla="*/ 15 w 20"/>
                <a:gd name="T89" fmla="*/ 22 h 28"/>
                <a:gd name="T90" fmla="*/ 16 w 20"/>
                <a:gd name="T91" fmla="*/ 19 h 28"/>
                <a:gd name="T92" fmla="*/ 16 w 20"/>
                <a:gd name="T93" fmla="*/ 17 h 28"/>
                <a:gd name="T94" fmla="*/ 14 w 20"/>
                <a:gd name="T95" fmla="*/ 16 h 28"/>
                <a:gd name="T96" fmla="*/ 12 w 20"/>
                <a:gd name="T97" fmla="*/ 15 h 28"/>
                <a:gd name="T98" fmla="*/ 9 w 20"/>
                <a:gd name="T99" fmla="*/ 6 h 28"/>
                <a:gd name="T100" fmla="*/ 8 w 20"/>
                <a:gd name="T101" fmla="*/ 6 h 28"/>
                <a:gd name="T102" fmla="*/ 6 w 20"/>
                <a:gd name="T103" fmla="*/ 6 h 28"/>
                <a:gd name="T104" fmla="*/ 5 w 20"/>
                <a:gd name="T105" fmla="*/ 7 h 28"/>
                <a:gd name="T106" fmla="*/ 4 w 20"/>
                <a:gd name="T107" fmla="*/ 9 h 28"/>
                <a:gd name="T108" fmla="*/ 6 w 20"/>
                <a:gd name="T109" fmla="*/ 11 h 28"/>
                <a:gd name="T110" fmla="*/ 9 w 20"/>
                <a:gd name="T111" fmla="*/ 12 h 28"/>
                <a:gd name="T112" fmla="*/ 9 w 20"/>
                <a:gd name="T113"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 h="28">
                  <a:moveTo>
                    <a:pt x="12" y="6"/>
                  </a:moveTo>
                  <a:cubicBezTo>
                    <a:pt x="12" y="12"/>
                    <a:pt x="12" y="12"/>
                    <a:pt x="12" y="12"/>
                  </a:cubicBezTo>
                  <a:cubicBezTo>
                    <a:pt x="14" y="12"/>
                    <a:pt x="15" y="12"/>
                    <a:pt x="16" y="13"/>
                  </a:cubicBezTo>
                  <a:cubicBezTo>
                    <a:pt x="18" y="13"/>
                    <a:pt x="19" y="13"/>
                    <a:pt x="19" y="14"/>
                  </a:cubicBezTo>
                  <a:cubicBezTo>
                    <a:pt x="20" y="15"/>
                    <a:pt x="20" y="17"/>
                    <a:pt x="20" y="18"/>
                  </a:cubicBezTo>
                  <a:cubicBezTo>
                    <a:pt x="20" y="20"/>
                    <a:pt x="20" y="22"/>
                    <a:pt x="20" y="23"/>
                  </a:cubicBezTo>
                  <a:cubicBezTo>
                    <a:pt x="19" y="24"/>
                    <a:pt x="18" y="25"/>
                    <a:pt x="17" y="25"/>
                  </a:cubicBezTo>
                  <a:cubicBezTo>
                    <a:pt x="16" y="26"/>
                    <a:pt x="14" y="26"/>
                    <a:pt x="12" y="26"/>
                  </a:cubicBezTo>
                  <a:cubicBezTo>
                    <a:pt x="12" y="26"/>
                    <a:pt x="12" y="26"/>
                    <a:pt x="12" y="26"/>
                  </a:cubicBezTo>
                  <a:cubicBezTo>
                    <a:pt x="12" y="28"/>
                    <a:pt x="12" y="28"/>
                    <a:pt x="12" y="28"/>
                  </a:cubicBezTo>
                  <a:cubicBezTo>
                    <a:pt x="9" y="28"/>
                    <a:pt x="9" y="28"/>
                    <a:pt x="9" y="28"/>
                  </a:cubicBezTo>
                  <a:cubicBezTo>
                    <a:pt x="9" y="26"/>
                    <a:pt x="9" y="26"/>
                    <a:pt x="9" y="26"/>
                  </a:cubicBezTo>
                  <a:cubicBezTo>
                    <a:pt x="8" y="26"/>
                    <a:pt x="6" y="26"/>
                    <a:pt x="5" y="26"/>
                  </a:cubicBezTo>
                  <a:cubicBezTo>
                    <a:pt x="4" y="25"/>
                    <a:pt x="3" y="25"/>
                    <a:pt x="3" y="25"/>
                  </a:cubicBezTo>
                  <a:cubicBezTo>
                    <a:pt x="2" y="24"/>
                    <a:pt x="1" y="23"/>
                    <a:pt x="1" y="22"/>
                  </a:cubicBezTo>
                  <a:cubicBezTo>
                    <a:pt x="0" y="21"/>
                    <a:pt x="0" y="20"/>
                    <a:pt x="0" y="19"/>
                  </a:cubicBezTo>
                  <a:cubicBezTo>
                    <a:pt x="0" y="18"/>
                    <a:pt x="0" y="18"/>
                    <a:pt x="0" y="18"/>
                  </a:cubicBezTo>
                  <a:cubicBezTo>
                    <a:pt x="4" y="18"/>
                    <a:pt x="4" y="18"/>
                    <a:pt x="4" y="18"/>
                  </a:cubicBezTo>
                  <a:cubicBezTo>
                    <a:pt x="4" y="19"/>
                    <a:pt x="4" y="20"/>
                    <a:pt x="4" y="21"/>
                  </a:cubicBezTo>
                  <a:cubicBezTo>
                    <a:pt x="5" y="21"/>
                    <a:pt x="5" y="21"/>
                    <a:pt x="5" y="22"/>
                  </a:cubicBezTo>
                  <a:cubicBezTo>
                    <a:pt x="6" y="22"/>
                    <a:pt x="6" y="22"/>
                    <a:pt x="6" y="22"/>
                  </a:cubicBezTo>
                  <a:cubicBezTo>
                    <a:pt x="7" y="22"/>
                    <a:pt x="8" y="22"/>
                    <a:pt x="9" y="22"/>
                  </a:cubicBezTo>
                  <a:cubicBezTo>
                    <a:pt x="9" y="15"/>
                    <a:pt x="9" y="15"/>
                    <a:pt x="9" y="15"/>
                  </a:cubicBezTo>
                  <a:cubicBezTo>
                    <a:pt x="7" y="15"/>
                    <a:pt x="6" y="15"/>
                    <a:pt x="5" y="15"/>
                  </a:cubicBezTo>
                  <a:cubicBezTo>
                    <a:pt x="4" y="15"/>
                    <a:pt x="3" y="15"/>
                    <a:pt x="3" y="14"/>
                  </a:cubicBezTo>
                  <a:cubicBezTo>
                    <a:pt x="2" y="14"/>
                    <a:pt x="1" y="13"/>
                    <a:pt x="1" y="12"/>
                  </a:cubicBezTo>
                  <a:cubicBezTo>
                    <a:pt x="1" y="11"/>
                    <a:pt x="0" y="10"/>
                    <a:pt x="0" y="9"/>
                  </a:cubicBezTo>
                  <a:cubicBezTo>
                    <a:pt x="0" y="7"/>
                    <a:pt x="1" y="5"/>
                    <a:pt x="1" y="4"/>
                  </a:cubicBezTo>
                  <a:cubicBezTo>
                    <a:pt x="2" y="3"/>
                    <a:pt x="3" y="3"/>
                    <a:pt x="4" y="2"/>
                  </a:cubicBezTo>
                  <a:cubicBezTo>
                    <a:pt x="6" y="2"/>
                    <a:pt x="7" y="2"/>
                    <a:pt x="9" y="2"/>
                  </a:cubicBezTo>
                  <a:cubicBezTo>
                    <a:pt x="9" y="0"/>
                    <a:pt x="9" y="0"/>
                    <a:pt x="9" y="0"/>
                  </a:cubicBezTo>
                  <a:cubicBezTo>
                    <a:pt x="12" y="0"/>
                    <a:pt x="12" y="0"/>
                    <a:pt x="12" y="0"/>
                  </a:cubicBezTo>
                  <a:cubicBezTo>
                    <a:pt x="12" y="2"/>
                    <a:pt x="12" y="2"/>
                    <a:pt x="12" y="2"/>
                  </a:cubicBezTo>
                  <a:cubicBezTo>
                    <a:pt x="14" y="2"/>
                    <a:pt x="15" y="2"/>
                    <a:pt x="16" y="3"/>
                  </a:cubicBezTo>
                  <a:cubicBezTo>
                    <a:pt x="18" y="3"/>
                    <a:pt x="18" y="4"/>
                    <a:pt x="19" y="5"/>
                  </a:cubicBezTo>
                  <a:cubicBezTo>
                    <a:pt x="20" y="5"/>
                    <a:pt x="20" y="7"/>
                    <a:pt x="20" y="9"/>
                  </a:cubicBezTo>
                  <a:cubicBezTo>
                    <a:pt x="16" y="9"/>
                    <a:pt x="16" y="9"/>
                    <a:pt x="16" y="9"/>
                  </a:cubicBezTo>
                  <a:cubicBezTo>
                    <a:pt x="16" y="9"/>
                    <a:pt x="16" y="9"/>
                    <a:pt x="16" y="8"/>
                  </a:cubicBezTo>
                  <a:cubicBezTo>
                    <a:pt x="16" y="7"/>
                    <a:pt x="16" y="7"/>
                    <a:pt x="15" y="6"/>
                  </a:cubicBezTo>
                  <a:cubicBezTo>
                    <a:pt x="15" y="6"/>
                    <a:pt x="14" y="6"/>
                    <a:pt x="13" y="6"/>
                  </a:cubicBezTo>
                  <a:cubicBezTo>
                    <a:pt x="12" y="6"/>
                    <a:pt x="12" y="6"/>
                    <a:pt x="12" y="6"/>
                  </a:cubicBezTo>
                  <a:close/>
                  <a:moveTo>
                    <a:pt x="12" y="15"/>
                  </a:moveTo>
                  <a:cubicBezTo>
                    <a:pt x="12" y="22"/>
                    <a:pt x="12" y="22"/>
                    <a:pt x="12" y="22"/>
                  </a:cubicBezTo>
                  <a:cubicBezTo>
                    <a:pt x="12" y="22"/>
                    <a:pt x="12" y="22"/>
                    <a:pt x="12" y="22"/>
                  </a:cubicBezTo>
                  <a:cubicBezTo>
                    <a:pt x="14" y="22"/>
                    <a:pt x="15" y="22"/>
                    <a:pt x="15" y="22"/>
                  </a:cubicBezTo>
                  <a:cubicBezTo>
                    <a:pt x="16" y="21"/>
                    <a:pt x="16" y="20"/>
                    <a:pt x="16" y="19"/>
                  </a:cubicBezTo>
                  <a:cubicBezTo>
                    <a:pt x="16" y="18"/>
                    <a:pt x="16" y="17"/>
                    <a:pt x="16" y="17"/>
                  </a:cubicBezTo>
                  <a:cubicBezTo>
                    <a:pt x="15" y="16"/>
                    <a:pt x="15" y="16"/>
                    <a:pt x="14" y="16"/>
                  </a:cubicBezTo>
                  <a:cubicBezTo>
                    <a:pt x="14" y="16"/>
                    <a:pt x="13" y="15"/>
                    <a:pt x="12" y="15"/>
                  </a:cubicBezTo>
                  <a:close/>
                  <a:moveTo>
                    <a:pt x="9" y="6"/>
                  </a:moveTo>
                  <a:cubicBezTo>
                    <a:pt x="8" y="6"/>
                    <a:pt x="8" y="6"/>
                    <a:pt x="8" y="6"/>
                  </a:cubicBezTo>
                  <a:cubicBezTo>
                    <a:pt x="7" y="6"/>
                    <a:pt x="7" y="6"/>
                    <a:pt x="6" y="6"/>
                  </a:cubicBezTo>
                  <a:cubicBezTo>
                    <a:pt x="6" y="6"/>
                    <a:pt x="5" y="6"/>
                    <a:pt x="5" y="7"/>
                  </a:cubicBezTo>
                  <a:cubicBezTo>
                    <a:pt x="5" y="7"/>
                    <a:pt x="4" y="8"/>
                    <a:pt x="4" y="9"/>
                  </a:cubicBezTo>
                  <a:cubicBezTo>
                    <a:pt x="4" y="10"/>
                    <a:pt x="5" y="11"/>
                    <a:pt x="6" y="11"/>
                  </a:cubicBezTo>
                  <a:cubicBezTo>
                    <a:pt x="6" y="12"/>
                    <a:pt x="7" y="12"/>
                    <a:pt x="9" y="12"/>
                  </a:cubicBezTo>
                  <a:lnTo>
                    <a:pt x="9" y="6"/>
                  </a:lnTo>
                  <a:close/>
                </a:path>
              </a:pathLst>
            </a:custGeom>
            <a:ln/>
            <a:extLst>
              <a:ext uri="{91240B29-F687-4F45-9708-019B960494DF}">
                <a14:hiddenLine xmlns:a14="http://schemas.microsoft.com/office/drawing/2010/main" w="9525">
                  <a:solidFill>
                    <a:srgbClr val="000000"/>
                  </a:solidFill>
                  <a:round/>
                </a14:hiddenLine>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endParaRPr lang="zh-CN" altLang="en-US"/>
            </a:p>
          </p:txBody>
        </p:sp>
      </p:grpSp>
      <p:sp>
        <p:nvSpPr>
          <p:cNvPr id="77" name="文本框 76">
            <a:extLst>
              <a:ext uri="{FF2B5EF4-FFF2-40B4-BE49-F238E27FC236}">
                <a16:creationId xmlns:a16="http://schemas.microsoft.com/office/drawing/2014/main" id="{18A9C636-A3E0-4CA9-8804-0E5F0F425F6F}"/>
              </a:ext>
            </a:extLst>
          </p:cNvPr>
          <p:cNvSpPr txBox="1"/>
          <p:nvPr/>
        </p:nvSpPr>
        <p:spPr>
          <a:xfrm>
            <a:off x="5663086" y="1986768"/>
            <a:ext cx="2776043" cy="338554"/>
          </a:xfrm>
          <a:prstGeom prst="rect">
            <a:avLst/>
          </a:prstGeom>
          <a:noFill/>
        </p:spPr>
        <p:txBody>
          <a:bodyPr wrap="square" rtlCol="0">
            <a:spAutoFit/>
          </a:bodyPr>
          <a:lstStyle/>
          <a:p>
            <a:r>
              <a:rPr lang="zh-CN" altLang="en-US" sz="1600" dirty="0"/>
              <a:t>根据完成的计算工作决定</a:t>
            </a:r>
          </a:p>
        </p:txBody>
      </p:sp>
      <p:sp>
        <p:nvSpPr>
          <p:cNvPr id="85" name="文本框 84">
            <a:extLst>
              <a:ext uri="{FF2B5EF4-FFF2-40B4-BE49-F238E27FC236}">
                <a16:creationId xmlns:a16="http://schemas.microsoft.com/office/drawing/2014/main" id="{24CB6CFE-D0BC-491D-B9F7-73B0B61FF470}"/>
              </a:ext>
            </a:extLst>
          </p:cNvPr>
          <p:cNvSpPr txBox="1"/>
          <p:nvPr/>
        </p:nvSpPr>
        <p:spPr>
          <a:xfrm>
            <a:off x="5735249" y="5303082"/>
            <a:ext cx="2631715" cy="338554"/>
          </a:xfrm>
          <a:prstGeom prst="rect">
            <a:avLst/>
          </a:prstGeom>
          <a:noFill/>
        </p:spPr>
        <p:txBody>
          <a:bodyPr wrap="square" rtlCol="0">
            <a:spAutoFit/>
          </a:bodyPr>
          <a:lstStyle/>
          <a:p>
            <a:r>
              <a:rPr lang="zh-CN" altLang="en-US" sz="1600" dirty="0"/>
              <a:t>根据权重</a:t>
            </a:r>
            <a:r>
              <a:rPr lang="en-US" altLang="zh-CN" sz="1600" dirty="0"/>
              <a:t>/</a:t>
            </a:r>
            <a:r>
              <a:rPr lang="zh-CN" altLang="en-US" sz="1600" dirty="0"/>
              <a:t>持币数决定</a:t>
            </a:r>
          </a:p>
        </p:txBody>
      </p:sp>
    </p:spTree>
    <p:extLst>
      <p:ext uri="{BB962C8B-B14F-4D97-AF65-F5344CB8AC3E}">
        <p14:creationId xmlns:p14="http://schemas.microsoft.com/office/powerpoint/2010/main" val="399437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05779-5F74-4A5A-B0E0-C2AA5E9E831E}"/>
              </a:ext>
            </a:extLst>
          </p:cNvPr>
          <p:cNvSpPr>
            <a:spLocks noGrp="1"/>
          </p:cNvSpPr>
          <p:nvPr>
            <p:ph type="title"/>
          </p:nvPr>
        </p:nvSpPr>
        <p:spPr/>
        <p:txBody>
          <a:bodyPr/>
          <a:lstStyle/>
          <a:p>
            <a:r>
              <a:rPr lang="en-US" altLang="zh-CN" dirty="0"/>
              <a:t>DPOS</a:t>
            </a:r>
            <a:endParaRPr lang="zh-CN" altLang="en-US" dirty="0"/>
          </a:p>
        </p:txBody>
      </p:sp>
      <p:pic>
        <p:nvPicPr>
          <p:cNvPr id="6" name="图形 5" descr="用户">
            <a:extLst>
              <a:ext uri="{FF2B5EF4-FFF2-40B4-BE49-F238E27FC236}">
                <a16:creationId xmlns:a16="http://schemas.microsoft.com/office/drawing/2014/main" id="{300F1FB1-9C96-464B-B4CF-962653FB22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08599" y="2372549"/>
            <a:ext cx="543030" cy="543030"/>
          </a:xfrm>
          <a:prstGeom prst="rect">
            <a:avLst/>
          </a:prstGeom>
        </p:spPr>
      </p:pic>
      <p:pic>
        <p:nvPicPr>
          <p:cNvPr id="7" name="图形 6" descr="用户">
            <a:extLst>
              <a:ext uri="{FF2B5EF4-FFF2-40B4-BE49-F238E27FC236}">
                <a16:creationId xmlns:a16="http://schemas.microsoft.com/office/drawing/2014/main" id="{62E079AA-6423-4102-9053-E091B4E116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8709" y="3981660"/>
            <a:ext cx="543030" cy="543030"/>
          </a:xfrm>
          <a:prstGeom prst="rect">
            <a:avLst/>
          </a:prstGeom>
        </p:spPr>
      </p:pic>
      <p:pic>
        <p:nvPicPr>
          <p:cNvPr id="8" name="图形 7" descr="用户">
            <a:extLst>
              <a:ext uri="{FF2B5EF4-FFF2-40B4-BE49-F238E27FC236}">
                <a16:creationId xmlns:a16="http://schemas.microsoft.com/office/drawing/2014/main" id="{15A0DB49-AA70-4B98-91B0-6765BF4ADF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8709" y="2107905"/>
            <a:ext cx="543030" cy="543030"/>
          </a:xfrm>
          <a:prstGeom prst="rect">
            <a:avLst/>
          </a:prstGeom>
        </p:spPr>
      </p:pic>
      <p:pic>
        <p:nvPicPr>
          <p:cNvPr id="9" name="图形 8" descr="用户">
            <a:extLst>
              <a:ext uri="{FF2B5EF4-FFF2-40B4-BE49-F238E27FC236}">
                <a16:creationId xmlns:a16="http://schemas.microsoft.com/office/drawing/2014/main" id="{E476A270-E19C-465F-9E40-2AD1D70792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423" y="883598"/>
            <a:ext cx="543030" cy="543030"/>
          </a:xfrm>
          <a:prstGeom prst="rect">
            <a:avLst/>
          </a:prstGeom>
        </p:spPr>
      </p:pic>
      <p:pic>
        <p:nvPicPr>
          <p:cNvPr id="10" name="图形 9" descr="用户">
            <a:extLst>
              <a:ext uri="{FF2B5EF4-FFF2-40B4-BE49-F238E27FC236}">
                <a16:creationId xmlns:a16="http://schemas.microsoft.com/office/drawing/2014/main" id="{3556E68B-B460-45B4-A204-D3C879CDBF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3762" y="5506107"/>
            <a:ext cx="543030" cy="543030"/>
          </a:xfrm>
          <a:prstGeom prst="rect">
            <a:avLst/>
          </a:prstGeom>
        </p:spPr>
      </p:pic>
      <p:pic>
        <p:nvPicPr>
          <p:cNvPr id="11" name="图形 10" descr="用户">
            <a:extLst>
              <a:ext uri="{FF2B5EF4-FFF2-40B4-BE49-F238E27FC236}">
                <a16:creationId xmlns:a16="http://schemas.microsoft.com/office/drawing/2014/main" id="{27C9FAEB-C871-4101-8BC8-5DA9B13C6F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7691" y="5506107"/>
            <a:ext cx="543030" cy="543030"/>
          </a:xfrm>
          <a:prstGeom prst="rect">
            <a:avLst/>
          </a:prstGeom>
        </p:spPr>
      </p:pic>
      <p:sp>
        <p:nvSpPr>
          <p:cNvPr id="12" name="流程图: 接点 11">
            <a:extLst>
              <a:ext uri="{FF2B5EF4-FFF2-40B4-BE49-F238E27FC236}">
                <a16:creationId xmlns:a16="http://schemas.microsoft.com/office/drawing/2014/main" id="{D7F4AA1B-0A83-44D8-9284-86F0F0C05924}"/>
              </a:ext>
            </a:extLst>
          </p:cNvPr>
          <p:cNvSpPr/>
          <p:nvPr/>
        </p:nvSpPr>
        <p:spPr>
          <a:xfrm>
            <a:off x="3658439" y="1796979"/>
            <a:ext cx="3187000" cy="3152687"/>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pic>
        <p:nvPicPr>
          <p:cNvPr id="13" name="图形 12" descr="用户">
            <a:extLst>
              <a:ext uri="{FF2B5EF4-FFF2-40B4-BE49-F238E27FC236}">
                <a16:creationId xmlns:a16="http://schemas.microsoft.com/office/drawing/2014/main" id="{84F821BE-7426-49DB-A576-1E1F29AF61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25577" y="1781543"/>
            <a:ext cx="652724" cy="652724"/>
          </a:xfrm>
          <a:prstGeom prst="rect">
            <a:avLst/>
          </a:prstGeom>
        </p:spPr>
      </p:pic>
      <p:pic>
        <p:nvPicPr>
          <p:cNvPr id="14" name="图形 13" descr="用户">
            <a:extLst>
              <a:ext uri="{FF2B5EF4-FFF2-40B4-BE49-F238E27FC236}">
                <a16:creationId xmlns:a16="http://schemas.microsoft.com/office/drawing/2014/main" id="{7F6AB3FC-ED44-4A0E-9E32-C6C09C6163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58438" y="2915579"/>
            <a:ext cx="652724" cy="652724"/>
          </a:xfrm>
          <a:prstGeom prst="rect">
            <a:avLst/>
          </a:prstGeom>
        </p:spPr>
      </p:pic>
      <p:pic>
        <p:nvPicPr>
          <p:cNvPr id="15" name="图形 5" descr="用户">
            <a:extLst>
              <a:ext uri="{FF2B5EF4-FFF2-40B4-BE49-F238E27FC236}">
                <a16:creationId xmlns:a16="http://schemas.microsoft.com/office/drawing/2014/main" id="{300F1FB1-9C96-464B-B4CF-962653FB22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92715" y="2967194"/>
            <a:ext cx="652724" cy="652724"/>
          </a:xfrm>
          <a:prstGeom prst="rect">
            <a:avLst/>
          </a:prstGeom>
        </p:spPr>
      </p:pic>
      <p:pic>
        <p:nvPicPr>
          <p:cNvPr id="16" name="图形 5" descr="用户">
            <a:extLst>
              <a:ext uri="{FF2B5EF4-FFF2-40B4-BE49-F238E27FC236}">
                <a16:creationId xmlns:a16="http://schemas.microsoft.com/office/drawing/2014/main" id="{300F1FB1-9C96-464B-B4CF-962653FB22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1783" y="4296942"/>
            <a:ext cx="652724" cy="652724"/>
          </a:xfrm>
          <a:prstGeom prst="rect">
            <a:avLst/>
          </a:prstGeom>
        </p:spPr>
      </p:pic>
      <p:pic>
        <p:nvPicPr>
          <p:cNvPr id="17" name="图形 16" descr="用户">
            <a:extLst>
              <a:ext uri="{FF2B5EF4-FFF2-40B4-BE49-F238E27FC236}">
                <a16:creationId xmlns:a16="http://schemas.microsoft.com/office/drawing/2014/main" id="{218E0BC2-CCDB-4AA4-A9D9-CCFBC5892A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384" y="3409087"/>
            <a:ext cx="543030" cy="543030"/>
          </a:xfrm>
          <a:prstGeom prst="rect">
            <a:avLst/>
          </a:prstGeom>
        </p:spPr>
      </p:pic>
      <p:pic>
        <p:nvPicPr>
          <p:cNvPr id="18" name="图形 17" descr="用户">
            <a:extLst>
              <a:ext uri="{FF2B5EF4-FFF2-40B4-BE49-F238E27FC236}">
                <a16:creationId xmlns:a16="http://schemas.microsoft.com/office/drawing/2014/main" id="{AA9A26EC-12FD-484C-8F1F-2E9C91D81F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8709" y="3022041"/>
            <a:ext cx="543030" cy="543030"/>
          </a:xfrm>
          <a:prstGeom prst="rect">
            <a:avLst/>
          </a:prstGeom>
        </p:spPr>
      </p:pic>
      <p:cxnSp>
        <p:nvCxnSpPr>
          <p:cNvPr id="20" name="直接箭头连接符 19">
            <a:extLst>
              <a:ext uri="{FF2B5EF4-FFF2-40B4-BE49-F238E27FC236}">
                <a16:creationId xmlns:a16="http://schemas.microsoft.com/office/drawing/2014/main" id="{0A02ACBE-E2CF-4983-85E2-6A1E2CEE253D}"/>
              </a:ext>
            </a:extLst>
          </p:cNvPr>
          <p:cNvCxnSpPr>
            <a:cxnSpLocks/>
            <a:stCxn id="9" idx="2"/>
            <a:endCxn id="13" idx="0"/>
          </p:cNvCxnSpPr>
          <p:nvPr/>
        </p:nvCxnSpPr>
        <p:spPr>
          <a:xfrm>
            <a:off x="5251938" y="1426628"/>
            <a:ext cx="1" cy="354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54796C99-0FC6-43D9-8770-4E268882DF30}"/>
              </a:ext>
            </a:extLst>
          </p:cNvPr>
          <p:cNvCxnSpPr>
            <a:cxnSpLocks/>
            <a:stCxn id="8" idx="1"/>
            <a:endCxn id="15" idx="3"/>
          </p:cNvCxnSpPr>
          <p:nvPr/>
        </p:nvCxnSpPr>
        <p:spPr>
          <a:xfrm flipH="1">
            <a:off x="6845439" y="2379420"/>
            <a:ext cx="593270" cy="914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BB91B53A-3460-472C-858B-75B9D19A929B}"/>
              </a:ext>
            </a:extLst>
          </p:cNvPr>
          <p:cNvCxnSpPr>
            <a:cxnSpLocks/>
            <a:stCxn id="18" idx="1"/>
            <a:endCxn id="15" idx="3"/>
          </p:cNvCxnSpPr>
          <p:nvPr/>
        </p:nvCxnSpPr>
        <p:spPr>
          <a:xfrm flipH="1">
            <a:off x="6845439" y="3293556"/>
            <a:ext cx="5932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8417753F-782A-4229-BA95-988F74C50F05}"/>
              </a:ext>
            </a:extLst>
          </p:cNvPr>
          <p:cNvCxnSpPr>
            <a:cxnSpLocks/>
            <a:stCxn id="6" idx="3"/>
            <a:endCxn id="14" idx="1"/>
          </p:cNvCxnSpPr>
          <p:nvPr/>
        </p:nvCxnSpPr>
        <p:spPr>
          <a:xfrm>
            <a:off x="3151629" y="2644064"/>
            <a:ext cx="506809" cy="597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FB45082F-433B-4A58-A617-69F7F69F6821}"/>
              </a:ext>
            </a:extLst>
          </p:cNvPr>
          <p:cNvCxnSpPr>
            <a:cxnSpLocks/>
            <a:stCxn id="17" idx="3"/>
            <a:endCxn id="14" idx="1"/>
          </p:cNvCxnSpPr>
          <p:nvPr/>
        </p:nvCxnSpPr>
        <p:spPr>
          <a:xfrm flipV="1">
            <a:off x="3133414" y="3241941"/>
            <a:ext cx="525024" cy="438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484B8536-565E-499F-BB32-F248F5FA5C5E}"/>
              </a:ext>
            </a:extLst>
          </p:cNvPr>
          <p:cNvCxnSpPr>
            <a:cxnSpLocks/>
            <a:stCxn id="11" idx="0"/>
            <a:endCxn id="16" idx="2"/>
          </p:cNvCxnSpPr>
          <p:nvPr/>
        </p:nvCxnSpPr>
        <p:spPr>
          <a:xfrm flipV="1">
            <a:off x="4749206" y="4949666"/>
            <a:ext cx="558939" cy="556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F37BC166-1A89-480B-9299-052506CF985C}"/>
              </a:ext>
            </a:extLst>
          </p:cNvPr>
          <p:cNvCxnSpPr>
            <a:cxnSpLocks/>
            <a:stCxn id="10" idx="0"/>
            <a:endCxn id="16" idx="2"/>
          </p:cNvCxnSpPr>
          <p:nvPr/>
        </p:nvCxnSpPr>
        <p:spPr>
          <a:xfrm flipH="1" flipV="1">
            <a:off x="5308145" y="4949666"/>
            <a:ext cx="497132" cy="556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ACC22CAA-27BC-453A-B2C7-FF21C50671B7}"/>
              </a:ext>
            </a:extLst>
          </p:cNvPr>
          <p:cNvCxnSpPr>
            <a:cxnSpLocks/>
            <a:stCxn id="7" idx="1"/>
            <a:endCxn id="15" idx="3"/>
          </p:cNvCxnSpPr>
          <p:nvPr/>
        </p:nvCxnSpPr>
        <p:spPr>
          <a:xfrm flipH="1" flipV="1">
            <a:off x="6845439" y="3293556"/>
            <a:ext cx="593270" cy="959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711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C8B02-88BE-45EB-B083-2481253EADA5}"/>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共识算法对比</a:t>
            </a:r>
            <a:endParaRPr lang="zh-CN" altLang="en-US" dirty="0"/>
          </a:p>
        </p:txBody>
      </p:sp>
      <p:graphicFrame>
        <p:nvGraphicFramePr>
          <p:cNvPr id="4" name="内容占位符 3">
            <a:extLst>
              <a:ext uri="{FF2B5EF4-FFF2-40B4-BE49-F238E27FC236}">
                <a16:creationId xmlns:a16="http://schemas.microsoft.com/office/drawing/2014/main" id="{BEE37DAD-1573-43CE-93D8-E3FFC8522DB9}"/>
              </a:ext>
            </a:extLst>
          </p:cNvPr>
          <p:cNvGraphicFramePr>
            <a:graphicFrameLocks noGrp="1"/>
          </p:cNvGraphicFramePr>
          <p:nvPr>
            <p:ph idx="1"/>
            <p:extLst>
              <p:ext uri="{D42A27DB-BD31-4B8C-83A1-F6EECF244321}">
                <p14:modId xmlns:p14="http://schemas.microsoft.com/office/powerpoint/2010/main" val="2205309348"/>
              </p:ext>
            </p:extLst>
          </p:nvPr>
        </p:nvGraphicFramePr>
        <p:xfrm>
          <a:off x="838200" y="1825625"/>
          <a:ext cx="10515600" cy="2372360"/>
        </p:xfrm>
        <a:graphic>
          <a:graphicData uri="http://schemas.openxmlformats.org/drawingml/2006/table">
            <a:tbl>
              <a:tblPr firstRow="1" bandRow="1">
                <a:tableStyleId>{F5AB1C69-6EDB-4FF4-983F-18BD219EF322}</a:tableStyleId>
              </a:tblPr>
              <a:tblGrid>
                <a:gridCol w="1377462">
                  <a:extLst>
                    <a:ext uri="{9D8B030D-6E8A-4147-A177-3AD203B41FA5}">
                      <a16:colId xmlns:a16="http://schemas.microsoft.com/office/drawing/2014/main" val="400247241"/>
                    </a:ext>
                  </a:extLst>
                </a:gridCol>
                <a:gridCol w="3141784">
                  <a:extLst>
                    <a:ext uri="{9D8B030D-6E8A-4147-A177-3AD203B41FA5}">
                      <a16:colId xmlns:a16="http://schemas.microsoft.com/office/drawing/2014/main" val="415727626"/>
                    </a:ext>
                  </a:extLst>
                </a:gridCol>
                <a:gridCol w="3744609">
                  <a:extLst>
                    <a:ext uri="{9D8B030D-6E8A-4147-A177-3AD203B41FA5}">
                      <a16:colId xmlns:a16="http://schemas.microsoft.com/office/drawing/2014/main" val="3006839439"/>
                    </a:ext>
                  </a:extLst>
                </a:gridCol>
                <a:gridCol w="2251745">
                  <a:extLst>
                    <a:ext uri="{9D8B030D-6E8A-4147-A177-3AD203B41FA5}">
                      <a16:colId xmlns:a16="http://schemas.microsoft.com/office/drawing/2014/main" val="2855522536"/>
                    </a:ext>
                  </a:extLst>
                </a:gridCol>
              </a:tblGrid>
              <a:tr h="370840">
                <a:tc>
                  <a:txBody>
                    <a:bodyPr/>
                    <a:lstStyle/>
                    <a:p>
                      <a:r>
                        <a:rPr lang="zh-CN" altLang="en-US" dirty="0"/>
                        <a:t>算法</a:t>
                      </a:r>
                    </a:p>
                  </a:txBody>
                  <a:tcPr/>
                </a:tc>
                <a:tc>
                  <a:txBody>
                    <a:bodyPr/>
                    <a:lstStyle/>
                    <a:p>
                      <a:r>
                        <a:rPr lang="zh-CN" altLang="en-US" dirty="0"/>
                        <a:t>优点</a:t>
                      </a:r>
                    </a:p>
                  </a:txBody>
                  <a:tcPr/>
                </a:tc>
                <a:tc>
                  <a:txBody>
                    <a:bodyPr/>
                    <a:lstStyle/>
                    <a:p>
                      <a:r>
                        <a:rPr lang="zh-CN" altLang="en-US" dirty="0"/>
                        <a:t>缺点</a:t>
                      </a:r>
                    </a:p>
                  </a:txBody>
                  <a:tcPr/>
                </a:tc>
                <a:tc>
                  <a:txBody>
                    <a:bodyPr/>
                    <a:lstStyle/>
                    <a:p>
                      <a:r>
                        <a:rPr lang="zh-CN" altLang="en-US" dirty="0"/>
                        <a:t>代表应用</a:t>
                      </a:r>
                    </a:p>
                  </a:txBody>
                  <a:tcPr/>
                </a:tc>
                <a:extLst>
                  <a:ext uri="{0D108BD9-81ED-4DB2-BD59-A6C34878D82A}">
                    <a16:rowId xmlns:a16="http://schemas.microsoft.com/office/drawing/2014/main" val="425564764"/>
                  </a:ext>
                </a:extLst>
              </a:tr>
              <a:tr h="370840">
                <a:tc>
                  <a:txBody>
                    <a:bodyPr/>
                    <a:lstStyle/>
                    <a:p>
                      <a:r>
                        <a:rPr lang="en-US" altLang="zh-CN" sz="1400" dirty="0"/>
                        <a:t>POW</a:t>
                      </a:r>
                      <a:endParaRPr lang="zh-CN" altLang="en-US" sz="1400" dirty="0"/>
                    </a:p>
                  </a:txBody>
                  <a:tcPr/>
                </a:tc>
                <a:tc>
                  <a:txBody>
                    <a:bodyPr/>
                    <a:lstStyle/>
                    <a:p>
                      <a:r>
                        <a:rPr lang="zh-CN" altLang="en-US" sz="1400" dirty="0"/>
                        <a:t>完全去中心化，自由进出</a:t>
                      </a:r>
                    </a:p>
                  </a:txBody>
                  <a:tcPr/>
                </a:tc>
                <a:tc>
                  <a:txBody>
                    <a:bodyPr/>
                    <a:lstStyle/>
                    <a:p>
                      <a:r>
                        <a:rPr lang="zh-CN" altLang="en-US" sz="1400" dirty="0"/>
                        <a:t>挖矿浪费大量资源，共识周期长，</a:t>
                      </a:r>
                      <a:r>
                        <a:rPr lang="en-US" altLang="zh-CN" sz="1400" dirty="0"/>
                        <a:t>51%</a:t>
                      </a:r>
                      <a:r>
                        <a:rPr lang="zh-CN" altLang="en-US" sz="1400" dirty="0"/>
                        <a:t>攻击</a:t>
                      </a:r>
                    </a:p>
                  </a:txBody>
                  <a:tcPr/>
                </a:tc>
                <a:tc>
                  <a:txBody>
                    <a:bodyPr/>
                    <a:lstStyle/>
                    <a:p>
                      <a:r>
                        <a:rPr lang="en-US" altLang="zh-CN" sz="1400" dirty="0"/>
                        <a:t>BTC</a:t>
                      </a:r>
                      <a:r>
                        <a:rPr lang="zh-CN" altLang="en-US" sz="1400" dirty="0"/>
                        <a:t>、</a:t>
                      </a:r>
                      <a:r>
                        <a:rPr lang="en-US" altLang="zh-CN" sz="1400" dirty="0"/>
                        <a:t>ETH</a:t>
                      </a:r>
                      <a:r>
                        <a:rPr lang="zh-CN" altLang="en-US" sz="1400" dirty="0"/>
                        <a:t>、</a:t>
                      </a:r>
                      <a:r>
                        <a:rPr lang="en-US" altLang="zh-CN" sz="1400" dirty="0"/>
                        <a:t>FIL</a:t>
                      </a:r>
                      <a:endParaRPr lang="zh-CN" altLang="en-US" sz="1400" dirty="0"/>
                    </a:p>
                  </a:txBody>
                  <a:tcPr/>
                </a:tc>
                <a:extLst>
                  <a:ext uri="{0D108BD9-81ED-4DB2-BD59-A6C34878D82A}">
                    <a16:rowId xmlns:a16="http://schemas.microsoft.com/office/drawing/2014/main" val="1222109834"/>
                  </a:ext>
                </a:extLst>
              </a:tr>
              <a:tr h="370840">
                <a:tc>
                  <a:txBody>
                    <a:bodyPr/>
                    <a:lstStyle/>
                    <a:p>
                      <a:r>
                        <a:rPr lang="en-US" altLang="zh-CN" sz="1400" dirty="0"/>
                        <a:t>POS</a:t>
                      </a:r>
                      <a:endParaRPr lang="zh-CN" altLang="en-US" sz="1400" dirty="0"/>
                    </a:p>
                  </a:txBody>
                  <a:tcPr/>
                </a:tc>
                <a:tc>
                  <a:txBody>
                    <a:bodyPr/>
                    <a:lstStyle/>
                    <a:p>
                      <a:r>
                        <a:rPr lang="zh-CN" altLang="en-US" sz="1400" dirty="0"/>
                        <a:t>低能源消耗，共识周期短，无</a:t>
                      </a:r>
                      <a:r>
                        <a:rPr lang="en-US" altLang="zh-CN" sz="1400" dirty="0"/>
                        <a:t>51%</a:t>
                      </a:r>
                      <a:r>
                        <a:rPr lang="zh-CN" altLang="en-US" sz="1400" dirty="0"/>
                        <a:t>攻击</a:t>
                      </a:r>
                    </a:p>
                  </a:txBody>
                  <a:tcPr/>
                </a:tc>
                <a:tc>
                  <a:txBody>
                    <a:bodyPr/>
                    <a:lstStyle/>
                    <a:p>
                      <a:r>
                        <a:rPr lang="en-US" altLang="zh-CN" sz="1400" dirty="0"/>
                        <a:t>Nothing at stake</a:t>
                      </a:r>
                      <a:r>
                        <a:rPr lang="zh-CN" altLang="en-US" sz="1400" dirty="0"/>
                        <a:t>、</a:t>
                      </a:r>
                      <a:r>
                        <a:rPr lang="en-US" altLang="zh-CN" sz="1400" dirty="0"/>
                        <a:t>Long Rang</a:t>
                      </a:r>
                      <a:r>
                        <a:rPr lang="zh-CN" altLang="en-US" sz="1400" dirty="0"/>
                        <a:t>攻击，金融寡头</a:t>
                      </a:r>
                    </a:p>
                  </a:txBody>
                  <a:tcPr/>
                </a:tc>
                <a:tc>
                  <a:txBody>
                    <a:bodyPr/>
                    <a:lstStyle/>
                    <a:p>
                      <a:r>
                        <a:rPr lang="en-US" altLang="zh-CN" sz="1400" dirty="0"/>
                        <a:t>PPC</a:t>
                      </a:r>
                      <a:r>
                        <a:rPr lang="zh-CN" altLang="en-US" sz="1400" dirty="0"/>
                        <a:t>、</a:t>
                      </a:r>
                      <a:r>
                        <a:rPr lang="en-US" altLang="zh-CN" sz="1400" dirty="0"/>
                        <a:t>BLK</a:t>
                      </a:r>
                      <a:r>
                        <a:rPr lang="zh-CN" altLang="en-US" sz="1400" dirty="0"/>
                        <a:t>、</a:t>
                      </a:r>
                      <a:r>
                        <a:rPr lang="en-US" altLang="zh-CN" sz="1400" dirty="0"/>
                        <a:t>NXT</a:t>
                      </a:r>
                      <a:endParaRPr lang="zh-CN" altLang="en-US" sz="1400" dirty="0"/>
                    </a:p>
                  </a:txBody>
                  <a:tcPr/>
                </a:tc>
                <a:extLst>
                  <a:ext uri="{0D108BD9-81ED-4DB2-BD59-A6C34878D82A}">
                    <a16:rowId xmlns:a16="http://schemas.microsoft.com/office/drawing/2014/main" val="2204303644"/>
                  </a:ext>
                </a:extLst>
              </a:tr>
              <a:tr h="370840">
                <a:tc>
                  <a:txBody>
                    <a:bodyPr/>
                    <a:lstStyle/>
                    <a:p>
                      <a:r>
                        <a:rPr lang="en-US" altLang="zh-CN" sz="1400" dirty="0"/>
                        <a:t>DPOS</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无需挖矿，更低能源消耗</a:t>
                      </a:r>
                    </a:p>
                  </a:txBody>
                  <a:tcPr/>
                </a:tc>
                <a:tc>
                  <a:txBody>
                    <a:bodyPr/>
                    <a:lstStyle/>
                    <a:p>
                      <a:r>
                        <a:rPr lang="zh-CN" altLang="en-US" sz="1400" dirty="0"/>
                        <a:t>依赖代币激励，投票率低。</a:t>
                      </a:r>
                    </a:p>
                  </a:txBody>
                  <a:tcPr/>
                </a:tc>
                <a:tc>
                  <a:txBody>
                    <a:bodyPr/>
                    <a:lstStyle/>
                    <a:p>
                      <a:r>
                        <a:rPr lang="en-US" altLang="zh-CN" sz="1400" dirty="0"/>
                        <a:t>BTS</a:t>
                      </a:r>
                      <a:r>
                        <a:rPr lang="zh-CN" altLang="en-US" sz="1400" dirty="0"/>
                        <a:t>、</a:t>
                      </a:r>
                      <a:r>
                        <a:rPr lang="en-US" altLang="zh-CN" sz="1400" dirty="0"/>
                        <a:t>TRX</a:t>
                      </a:r>
                      <a:endParaRPr lang="zh-CN" altLang="en-US" sz="1400" dirty="0"/>
                    </a:p>
                  </a:txBody>
                  <a:tcPr/>
                </a:tc>
                <a:extLst>
                  <a:ext uri="{0D108BD9-81ED-4DB2-BD59-A6C34878D82A}">
                    <a16:rowId xmlns:a16="http://schemas.microsoft.com/office/drawing/2014/main" val="3017152759"/>
                  </a:ext>
                </a:extLst>
              </a:tr>
              <a:tr h="370840">
                <a:tc>
                  <a:txBody>
                    <a:bodyPr/>
                    <a:lstStyle/>
                    <a:p>
                      <a:r>
                        <a:rPr lang="en-US" altLang="zh-CN" sz="1400"/>
                        <a:t>PBFT</a:t>
                      </a:r>
                      <a:endParaRPr lang="zh-CN" altLang="en-US" sz="1400" dirty="0"/>
                    </a:p>
                  </a:txBody>
                  <a:tcPr/>
                </a:tc>
                <a:tc>
                  <a:txBody>
                    <a:bodyPr/>
                    <a:lstStyle/>
                    <a:p>
                      <a:r>
                        <a:rPr lang="zh-CN" altLang="en-US" sz="1400" dirty="0"/>
                        <a:t>共识效率高，高吞吐</a:t>
                      </a:r>
                    </a:p>
                  </a:txBody>
                  <a:tcPr/>
                </a:tc>
                <a:tc>
                  <a:txBody>
                    <a:bodyPr/>
                    <a:lstStyle/>
                    <a:p>
                      <a:r>
                        <a:rPr lang="zh-CN" altLang="en-US" sz="1400" dirty="0"/>
                        <a:t>中心化程度高，容错率</a:t>
                      </a:r>
                      <a:r>
                        <a:rPr lang="en-US" altLang="zh-CN" sz="1400" dirty="0"/>
                        <a:t>1/3</a:t>
                      </a:r>
                      <a:r>
                        <a:rPr lang="zh-CN" altLang="en-US" sz="1400" dirty="0"/>
                        <a:t>，参与者数量限制</a:t>
                      </a:r>
                    </a:p>
                  </a:txBody>
                  <a:tcPr/>
                </a:tc>
                <a:tc>
                  <a:txBody>
                    <a:bodyPr/>
                    <a:lstStyle/>
                    <a:p>
                      <a:r>
                        <a:rPr lang="zh-CN" altLang="en-US" sz="1400" dirty="0"/>
                        <a:t>联盟链</a:t>
                      </a:r>
                    </a:p>
                  </a:txBody>
                  <a:tcPr/>
                </a:tc>
                <a:extLst>
                  <a:ext uri="{0D108BD9-81ED-4DB2-BD59-A6C34878D82A}">
                    <a16:rowId xmlns:a16="http://schemas.microsoft.com/office/drawing/2014/main" val="2355142867"/>
                  </a:ext>
                </a:extLst>
              </a:tr>
              <a:tr h="370840">
                <a:tc>
                  <a:txBody>
                    <a:bodyPr/>
                    <a:lstStyle/>
                    <a:p>
                      <a:r>
                        <a:rPr lang="en-US" altLang="zh-CN" sz="1400" dirty="0"/>
                        <a:t>DPOS+PBFT</a:t>
                      </a:r>
                      <a:endParaRPr lang="zh-CN" altLang="en-US" sz="1400" dirty="0"/>
                    </a:p>
                  </a:txBody>
                  <a:tcPr/>
                </a:tc>
                <a:tc>
                  <a:txBody>
                    <a:bodyPr/>
                    <a:lstStyle/>
                    <a:p>
                      <a:r>
                        <a:rPr lang="zh-CN" altLang="en-US" sz="1400" dirty="0"/>
                        <a:t>比</a:t>
                      </a:r>
                      <a:r>
                        <a:rPr lang="en-US" altLang="zh-CN" sz="1400" dirty="0"/>
                        <a:t>PBFT</a:t>
                      </a:r>
                      <a:r>
                        <a:rPr lang="zh-CN" altLang="en-US" sz="1400" dirty="0"/>
                        <a:t>去中心化程度高</a:t>
                      </a:r>
                    </a:p>
                  </a:txBody>
                  <a:tcPr/>
                </a:tc>
                <a:tc>
                  <a:txBody>
                    <a:bodyPr/>
                    <a:lstStyle/>
                    <a:p>
                      <a:r>
                        <a:rPr lang="zh-CN" altLang="en-US" sz="1400" dirty="0"/>
                        <a:t>经济模型复杂，可靠性有待验证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BUMO</a:t>
                      </a:r>
                      <a:r>
                        <a:rPr lang="zh-CN" altLang="en-US" sz="1400" dirty="0"/>
                        <a:t>、</a:t>
                      </a:r>
                      <a:r>
                        <a:rPr lang="en-US" altLang="zh-CN" sz="1400" dirty="0"/>
                        <a:t>EOS</a:t>
                      </a:r>
                      <a:r>
                        <a:rPr lang="zh-CN" altLang="en-US" sz="1400" dirty="0"/>
                        <a:t>、</a:t>
                      </a:r>
                      <a:r>
                        <a:rPr lang="en-US" altLang="zh-CN" sz="1400" dirty="0"/>
                        <a:t>Cosmos</a:t>
                      </a:r>
                      <a:r>
                        <a:rPr lang="zh-CN" altLang="en-US" sz="1400" dirty="0"/>
                        <a:t>、</a:t>
                      </a:r>
                      <a:r>
                        <a:rPr lang="en-US" altLang="zh-CN" sz="1400" dirty="0"/>
                        <a:t>NEO</a:t>
                      </a:r>
                      <a:endParaRPr lang="zh-CN" altLang="en-US" sz="1400" dirty="0"/>
                    </a:p>
                  </a:txBody>
                  <a:tcPr/>
                </a:tc>
                <a:extLst>
                  <a:ext uri="{0D108BD9-81ED-4DB2-BD59-A6C34878D82A}">
                    <a16:rowId xmlns:a16="http://schemas.microsoft.com/office/drawing/2014/main" val="1857029693"/>
                  </a:ext>
                </a:extLst>
              </a:tr>
            </a:tbl>
          </a:graphicData>
        </a:graphic>
      </p:graphicFrame>
    </p:spTree>
    <p:extLst>
      <p:ext uri="{BB962C8B-B14F-4D97-AF65-F5344CB8AC3E}">
        <p14:creationId xmlns:p14="http://schemas.microsoft.com/office/powerpoint/2010/main" val="61471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0CE3E4-8A62-4E9C-8A66-DDF27BEF9E5C}"/>
              </a:ext>
            </a:extLst>
          </p:cNvPr>
          <p:cNvSpPr txBox="1"/>
          <p:nvPr/>
        </p:nvSpPr>
        <p:spPr>
          <a:xfrm>
            <a:off x="4037164" y="1992474"/>
            <a:ext cx="5920594" cy="3170099"/>
          </a:xfrm>
          <a:prstGeom prst="rect">
            <a:avLst/>
          </a:prstGeom>
          <a:noFill/>
          <a:ln>
            <a:noFill/>
          </a:ln>
        </p:spPr>
        <p:txBody>
          <a:bodyPr wrap="square" rtlCol="0">
            <a:spAutoFit/>
          </a:bodyPr>
          <a:lstStyle/>
          <a:p>
            <a:r>
              <a:rPr lang="en-US" altLang="zh-CN" sz="20000">
                <a:solidFill>
                  <a:schemeClr val="bg1">
                    <a:lumMod val="95000"/>
                  </a:schemeClr>
                </a:solidFill>
              </a:rPr>
              <a:t>BFT</a:t>
            </a:r>
            <a:endParaRPr lang="zh-CN" altLang="en-US" sz="20000">
              <a:solidFill>
                <a:schemeClr val="bg1">
                  <a:lumMod val="95000"/>
                </a:schemeClr>
              </a:solidFill>
            </a:endParaRPr>
          </a:p>
        </p:txBody>
      </p:sp>
      <p:sp>
        <p:nvSpPr>
          <p:cNvPr id="2" name="标题 1"/>
          <p:cNvSpPr>
            <a:spLocks noGrp="1"/>
          </p:cNvSpPr>
          <p:nvPr>
            <p:ph type="title"/>
          </p:nvPr>
        </p:nvSpPr>
        <p:spPr/>
        <p:txBody>
          <a:bodyPr/>
          <a:lstStyle/>
          <a:p>
            <a:r>
              <a:rPr kumimoji="1" lang="en-US" altLang="zh-CN" dirty="0"/>
              <a:t>BFT</a:t>
            </a:r>
            <a:endParaRPr kumimoji="1" lang="zh-CN" altLang="en-US" dirty="0"/>
          </a:p>
        </p:txBody>
      </p:sp>
      <p:cxnSp>
        <p:nvCxnSpPr>
          <p:cNvPr id="4" name="直接连接符 3">
            <a:extLst>
              <a:ext uri="{FF2B5EF4-FFF2-40B4-BE49-F238E27FC236}">
                <a16:creationId xmlns:a16="http://schemas.microsoft.com/office/drawing/2014/main" id="{3D9F9CF5-0870-45E4-8A02-50993B9166CC}"/>
              </a:ext>
            </a:extLst>
          </p:cNvPr>
          <p:cNvCxnSpPr>
            <a:cxnSpLocks/>
          </p:cNvCxnSpPr>
          <p:nvPr/>
        </p:nvCxnSpPr>
        <p:spPr>
          <a:xfrm>
            <a:off x="2234242" y="2303253"/>
            <a:ext cx="8755811" cy="0"/>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3D296856-A723-4ABF-BA3A-B761F757F597}"/>
              </a:ext>
            </a:extLst>
          </p:cNvPr>
          <p:cNvCxnSpPr>
            <a:cxnSpLocks/>
          </p:cNvCxnSpPr>
          <p:nvPr/>
        </p:nvCxnSpPr>
        <p:spPr>
          <a:xfrm>
            <a:off x="2234242" y="2986177"/>
            <a:ext cx="8755811" cy="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127B2577-CD89-4E11-8EBE-6F9FF64D8872}"/>
              </a:ext>
            </a:extLst>
          </p:cNvPr>
          <p:cNvCxnSpPr>
            <a:cxnSpLocks/>
          </p:cNvCxnSpPr>
          <p:nvPr/>
        </p:nvCxnSpPr>
        <p:spPr>
          <a:xfrm>
            <a:off x="2234242" y="3669101"/>
            <a:ext cx="8755811" cy="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E9E6AECA-52F0-4296-BA21-12B84BD0C581}"/>
              </a:ext>
            </a:extLst>
          </p:cNvPr>
          <p:cNvCxnSpPr>
            <a:cxnSpLocks/>
          </p:cNvCxnSpPr>
          <p:nvPr/>
        </p:nvCxnSpPr>
        <p:spPr>
          <a:xfrm>
            <a:off x="2234242" y="4352025"/>
            <a:ext cx="8755811" cy="0"/>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B12086D9-C2E4-4DAC-A76D-D6D3B9D6C695}"/>
              </a:ext>
            </a:extLst>
          </p:cNvPr>
          <p:cNvCxnSpPr>
            <a:cxnSpLocks/>
          </p:cNvCxnSpPr>
          <p:nvPr/>
        </p:nvCxnSpPr>
        <p:spPr>
          <a:xfrm>
            <a:off x="2234242" y="5034947"/>
            <a:ext cx="8755811" cy="0"/>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EDAD8A5F-4E1E-4C70-8C6C-1FC38458CA6A}"/>
              </a:ext>
            </a:extLst>
          </p:cNvPr>
          <p:cNvSpPr txBox="1"/>
          <p:nvPr/>
        </p:nvSpPr>
        <p:spPr>
          <a:xfrm>
            <a:off x="833887" y="2090769"/>
            <a:ext cx="879895" cy="379556"/>
          </a:xfrm>
          <a:prstGeom prst="rect">
            <a:avLst/>
          </a:prstGeom>
          <a:noFill/>
        </p:spPr>
        <p:txBody>
          <a:bodyPr wrap="square" rtlCol="0">
            <a:spAutoFit/>
          </a:bodyPr>
          <a:lstStyle/>
          <a:p>
            <a:r>
              <a:rPr lang="en-US" altLang="zh-CN"/>
              <a:t>client</a:t>
            </a:r>
            <a:endParaRPr lang="zh-CN" altLang="en-US"/>
          </a:p>
        </p:txBody>
      </p:sp>
      <p:sp>
        <p:nvSpPr>
          <p:cNvPr id="55" name="文本框 54">
            <a:extLst>
              <a:ext uri="{FF2B5EF4-FFF2-40B4-BE49-F238E27FC236}">
                <a16:creationId xmlns:a16="http://schemas.microsoft.com/office/drawing/2014/main" id="{A19710A4-FCA4-4551-9ED3-C7E8B2BCFF20}"/>
              </a:ext>
            </a:extLst>
          </p:cNvPr>
          <p:cNvSpPr txBox="1"/>
          <p:nvPr/>
        </p:nvSpPr>
        <p:spPr>
          <a:xfrm>
            <a:off x="243144" y="2816899"/>
            <a:ext cx="1932318" cy="338554"/>
          </a:xfrm>
          <a:prstGeom prst="rect">
            <a:avLst/>
          </a:prstGeom>
          <a:noFill/>
        </p:spPr>
        <p:txBody>
          <a:bodyPr wrap="square" rtlCol="0">
            <a:spAutoFit/>
          </a:bodyPr>
          <a:lstStyle/>
          <a:p>
            <a:r>
              <a:rPr lang="en-US" altLang="zh-CN" sz="1600"/>
              <a:t>Validator 0 (Leader)</a:t>
            </a:r>
            <a:endParaRPr lang="zh-CN" altLang="en-US" sz="1600"/>
          </a:p>
        </p:txBody>
      </p:sp>
      <p:sp>
        <p:nvSpPr>
          <p:cNvPr id="56" name="文本框 55">
            <a:extLst>
              <a:ext uri="{FF2B5EF4-FFF2-40B4-BE49-F238E27FC236}">
                <a16:creationId xmlns:a16="http://schemas.microsoft.com/office/drawing/2014/main" id="{47B06A46-B0F7-41AF-A84B-E044DAFE2FE0}"/>
              </a:ext>
            </a:extLst>
          </p:cNvPr>
          <p:cNvSpPr txBox="1"/>
          <p:nvPr/>
        </p:nvSpPr>
        <p:spPr>
          <a:xfrm>
            <a:off x="586597" y="3429000"/>
            <a:ext cx="1293964" cy="369332"/>
          </a:xfrm>
          <a:prstGeom prst="rect">
            <a:avLst/>
          </a:prstGeom>
          <a:noFill/>
        </p:spPr>
        <p:txBody>
          <a:bodyPr wrap="square" rtlCol="0">
            <a:spAutoFit/>
          </a:bodyPr>
          <a:lstStyle/>
          <a:p>
            <a:r>
              <a:rPr lang="en-US" altLang="zh-CN"/>
              <a:t>Validator 1</a:t>
            </a:r>
            <a:endParaRPr lang="zh-CN" altLang="en-US"/>
          </a:p>
        </p:txBody>
      </p:sp>
      <p:sp>
        <p:nvSpPr>
          <p:cNvPr id="58" name="文本框 57">
            <a:extLst>
              <a:ext uri="{FF2B5EF4-FFF2-40B4-BE49-F238E27FC236}">
                <a16:creationId xmlns:a16="http://schemas.microsoft.com/office/drawing/2014/main" id="{70FF4682-DF4F-4629-8415-DDC7E53BF775}"/>
              </a:ext>
            </a:extLst>
          </p:cNvPr>
          <p:cNvSpPr txBox="1"/>
          <p:nvPr/>
        </p:nvSpPr>
        <p:spPr>
          <a:xfrm>
            <a:off x="603851" y="4167356"/>
            <a:ext cx="1293964" cy="369332"/>
          </a:xfrm>
          <a:prstGeom prst="rect">
            <a:avLst/>
          </a:prstGeom>
          <a:noFill/>
        </p:spPr>
        <p:txBody>
          <a:bodyPr wrap="square" rtlCol="0">
            <a:spAutoFit/>
          </a:bodyPr>
          <a:lstStyle/>
          <a:p>
            <a:r>
              <a:rPr lang="en-US" altLang="zh-CN"/>
              <a:t>Validator 2</a:t>
            </a:r>
            <a:endParaRPr lang="zh-CN" altLang="en-US"/>
          </a:p>
        </p:txBody>
      </p:sp>
      <p:sp>
        <p:nvSpPr>
          <p:cNvPr id="59" name="文本框 58">
            <a:extLst>
              <a:ext uri="{FF2B5EF4-FFF2-40B4-BE49-F238E27FC236}">
                <a16:creationId xmlns:a16="http://schemas.microsoft.com/office/drawing/2014/main" id="{02861EAF-820D-43CF-9A77-528E7DE6D4F3}"/>
              </a:ext>
            </a:extLst>
          </p:cNvPr>
          <p:cNvSpPr txBox="1"/>
          <p:nvPr/>
        </p:nvSpPr>
        <p:spPr>
          <a:xfrm>
            <a:off x="603851" y="4850281"/>
            <a:ext cx="1293964" cy="369332"/>
          </a:xfrm>
          <a:prstGeom prst="rect">
            <a:avLst/>
          </a:prstGeom>
          <a:noFill/>
        </p:spPr>
        <p:txBody>
          <a:bodyPr wrap="square" rtlCol="0">
            <a:spAutoFit/>
          </a:bodyPr>
          <a:lstStyle/>
          <a:p>
            <a:r>
              <a:rPr lang="en-US" altLang="zh-CN"/>
              <a:t>Validator 3</a:t>
            </a:r>
            <a:endParaRPr lang="zh-CN" altLang="en-US"/>
          </a:p>
        </p:txBody>
      </p:sp>
      <p:cxnSp>
        <p:nvCxnSpPr>
          <p:cNvPr id="23" name="直接连接符 22">
            <a:extLst>
              <a:ext uri="{FF2B5EF4-FFF2-40B4-BE49-F238E27FC236}">
                <a16:creationId xmlns:a16="http://schemas.microsoft.com/office/drawing/2014/main" id="{37CC914A-ECBB-4370-A72A-E4170B3B57A1}"/>
              </a:ext>
            </a:extLst>
          </p:cNvPr>
          <p:cNvCxnSpPr/>
          <p:nvPr/>
        </p:nvCxnSpPr>
        <p:spPr>
          <a:xfrm>
            <a:off x="3640348" y="1639018"/>
            <a:ext cx="0" cy="389913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7907F8A2-6B3D-4A79-952B-D840DB428ABA}"/>
              </a:ext>
            </a:extLst>
          </p:cNvPr>
          <p:cNvCxnSpPr/>
          <p:nvPr/>
        </p:nvCxnSpPr>
        <p:spPr>
          <a:xfrm>
            <a:off x="5486400" y="1639018"/>
            <a:ext cx="0" cy="389913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449511E-7C67-44C9-91ED-245BCD256108}"/>
              </a:ext>
            </a:extLst>
          </p:cNvPr>
          <p:cNvCxnSpPr/>
          <p:nvPr/>
        </p:nvCxnSpPr>
        <p:spPr>
          <a:xfrm>
            <a:off x="7407216" y="1664096"/>
            <a:ext cx="0" cy="389913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11A5BF7F-5D33-4ACB-BB6A-E16CBB85DCCD}"/>
              </a:ext>
            </a:extLst>
          </p:cNvPr>
          <p:cNvCxnSpPr/>
          <p:nvPr/>
        </p:nvCxnSpPr>
        <p:spPr>
          <a:xfrm>
            <a:off x="9302370" y="1664095"/>
            <a:ext cx="0" cy="389913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7C8203E8-D747-4C96-8286-9A1DF7DD5FFF}"/>
              </a:ext>
            </a:extLst>
          </p:cNvPr>
          <p:cNvCxnSpPr/>
          <p:nvPr/>
        </p:nvCxnSpPr>
        <p:spPr>
          <a:xfrm>
            <a:off x="2613804" y="2303253"/>
            <a:ext cx="1026544" cy="682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500D7762-1D78-44D2-A94C-5EBFF569A668}"/>
              </a:ext>
            </a:extLst>
          </p:cNvPr>
          <p:cNvCxnSpPr>
            <a:cxnSpLocks/>
          </p:cNvCxnSpPr>
          <p:nvPr/>
        </p:nvCxnSpPr>
        <p:spPr>
          <a:xfrm>
            <a:off x="2622597" y="2303252"/>
            <a:ext cx="1017751" cy="1365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72E6A749-D62C-4BE0-BA5A-8AFFC8B95F18}"/>
              </a:ext>
            </a:extLst>
          </p:cNvPr>
          <p:cNvCxnSpPr>
            <a:cxnSpLocks/>
          </p:cNvCxnSpPr>
          <p:nvPr/>
        </p:nvCxnSpPr>
        <p:spPr>
          <a:xfrm>
            <a:off x="2622596" y="2303248"/>
            <a:ext cx="1017752" cy="2048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EB466F29-85F5-41A2-8002-E7A688537408}"/>
              </a:ext>
            </a:extLst>
          </p:cNvPr>
          <p:cNvCxnSpPr>
            <a:cxnSpLocks/>
          </p:cNvCxnSpPr>
          <p:nvPr/>
        </p:nvCxnSpPr>
        <p:spPr>
          <a:xfrm>
            <a:off x="2622595" y="2303241"/>
            <a:ext cx="1017753" cy="2731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直接箭头连接符 82">
            <a:extLst>
              <a:ext uri="{FF2B5EF4-FFF2-40B4-BE49-F238E27FC236}">
                <a16:creationId xmlns:a16="http://schemas.microsoft.com/office/drawing/2014/main" id="{638BBAF8-4FB5-4757-821E-1A7F884ED427}"/>
              </a:ext>
            </a:extLst>
          </p:cNvPr>
          <p:cNvCxnSpPr>
            <a:cxnSpLocks/>
          </p:cNvCxnSpPr>
          <p:nvPr/>
        </p:nvCxnSpPr>
        <p:spPr>
          <a:xfrm>
            <a:off x="4155857" y="2997669"/>
            <a:ext cx="1023669" cy="671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接箭头连接符 84">
            <a:extLst>
              <a:ext uri="{FF2B5EF4-FFF2-40B4-BE49-F238E27FC236}">
                <a16:creationId xmlns:a16="http://schemas.microsoft.com/office/drawing/2014/main" id="{06D6AD15-0A37-41D6-AE09-F46F482C7691}"/>
              </a:ext>
            </a:extLst>
          </p:cNvPr>
          <p:cNvCxnSpPr>
            <a:cxnSpLocks/>
          </p:cNvCxnSpPr>
          <p:nvPr/>
        </p:nvCxnSpPr>
        <p:spPr>
          <a:xfrm>
            <a:off x="4155456" y="2997658"/>
            <a:ext cx="890998" cy="1354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接箭头连接符 90">
            <a:extLst>
              <a:ext uri="{FF2B5EF4-FFF2-40B4-BE49-F238E27FC236}">
                <a16:creationId xmlns:a16="http://schemas.microsoft.com/office/drawing/2014/main" id="{4AD803BB-5F9D-445E-B369-E77B58E8D2BD}"/>
              </a:ext>
            </a:extLst>
          </p:cNvPr>
          <p:cNvCxnSpPr>
            <a:cxnSpLocks/>
          </p:cNvCxnSpPr>
          <p:nvPr/>
        </p:nvCxnSpPr>
        <p:spPr>
          <a:xfrm>
            <a:off x="4155456" y="2997644"/>
            <a:ext cx="787480" cy="2037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接箭头连接符 92">
            <a:extLst>
              <a:ext uri="{FF2B5EF4-FFF2-40B4-BE49-F238E27FC236}">
                <a16:creationId xmlns:a16="http://schemas.microsoft.com/office/drawing/2014/main" id="{3569CA6B-70D5-49F4-A356-B70811FF4911}"/>
              </a:ext>
            </a:extLst>
          </p:cNvPr>
          <p:cNvCxnSpPr>
            <a:cxnSpLocks/>
          </p:cNvCxnSpPr>
          <p:nvPr/>
        </p:nvCxnSpPr>
        <p:spPr>
          <a:xfrm flipV="1">
            <a:off x="5915063" y="3023512"/>
            <a:ext cx="658430" cy="651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接箭头连接符 95">
            <a:extLst>
              <a:ext uri="{FF2B5EF4-FFF2-40B4-BE49-F238E27FC236}">
                <a16:creationId xmlns:a16="http://schemas.microsoft.com/office/drawing/2014/main" id="{6EF0BD22-3FB0-4CC8-8F72-8484626BABB2}"/>
              </a:ext>
            </a:extLst>
          </p:cNvPr>
          <p:cNvCxnSpPr>
            <a:cxnSpLocks/>
          </p:cNvCxnSpPr>
          <p:nvPr/>
        </p:nvCxnSpPr>
        <p:spPr>
          <a:xfrm>
            <a:off x="5926347" y="3671974"/>
            <a:ext cx="1040922" cy="674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9BDD5335-FC27-4710-AD2E-0B5D70AE3BA0}"/>
              </a:ext>
            </a:extLst>
          </p:cNvPr>
          <p:cNvCxnSpPr>
            <a:cxnSpLocks/>
          </p:cNvCxnSpPr>
          <p:nvPr/>
        </p:nvCxnSpPr>
        <p:spPr>
          <a:xfrm>
            <a:off x="5926347" y="3669090"/>
            <a:ext cx="664234" cy="1360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直接箭头连接符 102">
            <a:extLst>
              <a:ext uri="{FF2B5EF4-FFF2-40B4-BE49-F238E27FC236}">
                <a16:creationId xmlns:a16="http://schemas.microsoft.com/office/drawing/2014/main" id="{F17918AA-E58A-43D9-BA75-FF264B5C9326}"/>
              </a:ext>
            </a:extLst>
          </p:cNvPr>
          <p:cNvCxnSpPr>
            <a:cxnSpLocks/>
          </p:cNvCxnSpPr>
          <p:nvPr/>
        </p:nvCxnSpPr>
        <p:spPr>
          <a:xfrm flipV="1">
            <a:off x="5989039" y="2997644"/>
            <a:ext cx="675518" cy="1340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直接箭头连接符 106">
            <a:extLst>
              <a:ext uri="{FF2B5EF4-FFF2-40B4-BE49-F238E27FC236}">
                <a16:creationId xmlns:a16="http://schemas.microsoft.com/office/drawing/2014/main" id="{1AC6BF02-4EE6-4434-AEE8-78CDC0F2D2A1}"/>
              </a:ext>
            </a:extLst>
          </p:cNvPr>
          <p:cNvCxnSpPr>
            <a:cxnSpLocks/>
          </p:cNvCxnSpPr>
          <p:nvPr/>
        </p:nvCxnSpPr>
        <p:spPr>
          <a:xfrm flipV="1">
            <a:off x="5989039" y="3686293"/>
            <a:ext cx="698983" cy="651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直接箭头连接符 109">
            <a:extLst>
              <a:ext uri="{FF2B5EF4-FFF2-40B4-BE49-F238E27FC236}">
                <a16:creationId xmlns:a16="http://schemas.microsoft.com/office/drawing/2014/main" id="{262BB3E1-92E9-4BCC-A08B-737D6438C556}"/>
              </a:ext>
            </a:extLst>
          </p:cNvPr>
          <p:cNvCxnSpPr>
            <a:cxnSpLocks/>
          </p:cNvCxnSpPr>
          <p:nvPr/>
        </p:nvCxnSpPr>
        <p:spPr>
          <a:xfrm>
            <a:off x="5989039" y="4357735"/>
            <a:ext cx="892073" cy="66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乘号 98">
            <a:extLst>
              <a:ext uri="{FF2B5EF4-FFF2-40B4-BE49-F238E27FC236}">
                <a16:creationId xmlns:a16="http://schemas.microsoft.com/office/drawing/2014/main" id="{2057D955-E743-4142-A756-A80DD3A6B83D}"/>
              </a:ext>
            </a:extLst>
          </p:cNvPr>
          <p:cNvSpPr/>
          <p:nvPr/>
        </p:nvSpPr>
        <p:spPr>
          <a:xfrm>
            <a:off x="2708588" y="4906665"/>
            <a:ext cx="310554" cy="256550"/>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直接箭头连接符 118">
            <a:extLst>
              <a:ext uri="{FF2B5EF4-FFF2-40B4-BE49-F238E27FC236}">
                <a16:creationId xmlns:a16="http://schemas.microsoft.com/office/drawing/2014/main" id="{DAC5E16F-F0D8-4587-9D8B-C10B84D5A06C}"/>
              </a:ext>
            </a:extLst>
          </p:cNvPr>
          <p:cNvCxnSpPr>
            <a:cxnSpLocks/>
          </p:cNvCxnSpPr>
          <p:nvPr/>
        </p:nvCxnSpPr>
        <p:spPr>
          <a:xfrm flipV="1">
            <a:off x="7758237" y="3000497"/>
            <a:ext cx="675518" cy="68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a:extLst>
              <a:ext uri="{FF2B5EF4-FFF2-40B4-BE49-F238E27FC236}">
                <a16:creationId xmlns:a16="http://schemas.microsoft.com/office/drawing/2014/main" id="{0C587F7D-557C-413E-8356-F21C6BA8A856}"/>
              </a:ext>
            </a:extLst>
          </p:cNvPr>
          <p:cNvCxnSpPr>
            <a:cxnSpLocks/>
          </p:cNvCxnSpPr>
          <p:nvPr/>
        </p:nvCxnSpPr>
        <p:spPr>
          <a:xfrm>
            <a:off x="7769521" y="3677728"/>
            <a:ext cx="1040922" cy="674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91AE55A2-6C9E-4744-A0D4-406228F1A132}"/>
              </a:ext>
            </a:extLst>
          </p:cNvPr>
          <p:cNvCxnSpPr>
            <a:cxnSpLocks/>
          </p:cNvCxnSpPr>
          <p:nvPr/>
        </p:nvCxnSpPr>
        <p:spPr>
          <a:xfrm>
            <a:off x="7769521" y="3674844"/>
            <a:ext cx="664234" cy="1360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直接箭头连接符 121">
            <a:extLst>
              <a:ext uri="{FF2B5EF4-FFF2-40B4-BE49-F238E27FC236}">
                <a16:creationId xmlns:a16="http://schemas.microsoft.com/office/drawing/2014/main" id="{5D335897-1BB5-435B-935A-E280F3BF025A}"/>
              </a:ext>
            </a:extLst>
          </p:cNvPr>
          <p:cNvCxnSpPr>
            <a:cxnSpLocks/>
          </p:cNvCxnSpPr>
          <p:nvPr/>
        </p:nvCxnSpPr>
        <p:spPr>
          <a:xfrm flipV="1">
            <a:off x="7832213" y="3003398"/>
            <a:ext cx="675518" cy="1340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直接箭头连接符 123">
            <a:extLst>
              <a:ext uri="{FF2B5EF4-FFF2-40B4-BE49-F238E27FC236}">
                <a16:creationId xmlns:a16="http://schemas.microsoft.com/office/drawing/2014/main" id="{D4B104A5-EEC2-4DC7-841E-3AC6CD98F802}"/>
              </a:ext>
            </a:extLst>
          </p:cNvPr>
          <p:cNvCxnSpPr>
            <a:cxnSpLocks/>
          </p:cNvCxnSpPr>
          <p:nvPr/>
        </p:nvCxnSpPr>
        <p:spPr>
          <a:xfrm flipV="1">
            <a:off x="7832213" y="3657566"/>
            <a:ext cx="767173" cy="685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直接箭头连接符 124">
            <a:extLst>
              <a:ext uri="{FF2B5EF4-FFF2-40B4-BE49-F238E27FC236}">
                <a16:creationId xmlns:a16="http://schemas.microsoft.com/office/drawing/2014/main" id="{0F49D82E-CCA5-474A-A4BC-D0878858FFBB}"/>
              </a:ext>
            </a:extLst>
          </p:cNvPr>
          <p:cNvCxnSpPr>
            <a:cxnSpLocks/>
          </p:cNvCxnSpPr>
          <p:nvPr/>
        </p:nvCxnSpPr>
        <p:spPr>
          <a:xfrm>
            <a:off x="7832213" y="4363489"/>
            <a:ext cx="846132" cy="639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81CB979E-DC9C-4074-9A56-D1F60DB4C196}"/>
              </a:ext>
            </a:extLst>
          </p:cNvPr>
          <p:cNvCxnSpPr>
            <a:cxnSpLocks/>
          </p:cNvCxnSpPr>
          <p:nvPr/>
        </p:nvCxnSpPr>
        <p:spPr>
          <a:xfrm>
            <a:off x="7715684" y="2977544"/>
            <a:ext cx="1023669" cy="671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9A7BA54E-370F-4CED-9431-ACC1B09093EC}"/>
              </a:ext>
            </a:extLst>
          </p:cNvPr>
          <p:cNvCxnSpPr>
            <a:cxnSpLocks/>
          </p:cNvCxnSpPr>
          <p:nvPr/>
        </p:nvCxnSpPr>
        <p:spPr>
          <a:xfrm>
            <a:off x="7715283" y="2977533"/>
            <a:ext cx="1231110" cy="1354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直接箭头连接符 127">
            <a:extLst>
              <a:ext uri="{FF2B5EF4-FFF2-40B4-BE49-F238E27FC236}">
                <a16:creationId xmlns:a16="http://schemas.microsoft.com/office/drawing/2014/main" id="{4EA6D74C-778E-4E2F-B2F4-7492FD872235}"/>
              </a:ext>
            </a:extLst>
          </p:cNvPr>
          <p:cNvCxnSpPr>
            <a:cxnSpLocks/>
          </p:cNvCxnSpPr>
          <p:nvPr/>
        </p:nvCxnSpPr>
        <p:spPr>
          <a:xfrm>
            <a:off x="7715283" y="2977519"/>
            <a:ext cx="1106444" cy="2043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直接箭头连接符 133">
            <a:extLst>
              <a:ext uri="{FF2B5EF4-FFF2-40B4-BE49-F238E27FC236}">
                <a16:creationId xmlns:a16="http://schemas.microsoft.com/office/drawing/2014/main" id="{D095E6F5-266B-49D2-A992-5A9E8025D09B}"/>
              </a:ext>
            </a:extLst>
          </p:cNvPr>
          <p:cNvCxnSpPr>
            <a:cxnSpLocks/>
          </p:cNvCxnSpPr>
          <p:nvPr/>
        </p:nvCxnSpPr>
        <p:spPr>
          <a:xfrm flipV="1">
            <a:off x="9662271" y="2306096"/>
            <a:ext cx="1129647" cy="2030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直接箭头连接符 135">
            <a:extLst>
              <a:ext uri="{FF2B5EF4-FFF2-40B4-BE49-F238E27FC236}">
                <a16:creationId xmlns:a16="http://schemas.microsoft.com/office/drawing/2014/main" id="{25627587-C0E6-4DF6-832B-ADC948B25A1C}"/>
              </a:ext>
            </a:extLst>
          </p:cNvPr>
          <p:cNvCxnSpPr>
            <a:cxnSpLocks/>
          </p:cNvCxnSpPr>
          <p:nvPr/>
        </p:nvCxnSpPr>
        <p:spPr>
          <a:xfrm flipV="1">
            <a:off x="9653591" y="2300387"/>
            <a:ext cx="991612" cy="1388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直接箭头连接符 137">
            <a:extLst>
              <a:ext uri="{FF2B5EF4-FFF2-40B4-BE49-F238E27FC236}">
                <a16:creationId xmlns:a16="http://schemas.microsoft.com/office/drawing/2014/main" id="{AF105545-C9E7-4E9A-9B2C-12DA4FBC873E}"/>
              </a:ext>
            </a:extLst>
          </p:cNvPr>
          <p:cNvCxnSpPr>
            <a:cxnSpLocks/>
          </p:cNvCxnSpPr>
          <p:nvPr/>
        </p:nvCxnSpPr>
        <p:spPr>
          <a:xfrm flipV="1">
            <a:off x="9679867" y="2323390"/>
            <a:ext cx="838437" cy="665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5" name="文本框 144">
            <a:extLst>
              <a:ext uri="{FF2B5EF4-FFF2-40B4-BE49-F238E27FC236}">
                <a16:creationId xmlns:a16="http://schemas.microsoft.com/office/drawing/2014/main" id="{4B0EF836-595C-42D4-B72C-7CBCB5F7DB21}"/>
              </a:ext>
            </a:extLst>
          </p:cNvPr>
          <p:cNvSpPr txBox="1"/>
          <p:nvPr/>
        </p:nvSpPr>
        <p:spPr>
          <a:xfrm>
            <a:off x="9754609" y="1839917"/>
            <a:ext cx="1027261" cy="338554"/>
          </a:xfrm>
          <a:prstGeom prst="rect">
            <a:avLst/>
          </a:prstGeom>
          <a:noFill/>
        </p:spPr>
        <p:txBody>
          <a:bodyPr wrap="square" rtlCol="0">
            <a:spAutoFit/>
          </a:bodyPr>
          <a:lstStyle/>
          <a:p>
            <a:r>
              <a:rPr lang="en-US" altLang="zh-CN" sz="1600"/>
              <a:t>reply</a:t>
            </a:r>
            <a:endParaRPr lang="zh-CN" altLang="en-US" sz="1600"/>
          </a:p>
        </p:txBody>
      </p:sp>
      <mc:AlternateContent xmlns:mc="http://schemas.openxmlformats.org/markup-compatibility/2006" xmlns:a14="http://schemas.microsoft.com/office/drawing/2010/main">
        <mc:Choice Requires="a14">
          <p:sp>
            <p:nvSpPr>
              <p:cNvPr id="147" name="文本框 146">
                <a:extLst>
                  <a:ext uri="{FF2B5EF4-FFF2-40B4-BE49-F238E27FC236}">
                    <a16:creationId xmlns:a16="http://schemas.microsoft.com/office/drawing/2014/main" id="{518D6DC6-ABF6-4984-ACB4-E23E5D20DA8F}"/>
                  </a:ext>
                </a:extLst>
              </p:cNvPr>
              <p:cNvSpPr txBox="1"/>
              <p:nvPr/>
            </p:nvSpPr>
            <p:spPr>
              <a:xfrm>
                <a:off x="2049071" y="1852955"/>
                <a:ext cx="136455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200" i="1">
                              <a:latin typeface="Cambria Math" panose="02040503050406030204" pitchFamily="18" charset="0"/>
                            </a:rPr>
                          </m:ctrlPr>
                        </m:sSubPr>
                        <m:e>
                          <m:r>
                            <m:rPr>
                              <m:sty m:val="p"/>
                            </m:rPr>
                            <a:rPr lang="en-US" altLang="zh-CN" sz="1200" i="0">
                              <a:latin typeface="Cambria Math" panose="02040503050406030204" pitchFamily="18" charset="0"/>
                            </a:rPr>
                            <m:t>Tx</m:t>
                          </m:r>
                          <m:r>
                            <a:rPr lang="en-US" altLang="zh-CN" sz="1200" i="0">
                              <a:latin typeface="Cambria Math" panose="02040503050406030204" pitchFamily="18" charset="0"/>
                            </a:rPr>
                            <m:t>=&lt;</m:t>
                          </m:r>
                          <m:r>
                            <m:rPr>
                              <m:sty m:val="p"/>
                            </m:rPr>
                            <a:rPr lang="en-US" altLang="zh-CN" sz="1200" i="0">
                              <a:latin typeface="Cambria Math" panose="02040503050406030204" pitchFamily="18" charset="0"/>
                            </a:rPr>
                            <m:t>REQUEST</m:t>
                          </m:r>
                          <m:r>
                            <a:rPr lang="en-US" altLang="zh-CN" sz="1200" i="0">
                              <a:latin typeface="Cambria Math" panose="02040503050406030204" pitchFamily="18" charset="0"/>
                            </a:rPr>
                            <m:t>&gt;</m:t>
                          </m:r>
                          <m:r>
                            <m:rPr>
                              <m:sty m:val="p"/>
                            </m:rPr>
                            <a:rPr lang="en-US" altLang="zh-CN" sz="1200" i="0">
                              <a:latin typeface="Cambria Math" panose="02040503050406030204" pitchFamily="18" charset="0"/>
                            </a:rPr>
                            <m:t>σ</m:t>
                          </m:r>
                        </m:e>
                        <m:sub>
                          <m:r>
                            <m:rPr>
                              <m:sty m:val="p"/>
                            </m:rPr>
                            <a:rPr lang="en-US" altLang="zh-CN" sz="1200" i="0">
                              <a:latin typeface="Cambria Math" panose="02040503050406030204" pitchFamily="18" charset="0"/>
                            </a:rPr>
                            <m:t>c</m:t>
                          </m:r>
                        </m:sub>
                      </m:sSub>
                    </m:oMath>
                  </m:oMathPara>
                </a14:m>
                <a:endParaRPr lang="zh-CN" altLang="en-US" sz="1200"/>
              </a:p>
            </p:txBody>
          </p:sp>
        </mc:Choice>
        <mc:Fallback xmlns="">
          <p:sp>
            <p:nvSpPr>
              <p:cNvPr id="147" name="文本框 146">
                <a:extLst>
                  <a:ext uri="{FF2B5EF4-FFF2-40B4-BE49-F238E27FC236}">
                    <a16:creationId xmlns:a16="http://schemas.microsoft.com/office/drawing/2014/main" id="{518D6DC6-ABF6-4984-ACB4-E23E5D20DA8F}"/>
                  </a:ext>
                </a:extLst>
              </p:cNvPr>
              <p:cNvSpPr txBox="1">
                <a:spLocks noRot="1" noChangeAspect="1" noMove="1" noResize="1" noEditPoints="1" noAdjustHandles="1" noChangeArrowheads="1" noChangeShapeType="1" noTextEdit="1"/>
              </p:cNvSpPr>
              <p:nvPr/>
            </p:nvSpPr>
            <p:spPr>
              <a:xfrm>
                <a:off x="2049071" y="1852955"/>
                <a:ext cx="1364551" cy="276999"/>
              </a:xfrm>
              <a:prstGeom prst="rect">
                <a:avLst/>
              </a:prstGeom>
              <a:blipFill>
                <a:blip r:embed="rId3"/>
                <a:stretch>
                  <a:fillRect r="-14732"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E5FF4300-D3AB-4DFC-8B96-DF61014A92E1}"/>
                  </a:ext>
                </a:extLst>
              </p:cNvPr>
              <p:cNvSpPr txBox="1"/>
              <p:nvPr/>
            </p:nvSpPr>
            <p:spPr>
              <a:xfrm>
                <a:off x="3552581" y="1742902"/>
                <a:ext cx="2005113" cy="4269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CN" sz="1100"/>
                        <m:t>&lt;</m:t>
                      </m:r>
                      <m:r>
                        <m:rPr>
                          <m:nor/>
                        </m:rPr>
                        <a:rPr lang="en-US" altLang="zh-CN" sz="1100"/>
                        <m:t>PROPOSE</m:t>
                      </m:r>
                      <m:r>
                        <m:rPr>
                          <m:nor/>
                        </m:rPr>
                        <a:rPr lang="en-US" altLang="zh-CN" sz="1100"/>
                        <m:t>, </m:t>
                      </m:r>
                      <m:r>
                        <m:rPr>
                          <m:nor/>
                        </m:rPr>
                        <a:rPr lang="en-US" altLang="zh-CN" sz="1100"/>
                        <m:t>v</m:t>
                      </m:r>
                      <m:r>
                        <m:rPr>
                          <m:nor/>
                        </m:rPr>
                        <a:rPr lang="en-US" altLang="zh-CN" sz="1100"/>
                        <m:t>, </m:t>
                      </m:r>
                      <m:r>
                        <m:rPr>
                          <m:nor/>
                        </m:rPr>
                        <a:rPr lang="en-US" altLang="zh-CN" sz="1100"/>
                        <m:t>BlockSeq</m:t>
                      </m:r>
                      <m:r>
                        <m:rPr>
                          <m:nor/>
                        </m:rPr>
                        <a:rPr lang="en-US" altLang="zh-CN" sz="1100"/>
                        <m:t>, </m:t>
                      </m:r>
                      <m:r>
                        <m:rPr>
                          <m:nor/>
                        </m:rPr>
                        <a:rPr lang="en-US" altLang="zh-CN" sz="1100"/>
                        <m:t>TxSet</m:t>
                      </m:r>
                      <m:r>
                        <m:rPr>
                          <m:nor/>
                        </m:rPr>
                        <a:rPr lang="en-US" altLang="zh-CN" sz="1100"/>
                        <m:t>,</m:t>
                      </m:r>
                      <m:r>
                        <m:rPr>
                          <m:nor/>
                        </m:rPr>
                        <a:rPr lang="en-US" altLang="zh-CN" sz="1100"/>
                        <m:t>Hash</m:t>
                      </m:r>
                      <m:r>
                        <m:rPr>
                          <m:nor/>
                        </m:rPr>
                        <a:rPr lang="en-US" altLang="zh-CN" sz="1100"/>
                        <m:t>(</m:t>
                      </m:r>
                      <m:r>
                        <m:rPr>
                          <m:nor/>
                        </m:rPr>
                        <a:rPr lang="en-US" altLang="zh-CN" sz="1100"/>
                        <m:t>Tx</m:t>
                      </m:r>
                      <m:r>
                        <m:rPr>
                          <m:nor/>
                        </m:rPr>
                        <a:rPr lang="en-US" altLang="zh-CN" sz="1100"/>
                        <m:t>),</m:t>
                      </m:r>
                      <m:r>
                        <m:rPr>
                          <m:nor/>
                        </m:rPr>
                        <a:rPr lang="en-US" altLang="zh-CN" sz="1100"/>
                        <m:t>Round</m:t>
                      </m:r>
                      <m:r>
                        <m:rPr>
                          <m:nor/>
                        </m:rPr>
                        <a:rPr lang="en-US" altLang="zh-CN" sz="1100"/>
                        <m:t>&gt; </m:t>
                      </m:r>
                      <m:sSub>
                        <m:sSubPr>
                          <m:ctrlPr>
                            <a:rPr lang="zh-CN" altLang="zh-CN" sz="1100" i="1">
                              <a:latin typeface="Cambria Math" panose="02040503050406030204" pitchFamily="18" charset="0"/>
                            </a:rPr>
                          </m:ctrlPr>
                        </m:sSubPr>
                        <m:e>
                          <m:r>
                            <m:rPr>
                              <m:sty m:val="p"/>
                            </m:rPr>
                            <a:rPr lang="en-US" altLang="zh-CN" sz="1100" i="0">
                              <a:latin typeface="Cambria Math" panose="02040503050406030204" pitchFamily="18" charset="0"/>
                            </a:rPr>
                            <m:t>σ</m:t>
                          </m:r>
                        </m:e>
                        <m:sub>
                          <m:r>
                            <m:rPr>
                              <m:sty m:val="p"/>
                            </m:rPr>
                            <a:rPr lang="en-US" altLang="zh-CN" sz="1100" i="0">
                              <a:latin typeface="Cambria Math" panose="02040503050406030204" pitchFamily="18" charset="0"/>
                            </a:rPr>
                            <m:t>i</m:t>
                          </m:r>
                        </m:sub>
                      </m:sSub>
                    </m:oMath>
                  </m:oMathPara>
                </a14:m>
                <a:endParaRPr lang="zh-CN" altLang="en-US" sz="1100"/>
              </a:p>
            </p:txBody>
          </p:sp>
        </mc:Choice>
        <mc:Fallback xmlns="">
          <p:sp>
            <p:nvSpPr>
              <p:cNvPr id="148" name="文本框 147">
                <a:extLst>
                  <a:ext uri="{FF2B5EF4-FFF2-40B4-BE49-F238E27FC236}">
                    <a16:creationId xmlns:a16="http://schemas.microsoft.com/office/drawing/2014/main" id="{E5FF4300-D3AB-4DFC-8B96-DF61014A92E1}"/>
                  </a:ext>
                </a:extLst>
              </p:cNvPr>
              <p:cNvSpPr txBox="1">
                <a:spLocks noRot="1" noChangeAspect="1" noMove="1" noResize="1" noEditPoints="1" noAdjustHandles="1" noChangeArrowheads="1" noChangeShapeType="1" noTextEdit="1"/>
              </p:cNvSpPr>
              <p:nvPr/>
            </p:nvSpPr>
            <p:spPr>
              <a:xfrm>
                <a:off x="3552581" y="1742902"/>
                <a:ext cx="2005113" cy="426976"/>
              </a:xfrm>
              <a:prstGeom prst="rect">
                <a:avLst/>
              </a:prstGeom>
              <a:blipFill>
                <a:blip r:embed="rId4"/>
                <a:stretch>
                  <a:fillRect b="-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文本框 151">
                <a:extLst>
                  <a:ext uri="{FF2B5EF4-FFF2-40B4-BE49-F238E27FC236}">
                    <a16:creationId xmlns:a16="http://schemas.microsoft.com/office/drawing/2014/main" id="{F21CDB2E-273D-4225-AF66-7B7DB9C3DCA5}"/>
                  </a:ext>
                </a:extLst>
              </p:cNvPr>
              <p:cNvSpPr txBox="1"/>
              <p:nvPr/>
            </p:nvSpPr>
            <p:spPr>
              <a:xfrm>
                <a:off x="5526664" y="1762563"/>
                <a:ext cx="1906146" cy="4269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CN" sz="1100"/>
                        <m:t>&lt;</m:t>
                      </m:r>
                      <m:r>
                        <m:rPr>
                          <m:nor/>
                        </m:rPr>
                        <a:rPr lang="en-US" altLang="zh-CN" sz="1100"/>
                        <m:t>PRE</m:t>
                      </m:r>
                      <m:r>
                        <m:rPr>
                          <m:nor/>
                        </m:rPr>
                        <a:rPr lang="en-US" altLang="zh-CN" sz="1100"/>
                        <m:t>−</m:t>
                      </m:r>
                      <m:r>
                        <m:rPr>
                          <m:nor/>
                        </m:rPr>
                        <a:rPr lang="en-US" altLang="zh-CN" sz="1100"/>
                        <m:t>COMMIT</m:t>
                      </m:r>
                      <m:r>
                        <m:rPr>
                          <m:nor/>
                        </m:rPr>
                        <a:rPr lang="en-US" altLang="zh-CN" sz="1100"/>
                        <m:t>,</m:t>
                      </m:r>
                      <m:r>
                        <m:rPr>
                          <m:nor/>
                        </m:rPr>
                        <a:rPr lang="en-US" altLang="zh-CN" sz="1100"/>
                        <m:t>v</m:t>
                      </m:r>
                      <m:r>
                        <m:rPr>
                          <m:nor/>
                        </m:rPr>
                        <a:rPr lang="en-US" altLang="zh-CN" sz="1100"/>
                        <m:t>, </m:t>
                      </m:r>
                      <m:r>
                        <m:rPr>
                          <m:nor/>
                        </m:rPr>
                        <a:rPr lang="en-US" altLang="zh-CN" sz="1100"/>
                        <m:t>BlockSeq</m:t>
                      </m:r>
                      <m:r>
                        <m:rPr>
                          <m:nor/>
                        </m:rPr>
                        <a:rPr lang="en-US" altLang="zh-CN" sz="1100"/>
                        <m:t>,</m:t>
                      </m:r>
                      <m:r>
                        <m:rPr>
                          <m:nor/>
                        </m:rPr>
                        <a:rPr lang="en-US" altLang="zh-CN" sz="1100"/>
                        <m:t>Hash</m:t>
                      </m:r>
                      <m:r>
                        <m:rPr>
                          <m:nor/>
                        </m:rPr>
                        <a:rPr lang="en-US" altLang="zh-CN" sz="1100"/>
                        <m:t>(</m:t>
                      </m:r>
                      <m:r>
                        <m:rPr>
                          <m:nor/>
                        </m:rPr>
                        <a:rPr lang="en-US" altLang="zh-CN" sz="1100"/>
                        <m:t>TxSet</m:t>
                      </m:r>
                      <m:r>
                        <m:rPr>
                          <m:nor/>
                        </m:rPr>
                        <a:rPr lang="en-US" altLang="zh-CN" sz="1100"/>
                        <m:t>)&gt;</m:t>
                      </m:r>
                      <m:r>
                        <a:rPr lang="en-US" altLang="zh-CN" sz="1100" i="0">
                          <a:latin typeface="Cambria Math" panose="02040503050406030204" pitchFamily="18" charset="0"/>
                        </a:rPr>
                        <m:t> </m:t>
                      </m:r>
                      <m:sSub>
                        <m:sSubPr>
                          <m:ctrlPr>
                            <a:rPr lang="zh-CN" altLang="zh-CN" sz="1100" i="1">
                              <a:latin typeface="Cambria Math" panose="02040503050406030204" pitchFamily="18" charset="0"/>
                            </a:rPr>
                          </m:ctrlPr>
                        </m:sSubPr>
                        <m:e>
                          <m:r>
                            <m:rPr>
                              <m:sty m:val="p"/>
                            </m:rPr>
                            <a:rPr lang="en-US" altLang="zh-CN" sz="1100" i="0">
                              <a:latin typeface="Cambria Math" panose="02040503050406030204" pitchFamily="18" charset="0"/>
                            </a:rPr>
                            <m:t>σ</m:t>
                          </m:r>
                        </m:e>
                        <m:sub>
                          <m:r>
                            <m:rPr>
                              <m:sty m:val="p"/>
                            </m:rPr>
                            <a:rPr lang="en-US" altLang="zh-CN" sz="1100" i="0">
                              <a:latin typeface="Cambria Math" panose="02040503050406030204" pitchFamily="18" charset="0"/>
                            </a:rPr>
                            <m:t>i</m:t>
                          </m:r>
                        </m:sub>
                      </m:sSub>
                    </m:oMath>
                  </m:oMathPara>
                </a14:m>
                <a:endParaRPr lang="zh-CN" altLang="en-US" sz="1100"/>
              </a:p>
            </p:txBody>
          </p:sp>
        </mc:Choice>
        <mc:Fallback xmlns="">
          <p:sp>
            <p:nvSpPr>
              <p:cNvPr id="152" name="文本框 151">
                <a:extLst>
                  <a:ext uri="{FF2B5EF4-FFF2-40B4-BE49-F238E27FC236}">
                    <a16:creationId xmlns:a16="http://schemas.microsoft.com/office/drawing/2014/main" id="{F21CDB2E-273D-4225-AF66-7B7DB9C3DCA5}"/>
                  </a:ext>
                </a:extLst>
              </p:cNvPr>
              <p:cNvSpPr txBox="1">
                <a:spLocks noRot="1" noChangeAspect="1" noMove="1" noResize="1" noEditPoints="1" noAdjustHandles="1" noChangeArrowheads="1" noChangeShapeType="1" noTextEdit="1"/>
              </p:cNvSpPr>
              <p:nvPr/>
            </p:nvSpPr>
            <p:spPr>
              <a:xfrm>
                <a:off x="5526664" y="1762563"/>
                <a:ext cx="1906146" cy="426976"/>
              </a:xfrm>
              <a:prstGeom prst="rect">
                <a:avLst/>
              </a:prstGeom>
              <a:blipFill>
                <a:blip r:embed="rId5"/>
                <a:stretch>
                  <a:fillRect b="-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B96ED1BA-ED19-44BD-9E12-BB9ADE645A86}"/>
                  </a:ext>
                </a:extLst>
              </p:cNvPr>
              <p:cNvSpPr txBox="1"/>
              <p:nvPr/>
            </p:nvSpPr>
            <p:spPr>
              <a:xfrm>
                <a:off x="7427254" y="1805678"/>
                <a:ext cx="1869561"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CN" sz="1100"/>
                        <m:t>&lt;</m:t>
                      </m:r>
                      <m:r>
                        <m:rPr>
                          <m:nor/>
                        </m:rPr>
                        <a:rPr lang="en-US" altLang="zh-CN" sz="1100"/>
                        <m:t>COMMIT</m:t>
                      </m:r>
                      <m:r>
                        <m:rPr>
                          <m:nor/>
                        </m:rPr>
                        <a:rPr lang="en-US" altLang="zh-CN" sz="1100"/>
                        <m:t>,</m:t>
                      </m:r>
                      <m:r>
                        <m:rPr>
                          <m:nor/>
                        </m:rPr>
                        <a:rPr lang="en-US" altLang="zh-CN" sz="1100"/>
                        <m:t>v</m:t>
                      </m:r>
                      <m:r>
                        <m:rPr>
                          <m:nor/>
                        </m:rPr>
                        <a:rPr lang="en-US" altLang="zh-CN" sz="1100"/>
                        <m:t>,</m:t>
                      </m:r>
                      <m:r>
                        <m:rPr>
                          <m:nor/>
                        </m:rPr>
                        <a:rPr lang="en-US" altLang="zh-CN" sz="1100" smtClean="0"/>
                        <m:t>B</m:t>
                      </m:r>
                      <m:r>
                        <m:rPr>
                          <m:nor/>
                        </m:rPr>
                        <a:rPr lang="en-US" altLang="zh-CN" sz="1100"/>
                        <m:t>lockSeq</m:t>
                      </m:r>
                      <m:r>
                        <m:rPr>
                          <m:nor/>
                        </m:rPr>
                        <a:rPr lang="en-US" altLang="zh-CN" sz="1100"/>
                        <m:t>,</m:t>
                      </m:r>
                    </m:oMath>
                  </m:oMathPara>
                </a14:m>
                <a:endParaRPr lang="en-US" altLang="zh-CN" sz="1100"/>
              </a:p>
              <a:p>
                <a:pPr/>
                <a14:m>
                  <m:oMathPara xmlns:m="http://schemas.openxmlformats.org/officeDocument/2006/math">
                    <m:oMathParaPr>
                      <m:jc m:val="centerGroup"/>
                    </m:oMathParaPr>
                    <m:oMath xmlns:m="http://schemas.openxmlformats.org/officeDocument/2006/math">
                      <m:r>
                        <m:rPr>
                          <m:nor/>
                        </m:rPr>
                        <a:rPr lang="en-US" altLang="zh-CN" sz="1100"/>
                        <m:t>Hash</m:t>
                      </m:r>
                      <m:r>
                        <m:rPr>
                          <m:nor/>
                        </m:rPr>
                        <a:rPr lang="en-US" altLang="zh-CN" sz="1100"/>
                        <m:t>(</m:t>
                      </m:r>
                      <m:r>
                        <m:rPr>
                          <m:nor/>
                        </m:rPr>
                        <a:rPr lang="en-US" altLang="zh-CN" sz="1100"/>
                        <m:t>TxSet</m:t>
                      </m:r>
                      <m:r>
                        <m:rPr>
                          <m:nor/>
                        </m:rPr>
                        <a:rPr lang="en-US" altLang="zh-CN" sz="1100"/>
                        <m:t>)&gt; </m:t>
                      </m:r>
                      <m:sSub>
                        <m:sSubPr>
                          <m:ctrlPr>
                            <a:rPr lang="zh-CN" altLang="zh-CN" sz="1100" i="1">
                              <a:latin typeface="Cambria Math" panose="02040503050406030204" pitchFamily="18" charset="0"/>
                            </a:rPr>
                          </m:ctrlPr>
                        </m:sSubPr>
                        <m:e>
                          <m:r>
                            <m:rPr>
                              <m:sty m:val="p"/>
                            </m:rPr>
                            <a:rPr lang="en-US" altLang="zh-CN" sz="1100" i="0">
                              <a:latin typeface="Cambria Math" panose="02040503050406030204" pitchFamily="18" charset="0"/>
                            </a:rPr>
                            <m:t>σ</m:t>
                          </m:r>
                        </m:e>
                        <m:sub>
                          <m:r>
                            <m:rPr>
                              <m:sty m:val="p"/>
                            </m:rPr>
                            <a:rPr lang="en-US" altLang="zh-CN" sz="1100" i="0">
                              <a:latin typeface="Cambria Math" panose="02040503050406030204" pitchFamily="18" charset="0"/>
                            </a:rPr>
                            <m:t>i</m:t>
                          </m:r>
                        </m:sub>
                      </m:sSub>
                    </m:oMath>
                  </m:oMathPara>
                </a14:m>
                <a:endParaRPr lang="zh-CN" altLang="en-US" sz="1100"/>
              </a:p>
            </p:txBody>
          </p:sp>
        </mc:Choice>
        <mc:Fallback xmlns="">
          <p:sp>
            <p:nvSpPr>
              <p:cNvPr id="153" name="文本框 152">
                <a:extLst>
                  <a:ext uri="{FF2B5EF4-FFF2-40B4-BE49-F238E27FC236}">
                    <a16:creationId xmlns:a16="http://schemas.microsoft.com/office/drawing/2014/main" id="{B96ED1BA-ED19-44BD-9E12-BB9ADE645A86}"/>
                  </a:ext>
                </a:extLst>
              </p:cNvPr>
              <p:cNvSpPr txBox="1">
                <a:spLocks noRot="1" noChangeAspect="1" noMove="1" noResize="1" noEditPoints="1" noAdjustHandles="1" noChangeArrowheads="1" noChangeShapeType="1" noTextEdit="1"/>
              </p:cNvSpPr>
              <p:nvPr/>
            </p:nvSpPr>
            <p:spPr>
              <a:xfrm>
                <a:off x="7427254" y="1805678"/>
                <a:ext cx="1869561" cy="430887"/>
              </a:xfrm>
              <a:prstGeom prst="rect">
                <a:avLst/>
              </a:prstGeom>
              <a:blipFill>
                <a:blip r:embed="rId6"/>
                <a:stretch>
                  <a:fillRect b="-56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文本框 128">
                <a:extLst>
                  <a:ext uri="{FF2B5EF4-FFF2-40B4-BE49-F238E27FC236}">
                    <a16:creationId xmlns:a16="http://schemas.microsoft.com/office/drawing/2014/main" id="{1CF0456E-498B-4B6A-B300-5C49D85BA56B}"/>
                  </a:ext>
                </a:extLst>
              </p:cNvPr>
              <p:cNvSpPr txBox="1"/>
              <p:nvPr/>
            </p:nvSpPr>
            <p:spPr>
              <a:xfrm>
                <a:off x="1190473" y="5555377"/>
                <a:ext cx="10696725" cy="1477328"/>
              </a:xfrm>
              <a:prstGeom prst="rect">
                <a:avLst/>
              </a:prstGeom>
              <a:noFill/>
            </p:spPr>
            <p:txBody>
              <a:bodyPr wrap="square" rtlCol="0">
                <a:spAutoFit/>
              </a:bodyPr>
              <a:lstStyle/>
              <a:p>
                <a:r>
                  <a:rPr lang="en-US" altLang="zh-CN" dirty="0"/>
                  <a:t>&lt;&gt;: object with multiple attributes</a:t>
                </a:r>
              </a:p>
              <a:p>
                <a14:m>
                  <m:oMath xmlns:m="http://schemas.openxmlformats.org/officeDocument/2006/math">
                    <m:r>
                      <a:rPr lang="en-US" altLang="zh-CN" i="1">
                        <a:latin typeface="Cambria Math" panose="02040503050406030204" pitchFamily="18" charset="0"/>
                      </a:rPr>
                      <m:t>𝜎</m:t>
                    </m:r>
                  </m:oMath>
                </a14:m>
                <a:r>
                  <a:rPr lang="zh-CN" altLang="zh-CN" dirty="0"/>
                  <a:t>：</a:t>
                </a:r>
                <a:r>
                  <a:rPr lang="en-US" altLang="zh-CN" dirty="0"/>
                  <a:t>sign message.</a:t>
                </a:r>
                <a14:m>
                  <m:oMath xmlns:m="http://schemas.openxmlformats.org/officeDocument/2006/math">
                    <m:sSub>
                      <m:sSubPr>
                        <m:ctrlPr>
                          <a:rPr lang="zh-CN" altLang="zh-CN" i="1">
                            <a:latin typeface="Cambria Math" panose="02040503050406030204" pitchFamily="18" charset="0"/>
                          </a:rPr>
                        </m:ctrlPr>
                      </m:sSubPr>
                      <m:e>
                        <m:r>
                          <a:rPr lang="en-US" altLang="zh-CN" b="0" i="0" smtClean="0">
                            <a:latin typeface="Cambria Math" panose="02040503050406030204" pitchFamily="18" charset="0"/>
                          </a:rPr>
                          <m:t> </m:t>
                        </m:r>
                        <m:r>
                          <m:rPr>
                            <m:sty m:val="p"/>
                          </m:rPr>
                          <a:rPr lang="en-US" altLang="zh-CN" i="0">
                            <a:latin typeface="Cambria Math" panose="02040503050406030204" pitchFamily="18" charset="0"/>
                          </a:rPr>
                          <m:t>σ</m:t>
                        </m:r>
                      </m:e>
                      <m:sub>
                        <m:r>
                          <m:rPr>
                            <m:sty m:val="p"/>
                          </m:rPr>
                          <a:rPr lang="en-US" altLang="zh-CN" i="0">
                            <a:latin typeface="Cambria Math" panose="02040503050406030204" pitchFamily="18" charset="0"/>
                          </a:rPr>
                          <m:t>c</m:t>
                        </m:r>
                      </m:sub>
                    </m:sSub>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is</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client</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sign</m:t>
                    </m:r>
                    <m:r>
                      <a:rPr lang="en-US" altLang="zh-CN" b="0" i="0" smtClean="0">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i="0">
                            <a:latin typeface="Cambria Math" panose="02040503050406030204" pitchFamily="18" charset="0"/>
                          </a:rPr>
                          <m:t>σ</m:t>
                        </m:r>
                      </m:e>
                      <m:sub>
                        <m:r>
                          <a:rPr lang="en-US" altLang="zh-CN" i="0">
                            <a:latin typeface="Cambria Math" panose="02040503050406030204" pitchFamily="18" charset="0"/>
                          </a:rPr>
                          <m:t>1…</m:t>
                        </m:r>
                        <m:r>
                          <m:rPr>
                            <m:sty m:val="p"/>
                          </m:rPr>
                          <a:rPr lang="en-US" altLang="zh-CN" i="0">
                            <a:latin typeface="Cambria Math" panose="02040503050406030204" pitchFamily="18" charset="0"/>
                          </a:rPr>
                          <m:t>n</m:t>
                        </m:r>
                      </m:sub>
                    </m:sSub>
                  </m:oMath>
                </a14:m>
                <a:r>
                  <a:rPr lang="zh-CN" altLang="en-US" dirty="0"/>
                  <a:t> </a:t>
                </a:r>
                <a:r>
                  <a:rPr lang="en-US" altLang="zh-CN" dirty="0"/>
                  <a:t>is node 1…n sign this message</a:t>
                </a:r>
              </a:p>
              <a:p>
                <a:r>
                  <a:rPr lang="en-US" altLang="zh-CN" dirty="0" err="1"/>
                  <a:t>Q</a:t>
                </a:r>
                <a:r>
                  <a:rPr lang="en-US" altLang="zh-CN" baseline="-25000" dirty="0" err="1"/>
                  <a:t>size</a:t>
                </a:r>
                <a:r>
                  <a:rPr lang="zh-CN" altLang="zh-CN" dirty="0"/>
                  <a:t>：</a:t>
                </a:r>
                <a:r>
                  <a:rPr lang="en-US" altLang="zh-CN" dirty="0"/>
                  <a:t>quorum size,</a:t>
                </a:r>
                <a:r>
                  <a:rPr lang="zh-CN" altLang="en-US" dirty="0"/>
                  <a:t> </a:t>
                </a:r>
                <a:r>
                  <a:rPr lang="en-US" altLang="zh-CN" dirty="0"/>
                  <a:t>consensus node can enter the next state after receiving the quorum size message</a:t>
                </a:r>
              </a:p>
              <a:p>
                <a:endParaRPr lang="en-US" altLang="zh-CN" dirty="0"/>
              </a:p>
              <a:p>
                <a:endParaRPr lang="zh-CN" altLang="en-US" dirty="0"/>
              </a:p>
            </p:txBody>
          </p:sp>
        </mc:Choice>
        <mc:Fallback xmlns="">
          <p:sp>
            <p:nvSpPr>
              <p:cNvPr id="129" name="文本框 128">
                <a:extLst>
                  <a:ext uri="{FF2B5EF4-FFF2-40B4-BE49-F238E27FC236}">
                    <a16:creationId xmlns:a16="http://schemas.microsoft.com/office/drawing/2014/main" id="{1CF0456E-498B-4B6A-B300-5C49D85BA56B}"/>
                  </a:ext>
                </a:extLst>
              </p:cNvPr>
              <p:cNvSpPr txBox="1">
                <a:spLocks noRot="1" noChangeAspect="1" noMove="1" noResize="1" noEditPoints="1" noAdjustHandles="1" noChangeArrowheads="1" noChangeShapeType="1" noTextEdit="1"/>
              </p:cNvSpPr>
              <p:nvPr/>
            </p:nvSpPr>
            <p:spPr>
              <a:xfrm>
                <a:off x="1190473" y="5555377"/>
                <a:ext cx="10696725" cy="1477328"/>
              </a:xfrm>
              <a:prstGeom prst="rect">
                <a:avLst/>
              </a:prstGeom>
              <a:blipFill>
                <a:blip r:embed="rId7"/>
                <a:stretch>
                  <a:fillRect l="-456" t="-2058"/>
                </a:stretch>
              </a:blipFill>
            </p:spPr>
            <p:txBody>
              <a:bodyPr/>
              <a:lstStyle/>
              <a:p>
                <a:r>
                  <a:rPr lang="zh-CN" altLang="en-US">
                    <a:noFill/>
                  </a:rPr>
                  <a:t> </a:t>
                </a:r>
              </a:p>
            </p:txBody>
          </p:sp>
        </mc:Fallback>
      </mc:AlternateContent>
      <p:sp>
        <p:nvSpPr>
          <p:cNvPr id="54" name="文本框 53">
            <a:extLst>
              <a:ext uri="{FF2B5EF4-FFF2-40B4-BE49-F238E27FC236}">
                <a16:creationId xmlns:a16="http://schemas.microsoft.com/office/drawing/2014/main" id="{3A2551E5-BE76-416C-A812-D8D205AFE72A}"/>
              </a:ext>
            </a:extLst>
          </p:cNvPr>
          <p:cNvSpPr txBox="1"/>
          <p:nvPr/>
        </p:nvSpPr>
        <p:spPr>
          <a:xfrm>
            <a:off x="2398466" y="1397631"/>
            <a:ext cx="1027261" cy="338554"/>
          </a:xfrm>
          <a:prstGeom prst="rect">
            <a:avLst/>
          </a:prstGeom>
          <a:noFill/>
        </p:spPr>
        <p:txBody>
          <a:bodyPr wrap="square" rtlCol="0">
            <a:spAutoFit/>
          </a:bodyPr>
          <a:lstStyle/>
          <a:p>
            <a:r>
              <a:rPr lang="en-US" altLang="zh-CN" sz="1600"/>
              <a:t>request</a:t>
            </a:r>
            <a:endParaRPr lang="zh-CN" altLang="en-US" sz="1600"/>
          </a:p>
        </p:txBody>
      </p:sp>
      <p:sp>
        <p:nvSpPr>
          <p:cNvPr id="57" name="文本框 56">
            <a:extLst>
              <a:ext uri="{FF2B5EF4-FFF2-40B4-BE49-F238E27FC236}">
                <a16:creationId xmlns:a16="http://schemas.microsoft.com/office/drawing/2014/main" id="{0AC60B16-F9BB-4413-BCFE-3ED452CF4EE7}"/>
              </a:ext>
            </a:extLst>
          </p:cNvPr>
          <p:cNvSpPr txBox="1"/>
          <p:nvPr/>
        </p:nvSpPr>
        <p:spPr>
          <a:xfrm>
            <a:off x="3910714" y="1384687"/>
            <a:ext cx="1270820" cy="338554"/>
          </a:xfrm>
          <a:prstGeom prst="rect">
            <a:avLst/>
          </a:prstGeom>
          <a:noFill/>
        </p:spPr>
        <p:txBody>
          <a:bodyPr wrap="square" rtlCol="0">
            <a:spAutoFit/>
          </a:bodyPr>
          <a:lstStyle/>
          <a:p>
            <a:r>
              <a:rPr lang="en-US" altLang="zh-CN" sz="1600"/>
              <a:t>pre-prepare</a:t>
            </a:r>
            <a:endParaRPr lang="zh-CN" altLang="en-US" sz="1600"/>
          </a:p>
        </p:txBody>
      </p:sp>
      <p:sp>
        <p:nvSpPr>
          <p:cNvPr id="60" name="文本框 59">
            <a:extLst>
              <a:ext uri="{FF2B5EF4-FFF2-40B4-BE49-F238E27FC236}">
                <a16:creationId xmlns:a16="http://schemas.microsoft.com/office/drawing/2014/main" id="{DE151F45-CBF5-44D4-879D-615383BD0A2F}"/>
              </a:ext>
            </a:extLst>
          </p:cNvPr>
          <p:cNvSpPr txBox="1"/>
          <p:nvPr/>
        </p:nvSpPr>
        <p:spPr>
          <a:xfrm>
            <a:off x="5811398" y="1355813"/>
            <a:ext cx="1270820" cy="338554"/>
          </a:xfrm>
          <a:prstGeom prst="rect">
            <a:avLst/>
          </a:prstGeom>
          <a:noFill/>
        </p:spPr>
        <p:txBody>
          <a:bodyPr wrap="square" rtlCol="0">
            <a:spAutoFit/>
          </a:bodyPr>
          <a:lstStyle/>
          <a:p>
            <a:r>
              <a:rPr lang="en-US" altLang="zh-CN" sz="1600" dirty="0"/>
              <a:t>prepare</a:t>
            </a:r>
            <a:endParaRPr lang="zh-CN" altLang="en-US" sz="1600" dirty="0"/>
          </a:p>
        </p:txBody>
      </p:sp>
      <p:sp>
        <p:nvSpPr>
          <p:cNvPr id="61" name="文本框 60">
            <a:extLst>
              <a:ext uri="{FF2B5EF4-FFF2-40B4-BE49-F238E27FC236}">
                <a16:creationId xmlns:a16="http://schemas.microsoft.com/office/drawing/2014/main" id="{82053346-5D8A-475A-9E62-B169831D7FA1}"/>
              </a:ext>
            </a:extLst>
          </p:cNvPr>
          <p:cNvSpPr txBox="1"/>
          <p:nvPr/>
        </p:nvSpPr>
        <p:spPr>
          <a:xfrm>
            <a:off x="7784550" y="1409599"/>
            <a:ext cx="1270820" cy="338554"/>
          </a:xfrm>
          <a:prstGeom prst="rect">
            <a:avLst/>
          </a:prstGeom>
          <a:noFill/>
        </p:spPr>
        <p:txBody>
          <a:bodyPr wrap="square" rtlCol="0">
            <a:spAutoFit/>
          </a:bodyPr>
          <a:lstStyle/>
          <a:p>
            <a:r>
              <a:rPr lang="en-US" altLang="zh-CN" sz="1600"/>
              <a:t>commit</a:t>
            </a:r>
            <a:endParaRPr lang="zh-CN" altLang="en-US" sz="1600"/>
          </a:p>
        </p:txBody>
      </p:sp>
    </p:spTree>
    <p:extLst>
      <p:ext uri="{BB962C8B-B14F-4D97-AF65-F5344CB8AC3E}">
        <p14:creationId xmlns:p14="http://schemas.microsoft.com/office/powerpoint/2010/main" val="3767286212"/>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0CE3E4-8A62-4E9C-8A66-DDF27BEF9E5C}"/>
              </a:ext>
            </a:extLst>
          </p:cNvPr>
          <p:cNvSpPr txBox="1"/>
          <p:nvPr/>
        </p:nvSpPr>
        <p:spPr>
          <a:xfrm>
            <a:off x="3318167" y="3172734"/>
            <a:ext cx="8075640" cy="1169551"/>
          </a:xfrm>
          <a:prstGeom prst="rect">
            <a:avLst/>
          </a:prstGeom>
          <a:noFill/>
          <a:ln>
            <a:noFill/>
          </a:ln>
        </p:spPr>
        <p:txBody>
          <a:bodyPr wrap="square" rtlCol="0">
            <a:spAutoFit/>
          </a:bodyPr>
          <a:lstStyle/>
          <a:p>
            <a:r>
              <a:rPr lang="en-US" altLang="zh-CN" sz="7000">
                <a:solidFill>
                  <a:schemeClr val="bg1">
                    <a:lumMod val="95000"/>
                  </a:schemeClr>
                </a:solidFill>
              </a:rPr>
              <a:t>VIEW CHANGE</a:t>
            </a:r>
            <a:endParaRPr lang="zh-CN" altLang="en-US" sz="7000">
              <a:solidFill>
                <a:schemeClr val="bg1">
                  <a:lumMod val="95000"/>
                </a:schemeClr>
              </a:solidFill>
            </a:endParaRPr>
          </a:p>
        </p:txBody>
      </p:sp>
      <p:sp>
        <p:nvSpPr>
          <p:cNvPr id="2" name="标题 1"/>
          <p:cNvSpPr>
            <a:spLocks noGrp="1"/>
          </p:cNvSpPr>
          <p:nvPr>
            <p:ph type="title"/>
          </p:nvPr>
        </p:nvSpPr>
        <p:spPr/>
        <p:txBody>
          <a:bodyPr/>
          <a:lstStyle/>
          <a:p>
            <a:r>
              <a:rPr kumimoji="1" lang="en-US" altLang="zh-CN"/>
              <a:t>BFT-View Change</a:t>
            </a:r>
            <a:endParaRPr kumimoji="1" lang="zh-CN" altLang="en-US" dirty="0"/>
          </a:p>
        </p:txBody>
      </p:sp>
      <p:cxnSp>
        <p:nvCxnSpPr>
          <p:cNvPr id="43" name="直接连接符 42">
            <a:extLst>
              <a:ext uri="{FF2B5EF4-FFF2-40B4-BE49-F238E27FC236}">
                <a16:creationId xmlns:a16="http://schemas.microsoft.com/office/drawing/2014/main" id="{3D296856-A723-4ABF-BA3A-B761F757F597}"/>
              </a:ext>
            </a:extLst>
          </p:cNvPr>
          <p:cNvCxnSpPr>
            <a:cxnSpLocks/>
          </p:cNvCxnSpPr>
          <p:nvPr/>
        </p:nvCxnSpPr>
        <p:spPr>
          <a:xfrm>
            <a:off x="2234242" y="2986177"/>
            <a:ext cx="8755811" cy="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127B2577-CD89-4E11-8EBE-6F9FF64D8872}"/>
              </a:ext>
            </a:extLst>
          </p:cNvPr>
          <p:cNvCxnSpPr>
            <a:cxnSpLocks/>
          </p:cNvCxnSpPr>
          <p:nvPr/>
        </p:nvCxnSpPr>
        <p:spPr>
          <a:xfrm>
            <a:off x="2234242" y="3669101"/>
            <a:ext cx="8755811" cy="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E9E6AECA-52F0-4296-BA21-12B84BD0C581}"/>
              </a:ext>
            </a:extLst>
          </p:cNvPr>
          <p:cNvCxnSpPr>
            <a:cxnSpLocks/>
          </p:cNvCxnSpPr>
          <p:nvPr/>
        </p:nvCxnSpPr>
        <p:spPr>
          <a:xfrm>
            <a:off x="2234242" y="4352025"/>
            <a:ext cx="8755811" cy="0"/>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B12086D9-C2E4-4DAC-A76D-D6D3B9D6C695}"/>
              </a:ext>
            </a:extLst>
          </p:cNvPr>
          <p:cNvCxnSpPr>
            <a:cxnSpLocks/>
          </p:cNvCxnSpPr>
          <p:nvPr/>
        </p:nvCxnSpPr>
        <p:spPr>
          <a:xfrm>
            <a:off x="2234242" y="5034947"/>
            <a:ext cx="8755811" cy="0"/>
          </a:xfrm>
          <a:prstGeom prst="line">
            <a:avLst/>
          </a:prstGeom>
        </p:spPr>
        <p:style>
          <a:lnRef idx="1">
            <a:schemeClr val="dk1"/>
          </a:lnRef>
          <a:fillRef idx="0">
            <a:schemeClr val="dk1"/>
          </a:fillRef>
          <a:effectRef idx="0">
            <a:schemeClr val="dk1"/>
          </a:effectRef>
          <a:fontRef idx="minor">
            <a:schemeClr val="tx1"/>
          </a:fontRef>
        </p:style>
      </p:cxnSp>
      <p:sp>
        <p:nvSpPr>
          <p:cNvPr id="55" name="文本框 54">
            <a:extLst>
              <a:ext uri="{FF2B5EF4-FFF2-40B4-BE49-F238E27FC236}">
                <a16:creationId xmlns:a16="http://schemas.microsoft.com/office/drawing/2014/main" id="{A19710A4-FCA4-4551-9ED3-C7E8B2BCFF20}"/>
              </a:ext>
            </a:extLst>
          </p:cNvPr>
          <p:cNvSpPr txBox="1"/>
          <p:nvPr/>
        </p:nvSpPr>
        <p:spPr>
          <a:xfrm>
            <a:off x="603851" y="2816900"/>
            <a:ext cx="1932318" cy="338554"/>
          </a:xfrm>
          <a:prstGeom prst="rect">
            <a:avLst/>
          </a:prstGeom>
          <a:noFill/>
        </p:spPr>
        <p:txBody>
          <a:bodyPr wrap="square" rtlCol="0">
            <a:spAutoFit/>
          </a:bodyPr>
          <a:lstStyle/>
          <a:p>
            <a:r>
              <a:rPr lang="en-US" altLang="zh-CN" sz="1600"/>
              <a:t>Validator 0 (v)</a:t>
            </a:r>
            <a:endParaRPr lang="zh-CN" altLang="en-US" sz="1600"/>
          </a:p>
        </p:txBody>
      </p:sp>
      <p:sp>
        <p:nvSpPr>
          <p:cNvPr id="56" name="文本框 55">
            <a:extLst>
              <a:ext uri="{FF2B5EF4-FFF2-40B4-BE49-F238E27FC236}">
                <a16:creationId xmlns:a16="http://schemas.microsoft.com/office/drawing/2014/main" id="{47B06A46-B0F7-41AF-A84B-E044DAFE2FE0}"/>
              </a:ext>
            </a:extLst>
          </p:cNvPr>
          <p:cNvSpPr txBox="1"/>
          <p:nvPr/>
        </p:nvSpPr>
        <p:spPr>
          <a:xfrm>
            <a:off x="374354" y="3484431"/>
            <a:ext cx="1987222" cy="369332"/>
          </a:xfrm>
          <a:prstGeom prst="rect">
            <a:avLst/>
          </a:prstGeom>
          <a:noFill/>
        </p:spPr>
        <p:txBody>
          <a:bodyPr wrap="square" rtlCol="0">
            <a:spAutoFit/>
          </a:bodyPr>
          <a:lstStyle/>
          <a:p>
            <a:r>
              <a:rPr lang="en-US" altLang="zh-CN"/>
              <a:t>Validator 1 (v+1)</a:t>
            </a:r>
            <a:endParaRPr lang="zh-CN" altLang="en-US"/>
          </a:p>
        </p:txBody>
      </p:sp>
      <p:sp>
        <p:nvSpPr>
          <p:cNvPr id="58" name="文本框 57">
            <a:extLst>
              <a:ext uri="{FF2B5EF4-FFF2-40B4-BE49-F238E27FC236}">
                <a16:creationId xmlns:a16="http://schemas.microsoft.com/office/drawing/2014/main" id="{70FF4682-DF4F-4629-8415-DDC7E53BF775}"/>
              </a:ext>
            </a:extLst>
          </p:cNvPr>
          <p:cNvSpPr txBox="1"/>
          <p:nvPr/>
        </p:nvSpPr>
        <p:spPr>
          <a:xfrm>
            <a:off x="603851" y="4167356"/>
            <a:ext cx="1293964" cy="369332"/>
          </a:xfrm>
          <a:prstGeom prst="rect">
            <a:avLst/>
          </a:prstGeom>
          <a:noFill/>
        </p:spPr>
        <p:txBody>
          <a:bodyPr wrap="square" rtlCol="0">
            <a:spAutoFit/>
          </a:bodyPr>
          <a:lstStyle/>
          <a:p>
            <a:r>
              <a:rPr lang="en-US" altLang="zh-CN"/>
              <a:t>Validator 2</a:t>
            </a:r>
            <a:endParaRPr lang="zh-CN" altLang="en-US"/>
          </a:p>
        </p:txBody>
      </p:sp>
      <p:sp>
        <p:nvSpPr>
          <p:cNvPr id="59" name="文本框 58">
            <a:extLst>
              <a:ext uri="{FF2B5EF4-FFF2-40B4-BE49-F238E27FC236}">
                <a16:creationId xmlns:a16="http://schemas.microsoft.com/office/drawing/2014/main" id="{02861EAF-820D-43CF-9A77-528E7DE6D4F3}"/>
              </a:ext>
            </a:extLst>
          </p:cNvPr>
          <p:cNvSpPr txBox="1"/>
          <p:nvPr/>
        </p:nvSpPr>
        <p:spPr>
          <a:xfrm>
            <a:off x="603851" y="4850281"/>
            <a:ext cx="1293964" cy="369332"/>
          </a:xfrm>
          <a:prstGeom prst="rect">
            <a:avLst/>
          </a:prstGeom>
          <a:noFill/>
        </p:spPr>
        <p:txBody>
          <a:bodyPr wrap="square" rtlCol="0">
            <a:spAutoFit/>
          </a:bodyPr>
          <a:lstStyle/>
          <a:p>
            <a:r>
              <a:rPr lang="en-US" altLang="zh-CN"/>
              <a:t>Validator 3</a:t>
            </a:r>
            <a:endParaRPr lang="zh-CN" altLang="en-US"/>
          </a:p>
        </p:txBody>
      </p:sp>
      <p:cxnSp>
        <p:nvCxnSpPr>
          <p:cNvPr id="65" name="直接连接符 64">
            <a:extLst>
              <a:ext uri="{FF2B5EF4-FFF2-40B4-BE49-F238E27FC236}">
                <a16:creationId xmlns:a16="http://schemas.microsoft.com/office/drawing/2014/main" id="{11A5BF7F-5D33-4ACB-BB6A-E16CBB85DCCD}"/>
              </a:ext>
            </a:extLst>
          </p:cNvPr>
          <p:cNvCxnSpPr/>
          <p:nvPr/>
        </p:nvCxnSpPr>
        <p:spPr>
          <a:xfrm>
            <a:off x="6486018" y="1904193"/>
            <a:ext cx="0" cy="389913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3569CA6B-70D5-49F4-A356-B70811FF4911}"/>
              </a:ext>
            </a:extLst>
          </p:cNvPr>
          <p:cNvCxnSpPr>
            <a:cxnSpLocks/>
          </p:cNvCxnSpPr>
          <p:nvPr/>
        </p:nvCxnSpPr>
        <p:spPr>
          <a:xfrm flipV="1">
            <a:off x="3574199" y="3010595"/>
            <a:ext cx="948494" cy="664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接箭头连接符 95">
            <a:extLst>
              <a:ext uri="{FF2B5EF4-FFF2-40B4-BE49-F238E27FC236}">
                <a16:creationId xmlns:a16="http://schemas.microsoft.com/office/drawing/2014/main" id="{6EF0BD22-3FB0-4CC8-8F72-8484626BABB2}"/>
              </a:ext>
            </a:extLst>
          </p:cNvPr>
          <p:cNvCxnSpPr>
            <a:cxnSpLocks/>
          </p:cNvCxnSpPr>
          <p:nvPr/>
        </p:nvCxnSpPr>
        <p:spPr>
          <a:xfrm>
            <a:off x="3585483" y="3671974"/>
            <a:ext cx="1040922" cy="674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9BDD5335-FC27-4710-AD2E-0B5D70AE3BA0}"/>
              </a:ext>
            </a:extLst>
          </p:cNvPr>
          <p:cNvCxnSpPr>
            <a:cxnSpLocks/>
          </p:cNvCxnSpPr>
          <p:nvPr/>
        </p:nvCxnSpPr>
        <p:spPr>
          <a:xfrm>
            <a:off x="3585483" y="3669090"/>
            <a:ext cx="935022" cy="1368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直接箭头连接符 102">
            <a:extLst>
              <a:ext uri="{FF2B5EF4-FFF2-40B4-BE49-F238E27FC236}">
                <a16:creationId xmlns:a16="http://schemas.microsoft.com/office/drawing/2014/main" id="{F17918AA-E58A-43D9-BA75-FF264B5C9326}"/>
              </a:ext>
            </a:extLst>
          </p:cNvPr>
          <p:cNvCxnSpPr>
            <a:cxnSpLocks/>
          </p:cNvCxnSpPr>
          <p:nvPr/>
        </p:nvCxnSpPr>
        <p:spPr>
          <a:xfrm flipV="1">
            <a:off x="3620743" y="3006307"/>
            <a:ext cx="984089" cy="1331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直接箭头连接符 106">
            <a:extLst>
              <a:ext uri="{FF2B5EF4-FFF2-40B4-BE49-F238E27FC236}">
                <a16:creationId xmlns:a16="http://schemas.microsoft.com/office/drawing/2014/main" id="{1AC6BF02-4EE6-4434-AEE8-78CDC0F2D2A1}"/>
              </a:ext>
            </a:extLst>
          </p:cNvPr>
          <p:cNvCxnSpPr>
            <a:cxnSpLocks/>
          </p:cNvCxnSpPr>
          <p:nvPr/>
        </p:nvCxnSpPr>
        <p:spPr>
          <a:xfrm flipV="1">
            <a:off x="3620743" y="3644673"/>
            <a:ext cx="949906" cy="69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直接箭头连接符 109">
            <a:extLst>
              <a:ext uri="{FF2B5EF4-FFF2-40B4-BE49-F238E27FC236}">
                <a16:creationId xmlns:a16="http://schemas.microsoft.com/office/drawing/2014/main" id="{262BB3E1-92E9-4BCC-A08B-737D6438C556}"/>
              </a:ext>
            </a:extLst>
          </p:cNvPr>
          <p:cNvCxnSpPr>
            <a:cxnSpLocks/>
          </p:cNvCxnSpPr>
          <p:nvPr/>
        </p:nvCxnSpPr>
        <p:spPr>
          <a:xfrm>
            <a:off x="3620743" y="4357735"/>
            <a:ext cx="1046577" cy="647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直接箭头连接符 118">
            <a:extLst>
              <a:ext uri="{FF2B5EF4-FFF2-40B4-BE49-F238E27FC236}">
                <a16:creationId xmlns:a16="http://schemas.microsoft.com/office/drawing/2014/main" id="{DAC5E16F-F0D8-4587-9D8B-C10B84D5A06C}"/>
              </a:ext>
            </a:extLst>
          </p:cNvPr>
          <p:cNvCxnSpPr>
            <a:cxnSpLocks/>
          </p:cNvCxnSpPr>
          <p:nvPr/>
        </p:nvCxnSpPr>
        <p:spPr>
          <a:xfrm flipV="1">
            <a:off x="8041701" y="3000497"/>
            <a:ext cx="675518" cy="68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a:extLst>
              <a:ext uri="{FF2B5EF4-FFF2-40B4-BE49-F238E27FC236}">
                <a16:creationId xmlns:a16="http://schemas.microsoft.com/office/drawing/2014/main" id="{0C587F7D-557C-413E-8356-F21C6BA8A856}"/>
              </a:ext>
            </a:extLst>
          </p:cNvPr>
          <p:cNvCxnSpPr>
            <a:cxnSpLocks/>
          </p:cNvCxnSpPr>
          <p:nvPr/>
        </p:nvCxnSpPr>
        <p:spPr>
          <a:xfrm>
            <a:off x="8052985" y="3677728"/>
            <a:ext cx="1040922" cy="674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91AE55A2-6C9E-4744-A0D4-406228F1A132}"/>
              </a:ext>
            </a:extLst>
          </p:cNvPr>
          <p:cNvCxnSpPr>
            <a:cxnSpLocks/>
          </p:cNvCxnSpPr>
          <p:nvPr/>
        </p:nvCxnSpPr>
        <p:spPr>
          <a:xfrm>
            <a:off x="8052985" y="3674844"/>
            <a:ext cx="664234" cy="1360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直接箭头连接符 137">
            <a:extLst>
              <a:ext uri="{FF2B5EF4-FFF2-40B4-BE49-F238E27FC236}">
                <a16:creationId xmlns:a16="http://schemas.microsoft.com/office/drawing/2014/main" id="{AF105545-C9E7-4E9A-9B2C-12DA4FBC873E}"/>
              </a:ext>
            </a:extLst>
          </p:cNvPr>
          <p:cNvCxnSpPr>
            <a:cxnSpLocks/>
          </p:cNvCxnSpPr>
          <p:nvPr/>
        </p:nvCxnSpPr>
        <p:spPr>
          <a:xfrm flipV="1">
            <a:off x="3574199" y="4366409"/>
            <a:ext cx="1050047" cy="662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138EAEF1-7082-4855-84D1-EF5B550567D2}"/>
                  </a:ext>
                </a:extLst>
              </p:cNvPr>
              <p:cNvSpPr txBox="1"/>
              <p:nvPr/>
            </p:nvSpPr>
            <p:spPr>
              <a:xfrm>
                <a:off x="2361576" y="2257090"/>
                <a:ext cx="4099423" cy="646331"/>
              </a:xfrm>
              <a:prstGeom prst="rect">
                <a:avLst/>
              </a:prstGeom>
              <a:noFill/>
            </p:spPr>
            <p:txBody>
              <a:bodyPr wrap="square" rtlCol="0">
                <a:spAutoFit/>
              </a:bodyPr>
              <a:lstStyle/>
              <a:p>
                <a:r>
                  <a:rPr lang="en-US" altLang="zh-CN" sz="1200"/>
                  <a:t>&lt;VIEW-CHANGE,</a:t>
                </a:r>
              </a:p>
              <a:p>
                <a:r>
                  <a:rPr lang="en-US" altLang="zh-CN" sz="1200"/>
                  <a:t>&lt;v+1,BlockSeq,Hash(TxSet),ReplicaId&gt;</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𝜎</m:t>
                        </m:r>
                      </m:e>
                      <m:sub>
                        <m:r>
                          <a:rPr lang="en-US" altLang="zh-CN" sz="1200" i="1">
                            <a:latin typeface="Cambria Math" panose="02040503050406030204" pitchFamily="18" charset="0"/>
                          </a:rPr>
                          <m:t>𝑖</m:t>
                        </m:r>
                      </m:sub>
                    </m:sSub>
                  </m:oMath>
                </a14:m>
                <a:r>
                  <a:rPr lang="en-US" altLang="zh-CN" sz="1200"/>
                  <a:t>,PreparedSet&gt;</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𝜎</m:t>
                        </m:r>
                      </m:e>
                      <m:sub>
                        <m:r>
                          <a:rPr lang="en-US" altLang="zh-CN" sz="1200" i="1">
                            <a:latin typeface="Cambria Math" panose="02040503050406030204" pitchFamily="18" charset="0"/>
                          </a:rPr>
                          <m:t>𝑖</m:t>
                        </m:r>
                      </m:sub>
                    </m:sSub>
                  </m:oMath>
                </a14:m>
                <a:endParaRPr lang="zh-CN" altLang="en-US" sz="1200"/>
              </a:p>
            </p:txBody>
          </p:sp>
        </mc:Choice>
        <mc:Fallback xmlns="">
          <p:sp>
            <p:nvSpPr>
              <p:cNvPr id="140" name="文本框 139">
                <a:extLst>
                  <a:ext uri="{FF2B5EF4-FFF2-40B4-BE49-F238E27FC236}">
                    <a16:creationId xmlns:a16="http://schemas.microsoft.com/office/drawing/2014/main" id="{138EAEF1-7082-4855-84D1-EF5B550567D2}"/>
                  </a:ext>
                </a:extLst>
              </p:cNvPr>
              <p:cNvSpPr txBox="1">
                <a:spLocks noRot="1" noChangeAspect="1" noMove="1" noResize="1" noEditPoints="1" noAdjustHandles="1" noChangeArrowheads="1" noChangeShapeType="1" noTextEdit="1"/>
              </p:cNvSpPr>
              <p:nvPr/>
            </p:nvSpPr>
            <p:spPr>
              <a:xfrm>
                <a:off x="2361576" y="2257090"/>
                <a:ext cx="4099423" cy="646331"/>
              </a:xfrm>
              <a:prstGeom prst="rect">
                <a:avLst/>
              </a:prstGeom>
              <a:blipFill>
                <a:blip r:embed="rId3"/>
                <a:stretch>
                  <a:fillRect t="-943"/>
                </a:stretch>
              </a:blipFill>
            </p:spPr>
            <p:txBody>
              <a:bodyPr/>
              <a:lstStyle/>
              <a:p>
                <a:r>
                  <a:rPr lang="zh-CN" altLang="en-US">
                    <a:noFill/>
                  </a:rPr>
                  <a:t> </a:t>
                </a:r>
              </a:p>
            </p:txBody>
          </p:sp>
        </mc:Fallback>
      </mc:AlternateContent>
      <p:cxnSp>
        <p:nvCxnSpPr>
          <p:cNvPr id="54" name="直接箭头连接符 53">
            <a:extLst>
              <a:ext uri="{FF2B5EF4-FFF2-40B4-BE49-F238E27FC236}">
                <a16:creationId xmlns:a16="http://schemas.microsoft.com/office/drawing/2014/main" id="{79B2F096-8E9E-4F4A-BF4D-A5BA1DDF3262}"/>
              </a:ext>
            </a:extLst>
          </p:cNvPr>
          <p:cNvCxnSpPr>
            <a:cxnSpLocks/>
          </p:cNvCxnSpPr>
          <p:nvPr/>
        </p:nvCxnSpPr>
        <p:spPr>
          <a:xfrm flipV="1">
            <a:off x="3596107" y="2968973"/>
            <a:ext cx="1092395" cy="2056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id="{F8E21406-3E3B-4373-8FEB-8A4033F19D79}"/>
              </a:ext>
            </a:extLst>
          </p:cNvPr>
          <p:cNvCxnSpPr>
            <a:cxnSpLocks/>
          </p:cNvCxnSpPr>
          <p:nvPr/>
        </p:nvCxnSpPr>
        <p:spPr>
          <a:xfrm flipV="1">
            <a:off x="3595485" y="3685548"/>
            <a:ext cx="1008681" cy="1339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乘号 59">
            <a:extLst>
              <a:ext uri="{FF2B5EF4-FFF2-40B4-BE49-F238E27FC236}">
                <a16:creationId xmlns:a16="http://schemas.microsoft.com/office/drawing/2014/main" id="{0A1AC189-5D1B-4681-BE18-D60ABEB6CF8F}"/>
              </a:ext>
            </a:extLst>
          </p:cNvPr>
          <p:cNvSpPr/>
          <p:nvPr/>
        </p:nvSpPr>
        <p:spPr>
          <a:xfrm>
            <a:off x="2633923" y="2866162"/>
            <a:ext cx="310554" cy="256550"/>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F7721FD6-2125-40EA-99BE-FC8F475C8E15}"/>
                  </a:ext>
                </a:extLst>
              </p:cNvPr>
              <p:cNvSpPr txBox="1"/>
              <p:nvPr/>
            </p:nvSpPr>
            <p:spPr>
              <a:xfrm>
                <a:off x="6767862" y="2153290"/>
                <a:ext cx="4608940" cy="646331"/>
              </a:xfrm>
              <a:prstGeom prst="rect">
                <a:avLst/>
              </a:prstGeom>
              <a:noFill/>
            </p:spPr>
            <p:txBody>
              <a:bodyPr wrap="square" rtlCol="0">
                <a:spAutoFit/>
              </a:bodyPr>
              <a:lstStyle/>
              <a:p>
                <a:r>
                  <a:rPr lang="en-US" altLang="zh-CN" sz="1200"/>
                  <a:t>&lt;NEW-VIEW,</a:t>
                </a:r>
              </a:p>
              <a:p>
                <a:r>
                  <a:rPr lang="en-US" altLang="zh-CN" sz="1200"/>
                  <a:t> v+1,ViewChangeSet,PreparedSet &gt;</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𝜎</m:t>
                        </m:r>
                      </m:e>
                      <m:sub>
                        <m:r>
                          <a:rPr lang="en-US" altLang="zh-CN" sz="1200" i="1">
                            <a:latin typeface="Cambria Math" panose="02040503050406030204" pitchFamily="18" charset="0"/>
                          </a:rPr>
                          <m:t>𝑖</m:t>
                        </m:r>
                      </m:sub>
                    </m:sSub>
                  </m:oMath>
                </a14:m>
                <a:r>
                  <a:rPr lang="zh-CN" altLang="zh-CN" sz="1200"/>
                  <a:t>，</a:t>
                </a:r>
                <a:r>
                  <a:rPr lang="en-US" altLang="zh-CN" sz="1200"/>
                  <a:t>ViewChangeSet=&lt;&lt;v+1,BlockSeq,Hash(TxSet),ReplicaId&gt;</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𝜎</m:t>
                        </m:r>
                      </m:e>
                      <m:sub>
                        <m:r>
                          <a:rPr lang="en-US" altLang="zh-CN" sz="1200" i="1">
                            <a:latin typeface="Cambria Math" panose="02040503050406030204" pitchFamily="18" charset="0"/>
                          </a:rPr>
                          <m:t>1…</m:t>
                        </m:r>
                        <m:r>
                          <a:rPr lang="en-US" altLang="zh-CN" sz="1200" i="1">
                            <a:latin typeface="Cambria Math" panose="02040503050406030204" pitchFamily="18" charset="0"/>
                          </a:rPr>
                          <m:t>𝑛</m:t>
                        </m:r>
                      </m:sub>
                    </m:sSub>
                  </m:oMath>
                </a14:m>
                <a:r>
                  <a:rPr lang="en-US" altLang="zh-CN" sz="1200"/>
                  <a:t>&gt;</a:t>
                </a:r>
                <a:endParaRPr lang="zh-CN" altLang="en-US" sz="1200"/>
              </a:p>
            </p:txBody>
          </p:sp>
        </mc:Choice>
        <mc:Fallback xmlns="">
          <p:sp>
            <p:nvSpPr>
              <p:cNvPr id="75" name="文本框 74">
                <a:extLst>
                  <a:ext uri="{FF2B5EF4-FFF2-40B4-BE49-F238E27FC236}">
                    <a16:creationId xmlns:a16="http://schemas.microsoft.com/office/drawing/2014/main" id="{F7721FD6-2125-40EA-99BE-FC8F475C8E15}"/>
                  </a:ext>
                </a:extLst>
              </p:cNvPr>
              <p:cNvSpPr txBox="1">
                <a:spLocks noRot="1" noChangeAspect="1" noMove="1" noResize="1" noEditPoints="1" noAdjustHandles="1" noChangeArrowheads="1" noChangeShapeType="1" noTextEdit="1"/>
              </p:cNvSpPr>
              <p:nvPr/>
            </p:nvSpPr>
            <p:spPr>
              <a:xfrm>
                <a:off x="6767862" y="2153290"/>
                <a:ext cx="4608940" cy="646331"/>
              </a:xfrm>
              <a:prstGeom prst="rect">
                <a:avLst/>
              </a:prstGeom>
              <a:blipFill>
                <a:blip r:embed="rId4"/>
                <a:stretch>
                  <a:fillRect t="-943" b="-5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1413655"/>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25722"/>
          </a:xfrm>
        </p:spPr>
        <p:txBody>
          <a:bodyPr/>
          <a:lstStyle/>
          <a:p>
            <a:r>
              <a:rPr kumimoji="1" lang="en-US" altLang="zh-CN" dirty="0"/>
              <a:t>PBFT</a:t>
            </a:r>
            <a:r>
              <a:rPr kumimoji="1" lang="zh-CN" altLang="en-US" dirty="0"/>
              <a:t>优化</a:t>
            </a:r>
          </a:p>
        </p:txBody>
      </p:sp>
      <p:sp>
        <p:nvSpPr>
          <p:cNvPr id="34" name="文本框 33">
            <a:extLst>
              <a:ext uri="{FF2B5EF4-FFF2-40B4-BE49-F238E27FC236}">
                <a16:creationId xmlns:a16="http://schemas.microsoft.com/office/drawing/2014/main" id="{4EAFD4B1-8EAC-433F-8B28-968D4B0D68BA}"/>
              </a:ext>
            </a:extLst>
          </p:cNvPr>
          <p:cNvSpPr txBox="1"/>
          <p:nvPr/>
        </p:nvSpPr>
        <p:spPr>
          <a:xfrm>
            <a:off x="1543049" y="4690872"/>
            <a:ext cx="6118344" cy="646331"/>
          </a:xfrm>
          <a:prstGeom prst="rect">
            <a:avLst/>
          </a:prstGeom>
          <a:noFill/>
        </p:spPr>
        <p:txBody>
          <a:bodyPr wrap="square" rtlCol="0">
            <a:spAutoFit/>
          </a:bodyPr>
          <a:lstStyle/>
          <a:p>
            <a:r>
              <a:rPr lang="en-US" altLang="zh-CN" dirty="0"/>
              <a:t>N:</a:t>
            </a:r>
            <a:r>
              <a:rPr lang="zh-CN" altLang="en-US" dirty="0"/>
              <a:t>  </a:t>
            </a:r>
            <a:r>
              <a:rPr lang="en-US" altLang="zh-CN" dirty="0"/>
              <a:t>Total number of nodes</a:t>
            </a:r>
          </a:p>
          <a:p>
            <a:r>
              <a:rPr lang="en-US" altLang="zh-CN" dirty="0"/>
              <a:t>f:  Tolerable Byzantine nodes </a:t>
            </a:r>
          </a:p>
        </p:txBody>
      </p:sp>
      <p:graphicFrame>
        <p:nvGraphicFramePr>
          <p:cNvPr id="3" name="表格 2">
            <a:extLst>
              <a:ext uri="{FF2B5EF4-FFF2-40B4-BE49-F238E27FC236}">
                <a16:creationId xmlns:a16="http://schemas.microsoft.com/office/drawing/2014/main" id="{614C794D-7CDB-4AAC-8842-FDE06452DF6F}"/>
              </a:ext>
            </a:extLst>
          </p:cNvPr>
          <p:cNvGraphicFramePr>
            <a:graphicFrameLocks noGrp="1"/>
          </p:cNvGraphicFramePr>
          <p:nvPr>
            <p:extLst>
              <p:ext uri="{D42A27DB-BD31-4B8C-83A1-F6EECF244321}">
                <p14:modId xmlns:p14="http://schemas.microsoft.com/office/powerpoint/2010/main" val="759699841"/>
              </p:ext>
            </p:extLst>
          </p:nvPr>
        </p:nvGraphicFramePr>
        <p:xfrm>
          <a:off x="1543049" y="1598058"/>
          <a:ext cx="9229725" cy="2381771"/>
        </p:xfrm>
        <a:graphic>
          <a:graphicData uri="http://schemas.openxmlformats.org/drawingml/2006/table">
            <a:tbl>
              <a:tblPr firstRow="1" bandRow="1">
                <a:tableStyleId>{F5AB1C69-6EDB-4FF4-983F-18BD219EF322}</a:tableStyleId>
              </a:tblPr>
              <a:tblGrid>
                <a:gridCol w="1540393">
                  <a:extLst>
                    <a:ext uri="{9D8B030D-6E8A-4147-A177-3AD203B41FA5}">
                      <a16:colId xmlns:a16="http://schemas.microsoft.com/office/drawing/2014/main" val="1752048520"/>
                    </a:ext>
                  </a:extLst>
                </a:gridCol>
                <a:gridCol w="3880884">
                  <a:extLst>
                    <a:ext uri="{9D8B030D-6E8A-4147-A177-3AD203B41FA5}">
                      <a16:colId xmlns:a16="http://schemas.microsoft.com/office/drawing/2014/main" val="4169010439"/>
                    </a:ext>
                  </a:extLst>
                </a:gridCol>
                <a:gridCol w="3808448">
                  <a:extLst>
                    <a:ext uri="{9D8B030D-6E8A-4147-A177-3AD203B41FA5}">
                      <a16:colId xmlns:a16="http://schemas.microsoft.com/office/drawing/2014/main" val="3179333006"/>
                    </a:ext>
                  </a:extLst>
                </a:gridCol>
              </a:tblGrid>
              <a:tr h="666677">
                <a:tc>
                  <a:txBody>
                    <a:bodyPr/>
                    <a:lstStyle/>
                    <a:p>
                      <a:pPr algn="ctr"/>
                      <a:r>
                        <a:rPr lang="en-US" altLang="zh-CN" dirty="0"/>
                        <a:t>N</a:t>
                      </a:r>
                      <a:endParaRPr lang="zh-CN" altLang="en-US" dirty="0"/>
                    </a:p>
                  </a:txBody>
                  <a:tcPr/>
                </a:tc>
                <a:tc>
                  <a:txBody>
                    <a:bodyPr/>
                    <a:lstStyle/>
                    <a:p>
                      <a:r>
                        <a:rPr lang="zh-CN" altLang="en-US" dirty="0"/>
                        <a:t>原生</a:t>
                      </a:r>
                      <a:r>
                        <a:rPr lang="en-US" altLang="zh-CN" dirty="0"/>
                        <a:t>PBFT</a:t>
                      </a:r>
                      <a:endParaRPr lang="zh-CN" altLang="en-US" dirty="0"/>
                    </a:p>
                  </a:txBody>
                  <a:tcPr/>
                </a:tc>
                <a:tc>
                  <a:txBody>
                    <a:bodyPr/>
                    <a:lstStyle/>
                    <a:p>
                      <a:r>
                        <a:rPr lang="en-US" altLang="zh-CN" dirty="0"/>
                        <a:t>BUMO PBFT</a:t>
                      </a:r>
                      <a:endParaRPr lang="zh-CN" altLang="en-US" dirty="0"/>
                    </a:p>
                  </a:txBody>
                  <a:tcPr/>
                </a:tc>
                <a:extLst>
                  <a:ext uri="{0D108BD9-81ED-4DB2-BD59-A6C34878D82A}">
                    <a16:rowId xmlns:a16="http://schemas.microsoft.com/office/drawing/2014/main" val="957479718"/>
                  </a:ext>
                </a:extLst>
              </a:tr>
              <a:tr h="571698">
                <a:tc>
                  <a:txBody>
                    <a:bodyPr/>
                    <a:lstStyle/>
                    <a:p>
                      <a:pPr algn="ctr"/>
                      <a:r>
                        <a:rPr lang="en-US" altLang="zh-CN"/>
                        <a:t>3f+1</a:t>
                      </a:r>
                      <a:endParaRPr lang="zh-CN" altLang="en-US"/>
                    </a:p>
                  </a:txBody>
                  <a:tcPr/>
                </a:tc>
                <a:tc>
                  <a:txBody>
                    <a:bodyPr/>
                    <a:lstStyle/>
                    <a:p>
                      <a:pPr algn="ctr"/>
                      <a:r>
                        <a:rPr lang="en-US" altLang="zh-CN" dirty="0"/>
                        <a:t>2f+1</a:t>
                      </a:r>
                      <a:endParaRPr lang="zh-CN" altLang="en-US" dirty="0"/>
                    </a:p>
                  </a:txBody>
                  <a:tcPr/>
                </a:tc>
                <a:tc>
                  <a:txBody>
                    <a:bodyPr/>
                    <a:lstStyle/>
                    <a:p>
                      <a:pPr algn="ctr"/>
                      <a:r>
                        <a:rPr lang="en-US" altLang="zh-CN" dirty="0"/>
                        <a:t>2f+1</a:t>
                      </a:r>
                      <a:endParaRPr lang="zh-CN" altLang="en-US" dirty="0"/>
                    </a:p>
                  </a:txBody>
                  <a:tcPr/>
                </a:tc>
                <a:extLst>
                  <a:ext uri="{0D108BD9-81ED-4DB2-BD59-A6C34878D82A}">
                    <a16:rowId xmlns:a16="http://schemas.microsoft.com/office/drawing/2014/main" val="3032223425"/>
                  </a:ext>
                </a:extLst>
              </a:tr>
              <a:tr h="571698">
                <a:tc>
                  <a:txBody>
                    <a:bodyPr/>
                    <a:lstStyle/>
                    <a:p>
                      <a:pPr marL="0" marR="0" lvl="0" indent="0" algn="ctr" defTabSz="1364302" rtl="0" eaLnBrk="1" fontAlgn="auto" latinLnBrk="0" hangingPunct="1">
                        <a:lnSpc>
                          <a:spcPct val="100000"/>
                        </a:lnSpc>
                        <a:spcBef>
                          <a:spcPts val="0"/>
                        </a:spcBef>
                        <a:spcAft>
                          <a:spcPts val="0"/>
                        </a:spcAft>
                        <a:buClrTx/>
                        <a:buSzTx/>
                        <a:buFontTx/>
                        <a:buNone/>
                        <a:tabLst/>
                        <a:defRPr/>
                      </a:pPr>
                      <a:r>
                        <a:rPr lang="en-US" altLang="zh-CN"/>
                        <a:t>3f+2</a:t>
                      </a:r>
                      <a:endParaRPr lang="zh-CN" altLang="en-US"/>
                    </a:p>
                  </a:txBody>
                  <a:tcPr/>
                </a:tc>
                <a:tc>
                  <a:txBody>
                    <a:bodyPr/>
                    <a:lstStyle/>
                    <a:p>
                      <a:pPr algn="ctr"/>
                      <a:r>
                        <a:rPr lang="en-US" altLang="zh-CN" dirty="0"/>
                        <a:t>2f+1+1</a:t>
                      </a:r>
                      <a:endParaRPr lang="zh-CN" altLang="en-US" dirty="0"/>
                    </a:p>
                  </a:txBody>
                  <a:tcPr/>
                </a:tc>
                <a:tc>
                  <a:txBody>
                    <a:bodyPr/>
                    <a:lstStyle/>
                    <a:p>
                      <a:pPr marL="0" marR="0" lvl="0" indent="0" algn="ctr" defTabSz="1364302" rtl="0" eaLnBrk="1" fontAlgn="auto" latinLnBrk="0" hangingPunct="1">
                        <a:lnSpc>
                          <a:spcPct val="100000"/>
                        </a:lnSpc>
                        <a:spcBef>
                          <a:spcPts val="0"/>
                        </a:spcBef>
                        <a:spcAft>
                          <a:spcPts val="0"/>
                        </a:spcAft>
                        <a:buClrTx/>
                        <a:buSzTx/>
                        <a:buFontTx/>
                        <a:buNone/>
                        <a:tabLst/>
                        <a:defRPr/>
                      </a:pPr>
                      <a:r>
                        <a:rPr lang="en-US" altLang="zh-CN" dirty="0"/>
                        <a:t>2f+2</a:t>
                      </a:r>
                      <a:endParaRPr lang="zh-CN" altLang="en-US" dirty="0"/>
                    </a:p>
                  </a:txBody>
                  <a:tcPr/>
                </a:tc>
                <a:extLst>
                  <a:ext uri="{0D108BD9-81ED-4DB2-BD59-A6C34878D82A}">
                    <a16:rowId xmlns:a16="http://schemas.microsoft.com/office/drawing/2014/main" val="867927683"/>
                  </a:ext>
                </a:extLst>
              </a:tr>
              <a:tr h="571698">
                <a:tc>
                  <a:txBody>
                    <a:bodyPr/>
                    <a:lstStyle/>
                    <a:p>
                      <a:pPr marL="0" marR="0" lvl="0" indent="0" algn="ctr" defTabSz="1364302" rtl="0" eaLnBrk="1" fontAlgn="auto" latinLnBrk="0" hangingPunct="1">
                        <a:lnSpc>
                          <a:spcPct val="100000"/>
                        </a:lnSpc>
                        <a:spcBef>
                          <a:spcPts val="0"/>
                        </a:spcBef>
                        <a:spcAft>
                          <a:spcPts val="0"/>
                        </a:spcAft>
                        <a:buClrTx/>
                        <a:buSzTx/>
                        <a:buFontTx/>
                        <a:buNone/>
                        <a:tabLst/>
                        <a:defRPr/>
                      </a:pPr>
                      <a:r>
                        <a:rPr lang="en-US" altLang="zh-CN"/>
                        <a:t>3f+3</a:t>
                      </a:r>
                      <a:endParaRPr lang="zh-CN" altLang="en-US"/>
                    </a:p>
                  </a:txBody>
                  <a:tcPr/>
                </a:tc>
                <a:tc>
                  <a:txBody>
                    <a:bodyPr/>
                    <a:lstStyle/>
                    <a:p>
                      <a:pPr marL="0" marR="0" lvl="0" indent="0" algn="ctr" defTabSz="1364302" rtl="0" eaLnBrk="1" fontAlgn="auto" latinLnBrk="0" hangingPunct="1">
                        <a:lnSpc>
                          <a:spcPct val="100000"/>
                        </a:lnSpc>
                        <a:spcBef>
                          <a:spcPts val="0"/>
                        </a:spcBef>
                        <a:spcAft>
                          <a:spcPts val="0"/>
                        </a:spcAft>
                        <a:buClrTx/>
                        <a:buSzTx/>
                        <a:buFontTx/>
                        <a:buNone/>
                        <a:tabLst/>
                        <a:defRPr/>
                      </a:pPr>
                      <a:r>
                        <a:rPr lang="en-US" altLang="zh-CN" dirty="0"/>
                        <a:t>2f+1+2</a:t>
                      </a:r>
                      <a:endParaRPr lang="zh-CN" altLang="en-US" dirty="0"/>
                    </a:p>
                  </a:txBody>
                  <a:tcPr/>
                </a:tc>
                <a:tc>
                  <a:txBody>
                    <a:bodyPr/>
                    <a:lstStyle/>
                    <a:p>
                      <a:pPr marL="0" marR="0" lvl="0" indent="0" algn="ctr" defTabSz="1364302" rtl="0" eaLnBrk="1" fontAlgn="auto" latinLnBrk="0" hangingPunct="1">
                        <a:lnSpc>
                          <a:spcPct val="100000"/>
                        </a:lnSpc>
                        <a:spcBef>
                          <a:spcPts val="0"/>
                        </a:spcBef>
                        <a:spcAft>
                          <a:spcPts val="0"/>
                        </a:spcAft>
                        <a:buClrTx/>
                        <a:buSzTx/>
                        <a:buFontTx/>
                        <a:buNone/>
                        <a:tabLst/>
                        <a:defRPr/>
                      </a:pPr>
                      <a:r>
                        <a:rPr lang="en-US" altLang="zh-CN" dirty="0"/>
                        <a:t>2f+2</a:t>
                      </a:r>
                      <a:endParaRPr lang="zh-CN" altLang="en-US" dirty="0">
                        <a:solidFill>
                          <a:schemeClr val="accent6">
                            <a:lumMod val="75000"/>
                          </a:schemeClr>
                        </a:solidFill>
                      </a:endParaRPr>
                    </a:p>
                  </a:txBody>
                  <a:tcPr/>
                </a:tc>
                <a:extLst>
                  <a:ext uri="{0D108BD9-81ED-4DB2-BD59-A6C34878D82A}">
                    <a16:rowId xmlns:a16="http://schemas.microsoft.com/office/drawing/2014/main" val="535745403"/>
                  </a:ext>
                </a:extLst>
              </a:tr>
            </a:tbl>
          </a:graphicData>
        </a:graphic>
      </p:graphicFrame>
    </p:spTree>
    <p:extLst>
      <p:ext uri="{BB962C8B-B14F-4D97-AF65-F5344CB8AC3E}">
        <p14:creationId xmlns:p14="http://schemas.microsoft.com/office/powerpoint/2010/main" val="3846645021"/>
      </p:ext>
    </p:extLst>
  </p:cSld>
  <p:clrMapOvr>
    <a:masterClrMapping/>
  </p:clrMapOvr>
  <mc:AlternateContent xmlns:mc="http://schemas.openxmlformats.org/markup-compatibility/2006" xmlns:p14="http://schemas.microsoft.com/office/powerpoint/2010/main">
    <mc:Choice Requires="p14">
      <p:transition p14:dur="0" advTm="11000"/>
    </mc:Choice>
    <mc:Fallback xmlns="">
      <p:transition advTm="11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5017</TotalTime>
  <Words>3316</Words>
  <Application>Microsoft Office PowerPoint</Application>
  <PresentationFormat>宽屏</PresentationFormat>
  <Paragraphs>451</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Helvetica Neue</vt:lpstr>
      <vt:lpstr>Ita</vt:lpstr>
      <vt:lpstr>等线</vt:lpstr>
      <vt:lpstr>等线 Light</vt:lpstr>
      <vt:lpstr>微软雅黑</vt:lpstr>
      <vt:lpstr>Arial</vt:lpstr>
      <vt:lpstr>Cambria Math</vt:lpstr>
      <vt:lpstr>Office 主题​​</vt:lpstr>
      <vt:lpstr>PowerPoint 演示文稿</vt:lpstr>
      <vt:lpstr>概览</vt:lpstr>
      <vt:lpstr>POW</vt:lpstr>
      <vt:lpstr>POS</vt:lpstr>
      <vt:lpstr>DPOS</vt:lpstr>
      <vt:lpstr>共识算法对比</vt:lpstr>
      <vt:lpstr>BFT</vt:lpstr>
      <vt:lpstr>BFT-View Change</vt:lpstr>
      <vt:lpstr>PBFT优化</vt:lpstr>
      <vt:lpstr>PBFT优化</vt:lpstr>
      <vt:lpstr>PowerPoint 演示文稿</vt:lpstr>
      <vt:lpstr>费用激励</vt:lpstr>
      <vt:lpstr>验证节点更新</vt:lpstr>
      <vt:lpstr>可配置参数</vt:lpstr>
      <vt:lpstr>选举配置更新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zhengyong zhao</dc:creator>
  <cp:lastModifiedBy>zhengyong zhao</cp:lastModifiedBy>
  <cp:revision>141</cp:revision>
  <dcterms:created xsi:type="dcterms:W3CDTF">2018-11-06T05:34:20Z</dcterms:created>
  <dcterms:modified xsi:type="dcterms:W3CDTF">2018-11-12T08:09:37Z</dcterms:modified>
</cp:coreProperties>
</file>