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3004800" cy="9753600"/>
  <p:notesSz cx="13004800" cy="97536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6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59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1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0600" y="880780"/>
            <a:ext cx="11023600" cy="1047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bg1"/>
                </a:solidFill>
                <a:latin typeface="Arial Unicode MS"/>
                <a:cs typeface="Arial Unicode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0600" y="2684424"/>
            <a:ext cx="11023600" cy="6405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5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4143" y="1371600"/>
            <a:ext cx="114681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40305" algn="l"/>
              </a:tabLst>
            </a:pP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Java8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深入</a:t>
            </a:r>
            <a:r>
              <a:rPr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剖析与实战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4096" y="6324600"/>
            <a:ext cx="281230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35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/>
              </a:rPr>
              <a:t>讲</a:t>
            </a:r>
            <a:r>
              <a:rPr lang="en-US" sz="3200" spc="-535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/>
              </a:rPr>
              <a:t>   </a:t>
            </a:r>
            <a:r>
              <a:rPr sz="3200" spc="-535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/>
              </a:rPr>
              <a:t>师</a:t>
            </a:r>
            <a:r>
              <a:rPr sz="3200" spc="-535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/>
              </a:rPr>
              <a:t>：张⻰龙</a:t>
            </a:r>
            <a:endParaRPr sz="3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59200" y="8229600"/>
            <a:ext cx="5238781" cy="992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1814195" algn="l"/>
              </a:tabLst>
            </a:pPr>
            <a:r>
              <a:rPr sz="3100" spc="35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 Unicode MS"/>
              </a:rPr>
              <a:t>版权所有	</a:t>
            </a:r>
            <a:r>
              <a:rPr sz="3100" spc="-36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 Unicode MS"/>
              </a:rPr>
              <a:t>北北京圣思园教育</a:t>
            </a:r>
            <a:endParaRPr sz="3100" dirty="0">
              <a:latin typeface="华文楷体" panose="02010600040101010101" pitchFamily="2" charset="-122"/>
              <a:ea typeface="华文楷体" panose="02010600040101010101" pitchFamily="2" charset="-122"/>
              <a:cs typeface="Arial Unicode MS"/>
            </a:endParaRPr>
          </a:p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3100" spc="7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/>
              </a:rPr>
              <a:t>ip</a:t>
            </a:r>
            <a:r>
              <a:rPr sz="310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/>
              </a:rPr>
              <a:t>r</a:t>
            </a:r>
            <a:r>
              <a:rPr sz="3100" spc="60" dirty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/>
              </a:rPr>
              <a:t>ogramming.cn</a:t>
            </a:r>
            <a:endParaRPr sz="3100" dirty="0">
              <a:latin typeface="华文楷体" panose="02010600040101010101" pitchFamily="2" charset="-122"/>
              <a:ea typeface="华文楷体" panose="02010600040101010101" pitchFamily="2" charset="-122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100" y="868874"/>
            <a:ext cx="10527665" cy="3358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84810" algn="ctr">
              <a:lnSpc>
                <a:spcPct val="100000"/>
              </a:lnSpc>
            </a:pPr>
            <a:r>
              <a:rPr sz="8000" dirty="0">
                <a:solidFill>
                  <a:srgbClr val="FFFFFF"/>
                </a:solidFill>
                <a:latin typeface="Arial Unicode MS"/>
                <a:cs typeface="Arial Unicode MS"/>
              </a:rPr>
              <a:t>继续</a:t>
            </a:r>
            <a:endParaRPr sz="8000">
              <a:latin typeface="Arial Unicode MS"/>
              <a:cs typeface="Arial Unicode MS"/>
            </a:endParaRPr>
          </a:p>
          <a:p>
            <a:pPr marL="12700" marR="5080">
              <a:lnSpc>
                <a:spcPct val="203399"/>
              </a:lnSpc>
              <a:spcBef>
                <a:spcPts val="1480"/>
              </a:spcBef>
            </a:pPr>
            <a:r>
              <a:rPr sz="3400" spc="50" dirty="0">
                <a:solidFill>
                  <a:srgbClr val="FFFFFF"/>
                </a:solidFill>
                <a:latin typeface="Arial"/>
                <a:cs typeface="Arial"/>
              </a:rPr>
              <a:t>List&lt;Integer&gt; </a:t>
            </a:r>
            <a:r>
              <a:rPr sz="3400" spc="25" dirty="0">
                <a:solidFill>
                  <a:srgbClr val="FFFFFF"/>
                </a:solidFill>
                <a:latin typeface="Arial"/>
                <a:cs typeface="Arial"/>
              </a:rPr>
              <a:t>numbers </a:t>
            </a:r>
            <a:r>
              <a:rPr sz="3400" spc="254" dirty="0">
                <a:solidFill>
                  <a:srgbClr val="FFFFFF"/>
                </a:solidFill>
                <a:latin typeface="Arial"/>
                <a:cs typeface="Arial"/>
              </a:rPr>
              <a:t>= Arrays.asList(1, 2, 3, 4, 5, 6); </a:t>
            </a:r>
            <a:r>
              <a:rPr sz="3400" spc="10" dirty="0">
                <a:solidFill>
                  <a:srgbClr val="FFFFFF"/>
                </a:solidFill>
                <a:latin typeface="Arial"/>
                <a:cs typeface="Arial"/>
              </a:rPr>
              <a:t>numbers.forEach(</a:t>
            </a:r>
            <a:r>
              <a:rPr sz="3400" spc="-5" dirty="0">
                <a:solidFill>
                  <a:srgbClr val="00F900"/>
                </a:solidFill>
                <a:latin typeface="Arial"/>
                <a:cs typeface="Arial"/>
              </a:rPr>
              <a:t>System.out::println</a:t>
            </a:r>
            <a:r>
              <a:rPr sz="3400" spc="-5" dirty="0">
                <a:solidFill>
                  <a:srgbClr val="FFFFFF"/>
                </a:solidFill>
                <a:latin typeface="Arial"/>
                <a:cs typeface="Arial"/>
              </a:rPr>
              <a:t>);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800">
              <a:lnSpc>
                <a:spcPts val="9540"/>
              </a:lnSpc>
            </a:pPr>
            <a:r>
              <a:rPr spc="-1335" dirty="0"/>
              <a:t>示例例：排序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45418"/>
            <a:ext cx="139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26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0000" y="2713647"/>
            <a:ext cx="3978275" cy="304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0"/>
              </a:lnSpc>
            </a:pPr>
            <a:r>
              <a:rPr sz="2400" spc="-330" dirty="0">
                <a:solidFill>
                  <a:srgbClr val="FFFFFF"/>
                </a:solidFill>
                <a:latin typeface="Arial Unicode MS"/>
                <a:cs typeface="Arial Unicode MS"/>
              </a:rPr>
              <a:t>传统⽅方式对字符串串集合排序：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0000" y="3448890"/>
            <a:ext cx="10072370" cy="525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List&lt;String&gt;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names </a:t>
            </a:r>
            <a:r>
              <a:rPr sz="2400" spc="17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Arrays.asList("zhangsan",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"lisi",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"wangwu",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"zhaoliu");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Collections.so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t(names, new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Comparator&lt;String&gt;()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{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350">
              <a:latin typeface="Times New Roman"/>
              <a:cs typeface="Times New Roman"/>
            </a:endParaRPr>
          </a:p>
          <a:p>
            <a:pPr marL="710565">
              <a:lnSpc>
                <a:spcPct val="100000"/>
              </a:lnSpc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@Override</a:t>
            </a:r>
            <a:endParaRPr sz="2400">
              <a:latin typeface="Arial"/>
              <a:cs typeface="Arial"/>
            </a:endParaRPr>
          </a:p>
          <a:p>
            <a:pPr marL="1111250" marR="4076700" indent="-338455">
              <a:lnSpc>
                <a:spcPts val="5600"/>
              </a:lnSpc>
              <a:spcBef>
                <a:spcPts val="540"/>
              </a:spcBef>
            </a:pP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int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compa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e(String a, String </a:t>
            </a:r>
            <a:r>
              <a:rPr sz="2400" spc="60" dirty="0">
                <a:solidFill>
                  <a:srgbClr val="FFFFFF"/>
                </a:solidFill>
                <a:latin typeface="Arial"/>
                <a:cs typeface="Arial"/>
              </a:rPr>
              <a:t>b)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{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etu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b.compa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spc="-409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o(a);</a:t>
            </a:r>
            <a:endParaRPr sz="2400">
              <a:latin typeface="Arial"/>
              <a:cs typeface="Arial"/>
            </a:endParaRPr>
          </a:p>
          <a:p>
            <a:pPr marL="772795">
              <a:lnSpc>
                <a:spcPct val="100000"/>
              </a:lnSpc>
              <a:spcBef>
                <a:spcPts val="198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350">
              <a:latin typeface="Times New Roman"/>
              <a:cs typeface="Times New Roman"/>
            </a:endParaRPr>
          </a:p>
          <a:p>
            <a:pPr marL="9715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});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System.out.println(names);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500">
              <a:lnSpc>
                <a:spcPct val="100000"/>
              </a:lnSpc>
            </a:pPr>
            <a:r>
              <a:rPr spc="145" dirty="0">
                <a:latin typeface="Arial"/>
                <a:cs typeface="Arial"/>
              </a:rPr>
              <a:t>Lambda</a:t>
            </a:r>
            <a:r>
              <a:rPr spc="-2670" dirty="0"/>
              <a:t>⽅方式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789" rIns="0" bIns="0" rtlCol="0">
            <a:spAutoFit/>
          </a:bodyPr>
          <a:lstStyle/>
          <a:p>
            <a:pPr marL="457200" marR="5080">
              <a:lnSpc>
                <a:spcPct val="100499"/>
              </a:lnSpc>
            </a:pPr>
            <a:r>
              <a:rPr sz="3400" spc="40" dirty="0"/>
              <a:t>List&lt;String&gt; names2 </a:t>
            </a:r>
            <a:r>
              <a:rPr sz="3400" spc="254" dirty="0"/>
              <a:t>= </a:t>
            </a:r>
            <a:r>
              <a:rPr sz="3400" spc="-15" dirty="0"/>
              <a:t>Arrays.asList("zhangsan", </a:t>
            </a:r>
            <a:r>
              <a:rPr sz="3400" spc="-75" dirty="0"/>
              <a:t>"lisi",</a:t>
            </a:r>
            <a:r>
              <a:rPr sz="3400" spc="-70" dirty="0"/>
              <a:t> </a:t>
            </a:r>
            <a:r>
              <a:rPr sz="3400" spc="-40" dirty="0"/>
              <a:t>"wangwu", </a:t>
            </a:r>
            <a:r>
              <a:rPr sz="3400" spc="-50" dirty="0"/>
              <a:t>"zhaoliu");</a:t>
            </a:r>
            <a:endParaRPr sz="3400"/>
          </a:p>
          <a:p>
            <a:pPr marL="457200" marR="502920">
              <a:lnSpc>
                <a:spcPct val="203399"/>
              </a:lnSpc>
            </a:pPr>
            <a:r>
              <a:rPr sz="3400" spc="10" dirty="0">
                <a:solidFill>
                  <a:srgbClr val="00F900"/>
                </a:solidFill>
              </a:rPr>
              <a:t>Collections.so</a:t>
            </a:r>
            <a:r>
              <a:rPr sz="3400" spc="65" dirty="0">
                <a:solidFill>
                  <a:srgbClr val="00F900"/>
                </a:solidFill>
              </a:rPr>
              <a:t>r</a:t>
            </a:r>
            <a:r>
              <a:rPr sz="3400" dirty="0">
                <a:solidFill>
                  <a:srgbClr val="00F900"/>
                </a:solidFill>
              </a:rPr>
              <a:t>t(names2, (a, </a:t>
            </a:r>
            <a:r>
              <a:rPr sz="3400" spc="90" dirty="0">
                <a:solidFill>
                  <a:srgbClr val="00F900"/>
                </a:solidFill>
              </a:rPr>
              <a:t>b)</a:t>
            </a:r>
            <a:r>
              <a:rPr sz="3400" dirty="0">
                <a:solidFill>
                  <a:srgbClr val="00F900"/>
                </a:solidFill>
              </a:rPr>
              <a:t> </a:t>
            </a:r>
            <a:r>
              <a:rPr sz="3400" spc="125" dirty="0">
                <a:solidFill>
                  <a:srgbClr val="00F900"/>
                </a:solidFill>
              </a:rPr>
              <a:t>-&gt;</a:t>
            </a:r>
            <a:r>
              <a:rPr sz="3400" dirty="0">
                <a:solidFill>
                  <a:srgbClr val="00F900"/>
                </a:solidFill>
              </a:rPr>
              <a:t> </a:t>
            </a:r>
            <a:r>
              <a:rPr sz="3400" spc="70" dirty="0">
                <a:solidFill>
                  <a:srgbClr val="00F900"/>
                </a:solidFill>
              </a:rPr>
              <a:t>b.compa</a:t>
            </a:r>
            <a:r>
              <a:rPr sz="3400" spc="-20" dirty="0">
                <a:solidFill>
                  <a:srgbClr val="00F900"/>
                </a:solidFill>
              </a:rPr>
              <a:t>r</a:t>
            </a:r>
            <a:r>
              <a:rPr sz="3400" dirty="0">
                <a:solidFill>
                  <a:srgbClr val="00F900"/>
                </a:solidFill>
              </a:rPr>
              <a:t>e</a:t>
            </a:r>
            <a:r>
              <a:rPr sz="3400" spc="-570" dirty="0">
                <a:solidFill>
                  <a:srgbClr val="00F900"/>
                </a:solidFill>
              </a:rPr>
              <a:t>T</a:t>
            </a:r>
            <a:r>
              <a:rPr sz="3400" dirty="0">
                <a:solidFill>
                  <a:srgbClr val="00F900"/>
                </a:solidFill>
              </a:rPr>
              <a:t>o(a)); </a:t>
            </a:r>
            <a:r>
              <a:rPr sz="3400" dirty="0"/>
              <a:t>System.out.println(names2);</a:t>
            </a:r>
            <a:endParaRPr sz="3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881574"/>
            <a:ext cx="90932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40305" algn="l"/>
              </a:tabLst>
            </a:pPr>
            <a:r>
              <a:rPr dirty="0">
                <a:latin typeface="Arial"/>
                <a:cs typeface="Arial"/>
              </a:rPr>
              <a:t>Java	</a:t>
            </a:r>
            <a:r>
              <a:rPr spc="145" dirty="0">
                <a:latin typeface="Arial"/>
                <a:cs typeface="Arial"/>
              </a:rPr>
              <a:t>Lambda</a:t>
            </a:r>
            <a:r>
              <a:rPr spc="145" dirty="0"/>
              <a:t>概要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59992"/>
            <a:ext cx="10214610" cy="182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6199"/>
              </a:lnSpc>
            </a:pP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Java </a:t>
            </a:r>
            <a:r>
              <a:rPr sz="3800" spc="65" dirty="0">
                <a:solidFill>
                  <a:srgbClr val="FFFFFF"/>
                </a:solidFill>
                <a:latin typeface="Arial"/>
                <a:cs typeface="Arial"/>
              </a:rPr>
              <a:t>Lambda</a:t>
            </a:r>
            <a:r>
              <a:rPr sz="3800" spc="-430" dirty="0">
                <a:solidFill>
                  <a:srgbClr val="FFFFFF"/>
                </a:solidFill>
                <a:latin typeface="Arial Unicode MS"/>
                <a:cs typeface="Arial Unicode MS"/>
              </a:rPr>
              <a:t>表达式是⼀一种匿匿名函数；它是没有 </a:t>
            </a:r>
            <a:r>
              <a:rPr sz="3800" spc="-175" dirty="0">
                <a:solidFill>
                  <a:srgbClr val="FFFFFF"/>
                </a:solidFill>
                <a:latin typeface="Arial Unicode MS"/>
                <a:cs typeface="Arial Unicode MS"/>
              </a:rPr>
              <a:t>声明的⽅方法，即没有访问修饰符、返回值声明和</a:t>
            </a:r>
            <a:r>
              <a:rPr sz="3800" spc="-50" dirty="0">
                <a:solidFill>
                  <a:srgbClr val="FFFFFF"/>
                </a:solidFill>
                <a:latin typeface="Arial Unicode MS"/>
                <a:cs typeface="Arial Unicode MS"/>
              </a:rPr>
              <a:t> 名字</a:t>
            </a:r>
            <a:endParaRPr sz="3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0">
              <a:lnSpc>
                <a:spcPct val="100000"/>
              </a:lnSpc>
            </a:pPr>
            <a:r>
              <a:rPr spc="145" dirty="0">
                <a:latin typeface="Arial"/>
                <a:cs typeface="Arial"/>
              </a:rPr>
              <a:t>Lambda</a:t>
            </a:r>
            <a:r>
              <a:rPr spc="-1335" dirty="0"/>
              <a:t>表达式作⽤用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00F900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59992"/>
            <a:ext cx="53340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30"/>
              </a:lnSpc>
            </a:pPr>
            <a:r>
              <a:rPr sz="3800" spc="-1015" dirty="0">
                <a:solidFill>
                  <a:srgbClr val="00F900"/>
                </a:solidFill>
                <a:latin typeface="Arial Unicode MS"/>
                <a:cs typeface="Arial Unicode MS"/>
              </a:rPr>
              <a:t>传递⾏行行为，⽽而不不仅仅是值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40265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9600" y="3953792"/>
            <a:ext cx="292100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dirty="0">
                <a:solidFill>
                  <a:srgbClr val="FFFFFF"/>
                </a:solidFill>
                <a:latin typeface="Arial Unicode MS"/>
                <a:cs typeface="Arial Unicode MS"/>
              </a:rPr>
              <a:t>提升抽象层次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5233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9600" y="5160292"/>
            <a:ext cx="318960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75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3800" spc="-1090" dirty="0">
                <a:solidFill>
                  <a:srgbClr val="FFFFFF"/>
                </a:solidFill>
                <a:latin typeface="Arial Unicode MS"/>
                <a:cs typeface="Arial Unicode MS"/>
              </a:rPr>
              <a:t>重⽤用性更更好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64395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9600" y="6366792"/>
            <a:ext cx="195580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760" dirty="0">
                <a:solidFill>
                  <a:srgbClr val="FFFFFF"/>
                </a:solidFill>
                <a:latin typeface="Arial Unicode MS"/>
                <a:cs typeface="Arial Unicode MS"/>
              </a:rPr>
              <a:t>更更加灵活</a:t>
            </a:r>
            <a:endParaRPr sz="3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6200" y="881574"/>
            <a:ext cx="10300335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40305" algn="l"/>
              </a:tabLst>
            </a:pPr>
            <a:r>
              <a:rPr dirty="0">
                <a:latin typeface="Arial"/>
                <a:cs typeface="Arial"/>
              </a:rPr>
              <a:t>Java	</a:t>
            </a:r>
            <a:r>
              <a:rPr spc="145" dirty="0">
                <a:latin typeface="Arial"/>
                <a:cs typeface="Arial"/>
              </a:rPr>
              <a:t>Lambda</a:t>
            </a:r>
            <a:r>
              <a:rPr spc="145" dirty="0"/>
              <a:t>基本语法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59992"/>
            <a:ext cx="7185025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Java</a:t>
            </a:r>
            <a:r>
              <a:rPr sz="3800" dirty="0">
                <a:solidFill>
                  <a:srgbClr val="FFFFFF"/>
                </a:solidFill>
                <a:latin typeface="Arial Unicode MS"/>
                <a:cs typeface="Arial Unicode MS"/>
              </a:rPr>
              <a:t>中的</a:t>
            </a:r>
            <a:r>
              <a:rPr sz="3800" spc="65" dirty="0">
                <a:solidFill>
                  <a:srgbClr val="FFFFFF"/>
                </a:solidFill>
                <a:latin typeface="Arial"/>
                <a:cs typeface="Arial"/>
              </a:rPr>
              <a:t>Lambda</a:t>
            </a:r>
            <a:r>
              <a:rPr sz="3800" spc="65" dirty="0">
                <a:solidFill>
                  <a:srgbClr val="FFFFFF"/>
                </a:solidFill>
                <a:latin typeface="Arial Unicode MS"/>
                <a:cs typeface="Arial Unicode MS"/>
              </a:rPr>
              <a:t>表达式基本语法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39884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9600" y="3933697"/>
            <a:ext cx="458025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33015" algn="l"/>
                <a:tab pos="3146425" algn="l"/>
              </a:tabLst>
            </a:pPr>
            <a:r>
              <a:rPr sz="3800" spc="20" dirty="0">
                <a:solidFill>
                  <a:srgbClr val="FFFFFF"/>
                </a:solidFill>
                <a:latin typeface="Arial"/>
                <a:cs typeface="Arial"/>
              </a:rPr>
              <a:t>(argument)	</a:t>
            </a:r>
            <a:r>
              <a:rPr sz="3800" spc="140" dirty="0">
                <a:solidFill>
                  <a:srgbClr val="FFFFFF"/>
                </a:solidFill>
                <a:latin typeface="Arial"/>
                <a:cs typeface="Arial"/>
              </a:rPr>
              <a:t>-&gt;	</a:t>
            </a:r>
            <a:r>
              <a:rPr sz="3800" spc="65" dirty="0">
                <a:solidFill>
                  <a:srgbClr val="FFFFFF"/>
                </a:solidFill>
                <a:latin typeface="Arial"/>
                <a:cs typeface="Arial"/>
              </a:rPr>
              <a:t>(body)</a:t>
            </a:r>
            <a:endParaRPr sz="3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1441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5071392"/>
            <a:ext cx="147320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950" dirty="0">
                <a:solidFill>
                  <a:srgbClr val="FFFFFF"/>
                </a:solidFill>
                <a:latin typeface="Arial Unicode MS"/>
                <a:cs typeface="Arial Unicode MS"/>
              </a:rPr>
              <a:t>⽐比如说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63125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9600" y="6257797"/>
            <a:ext cx="543877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33830" algn="l"/>
                <a:tab pos="3122930" algn="l"/>
                <a:tab pos="3736340" algn="l"/>
                <a:tab pos="4031615" algn="l"/>
                <a:tab pos="5264785" algn="l"/>
              </a:tabLst>
            </a:pPr>
            <a:r>
              <a:rPr sz="3800" spc="30" dirty="0">
                <a:solidFill>
                  <a:srgbClr val="FFFFFF"/>
                </a:solidFill>
                <a:latin typeface="Arial"/>
                <a:cs typeface="Arial"/>
              </a:rPr>
              <a:t>(arg1,	</a:t>
            </a:r>
            <a:r>
              <a:rPr sz="3800" spc="25" dirty="0">
                <a:solidFill>
                  <a:srgbClr val="FFFFFF"/>
                </a:solidFill>
                <a:latin typeface="Arial"/>
                <a:cs typeface="Arial"/>
              </a:rPr>
              <a:t>arg2...)	</a:t>
            </a:r>
            <a:r>
              <a:rPr sz="3800" spc="140" dirty="0">
                <a:solidFill>
                  <a:srgbClr val="FFFFFF"/>
                </a:solidFill>
                <a:latin typeface="Arial"/>
                <a:cs typeface="Arial"/>
              </a:rPr>
              <a:t>-&gt;	</a:t>
            </a:r>
            <a:r>
              <a:rPr sz="3800" spc="-5" dirty="0">
                <a:solidFill>
                  <a:srgbClr val="FFFFFF"/>
                </a:solidFill>
                <a:latin typeface="Arial"/>
                <a:cs typeface="Arial"/>
              </a:rPr>
              <a:t>{	</a:t>
            </a:r>
            <a:r>
              <a:rPr sz="3800" spc="100" dirty="0">
                <a:solidFill>
                  <a:srgbClr val="FFFFFF"/>
                </a:solidFill>
                <a:latin typeface="Arial"/>
                <a:cs typeface="Arial"/>
              </a:rPr>
              <a:t>body	</a:t>
            </a:r>
            <a:r>
              <a:rPr sz="3800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3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5100" y="74301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79600" y="7375397"/>
            <a:ext cx="812101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14475" algn="l"/>
                <a:tab pos="2774950" algn="l"/>
                <a:tab pos="4116070" algn="l"/>
                <a:tab pos="5805170" algn="l"/>
                <a:tab pos="6418580" algn="l"/>
                <a:tab pos="6713855" algn="l"/>
                <a:tab pos="7947025" algn="l"/>
              </a:tabLst>
            </a:pPr>
            <a:r>
              <a:rPr sz="3800" spc="30" dirty="0">
                <a:solidFill>
                  <a:srgbClr val="FFFFFF"/>
                </a:solidFill>
                <a:latin typeface="Arial"/>
                <a:cs typeface="Arial"/>
              </a:rPr>
              <a:t>(type1	</a:t>
            </a:r>
            <a:r>
              <a:rPr sz="3800" spc="40" dirty="0">
                <a:solidFill>
                  <a:srgbClr val="FFFFFF"/>
                </a:solidFill>
                <a:latin typeface="Arial"/>
                <a:cs typeface="Arial"/>
              </a:rPr>
              <a:t>arg1,	type2	</a:t>
            </a:r>
            <a:r>
              <a:rPr sz="3800" spc="25" dirty="0">
                <a:solidFill>
                  <a:srgbClr val="FFFFFF"/>
                </a:solidFill>
                <a:latin typeface="Arial"/>
                <a:cs typeface="Arial"/>
              </a:rPr>
              <a:t>arg2...)	</a:t>
            </a:r>
            <a:r>
              <a:rPr sz="3800" spc="140" dirty="0">
                <a:solidFill>
                  <a:srgbClr val="FFFFFF"/>
                </a:solidFill>
                <a:latin typeface="Arial"/>
                <a:cs typeface="Arial"/>
              </a:rPr>
              <a:t>-&gt;	</a:t>
            </a:r>
            <a:r>
              <a:rPr sz="3800" spc="-5" dirty="0">
                <a:solidFill>
                  <a:srgbClr val="FFFFFF"/>
                </a:solidFill>
                <a:latin typeface="Arial"/>
                <a:cs typeface="Arial"/>
              </a:rPr>
              <a:t>{	</a:t>
            </a:r>
            <a:r>
              <a:rPr sz="3800" spc="100" dirty="0">
                <a:solidFill>
                  <a:srgbClr val="FFFFFF"/>
                </a:solidFill>
                <a:latin typeface="Arial"/>
                <a:cs typeface="Arial"/>
              </a:rPr>
              <a:t>body	</a:t>
            </a:r>
            <a:r>
              <a:rPr sz="3800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881574"/>
            <a:ext cx="8268334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40305" algn="l"/>
              </a:tabLst>
            </a:pPr>
            <a:r>
              <a:rPr dirty="0">
                <a:latin typeface="Arial"/>
                <a:cs typeface="Arial"/>
              </a:rPr>
              <a:t>Java	</a:t>
            </a:r>
            <a:r>
              <a:rPr spc="145" dirty="0">
                <a:latin typeface="Arial"/>
                <a:cs typeface="Arial"/>
              </a:rPr>
              <a:t>Lambda</a:t>
            </a:r>
            <a:r>
              <a:rPr spc="-2670" dirty="0"/>
              <a:t>示例例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15759"/>
            <a:ext cx="20129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41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2400" y="2758980"/>
            <a:ext cx="3641090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50" spc="85" dirty="0">
                <a:solidFill>
                  <a:srgbClr val="FFFFFF"/>
                </a:solidFill>
                <a:latin typeface="Arial"/>
                <a:cs typeface="Arial"/>
              </a:rPr>
              <a:t>Lambda</a:t>
            </a:r>
            <a:r>
              <a:rPr sz="3650" spc="-705" dirty="0">
                <a:solidFill>
                  <a:srgbClr val="FFFFFF"/>
                </a:solidFill>
                <a:latin typeface="Arial Unicode MS"/>
                <a:cs typeface="Arial Unicode MS"/>
              </a:rPr>
              <a:t>示例例说明</a:t>
            </a:r>
            <a:endParaRPr sz="365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3933359"/>
            <a:ext cx="20129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41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6900" y="3881346"/>
            <a:ext cx="6418580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21075" algn="l"/>
              </a:tabLst>
            </a:pP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(int </a:t>
            </a:r>
            <a:r>
              <a:rPr sz="3650" spc="15" dirty="0">
                <a:solidFill>
                  <a:srgbClr val="FFFFFF"/>
                </a:solidFill>
                <a:latin typeface="Arial"/>
                <a:cs typeface="Arial"/>
              </a:rPr>
              <a:t>a,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int </a:t>
            </a:r>
            <a:r>
              <a:rPr sz="3650" spc="114" dirty="0">
                <a:solidFill>
                  <a:srgbClr val="FFFFFF"/>
                </a:solidFill>
                <a:latin typeface="Arial"/>
                <a:cs typeface="Arial"/>
              </a:rPr>
              <a:t>b)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155" dirty="0">
                <a:solidFill>
                  <a:srgbClr val="FFFFFF"/>
                </a:solidFill>
                <a:latin typeface="Arial"/>
                <a:cs typeface="Arial"/>
              </a:rPr>
              <a:t>-&gt;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36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650" spc="-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50" spc="15" dirty="0">
                <a:solidFill>
                  <a:srgbClr val="FFFFFF"/>
                </a:solidFill>
                <a:latin typeface="Arial"/>
                <a:cs typeface="Arial"/>
              </a:rPr>
              <a:t>etu</a:t>
            </a:r>
            <a:r>
              <a:rPr sz="3650" spc="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50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3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114" dirty="0">
                <a:solidFill>
                  <a:srgbClr val="FFFFFF"/>
                </a:solidFill>
                <a:latin typeface="Arial"/>
                <a:cs typeface="Arial"/>
              </a:rPr>
              <a:t>b;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3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5000159"/>
            <a:ext cx="20129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41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6900" y="4948146"/>
            <a:ext cx="7920990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() </a:t>
            </a:r>
            <a:r>
              <a:rPr sz="3650" spc="155" dirty="0">
                <a:solidFill>
                  <a:srgbClr val="FFFFFF"/>
                </a:solidFill>
                <a:latin typeface="Arial"/>
                <a:cs typeface="Arial"/>
              </a:rPr>
              <a:t>-&gt;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dirty="0">
                <a:solidFill>
                  <a:srgbClr val="FFFFFF"/>
                </a:solidFill>
                <a:latin typeface="Arial"/>
                <a:cs typeface="Arial"/>
              </a:rPr>
              <a:t>System.out.println("Hello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-24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3650" dirty="0">
                <a:solidFill>
                  <a:srgbClr val="FFFFFF"/>
                </a:solidFill>
                <a:latin typeface="Arial"/>
                <a:cs typeface="Arial"/>
              </a:rPr>
              <a:t>orld");</a:t>
            </a:r>
            <a:endParaRPr sz="3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6054259"/>
            <a:ext cx="20129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41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6900" y="6014946"/>
            <a:ext cx="7642859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(String </a:t>
            </a:r>
            <a:r>
              <a:rPr sz="3650" spc="15" dirty="0">
                <a:solidFill>
                  <a:srgbClr val="FFFFFF"/>
                </a:solidFill>
                <a:latin typeface="Arial"/>
                <a:cs typeface="Arial"/>
              </a:rPr>
              <a:t>s)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155" dirty="0">
                <a:solidFill>
                  <a:srgbClr val="FFFFFF"/>
                </a:solidFill>
                <a:latin typeface="Arial"/>
                <a:cs typeface="Arial"/>
              </a:rPr>
              <a:t>-&gt;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15" dirty="0">
                <a:solidFill>
                  <a:srgbClr val="FFFFFF"/>
                </a:solidFill>
                <a:latin typeface="Arial"/>
                <a:cs typeface="Arial"/>
              </a:rPr>
              <a:t>System.out.println(s);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3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5100" y="7121059"/>
            <a:ext cx="20129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41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66900" y="7069046"/>
            <a:ext cx="1583055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() </a:t>
            </a:r>
            <a:r>
              <a:rPr sz="3650" spc="155" dirty="0">
                <a:solidFill>
                  <a:srgbClr val="FFFFFF"/>
                </a:solidFill>
                <a:latin typeface="Arial"/>
                <a:cs typeface="Arial"/>
              </a:rPr>
              <a:t>-&gt;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20" dirty="0">
                <a:solidFill>
                  <a:srgbClr val="FFFFFF"/>
                </a:solidFill>
                <a:latin typeface="Arial"/>
                <a:cs typeface="Arial"/>
              </a:rPr>
              <a:t>42</a:t>
            </a:r>
            <a:endParaRPr sz="3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5100" y="8187859"/>
            <a:ext cx="20129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41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66900" y="8135846"/>
            <a:ext cx="4549140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() </a:t>
            </a:r>
            <a:r>
              <a:rPr sz="3650" spc="155" dirty="0">
                <a:solidFill>
                  <a:srgbClr val="FFFFFF"/>
                </a:solidFill>
                <a:latin typeface="Arial"/>
                <a:cs typeface="Arial"/>
              </a:rPr>
              <a:t>-&gt;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-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50" spc="15" dirty="0">
                <a:solidFill>
                  <a:srgbClr val="FFFFFF"/>
                </a:solidFill>
                <a:latin typeface="Arial"/>
                <a:cs typeface="Arial"/>
              </a:rPr>
              <a:t>etu</a:t>
            </a:r>
            <a:r>
              <a:rPr sz="3650" spc="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50" spc="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15" dirty="0">
                <a:solidFill>
                  <a:srgbClr val="FFFFFF"/>
                </a:solidFill>
                <a:latin typeface="Arial"/>
                <a:cs typeface="Arial"/>
              </a:rPr>
              <a:t>3.1415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50" spc="5" dirty="0">
                <a:solidFill>
                  <a:srgbClr val="FFFFFF"/>
                </a:solidFill>
                <a:latin typeface="Arial"/>
                <a:cs typeface="Arial"/>
              </a:rPr>
              <a:t>};</a:t>
            </a:r>
            <a:endParaRPr sz="3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881574"/>
            <a:ext cx="8268334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40305" algn="l"/>
              </a:tabLst>
            </a:pPr>
            <a:r>
              <a:rPr dirty="0">
                <a:latin typeface="Arial"/>
                <a:cs typeface="Arial"/>
              </a:rPr>
              <a:t>Java	</a:t>
            </a:r>
            <a:r>
              <a:rPr spc="145" dirty="0">
                <a:latin typeface="Arial"/>
                <a:cs typeface="Arial"/>
              </a:rPr>
              <a:t>Lambda</a:t>
            </a:r>
            <a:r>
              <a:rPr spc="145" dirty="0"/>
              <a:t>结构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9700" y="2759992"/>
            <a:ext cx="9330055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11885" algn="l"/>
                <a:tab pos="3042285" algn="l"/>
              </a:tabLst>
            </a:pPr>
            <a:r>
              <a:rPr sz="3800" spc="-1270" dirty="0">
                <a:solidFill>
                  <a:srgbClr val="FFFFFF"/>
                </a:solidFill>
                <a:latin typeface="Arial Unicode MS"/>
                <a:cs typeface="Arial Unicode MS"/>
              </a:rPr>
              <a:t>⼀一个	</a:t>
            </a:r>
            <a:r>
              <a:rPr sz="3800" spc="65" dirty="0">
                <a:solidFill>
                  <a:srgbClr val="FFFFFF"/>
                </a:solidFill>
                <a:latin typeface="Arial"/>
                <a:cs typeface="Arial"/>
              </a:rPr>
              <a:t>Lambda	</a:t>
            </a:r>
            <a:r>
              <a:rPr sz="3800" spc="65" dirty="0">
                <a:solidFill>
                  <a:srgbClr val="FFFFFF"/>
                </a:solidFill>
                <a:latin typeface="Arial Unicode MS"/>
                <a:cs typeface="Arial Unicode MS"/>
              </a:rPr>
              <a:t>表达式可以有零个或多个参数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0011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9700" y="3928392"/>
            <a:ext cx="10160000" cy="119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  <a:tabLst>
                <a:tab pos="4194810" algn="l"/>
              </a:tabLst>
            </a:pPr>
            <a:r>
              <a:rPr sz="3800" spc="-170" dirty="0">
                <a:solidFill>
                  <a:srgbClr val="FFFFFF"/>
                </a:solidFill>
                <a:latin typeface="Arial Unicode MS"/>
                <a:cs typeface="Arial Unicode MS"/>
              </a:rPr>
              <a:t>参数的类型既可以明确声明，也可以根据上下⽂文 </a:t>
            </a:r>
            <a:r>
              <a:rPr sz="3800" spc="-475" dirty="0">
                <a:solidFill>
                  <a:srgbClr val="FFFFFF"/>
                </a:solidFill>
                <a:latin typeface="Arial Unicode MS"/>
                <a:cs typeface="Arial Unicode MS"/>
              </a:rPr>
              <a:t>来推断。例例如：</a:t>
            </a:r>
            <a:r>
              <a:rPr sz="3800" spc="-475" dirty="0">
                <a:solidFill>
                  <a:srgbClr val="FFFFFF"/>
                </a:solidFill>
                <a:latin typeface="Arial"/>
                <a:cs typeface="Arial"/>
              </a:rPr>
              <a:t>(int	a)</a:t>
            </a:r>
            <a:r>
              <a:rPr sz="3800" spc="-475" dirty="0">
                <a:solidFill>
                  <a:srgbClr val="FFFFFF"/>
                </a:solidFill>
                <a:latin typeface="Arial Unicode MS"/>
                <a:cs typeface="Arial Unicode MS"/>
              </a:rPr>
              <a:t>与</a:t>
            </a:r>
            <a:r>
              <a:rPr sz="3800" spc="-475" dirty="0">
                <a:solidFill>
                  <a:srgbClr val="FFFFFF"/>
                </a:solidFill>
                <a:latin typeface="Arial"/>
                <a:cs typeface="Arial"/>
              </a:rPr>
              <a:t>(a)</a:t>
            </a:r>
            <a:r>
              <a:rPr sz="3800" spc="-475" dirty="0">
                <a:solidFill>
                  <a:srgbClr val="FFFFFF"/>
                </a:solidFill>
                <a:latin typeface="Arial Unicode MS"/>
                <a:cs typeface="Arial Unicode MS"/>
              </a:rPr>
              <a:t>效果相同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8553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9700" y="5782592"/>
            <a:ext cx="10160000" cy="1834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2900"/>
              </a:lnSpc>
            </a:pPr>
            <a:r>
              <a:rPr sz="3800" spc="-170" dirty="0">
                <a:solidFill>
                  <a:srgbClr val="FFFFFF"/>
                </a:solidFill>
                <a:latin typeface="Arial Unicode MS"/>
                <a:cs typeface="Arial Unicode MS"/>
              </a:rPr>
              <a:t>所有参数需包含在圆括号内，参数之间⽤用逗号相 </a:t>
            </a:r>
            <a:r>
              <a:rPr sz="3800" spc="-635" dirty="0">
                <a:solidFill>
                  <a:srgbClr val="FFFFFF"/>
                </a:solidFill>
                <a:latin typeface="Arial Unicode MS"/>
                <a:cs typeface="Arial Unicode MS"/>
              </a:rPr>
              <a:t>隔。例例如：</a:t>
            </a:r>
            <a:r>
              <a:rPr sz="3800" spc="-635" dirty="0">
                <a:solidFill>
                  <a:srgbClr val="FFFFFF"/>
                </a:solidFill>
                <a:latin typeface="Arial"/>
                <a:cs typeface="Arial"/>
              </a:rPr>
              <a:t>(a, </a:t>
            </a:r>
            <a:r>
              <a:rPr sz="3800" spc="100" dirty="0">
                <a:solidFill>
                  <a:srgbClr val="FFFFFF"/>
                </a:solidFill>
                <a:latin typeface="Arial"/>
                <a:cs typeface="Arial"/>
              </a:rPr>
              <a:t>b) </a:t>
            </a:r>
            <a:r>
              <a:rPr sz="3800" spc="100" dirty="0">
                <a:solidFill>
                  <a:srgbClr val="FFFFFF"/>
                </a:solidFill>
                <a:latin typeface="Arial Unicode MS"/>
                <a:cs typeface="Arial Unicode MS"/>
              </a:rPr>
              <a:t>或 </a:t>
            </a:r>
            <a:r>
              <a:rPr sz="3800" spc="100" dirty="0">
                <a:solidFill>
                  <a:srgbClr val="FFFFFF"/>
                </a:solidFill>
                <a:latin typeface="Arial"/>
                <a:cs typeface="Arial"/>
              </a:rPr>
              <a:t>(int a, int b) </a:t>
            </a:r>
            <a:r>
              <a:rPr sz="3800" spc="100" dirty="0">
                <a:solidFill>
                  <a:srgbClr val="FFFFFF"/>
                </a:solidFill>
                <a:latin typeface="Arial Unicode MS"/>
                <a:cs typeface="Arial Unicode MS"/>
              </a:rPr>
              <a:t>或 </a:t>
            </a:r>
            <a:r>
              <a:rPr sz="3800" spc="-5" dirty="0">
                <a:solidFill>
                  <a:srgbClr val="FFFFFF"/>
                </a:solidFill>
                <a:latin typeface="Arial"/>
                <a:cs typeface="Arial"/>
              </a:rPr>
              <a:t>(String a, int </a:t>
            </a:r>
            <a:r>
              <a:rPr sz="3800" spc="100" dirty="0">
                <a:solidFill>
                  <a:srgbClr val="FFFFFF"/>
                </a:solidFill>
                <a:latin typeface="Arial"/>
                <a:cs typeface="Arial"/>
              </a:rPr>
              <a:t>b, float </a:t>
            </a:r>
            <a:r>
              <a:rPr sz="3800" spc="105" dirty="0">
                <a:solidFill>
                  <a:srgbClr val="FFFFFF"/>
                </a:solidFill>
                <a:latin typeface="Arial"/>
                <a:cs typeface="Arial"/>
              </a:rPr>
              <a:t>c)</a:t>
            </a:r>
            <a:endParaRPr sz="3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82937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9700" y="8220992"/>
            <a:ext cx="887031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706995" algn="l"/>
                <a:tab pos="8320405" algn="l"/>
              </a:tabLst>
            </a:pPr>
            <a:r>
              <a:rPr sz="3800" spc="-240" dirty="0">
                <a:solidFill>
                  <a:srgbClr val="FFFFFF"/>
                </a:solidFill>
                <a:latin typeface="Arial Unicode MS"/>
                <a:cs typeface="Arial Unicode MS"/>
              </a:rPr>
              <a:t>空圆括号代表参数集为空。例例如：</a:t>
            </a:r>
            <a:r>
              <a:rPr sz="3800" spc="-240" dirty="0">
                <a:solidFill>
                  <a:srgbClr val="FFFFFF"/>
                </a:solidFill>
                <a:latin typeface="Arial"/>
                <a:cs typeface="Arial"/>
              </a:rPr>
              <a:t>()	</a:t>
            </a:r>
            <a:r>
              <a:rPr sz="3800" spc="140" dirty="0">
                <a:solidFill>
                  <a:srgbClr val="FFFFFF"/>
                </a:solidFill>
                <a:latin typeface="Arial"/>
                <a:cs typeface="Arial"/>
              </a:rPr>
              <a:t>-&gt;	42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881574"/>
            <a:ext cx="8268334" cy="1054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40305" algn="l"/>
              </a:tabLst>
            </a:pPr>
            <a:r>
              <a:rPr dirty="0">
                <a:latin typeface="Arial"/>
                <a:cs typeface="Arial"/>
              </a:rPr>
              <a:t>Java	</a:t>
            </a:r>
            <a:r>
              <a:rPr spc="145" dirty="0">
                <a:latin typeface="Arial"/>
                <a:cs typeface="Arial"/>
              </a:rPr>
              <a:t>Lambda</a:t>
            </a:r>
            <a:r>
              <a:rPr spc="145" dirty="0"/>
              <a:t>结构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01569"/>
            <a:ext cx="18542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8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900" y="2754305"/>
            <a:ext cx="10266680" cy="1040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900"/>
              </a:lnSpc>
            </a:pPr>
            <a:r>
              <a:rPr sz="3350" spc="-125" dirty="0">
                <a:solidFill>
                  <a:srgbClr val="FFFFFF"/>
                </a:solidFill>
                <a:latin typeface="Arial Unicode MS"/>
                <a:cs typeface="Arial Unicode MS"/>
              </a:rPr>
              <a:t>当只有⼀一个参数，且其类型可推导时，圆括号（）可省 </a:t>
            </a:r>
            <a:r>
              <a:rPr sz="3350" spc="-950" dirty="0">
                <a:solidFill>
                  <a:srgbClr val="FFFFFF"/>
                </a:solidFill>
                <a:latin typeface="Arial Unicode MS"/>
                <a:cs typeface="Arial Unicode MS"/>
              </a:rPr>
              <a:t>略略。例例如：</a:t>
            </a:r>
            <a:r>
              <a:rPr sz="3350" spc="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350" spc="130" dirty="0">
                <a:solidFill>
                  <a:srgbClr val="FFFFFF"/>
                </a:solidFill>
                <a:latin typeface="Arial"/>
                <a:cs typeface="Arial"/>
              </a:rPr>
              <a:t>-&gt; </a:t>
            </a:r>
            <a:r>
              <a:rPr sz="3350" spc="-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350" dirty="0">
                <a:solidFill>
                  <a:srgbClr val="FFFFFF"/>
                </a:solidFill>
                <a:latin typeface="Arial"/>
                <a:cs typeface="Arial"/>
              </a:rPr>
              <a:t>etu</a:t>
            </a:r>
            <a:r>
              <a:rPr sz="3350" spc="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35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3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5" dirty="0">
                <a:solidFill>
                  <a:srgbClr val="FFFFFF"/>
                </a:solidFill>
                <a:latin typeface="Arial"/>
                <a:cs typeface="Arial"/>
              </a:rPr>
              <a:t>a*a</a:t>
            </a:r>
            <a:endParaRPr sz="3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439869"/>
            <a:ext cx="18542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8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900" y="4379905"/>
            <a:ext cx="8560435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spc="65" dirty="0">
                <a:solidFill>
                  <a:srgbClr val="FFFFFF"/>
                </a:solidFill>
                <a:latin typeface="Arial"/>
                <a:cs typeface="Arial"/>
              </a:rPr>
              <a:t>Lambda </a:t>
            </a:r>
            <a:r>
              <a:rPr sz="3350" spc="-190" dirty="0">
                <a:solidFill>
                  <a:srgbClr val="FFFFFF"/>
                </a:solidFill>
                <a:latin typeface="Arial Unicode MS"/>
                <a:cs typeface="Arial Unicode MS"/>
              </a:rPr>
              <a:t>表达式的主体可包含零条或多条语句句</a:t>
            </a:r>
            <a:endParaRPr sz="335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481269"/>
            <a:ext cx="18542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8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8900" y="5421305"/>
            <a:ext cx="10243820" cy="1049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900"/>
              </a:lnSpc>
            </a:pPr>
            <a:r>
              <a:rPr sz="3350" spc="10" dirty="0">
                <a:solidFill>
                  <a:srgbClr val="FFFFFF"/>
                </a:solidFill>
                <a:latin typeface="Arial Unicode MS"/>
                <a:cs typeface="Arial Unicode MS"/>
              </a:rPr>
              <a:t>如果 </a:t>
            </a:r>
            <a:r>
              <a:rPr sz="3350" spc="65" dirty="0">
                <a:solidFill>
                  <a:srgbClr val="FFFFFF"/>
                </a:solidFill>
                <a:latin typeface="Arial"/>
                <a:cs typeface="Arial"/>
              </a:rPr>
              <a:t>Lambda </a:t>
            </a:r>
            <a:r>
              <a:rPr sz="3350" spc="-365" dirty="0">
                <a:solidFill>
                  <a:srgbClr val="FFFFFF"/>
                </a:solidFill>
                <a:latin typeface="Arial Unicode MS"/>
                <a:cs typeface="Arial Unicode MS"/>
              </a:rPr>
              <a:t>表达式的主体只有⼀一条语句句，花括号</a:t>
            </a:r>
            <a:r>
              <a:rPr sz="3350" dirty="0">
                <a:solidFill>
                  <a:srgbClr val="FFFFFF"/>
                </a:solidFill>
                <a:latin typeface="Arial"/>
                <a:cs typeface="Arial"/>
              </a:rPr>
              <a:t>{}</a:t>
            </a:r>
            <a:r>
              <a:rPr sz="3350" spc="5" dirty="0">
                <a:solidFill>
                  <a:srgbClr val="FFFFFF"/>
                </a:solidFill>
                <a:latin typeface="Arial Unicode MS"/>
                <a:cs typeface="Arial Unicode MS"/>
              </a:rPr>
              <a:t>可 </a:t>
            </a:r>
            <a:r>
              <a:rPr sz="3350" spc="-409" dirty="0">
                <a:solidFill>
                  <a:srgbClr val="FFFFFF"/>
                </a:solidFill>
                <a:latin typeface="Arial Unicode MS"/>
                <a:cs typeface="Arial Unicode MS"/>
              </a:rPr>
              <a:t>省略略。匿匿名函数的返回类型与该主体表达式⼀一致</a:t>
            </a:r>
            <a:endParaRPr sz="335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7132269"/>
            <a:ext cx="18542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8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8900" y="7059604"/>
            <a:ext cx="10551160" cy="164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900"/>
              </a:lnSpc>
            </a:pPr>
            <a:r>
              <a:rPr sz="3350" spc="10" dirty="0">
                <a:solidFill>
                  <a:srgbClr val="FFFFFF"/>
                </a:solidFill>
                <a:latin typeface="Arial Unicode MS"/>
                <a:cs typeface="Arial Unicode MS"/>
              </a:rPr>
              <a:t>如果 </a:t>
            </a:r>
            <a:r>
              <a:rPr sz="3350" spc="65" dirty="0">
                <a:solidFill>
                  <a:srgbClr val="FFFFFF"/>
                </a:solidFill>
                <a:latin typeface="Arial"/>
                <a:cs typeface="Arial"/>
              </a:rPr>
              <a:t>Lambda </a:t>
            </a:r>
            <a:r>
              <a:rPr sz="3350" spc="-315" dirty="0">
                <a:solidFill>
                  <a:srgbClr val="FFFFFF"/>
                </a:solidFill>
                <a:latin typeface="Arial Unicode MS"/>
                <a:cs typeface="Arial Unicode MS"/>
              </a:rPr>
              <a:t>表达式的主体包含⼀一条以上语句句，则表达 </a:t>
            </a:r>
            <a:r>
              <a:rPr sz="3350" spc="10" dirty="0">
                <a:solidFill>
                  <a:srgbClr val="FFFFFF"/>
                </a:solidFill>
                <a:latin typeface="Arial Unicode MS"/>
                <a:cs typeface="Arial Unicode MS"/>
              </a:rPr>
              <a:t>式必须包含在花括号</a:t>
            </a:r>
            <a:r>
              <a:rPr sz="3350" dirty="0">
                <a:solidFill>
                  <a:srgbClr val="FFFFFF"/>
                </a:solidFill>
                <a:latin typeface="Arial"/>
                <a:cs typeface="Arial"/>
              </a:rPr>
              <a:t>{}</a:t>
            </a:r>
            <a:r>
              <a:rPr sz="3350" spc="-195" dirty="0">
                <a:solidFill>
                  <a:srgbClr val="FFFFFF"/>
                </a:solidFill>
                <a:latin typeface="Arial Unicode MS"/>
                <a:cs typeface="Arial Unicode MS"/>
              </a:rPr>
              <a:t>中（形成代码块）。匿匿名函数的返 </a:t>
            </a:r>
            <a:r>
              <a:rPr sz="3350" spc="-130" dirty="0">
                <a:solidFill>
                  <a:srgbClr val="FFFFFF"/>
                </a:solidFill>
                <a:latin typeface="Arial Unicode MS"/>
                <a:cs typeface="Arial Unicode MS"/>
              </a:rPr>
              <a:t>回类型与代码块的返回类型⼀一致，若没有返回则为空</a:t>
            </a:r>
            <a:endParaRPr sz="335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800">
              <a:lnSpc>
                <a:spcPts val="9540"/>
              </a:lnSpc>
            </a:pPr>
            <a:r>
              <a:rPr spc="-1335" dirty="0"/>
              <a:t>函数式接⼝口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59992"/>
            <a:ext cx="96774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30"/>
              </a:lnSpc>
            </a:pPr>
            <a:r>
              <a:rPr sz="3800" spc="-635" dirty="0">
                <a:solidFill>
                  <a:srgbClr val="FFFFFF"/>
                </a:solidFill>
                <a:latin typeface="Arial Unicode MS"/>
                <a:cs typeface="Arial Unicode MS"/>
              </a:rPr>
              <a:t>函数式接⼝口是只包含⼀一个抽象⽅方法声明的接⼝口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0265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3953792"/>
            <a:ext cx="9732645" cy="119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04030" algn="l"/>
              </a:tabLst>
            </a:pPr>
            <a:r>
              <a:rPr sz="3800" spc="10" dirty="0">
                <a:solidFill>
                  <a:srgbClr val="FFFFFF"/>
                </a:solidFill>
                <a:latin typeface="Arial"/>
                <a:cs typeface="Arial"/>
              </a:rPr>
              <a:t>java.lang.Runnable	</a:t>
            </a:r>
            <a:r>
              <a:rPr sz="3800" spc="-585" dirty="0">
                <a:solidFill>
                  <a:srgbClr val="FFFFFF"/>
                </a:solidFill>
                <a:latin typeface="Arial Unicode MS"/>
                <a:cs typeface="Arial Unicode MS"/>
              </a:rPr>
              <a:t>就是⼀一种函数式接⼝口，在</a:t>
            </a:r>
            <a:endParaRPr sz="3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212340" algn="l"/>
                <a:tab pos="7654925" algn="l"/>
                <a:tab pos="8700770" algn="l"/>
              </a:tabLst>
            </a:pP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Runnable	</a:t>
            </a:r>
            <a:r>
              <a:rPr sz="3800" spc="-1015" dirty="0">
                <a:solidFill>
                  <a:srgbClr val="FFFFFF"/>
                </a:solidFill>
                <a:latin typeface="Arial Unicode MS"/>
                <a:cs typeface="Arial Unicode MS"/>
              </a:rPr>
              <a:t>接⼝口中只声明了了⼀一个⽅方法	</a:t>
            </a:r>
            <a:r>
              <a:rPr sz="3800" spc="50" dirty="0">
                <a:solidFill>
                  <a:srgbClr val="FFFFFF"/>
                </a:solidFill>
                <a:latin typeface="Arial"/>
                <a:cs typeface="Arial"/>
              </a:rPr>
              <a:t>void	run()</a:t>
            </a:r>
            <a:endParaRPr sz="3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9061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5833392"/>
            <a:ext cx="10295255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11885" algn="l"/>
                <a:tab pos="3042285" algn="l"/>
              </a:tabLst>
            </a:pPr>
            <a:r>
              <a:rPr sz="3800" dirty="0">
                <a:solidFill>
                  <a:srgbClr val="FFFFFF"/>
                </a:solidFill>
                <a:latin typeface="Arial Unicode MS"/>
                <a:cs typeface="Arial Unicode MS"/>
              </a:rPr>
              <a:t>每个	</a:t>
            </a:r>
            <a:r>
              <a:rPr sz="3800" spc="65" dirty="0">
                <a:solidFill>
                  <a:srgbClr val="FFFFFF"/>
                </a:solidFill>
                <a:latin typeface="Arial"/>
                <a:cs typeface="Arial"/>
              </a:rPr>
              <a:t>Lambda	</a:t>
            </a:r>
            <a:r>
              <a:rPr sz="3800" spc="65" dirty="0">
                <a:solidFill>
                  <a:srgbClr val="FFFFFF"/>
                </a:solidFill>
                <a:latin typeface="Arial Unicode MS"/>
                <a:cs typeface="Arial Unicode MS"/>
              </a:rPr>
              <a:t>表达式都能隐式地赋值给函数式接</a:t>
            </a:r>
            <a:endParaRPr sz="3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3800" spc="-1900" dirty="0">
                <a:solidFill>
                  <a:srgbClr val="FFFFFF"/>
                </a:solidFill>
                <a:latin typeface="Arial Unicode MS"/>
                <a:cs typeface="Arial Unicode MS"/>
              </a:rPr>
              <a:t>⼝口</a:t>
            </a:r>
            <a:endParaRPr sz="3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0">
              <a:lnSpc>
                <a:spcPct val="100000"/>
              </a:lnSpc>
            </a:pPr>
            <a:r>
              <a:rPr dirty="0"/>
              <a:t>何为</a:t>
            </a:r>
            <a:r>
              <a:rPr spc="145" dirty="0">
                <a:latin typeface="Arial"/>
                <a:cs typeface="Arial"/>
              </a:rPr>
              <a:t>Lambda</a:t>
            </a:r>
            <a:r>
              <a:rPr spc="145" dirty="0"/>
              <a:t>表达式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59992"/>
            <a:ext cx="10046970" cy="288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099"/>
              </a:lnSpc>
              <a:tabLst>
                <a:tab pos="1192530" algn="l"/>
                <a:tab pos="1755775" algn="l"/>
                <a:tab pos="2265680" algn="l"/>
                <a:tab pos="2801620" algn="l"/>
                <a:tab pos="3392170" algn="l"/>
                <a:tab pos="3767454" algn="l"/>
                <a:tab pos="4304030" algn="l"/>
                <a:tab pos="5027930" algn="l"/>
                <a:tab pos="5108575" algn="l"/>
                <a:tab pos="5929630" algn="l"/>
                <a:tab pos="6584315" algn="l"/>
                <a:tab pos="6797675" algn="l"/>
                <a:tab pos="7120890" algn="l"/>
                <a:tab pos="7280275" algn="l"/>
                <a:tab pos="7950834" algn="l"/>
                <a:tab pos="8343265" algn="l"/>
                <a:tab pos="9523730" algn="l"/>
              </a:tabLst>
            </a:pPr>
            <a:r>
              <a:rPr sz="3800" b="1" spc="-5" dirty="0">
                <a:solidFill>
                  <a:srgbClr val="FFFFFF"/>
                </a:solidFill>
                <a:latin typeface="Arial"/>
                <a:cs typeface="Arial"/>
              </a:rPr>
              <a:t>Lambd</a:t>
            </a:r>
            <a:r>
              <a:rPr sz="38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800" b="1" dirty="0">
                <a:solidFill>
                  <a:srgbClr val="FFFFFF"/>
                </a:solidFill>
                <a:latin typeface="Microsoft JhengHei UI"/>
                <a:cs typeface="Microsoft JhengHei UI"/>
              </a:rPr>
              <a:t>：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In	</a:t>
            </a:r>
            <a:r>
              <a:rPr sz="3800" spc="-4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13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8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spc="45" dirty="0">
                <a:solidFill>
                  <a:srgbClr val="FFFFFF"/>
                </a:solidFill>
                <a:latin typeface="Arial"/>
                <a:cs typeface="Arial"/>
              </a:rPr>
              <a:t>ogramming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800" spc="45" dirty="0">
                <a:solidFill>
                  <a:srgbClr val="FFFFFF"/>
                </a:solidFill>
                <a:latin typeface="Arial"/>
                <a:cs typeface="Arial"/>
              </a:rPr>
              <a:t>languages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800" spc="50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	as </a:t>
            </a:r>
            <a:r>
              <a:rPr sz="3800" spc="40" dirty="0">
                <a:solidFill>
                  <a:srgbClr val="FFFFFF"/>
                </a:solidFill>
                <a:latin typeface="Arial"/>
                <a:cs typeface="Arial"/>
              </a:rPr>
              <a:t>Lisp,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800" spc="-40" dirty="0">
                <a:solidFill>
                  <a:srgbClr val="FFFFFF"/>
                </a:solidFill>
                <a:latin typeface="Arial"/>
                <a:cs typeface="Arial"/>
              </a:rPr>
              <a:t>Python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800" spc="6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	Ruby	</a:t>
            </a:r>
            <a:r>
              <a:rPr sz="3800" spc="65" dirty="0">
                <a:solidFill>
                  <a:srgbClr val="FFFFFF"/>
                </a:solidFill>
                <a:latin typeface="Arial"/>
                <a:cs typeface="Arial"/>
              </a:rPr>
              <a:t>lambda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	is	an	</a:t>
            </a:r>
            <a:r>
              <a:rPr sz="3800" spc="25" dirty="0">
                <a:solidFill>
                  <a:srgbClr val="FFFFFF"/>
                </a:solidFill>
                <a:latin typeface="Arial"/>
                <a:cs typeface="Arial"/>
              </a:rPr>
              <a:t>operator</a:t>
            </a:r>
            <a:r>
              <a:rPr sz="3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5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800" spc="-8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to	</a:t>
            </a:r>
            <a:r>
              <a:rPr sz="3800" spc="30" dirty="0">
                <a:solidFill>
                  <a:srgbClr val="FFFFFF"/>
                </a:solidFill>
                <a:latin typeface="Arial"/>
                <a:cs typeface="Arial"/>
              </a:rPr>
              <a:t>denote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800" b="1" dirty="0">
                <a:solidFill>
                  <a:srgbClr val="FF2600"/>
                </a:solidFill>
                <a:latin typeface="Arial"/>
                <a:cs typeface="Arial"/>
              </a:rPr>
              <a:t>a</a:t>
            </a:r>
            <a:r>
              <a:rPr sz="3800" b="1" spc="-10" dirty="0">
                <a:solidFill>
                  <a:srgbClr val="FF2600"/>
                </a:solidFill>
                <a:latin typeface="Arial"/>
                <a:cs typeface="Arial"/>
              </a:rPr>
              <a:t>non</a:t>
            </a:r>
            <a:r>
              <a:rPr sz="3800" b="1" dirty="0">
                <a:solidFill>
                  <a:srgbClr val="FF2600"/>
                </a:solidFill>
                <a:latin typeface="Arial"/>
                <a:cs typeface="Arial"/>
              </a:rPr>
              <a:t>ym</a:t>
            </a:r>
            <a:r>
              <a:rPr sz="3800" b="1" spc="-10" dirty="0">
                <a:solidFill>
                  <a:srgbClr val="FF2600"/>
                </a:solidFill>
                <a:latin typeface="Arial"/>
                <a:cs typeface="Arial"/>
              </a:rPr>
              <a:t>ou</a:t>
            </a:r>
            <a:r>
              <a:rPr sz="3800" b="1" dirty="0">
                <a:solidFill>
                  <a:srgbClr val="FF2600"/>
                </a:solidFill>
                <a:latin typeface="Arial"/>
                <a:cs typeface="Arial"/>
              </a:rPr>
              <a:t>s</a:t>
            </a:r>
            <a:r>
              <a:rPr sz="3800" b="1" spc="-5" dirty="0">
                <a:solidFill>
                  <a:srgbClr val="FF2600"/>
                </a:solidFill>
                <a:latin typeface="Arial"/>
                <a:cs typeface="Arial"/>
              </a:rPr>
              <a:t> f</a:t>
            </a:r>
            <a:r>
              <a:rPr sz="3800" b="1" spc="-10" dirty="0">
                <a:solidFill>
                  <a:srgbClr val="FF2600"/>
                </a:solidFill>
                <a:latin typeface="Arial"/>
                <a:cs typeface="Arial"/>
              </a:rPr>
              <a:t>un</a:t>
            </a:r>
            <a:r>
              <a:rPr sz="3800" b="1" dirty="0">
                <a:solidFill>
                  <a:srgbClr val="FF2600"/>
                </a:solidFill>
                <a:latin typeface="Arial"/>
                <a:cs typeface="Arial"/>
              </a:rPr>
              <a:t>c</a:t>
            </a:r>
            <a:r>
              <a:rPr sz="3800" b="1" spc="-5" dirty="0">
                <a:solidFill>
                  <a:srgbClr val="FF2600"/>
                </a:solidFill>
                <a:latin typeface="Arial"/>
                <a:cs typeface="Arial"/>
              </a:rPr>
              <a:t>t</a:t>
            </a:r>
            <a:r>
              <a:rPr sz="3800" b="1" spc="-10" dirty="0">
                <a:solidFill>
                  <a:srgbClr val="FF2600"/>
                </a:solidFill>
                <a:latin typeface="Arial"/>
                <a:cs typeface="Arial"/>
              </a:rPr>
              <a:t>ion</a:t>
            </a:r>
            <a:r>
              <a:rPr sz="3800" b="1" dirty="0">
                <a:solidFill>
                  <a:srgbClr val="FF2600"/>
                </a:solidFill>
                <a:latin typeface="Arial"/>
                <a:cs typeface="Arial"/>
              </a:rPr>
              <a:t>s 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3800" b="1" dirty="0">
                <a:solidFill>
                  <a:srgbClr val="FF2600"/>
                </a:solidFill>
                <a:latin typeface="Arial"/>
                <a:cs typeface="Arial"/>
              </a:rPr>
              <a:t>closure</a:t>
            </a:r>
            <a:r>
              <a:rPr sz="3800" b="1" spc="-5" dirty="0">
                <a:solidFill>
                  <a:srgbClr val="FF2600"/>
                </a:solidFill>
                <a:latin typeface="Arial"/>
                <a:cs typeface="Arial"/>
              </a:rPr>
              <a:t>s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,	</a:t>
            </a:r>
            <a:r>
              <a:rPr sz="3800" spc="20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	the		</a:t>
            </a:r>
            <a:r>
              <a:rPr sz="3800" spc="40" dirty="0">
                <a:solidFill>
                  <a:srgbClr val="FFFFFF"/>
                </a:solidFill>
                <a:latin typeface="Arial"/>
                <a:cs typeface="Arial"/>
              </a:rPr>
              <a:t>usage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	of	</a:t>
            </a:r>
            <a:r>
              <a:rPr sz="3800" spc="65" dirty="0">
                <a:solidFill>
                  <a:srgbClr val="FFFFFF"/>
                </a:solidFill>
                <a:latin typeface="Arial"/>
                <a:cs typeface="Arial"/>
              </a:rPr>
              <a:t>lambda</a:t>
            </a:r>
            <a:r>
              <a:rPr sz="38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50" dirty="0">
                <a:solidFill>
                  <a:srgbClr val="FFFFFF"/>
                </a:solidFill>
                <a:latin typeface="Arial"/>
                <a:cs typeface="Arial"/>
              </a:rPr>
              <a:t>calculus</a:t>
            </a:r>
            <a:endParaRPr sz="3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99" rIns="0" bIns="0" rtlCol="0">
            <a:spAutoFit/>
          </a:bodyPr>
          <a:lstStyle/>
          <a:p>
            <a:pPr marL="1155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FunctionalInte</a:t>
            </a:r>
            <a:r>
              <a:rPr spc="140" dirty="0">
                <a:latin typeface="Arial"/>
                <a:cs typeface="Arial"/>
              </a:rPr>
              <a:t>r</a:t>
            </a:r>
            <a:r>
              <a:rPr spc="110" dirty="0">
                <a:latin typeface="Arial"/>
                <a:cs typeface="Arial"/>
              </a:rPr>
              <a:t>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819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39898"/>
            <a:ext cx="625792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5" dirty="0">
                <a:solidFill>
                  <a:srgbClr val="FFFFFF"/>
                </a:solidFill>
                <a:latin typeface="Arial"/>
                <a:cs typeface="Arial"/>
              </a:rPr>
              <a:t>java.lang.FunctionalInte</a:t>
            </a:r>
            <a:r>
              <a:rPr sz="3800" spc="7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spc="50" dirty="0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39376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9600" y="3864892"/>
            <a:ext cx="678180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475" dirty="0">
                <a:solidFill>
                  <a:srgbClr val="FFFFFF"/>
                </a:solidFill>
                <a:latin typeface="Arial Unicode MS"/>
                <a:cs typeface="Arial Unicode MS"/>
              </a:rPr>
              <a:t>标识所声明的接⼝口为函数式接⼝口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51441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9600" y="5071392"/>
            <a:ext cx="967740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635" dirty="0">
                <a:solidFill>
                  <a:srgbClr val="FFFFFF"/>
                </a:solidFill>
                <a:latin typeface="Arial Unicode MS"/>
                <a:cs typeface="Arial Unicode MS"/>
              </a:rPr>
              <a:t>如果不不满⾜足函数式接⼝口的要求，则编译器器报错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63506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79600" y="6277892"/>
            <a:ext cx="9677400" cy="1872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6199"/>
              </a:lnSpc>
            </a:pPr>
            <a:r>
              <a:rPr sz="3800" spc="-615" dirty="0">
                <a:solidFill>
                  <a:srgbClr val="FFFFFF"/>
                </a:solidFill>
                <a:latin typeface="Arial Unicode MS"/>
                <a:cs typeface="Arial Unicode MS"/>
              </a:rPr>
              <a:t>并⾮非必须，但凡满⾜足函数式接⼝口条件的接⼝口， </a:t>
            </a:r>
            <a:r>
              <a:rPr sz="3800" spc="-500" dirty="0">
                <a:solidFill>
                  <a:srgbClr val="FFFFFF"/>
                </a:solidFill>
                <a:latin typeface="Arial Unicode MS"/>
                <a:cs typeface="Arial Unicode MS"/>
              </a:rPr>
              <a:t>编译器器均将其看作是函数式接⼝口，即便便没有添</a:t>
            </a:r>
            <a:r>
              <a:rPr sz="3800" spc="-140" dirty="0">
                <a:solidFill>
                  <a:srgbClr val="FFFFFF"/>
                </a:solidFill>
                <a:latin typeface="Arial Unicode MS"/>
                <a:cs typeface="Arial Unicode MS"/>
              </a:rPr>
              <a:t> 加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FunctionalInte</a:t>
            </a:r>
            <a:r>
              <a:rPr sz="3800" spc="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spc="50" dirty="0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sz="3800" dirty="0">
                <a:solidFill>
                  <a:srgbClr val="FFFFFF"/>
                </a:solidFill>
                <a:latin typeface="Arial Unicode MS"/>
                <a:cs typeface="Arial Unicode MS"/>
              </a:rPr>
              <a:t>注解亦如此</a:t>
            </a:r>
            <a:endParaRPr sz="3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0">
              <a:lnSpc>
                <a:spcPts val="9540"/>
              </a:lnSpc>
            </a:pPr>
            <a:r>
              <a:rPr spc="-1780" dirty="0"/>
              <a:t>何为传递⾏行行为？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9700" y="2733078"/>
            <a:ext cx="9928225" cy="4979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60" dirty="0">
                <a:solidFill>
                  <a:srgbClr val="FFFFFF"/>
                </a:solidFill>
                <a:latin typeface="Arial"/>
                <a:cs typeface="Arial"/>
              </a:rPr>
              <a:t>List&lt;Integer&gt;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3600" spc="28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Arrays.asList(1, 2, 3, 4, 5, 6);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spc="10" dirty="0">
                <a:solidFill>
                  <a:srgbClr val="FFFFFF"/>
                </a:solidFill>
                <a:latin typeface="Arial Unicode MS"/>
                <a:cs typeface="Arial Unicode MS"/>
              </a:rPr>
              <a:t>打印所有元素？</a:t>
            </a:r>
            <a:endParaRPr sz="3600">
              <a:latin typeface="Arial Unicode MS"/>
              <a:cs typeface="Arial Unicode MS"/>
            </a:endParaRPr>
          </a:p>
          <a:p>
            <a:pPr marL="12700" marR="5297170">
              <a:lnSpc>
                <a:spcPct val="207200"/>
              </a:lnSpc>
              <a:spcBef>
                <a:spcPts val="45"/>
              </a:spcBef>
            </a:pPr>
            <a:r>
              <a:rPr sz="3600" spc="-560" dirty="0">
                <a:solidFill>
                  <a:srgbClr val="FFFFFF"/>
                </a:solidFill>
                <a:latin typeface="Arial Unicode MS"/>
                <a:cs typeface="Arial Unicode MS"/>
              </a:rPr>
              <a:t>不不打印任何⼀一个元素？ </a:t>
            </a:r>
            <a:r>
              <a:rPr sz="3600" spc="10" dirty="0">
                <a:solidFill>
                  <a:srgbClr val="FFFFFF"/>
                </a:solidFill>
                <a:latin typeface="Arial Unicode MS"/>
                <a:cs typeface="Arial Unicode MS"/>
              </a:rPr>
              <a:t>打印所有偶数</a:t>
            </a:r>
            <a:r>
              <a:rPr sz="3600" spc="-150" dirty="0">
                <a:solidFill>
                  <a:srgbClr val="FFFFFF"/>
                </a:solidFill>
                <a:latin typeface="Arial"/>
                <a:cs typeface="Arial"/>
              </a:rPr>
              <a:t>? </a:t>
            </a:r>
            <a:r>
              <a:rPr sz="3600" spc="-715" dirty="0">
                <a:solidFill>
                  <a:srgbClr val="FFFFFF"/>
                </a:solidFill>
                <a:latin typeface="Arial Unicode MS"/>
                <a:cs typeface="Arial Unicode MS"/>
              </a:rPr>
              <a:t>打印⼤大于</a:t>
            </a:r>
            <a:r>
              <a:rPr sz="3600" spc="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3600" spc="10" dirty="0">
                <a:solidFill>
                  <a:srgbClr val="FFFFFF"/>
                </a:solidFill>
                <a:latin typeface="Arial Unicode MS"/>
                <a:cs typeface="Arial Unicode MS"/>
              </a:rPr>
              <a:t>的所有数字</a:t>
            </a:r>
            <a:r>
              <a:rPr sz="3600" spc="-200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0">
              <a:lnSpc>
                <a:spcPts val="9540"/>
              </a:lnSpc>
            </a:pPr>
            <a:r>
              <a:rPr dirty="0"/>
              <a:t>效率问题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819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39898"/>
            <a:ext cx="10529570" cy="10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63240" algn="l"/>
                <a:tab pos="5101590" algn="l"/>
                <a:tab pos="5554345" algn="l"/>
                <a:tab pos="9040495" algn="l"/>
                <a:tab pos="9577070" algn="l"/>
                <a:tab pos="10113645" algn="l"/>
              </a:tabLst>
            </a:pPr>
            <a:r>
              <a:rPr sz="3800" spc="60" dirty="0">
                <a:solidFill>
                  <a:srgbClr val="FFFFFF"/>
                </a:solidFill>
                <a:latin typeface="Arial"/>
                <a:cs typeface="Arial"/>
              </a:rPr>
              <a:t>List&lt;Integer&gt;	</a:t>
            </a:r>
            <a:r>
              <a:rPr sz="3800" spc="25" dirty="0">
                <a:solidFill>
                  <a:srgbClr val="FFFFFF"/>
                </a:solidFill>
                <a:latin typeface="Arial"/>
                <a:cs typeface="Arial"/>
              </a:rPr>
              <a:t>numbers	</a:t>
            </a:r>
            <a:r>
              <a:rPr sz="3800" spc="285" dirty="0">
                <a:solidFill>
                  <a:srgbClr val="FFFFFF"/>
                </a:solidFill>
                <a:latin typeface="Arial"/>
                <a:cs typeface="Arial"/>
              </a:rPr>
              <a:t>=	Arrays.asList(1,	2,	3,	4,</a:t>
            </a:r>
            <a:endParaRPr sz="3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549275" algn="l"/>
              </a:tabLst>
            </a:pP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5,	6);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5218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449092"/>
            <a:ext cx="147320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dirty="0">
                <a:solidFill>
                  <a:srgbClr val="FFFFFF"/>
                </a:solidFill>
                <a:latin typeface="Arial Unicode MS"/>
                <a:cs typeface="Arial Unicode MS"/>
              </a:rPr>
              <a:t>问题：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57283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00F900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9600" y="5655592"/>
            <a:ext cx="9677400" cy="119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sz="3800" spc="-175" dirty="0">
                <a:solidFill>
                  <a:srgbClr val="00F900"/>
                </a:solidFill>
                <a:latin typeface="Arial Unicode MS"/>
                <a:cs typeface="Arial Unicode MS"/>
              </a:rPr>
              <a:t>对于上述集合中的每⼀一个元素，找出偶数、将 其乘以</a:t>
            </a:r>
            <a:r>
              <a:rPr sz="3800" spc="-175" dirty="0">
                <a:solidFill>
                  <a:srgbClr val="00F900"/>
                </a:solidFill>
                <a:latin typeface="Arial"/>
                <a:cs typeface="Arial"/>
              </a:rPr>
              <a:t>2</a:t>
            </a:r>
            <a:r>
              <a:rPr sz="3800" spc="-585" dirty="0">
                <a:solidFill>
                  <a:srgbClr val="00F900"/>
                </a:solidFill>
                <a:latin typeface="Arial Unicode MS"/>
                <a:cs typeface="Arial Unicode MS"/>
              </a:rPr>
              <a:t>，然后打印出第⼀一个⼤大于</a:t>
            </a:r>
            <a:r>
              <a:rPr sz="3800" spc="-585" dirty="0">
                <a:solidFill>
                  <a:srgbClr val="00F900"/>
                </a:solidFill>
                <a:latin typeface="Arial"/>
                <a:cs typeface="Arial"/>
              </a:rPr>
              <a:t>5</a:t>
            </a:r>
            <a:r>
              <a:rPr sz="3800" spc="-585" dirty="0">
                <a:solidFill>
                  <a:srgbClr val="00F900"/>
                </a:solidFill>
                <a:latin typeface="Arial Unicode MS"/>
                <a:cs typeface="Arial Unicode MS"/>
              </a:rPr>
              <a:t>的元素值</a:t>
            </a:r>
            <a:endParaRPr sz="3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0">
              <a:lnSpc>
                <a:spcPts val="9540"/>
              </a:lnSpc>
            </a:pPr>
            <a:r>
              <a:rPr dirty="0"/>
              <a:t>直观做法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4600" y="2692770"/>
            <a:ext cx="3775075" cy="6071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50" indent="-311785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for (int </a:t>
            </a:r>
            <a:r>
              <a:rPr sz="2200" spc="20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200" spc="15" dirty="0">
                <a:solidFill>
                  <a:srgbClr val="FFFFFF"/>
                </a:solidFill>
                <a:latin typeface="Arial"/>
                <a:cs typeface="Arial"/>
              </a:rPr>
              <a:t>numbers)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050">
              <a:latin typeface="Times New Roman"/>
              <a:cs typeface="Times New Roman"/>
            </a:endParaRPr>
          </a:p>
          <a:p>
            <a:pPr marL="635000" indent="-311785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200" spc="15" dirty="0">
                <a:solidFill>
                  <a:srgbClr val="FFFFFF"/>
                </a:solidFill>
                <a:latin typeface="Arial"/>
                <a:cs typeface="Arial"/>
              </a:rPr>
              <a:t>(number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% 2 </a:t>
            </a:r>
            <a:r>
              <a:rPr sz="2200" spc="165" dirty="0">
                <a:solidFill>
                  <a:srgbClr val="FFFFFF"/>
                </a:solidFill>
                <a:latin typeface="Arial"/>
                <a:cs typeface="Arial"/>
              </a:rPr>
              <a:t>==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0)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635000" marR="643890">
              <a:lnSpc>
                <a:spcPct val="1894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int n2 </a:t>
            </a:r>
            <a:r>
              <a:rPr sz="2200" spc="16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200" spc="20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* 2; if (n2 </a:t>
            </a:r>
            <a:r>
              <a:rPr sz="2200" spc="165" dirty="0">
                <a:solidFill>
                  <a:srgbClr val="FFFFFF"/>
                </a:solidFill>
                <a:latin typeface="Arial"/>
                <a:cs typeface="Arial"/>
              </a:rPr>
              <a:t>&gt;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5)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946150" marR="5080">
              <a:lnSpc>
                <a:spcPts val="5100"/>
              </a:lnSpc>
              <a:spcBef>
                <a:spcPts val="480"/>
              </a:spcBef>
            </a:pP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System.out.println(n2); </a:t>
            </a:r>
            <a:r>
              <a:rPr sz="2200" spc="7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eak;</a:t>
            </a:r>
            <a:endParaRPr sz="2200">
              <a:latin typeface="Arial"/>
              <a:cs typeface="Arial"/>
            </a:endParaRPr>
          </a:p>
          <a:p>
            <a:pPr marL="635000">
              <a:lnSpc>
                <a:spcPct val="100000"/>
              </a:lnSpc>
              <a:spcBef>
                <a:spcPts val="1780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050">
              <a:latin typeface="Times New Roman"/>
              <a:cs typeface="Times New Roman"/>
            </a:endParaRPr>
          </a:p>
          <a:p>
            <a:pPr marL="323850"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735" dirty="0">
                <a:solidFill>
                  <a:srgbClr val="FFFFFF"/>
                </a:solidFill>
                <a:latin typeface="Arial Unicode MS"/>
                <a:cs typeface="Arial Unicode MS"/>
              </a:rPr>
              <a:t>参⻅见</a:t>
            </a:r>
            <a:r>
              <a:rPr sz="2200" spc="-3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est7.java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3700" y="868874"/>
            <a:ext cx="2057400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FFFFFF"/>
                </a:solidFill>
                <a:latin typeface="Arial Unicode MS"/>
                <a:cs typeface="Arial Unicode MS"/>
              </a:rPr>
              <a:t>问题</a:t>
            </a:r>
            <a:endParaRPr sz="80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5100" y="2747292"/>
            <a:ext cx="243840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635" dirty="0"/>
              <a:t>逻辑不不清晰</a:t>
            </a:r>
            <a:endParaRPr sz="3800"/>
          </a:p>
        </p:txBody>
      </p:sp>
      <p:sp>
        <p:nvSpPr>
          <p:cNvPr id="5" name="object 5"/>
          <p:cNvSpPr txBox="1"/>
          <p:nvPr/>
        </p:nvSpPr>
        <p:spPr>
          <a:xfrm>
            <a:off x="990600" y="40265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3953792"/>
            <a:ext cx="10160000" cy="118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sz="3800" spc="-715" dirty="0">
                <a:solidFill>
                  <a:srgbClr val="FFFFFF"/>
                </a:solidFill>
                <a:latin typeface="Arial Unicode MS"/>
                <a:cs typeface="Arial Unicode MS"/>
              </a:rPr>
              <a:t>多个逻辑放在了了⼀一个⽅方法中，不不符合单⼀一职责原 则</a:t>
            </a:r>
            <a:endParaRPr sz="3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0000" y="868874"/>
            <a:ext cx="6261100" cy="794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8000" dirty="0">
                <a:solidFill>
                  <a:srgbClr val="FFFFFF"/>
                </a:solidFill>
                <a:latin typeface="Arial Unicode MS"/>
                <a:cs typeface="Arial Unicode MS"/>
              </a:rPr>
              <a:t>改进</a:t>
            </a:r>
            <a:endParaRPr sz="8000">
              <a:latin typeface="Arial Unicode MS"/>
              <a:cs typeface="Arial Unicode MS"/>
            </a:endParaRPr>
          </a:p>
          <a:p>
            <a:pPr marL="355600" marR="1314450" indent="-343535">
              <a:lnSpc>
                <a:spcPct val="197900"/>
              </a:lnSpc>
              <a:spcBef>
                <a:spcPts val="2980"/>
              </a:spcBef>
            </a:pPr>
            <a:r>
              <a:rPr sz="2400" spc="80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boolean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isEven(int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number)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{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etu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%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0" dirty="0">
                <a:solidFill>
                  <a:srgbClr val="FFFFFF"/>
                </a:solidFill>
                <a:latin typeface="Arial"/>
                <a:cs typeface="Arial"/>
              </a:rPr>
              <a:t>==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0;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355600" marR="1880870" indent="-343535">
              <a:lnSpc>
                <a:spcPct val="197900"/>
              </a:lnSpc>
            </a:pPr>
            <a:r>
              <a:rPr sz="2400" spc="80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int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doubleIt(int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number)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{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etu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2;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355600" marR="100965" indent="-343535">
              <a:lnSpc>
                <a:spcPct val="197900"/>
              </a:lnSpc>
            </a:pPr>
            <a:r>
              <a:rPr sz="2400" spc="80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boolean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isG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eaterThan5(int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number)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{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etu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5;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3700" y="868874"/>
            <a:ext cx="2057400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FFFFFF"/>
                </a:solidFill>
                <a:latin typeface="Arial Unicode MS"/>
                <a:cs typeface="Arial Unicode MS"/>
              </a:rPr>
              <a:t>改进</a:t>
            </a:r>
            <a:endParaRPr sz="80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8400" y="2670759"/>
            <a:ext cx="3848735" cy="5971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400"/>
              </a:lnSpc>
            </a:pPr>
            <a:r>
              <a:rPr sz="1500" spc="30" dirty="0">
                <a:solidFill>
                  <a:srgbClr val="FFFFFF"/>
                </a:solidFill>
                <a:latin typeface="Arial"/>
                <a:cs typeface="Arial"/>
              </a:rPr>
              <a:t>List&lt;Integer&gt;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l1 </a:t>
            </a:r>
            <a:r>
              <a:rPr sz="1500" spc="12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Arial"/>
                <a:cs typeface="Arial"/>
              </a:rPr>
              <a:t>ArrayList&lt;Integer&gt;();</a:t>
            </a:r>
            <a:r>
              <a:rPr sz="15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for (int </a:t>
            </a:r>
            <a:r>
              <a:rPr sz="1500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: </a:t>
            </a:r>
            <a:r>
              <a:rPr sz="1500" spc="20" dirty="0">
                <a:solidFill>
                  <a:srgbClr val="FFFFFF"/>
                </a:solidFill>
                <a:latin typeface="Arial"/>
                <a:cs typeface="Arial"/>
              </a:rPr>
              <a:t>numbers)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{</a:t>
            </a:r>
            <a:endParaRPr sz="1500">
              <a:latin typeface="Arial"/>
              <a:cs typeface="Arial"/>
            </a:endParaRPr>
          </a:p>
          <a:p>
            <a:pPr marL="227329">
              <a:lnSpc>
                <a:spcPct val="100000"/>
              </a:lnSpc>
              <a:spcBef>
                <a:spcPts val="1320"/>
              </a:spcBef>
            </a:pP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(isEven(n))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FFFFFF"/>
                </a:solidFill>
                <a:latin typeface="Arial"/>
                <a:cs typeface="Arial"/>
              </a:rPr>
              <a:t>l1.add(n);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94400"/>
              </a:lnSpc>
            </a:pPr>
            <a:r>
              <a:rPr sz="1500" spc="30" dirty="0">
                <a:solidFill>
                  <a:srgbClr val="FFFFFF"/>
                </a:solidFill>
                <a:latin typeface="Arial"/>
                <a:cs typeface="Arial"/>
              </a:rPr>
              <a:t>List&lt;Integer&gt;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l2 </a:t>
            </a:r>
            <a:r>
              <a:rPr sz="1500" spc="12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Arial"/>
                <a:cs typeface="Arial"/>
              </a:rPr>
              <a:t>ArrayList&lt;Integer&gt;();</a:t>
            </a:r>
            <a:r>
              <a:rPr sz="15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for (int </a:t>
            </a:r>
            <a:r>
              <a:rPr sz="1500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: l1) {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350">
              <a:latin typeface="Times New Roman"/>
              <a:cs typeface="Times New Roman"/>
            </a:endParaRPr>
          </a:p>
          <a:p>
            <a:pPr marL="227329">
              <a:lnSpc>
                <a:spcPct val="100000"/>
              </a:lnSpc>
            </a:pPr>
            <a:r>
              <a:rPr sz="1500" spc="25" dirty="0">
                <a:solidFill>
                  <a:srgbClr val="FFFFFF"/>
                </a:solidFill>
                <a:latin typeface="Arial"/>
                <a:cs typeface="Arial"/>
              </a:rPr>
              <a:t>l2.add(doubleIt(n));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94400"/>
              </a:lnSpc>
            </a:pPr>
            <a:r>
              <a:rPr sz="1500" spc="30" dirty="0">
                <a:solidFill>
                  <a:srgbClr val="FFFFFF"/>
                </a:solidFill>
                <a:latin typeface="Arial"/>
                <a:cs typeface="Arial"/>
              </a:rPr>
              <a:t>List&lt;Integer&gt;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l3 </a:t>
            </a:r>
            <a:r>
              <a:rPr sz="1500" spc="12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Arial"/>
                <a:cs typeface="Arial"/>
              </a:rPr>
              <a:t>ArrayList&lt;Integer&gt;();</a:t>
            </a:r>
            <a:r>
              <a:rPr sz="15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for (int </a:t>
            </a:r>
            <a:r>
              <a:rPr sz="1500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: l2) {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450">
              <a:latin typeface="Times New Roman"/>
              <a:cs typeface="Times New Roman"/>
            </a:endParaRPr>
          </a:p>
          <a:p>
            <a:pPr marL="227329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if (isG</a:t>
            </a:r>
            <a:r>
              <a:rPr sz="1500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eaterThan5(n))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FFFFFF"/>
                </a:solidFill>
                <a:latin typeface="Arial"/>
                <a:cs typeface="Arial"/>
              </a:rPr>
              <a:t>l3.add(n);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Arial"/>
                <a:cs typeface="Arial"/>
              </a:rPr>
              <a:t>System.out.println(l3.get(0));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-490" dirty="0">
                <a:solidFill>
                  <a:srgbClr val="FFFFFF"/>
                </a:solidFill>
                <a:latin typeface="Arial Unicode MS"/>
                <a:cs typeface="Arial Unicode MS"/>
              </a:rPr>
              <a:t>参⻅见</a:t>
            </a:r>
            <a:r>
              <a:rPr sz="1500" spc="-2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Arial"/>
                <a:cs typeface="Arial"/>
              </a:rPr>
              <a:t>est8.java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3700" y="868874"/>
            <a:ext cx="2057400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FFFFFF"/>
                </a:solidFill>
                <a:latin typeface="Arial Unicode MS"/>
                <a:cs typeface="Arial Unicode MS"/>
              </a:rPr>
              <a:t>问题</a:t>
            </a:r>
            <a:endParaRPr sz="80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5100" y="2747292"/>
            <a:ext cx="195580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dirty="0"/>
              <a:t>效率低下</a:t>
            </a:r>
            <a:endParaRPr sz="3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2400" y="868874"/>
            <a:ext cx="7117715" cy="2388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0">
              <a:lnSpc>
                <a:spcPct val="100000"/>
              </a:lnSpc>
            </a:pPr>
            <a:r>
              <a:rPr sz="8000" dirty="0">
                <a:solidFill>
                  <a:srgbClr val="FFFFFF"/>
                </a:solidFill>
                <a:latin typeface="Arial Unicode MS"/>
                <a:cs typeface="Arial Unicode MS"/>
              </a:rPr>
              <a:t>流</a:t>
            </a:r>
            <a:endParaRPr sz="80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6050"/>
              </a:spcBef>
            </a:pPr>
            <a:r>
              <a:rPr sz="3650" spc="3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50" spc="-580" dirty="0">
                <a:solidFill>
                  <a:srgbClr val="FFFFFF"/>
                </a:solidFill>
                <a:latin typeface="Arial Unicode MS"/>
                <a:cs typeface="Arial Unicode MS"/>
              </a:rPr>
              <a:t>提供了了新的</a:t>
            </a:r>
            <a:r>
              <a:rPr sz="3650" spc="1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3650" spc="-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50" spc="15" dirty="0">
                <a:solidFill>
                  <a:srgbClr val="FFFFFF"/>
                </a:solidFill>
                <a:latin typeface="Arial"/>
                <a:cs typeface="Arial"/>
              </a:rPr>
              <a:t>eam()</a:t>
            </a:r>
            <a:r>
              <a:rPr sz="3650" spc="-1195" dirty="0">
                <a:solidFill>
                  <a:srgbClr val="FFFFFF"/>
                </a:solidFill>
                <a:latin typeface="Arial Unicode MS"/>
                <a:cs typeface="Arial Unicode MS"/>
              </a:rPr>
              <a:t>⽅方法</a:t>
            </a:r>
            <a:endParaRPr sz="365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2815759"/>
            <a:ext cx="20129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41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3984159"/>
            <a:ext cx="20129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41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2400" y="3927380"/>
            <a:ext cx="7515859" cy="494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50" spc="-375" dirty="0">
                <a:solidFill>
                  <a:srgbClr val="FFFFFF"/>
                </a:solidFill>
                <a:latin typeface="Arial Unicode MS"/>
                <a:cs typeface="Arial Unicode MS"/>
              </a:rPr>
              <a:t>流不不存储值，通过管道的⽅方式获取值</a:t>
            </a:r>
            <a:endParaRPr sz="365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600" y="5165259"/>
            <a:ext cx="20129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41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2400" y="5108480"/>
            <a:ext cx="10324465" cy="181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8700"/>
              </a:lnSpc>
            </a:pPr>
            <a:r>
              <a:rPr sz="3650" spc="-395" dirty="0">
                <a:solidFill>
                  <a:srgbClr val="FFFFFF"/>
                </a:solidFill>
                <a:latin typeface="Arial Unicode MS"/>
                <a:cs typeface="Arial Unicode MS"/>
              </a:rPr>
              <a:t>本质是函数式的，对流的操作会⽣生成⼀一个结果，不不 </a:t>
            </a:r>
            <a:r>
              <a:rPr sz="3650" spc="-125" dirty="0">
                <a:solidFill>
                  <a:srgbClr val="FFFFFF"/>
                </a:solidFill>
                <a:latin typeface="Arial Unicode MS"/>
                <a:cs typeface="Arial Unicode MS"/>
              </a:rPr>
              <a:t>过并不不会修改底层的数据源，集合可以作为流的底</a:t>
            </a:r>
            <a:r>
              <a:rPr sz="3650" spc="-3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650" spc="35" dirty="0">
                <a:solidFill>
                  <a:srgbClr val="FFFFFF"/>
                </a:solidFill>
                <a:latin typeface="Arial Unicode MS"/>
                <a:cs typeface="Arial Unicode MS"/>
              </a:rPr>
              <a:t>层数据源</a:t>
            </a:r>
            <a:endParaRPr sz="365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600" y="7667159"/>
            <a:ext cx="201295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50" spc="41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2400" y="7610381"/>
            <a:ext cx="10324465" cy="1154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700"/>
              </a:lnSpc>
            </a:pPr>
            <a:r>
              <a:rPr sz="3650" spc="35" dirty="0">
                <a:solidFill>
                  <a:srgbClr val="FFFFFF"/>
                </a:solidFill>
                <a:latin typeface="Arial Unicode MS"/>
                <a:cs typeface="Arial Unicode MS"/>
              </a:rPr>
              <a:t>延迟查找，很多流操作（过滤、映射、排序等）都 可以延迟实现</a:t>
            </a:r>
            <a:endParaRPr sz="365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99" rIns="0" bIns="0" rtlCol="0">
            <a:spAutoFit/>
          </a:bodyPr>
          <a:lstStyle/>
          <a:p>
            <a:pPr marL="3594100">
              <a:lnSpc>
                <a:spcPct val="100000"/>
              </a:lnSpc>
            </a:pPr>
            <a:r>
              <a:rPr spc="55" dirty="0">
                <a:latin typeface="Arial"/>
                <a:cs typeface="Arial"/>
              </a:rPr>
              <a:t>Optional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94064"/>
            <a:ext cx="173990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36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900" y="2741222"/>
            <a:ext cx="5281295" cy="410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spc="-610" dirty="0">
                <a:solidFill>
                  <a:srgbClr val="FFFFFF"/>
                </a:solidFill>
                <a:latin typeface="Arial Unicode MS"/>
                <a:cs typeface="Arial Unicode MS"/>
              </a:rPr>
              <a:t>防⽌止出现</a:t>
            </a:r>
            <a:r>
              <a:rPr sz="3100" spc="5" dirty="0">
                <a:solidFill>
                  <a:srgbClr val="FFFFFF"/>
                </a:solidFill>
                <a:latin typeface="Arial"/>
                <a:cs typeface="Arial"/>
              </a:rPr>
              <a:t>NullPointerException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784664"/>
            <a:ext cx="173990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36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900" y="3731821"/>
            <a:ext cx="726059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spc="35" dirty="0">
                <a:solidFill>
                  <a:srgbClr val="FFFFFF"/>
                </a:solidFill>
                <a:latin typeface="Arial"/>
                <a:cs typeface="Arial"/>
              </a:rPr>
              <a:t>Google </a:t>
            </a:r>
            <a:r>
              <a:rPr sz="3100" spc="5" dirty="0">
                <a:solidFill>
                  <a:srgbClr val="FFFFFF"/>
                </a:solidFill>
                <a:latin typeface="Arial"/>
                <a:cs typeface="Arial"/>
              </a:rPr>
              <a:t>Guava</a:t>
            </a:r>
            <a:r>
              <a:rPr sz="3100" spc="-505" dirty="0">
                <a:solidFill>
                  <a:srgbClr val="FFFFFF"/>
                </a:solidFill>
                <a:latin typeface="Arial Unicode MS"/>
                <a:cs typeface="Arial Unicode MS"/>
              </a:rPr>
              <a:t>等库提供了了</a:t>
            </a:r>
            <a:r>
              <a:rPr sz="3100" spc="25" dirty="0">
                <a:solidFill>
                  <a:srgbClr val="FFFFFF"/>
                </a:solidFill>
                <a:latin typeface="Arial"/>
                <a:cs typeface="Arial"/>
              </a:rPr>
              <a:t>Optional</a:t>
            </a:r>
            <a:r>
              <a:rPr sz="3100" spc="15" dirty="0">
                <a:solidFill>
                  <a:srgbClr val="FFFFFF"/>
                </a:solidFill>
                <a:latin typeface="Arial Unicode MS"/>
                <a:cs typeface="Arial Unicode MS"/>
              </a:rPr>
              <a:t>的实现</a:t>
            </a:r>
            <a:endParaRPr sz="31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14662" rIns="0" bIns="0" rtlCol="0">
            <a:spAutoFit/>
          </a:bodyPr>
          <a:lstStyle/>
          <a:p>
            <a:pPr marL="381000">
              <a:lnSpc>
                <a:spcPct val="100000"/>
              </a:lnSpc>
            </a:pPr>
            <a:r>
              <a:rPr sz="3100" spc="25" dirty="0"/>
              <a:t>Optional&lt;Some</a:t>
            </a:r>
            <a:r>
              <a:rPr sz="3100" spc="-430" dirty="0"/>
              <a:t>T</a:t>
            </a:r>
            <a:r>
              <a:rPr sz="3100" spc="110" dirty="0"/>
              <a:t>ype&gt;</a:t>
            </a:r>
            <a:r>
              <a:rPr sz="3100" dirty="0"/>
              <a:t> </a:t>
            </a:r>
            <a:r>
              <a:rPr sz="3100" spc="5" dirty="0"/>
              <a:t>some</a:t>
            </a:r>
            <a:r>
              <a:rPr sz="3100" spc="-340" dirty="0"/>
              <a:t>V</a:t>
            </a:r>
            <a:r>
              <a:rPr sz="3100" spc="5" dirty="0"/>
              <a:t>alue</a:t>
            </a:r>
            <a:r>
              <a:rPr sz="3100" dirty="0"/>
              <a:t> </a:t>
            </a:r>
            <a:r>
              <a:rPr sz="3100" spc="245" dirty="0"/>
              <a:t>=</a:t>
            </a:r>
            <a:r>
              <a:rPr sz="3100" dirty="0"/>
              <a:t> </a:t>
            </a:r>
            <a:r>
              <a:rPr sz="3100" spc="10" dirty="0"/>
              <a:t>my</a:t>
            </a:r>
            <a:r>
              <a:rPr sz="3100" spc="-515" dirty="0"/>
              <a:t>T</a:t>
            </a:r>
            <a:r>
              <a:rPr sz="3100" spc="5" dirty="0"/>
              <a:t>est();</a:t>
            </a:r>
            <a:endParaRPr sz="3100"/>
          </a:p>
          <a:p>
            <a:pPr marL="820419" marR="2448560" indent="-440055">
              <a:lnSpc>
                <a:spcPts val="7200"/>
              </a:lnSpc>
              <a:spcBef>
                <a:spcPts val="720"/>
              </a:spcBef>
            </a:pPr>
            <a:r>
              <a:rPr sz="3100" dirty="0"/>
              <a:t>if </a:t>
            </a:r>
            <a:r>
              <a:rPr sz="3100" spc="5" dirty="0"/>
              <a:t>(some</a:t>
            </a:r>
            <a:r>
              <a:rPr sz="3100" spc="-340" dirty="0"/>
              <a:t>V</a:t>
            </a:r>
            <a:r>
              <a:rPr sz="3100" spc="-15" dirty="0"/>
              <a:t>alue.isP</a:t>
            </a:r>
            <a:r>
              <a:rPr sz="3100" spc="-70" dirty="0"/>
              <a:t>r</a:t>
            </a:r>
            <a:r>
              <a:rPr sz="3100" spc="5" dirty="0"/>
              <a:t>esent())</a:t>
            </a:r>
            <a:r>
              <a:rPr sz="3100" dirty="0"/>
              <a:t> { </a:t>
            </a:r>
            <a:r>
              <a:rPr sz="3100" spc="5" dirty="0"/>
              <a:t>some</a:t>
            </a:r>
            <a:r>
              <a:rPr sz="3100" spc="-340" dirty="0"/>
              <a:t>V</a:t>
            </a:r>
            <a:r>
              <a:rPr sz="3100" spc="20" dirty="0"/>
              <a:t>alue.get().myMethod()</a:t>
            </a:r>
            <a:endParaRPr sz="3100"/>
          </a:p>
          <a:p>
            <a:pPr marL="381000">
              <a:lnSpc>
                <a:spcPct val="100000"/>
              </a:lnSpc>
              <a:spcBef>
                <a:spcPts val="2560"/>
              </a:spcBef>
            </a:pPr>
            <a:r>
              <a:rPr sz="3100" dirty="0"/>
              <a:t>}</a:t>
            </a:r>
            <a:endParaRPr sz="3100"/>
          </a:p>
        </p:txBody>
      </p:sp>
      <p:sp>
        <p:nvSpPr>
          <p:cNvPr id="8" name="object 8"/>
          <p:cNvSpPr txBox="1"/>
          <p:nvPr/>
        </p:nvSpPr>
        <p:spPr>
          <a:xfrm>
            <a:off x="990600" y="8407465"/>
            <a:ext cx="173990" cy="32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36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8900" y="8354621"/>
            <a:ext cx="279717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100" spc="-1025" dirty="0">
                <a:solidFill>
                  <a:srgbClr val="FFFFFF"/>
                </a:solidFill>
                <a:latin typeface="Arial Unicode MS"/>
                <a:cs typeface="Arial Unicode MS"/>
              </a:rPr>
              <a:t>参⻅见</a:t>
            </a:r>
            <a:r>
              <a:rPr sz="3100" spc="-5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100" spc="5" dirty="0">
                <a:solidFill>
                  <a:srgbClr val="FFFFFF"/>
                </a:solidFill>
                <a:latin typeface="Arial"/>
                <a:cs typeface="Arial"/>
              </a:rPr>
              <a:t>est10.java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880780"/>
            <a:ext cx="110236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0">
              <a:lnSpc>
                <a:spcPct val="100000"/>
              </a:lnSpc>
            </a:pPr>
            <a:r>
              <a:rPr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为何需要</a:t>
            </a:r>
            <a:r>
              <a:rPr sz="7200" spc="145" dirty="0"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Lambda</a:t>
            </a:r>
            <a:r>
              <a:rPr sz="7200" spc="145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438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•</a:t>
            </a:r>
            <a:endParaRPr sz="285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47292"/>
            <a:ext cx="10214610" cy="1259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15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/>
              </a:rPr>
              <a:t>在</a:t>
            </a:r>
            <a:r>
              <a:rPr sz="3800" spc="-15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Java</a:t>
            </a:r>
            <a:r>
              <a:rPr sz="3800" spc="-15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/>
              </a:rPr>
              <a:t>中，我们⽆无法将函数作为参数传递给</a:t>
            </a:r>
            <a:r>
              <a:rPr sz="3800" spc="-15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/>
              </a:rPr>
              <a:t>⼀个</a:t>
            </a:r>
            <a:endParaRPr sz="3800" spc="-15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3800" spc="-1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/>
              </a:rPr>
              <a:t>⽅方法，也⽆无法声明返回⼀一个函数的⽅方法</a:t>
            </a:r>
            <a:endParaRPr sz="3800" spc="-15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699698"/>
            <a:ext cx="206375" cy="438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•</a:t>
            </a:r>
            <a:endParaRPr sz="2850"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626892"/>
            <a:ext cx="10509250" cy="2034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sz="3800" spc="-15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/>
              </a:rPr>
              <a:t>在</a:t>
            </a:r>
            <a:r>
              <a:rPr sz="3800" spc="-15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JavaScript</a:t>
            </a:r>
            <a:r>
              <a:rPr sz="3800" spc="-15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/>
              </a:rPr>
              <a:t>中，函数参数是⼀个函数，返回值是</a:t>
            </a:r>
            <a:r>
              <a:rPr sz="3800" spc="-15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/>
              </a:rPr>
              <a:t> </a:t>
            </a:r>
            <a:r>
              <a:rPr sz="3800" spc="-15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/>
              </a:rPr>
              <a:t>另⼀个函数的情况是⾮非常常⻅见的；</a:t>
            </a:r>
            <a:r>
              <a:rPr sz="3800" spc="-15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/>
              </a:rPr>
              <a:t>JavaScript</a:t>
            </a:r>
            <a:r>
              <a:rPr sz="3800" spc="-15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/>
              </a:rPr>
              <a:t>是</a:t>
            </a:r>
            <a:r>
              <a:rPr sz="3800" spc="-15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/>
              </a:rPr>
              <a:t>⼀⻔⾮</a:t>
            </a:r>
            <a:r>
              <a:rPr sz="3800" spc="-15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/>
              </a:rPr>
              <a:t>常典型的函数式语⾔言</a:t>
            </a:r>
            <a:endParaRPr sz="3800" spc="-15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99" rIns="0" bIns="0" rtlCol="0">
            <a:spAutoFit/>
          </a:bodyPr>
          <a:lstStyle/>
          <a:p>
            <a:pPr marL="3911600">
              <a:lnSpc>
                <a:spcPct val="100000"/>
              </a:lnSpc>
            </a:pPr>
            <a:r>
              <a:rPr spc="-225" dirty="0">
                <a:latin typeface="Arial"/>
                <a:cs typeface="Arial"/>
              </a:rPr>
              <a:t>St</a:t>
            </a:r>
            <a:r>
              <a:rPr spc="-14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67112"/>
            <a:ext cx="167005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34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3500" y="2731406"/>
            <a:ext cx="10565765" cy="897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799"/>
              </a:lnSpc>
            </a:pP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Java 8 </a:t>
            </a:r>
            <a:r>
              <a:rPr sz="2950" spc="10" dirty="0">
                <a:solidFill>
                  <a:srgbClr val="FFFFFF"/>
                </a:solidFill>
                <a:latin typeface="Arial Unicode MS"/>
                <a:cs typeface="Arial Unicode MS"/>
              </a:rPr>
              <a:t>中的 </a:t>
            </a:r>
            <a:r>
              <a:rPr sz="2950" spc="-5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950" spc="-9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eam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10" dirty="0">
                <a:solidFill>
                  <a:srgbClr val="FFFFFF"/>
                </a:solidFill>
                <a:latin typeface="Arial Unicode MS"/>
                <a:cs typeface="Arial Unicode MS"/>
              </a:rPr>
              <a:t>是对集合对象功能的增强，它专注于对集合 </a:t>
            </a:r>
            <a:r>
              <a:rPr sz="2950" spc="-645" dirty="0">
                <a:solidFill>
                  <a:srgbClr val="FFFFFF"/>
                </a:solidFill>
                <a:latin typeface="Arial Unicode MS"/>
                <a:cs typeface="Arial Unicode MS"/>
              </a:rPr>
              <a:t>对象进⾏行行各种⾮非常便便利利、⾼高效的聚合操作，或者⼤大批量量数据操作</a:t>
            </a:r>
            <a:endParaRPr sz="295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227612"/>
            <a:ext cx="167005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34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3500" y="4179206"/>
            <a:ext cx="10664190" cy="922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799"/>
              </a:lnSpc>
            </a:pPr>
            <a:r>
              <a:rPr sz="2950" spc="-5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950" spc="-9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eam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50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10" dirty="0">
                <a:solidFill>
                  <a:srgbClr val="FFFFFF"/>
                </a:solidFill>
                <a:latin typeface="Arial Unicode MS"/>
                <a:cs typeface="Arial Unicode MS"/>
              </a:rPr>
              <a:t>借助于</a:t>
            </a:r>
            <a:r>
              <a:rPr sz="2950" spc="60" dirty="0">
                <a:solidFill>
                  <a:srgbClr val="FFFFFF"/>
                </a:solidFill>
                <a:latin typeface="Arial"/>
                <a:cs typeface="Arial"/>
              </a:rPr>
              <a:t>Lambda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440" dirty="0">
                <a:solidFill>
                  <a:srgbClr val="FFFFFF"/>
                </a:solidFill>
                <a:latin typeface="Arial Unicode MS"/>
                <a:cs typeface="Arial Unicode MS"/>
              </a:rPr>
              <a:t>表达式，极⼤大地提⾼高了了编程效率和程 </a:t>
            </a:r>
            <a:r>
              <a:rPr sz="2950" spc="10" dirty="0">
                <a:solidFill>
                  <a:srgbClr val="FFFFFF"/>
                </a:solidFill>
                <a:latin typeface="Arial Unicode MS"/>
                <a:cs typeface="Arial Unicode MS"/>
              </a:rPr>
              <a:t>序可读性</a:t>
            </a:r>
            <a:endParaRPr sz="295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688112"/>
            <a:ext cx="167005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34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3500" y="5627006"/>
            <a:ext cx="10587355" cy="1443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5799"/>
              </a:lnSpc>
            </a:pPr>
            <a:r>
              <a:rPr sz="2950" spc="-695" dirty="0">
                <a:solidFill>
                  <a:srgbClr val="FFFFFF"/>
                </a:solidFill>
                <a:latin typeface="Arial Unicode MS"/>
                <a:cs typeface="Arial Unicode MS"/>
              </a:rPr>
              <a:t>提供串串⾏行行和并⾏行行两种模式进⾏行行汇聚操作，并发模式能够充分利利⽤用 </a:t>
            </a:r>
            <a:r>
              <a:rPr sz="2950" spc="-625" dirty="0">
                <a:solidFill>
                  <a:srgbClr val="FFFFFF"/>
                </a:solidFill>
                <a:latin typeface="Arial Unicode MS"/>
                <a:cs typeface="Arial Unicode MS"/>
              </a:rPr>
              <a:t>多核处理理器器的优势，使⽤用 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fork/join </a:t>
            </a:r>
            <a:r>
              <a:rPr sz="2950" spc="-520" dirty="0">
                <a:solidFill>
                  <a:srgbClr val="FFFFFF"/>
                </a:solidFill>
                <a:latin typeface="Arial Unicode MS"/>
                <a:cs typeface="Arial Unicode MS"/>
              </a:rPr>
              <a:t>并⾏行行⽅方式来拆分任务和加速处 </a:t>
            </a:r>
            <a:r>
              <a:rPr sz="2950" spc="-730" dirty="0">
                <a:solidFill>
                  <a:srgbClr val="FFFFFF"/>
                </a:solidFill>
                <a:latin typeface="Arial Unicode MS"/>
                <a:cs typeface="Arial Unicode MS"/>
              </a:rPr>
              <a:t>理理过程</a:t>
            </a:r>
            <a:endParaRPr sz="295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7669312"/>
            <a:ext cx="167005" cy="307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34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3500" y="7608206"/>
            <a:ext cx="10349865" cy="922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799"/>
              </a:lnSpc>
            </a:pPr>
            <a:r>
              <a:rPr sz="2950" spc="-5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2950" spc="-9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eam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310" dirty="0">
                <a:solidFill>
                  <a:srgbClr val="FFFFFF"/>
                </a:solidFill>
                <a:latin typeface="Arial Unicode MS"/>
                <a:cs typeface="Arial Unicode MS"/>
              </a:rPr>
              <a:t>不不是集合元素，它不不是数据结构，并不不保存数据，它是 </a:t>
            </a:r>
            <a:r>
              <a:rPr sz="2950" spc="10" dirty="0">
                <a:solidFill>
                  <a:srgbClr val="FFFFFF"/>
                </a:solidFill>
                <a:latin typeface="Arial Unicode MS"/>
                <a:cs typeface="Arial Unicode MS"/>
              </a:rPr>
              <a:t>有关</a:t>
            </a:r>
            <a:r>
              <a:rPr sz="2950" spc="10" dirty="0">
                <a:solidFill>
                  <a:srgbClr val="00F900"/>
                </a:solidFill>
                <a:latin typeface="Arial Unicode MS"/>
                <a:cs typeface="Arial Unicode MS"/>
              </a:rPr>
              <a:t>算法和计算</a:t>
            </a:r>
            <a:r>
              <a:rPr sz="2950" spc="10" dirty="0">
                <a:solidFill>
                  <a:srgbClr val="FFFFFF"/>
                </a:solidFill>
                <a:latin typeface="Arial Unicode MS"/>
                <a:cs typeface="Arial Unicode MS"/>
              </a:rPr>
              <a:t>的</a:t>
            </a:r>
            <a:endParaRPr sz="295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99" rIns="0" bIns="0" rtlCol="0">
            <a:spAutoFit/>
          </a:bodyPr>
          <a:lstStyle/>
          <a:p>
            <a:pPr marL="3911600">
              <a:lnSpc>
                <a:spcPct val="100000"/>
              </a:lnSpc>
            </a:pPr>
            <a:r>
              <a:rPr spc="-225" dirty="0">
                <a:latin typeface="Arial"/>
                <a:cs typeface="Arial"/>
              </a:rPr>
              <a:t>St</a:t>
            </a:r>
            <a:r>
              <a:rPr spc="-14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95616"/>
            <a:ext cx="181610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6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2751037"/>
            <a:ext cx="6913245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50" spc="-6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3250" spc="-10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50" spc="10" dirty="0">
                <a:solidFill>
                  <a:srgbClr val="FFFFFF"/>
                </a:solidFill>
                <a:latin typeface="Arial"/>
                <a:cs typeface="Arial"/>
              </a:rPr>
              <a:t>eam</a:t>
            </a:r>
            <a:r>
              <a:rPr sz="3250" spc="-800" dirty="0">
                <a:solidFill>
                  <a:srgbClr val="FFFFFF"/>
                </a:solidFill>
                <a:latin typeface="Arial Unicode MS"/>
                <a:cs typeface="Arial Unicode MS"/>
              </a:rPr>
              <a:t>更更像⼀一个⾼高级版本的</a:t>
            </a:r>
            <a:r>
              <a:rPr sz="3250" spc="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250" spc="5" dirty="0">
                <a:solidFill>
                  <a:srgbClr val="FFFFFF"/>
                </a:solidFill>
                <a:latin typeface="Arial"/>
                <a:cs typeface="Arial"/>
              </a:rPr>
              <a:t>Iterator</a:t>
            </a:r>
            <a:r>
              <a:rPr sz="3250" spc="15" dirty="0">
                <a:solidFill>
                  <a:srgbClr val="FFFFFF"/>
                </a:solidFill>
                <a:latin typeface="Arial Unicode MS"/>
                <a:cs typeface="Arial Unicode MS"/>
              </a:rPr>
              <a:t>。</a:t>
            </a:r>
            <a:endParaRPr sz="325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837016"/>
            <a:ext cx="181610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6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95313" rIns="0" bIns="0" rtlCol="0">
            <a:spAutoFit/>
          </a:bodyPr>
          <a:lstStyle/>
          <a:p>
            <a:pPr marL="393700" marR="5080">
              <a:lnSpc>
                <a:spcPct val="117900"/>
              </a:lnSpc>
            </a:pPr>
            <a:r>
              <a:rPr sz="3250" spc="15" dirty="0">
                <a:latin typeface="Arial Unicode MS"/>
                <a:cs typeface="Arial Unicode MS"/>
              </a:rPr>
              <a:t>原始版本的</a:t>
            </a:r>
            <a:r>
              <a:rPr sz="3250" spc="5" dirty="0">
                <a:latin typeface="Arial Unicode MS"/>
                <a:cs typeface="Arial Unicode MS"/>
              </a:rPr>
              <a:t> </a:t>
            </a:r>
            <a:r>
              <a:rPr sz="3250" spc="5" dirty="0"/>
              <a:t>Iterator</a:t>
            </a:r>
            <a:r>
              <a:rPr sz="3250" spc="-459" dirty="0">
                <a:latin typeface="Arial Unicode MS"/>
                <a:cs typeface="Arial Unicode MS"/>
              </a:rPr>
              <a:t>，⽤用户只能显式地⼀一个⼀一个遍历元素并 </a:t>
            </a:r>
            <a:r>
              <a:rPr sz="3250" spc="-560" dirty="0">
                <a:latin typeface="Arial Unicode MS"/>
                <a:cs typeface="Arial Unicode MS"/>
              </a:rPr>
              <a:t>对其执⾏行行某些操作；⾼高级版本的</a:t>
            </a:r>
            <a:r>
              <a:rPr sz="3250" spc="5" dirty="0">
                <a:latin typeface="Arial Unicode MS"/>
                <a:cs typeface="Arial Unicode MS"/>
              </a:rPr>
              <a:t> </a:t>
            </a:r>
            <a:r>
              <a:rPr sz="3250" spc="-60" dirty="0"/>
              <a:t>St</a:t>
            </a:r>
            <a:r>
              <a:rPr sz="3250" spc="-105" dirty="0"/>
              <a:t>r</a:t>
            </a:r>
            <a:r>
              <a:rPr sz="3250" spc="10" dirty="0"/>
              <a:t>eam</a:t>
            </a:r>
            <a:r>
              <a:rPr sz="3250" spc="-325" dirty="0">
                <a:latin typeface="Arial Unicode MS"/>
                <a:cs typeface="Arial Unicode MS"/>
              </a:rPr>
              <a:t>，⽤用户只要给出需 </a:t>
            </a:r>
            <a:r>
              <a:rPr sz="3250" spc="-640" dirty="0">
                <a:latin typeface="Arial Unicode MS"/>
                <a:cs typeface="Arial Unicode MS"/>
              </a:rPr>
              <a:t>要对其包含的元素执⾏行行什什么</a:t>
            </a:r>
            <a:r>
              <a:rPr sz="3250" spc="15" dirty="0">
                <a:solidFill>
                  <a:srgbClr val="00F900"/>
                </a:solidFill>
                <a:latin typeface="Arial Unicode MS"/>
                <a:cs typeface="Arial Unicode MS"/>
              </a:rPr>
              <a:t>操作</a:t>
            </a:r>
            <a:r>
              <a:rPr sz="3250" spc="-800" dirty="0">
                <a:latin typeface="Arial Unicode MS"/>
                <a:cs typeface="Arial Unicode MS"/>
              </a:rPr>
              <a:t>，⽐比如</a:t>
            </a:r>
            <a:r>
              <a:rPr sz="3250" spc="5" dirty="0">
                <a:latin typeface="Arial Unicode MS"/>
                <a:cs typeface="Arial Unicode MS"/>
              </a:rPr>
              <a:t> </a:t>
            </a:r>
            <a:r>
              <a:rPr sz="3250" spc="185" dirty="0"/>
              <a:t>“</a:t>
            </a:r>
            <a:r>
              <a:rPr sz="3250" spc="-660" dirty="0">
                <a:latin typeface="Arial Unicode MS"/>
                <a:cs typeface="Arial Unicode MS"/>
              </a:rPr>
              <a:t>过滤掉⻓长度⼤大于 </a:t>
            </a:r>
            <a:r>
              <a:rPr sz="3250" spc="10" dirty="0"/>
              <a:t>10</a:t>
            </a:r>
            <a:r>
              <a:rPr sz="3250" spc="5" dirty="0"/>
              <a:t> </a:t>
            </a:r>
            <a:r>
              <a:rPr sz="3250" spc="-640" dirty="0">
                <a:latin typeface="Arial Unicode MS"/>
                <a:cs typeface="Arial Unicode MS"/>
              </a:rPr>
              <a:t>的字符串串</a:t>
            </a:r>
            <a:r>
              <a:rPr sz="3250" spc="185" dirty="0"/>
              <a:t>”</a:t>
            </a:r>
            <a:r>
              <a:rPr sz="3250" spc="15" dirty="0">
                <a:latin typeface="Arial Unicode MS"/>
                <a:cs typeface="Arial Unicode MS"/>
              </a:rPr>
              <a:t>、</a:t>
            </a:r>
            <a:r>
              <a:rPr sz="3250" spc="185" dirty="0"/>
              <a:t>“</a:t>
            </a:r>
            <a:r>
              <a:rPr sz="3250" spc="-685" dirty="0">
                <a:latin typeface="Arial Unicode MS"/>
                <a:cs typeface="Arial Unicode MS"/>
              </a:rPr>
              <a:t>获取每个字符串串的⾸首字⺟母</a:t>
            </a:r>
            <a:r>
              <a:rPr sz="3250" spc="185" dirty="0"/>
              <a:t>”</a:t>
            </a:r>
            <a:r>
              <a:rPr sz="3250" spc="15" dirty="0">
                <a:latin typeface="Arial Unicode MS"/>
                <a:cs typeface="Arial Unicode MS"/>
              </a:rPr>
              <a:t>等，</a:t>
            </a:r>
            <a:r>
              <a:rPr sz="3250" spc="-60" dirty="0"/>
              <a:t>St</a:t>
            </a:r>
            <a:r>
              <a:rPr sz="3250" spc="-105" dirty="0"/>
              <a:t>r</a:t>
            </a:r>
            <a:r>
              <a:rPr sz="3250" spc="10" dirty="0"/>
              <a:t>eam</a:t>
            </a:r>
            <a:r>
              <a:rPr sz="3250" spc="5" dirty="0"/>
              <a:t> </a:t>
            </a:r>
            <a:r>
              <a:rPr sz="3250" spc="10" dirty="0">
                <a:latin typeface="Arial Unicode MS"/>
                <a:cs typeface="Arial Unicode MS"/>
              </a:rPr>
              <a:t>会 </a:t>
            </a:r>
            <a:r>
              <a:rPr sz="3250" spc="-270" dirty="0">
                <a:latin typeface="Arial Unicode MS"/>
                <a:cs typeface="Arial Unicode MS"/>
              </a:rPr>
              <a:t>隐式地在内部进⾏行行遍历，并做出相应的数据转换</a:t>
            </a:r>
            <a:endParaRPr sz="325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7227916"/>
            <a:ext cx="181610" cy="33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6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1600" y="7157937"/>
            <a:ext cx="10641330" cy="1024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900"/>
              </a:lnSpc>
            </a:pPr>
            <a:r>
              <a:rPr sz="3250" spc="-6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3250" spc="-10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50" spc="10" dirty="0">
                <a:solidFill>
                  <a:srgbClr val="FFFFFF"/>
                </a:solidFill>
                <a:latin typeface="Arial"/>
                <a:cs typeface="Arial"/>
              </a:rPr>
              <a:t>eam</a:t>
            </a:r>
            <a:r>
              <a:rPr sz="325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50" spc="-580" dirty="0">
                <a:solidFill>
                  <a:srgbClr val="FFFFFF"/>
                </a:solidFill>
                <a:latin typeface="Arial Unicode MS"/>
                <a:cs typeface="Arial Unicode MS"/>
              </a:rPr>
              <a:t>就如同⼀一个迭代器器（</a:t>
            </a:r>
            <a:r>
              <a:rPr sz="3250" spc="5" dirty="0">
                <a:solidFill>
                  <a:srgbClr val="FFFFFF"/>
                </a:solidFill>
                <a:latin typeface="Arial"/>
                <a:cs typeface="Arial"/>
              </a:rPr>
              <a:t>Iterator</a:t>
            </a:r>
            <a:r>
              <a:rPr sz="3250" spc="-265" dirty="0">
                <a:solidFill>
                  <a:srgbClr val="FFFFFF"/>
                </a:solidFill>
                <a:latin typeface="Arial Unicode MS"/>
                <a:cs typeface="Arial Unicode MS"/>
              </a:rPr>
              <a:t>），单向，不不可往复， </a:t>
            </a:r>
            <a:r>
              <a:rPr sz="3250" spc="-350" dirty="0">
                <a:solidFill>
                  <a:srgbClr val="FFFFFF"/>
                </a:solidFill>
                <a:latin typeface="Arial Unicode MS"/>
                <a:cs typeface="Arial Unicode MS"/>
              </a:rPr>
              <a:t>数据只能遍历⼀一次</a:t>
            </a:r>
            <a:endParaRPr sz="325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99" rIns="0" bIns="0" rtlCol="0">
            <a:spAutoFit/>
          </a:bodyPr>
          <a:lstStyle/>
          <a:p>
            <a:pPr marL="3911600">
              <a:lnSpc>
                <a:spcPct val="100000"/>
              </a:lnSpc>
            </a:pPr>
            <a:r>
              <a:rPr spc="-225" dirty="0">
                <a:latin typeface="Arial"/>
                <a:cs typeface="Arial"/>
              </a:rPr>
              <a:t>St</a:t>
            </a:r>
            <a:r>
              <a:rPr spc="-14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99955"/>
            <a:ext cx="18669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9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4300" y="2752049"/>
            <a:ext cx="10517505" cy="1026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900"/>
              </a:lnSpc>
            </a:pPr>
            <a:r>
              <a:rPr sz="3350" spc="-750" dirty="0">
                <a:solidFill>
                  <a:srgbClr val="FFFFFF"/>
                </a:solidFill>
                <a:latin typeface="Arial Unicode MS"/>
                <a:cs typeface="Arial Unicode MS"/>
              </a:rPr>
              <a:t>和迭代器器⼜又不不同的是，</a:t>
            </a:r>
            <a:r>
              <a:rPr sz="3350" spc="-5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3350" spc="-10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350" spc="20" dirty="0">
                <a:solidFill>
                  <a:srgbClr val="FFFFFF"/>
                </a:solidFill>
                <a:latin typeface="Arial"/>
                <a:cs typeface="Arial"/>
              </a:rPr>
              <a:t>eam</a:t>
            </a:r>
            <a:r>
              <a:rPr sz="33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-660" dirty="0">
                <a:solidFill>
                  <a:srgbClr val="FFFFFF"/>
                </a:solidFill>
                <a:latin typeface="Arial Unicode MS"/>
                <a:cs typeface="Arial Unicode MS"/>
              </a:rPr>
              <a:t>可以并⾏行行化操作，迭代器器 </a:t>
            </a:r>
            <a:r>
              <a:rPr sz="3350" spc="-645" dirty="0">
                <a:solidFill>
                  <a:srgbClr val="FFFFFF"/>
                </a:solidFill>
                <a:latin typeface="Arial Unicode MS"/>
                <a:cs typeface="Arial Unicode MS"/>
              </a:rPr>
              <a:t>只能命令式地、串串⾏行行化操作</a:t>
            </a:r>
            <a:endParaRPr sz="335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476355"/>
            <a:ext cx="18669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9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4300" y="4403049"/>
            <a:ext cx="10627995" cy="1042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spc="-860" dirty="0">
                <a:solidFill>
                  <a:srgbClr val="FFFFFF"/>
                </a:solidFill>
                <a:latin typeface="Arial Unicode MS"/>
                <a:cs typeface="Arial Unicode MS"/>
              </a:rPr>
              <a:t>当使⽤用串串⾏行行⽅方式去遍历时，每个</a:t>
            </a:r>
            <a:r>
              <a:rPr sz="3350" spc="409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Arial"/>
                <a:cs typeface="Arial"/>
              </a:rPr>
              <a:t>item</a:t>
            </a:r>
            <a:r>
              <a:rPr sz="3350" spc="4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-345" dirty="0">
                <a:solidFill>
                  <a:srgbClr val="FFFFFF"/>
                </a:solidFill>
                <a:latin typeface="Arial Unicode MS"/>
                <a:cs typeface="Arial Unicode MS"/>
              </a:rPr>
              <a:t>读完后再读下⼀一个</a:t>
            </a:r>
            <a:endParaRPr sz="335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350" spc="15" dirty="0">
                <a:solidFill>
                  <a:srgbClr val="FFFFFF"/>
                </a:solidFill>
                <a:latin typeface="Arial"/>
                <a:cs typeface="Arial"/>
              </a:rPr>
              <a:t>item</a:t>
            </a:r>
            <a:endParaRPr sz="3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6063855"/>
            <a:ext cx="18669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9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4300" y="5990549"/>
            <a:ext cx="10333990" cy="1052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900"/>
              </a:lnSpc>
            </a:pPr>
            <a:r>
              <a:rPr sz="3350" spc="-440" dirty="0">
                <a:solidFill>
                  <a:srgbClr val="FFFFFF"/>
                </a:solidFill>
                <a:latin typeface="Arial Unicode MS"/>
                <a:cs typeface="Arial Unicode MS"/>
              </a:rPr>
              <a:t>使⽤用并⾏行行去遍历时，数据会被分成多个段，其中每⼀一个 </a:t>
            </a:r>
            <a:r>
              <a:rPr sz="3350" spc="30" dirty="0">
                <a:solidFill>
                  <a:srgbClr val="FFFFFF"/>
                </a:solidFill>
                <a:latin typeface="Arial Unicode MS"/>
                <a:cs typeface="Arial Unicode MS"/>
              </a:rPr>
              <a:t>都在</a:t>
            </a:r>
            <a:r>
              <a:rPr sz="3350" spc="-535" dirty="0">
                <a:solidFill>
                  <a:srgbClr val="00F900"/>
                </a:solidFill>
                <a:latin typeface="Arial Unicode MS"/>
                <a:cs typeface="Arial Unicode MS"/>
              </a:rPr>
              <a:t>不不同的线程</a:t>
            </a:r>
            <a:r>
              <a:rPr sz="3350" spc="-420" dirty="0">
                <a:solidFill>
                  <a:srgbClr val="FFFFFF"/>
                </a:solidFill>
                <a:latin typeface="Arial Unicode MS"/>
                <a:cs typeface="Arial Unicode MS"/>
              </a:rPr>
              <a:t>中处理理，然后将结果⼀一起输出</a:t>
            </a:r>
            <a:endParaRPr sz="335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7727555"/>
            <a:ext cx="18669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39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4300" y="7666949"/>
            <a:ext cx="10447655" cy="1052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900"/>
              </a:lnSpc>
            </a:pPr>
            <a:r>
              <a:rPr sz="3350" spc="-5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3350" spc="-10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350" spc="20" dirty="0">
                <a:solidFill>
                  <a:srgbClr val="FFFFFF"/>
                </a:solidFill>
                <a:latin typeface="Arial"/>
                <a:cs typeface="Arial"/>
              </a:rPr>
              <a:t>eam</a:t>
            </a:r>
            <a:r>
              <a:rPr sz="33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-645" dirty="0">
                <a:solidFill>
                  <a:srgbClr val="FFFFFF"/>
                </a:solidFill>
                <a:latin typeface="Arial Unicode MS"/>
                <a:cs typeface="Arial Unicode MS"/>
              </a:rPr>
              <a:t>的并⾏行行操作依赖于</a:t>
            </a:r>
            <a:r>
              <a:rPr sz="3350" spc="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50" spc="15" dirty="0">
                <a:solidFill>
                  <a:srgbClr val="FFFFFF"/>
                </a:solidFill>
                <a:latin typeface="Arial"/>
                <a:cs typeface="Arial"/>
              </a:rPr>
              <a:t>Java7</a:t>
            </a:r>
            <a:r>
              <a:rPr sz="33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-645" dirty="0">
                <a:solidFill>
                  <a:srgbClr val="FFFFFF"/>
                </a:solidFill>
                <a:latin typeface="Arial Unicode MS"/>
                <a:cs typeface="Arial Unicode MS"/>
              </a:rPr>
              <a:t>中引⼊入的</a:t>
            </a:r>
            <a:r>
              <a:rPr sz="3350" spc="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50" spc="-10" dirty="0">
                <a:solidFill>
                  <a:srgbClr val="FFFFFF"/>
                </a:solidFill>
                <a:latin typeface="Arial"/>
                <a:cs typeface="Arial"/>
              </a:rPr>
              <a:t>Fork/Join</a:t>
            </a:r>
            <a:r>
              <a:rPr sz="33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50" spc="20" dirty="0">
                <a:solidFill>
                  <a:srgbClr val="FFFFFF"/>
                </a:solidFill>
                <a:latin typeface="Arial Unicode MS"/>
                <a:cs typeface="Arial Unicode MS"/>
              </a:rPr>
              <a:t>框 架</a:t>
            </a:r>
            <a:endParaRPr sz="335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0">
              <a:lnSpc>
                <a:spcPct val="100000"/>
              </a:lnSpc>
            </a:pPr>
            <a:r>
              <a:rPr spc="-225" dirty="0">
                <a:latin typeface="Arial"/>
                <a:cs typeface="Arial"/>
              </a:rPr>
              <a:t>St</a:t>
            </a:r>
            <a:r>
              <a:rPr spc="-14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eam</a:t>
            </a:r>
            <a:r>
              <a:rPr dirty="0"/>
              <a:t>构成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59992"/>
            <a:ext cx="10313035" cy="1155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  <a:tabLst>
                <a:tab pos="6438900" algn="l"/>
              </a:tabLst>
            </a:pPr>
            <a:r>
              <a:rPr sz="3800" spc="-425" dirty="0">
                <a:solidFill>
                  <a:srgbClr val="FFFFFF"/>
                </a:solidFill>
                <a:latin typeface="Arial Unicode MS"/>
                <a:cs typeface="Arial Unicode MS"/>
              </a:rPr>
              <a:t>获取⼀一个数据源（</a:t>
            </a:r>
            <a:r>
              <a:rPr sz="3800" spc="-425" dirty="0">
                <a:solidFill>
                  <a:srgbClr val="FFFFFF"/>
                </a:solidFill>
                <a:latin typeface="Arial"/>
                <a:cs typeface="Arial"/>
              </a:rPr>
              <a:t>sou</a:t>
            </a:r>
            <a:r>
              <a:rPr sz="3800" spc="-7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spc="105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sz="3800" spc="545" dirty="0">
                <a:solidFill>
                  <a:srgbClr val="FFFFFF"/>
                </a:solidFill>
                <a:latin typeface="Arial Unicode MS"/>
                <a:cs typeface="Arial Unicode MS"/>
              </a:rPr>
              <a:t>）→</a:t>
            </a:r>
            <a:r>
              <a:rPr sz="3800" dirty="0">
                <a:solidFill>
                  <a:srgbClr val="FFFFFF"/>
                </a:solidFill>
                <a:latin typeface="Arial Unicode MS"/>
                <a:cs typeface="Arial Unicode MS"/>
              </a:rPr>
              <a:t>	</a:t>
            </a:r>
            <a:r>
              <a:rPr sz="3800" spc="-655" dirty="0">
                <a:solidFill>
                  <a:srgbClr val="FFFFFF"/>
                </a:solidFill>
                <a:latin typeface="Arial Unicode MS"/>
                <a:cs typeface="Arial Unicode MS"/>
              </a:rPr>
              <a:t>数据转换→执⾏行行操</a:t>
            </a:r>
            <a:r>
              <a:rPr sz="3800" spc="-19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800" dirty="0">
                <a:solidFill>
                  <a:srgbClr val="FFFFFF"/>
                </a:solidFill>
                <a:latin typeface="Arial Unicode MS"/>
                <a:cs typeface="Arial Unicode MS"/>
              </a:rPr>
              <a:t>作获取想要的结果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6996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42468" rIns="0" bIns="0" rtlCol="0">
            <a:spAutoFit/>
          </a:bodyPr>
          <a:lstStyle/>
          <a:p>
            <a:pPr marL="457200" marR="5080">
              <a:lnSpc>
                <a:spcPct val="116199"/>
              </a:lnSpc>
              <a:tabLst>
                <a:tab pos="2110740" algn="l"/>
              </a:tabLst>
            </a:pPr>
            <a:r>
              <a:rPr dirty="0">
                <a:latin typeface="Arial Unicode MS"/>
                <a:cs typeface="Arial Unicode MS"/>
              </a:rPr>
              <a:t>每次转换原有</a:t>
            </a:r>
            <a:r>
              <a:rPr spc="310" dirty="0">
                <a:latin typeface="Arial Unicode MS"/>
                <a:cs typeface="Arial Unicode MS"/>
              </a:rPr>
              <a:t> </a:t>
            </a:r>
            <a:r>
              <a:rPr spc="-80" dirty="0"/>
              <a:t>St</a:t>
            </a:r>
            <a:r>
              <a:rPr spc="-130" dirty="0"/>
              <a:t>r</a:t>
            </a:r>
            <a:r>
              <a:rPr dirty="0"/>
              <a:t>eam</a:t>
            </a:r>
            <a:r>
              <a:rPr spc="310" dirty="0"/>
              <a:t> </a:t>
            </a:r>
            <a:r>
              <a:rPr spc="-520" dirty="0">
                <a:latin typeface="Arial Unicode MS"/>
                <a:cs typeface="Arial Unicode MS"/>
              </a:rPr>
              <a:t>对象不不改变，返回⼀一个新的 </a:t>
            </a:r>
            <a:r>
              <a:rPr spc="-80" dirty="0"/>
              <a:t>St</a:t>
            </a:r>
            <a:r>
              <a:rPr spc="-130" dirty="0"/>
              <a:t>r</a:t>
            </a:r>
            <a:r>
              <a:rPr dirty="0"/>
              <a:t>eam	</a:t>
            </a:r>
            <a:r>
              <a:rPr dirty="0">
                <a:latin typeface="Arial Unicode MS"/>
                <a:cs typeface="Arial Unicode MS"/>
              </a:rPr>
              <a:t>对象（可以有多次转换），这就允许对其 </a:t>
            </a:r>
            <a:r>
              <a:rPr spc="-545" dirty="0">
                <a:latin typeface="Arial Unicode MS"/>
                <a:cs typeface="Arial Unicode MS"/>
              </a:rPr>
              <a:t>操作可以像链条⼀一样排列列，变成⼀一个管道</a:t>
            </a:r>
          </a:p>
          <a:p>
            <a:pPr marL="457200">
              <a:lnSpc>
                <a:spcPct val="100000"/>
              </a:lnSpc>
              <a:spcBef>
                <a:spcPts val="740"/>
              </a:spcBef>
            </a:pPr>
            <a:r>
              <a:rPr dirty="0">
                <a:latin typeface="Arial Unicode MS"/>
                <a:cs typeface="Arial Unicode MS"/>
              </a:rPr>
              <a:t>（</a:t>
            </a:r>
            <a:r>
              <a:rPr spc="-5" dirty="0"/>
              <a:t>Pipeline</a:t>
            </a:r>
            <a:r>
              <a:rPr spc="-5" dirty="0">
                <a:latin typeface="Arial Unicode MS"/>
                <a:cs typeface="Arial Unicode MS"/>
              </a:rPr>
              <a:t>）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699" rIns="0" bIns="0" rtlCol="0">
            <a:spAutoFit/>
          </a:bodyPr>
          <a:lstStyle/>
          <a:p>
            <a:pPr marL="3911600">
              <a:lnSpc>
                <a:spcPct val="100000"/>
              </a:lnSpc>
            </a:pPr>
            <a:r>
              <a:rPr spc="-225" dirty="0">
                <a:latin typeface="Arial"/>
                <a:cs typeface="Arial"/>
              </a:rPr>
              <a:t>St</a:t>
            </a:r>
            <a:r>
              <a:rPr spc="-14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eam</a:t>
            </a:r>
          </a:p>
        </p:txBody>
      </p:sp>
      <p:sp>
        <p:nvSpPr>
          <p:cNvPr id="3" name="object 3"/>
          <p:cNvSpPr/>
          <p:nvPr/>
        </p:nvSpPr>
        <p:spPr>
          <a:xfrm>
            <a:off x="3200400" y="2565400"/>
            <a:ext cx="7239000" cy="622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0">
              <a:lnSpc>
                <a:spcPct val="100000"/>
              </a:lnSpc>
            </a:pPr>
            <a:r>
              <a:rPr spc="-225" dirty="0">
                <a:latin typeface="Arial"/>
                <a:cs typeface="Arial"/>
              </a:rPr>
              <a:t>St</a:t>
            </a:r>
            <a:r>
              <a:rPr spc="-14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eam</a:t>
            </a:r>
            <a:r>
              <a:rPr spc="-2290" dirty="0"/>
              <a:t>源⽣生成⽅方式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88490"/>
            <a:ext cx="177800" cy="329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5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900" y="2746129"/>
            <a:ext cx="3674745" cy="421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FFFF"/>
                </a:solidFill>
                <a:latin typeface="Arial Unicode MS"/>
                <a:cs typeface="Arial Unicode MS"/>
              </a:rPr>
              <a:t>从</a:t>
            </a:r>
            <a:r>
              <a:rPr sz="3200" spc="-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Unicode MS"/>
                <a:cs typeface="Arial Unicode MS"/>
              </a:rPr>
              <a:t>和数组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3766390"/>
            <a:ext cx="177800" cy="329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5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3400" y="3726454"/>
            <a:ext cx="3442335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Collection.st</a:t>
            </a:r>
            <a:r>
              <a:rPr sz="3200" spc="-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eam()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5100" y="4706190"/>
            <a:ext cx="177800" cy="329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5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3400" y="4653554"/>
            <a:ext cx="4815840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Collection.parallelSt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eam()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5633290"/>
            <a:ext cx="177800" cy="329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5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3400" y="5580654"/>
            <a:ext cx="6656070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Arrays.st</a:t>
            </a:r>
            <a:r>
              <a:rPr sz="3200" spc="-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spc="-40" dirty="0">
                <a:solidFill>
                  <a:srgbClr val="FFFFFF"/>
                </a:solidFill>
                <a:latin typeface="Arial"/>
                <a:cs typeface="Arial"/>
              </a:rPr>
              <a:t>eam(T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array) or </a:t>
            </a:r>
            <a:r>
              <a:rPr sz="3200" spc="-7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3200" spc="-1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eam.of()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600" y="6560391"/>
            <a:ext cx="177800" cy="329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5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58900" y="6520453"/>
            <a:ext cx="6025515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java.util.st</a:t>
            </a:r>
            <a:r>
              <a:rPr sz="3200" spc="-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eam.IntSt</a:t>
            </a:r>
            <a:r>
              <a:rPr sz="3200" spc="-8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00" spc="10" dirty="0">
                <a:solidFill>
                  <a:srgbClr val="FFFFFF"/>
                </a:solidFill>
                <a:latin typeface="Arial"/>
                <a:cs typeface="Arial"/>
              </a:rPr>
              <a:t>eam.range()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0600" y="7487491"/>
            <a:ext cx="177800" cy="329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5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8900" y="7447553"/>
            <a:ext cx="4192904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java.nio.file.Files.walk()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0600" y="8427291"/>
            <a:ext cx="177800" cy="329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5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8900" y="8374653"/>
            <a:ext cx="836294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……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79600">
              <a:lnSpc>
                <a:spcPct val="100000"/>
              </a:lnSpc>
            </a:pPr>
            <a:r>
              <a:rPr spc="-225" dirty="0">
                <a:latin typeface="Arial"/>
                <a:cs typeface="Arial"/>
              </a:rPr>
              <a:t>St</a:t>
            </a:r>
            <a:r>
              <a:rPr spc="-14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eam</a:t>
            </a:r>
            <a:r>
              <a:rPr dirty="0"/>
              <a:t>操作类型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01507"/>
            <a:ext cx="19431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39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4740" rIns="0" bIns="0" rtlCol="0">
            <a:spAutoFit/>
          </a:bodyPr>
          <a:lstStyle/>
          <a:p>
            <a:pPr marL="431800" marR="5080">
              <a:lnSpc>
                <a:spcPct val="116700"/>
              </a:lnSpc>
            </a:pPr>
            <a:r>
              <a:rPr sz="3500" spc="10" dirty="0">
                <a:solidFill>
                  <a:srgbClr val="00F900"/>
                </a:solidFill>
              </a:rPr>
              <a:t>Inte</a:t>
            </a:r>
            <a:r>
              <a:rPr sz="3500" spc="70" dirty="0">
                <a:solidFill>
                  <a:srgbClr val="00F900"/>
                </a:solidFill>
              </a:rPr>
              <a:t>r</a:t>
            </a:r>
            <a:r>
              <a:rPr sz="3500" spc="45" dirty="0">
                <a:solidFill>
                  <a:srgbClr val="00F900"/>
                </a:solidFill>
              </a:rPr>
              <a:t>mediate</a:t>
            </a:r>
            <a:r>
              <a:rPr sz="3500" spc="-370" dirty="0">
                <a:latin typeface="Arial Unicode MS"/>
                <a:cs typeface="Arial Unicode MS"/>
              </a:rPr>
              <a:t>：⼀一个流可以后⾯面跟随零个或多个 </a:t>
            </a:r>
            <a:r>
              <a:rPr sz="3500" spc="10" dirty="0"/>
              <a:t>inte</a:t>
            </a:r>
            <a:r>
              <a:rPr sz="3500" spc="70" dirty="0"/>
              <a:t>r</a:t>
            </a:r>
            <a:r>
              <a:rPr sz="3500" spc="45" dirty="0"/>
              <a:t>mediate</a:t>
            </a:r>
            <a:r>
              <a:rPr sz="3500" spc="5" dirty="0"/>
              <a:t> </a:t>
            </a:r>
            <a:r>
              <a:rPr sz="3500" spc="-160" dirty="0">
                <a:latin typeface="Arial Unicode MS"/>
                <a:cs typeface="Arial Unicode MS"/>
              </a:rPr>
              <a:t>操作。其⽬目的主要是打开流，做出某种 </a:t>
            </a:r>
            <a:r>
              <a:rPr sz="3500" spc="30" dirty="0">
                <a:latin typeface="Arial Unicode MS"/>
                <a:cs typeface="Arial Unicode MS"/>
              </a:rPr>
              <a:t>程度的数据映射</a:t>
            </a:r>
            <a:r>
              <a:rPr sz="3500" spc="5" dirty="0"/>
              <a:t>/</a:t>
            </a:r>
            <a:r>
              <a:rPr sz="3500" spc="-175" dirty="0">
                <a:latin typeface="Arial Unicode MS"/>
                <a:cs typeface="Arial Unicode MS"/>
              </a:rPr>
              <a:t>过滤，然后返回⼀一个新的流，交给下</a:t>
            </a:r>
            <a:endParaRPr sz="3500">
              <a:latin typeface="Arial Unicode MS"/>
              <a:cs typeface="Arial Unicode MS"/>
            </a:endParaRPr>
          </a:p>
          <a:p>
            <a:pPr marL="431800" marR="129539">
              <a:lnSpc>
                <a:spcPct val="116700"/>
              </a:lnSpc>
            </a:pPr>
            <a:r>
              <a:rPr sz="3500" spc="-340" dirty="0">
                <a:latin typeface="Arial Unicode MS"/>
                <a:cs typeface="Arial Unicode MS"/>
              </a:rPr>
              <a:t>⼀一个操作使⽤用，这类操作都是延迟的（</a:t>
            </a:r>
            <a:r>
              <a:rPr sz="3500" spc="15" dirty="0"/>
              <a:t>lazy</a:t>
            </a:r>
            <a:r>
              <a:rPr sz="3500" spc="25" dirty="0">
                <a:latin typeface="Arial Unicode MS"/>
                <a:cs typeface="Arial Unicode MS"/>
              </a:rPr>
              <a:t>），就是 </a:t>
            </a:r>
            <a:r>
              <a:rPr sz="3500" spc="-250" dirty="0">
                <a:latin typeface="Arial Unicode MS"/>
                <a:cs typeface="Arial Unicode MS"/>
              </a:rPr>
              <a:t>说，仅仅调⽤用到这类⽅方法，并没有真正开始流的遍历</a:t>
            </a:r>
            <a:endParaRPr sz="35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6408307"/>
            <a:ext cx="19431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50" spc="39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9700" y="6343265"/>
            <a:ext cx="10290810" cy="234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6700"/>
              </a:lnSpc>
            </a:pPr>
            <a:r>
              <a:rPr sz="3500" spc="-570" dirty="0">
                <a:solidFill>
                  <a:srgbClr val="00F900"/>
                </a:solidFill>
                <a:latin typeface="Arial"/>
                <a:cs typeface="Arial"/>
              </a:rPr>
              <a:t>T</a:t>
            </a:r>
            <a:r>
              <a:rPr sz="3500" spc="15" dirty="0">
                <a:solidFill>
                  <a:srgbClr val="00F900"/>
                </a:solidFill>
                <a:latin typeface="Arial"/>
                <a:cs typeface="Arial"/>
              </a:rPr>
              <a:t>e</a:t>
            </a:r>
            <a:r>
              <a:rPr sz="3500" spc="70" dirty="0">
                <a:solidFill>
                  <a:srgbClr val="00F900"/>
                </a:solidFill>
                <a:latin typeface="Arial"/>
                <a:cs typeface="Arial"/>
              </a:rPr>
              <a:t>r</a:t>
            </a:r>
            <a:r>
              <a:rPr sz="3500" spc="15" dirty="0">
                <a:solidFill>
                  <a:srgbClr val="00F900"/>
                </a:solidFill>
                <a:latin typeface="Arial"/>
                <a:cs typeface="Arial"/>
              </a:rPr>
              <a:t>minal</a:t>
            </a:r>
            <a:r>
              <a:rPr sz="3500" spc="30" dirty="0">
                <a:solidFill>
                  <a:srgbClr val="FFFFFF"/>
                </a:solidFill>
                <a:latin typeface="Arial Unicode MS"/>
                <a:cs typeface="Arial Unicode MS"/>
              </a:rPr>
              <a:t>：</a:t>
            </a:r>
            <a:r>
              <a:rPr sz="3500" spc="-675" dirty="0">
                <a:solidFill>
                  <a:srgbClr val="FFFFFF"/>
                </a:solidFill>
                <a:latin typeface="Arial Unicode MS"/>
                <a:cs typeface="Arial Unicode MS"/>
              </a:rPr>
              <a:t>⼀一个流只能有⼀一个</a:t>
            </a:r>
            <a:r>
              <a:rPr sz="3500" spc="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500" spc="1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3500" spc="7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500" spc="15" dirty="0">
                <a:solidFill>
                  <a:srgbClr val="FFFFFF"/>
                </a:solidFill>
                <a:latin typeface="Arial"/>
                <a:cs typeface="Arial"/>
              </a:rPr>
              <a:t>minal</a:t>
            </a:r>
            <a:r>
              <a:rPr sz="3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spc="30" dirty="0">
                <a:solidFill>
                  <a:srgbClr val="FFFFFF"/>
                </a:solidFill>
                <a:latin typeface="Arial Unicode MS"/>
                <a:cs typeface="Arial Unicode MS"/>
              </a:rPr>
              <a:t>操作，当这个 </a:t>
            </a:r>
            <a:r>
              <a:rPr sz="3500" spc="-725" dirty="0">
                <a:solidFill>
                  <a:srgbClr val="FFFFFF"/>
                </a:solidFill>
                <a:latin typeface="Arial Unicode MS"/>
                <a:cs typeface="Arial Unicode MS"/>
              </a:rPr>
              <a:t>操作执⾏行行后，流就被使⽤用</a:t>
            </a:r>
            <a:r>
              <a:rPr sz="3500" spc="204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500" spc="30" dirty="0">
                <a:solidFill>
                  <a:srgbClr val="FFFFFF"/>
                </a:solidFill>
                <a:latin typeface="Arial Unicode MS"/>
                <a:cs typeface="Arial Unicode MS"/>
              </a:rPr>
              <a:t>光</a:t>
            </a:r>
            <a:r>
              <a:rPr sz="3500" spc="204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sz="3500" spc="-525" dirty="0">
                <a:solidFill>
                  <a:srgbClr val="FFFFFF"/>
                </a:solidFill>
                <a:latin typeface="Arial Unicode MS"/>
                <a:cs typeface="Arial Unicode MS"/>
              </a:rPr>
              <a:t>了了，⽆无法再被操作。所 </a:t>
            </a:r>
            <a:r>
              <a:rPr sz="3500" spc="-204" dirty="0">
                <a:solidFill>
                  <a:srgbClr val="FFFFFF"/>
                </a:solidFill>
                <a:latin typeface="Arial Unicode MS"/>
                <a:cs typeface="Arial Unicode MS"/>
              </a:rPr>
              <a:t>以这必定是流的最后⼀一个操作。</a:t>
            </a:r>
            <a:r>
              <a:rPr sz="3500" spc="-5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500" spc="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500" spc="7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500" spc="15" dirty="0">
                <a:solidFill>
                  <a:srgbClr val="FFFFFF"/>
                </a:solidFill>
                <a:latin typeface="Arial"/>
                <a:cs typeface="Arial"/>
              </a:rPr>
              <a:t>minal</a:t>
            </a:r>
            <a:r>
              <a:rPr sz="35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00" spc="30" dirty="0">
                <a:solidFill>
                  <a:srgbClr val="FFFFFF"/>
                </a:solidFill>
                <a:latin typeface="Arial Unicode MS"/>
                <a:cs typeface="Arial Unicode MS"/>
              </a:rPr>
              <a:t>操作的执</a:t>
            </a:r>
            <a:endParaRPr sz="3500">
              <a:latin typeface="Arial Unicode MS"/>
              <a:cs typeface="Arial Unicode MS"/>
            </a:endParaRPr>
          </a:p>
          <a:p>
            <a:pPr marL="12700" algn="just">
              <a:lnSpc>
                <a:spcPct val="100000"/>
              </a:lnSpc>
              <a:spcBef>
                <a:spcPts val="700"/>
              </a:spcBef>
            </a:pPr>
            <a:r>
              <a:rPr sz="3500" spc="-509" dirty="0">
                <a:solidFill>
                  <a:srgbClr val="FFFFFF"/>
                </a:solidFill>
                <a:latin typeface="Arial Unicode MS"/>
                <a:cs typeface="Arial Unicode MS"/>
              </a:rPr>
              <a:t>⾏行行，才会真正开始流的遍历，并且会⽣生成⼀一个结果</a:t>
            </a:r>
            <a:endParaRPr sz="35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0">
              <a:lnSpc>
                <a:spcPct val="100000"/>
              </a:lnSpc>
            </a:pPr>
            <a:r>
              <a:rPr spc="-225" dirty="0">
                <a:latin typeface="Arial"/>
                <a:cs typeface="Arial"/>
              </a:rPr>
              <a:t>St</a:t>
            </a:r>
            <a:r>
              <a:rPr spc="-14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eam</a:t>
            </a:r>
            <a:r>
              <a:rPr dirty="0"/>
              <a:t>效率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59992"/>
            <a:ext cx="822960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30"/>
              </a:lnSpc>
            </a:pPr>
            <a:r>
              <a:rPr sz="3800" dirty="0">
                <a:solidFill>
                  <a:srgbClr val="FFFFFF"/>
                </a:solidFill>
                <a:latin typeface="Arial Unicode MS"/>
                <a:cs typeface="Arial Unicode MS"/>
              </a:rPr>
              <a:t>多个中间操作会导致循环集合多次么？</a:t>
            </a:r>
            <a:endParaRPr sz="3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0">
              <a:lnSpc>
                <a:spcPct val="100000"/>
              </a:lnSpc>
            </a:pPr>
            <a:r>
              <a:rPr spc="-225" dirty="0">
                <a:latin typeface="Arial"/>
                <a:cs typeface="Arial"/>
              </a:rPr>
              <a:t>St</a:t>
            </a:r>
            <a:r>
              <a:rPr spc="-14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eam</a:t>
            </a:r>
            <a:r>
              <a:rPr spc="-2670" dirty="0"/>
              <a:t>使⽤用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59992"/>
            <a:ext cx="10579735" cy="1155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dirty="0">
                <a:solidFill>
                  <a:srgbClr val="FFFFFF"/>
                </a:solidFill>
                <a:latin typeface="Arial Unicode MS"/>
                <a:cs typeface="Arial Unicode MS"/>
              </a:rPr>
              <a:t>对</a:t>
            </a:r>
            <a:r>
              <a:rPr sz="3800" spc="29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800" spc="-8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3800" spc="-1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eam</a:t>
            </a:r>
            <a:r>
              <a:rPr sz="3800" spc="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800" spc="-695" dirty="0">
                <a:solidFill>
                  <a:srgbClr val="FFFFFF"/>
                </a:solidFill>
                <a:latin typeface="Arial Unicode MS"/>
                <a:cs typeface="Arial Unicode MS"/>
              </a:rPr>
              <a:t>的使⽤用就是实现⼀一个</a:t>
            </a:r>
            <a:r>
              <a:rPr sz="3800" spc="29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filte</a:t>
            </a:r>
            <a:r>
              <a:rPr sz="3800" spc="-2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spc="35" dirty="0">
                <a:solidFill>
                  <a:srgbClr val="FFFFFF"/>
                </a:solidFill>
                <a:latin typeface="Arial"/>
                <a:cs typeface="Arial"/>
              </a:rPr>
              <a:t>-map-</a:t>
            </a:r>
            <a:r>
              <a:rPr sz="3800" spc="-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spc="80" dirty="0">
                <a:solidFill>
                  <a:srgbClr val="FFFFFF"/>
                </a:solidFill>
                <a:latin typeface="Arial"/>
                <a:cs typeface="Arial"/>
              </a:rPr>
              <a:t>educe</a:t>
            </a:r>
            <a:endParaRPr sz="3800">
              <a:latin typeface="Arial"/>
              <a:cs typeface="Arial"/>
            </a:endParaRPr>
          </a:p>
          <a:p>
            <a:pPr marL="12700">
              <a:lnSpc>
                <a:spcPts val="4530"/>
              </a:lnSpc>
              <a:spcBef>
                <a:spcPts val="740"/>
              </a:spcBef>
            </a:pPr>
            <a:r>
              <a:rPr sz="3800" spc="-545" dirty="0">
                <a:solidFill>
                  <a:srgbClr val="FFFFFF"/>
                </a:solidFill>
                <a:latin typeface="Arial Unicode MS"/>
                <a:cs typeface="Arial Unicode MS"/>
              </a:rPr>
              <a:t>的过程，最终产⽣生⼀一个结果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6996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626892"/>
            <a:ext cx="379793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1270" dirty="0">
                <a:solidFill>
                  <a:srgbClr val="FFFFFF"/>
                </a:solidFill>
                <a:latin typeface="Arial Unicode MS"/>
                <a:cs typeface="Arial Unicode MS"/>
              </a:rPr>
              <a:t>参⻅见</a:t>
            </a:r>
            <a:r>
              <a:rPr sz="3800" spc="-8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3800" spc="-1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eam1.java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0">
              <a:lnSpc>
                <a:spcPct val="100000"/>
              </a:lnSpc>
            </a:pPr>
            <a:r>
              <a:rPr spc="-225" dirty="0">
                <a:latin typeface="Arial"/>
                <a:cs typeface="Arial"/>
              </a:rPr>
              <a:t>St</a:t>
            </a:r>
            <a:r>
              <a:rPr spc="-14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eam</a:t>
            </a:r>
            <a:r>
              <a:rPr spc="-2670" dirty="0"/>
              <a:t>使⽤用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59992"/>
            <a:ext cx="8355965" cy="1174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545" dirty="0">
                <a:solidFill>
                  <a:srgbClr val="FFFFFF"/>
                </a:solidFill>
                <a:latin typeface="Arial Unicode MS"/>
                <a:cs typeface="Arial Unicode MS"/>
              </a:rPr>
              <a:t>对于原⽣生数据类型，提供了了</a:t>
            </a:r>
            <a:r>
              <a:rPr sz="3800" spc="-40" dirty="0">
                <a:solidFill>
                  <a:srgbClr val="FFFFFF"/>
                </a:solidFill>
                <a:latin typeface="Arial"/>
                <a:cs typeface="Arial"/>
              </a:rPr>
              <a:t>IntSt</a:t>
            </a:r>
            <a:r>
              <a:rPr sz="3800" spc="-1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eam</a:t>
            </a:r>
            <a:r>
              <a:rPr sz="3800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endParaRPr sz="38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3800" spc="-5" dirty="0">
                <a:solidFill>
                  <a:srgbClr val="FFFFFF"/>
                </a:solidFill>
                <a:latin typeface="Arial"/>
                <a:cs typeface="Arial"/>
              </a:rPr>
              <a:t>LongSt</a:t>
            </a:r>
            <a:r>
              <a:rPr sz="3800" spc="-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eam</a:t>
            </a:r>
            <a:r>
              <a:rPr sz="3800" dirty="0">
                <a:solidFill>
                  <a:srgbClr val="FFFFFF"/>
                </a:solidFill>
                <a:latin typeface="Arial Unicode MS"/>
                <a:cs typeface="Arial Unicode MS"/>
              </a:rPr>
              <a:t>与</a:t>
            </a:r>
            <a:r>
              <a:rPr sz="3800" spc="-5" dirty="0">
                <a:solidFill>
                  <a:srgbClr val="FFFFFF"/>
                </a:solidFill>
                <a:latin typeface="Arial"/>
                <a:cs typeface="Arial"/>
              </a:rPr>
              <a:t>DoubleSt</a:t>
            </a:r>
            <a:r>
              <a:rPr sz="3800" spc="-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eam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6996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42468" rIns="0" bIns="0" rtlCol="0">
            <a:spAutoFit/>
          </a:bodyPr>
          <a:lstStyle/>
          <a:p>
            <a:pPr marL="457200" marR="5080">
              <a:lnSpc>
                <a:spcPct val="116199"/>
              </a:lnSpc>
              <a:tabLst>
                <a:tab pos="1073785" algn="l"/>
                <a:tab pos="3219450" algn="l"/>
                <a:tab pos="4451985" algn="l"/>
              </a:tabLst>
            </a:pPr>
            <a:r>
              <a:rPr spc="-425" dirty="0">
                <a:latin typeface="Arial Unicode MS"/>
                <a:cs typeface="Arial Unicode MS"/>
              </a:rPr>
              <a:t>当然我们也可以⽤用	</a:t>
            </a:r>
            <a:r>
              <a:rPr spc="-80" dirty="0"/>
              <a:t>St</a:t>
            </a:r>
            <a:r>
              <a:rPr spc="-130" dirty="0"/>
              <a:t>r</a:t>
            </a:r>
            <a:r>
              <a:rPr spc="65" dirty="0"/>
              <a:t>eam&lt;Integer&gt;</a:t>
            </a:r>
            <a:r>
              <a:rPr dirty="0">
                <a:latin typeface="Arial Unicode MS"/>
                <a:cs typeface="Arial Unicode MS"/>
              </a:rPr>
              <a:t>、 </a:t>
            </a:r>
            <a:r>
              <a:rPr spc="-80" dirty="0"/>
              <a:t>St</a:t>
            </a:r>
            <a:r>
              <a:rPr spc="-130" dirty="0"/>
              <a:t>r</a:t>
            </a:r>
            <a:r>
              <a:rPr spc="85" dirty="0"/>
              <a:t>eam&lt;Long&gt;</a:t>
            </a:r>
            <a:r>
              <a:rPr dirty="0">
                <a:latin typeface="Arial Unicode MS"/>
                <a:cs typeface="Arial Unicode MS"/>
              </a:rPr>
              <a:t>、</a:t>
            </a:r>
            <a:r>
              <a:rPr spc="-80" dirty="0"/>
              <a:t>St</a:t>
            </a:r>
            <a:r>
              <a:rPr spc="-130" dirty="0"/>
              <a:t>r</a:t>
            </a:r>
            <a:r>
              <a:rPr spc="70" dirty="0"/>
              <a:t>eam&lt;Double&gt;</a:t>
            </a:r>
            <a:r>
              <a:rPr dirty="0">
                <a:latin typeface="Arial Unicode MS"/>
                <a:cs typeface="Arial Unicode MS"/>
              </a:rPr>
              <a:t>，但是</a:t>
            </a:r>
            <a:r>
              <a:rPr spc="355" dirty="0">
                <a:latin typeface="Arial Unicode MS"/>
                <a:cs typeface="Arial Unicode MS"/>
              </a:rPr>
              <a:t> </a:t>
            </a:r>
            <a:r>
              <a:rPr spc="65" dirty="0"/>
              <a:t>boxing </a:t>
            </a:r>
            <a:r>
              <a:rPr dirty="0">
                <a:latin typeface="Arial Unicode MS"/>
                <a:cs typeface="Arial Unicode MS"/>
              </a:rPr>
              <a:t>和	</a:t>
            </a:r>
            <a:r>
              <a:rPr spc="50" dirty="0"/>
              <a:t>unboxing</a:t>
            </a:r>
            <a:r>
              <a:rPr dirty="0"/>
              <a:t>	</a:t>
            </a:r>
            <a:r>
              <a:rPr dirty="0">
                <a:latin typeface="Arial Unicode MS"/>
                <a:cs typeface="Arial Unicode MS"/>
              </a:rPr>
              <a:t>会很耗时，所以特别为这三种基本数 </a:t>
            </a:r>
            <a:r>
              <a:rPr spc="-425" dirty="0">
                <a:latin typeface="Arial Unicode MS"/>
                <a:cs typeface="Arial Unicode MS"/>
              </a:rPr>
              <a:t>值型提供了了对应的</a:t>
            </a:r>
            <a:r>
              <a:rPr dirty="0">
                <a:latin typeface="Arial Unicode MS"/>
                <a:cs typeface="Arial Unicode MS"/>
              </a:rPr>
              <a:t>	</a:t>
            </a:r>
            <a:r>
              <a:rPr spc="-80" dirty="0"/>
              <a:t>St</a:t>
            </a:r>
            <a:r>
              <a:rPr spc="-130" dirty="0"/>
              <a:t>r</a:t>
            </a:r>
            <a:r>
              <a:rPr dirty="0"/>
              <a:t>eam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880780"/>
            <a:ext cx="110236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0">
              <a:lnSpc>
                <a:spcPct val="100000"/>
              </a:lnSpc>
            </a:pPr>
            <a:r>
              <a:rPr spc="-150" dirty="0" err="1">
                <a:latin typeface="Arial"/>
                <a:cs typeface="Arial"/>
              </a:rPr>
              <a:t>Java</a:t>
            </a:r>
            <a:r>
              <a:rPr spc="-150" dirty="0" err="1" smtClean="0"/>
              <a:t>匿名内部类示例</a:t>
            </a:r>
            <a:endParaRPr spc="-15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90600" y="2684424"/>
            <a:ext cx="11023600" cy="6380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900" marR="1356360" indent="-584200">
              <a:lnSpc>
                <a:spcPct val="151000"/>
              </a:lnSpc>
            </a:pPr>
            <a:r>
              <a:rPr sz="2000" spc="75" dirty="0"/>
              <a:t>p</a:t>
            </a:r>
            <a:r>
              <a:rPr sz="2000" spc="15" dirty="0"/>
              <a:t>r</a:t>
            </a:r>
            <a:r>
              <a:rPr sz="2000" spc="40" dirty="0"/>
              <a:t>otected</a:t>
            </a:r>
            <a:r>
              <a:rPr sz="2000" spc="10" dirty="0"/>
              <a:t> </a:t>
            </a:r>
            <a:r>
              <a:rPr sz="2000" spc="40" dirty="0"/>
              <a:t>void</a:t>
            </a:r>
            <a:r>
              <a:rPr sz="2000" spc="10" dirty="0"/>
              <a:t> </a:t>
            </a:r>
            <a:r>
              <a:rPr sz="2000" spc="20" dirty="0"/>
              <a:t>onC</a:t>
            </a:r>
            <a:r>
              <a:rPr sz="2000" spc="-20" dirty="0"/>
              <a:t>r</a:t>
            </a:r>
            <a:r>
              <a:rPr sz="2000" spc="25" dirty="0"/>
              <a:t>eate(Bundle</a:t>
            </a:r>
            <a:r>
              <a:rPr sz="2000" spc="10" dirty="0"/>
              <a:t> </a:t>
            </a:r>
            <a:r>
              <a:rPr sz="2000" spc="20" dirty="0"/>
              <a:t>savedInstanceState)</a:t>
            </a:r>
            <a:r>
              <a:rPr sz="2000" spc="10" dirty="0"/>
              <a:t> {</a:t>
            </a:r>
            <a:r>
              <a:rPr sz="2000" spc="5" dirty="0"/>
              <a:t> </a:t>
            </a:r>
            <a:r>
              <a:rPr sz="2000" spc="40" dirty="0"/>
              <a:t>supe</a:t>
            </a:r>
            <a:r>
              <a:rPr sz="2000" spc="-145" dirty="0"/>
              <a:t>r</a:t>
            </a:r>
            <a:r>
              <a:rPr sz="2000" spc="20" dirty="0"/>
              <a:t>.onC</a:t>
            </a:r>
            <a:r>
              <a:rPr sz="2000" spc="-20" dirty="0"/>
              <a:t>r</a:t>
            </a:r>
            <a:r>
              <a:rPr sz="2000" spc="20" dirty="0"/>
              <a:t>eate(savedInstanceState);</a:t>
            </a:r>
            <a:r>
              <a:rPr sz="2000" spc="10" dirty="0"/>
              <a:t> setContent</a:t>
            </a:r>
            <a:r>
              <a:rPr sz="2000" spc="-15" dirty="0"/>
              <a:t>V</a:t>
            </a:r>
            <a:r>
              <a:rPr sz="2000" spc="10" dirty="0"/>
              <a:t>iew(R.layout.activity_main);</a:t>
            </a:r>
            <a:endParaRPr sz="2000" dirty="0"/>
          </a:p>
          <a:p>
            <a:pPr marL="596900">
              <a:lnSpc>
                <a:spcPct val="100000"/>
              </a:lnSpc>
              <a:spcBef>
                <a:spcPts val="980"/>
              </a:spcBef>
            </a:pPr>
            <a:r>
              <a:rPr sz="2000" spc="15" dirty="0"/>
              <a:t>Button</a:t>
            </a:r>
            <a:r>
              <a:rPr sz="2000" spc="10" dirty="0"/>
              <a:t> </a:t>
            </a:r>
            <a:r>
              <a:rPr sz="2000" spc="15" dirty="0"/>
              <a:t>firstButton</a:t>
            </a:r>
            <a:r>
              <a:rPr sz="2000" spc="10" dirty="0"/>
              <a:t> </a:t>
            </a:r>
            <a:r>
              <a:rPr sz="2000" spc="145" dirty="0"/>
              <a:t>=</a:t>
            </a:r>
            <a:r>
              <a:rPr sz="2000" spc="10" dirty="0"/>
              <a:t> </a:t>
            </a:r>
            <a:r>
              <a:rPr sz="2000" spc="15" dirty="0"/>
              <a:t>(Button)</a:t>
            </a:r>
            <a:r>
              <a:rPr sz="2000" spc="10" dirty="0"/>
              <a:t> </a:t>
            </a:r>
            <a:r>
              <a:rPr sz="2000" spc="15" dirty="0"/>
              <a:t>find</a:t>
            </a:r>
            <a:r>
              <a:rPr sz="2000" spc="-5" dirty="0"/>
              <a:t>V</a:t>
            </a:r>
            <a:r>
              <a:rPr sz="2000" spc="20" dirty="0"/>
              <a:t>iewById(R.id.first);</a:t>
            </a:r>
            <a:endParaRPr sz="2000" dirty="0"/>
          </a:p>
          <a:p>
            <a:pPr marL="596900" marR="318135">
              <a:lnSpc>
                <a:spcPts val="2900"/>
              </a:lnSpc>
              <a:spcBef>
                <a:spcPts val="160"/>
              </a:spcBef>
            </a:pPr>
            <a:r>
              <a:rPr sz="2000" spc="15" dirty="0"/>
              <a:t>Button</a:t>
            </a:r>
            <a:r>
              <a:rPr sz="2000" spc="10" dirty="0"/>
              <a:t> </a:t>
            </a:r>
            <a:r>
              <a:rPr sz="2000" spc="35" dirty="0"/>
              <a:t>secondButton</a:t>
            </a:r>
            <a:r>
              <a:rPr sz="2000" spc="10" dirty="0"/>
              <a:t> </a:t>
            </a:r>
            <a:r>
              <a:rPr sz="2000" spc="145" dirty="0"/>
              <a:t>=</a:t>
            </a:r>
            <a:r>
              <a:rPr sz="2000" spc="10" dirty="0"/>
              <a:t> </a:t>
            </a:r>
            <a:r>
              <a:rPr sz="2000" spc="15" dirty="0"/>
              <a:t>(Button)</a:t>
            </a:r>
            <a:r>
              <a:rPr sz="2000" spc="10" dirty="0"/>
              <a:t> </a:t>
            </a:r>
            <a:r>
              <a:rPr sz="2000" spc="15" dirty="0"/>
              <a:t>find</a:t>
            </a:r>
            <a:r>
              <a:rPr sz="2000" spc="-5" dirty="0"/>
              <a:t>V</a:t>
            </a:r>
            <a:r>
              <a:rPr sz="2000" spc="30" dirty="0"/>
              <a:t>iewById(R.id.second);</a:t>
            </a:r>
            <a:r>
              <a:rPr sz="2000" spc="15" dirty="0"/>
              <a:t> </a:t>
            </a:r>
            <a:r>
              <a:rPr sz="2000" spc="20" dirty="0">
                <a:solidFill>
                  <a:srgbClr val="00F900"/>
                </a:solidFill>
              </a:rPr>
              <a:t>firstButton.setOnClickListener(new</a:t>
            </a:r>
            <a:r>
              <a:rPr sz="2000" spc="10" dirty="0">
                <a:solidFill>
                  <a:srgbClr val="00F900"/>
                </a:solidFill>
              </a:rPr>
              <a:t> </a:t>
            </a:r>
            <a:r>
              <a:rPr sz="2000" spc="-100" dirty="0">
                <a:solidFill>
                  <a:srgbClr val="00F900"/>
                </a:solidFill>
              </a:rPr>
              <a:t>V</a:t>
            </a:r>
            <a:r>
              <a:rPr sz="2000" spc="15" dirty="0">
                <a:solidFill>
                  <a:srgbClr val="00F900"/>
                </a:solidFill>
              </a:rPr>
              <a:t>ie</a:t>
            </a:r>
            <a:r>
              <a:rPr sz="2000" spc="-70" dirty="0">
                <a:solidFill>
                  <a:srgbClr val="00F900"/>
                </a:solidFill>
              </a:rPr>
              <a:t>w</a:t>
            </a:r>
            <a:r>
              <a:rPr sz="2000" spc="20" dirty="0">
                <a:solidFill>
                  <a:srgbClr val="00F900"/>
                </a:solidFill>
              </a:rPr>
              <a:t>.OnClickListener()</a:t>
            </a:r>
            <a:r>
              <a:rPr sz="2000" spc="10" dirty="0">
                <a:solidFill>
                  <a:srgbClr val="00F900"/>
                </a:solidFill>
              </a:rPr>
              <a:t> {</a:t>
            </a:r>
            <a:endParaRPr sz="2000" dirty="0"/>
          </a:p>
          <a:p>
            <a:pPr marL="1181100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solidFill>
                  <a:srgbClr val="00F900"/>
                </a:solidFill>
              </a:rPr>
              <a:t>@Override</a:t>
            </a:r>
            <a:endParaRPr sz="2000" dirty="0"/>
          </a:p>
          <a:p>
            <a:pPr marL="1765300" marR="2627630" indent="-584200">
              <a:lnSpc>
                <a:spcPts val="2900"/>
              </a:lnSpc>
              <a:spcBef>
                <a:spcPts val="60"/>
              </a:spcBef>
            </a:pPr>
            <a:r>
              <a:rPr sz="2000" spc="60" dirty="0">
                <a:solidFill>
                  <a:srgbClr val="00F900"/>
                </a:solidFill>
              </a:rPr>
              <a:t>public</a:t>
            </a:r>
            <a:r>
              <a:rPr sz="2000" spc="10" dirty="0">
                <a:solidFill>
                  <a:srgbClr val="00F900"/>
                </a:solidFill>
              </a:rPr>
              <a:t> </a:t>
            </a:r>
            <a:r>
              <a:rPr sz="2000" spc="40" dirty="0">
                <a:solidFill>
                  <a:srgbClr val="00F900"/>
                </a:solidFill>
              </a:rPr>
              <a:t>void</a:t>
            </a:r>
            <a:r>
              <a:rPr sz="2000" spc="10" dirty="0">
                <a:solidFill>
                  <a:srgbClr val="00F900"/>
                </a:solidFill>
              </a:rPr>
              <a:t> </a:t>
            </a:r>
            <a:r>
              <a:rPr sz="2000" spc="15" dirty="0">
                <a:solidFill>
                  <a:srgbClr val="00F900"/>
                </a:solidFill>
              </a:rPr>
              <a:t>onClick(</a:t>
            </a:r>
            <a:r>
              <a:rPr sz="2000" spc="-5" dirty="0">
                <a:solidFill>
                  <a:srgbClr val="00F900"/>
                </a:solidFill>
              </a:rPr>
              <a:t>V</a:t>
            </a:r>
            <a:r>
              <a:rPr sz="2000" spc="20" dirty="0">
                <a:solidFill>
                  <a:srgbClr val="00F900"/>
                </a:solidFill>
              </a:rPr>
              <a:t>iew</a:t>
            </a:r>
            <a:r>
              <a:rPr sz="2000" spc="10" dirty="0">
                <a:solidFill>
                  <a:srgbClr val="00F900"/>
                </a:solidFill>
              </a:rPr>
              <a:t> </a:t>
            </a:r>
            <a:r>
              <a:rPr sz="2000" spc="15" dirty="0">
                <a:solidFill>
                  <a:srgbClr val="00F900"/>
                </a:solidFill>
              </a:rPr>
              <a:t>v)</a:t>
            </a:r>
            <a:r>
              <a:rPr sz="2000" spc="10" dirty="0">
                <a:solidFill>
                  <a:srgbClr val="00F900"/>
                </a:solidFill>
              </a:rPr>
              <a:t> {</a:t>
            </a:r>
            <a:r>
              <a:rPr sz="2000" spc="5" dirty="0">
                <a:solidFill>
                  <a:srgbClr val="00F900"/>
                </a:solidFill>
              </a:rPr>
              <a:t> </a:t>
            </a:r>
            <a:r>
              <a:rPr sz="2000" spc="65" dirty="0">
                <a:solidFill>
                  <a:srgbClr val="00F900"/>
                </a:solidFill>
              </a:rPr>
              <a:t>go</a:t>
            </a:r>
            <a:r>
              <a:rPr sz="2000" spc="-254" dirty="0">
                <a:solidFill>
                  <a:srgbClr val="00F900"/>
                </a:solidFill>
              </a:rPr>
              <a:t>T</a:t>
            </a:r>
            <a:r>
              <a:rPr sz="2000" spc="15" dirty="0">
                <a:solidFill>
                  <a:srgbClr val="00F900"/>
                </a:solidFill>
              </a:rPr>
              <a:t>oFirstActivity();</a:t>
            </a:r>
            <a:endParaRPr sz="2000" dirty="0"/>
          </a:p>
          <a:p>
            <a:pPr marL="1181100">
              <a:lnSpc>
                <a:spcPct val="100000"/>
              </a:lnSpc>
              <a:spcBef>
                <a:spcPts val="620"/>
              </a:spcBef>
            </a:pPr>
            <a:r>
              <a:rPr sz="2000" spc="10" dirty="0">
                <a:solidFill>
                  <a:srgbClr val="00F900"/>
                </a:solidFill>
              </a:rPr>
              <a:t>}</a:t>
            </a:r>
            <a:endParaRPr sz="2000" dirty="0"/>
          </a:p>
          <a:p>
            <a:pPr marL="596900">
              <a:lnSpc>
                <a:spcPct val="100000"/>
              </a:lnSpc>
              <a:spcBef>
                <a:spcPts val="980"/>
              </a:spcBef>
            </a:pPr>
            <a:r>
              <a:rPr sz="2000" spc="10" dirty="0">
                <a:solidFill>
                  <a:srgbClr val="00F900"/>
                </a:solidFill>
              </a:rPr>
              <a:t>});</a:t>
            </a:r>
            <a:endParaRPr sz="2000" dirty="0"/>
          </a:p>
          <a:p>
            <a:pPr marL="596900">
              <a:lnSpc>
                <a:spcPct val="100000"/>
              </a:lnSpc>
              <a:spcBef>
                <a:spcPts val="980"/>
              </a:spcBef>
            </a:pPr>
            <a:r>
              <a:rPr sz="2000" spc="25" dirty="0">
                <a:solidFill>
                  <a:srgbClr val="00F900"/>
                </a:solidFill>
              </a:rPr>
              <a:t>secondButton.setOnClickListener(new</a:t>
            </a:r>
            <a:r>
              <a:rPr sz="2000" spc="10" dirty="0">
                <a:solidFill>
                  <a:srgbClr val="00F900"/>
                </a:solidFill>
              </a:rPr>
              <a:t> </a:t>
            </a:r>
            <a:r>
              <a:rPr sz="2000" spc="-100" dirty="0">
                <a:solidFill>
                  <a:srgbClr val="00F900"/>
                </a:solidFill>
              </a:rPr>
              <a:t>V</a:t>
            </a:r>
            <a:r>
              <a:rPr sz="2000" spc="15" dirty="0">
                <a:solidFill>
                  <a:srgbClr val="00F900"/>
                </a:solidFill>
              </a:rPr>
              <a:t>ie</a:t>
            </a:r>
            <a:r>
              <a:rPr sz="2000" spc="-70" dirty="0">
                <a:solidFill>
                  <a:srgbClr val="00F900"/>
                </a:solidFill>
              </a:rPr>
              <a:t>w</a:t>
            </a:r>
            <a:r>
              <a:rPr sz="2000" spc="20" dirty="0">
                <a:solidFill>
                  <a:srgbClr val="00F900"/>
                </a:solidFill>
              </a:rPr>
              <a:t>.OnClickListener()</a:t>
            </a:r>
            <a:r>
              <a:rPr sz="2000" spc="10" dirty="0">
                <a:solidFill>
                  <a:srgbClr val="00F900"/>
                </a:solidFill>
              </a:rPr>
              <a:t> {</a:t>
            </a:r>
            <a:endParaRPr sz="2000" dirty="0"/>
          </a:p>
          <a:p>
            <a:pPr marL="1181100">
              <a:lnSpc>
                <a:spcPct val="100000"/>
              </a:lnSpc>
              <a:spcBef>
                <a:spcPts val="980"/>
              </a:spcBef>
            </a:pPr>
            <a:r>
              <a:rPr sz="2000" spc="-10" dirty="0">
                <a:solidFill>
                  <a:srgbClr val="00F900"/>
                </a:solidFill>
              </a:rPr>
              <a:t>@Override</a:t>
            </a:r>
            <a:endParaRPr sz="2000" dirty="0"/>
          </a:p>
          <a:p>
            <a:pPr marL="1765300" marR="2627630" indent="-584200">
              <a:lnSpc>
                <a:spcPct val="145800"/>
              </a:lnSpc>
              <a:spcBef>
                <a:spcPts val="100"/>
              </a:spcBef>
            </a:pPr>
            <a:r>
              <a:rPr sz="2000" spc="60" dirty="0">
                <a:solidFill>
                  <a:srgbClr val="00F900"/>
                </a:solidFill>
              </a:rPr>
              <a:t>public</a:t>
            </a:r>
            <a:r>
              <a:rPr sz="2000" spc="10" dirty="0">
                <a:solidFill>
                  <a:srgbClr val="00F900"/>
                </a:solidFill>
              </a:rPr>
              <a:t> </a:t>
            </a:r>
            <a:r>
              <a:rPr sz="2000" spc="40" dirty="0">
                <a:solidFill>
                  <a:srgbClr val="00F900"/>
                </a:solidFill>
              </a:rPr>
              <a:t>void</a:t>
            </a:r>
            <a:r>
              <a:rPr sz="2000" spc="10" dirty="0">
                <a:solidFill>
                  <a:srgbClr val="00F900"/>
                </a:solidFill>
              </a:rPr>
              <a:t> </a:t>
            </a:r>
            <a:r>
              <a:rPr sz="2000" spc="15" dirty="0">
                <a:solidFill>
                  <a:srgbClr val="00F900"/>
                </a:solidFill>
              </a:rPr>
              <a:t>onClick(</a:t>
            </a:r>
            <a:r>
              <a:rPr sz="2000" spc="-5" dirty="0">
                <a:solidFill>
                  <a:srgbClr val="00F900"/>
                </a:solidFill>
              </a:rPr>
              <a:t>V</a:t>
            </a:r>
            <a:r>
              <a:rPr sz="2000" spc="20" dirty="0">
                <a:solidFill>
                  <a:srgbClr val="00F900"/>
                </a:solidFill>
              </a:rPr>
              <a:t>iew</a:t>
            </a:r>
            <a:r>
              <a:rPr sz="2000" spc="10" dirty="0">
                <a:solidFill>
                  <a:srgbClr val="00F900"/>
                </a:solidFill>
              </a:rPr>
              <a:t> </a:t>
            </a:r>
            <a:r>
              <a:rPr sz="2000" spc="15" dirty="0">
                <a:solidFill>
                  <a:srgbClr val="00F900"/>
                </a:solidFill>
              </a:rPr>
              <a:t>v)</a:t>
            </a:r>
            <a:r>
              <a:rPr sz="2000" spc="10" dirty="0">
                <a:solidFill>
                  <a:srgbClr val="00F900"/>
                </a:solidFill>
              </a:rPr>
              <a:t> {</a:t>
            </a:r>
            <a:r>
              <a:rPr sz="2000" spc="5" dirty="0">
                <a:solidFill>
                  <a:srgbClr val="00F900"/>
                </a:solidFill>
              </a:rPr>
              <a:t> </a:t>
            </a:r>
            <a:r>
              <a:rPr sz="2000" spc="65" dirty="0">
                <a:solidFill>
                  <a:srgbClr val="00F900"/>
                </a:solidFill>
              </a:rPr>
              <a:t>go</a:t>
            </a:r>
            <a:r>
              <a:rPr sz="2000" spc="-254" dirty="0">
                <a:solidFill>
                  <a:srgbClr val="00F900"/>
                </a:solidFill>
              </a:rPr>
              <a:t>T</a:t>
            </a:r>
            <a:r>
              <a:rPr sz="2000" spc="25" dirty="0">
                <a:solidFill>
                  <a:srgbClr val="00F900"/>
                </a:solidFill>
              </a:rPr>
              <a:t>oSecondActivity();</a:t>
            </a:r>
            <a:endParaRPr sz="2000" dirty="0"/>
          </a:p>
          <a:p>
            <a:pPr marL="1181100">
              <a:lnSpc>
                <a:spcPct val="100000"/>
              </a:lnSpc>
              <a:spcBef>
                <a:spcPts val="980"/>
              </a:spcBef>
            </a:pPr>
            <a:r>
              <a:rPr sz="2000" spc="10" dirty="0">
                <a:solidFill>
                  <a:srgbClr val="00F900"/>
                </a:solidFill>
              </a:rPr>
              <a:t>}</a:t>
            </a:r>
            <a:endParaRPr sz="2000" dirty="0"/>
          </a:p>
          <a:p>
            <a:pPr marL="596900">
              <a:lnSpc>
                <a:spcPct val="100000"/>
              </a:lnSpc>
              <a:spcBef>
                <a:spcPts val="980"/>
              </a:spcBef>
            </a:pPr>
            <a:r>
              <a:rPr sz="2000" spc="10" dirty="0">
                <a:solidFill>
                  <a:srgbClr val="00F900"/>
                </a:solidFill>
              </a:rPr>
              <a:t>});</a:t>
            </a:r>
            <a:endParaRPr sz="2000" dirty="0"/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000" spc="10" dirty="0"/>
              <a:t>}</a:t>
            </a:r>
            <a:endParaRPr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0">
              <a:lnSpc>
                <a:spcPct val="100000"/>
              </a:lnSpc>
            </a:pPr>
            <a:r>
              <a:rPr spc="-2670" dirty="0"/>
              <a:t>原⽣生</a:t>
            </a:r>
            <a:r>
              <a:rPr spc="-225" dirty="0">
                <a:latin typeface="Arial"/>
                <a:cs typeface="Arial"/>
              </a:rPr>
              <a:t>St</a:t>
            </a:r>
            <a:r>
              <a:rPr spc="-14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eam</a:t>
            </a:r>
            <a:r>
              <a:rPr dirty="0"/>
              <a:t>的构造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59992"/>
            <a:ext cx="3797935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1270" dirty="0">
                <a:solidFill>
                  <a:srgbClr val="FFFFFF"/>
                </a:solidFill>
                <a:latin typeface="Arial Unicode MS"/>
                <a:cs typeface="Arial Unicode MS"/>
              </a:rPr>
              <a:t>参⻅见</a:t>
            </a:r>
            <a:r>
              <a:rPr sz="3800" spc="-8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3800" spc="-1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eam2.java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750" spc="10" dirty="0"/>
              <a:t>将</a:t>
            </a:r>
            <a:r>
              <a:rPr sz="7750" spc="-215" dirty="0">
                <a:latin typeface="Arial"/>
                <a:cs typeface="Arial"/>
              </a:rPr>
              <a:t>St</a:t>
            </a:r>
            <a:r>
              <a:rPr sz="7750" spc="-140" dirty="0">
                <a:latin typeface="Arial"/>
                <a:cs typeface="Arial"/>
              </a:rPr>
              <a:t>r</a:t>
            </a:r>
            <a:r>
              <a:rPr sz="7750" spc="5" dirty="0">
                <a:latin typeface="Arial"/>
                <a:cs typeface="Arial"/>
              </a:rPr>
              <a:t>eam</a:t>
            </a:r>
            <a:r>
              <a:rPr sz="7750" spc="10" dirty="0"/>
              <a:t>转换为其他类型</a:t>
            </a:r>
            <a:endParaRPr sz="7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28327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59992"/>
            <a:ext cx="379793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1270" dirty="0">
                <a:solidFill>
                  <a:srgbClr val="FFFFFF"/>
                </a:solidFill>
                <a:latin typeface="Arial Unicode MS"/>
                <a:cs typeface="Arial Unicode MS"/>
              </a:rPr>
              <a:t>参⻅见</a:t>
            </a:r>
            <a:r>
              <a:rPr sz="3800" spc="-8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3800" spc="-1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eam3.java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0">
              <a:lnSpc>
                <a:spcPct val="100000"/>
              </a:lnSpc>
            </a:pPr>
            <a:r>
              <a:rPr spc="-225" dirty="0">
                <a:latin typeface="Arial"/>
                <a:cs typeface="Arial"/>
              </a:rPr>
              <a:t>St</a:t>
            </a:r>
            <a:r>
              <a:rPr spc="-14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eam</a:t>
            </a:r>
            <a:r>
              <a:rPr dirty="0"/>
              <a:t>操作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54729"/>
            <a:ext cx="182880" cy="34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8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2712006"/>
            <a:ext cx="2390140" cy="445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Inte</a:t>
            </a:r>
            <a:r>
              <a:rPr sz="3300" spc="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300" spc="25" dirty="0">
                <a:solidFill>
                  <a:srgbClr val="FFFFFF"/>
                </a:solidFill>
                <a:latin typeface="Arial"/>
                <a:cs typeface="Arial"/>
              </a:rPr>
              <a:t>mediate</a:t>
            </a:r>
            <a:endParaRPr sz="3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100" y="3770729"/>
            <a:ext cx="182880" cy="34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8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6100" y="3699641"/>
            <a:ext cx="10088245" cy="1604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3599"/>
              </a:lnSpc>
            </a:pPr>
            <a:r>
              <a:rPr sz="3300" spc="6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3300" spc="45" dirty="0">
                <a:solidFill>
                  <a:srgbClr val="FFFFFF"/>
                </a:solidFill>
                <a:latin typeface="Arial"/>
                <a:cs typeface="Arial"/>
              </a:rPr>
              <a:t>(map</a:t>
            </a:r>
            <a:r>
              <a:rPr sz="3300" spc="-5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oInt, </a:t>
            </a:r>
            <a:r>
              <a:rPr sz="3300" spc="25" dirty="0">
                <a:solidFill>
                  <a:srgbClr val="FFFFFF"/>
                </a:solidFill>
                <a:latin typeface="Arial"/>
                <a:cs typeface="Arial"/>
              </a:rPr>
              <a:t>flatMap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等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filter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spc="45" dirty="0">
                <a:solidFill>
                  <a:srgbClr val="FFFFFF"/>
                </a:solidFill>
                <a:latin typeface="Arial"/>
                <a:cs typeface="Arial"/>
              </a:rPr>
              <a:t>distinct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、 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sz="3300" spc="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300" spc="60" dirty="0">
                <a:solidFill>
                  <a:srgbClr val="FFFFFF"/>
                </a:solidFill>
                <a:latin typeface="Arial"/>
                <a:cs typeface="Arial"/>
              </a:rPr>
              <a:t>ted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spc="45" dirty="0">
                <a:solidFill>
                  <a:srgbClr val="FFFFFF"/>
                </a:solidFill>
                <a:latin typeface="Arial"/>
                <a:cs typeface="Arial"/>
              </a:rPr>
              <a:t>peek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limit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spc="45" dirty="0">
                <a:solidFill>
                  <a:srgbClr val="FFFFFF"/>
                </a:solidFill>
                <a:latin typeface="Arial"/>
                <a:cs typeface="Arial"/>
              </a:rPr>
              <a:t>skip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spc="25" dirty="0">
                <a:solidFill>
                  <a:srgbClr val="FFFFFF"/>
                </a:solidFill>
                <a:latin typeface="Arial"/>
                <a:cs typeface="Arial"/>
              </a:rPr>
              <a:t>parallel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spc="20" dirty="0">
                <a:solidFill>
                  <a:srgbClr val="FFFFFF"/>
                </a:solidFill>
                <a:latin typeface="Arial"/>
                <a:cs typeface="Arial"/>
              </a:rPr>
              <a:t>sequential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、 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uno</a:t>
            </a:r>
            <a:r>
              <a:rPr sz="3300" spc="-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300" spc="7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3300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300" spc="9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endParaRPr sz="3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866229"/>
            <a:ext cx="182880" cy="34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8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1600" y="5823506"/>
            <a:ext cx="1596390" cy="445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00" spc="-5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300" spc="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minal</a:t>
            </a:r>
            <a:endParaRPr sz="3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5100" y="6882229"/>
            <a:ext cx="182880" cy="34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38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16100" y="6811141"/>
            <a:ext cx="10082530" cy="1629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forEach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 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forEachO</a:t>
            </a:r>
            <a:r>
              <a:rPr sz="3300" spc="-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300" spc="7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3300" spc="-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300" spc="9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toArray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spc="-6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300" spc="75" dirty="0">
                <a:solidFill>
                  <a:srgbClr val="FFFFFF"/>
                </a:solidFill>
                <a:latin typeface="Arial"/>
                <a:cs typeface="Arial"/>
              </a:rPr>
              <a:t>educe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、 </a:t>
            </a:r>
            <a:r>
              <a:rPr sz="3300" spc="55" dirty="0">
                <a:solidFill>
                  <a:srgbClr val="FFFFFF"/>
                </a:solidFill>
                <a:latin typeface="Arial"/>
                <a:cs typeface="Arial"/>
              </a:rPr>
              <a:t>collect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min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max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spc="40" dirty="0">
                <a:solidFill>
                  <a:srgbClr val="FFFFFF"/>
                </a:solidFill>
                <a:latin typeface="Arial"/>
                <a:cs typeface="Arial"/>
              </a:rPr>
              <a:t>count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spc="25" dirty="0">
                <a:solidFill>
                  <a:srgbClr val="FFFFFF"/>
                </a:solidFill>
                <a:latin typeface="Arial"/>
                <a:cs typeface="Arial"/>
              </a:rPr>
              <a:t>anyMatch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、 </a:t>
            </a:r>
            <a:r>
              <a:rPr sz="3300" spc="25" dirty="0">
                <a:solidFill>
                  <a:srgbClr val="FFFFFF"/>
                </a:solidFill>
                <a:latin typeface="Arial"/>
                <a:cs typeface="Arial"/>
              </a:rPr>
              <a:t>allMatch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spc="20" dirty="0">
                <a:solidFill>
                  <a:srgbClr val="FFFFFF"/>
                </a:solidFill>
                <a:latin typeface="Arial"/>
                <a:cs typeface="Arial"/>
              </a:rPr>
              <a:t>noneMatch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findFirst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spc="25" dirty="0">
                <a:solidFill>
                  <a:srgbClr val="FFFFFF"/>
                </a:solidFill>
                <a:latin typeface="Arial"/>
                <a:cs typeface="Arial"/>
              </a:rPr>
              <a:t>findAny</a:t>
            </a:r>
            <a:r>
              <a:rPr sz="3300" spc="5" dirty="0">
                <a:solidFill>
                  <a:srgbClr val="FFFFFF"/>
                </a:solidFill>
                <a:latin typeface="Arial Unicode MS"/>
                <a:cs typeface="Arial Unicode MS"/>
              </a:rPr>
              <a:t>、</a:t>
            </a:r>
            <a:r>
              <a:rPr sz="330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3300" dirty="0">
                <a:solidFill>
                  <a:srgbClr val="FFFFFF"/>
                </a:solidFill>
                <a:latin typeface="Arial"/>
                <a:cs typeface="Arial"/>
              </a:rPr>
              <a:t>iterator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0">
              <a:lnSpc>
                <a:spcPct val="100000"/>
              </a:lnSpc>
            </a:pPr>
            <a:r>
              <a:rPr spc="-225" dirty="0">
                <a:latin typeface="Arial"/>
                <a:cs typeface="Arial"/>
              </a:rPr>
              <a:t>St</a:t>
            </a:r>
            <a:r>
              <a:rPr spc="-14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eam</a:t>
            </a:r>
            <a:r>
              <a:rPr dirty="0"/>
              <a:t>操作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59992"/>
            <a:ext cx="3797935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1270" dirty="0">
                <a:solidFill>
                  <a:srgbClr val="FFFFFF"/>
                </a:solidFill>
                <a:latin typeface="Arial Unicode MS"/>
                <a:cs typeface="Arial Unicode MS"/>
              </a:rPr>
              <a:t>参⻅见</a:t>
            </a:r>
            <a:r>
              <a:rPr sz="3800" spc="-8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3800" spc="-1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eam4.java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0265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3953792"/>
            <a:ext cx="379793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1270" dirty="0">
                <a:solidFill>
                  <a:srgbClr val="FFFFFF"/>
                </a:solidFill>
                <a:latin typeface="Arial Unicode MS"/>
                <a:cs typeface="Arial Unicode MS"/>
              </a:rPr>
              <a:t>参⻅见</a:t>
            </a:r>
            <a:r>
              <a:rPr sz="3800" spc="-8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3800" spc="-1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eam5.java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95600">
              <a:lnSpc>
                <a:spcPct val="100000"/>
              </a:lnSpc>
            </a:pPr>
            <a:r>
              <a:rPr spc="-4000" dirty="0"/>
              <a:t>并⾏行行</a:t>
            </a:r>
            <a:r>
              <a:rPr spc="-225" dirty="0">
                <a:latin typeface="Arial"/>
                <a:cs typeface="Arial"/>
              </a:rPr>
              <a:t>St</a:t>
            </a:r>
            <a:r>
              <a:rPr spc="-145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7819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27198"/>
            <a:ext cx="181356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3800" spc="-7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eam()</a:t>
            </a:r>
            <a:endParaRPr sz="3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38995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3844797"/>
            <a:ext cx="344868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5" dirty="0">
                <a:solidFill>
                  <a:srgbClr val="FFFFFF"/>
                </a:solidFill>
                <a:latin typeface="Arial"/>
                <a:cs typeface="Arial"/>
              </a:rPr>
              <a:t>parallelSt</a:t>
            </a:r>
            <a:r>
              <a:rPr sz="3800" spc="-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eam()</a:t>
            </a:r>
            <a:endParaRPr sz="3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50552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100" y="4982492"/>
            <a:ext cx="379793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1270" dirty="0">
                <a:solidFill>
                  <a:srgbClr val="FFFFFF"/>
                </a:solidFill>
                <a:latin typeface="Arial Unicode MS"/>
                <a:cs typeface="Arial Unicode MS"/>
              </a:rPr>
              <a:t>参⻅见</a:t>
            </a:r>
            <a:r>
              <a:rPr sz="3800" spc="-8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3800" spc="-1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eam6.java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0">
              <a:lnSpc>
                <a:spcPts val="9540"/>
              </a:lnSpc>
            </a:pPr>
            <a:r>
              <a:rPr spc="-1600" dirty="0"/>
              <a:t>默认⽅方法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59992"/>
            <a:ext cx="10133965" cy="1174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  <a:tabLst>
                <a:tab pos="1165860" algn="l"/>
              </a:tabLst>
            </a:pP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Java	8</a:t>
            </a:r>
            <a:r>
              <a:rPr sz="3800" spc="-525" dirty="0">
                <a:solidFill>
                  <a:srgbClr val="FFFFFF"/>
                </a:solidFill>
                <a:latin typeface="Arial Unicode MS"/>
                <a:cs typeface="Arial Unicode MS"/>
              </a:rPr>
              <a:t>中可以在接⼝口中添加⽅方法实现，只需在⽅方 法声明前加上</a:t>
            </a:r>
            <a:r>
              <a:rPr sz="3800" spc="25" dirty="0">
                <a:solidFill>
                  <a:srgbClr val="FFFFFF"/>
                </a:solidFill>
                <a:latin typeface="Arial"/>
                <a:cs typeface="Arial"/>
              </a:rPr>
              <a:t>default</a:t>
            </a:r>
            <a:r>
              <a:rPr sz="3800" spc="25" dirty="0">
                <a:solidFill>
                  <a:srgbClr val="FFFFFF"/>
                </a:solidFill>
                <a:latin typeface="Arial Unicode MS"/>
                <a:cs typeface="Arial Unicode MS"/>
              </a:rPr>
              <a:t>关键字即可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6996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626892"/>
            <a:ext cx="4782185" cy="526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1270" dirty="0">
                <a:solidFill>
                  <a:srgbClr val="FFFFFF"/>
                </a:solidFill>
                <a:latin typeface="Arial Unicode MS"/>
                <a:cs typeface="Arial Unicode MS"/>
              </a:rPr>
              <a:t>参⻅见</a:t>
            </a:r>
            <a:r>
              <a:rPr sz="3800" spc="-1270" dirty="0">
                <a:solidFill>
                  <a:srgbClr val="FFFFFF"/>
                </a:solidFill>
                <a:latin typeface="Arial"/>
                <a:cs typeface="Arial"/>
              </a:rPr>
              <a:t>Inte</a:t>
            </a:r>
            <a:r>
              <a:rPr sz="3800" spc="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spc="50" dirty="0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sz="3800" spc="-6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800" dirty="0">
                <a:solidFill>
                  <a:srgbClr val="FFFFFF"/>
                </a:solidFill>
                <a:latin typeface="Arial"/>
                <a:cs typeface="Arial"/>
              </a:rPr>
              <a:t>est.java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700" y="3713674"/>
            <a:ext cx="9169400" cy="1041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800" dirty="0"/>
              <a:t>感谢对圣思园的⽀支持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8200" y="8187471"/>
            <a:ext cx="4627880" cy="946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1814195" algn="l"/>
              </a:tabLst>
            </a:pPr>
            <a:r>
              <a:rPr sz="3100" spc="35" dirty="0">
                <a:solidFill>
                  <a:srgbClr val="FFFFFF"/>
                </a:solidFill>
                <a:latin typeface="Arial Unicode MS"/>
                <a:cs typeface="Arial Unicode MS"/>
              </a:rPr>
              <a:t>版权所有	</a:t>
            </a:r>
            <a:r>
              <a:rPr sz="3100" spc="-360" dirty="0">
                <a:solidFill>
                  <a:srgbClr val="FFFFFF"/>
                </a:solidFill>
                <a:latin typeface="Arial Unicode MS"/>
                <a:cs typeface="Arial Unicode MS"/>
              </a:rPr>
              <a:t>北北京圣思园教育</a:t>
            </a:r>
            <a:endParaRPr sz="3100">
              <a:latin typeface="Arial Unicode MS"/>
              <a:cs typeface="Arial Unicode MS"/>
            </a:endParaRPr>
          </a:p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3100" spc="70" dirty="0">
                <a:solidFill>
                  <a:srgbClr val="FFFFFF"/>
                </a:solidFill>
                <a:latin typeface="Arial"/>
                <a:cs typeface="Arial"/>
              </a:rPr>
              <a:t>ip</a:t>
            </a:r>
            <a:r>
              <a:rPr sz="31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100" spc="60" dirty="0">
                <a:solidFill>
                  <a:srgbClr val="FFFFFF"/>
                </a:solidFill>
                <a:latin typeface="Arial"/>
                <a:cs typeface="Arial"/>
              </a:rPr>
              <a:t>ogramming.cn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0">
              <a:lnSpc>
                <a:spcPct val="100000"/>
              </a:lnSpc>
            </a:pPr>
            <a:r>
              <a:rPr spc="145" dirty="0">
                <a:latin typeface="Arial"/>
                <a:cs typeface="Arial"/>
              </a:rPr>
              <a:t>Lambda</a:t>
            </a:r>
            <a:r>
              <a:rPr spc="-1335" dirty="0"/>
              <a:t>表达式作⽤用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8200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2759992"/>
            <a:ext cx="10563225" cy="1155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</a:pPr>
            <a:r>
              <a:rPr sz="3800" spc="65" dirty="0">
                <a:solidFill>
                  <a:srgbClr val="FFFFFF"/>
                </a:solidFill>
                <a:latin typeface="Arial"/>
                <a:cs typeface="Arial"/>
              </a:rPr>
              <a:t>Lambda</a:t>
            </a:r>
            <a:r>
              <a:rPr sz="3800" spc="65" dirty="0">
                <a:solidFill>
                  <a:srgbClr val="FFFFFF"/>
                </a:solidFill>
                <a:latin typeface="Arial Unicode MS"/>
                <a:cs typeface="Arial Unicode MS"/>
              </a:rPr>
              <a:t>表达式为</a:t>
            </a:r>
            <a:r>
              <a:rPr sz="3800" spc="65" dirty="0">
                <a:solidFill>
                  <a:srgbClr val="FFFFFF"/>
                </a:solidFill>
                <a:latin typeface="Arial"/>
                <a:cs typeface="Arial"/>
              </a:rPr>
              <a:t>Java</a:t>
            </a:r>
            <a:r>
              <a:rPr sz="3800" spc="-280" dirty="0">
                <a:solidFill>
                  <a:srgbClr val="FFFFFF"/>
                </a:solidFill>
                <a:latin typeface="Arial Unicode MS"/>
                <a:cs typeface="Arial Unicode MS"/>
              </a:rPr>
              <a:t>添加了了缺失的函数式编程特 </a:t>
            </a:r>
            <a:r>
              <a:rPr sz="3800" spc="-400" dirty="0">
                <a:solidFill>
                  <a:srgbClr val="FFFFFF"/>
                </a:solidFill>
                <a:latin typeface="Arial Unicode MS"/>
                <a:cs typeface="Arial Unicode MS"/>
              </a:rPr>
              <a:t>性，使我们能将函数当做⼀一等公⺠民看待</a:t>
            </a:r>
            <a:endParaRPr sz="3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699698"/>
            <a:ext cx="20637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425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100" y="4626892"/>
            <a:ext cx="10563225" cy="2545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199"/>
              </a:lnSpc>
              <a:tabLst>
                <a:tab pos="4330065" algn="l"/>
              </a:tabLst>
            </a:pPr>
            <a:r>
              <a:rPr sz="3800" spc="-635" dirty="0">
                <a:solidFill>
                  <a:srgbClr val="FFFFFF"/>
                </a:solidFill>
                <a:latin typeface="Arial Unicode MS"/>
                <a:cs typeface="Arial Unicode MS"/>
              </a:rPr>
              <a:t>在将函数作为⼀一等公⺠民的语⾔言中，</a:t>
            </a:r>
            <a:r>
              <a:rPr sz="3800" spc="65" dirty="0">
                <a:solidFill>
                  <a:srgbClr val="FFFFFF"/>
                </a:solidFill>
                <a:latin typeface="Arial"/>
                <a:cs typeface="Arial"/>
              </a:rPr>
              <a:t>Lambda</a:t>
            </a:r>
            <a:r>
              <a:rPr sz="3800" spc="65" dirty="0">
                <a:solidFill>
                  <a:srgbClr val="FFFFFF"/>
                </a:solidFill>
                <a:latin typeface="Arial Unicode MS"/>
                <a:cs typeface="Arial Unicode MS"/>
              </a:rPr>
              <a:t>表达式 的类型是函数。</a:t>
            </a:r>
            <a:r>
              <a:rPr sz="3800" spc="65" dirty="0">
                <a:solidFill>
                  <a:srgbClr val="00F900"/>
                </a:solidFill>
                <a:latin typeface="Arial Unicode MS"/>
                <a:cs typeface="Arial Unicode MS"/>
              </a:rPr>
              <a:t>但在</a:t>
            </a:r>
            <a:r>
              <a:rPr sz="3800" spc="65" dirty="0">
                <a:solidFill>
                  <a:srgbClr val="00F900"/>
                </a:solidFill>
                <a:latin typeface="Arial"/>
                <a:cs typeface="Arial"/>
              </a:rPr>
              <a:t>Java</a:t>
            </a:r>
            <a:r>
              <a:rPr sz="3800" spc="65" dirty="0">
                <a:solidFill>
                  <a:srgbClr val="00F900"/>
                </a:solidFill>
                <a:latin typeface="Arial Unicode MS"/>
                <a:cs typeface="Arial Unicode MS"/>
              </a:rPr>
              <a:t>中，</a:t>
            </a:r>
            <a:r>
              <a:rPr sz="3800" spc="65" dirty="0">
                <a:solidFill>
                  <a:srgbClr val="00F900"/>
                </a:solidFill>
                <a:latin typeface="Arial"/>
                <a:cs typeface="Arial"/>
              </a:rPr>
              <a:t>Lambda</a:t>
            </a:r>
            <a:r>
              <a:rPr sz="3800" spc="65" dirty="0">
                <a:solidFill>
                  <a:srgbClr val="00F900"/>
                </a:solidFill>
                <a:latin typeface="Arial Unicode MS"/>
                <a:cs typeface="Arial Unicode MS"/>
              </a:rPr>
              <a:t>表达式是对 象</a:t>
            </a:r>
            <a:r>
              <a:rPr sz="3800" spc="-215" dirty="0">
                <a:solidFill>
                  <a:srgbClr val="FFFFFF"/>
                </a:solidFill>
                <a:latin typeface="Arial Unicode MS"/>
                <a:cs typeface="Arial Unicode MS"/>
              </a:rPr>
              <a:t>，他们必须依附于⼀一类特别的对象类型</a:t>
            </a:r>
            <a:r>
              <a:rPr sz="3800" spc="-215" dirty="0">
                <a:solidFill>
                  <a:srgbClr val="FFFFFF"/>
                </a:solidFill>
                <a:latin typeface="Arial"/>
                <a:cs typeface="Arial"/>
              </a:rPr>
              <a:t>——</a:t>
            </a:r>
            <a:r>
              <a:rPr sz="3800" spc="-215" dirty="0">
                <a:solidFill>
                  <a:srgbClr val="FFFFFF"/>
                </a:solidFill>
                <a:latin typeface="Arial Unicode MS"/>
                <a:cs typeface="Arial Unicode MS"/>
              </a:rPr>
              <a:t>函 </a:t>
            </a:r>
            <a:r>
              <a:rPr sz="3800" spc="-760" dirty="0">
                <a:solidFill>
                  <a:srgbClr val="FFFFFF"/>
                </a:solidFill>
                <a:latin typeface="Arial Unicode MS"/>
                <a:cs typeface="Arial Unicode MS"/>
              </a:rPr>
              <a:t>数式接⼝口</a:t>
            </a:r>
            <a:r>
              <a:rPr sz="3800" spc="15" dirty="0">
                <a:solidFill>
                  <a:srgbClr val="FFFFFF"/>
                </a:solidFill>
                <a:latin typeface="Arial"/>
                <a:cs typeface="Arial"/>
              </a:rPr>
              <a:t>(functional	inte</a:t>
            </a:r>
            <a:r>
              <a:rPr sz="3800" spc="6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800" spc="40" dirty="0">
                <a:solidFill>
                  <a:srgbClr val="FFFFFF"/>
                </a:solidFill>
                <a:latin typeface="Arial"/>
                <a:cs typeface="Arial"/>
              </a:rPr>
              <a:t>face)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0">
              <a:lnSpc>
                <a:spcPts val="9540"/>
              </a:lnSpc>
            </a:pPr>
            <a:r>
              <a:rPr dirty="0"/>
              <a:t>外部迭代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5100" y="2728214"/>
            <a:ext cx="10527665" cy="360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50" dirty="0">
                <a:solidFill>
                  <a:srgbClr val="FFFFFF"/>
                </a:solidFill>
                <a:latin typeface="Arial"/>
                <a:cs typeface="Arial"/>
              </a:rPr>
              <a:t>List&lt;Integer&gt; </a:t>
            </a:r>
            <a:r>
              <a:rPr sz="3400" spc="25" dirty="0">
                <a:solidFill>
                  <a:srgbClr val="FFFFFF"/>
                </a:solidFill>
                <a:latin typeface="Arial"/>
                <a:cs typeface="Arial"/>
              </a:rPr>
              <a:t>numbers </a:t>
            </a:r>
            <a:r>
              <a:rPr sz="3400" spc="254" dirty="0">
                <a:solidFill>
                  <a:srgbClr val="FFFFFF"/>
                </a:solidFill>
                <a:latin typeface="Arial"/>
                <a:cs typeface="Arial"/>
              </a:rPr>
              <a:t>= Arrays.asList(1, 2, 3, 4, 5, 6);</a:t>
            </a:r>
            <a:endParaRPr sz="3400">
              <a:latin typeface="Arial"/>
              <a:cs typeface="Arial"/>
            </a:endParaRPr>
          </a:p>
          <a:p>
            <a:pPr marL="492759" marR="4676140" indent="-480695">
              <a:lnSpc>
                <a:spcPct val="203399"/>
              </a:lnSpc>
            </a:pP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for (int </a:t>
            </a:r>
            <a:r>
              <a:rPr sz="3400" spc="30" dirty="0">
                <a:solidFill>
                  <a:srgbClr val="FFFFFF"/>
                </a:solidFill>
                <a:latin typeface="Arial"/>
                <a:cs typeface="Arial"/>
              </a:rPr>
              <a:t>number : </a:t>
            </a:r>
            <a:r>
              <a:rPr sz="3400" spc="20" dirty="0">
                <a:solidFill>
                  <a:srgbClr val="FFFFFF"/>
                </a:solidFill>
                <a:latin typeface="Arial"/>
                <a:cs typeface="Arial"/>
              </a:rPr>
              <a:t>numbers) </a:t>
            </a:r>
            <a:r>
              <a:rPr sz="3400" spc="-5" dirty="0">
                <a:solidFill>
                  <a:srgbClr val="FFFFFF"/>
                </a:solidFill>
                <a:latin typeface="Arial"/>
                <a:cs typeface="Arial"/>
              </a:rPr>
              <a:t>{ </a:t>
            </a:r>
            <a:r>
              <a:rPr sz="3400" spc="5" dirty="0">
                <a:solidFill>
                  <a:srgbClr val="FFFFFF"/>
                </a:solidFill>
                <a:latin typeface="Arial"/>
                <a:cs typeface="Arial"/>
              </a:rPr>
              <a:t>System.out.println(number);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3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400" spc="-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0">
              <a:lnSpc>
                <a:spcPts val="9540"/>
              </a:lnSpc>
            </a:pPr>
            <a:r>
              <a:rPr dirty="0"/>
              <a:t>内部迭代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9700" y="2726258"/>
            <a:ext cx="10589895" cy="559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60" dirty="0">
                <a:solidFill>
                  <a:srgbClr val="FFFFFF"/>
                </a:solidFill>
                <a:latin typeface="Arial"/>
                <a:cs typeface="Arial"/>
              </a:rPr>
              <a:t>List&lt;Integer&gt;</a:t>
            </a:r>
            <a:r>
              <a:rPr sz="3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spc="35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r>
              <a:rPr sz="3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spc="27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3400" spc="5" dirty="0">
                <a:solidFill>
                  <a:srgbClr val="FFFFFF"/>
                </a:solidFill>
                <a:latin typeface="Arial"/>
                <a:cs typeface="Arial"/>
              </a:rPr>
              <a:t> Arrays.asList(1, 2, 3, 4, 5, 6);</a:t>
            </a:r>
            <a:endParaRPr sz="3400">
              <a:latin typeface="Arial"/>
              <a:cs typeface="Arial"/>
            </a:endParaRPr>
          </a:p>
          <a:p>
            <a:pPr marL="495300" marR="1668780" indent="-483234">
              <a:lnSpc>
                <a:spcPct val="198500"/>
              </a:lnSpc>
            </a:pPr>
            <a:r>
              <a:rPr sz="3400" spc="30" dirty="0">
                <a:solidFill>
                  <a:srgbClr val="FFFFFF"/>
                </a:solidFill>
                <a:latin typeface="Arial"/>
                <a:cs typeface="Arial"/>
              </a:rPr>
              <a:t>numbers.</a:t>
            </a:r>
            <a:r>
              <a:rPr sz="3400" spc="5" dirty="0">
                <a:solidFill>
                  <a:srgbClr val="00F900"/>
                </a:solidFill>
                <a:latin typeface="Arial"/>
                <a:cs typeface="Arial"/>
              </a:rPr>
              <a:t>forEach</a:t>
            </a:r>
            <a:r>
              <a:rPr sz="3400" spc="10" dirty="0">
                <a:solidFill>
                  <a:srgbClr val="FFFFFF"/>
                </a:solidFill>
                <a:latin typeface="Arial"/>
                <a:cs typeface="Arial"/>
              </a:rPr>
              <a:t>(new</a:t>
            </a:r>
            <a:r>
              <a:rPr sz="3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spc="45" dirty="0">
                <a:solidFill>
                  <a:srgbClr val="FFFFFF"/>
                </a:solidFill>
                <a:latin typeface="Arial"/>
                <a:cs typeface="Arial"/>
              </a:rPr>
              <a:t>Consumer&lt;Integer&gt;()</a:t>
            </a:r>
            <a:r>
              <a:rPr sz="3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{ </a:t>
            </a:r>
            <a:r>
              <a:rPr sz="3400" spc="100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r>
              <a:rPr sz="3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spc="55" dirty="0">
                <a:solidFill>
                  <a:srgbClr val="FFFFFF"/>
                </a:solidFill>
                <a:latin typeface="Arial"/>
                <a:cs typeface="Arial"/>
              </a:rPr>
              <a:t>void</a:t>
            </a:r>
            <a:r>
              <a:rPr sz="3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400" spc="60" dirty="0">
                <a:solidFill>
                  <a:srgbClr val="FFFFFF"/>
                </a:solidFill>
                <a:latin typeface="Arial"/>
                <a:cs typeface="Arial"/>
              </a:rPr>
              <a:t>accept(Integer</a:t>
            </a:r>
            <a:r>
              <a:rPr sz="3400" spc="5" dirty="0">
                <a:solidFill>
                  <a:srgbClr val="FFFFFF"/>
                </a:solidFill>
                <a:latin typeface="Arial"/>
                <a:cs typeface="Arial"/>
              </a:rPr>
              <a:t> value) </a:t>
            </a: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3450">
              <a:latin typeface="Times New Roman"/>
              <a:cs typeface="Times New Roman"/>
            </a:endParaRPr>
          </a:p>
          <a:p>
            <a:pPr marL="978535">
              <a:lnSpc>
                <a:spcPct val="100000"/>
              </a:lnSpc>
            </a:pPr>
            <a:r>
              <a:rPr sz="3400" spc="5" dirty="0">
                <a:solidFill>
                  <a:srgbClr val="FFFFFF"/>
                </a:solidFill>
                <a:latin typeface="Arial"/>
                <a:cs typeface="Arial"/>
              </a:rPr>
              <a:t>System.out.println(value);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345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</a:pP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400" spc="5" dirty="0">
                <a:solidFill>
                  <a:srgbClr val="FFFFFF"/>
                </a:solidFill>
                <a:latin typeface="Arial"/>
                <a:cs typeface="Arial"/>
              </a:rPr>
              <a:t>});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0">
              <a:lnSpc>
                <a:spcPts val="9540"/>
              </a:lnSpc>
            </a:pPr>
            <a:r>
              <a:rPr spc="-1600" dirty="0"/>
              <a:t>再进⼀一步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5100" y="2728214"/>
            <a:ext cx="105276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50" dirty="0">
                <a:solidFill>
                  <a:srgbClr val="FFFFFF"/>
                </a:solidFill>
                <a:latin typeface="Arial"/>
                <a:cs typeface="Arial"/>
              </a:rPr>
              <a:t>List&lt;Integer&gt; </a:t>
            </a:r>
            <a:r>
              <a:rPr sz="3400" spc="25" dirty="0">
                <a:solidFill>
                  <a:srgbClr val="FFFFFF"/>
                </a:solidFill>
                <a:latin typeface="Arial"/>
                <a:cs typeface="Arial"/>
              </a:rPr>
              <a:t>numbers </a:t>
            </a:r>
            <a:r>
              <a:rPr sz="3400" spc="254" dirty="0">
                <a:solidFill>
                  <a:srgbClr val="FFFFFF"/>
                </a:solidFill>
                <a:latin typeface="Arial"/>
                <a:cs typeface="Arial"/>
              </a:rPr>
              <a:t>= Arrays.asList(1, 2, 3, 4, 5, 6);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100" y="4732909"/>
            <a:ext cx="10235565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00" spc="20" dirty="0">
                <a:solidFill>
                  <a:srgbClr val="FFFFFF"/>
                </a:solidFill>
                <a:latin typeface="Arial"/>
                <a:cs typeface="Arial"/>
              </a:rPr>
              <a:t>numbers.</a:t>
            </a:r>
            <a:r>
              <a:rPr sz="2900" spc="20" dirty="0">
                <a:solidFill>
                  <a:srgbClr val="00F900"/>
                </a:solidFill>
                <a:latin typeface="Arial"/>
                <a:cs typeface="Arial"/>
              </a:rPr>
              <a:t>forEach</a:t>
            </a:r>
            <a:r>
              <a:rPr sz="2900" spc="15" dirty="0">
                <a:solidFill>
                  <a:srgbClr val="FFFFFF"/>
                </a:solidFill>
                <a:latin typeface="Arial"/>
                <a:cs typeface="Arial"/>
              </a:rPr>
              <a:t>((Integer value) </a:t>
            </a:r>
            <a:r>
              <a:rPr sz="2900" spc="110" dirty="0">
                <a:solidFill>
                  <a:srgbClr val="FFFFFF"/>
                </a:solidFill>
                <a:latin typeface="Arial"/>
                <a:cs typeface="Arial"/>
              </a:rPr>
              <a:t>-&gt; System.out.println(value));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0">
              <a:lnSpc>
                <a:spcPts val="9540"/>
              </a:lnSpc>
            </a:pPr>
            <a:r>
              <a:rPr spc="-2670" dirty="0"/>
              <a:t>更更进⼀一步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5100" y="2728214"/>
            <a:ext cx="10527665" cy="149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50" dirty="0">
                <a:solidFill>
                  <a:srgbClr val="FFFFFF"/>
                </a:solidFill>
                <a:latin typeface="Arial"/>
                <a:cs typeface="Arial"/>
              </a:rPr>
              <a:t>List&lt;Integer&gt; </a:t>
            </a:r>
            <a:r>
              <a:rPr sz="3400" spc="25" dirty="0">
                <a:solidFill>
                  <a:srgbClr val="FFFFFF"/>
                </a:solidFill>
                <a:latin typeface="Arial"/>
                <a:cs typeface="Arial"/>
              </a:rPr>
              <a:t>numbers </a:t>
            </a:r>
            <a:r>
              <a:rPr sz="3400" spc="254" dirty="0">
                <a:solidFill>
                  <a:srgbClr val="FFFFFF"/>
                </a:solidFill>
                <a:latin typeface="Arial"/>
                <a:cs typeface="Arial"/>
              </a:rPr>
              <a:t>= Arrays.asList(1, 2, 3, 4, 5, 6);</a:t>
            </a:r>
            <a:endParaRPr sz="3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3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400" spc="10" dirty="0">
                <a:solidFill>
                  <a:srgbClr val="FFFFFF"/>
                </a:solidFill>
                <a:latin typeface="Arial"/>
                <a:cs typeface="Arial"/>
              </a:rPr>
              <a:t>numbers.forEach(</a:t>
            </a:r>
            <a:r>
              <a:rPr sz="3400" spc="10" dirty="0">
                <a:solidFill>
                  <a:srgbClr val="00F900"/>
                </a:solidFill>
                <a:latin typeface="Arial"/>
                <a:cs typeface="Arial"/>
              </a:rPr>
              <a:t>value </a:t>
            </a:r>
            <a:r>
              <a:rPr sz="3400" spc="125" dirty="0">
                <a:solidFill>
                  <a:srgbClr val="FFFFFF"/>
                </a:solidFill>
                <a:latin typeface="Arial"/>
                <a:cs typeface="Arial"/>
              </a:rPr>
              <a:t>-&gt; System.out.println(value));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1464</Words>
  <Application>Microsoft Office PowerPoint</Application>
  <PresentationFormat>自定义</PresentationFormat>
  <Paragraphs>331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Arial Unicode MS</vt:lpstr>
      <vt:lpstr>Microsoft JhengHei UI</vt:lpstr>
      <vt:lpstr>华文楷体</vt:lpstr>
      <vt:lpstr>微软雅黑</vt:lpstr>
      <vt:lpstr>Arial</vt:lpstr>
      <vt:lpstr>Calibri</vt:lpstr>
      <vt:lpstr>Times New Roman</vt:lpstr>
      <vt:lpstr>Office Theme</vt:lpstr>
      <vt:lpstr>Java8  深入剖析与实战</vt:lpstr>
      <vt:lpstr>何为Lambda表达式</vt:lpstr>
      <vt:lpstr>为何需要Lambda表达式</vt:lpstr>
      <vt:lpstr>Java匿名内部类示例</vt:lpstr>
      <vt:lpstr>Lambda表达式作⽤用</vt:lpstr>
      <vt:lpstr>外部迭代</vt:lpstr>
      <vt:lpstr>内部迭代</vt:lpstr>
      <vt:lpstr>再进⼀一步</vt:lpstr>
      <vt:lpstr>更更进⼀一步</vt:lpstr>
      <vt:lpstr>PowerPoint 演示文稿</vt:lpstr>
      <vt:lpstr>示例例：排序</vt:lpstr>
      <vt:lpstr>Lambda⽅方式</vt:lpstr>
      <vt:lpstr>Java Lambda概要</vt:lpstr>
      <vt:lpstr>Lambda表达式作⽤用</vt:lpstr>
      <vt:lpstr>Java Lambda基本语法</vt:lpstr>
      <vt:lpstr>Java Lambda示例例</vt:lpstr>
      <vt:lpstr>Java Lambda结构</vt:lpstr>
      <vt:lpstr>Java Lambda结构</vt:lpstr>
      <vt:lpstr>函数式接⼝口</vt:lpstr>
      <vt:lpstr>FunctionalInterface</vt:lpstr>
      <vt:lpstr>何为传递⾏行行为？</vt:lpstr>
      <vt:lpstr>效率问题</vt:lpstr>
      <vt:lpstr>直观做法</vt:lpstr>
      <vt:lpstr>逻辑不不清晰</vt:lpstr>
      <vt:lpstr>PowerPoint 演示文稿</vt:lpstr>
      <vt:lpstr>PowerPoint 演示文稿</vt:lpstr>
      <vt:lpstr>效率低下</vt:lpstr>
      <vt:lpstr>PowerPoint 演示文稿</vt:lpstr>
      <vt:lpstr>Optional</vt:lpstr>
      <vt:lpstr>Stream</vt:lpstr>
      <vt:lpstr>Stream</vt:lpstr>
      <vt:lpstr>Stream</vt:lpstr>
      <vt:lpstr>Stream构成</vt:lpstr>
      <vt:lpstr>Stream</vt:lpstr>
      <vt:lpstr>Stream源⽣生成⽅方式</vt:lpstr>
      <vt:lpstr>Stream操作类型</vt:lpstr>
      <vt:lpstr>Stream效率</vt:lpstr>
      <vt:lpstr>Stream使⽤用</vt:lpstr>
      <vt:lpstr>Stream使⽤用</vt:lpstr>
      <vt:lpstr>原⽣生Stream的构造</vt:lpstr>
      <vt:lpstr>将Stream转换为其他类型</vt:lpstr>
      <vt:lpstr>Stream操作</vt:lpstr>
      <vt:lpstr>Stream操作</vt:lpstr>
      <vt:lpstr>并⾏行行Stream</vt:lpstr>
      <vt:lpstr>默认⽅方法</vt:lpstr>
      <vt:lpstr>感谢对圣思园的⽀支持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8深⼊入剖析与实战</dc:title>
  <cp:lastModifiedBy>yangjian</cp:lastModifiedBy>
  <cp:revision>10</cp:revision>
  <dcterms:created xsi:type="dcterms:W3CDTF">2019-07-16T20:47:57Z</dcterms:created>
  <dcterms:modified xsi:type="dcterms:W3CDTF">2019-07-16T13:31:47Z</dcterms:modified>
</cp:coreProperties>
</file>