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7" r:id="rId3"/>
    <p:sldId id="276" r:id="rId4"/>
    <p:sldId id="290" r:id="rId5"/>
    <p:sldId id="291" r:id="rId6"/>
    <p:sldId id="292" r:id="rId7"/>
    <p:sldId id="294" r:id="rId8"/>
    <p:sldId id="293" r:id="rId9"/>
    <p:sldId id="286" r:id="rId10"/>
    <p:sldId id="295" r:id="rId11"/>
    <p:sldId id="287" r:id="rId12"/>
    <p:sldId id="296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D67"/>
    <a:srgbClr val="5A8F82"/>
    <a:srgbClr val="24B982"/>
    <a:srgbClr val="2FBAA4"/>
    <a:srgbClr val="25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2"/>
    <p:restoredTop sz="96638"/>
  </p:normalViewPr>
  <p:slideViewPr>
    <p:cSldViewPr snapToGrid="0" snapToObjects="1">
      <p:cViewPr varScale="1">
        <p:scale>
          <a:sx n="68" d="100"/>
          <a:sy n="6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EAC21-0646-3A45-B5F2-C8C2450402DF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BCDF3-8B33-B147-87D8-AFD65BF9FF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495007"/>
            <a:ext cx="9144000" cy="1045028"/>
          </a:xfrm>
        </p:spPr>
        <p:txBody>
          <a:bodyPr anchor="b">
            <a:normAutofit/>
          </a:bodyPr>
          <a:lstStyle>
            <a:lvl1pPr algn="ctr">
              <a:defRPr kumimoji="1" lang="zh-CN" altLang="en-US" sz="4000" kern="1200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kumimoji="1" lang="zh-CN" altLang="en-US" dirty="0"/>
              <a:t>主题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24108"/>
            <a:ext cx="9144000" cy="124428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kern="1200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副标题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lang="en-US" altLang="zh-CN" sz="1200" b="0" kern="1200" spc="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dirty="0"/>
              <a:t>www.bubi.cn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432-B548-CB41-8DE9-48D83901DA6A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DB0-82FE-654F-80C4-094CA6FC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432-B548-CB41-8DE9-48D83901DA6A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DB0-82FE-654F-80C4-094CA6FC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5760" y="238217"/>
            <a:ext cx="10988040" cy="454116"/>
          </a:xfrm>
        </p:spPr>
        <p:txBody>
          <a:bodyPr>
            <a:normAutofit/>
          </a:bodyPr>
          <a:lstStyle>
            <a:lvl1pPr algn="l">
              <a:defRPr kumimoji="1" lang="zh-CN" altLang="en-US" sz="2000" kern="1200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979714"/>
            <a:ext cx="10515600" cy="492469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内容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432-B548-CB41-8DE9-48D83901DA6A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DB0-82FE-654F-80C4-094CA6FC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432-B548-CB41-8DE9-48D83901DA6A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DB0-82FE-654F-80C4-094CA6FC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432-B548-CB41-8DE9-48D83901DA6A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DB0-82FE-654F-80C4-094CA6FC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432-B548-CB41-8DE9-48D83901DA6A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DB0-82FE-654F-80C4-094CA6FC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432-B548-CB41-8DE9-48D83901DA6A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DB0-82FE-654F-80C4-094CA6FC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432-B548-CB41-8DE9-48D83901DA6A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DB0-82FE-654F-80C4-094CA6FC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432-B548-CB41-8DE9-48D83901DA6A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DB0-82FE-654F-80C4-094CA6FC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90600" y="2803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单击此处编辑主题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C432-B548-CB41-8DE9-48D83901DA6A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0DB0-82FE-654F-80C4-094CA6FC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4000" kern="1200" spc="600" dirty="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oraclize.it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oracliz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zombies.io/" TargetMode="External"/><Relationship Id="rId2" Type="http://schemas.openxmlformats.org/officeDocument/2006/relationships/hyperlink" Target="https://ethfans.org/posts/understanding-smart-contract-ab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4155" y="4013292"/>
            <a:ext cx="9144000" cy="1045028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智能合约学习</a:t>
            </a:r>
            <a:endParaRPr sz="48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5E5ED-021D-44AD-9275-8E0C58C3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A650-BBB3-4B2F-B967-B4C8EBD7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3"/>
            <a:ext cx="10515600" cy="5298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传统中心化系统的两大问题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黑客攻击的风险</a:t>
            </a:r>
            <a:r>
              <a:rPr lang="en-US" altLang="zh-CN" sz="2000" dirty="0"/>
              <a:t>:</a:t>
            </a:r>
            <a:r>
              <a:rPr lang="zh-CN" altLang="en-US" sz="2000" dirty="0"/>
              <a:t>无法保证中心化系统不进行数据篡改。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中心化信息互通</a:t>
            </a:r>
            <a:r>
              <a:rPr lang="en-US" altLang="zh-CN" sz="2000" dirty="0"/>
              <a:t>:</a:t>
            </a:r>
            <a:r>
              <a:rPr lang="zh-CN" altLang="en-US" sz="2000" dirty="0"/>
              <a:t>目前各中心化系统的数据都是中心化的、孤岛化的，每个中心的数据是不互通的。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1434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  <a:defRPr/>
            </a:pPr>
            <a:r>
              <a:rPr kumimoji="1" lang="zh-CN" altLang="en-US" dirty="0"/>
              <a:t>合约到智能合约</a:t>
            </a:r>
            <a:endParaRPr kumimoji="1" lang="en-US" altLang="zh-CN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</a:pPr>
            <a:r>
              <a:rPr kumimoji="1" lang="zh-CN" altLang="en-US" dirty="0"/>
              <a:t>问题领域</a:t>
            </a:r>
            <a:endParaRPr kumimoji="1" lang="en-US" altLang="zh-CN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</a:pPr>
            <a:r>
              <a:rPr kumimoji="1" lang="zh-CN" altLang="en-US" dirty="0">
                <a:solidFill>
                  <a:srgbClr val="00B0F0"/>
                </a:solidFill>
              </a:rPr>
              <a:t>应用场景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</a:pPr>
            <a:r>
              <a:rPr kumimoji="1" lang="zh-CN" altLang="en-US" dirty="0"/>
              <a:t>壹诺金融落地方案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96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5E5ED-021D-44AD-9275-8E0C58C3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A650-BBB3-4B2F-B967-B4C8EBD7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3"/>
            <a:ext cx="10515600" cy="5298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商用情景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区块链智能合约可通过条件及代码的设定，实现数字身份权益保护、财务数据文件数字化记录、股权支付分割及债务自动化管理、场外衍生品交易处理过程优化、财产所有权转移等等方面的应用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存证</a:t>
            </a:r>
            <a:r>
              <a:rPr lang="en-US" altLang="zh-CN" sz="2000" dirty="0"/>
              <a:t>(</a:t>
            </a:r>
            <a:r>
              <a:rPr lang="zh-CN" altLang="en-US" sz="2000" dirty="0"/>
              <a:t>无纸化</a:t>
            </a:r>
            <a:r>
              <a:rPr lang="en-US" altLang="zh-CN" sz="2000" dirty="0"/>
              <a:t>—</a:t>
            </a:r>
            <a:r>
              <a:rPr lang="zh-CN" altLang="en-US" sz="2000" dirty="0"/>
              <a:t>电子协议属性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zh-CN" altLang="en-US" sz="2000" dirty="0"/>
              <a:t>溯源</a:t>
            </a:r>
            <a:r>
              <a:rPr lang="en-US" altLang="zh-CN" sz="2000" dirty="0"/>
              <a:t>(</a:t>
            </a:r>
            <a:r>
              <a:rPr lang="zh-CN" altLang="en-US" sz="2000" dirty="0"/>
              <a:t>基于区块链的安全性和不可篡改属性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zh-CN" altLang="en-US" sz="2000" dirty="0"/>
              <a:t>数字资产</a:t>
            </a:r>
            <a:r>
              <a:rPr lang="en-US" altLang="zh-CN" sz="2000" dirty="0"/>
              <a:t>(</a:t>
            </a:r>
            <a:r>
              <a:rPr lang="zh-CN" altLang="en-US" sz="2000" dirty="0"/>
              <a:t>代币</a:t>
            </a:r>
            <a:r>
              <a:rPr lang="en-US" altLang="zh-CN" sz="2000" dirty="0"/>
              <a:t>,</a:t>
            </a:r>
            <a:r>
              <a:rPr lang="zh-CN" altLang="en-US" sz="2000" dirty="0"/>
              <a:t>资产虚拟化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zh-CN" altLang="en-US" sz="2000" dirty="0"/>
              <a:t>区块链技术的去中心化账本功能可以被用来创建、确认、转移各种不同类型的资产及合约。几乎所有类型的金融交易都可以被改造成在区块链上使用，包括股票、私募股权、众筹、债券和其他类型的金融衍生品如期货、期权等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其他情景</a:t>
            </a:r>
            <a:r>
              <a:rPr lang="en-US" altLang="zh-CN" sz="2000" dirty="0"/>
              <a:t>-</a:t>
            </a:r>
            <a:r>
              <a:rPr lang="zh-CN" altLang="en-US" sz="2000" dirty="0"/>
              <a:t>区块链智能合约还可在建立去中心化自治组织（</a:t>
            </a:r>
            <a:r>
              <a:rPr lang="en-US" altLang="zh-CN" sz="2000" dirty="0"/>
              <a:t>DAO</a:t>
            </a:r>
            <a:r>
              <a:rPr lang="zh-CN" altLang="en-US" sz="2000" dirty="0"/>
              <a:t>）中得以应用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0838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3389" y="2108342"/>
            <a:ext cx="5065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7200" b="1" spc="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THANKS</a:t>
            </a:r>
            <a:endParaRPr kumimoji="1" lang="zh-CN" altLang="en-US" sz="7200" b="1" spc="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1794" y="6320442"/>
            <a:ext cx="2241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spc="3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中国 </a:t>
            </a:r>
            <a:r>
              <a:rPr kumimoji="1" lang="en-US" altLang="zh-CN" sz="1200" b="1" spc="3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·</a:t>
            </a:r>
            <a:r>
              <a:rPr kumimoji="1" lang="zh-CN" altLang="en-US" sz="1200" b="1" spc="3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北京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序言</a:t>
            </a:r>
            <a:r>
              <a:rPr lang="en-US" altLang="zh-CN" dirty="0"/>
              <a:t>—</a:t>
            </a:r>
            <a:r>
              <a:rPr lang="zh-CN" altLang="en-US" dirty="0"/>
              <a:t>个人对区块链的理解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2400" dirty="0"/>
              <a:t>一、区块链概念</a:t>
            </a:r>
            <a:endParaRPr kumimoji="1"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2000" dirty="0"/>
              <a:t>1.</a:t>
            </a:r>
            <a:r>
              <a:rPr kumimoji="1" lang="zh-CN" altLang="en-US" sz="2000" dirty="0"/>
              <a:t>非技术角度</a:t>
            </a:r>
            <a:endParaRPr kumimoji="1" lang="en-US" altLang="zh-CN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2000" dirty="0"/>
              <a:t>共识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一个系统的通行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流通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规则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一个事物的真假性具有相对性</a:t>
            </a:r>
            <a:r>
              <a:rPr kumimoji="1" lang="en-US" altLang="zh-CN" sz="2000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2000" dirty="0"/>
              <a:t>民主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去中心化</a:t>
            </a:r>
            <a:r>
              <a:rPr kumimoji="1" lang="en-US" altLang="zh-CN" sz="2000" dirty="0"/>
              <a:t>—</a:t>
            </a:r>
            <a:r>
              <a:rPr kumimoji="1" lang="zh-CN" altLang="en-US" sz="2000" dirty="0"/>
              <a:t>完全民主化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所有的事务均由系统个体共同参与决策</a:t>
            </a:r>
            <a:r>
              <a:rPr kumimoji="1" lang="en-US" altLang="zh-CN" sz="2000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2000" dirty="0"/>
              <a:t>集权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中心化</a:t>
            </a:r>
            <a:r>
              <a:rPr kumimoji="1" lang="en-US" altLang="zh-CN" sz="2000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2000" dirty="0"/>
              <a:t>2.</a:t>
            </a:r>
            <a:r>
              <a:rPr kumimoji="1" lang="zh-CN" altLang="en-US" sz="2000" dirty="0"/>
              <a:t>技术角度</a:t>
            </a:r>
            <a:r>
              <a:rPr kumimoji="1" lang="en-US" altLang="zh-CN" sz="2000" dirty="0"/>
              <a:t>--</a:t>
            </a:r>
            <a:r>
              <a:rPr kumimoji="1" lang="zh-CN" altLang="en-US" sz="2000" dirty="0"/>
              <a:t>本质上是分布式账本</a:t>
            </a:r>
            <a:endParaRPr kumimoji="1" lang="en-US" altLang="zh-CN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2000" dirty="0"/>
              <a:t>其核心技术主要包括以下几点</a:t>
            </a:r>
            <a:r>
              <a:rPr kumimoji="1" lang="en-US" altLang="zh-CN" sz="2000" dirty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2000" dirty="0"/>
              <a:t>P2P</a:t>
            </a:r>
            <a:r>
              <a:rPr kumimoji="1" lang="zh-CN" altLang="en-US" sz="2000" dirty="0"/>
              <a:t>动态组网、账本结构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包括块链结构</a:t>
            </a:r>
            <a:r>
              <a:rPr kumimoji="1" lang="en-US" altLang="zh-CN" sz="2000" dirty="0"/>
              <a:t>—</a:t>
            </a:r>
            <a:r>
              <a:rPr kumimoji="1" lang="zh-CN" altLang="en-US" sz="2000" dirty="0"/>
              <a:t>账户结构和交易结构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、共识算法</a:t>
            </a:r>
            <a:r>
              <a:rPr kumimoji="1" lang="en-US" altLang="zh-CN" sz="2000" dirty="0"/>
              <a:t>(POW—</a:t>
            </a:r>
            <a:r>
              <a:rPr kumimoji="1" lang="zh-CN" altLang="en-US" sz="2000" dirty="0"/>
              <a:t>工作量证明、</a:t>
            </a:r>
            <a:r>
              <a:rPr kumimoji="1" lang="en-US" altLang="zh-CN" sz="2000" dirty="0"/>
              <a:t>PBFT)</a:t>
            </a:r>
            <a:r>
              <a:rPr kumimoji="1" lang="zh-CN" altLang="en-US" sz="2000" dirty="0"/>
              <a:t>、智能合约</a:t>
            </a:r>
            <a:endParaRPr kumimoji="1" lang="en-US" altLang="zh-CN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2400" dirty="0"/>
              <a:t>二、比特币</a:t>
            </a:r>
            <a:r>
              <a:rPr kumimoji="1" lang="en-US" altLang="zh-CN" sz="2400" dirty="0"/>
              <a:t>(BTC)</a:t>
            </a:r>
            <a:r>
              <a:rPr kumimoji="1" lang="zh-CN" altLang="en-US" sz="2400" dirty="0"/>
              <a:t>与区块链的关系</a:t>
            </a:r>
            <a:endParaRPr kumimoji="1"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2000" dirty="0"/>
              <a:t>为了解决去中心化系统中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完全民主化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合作驱动动力问题而产生的解决方案，从而形成整个系统的运行驱动内因，完成逻辑闭环。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6697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ea1JpnChsDbPeriod"/>
              <a:tabLst/>
              <a:defRPr/>
            </a:pPr>
            <a:r>
              <a:rPr kumimoji="1" lang="zh-CN" altLang="en-US" dirty="0">
                <a:solidFill>
                  <a:srgbClr val="00B0F0"/>
                </a:solidFill>
              </a:rPr>
              <a:t>合约到智能合约</a:t>
            </a:r>
            <a:endParaRPr kumimoji="1" lang="en-US" altLang="zh-CN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</a:pPr>
            <a:r>
              <a:rPr kumimoji="1" lang="zh-CN" altLang="en-US" dirty="0"/>
              <a:t>问题领域</a:t>
            </a:r>
            <a:endParaRPr kumimoji="1" lang="en-US" altLang="zh-CN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</a:pPr>
            <a:r>
              <a:rPr kumimoji="1" lang="zh-CN" altLang="en-US" dirty="0"/>
              <a:t>应用场景</a:t>
            </a:r>
            <a:endParaRPr kumimoji="1" lang="en-US" altLang="zh-CN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</a:pPr>
            <a:r>
              <a:rPr kumimoji="1" lang="zh-CN" altLang="en-US" dirty="0"/>
              <a:t>壹诺金融落地方案</a:t>
            </a:r>
            <a:endParaRPr kumimoji="1" lang="en-US" altLang="zh-CN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5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CB820-AC7C-4755-A267-C7DC2951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95DCD-F394-46FF-AAC0-44813791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75" y="737310"/>
            <a:ext cx="10785049" cy="5559795"/>
          </a:xfrm>
        </p:spPr>
        <p:txBody>
          <a:bodyPr/>
          <a:lstStyle/>
          <a:p>
            <a:r>
              <a:rPr lang="zh-CN" altLang="en-US" sz="2400" dirty="0"/>
              <a:t>概念</a:t>
            </a:r>
            <a:r>
              <a:rPr lang="en-US" altLang="zh-CN" sz="2400" dirty="0"/>
              <a:t>&amp;</a:t>
            </a:r>
            <a:r>
              <a:rPr lang="zh-CN" altLang="en-US" sz="2400" dirty="0"/>
              <a:t>分类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合约又可称为合同，是双方当事人基于</a:t>
            </a:r>
            <a:r>
              <a:rPr lang="zh-CN" altLang="en-US" sz="2000" dirty="0">
                <a:solidFill>
                  <a:srgbClr val="FF0000"/>
                </a:solidFill>
              </a:rPr>
              <a:t>意思表示</a:t>
            </a:r>
            <a:r>
              <a:rPr lang="zh-CN" altLang="en-US" sz="2000" dirty="0"/>
              <a:t>合致而成立的</a:t>
            </a:r>
            <a:r>
              <a:rPr lang="zh-CN" altLang="en-US" sz="2000" dirty="0">
                <a:solidFill>
                  <a:srgbClr val="FF0000"/>
                </a:solidFill>
              </a:rPr>
              <a:t>法律行为</a:t>
            </a:r>
            <a:r>
              <a:rPr lang="zh-CN" altLang="en-US" sz="2000" dirty="0"/>
              <a:t>，可分为债权合同（如买卖）、物权合同（如所有权转移登记）、身份合同（如结婚）等。狭义上一般仅称合同时所指多属债权合同。</a:t>
            </a:r>
            <a:endParaRPr lang="en-US" altLang="zh-CN" sz="2000" dirty="0"/>
          </a:p>
          <a:p>
            <a:r>
              <a:rPr lang="zh-CN" altLang="en-US" sz="2400" dirty="0"/>
              <a:t>组成要素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当事人信息                               </a:t>
            </a:r>
            <a:r>
              <a:rPr lang="en-US" altLang="zh-CN" sz="2000" dirty="0"/>
              <a:t>2.</a:t>
            </a:r>
            <a:r>
              <a:rPr lang="zh-CN" altLang="en-US" sz="2000" dirty="0"/>
              <a:t>标的               </a:t>
            </a:r>
            <a:r>
              <a:rPr lang="en-US" altLang="zh-CN" sz="2000" dirty="0"/>
              <a:t>3.</a:t>
            </a:r>
            <a:r>
              <a:rPr lang="zh-CN" altLang="en-US" sz="2000" dirty="0"/>
              <a:t>数量                       </a:t>
            </a:r>
            <a:r>
              <a:rPr lang="en-US" altLang="zh-CN" sz="2000" dirty="0"/>
              <a:t>4.</a:t>
            </a:r>
            <a:r>
              <a:rPr lang="zh-CN" altLang="en-US" sz="2000" dirty="0"/>
              <a:t>质量                 </a:t>
            </a:r>
            <a:r>
              <a:rPr lang="en-US" altLang="zh-CN" sz="2000" dirty="0"/>
              <a:t>5.</a:t>
            </a:r>
            <a:r>
              <a:rPr lang="zh-CN" altLang="en-US" sz="2000" dirty="0"/>
              <a:t>价款或报酬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6.</a:t>
            </a:r>
            <a:r>
              <a:rPr lang="zh-CN" altLang="en-US" sz="2000" dirty="0"/>
              <a:t>履行期限、地点和方式         </a:t>
            </a:r>
            <a:r>
              <a:rPr lang="en-US" altLang="zh-CN" sz="2000" dirty="0"/>
              <a:t>7.</a:t>
            </a:r>
            <a:r>
              <a:rPr lang="zh-CN" altLang="en-US" sz="2000" dirty="0"/>
              <a:t>违约责任      </a:t>
            </a:r>
            <a:r>
              <a:rPr lang="en-US" altLang="zh-CN" sz="2000" dirty="0"/>
              <a:t>8.</a:t>
            </a:r>
            <a:r>
              <a:rPr lang="zh-CN" altLang="en-US" sz="2000" dirty="0"/>
              <a:t>解决争议的方法</a:t>
            </a:r>
            <a:endParaRPr lang="en-US" altLang="zh-CN" sz="2000" dirty="0"/>
          </a:p>
          <a:p>
            <a:r>
              <a:rPr lang="zh-CN" altLang="en-US" sz="2400" dirty="0"/>
              <a:t>智能合约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智能合约概念于</a:t>
            </a:r>
            <a:r>
              <a:rPr lang="en-US" altLang="zh-CN" sz="2000" dirty="0"/>
              <a:t>1997</a:t>
            </a:r>
            <a:r>
              <a:rPr lang="zh-CN" altLang="en-US" sz="2000" dirty="0"/>
              <a:t>年由</a:t>
            </a:r>
            <a:r>
              <a:rPr lang="en-US" altLang="zh-CN" sz="2000" dirty="0"/>
              <a:t>Nick Szabo</a:t>
            </a:r>
            <a:r>
              <a:rPr lang="zh-CN" altLang="en-US" sz="2000" dirty="0"/>
              <a:t>首次提出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智能合约是一种旨在以信息化方式传播、验证或执行合同的</a:t>
            </a:r>
            <a:r>
              <a:rPr lang="zh-CN" altLang="en-US" sz="2000" dirty="0">
                <a:solidFill>
                  <a:srgbClr val="FF0000"/>
                </a:solidFill>
              </a:rPr>
              <a:t>计算机协议</a:t>
            </a:r>
            <a:r>
              <a:rPr lang="zh-CN" altLang="en-US" sz="2000" dirty="0"/>
              <a:t>，智能合约允许在没有第三方的情况下进行可信交易，这些交易可追踪且不可逆转。智能合约的</a:t>
            </a:r>
            <a:r>
              <a:rPr lang="zh-CN" altLang="en-US" sz="2000" dirty="0">
                <a:solidFill>
                  <a:srgbClr val="FF0000"/>
                </a:solidFill>
              </a:rPr>
              <a:t>目的</a:t>
            </a:r>
            <a:r>
              <a:rPr lang="zh-CN" altLang="en-US" sz="2000" dirty="0"/>
              <a:t>是提供优于传统合约的安全方法，并减少与合约相关的其他</a:t>
            </a:r>
            <a:r>
              <a:rPr lang="zh-CN" altLang="en-US" sz="2000" dirty="0">
                <a:solidFill>
                  <a:srgbClr val="FF0000"/>
                </a:solidFill>
              </a:rPr>
              <a:t>交易成本（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。针对某一类型（债权）合约的规范化和再抽象</a:t>
            </a:r>
            <a:r>
              <a:rPr lang="en-US" altLang="zh-CN" sz="2000" dirty="0">
                <a:sym typeface="Wingdings" panose="05000000000000000000" pitchFamily="2" charset="2"/>
              </a:rPr>
              <a:t>——</a:t>
            </a:r>
            <a:r>
              <a:rPr lang="zh-CN" altLang="en-US" sz="2000" dirty="0">
                <a:sym typeface="Wingdings" panose="05000000000000000000" pitchFamily="2" charset="2"/>
              </a:rPr>
              <a:t>智能合约（一种自我强制执行的电子协议）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r>
              <a:rPr lang="zh-CN" altLang="en-US" sz="2400" dirty="0"/>
              <a:t>组成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协议本身、执行行为（技术角度</a:t>
            </a:r>
            <a:r>
              <a:rPr lang="en-US" altLang="zh-CN" sz="2000" dirty="0"/>
              <a:t>:</a:t>
            </a:r>
            <a:r>
              <a:rPr lang="zh-CN" altLang="en-US" sz="2000" dirty="0"/>
              <a:t>智能合约 </a:t>
            </a:r>
            <a:r>
              <a:rPr lang="en-US" altLang="zh-CN" sz="2000" dirty="0"/>
              <a:t>= </a:t>
            </a:r>
            <a:r>
              <a:rPr lang="zh-CN" altLang="en-US" sz="2000" dirty="0"/>
              <a:t>电子合约 </a:t>
            </a:r>
            <a:r>
              <a:rPr lang="en-US" altLang="zh-CN" sz="2000" dirty="0"/>
              <a:t>+ </a:t>
            </a:r>
            <a:r>
              <a:rPr lang="zh-CN" altLang="en-US" sz="2000" dirty="0"/>
              <a:t>去中心化仲裁 </a:t>
            </a:r>
            <a:r>
              <a:rPr lang="en-US" altLang="zh-CN" sz="2000" dirty="0"/>
              <a:t>+ </a:t>
            </a:r>
            <a:r>
              <a:rPr lang="zh-CN" altLang="en-US" sz="2000" dirty="0"/>
              <a:t>合约间交互）</a:t>
            </a:r>
          </a:p>
        </p:txBody>
      </p:sp>
    </p:spTree>
    <p:extLst>
      <p:ext uri="{BB962C8B-B14F-4D97-AF65-F5344CB8AC3E}">
        <p14:creationId xmlns:p14="http://schemas.microsoft.com/office/powerpoint/2010/main" val="176672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5E5ED-021D-44AD-9275-8E0C58C3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A650-BBB3-4B2F-B967-B4C8EBD7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预言机</a:t>
            </a:r>
            <a:r>
              <a:rPr lang="en-US" altLang="zh-CN" dirty="0"/>
              <a:t>--oracle</a:t>
            </a:r>
          </a:p>
          <a:p>
            <a:pPr marL="0" indent="0">
              <a:buNone/>
            </a:pPr>
            <a:r>
              <a:rPr lang="zh-CN" altLang="en-US" sz="2000" dirty="0"/>
              <a:t>什么是预言机</a:t>
            </a:r>
            <a:r>
              <a:rPr lang="en-US" altLang="zh-CN" sz="2000" dirty="0"/>
              <a:t>--</a:t>
            </a:r>
            <a:r>
              <a:rPr lang="zh-CN" altLang="en-US" sz="2000" dirty="0"/>
              <a:t>对未来发生的事件提供去中心化的数据：即通过区块链的方式提供去中心化的数据，以使得那些需要链下数据的智能合约能够公允地执行。（为了保证区块链与外部世界的数据交互而提出的一种解决方案）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1.oraclize</a:t>
            </a:r>
          </a:p>
          <a:p>
            <a:pPr marL="0" indent="0">
              <a:buNone/>
            </a:pPr>
            <a:r>
              <a:rPr lang="en-US" altLang="zh-CN" sz="2000" dirty="0"/>
              <a:t>1.1 </a:t>
            </a:r>
            <a:r>
              <a:rPr lang="zh-CN" altLang="en-US" sz="2000" dirty="0"/>
              <a:t>支持的数据源有</a:t>
            </a:r>
            <a:r>
              <a:rPr lang="en-US" altLang="zh-CN" sz="2000" dirty="0"/>
              <a:t>:URL(</a:t>
            </a:r>
            <a:r>
              <a:rPr lang="zh-CN" altLang="en-US" sz="2000" dirty="0"/>
              <a:t>合约外部的</a:t>
            </a:r>
            <a:r>
              <a:rPr lang="en-US" altLang="zh-CN" sz="2000" dirty="0"/>
              <a:t>API</a:t>
            </a:r>
            <a:r>
              <a:rPr lang="zh-CN" altLang="en-US" sz="2000" dirty="0"/>
              <a:t>接口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WolframAlpha</a:t>
            </a:r>
            <a:r>
              <a:rPr lang="en-US" altLang="zh-CN" sz="2000" dirty="0"/>
              <a:t>(</a:t>
            </a:r>
            <a:r>
              <a:rPr lang="zh-CN" altLang="en-US" sz="2000" dirty="0"/>
              <a:t>新一代搜索引擎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IPFS(</a:t>
            </a:r>
            <a:r>
              <a:rPr lang="zh-CN" altLang="en-US" sz="2000" dirty="0"/>
              <a:t>星际文件系统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random(</a:t>
            </a:r>
            <a:r>
              <a:rPr lang="zh-CN" altLang="en-US" sz="2000" dirty="0"/>
              <a:t>随机数引擎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1.2 </a:t>
            </a:r>
            <a:r>
              <a:rPr lang="zh-CN" altLang="en-US" sz="2000" dirty="0"/>
              <a:t>花费如图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1.3 </a:t>
            </a:r>
            <a:r>
              <a:rPr lang="zh-CN" altLang="en-US" sz="2000" dirty="0"/>
              <a:t>示例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1.4 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和官网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https://github.com/oraclize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3"/>
              </a:rPr>
              <a:t>http://www.oraclize.it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C002C1-7C1C-472F-8B3B-9C6F84E0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177" y="1943974"/>
            <a:ext cx="6584623" cy="3934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32A1A5-C629-4F00-9C6A-041D85A7D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251" y="847215"/>
            <a:ext cx="5810549" cy="5105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5D09FC-9BC8-4081-A139-5367742A2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251" y="783711"/>
            <a:ext cx="5791498" cy="51691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8D4250-06D8-4603-9933-F77A3C88B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200" y="783711"/>
            <a:ext cx="4927853" cy="53850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C95EAF-92FE-43F6-BF0E-600060B3A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200" y="783711"/>
            <a:ext cx="4915153" cy="5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5E5ED-021D-44AD-9275-8E0C58C3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A650-BBB3-4B2F-B967-B4C8EBD7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3"/>
            <a:ext cx="10515600" cy="5298539"/>
          </a:xfrm>
        </p:spPr>
        <p:txBody>
          <a:bodyPr/>
          <a:lstStyle/>
          <a:p>
            <a:r>
              <a:rPr lang="zh-CN" altLang="en-US" dirty="0"/>
              <a:t>几种智能合约介绍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1.EOS</a:t>
            </a:r>
            <a:r>
              <a:rPr lang="zh-CN" altLang="en-US" sz="2000" dirty="0"/>
              <a:t>智能合约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EOS</a:t>
            </a:r>
            <a:r>
              <a:rPr lang="zh-CN" altLang="en-US" sz="2000" dirty="0"/>
              <a:t>智能合约采用</a:t>
            </a:r>
            <a:r>
              <a:rPr lang="en-US" altLang="zh-CN" sz="2000" dirty="0"/>
              <a:t>C++</a:t>
            </a:r>
            <a:r>
              <a:rPr lang="zh-CN" altLang="en-US" sz="2000" dirty="0"/>
              <a:t>编写，最终编译成</a:t>
            </a:r>
            <a:r>
              <a:rPr lang="en-US" altLang="zh-CN" sz="2000" dirty="0" err="1"/>
              <a:t>WebAssembly</a:t>
            </a:r>
            <a:r>
              <a:rPr lang="zh-CN" altLang="en-US" sz="2000" dirty="0"/>
              <a:t>（</a:t>
            </a:r>
            <a:r>
              <a:rPr lang="en-US" altLang="zh-CN" sz="2000" dirty="0"/>
              <a:t>WASM</a:t>
            </a:r>
            <a:r>
              <a:rPr lang="zh-CN" altLang="en-US" sz="2000" dirty="0"/>
              <a:t>）来与主链进行交互，它的编译工具是</a:t>
            </a:r>
            <a:r>
              <a:rPr lang="en-US" altLang="zh-CN" sz="2000" dirty="0" err="1"/>
              <a:t>clang.llvm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特点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zh-CN" altLang="en-US" sz="2000" dirty="0"/>
              <a:t>智能合约之间的交互通过</a:t>
            </a:r>
            <a:r>
              <a:rPr lang="en-US" altLang="zh-CN" sz="2000" dirty="0"/>
              <a:t>action</a:t>
            </a:r>
            <a:r>
              <a:rPr lang="zh-CN" altLang="en-US" sz="2000" dirty="0"/>
              <a:t>和共享数据文件</a:t>
            </a:r>
            <a:r>
              <a:rPr lang="en-US" altLang="zh-CN" sz="2000" dirty="0"/>
              <a:t>:</a:t>
            </a:r>
            <a:r>
              <a:rPr lang="zh-CN" altLang="en-US" sz="2000" dirty="0"/>
              <a:t>一个智能合约可以异步只读访问另外一个合约的共享数据文件。针对其他读取权限，通过资源限制算法可以有效避免异步通信结果失真的问题。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合约之间有两种交互模式</a:t>
            </a:r>
            <a:r>
              <a:rPr lang="en-US" altLang="zh-CN" sz="2000" dirty="0"/>
              <a:t>:</a:t>
            </a:r>
            <a:r>
              <a:rPr lang="zh-CN" altLang="en-US" sz="2000" dirty="0"/>
              <a:t>内联和延迟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内联</a:t>
            </a:r>
            <a:r>
              <a:rPr lang="en-US" altLang="zh-CN" sz="2000" dirty="0"/>
              <a:t>:</a:t>
            </a:r>
            <a:r>
              <a:rPr lang="zh-CN" altLang="en-US" sz="2000" dirty="0"/>
              <a:t>意思就是直接采用内部函数体发起，调用其他函数的方式。这可以保证交易无阻碍执行，不必通知外部失败或者成功结果，同时内联也可保证交易始终处于同一作用域以及权限。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延迟</a:t>
            </a:r>
            <a:r>
              <a:rPr lang="en-US" altLang="zh-CN" sz="2000" dirty="0"/>
              <a:t>:</a:t>
            </a:r>
            <a:r>
              <a:rPr lang="zh-CN" altLang="en-US" sz="2000" dirty="0"/>
              <a:t>通过生产者的判定来决定延后按时执行，可能会发生</a:t>
            </a:r>
            <a:r>
              <a:rPr lang="en-US" altLang="zh-CN" sz="2000" dirty="0"/>
              <a:t>timeout</a:t>
            </a:r>
            <a:r>
              <a:rPr lang="zh-CN" altLang="en-US" sz="2000" dirty="0"/>
              <a:t>的问题，但是这种方式可以跨多个作用域工作，并且可以携带着发送给它的合约权限。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7228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5E5ED-021D-44AD-9275-8E0C58C3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A650-BBB3-4B2F-B967-B4C8EBD7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3"/>
            <a:ext cx="10515600" cy="56400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关于</a:t>
            </a:r>
            <a:r>
              <a:rPr lang="en-US" altLang="zh-CN" sz="2000" dirty="0"/>
              <a:t>action</a:t>
            </a:r>
            <a:r>
              <a:rPr lang="zh-CN" altLang="en-US" sz="2000" dirty="0"/>
              <a:t>和</a:t>
            </a:r>
            <a:r>
              <a:rPr lang="en-US" altLang="zh-CN" sz="2000" dirty="0"/>
              <a:t>transaction</a:t>
            </a:r>
          </a:p>
          <a:p>
            <a:pPr marL="0" indent="0">
              <a:buNone/>
            </a:pPr>
            <a:r>
              <a:rPr lang="en-US" altLang="zh-CN" sz="2000" dirty="0"/>
              <a:t>action</a:t>
            </a:r>
            <a:r>
              <a:rPr lang="zh-CN" altLang="en-US" sz="2000" dirty="0"/>
              <a:t>是一个动作，账户和合约交互是通过</a:t>
            </a:r>
            <a:r>
              <a:rPr lang="en-US" altLang="zh-CN" sz="2000" dirty="0"/>
              <a:t>action</a:t>
            </a:r>
            <a:r>
              <a:rPr lang="zh-CN" altLang="en-US" sz="2000" dirty="0"/>
              <a:t>，可以单独发送一个</a:t>
            </a:r>
            <a:r>
              <a:rPr lang="en-US" altLang="zh-CN" sz="2000" dirty="0"/>
              <a:t>action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Transaction</a:t>
            </a:r>
            <a:r>
              <a:rPr lang="zh-CN" altLang="en-US" sz="2000" dirty="0"/>
              <a:t>是一组动作。所有</a:t>
            </a:r>
            <a:r>
              <a:rPr lang="en-US" altLang="zh-CN" sz="2000" dirty="0"/>
              <a:t>action</a:t>
            </a:r>
            <a:r>
              <a:rPr lang="zh-CN" altLang="en-US" sz="2000" dirty="0"/>
              <a:t>都必须成功，该</a:t>
            </a:r>
            <a:r>
              <a:rPr lang="en-US" altLang="zh-CN" sz="2000" dirty="0"/>
              <a:t>Transaction</a:t>
            </a:r>
            <a:r>
              <a:rPr lang="zh-CN" altLang="en-US" sz="2000" dirty="0"/>
              <a:t>才会成功。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接收到交易哈希表示节点成功接受了这个交易，也意味着其他生产者也有很大可能接收它。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交易验证需要通过查看已打包区块中含有的交易历史来确定。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示例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zh-CN" altLang="en-US" sz="2000" dirty="0"/>
              <a:t>每个智能合约必须实现一个</a:t>
            </a:r>
            <a:r>
              <a:rPr lang="en-US" altLang="zh-CN" sz="2000" dirty="0"/>
              <a:t>apply()</a:t>
            </a:r>
            <a:r>
              <a:rPr lang="zh-CN" altLang="en-US" sz="2000" dirty="0"/>
              <a:t>函数，用来将</a:t>
            </a:r>
            <a:r>
              <a:rPr lang="en-US" altLang="zh-CN" sz="2000" dirty="0"/>
              <a:t>action</a:t>
            </a:r>
            <a:r>
              <a:rPr lang="zh-CN" altLang="en-US" sz="2000" dirty="0"/>
              <a:t>请求映射到具体的处理函数，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具体的实现细节封装在</a:t>
            </a:r>
            <a:r>
              <a:rPr lang="en-US" altLang="zh-CN" sz="2000" dirty="0"/>
              <a:t>EOSIO_ABI</a:t>
            </a:r>
            <a:r>
              <a:rPr lang="zh-CN" altLang="en-US" sz="2000" dirty="0"/>
              <a:t>宏里面。开发者只需要专注合约业务逻辑的开发，而不必关注底层技术细节，简化了智能合约开发的工作。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调用：由客户端通过</a:t>
            </a:r>
            <a:r>
              <a:rPr lang="en-US" altLang="zh-CN" sz="2000" dirty="0" err="1"/>
              <a:t>cleos</a:t>
            </a:r>
            <a:r>
              <a:rPr lang="zh-CN" altLang="en-US" sz="2000" dirty="0"/>
              <a:t>命令发送</a:t>
            </a:r>
            <a:r>
              <a:rPr lang="en-US" altLang="zh-CN" sz="2000" dirty="0"/>
              <a:t>action</a:t>
            </a:r>
            <a:r>
              <a:rPr lang="zh-CN" altLang="en-US" sz="2000" dirty="0"/>
              <a:t>请求给服务器。服务器会根据</a:t>
            </a:r>
            <a:r>
              <a:rPr lang="en-US" altLang="zh-CN" sz="2000" dirty="0"/>
              <a:t>action</a:t>
            </a:r>
            <a:r>
              <a:rPr lang="zh-CN" altLang="en-US" sz="2000" dirty="0"/>
              <a:t>请求信息，去区块链上找到对应的智能合约代码，并将代码加载到内存中执行，最后将执行结果返回给客户端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Action</a:t>
            </a:r>
            <a:r>
              <a:rPr lang="zh-CN" altLang="en-US" sz="2000" dirty="0"/>
              <a:t>处理流程</a:t>
            </a:r>
            <a:r>
              <a:rPr lang="en-US" altLang="zh-CN" sz="2000" dirty="0"/>
              <a:t>:</a:t>
            </a:r>
            <a:r>
              <a:rPr lang="en-US" altLang="zh-CN" sz="2000" dirty="0" err="1"/>
              <a:t>cleos</a:t>
            </a:r>
            <a:r>
              <a:rPr lang="zh-CN" altLang="en-US" sz="2000" dirty="0"/>
              <a:t>会将一组</a:t>
            </a:r>
            <a:r>
              <a:rPr lang="en-US" altLang="zh-CN" sz="2000" dirty="0"/>
              <a:t>action</a:t>
            </a:r>
            <a:r>
              <a:rPr lang="zh-CN" altLang="en-US" sz="2000" dirty="0"/>
              <a:t>封装成一个</a:t>
            </a:r>
            <a:r>
              <a:rPr lang="en-US" altLang="zh-CN" sz="2000" dirty="0"/>
              <a:t>transaction</a:t>
            </a:r>
            <a:r>
              <a:rPr lang="zh-CN" altLang="en-US" sz="2000" dirty="0"/>
              <a:t>数据包发送给服务器。这里借用了数据库事务的概念，一个</a:t>
            </a:r>
            <a:r>
              <a:rPr lang="en-US" altLang="zh-CN" sz="2000" dirty="0"/>
              <a:t>transaction</a:t>
            </a:r>
            <a:r>
              <a:rPr lang="zh-CN" altLang="en-US" sz="2000" dirty="0"/>
              <a:t>代表一个事务，在事务内的</a:t>
            </a:r>
            <a:r>
              <a:rPr lang="en-US" altLang="zh-CN" sz="2000" dirty="0"/>
              <a:t>action</a:t>
            </a:r>
            <a:r>
              <a:rPr lang="zh-CN" altLang="en-US" sz="2000" dirty="0"/>
              <a:t>要么全部执行，要么都不执行，必须保证事务的原子性。</a:t>
            </a:r>
            <a:r>
              <a:rPr lang="en-US" altLang="zh-CN" sz="2000" dirty="0"/>
              <a:t>Transaction</a:t>
            </a:r>
            <a:r>
              <a:rPr lang="zh-CN" altLang="en-US" sz="2000" dirty="0"/>
              <a:t>可以包含一个</a:t>
            </a:r>
            <a:r>
              <a:rPr lang="en-US" altLang="zh-CN" sz="2000" dirty="0"/>
              <a:t>action</a:t>
            </a:r>
            <a:r>
              <a:rPr lang="zh-CN" altLang="en-US" sz="2000" dirty="0"/>
              <a:t>，也可以包含多个</a:t>
            </a:r>
            <a:r>
              <a:rPr lang="en-US" altLang="zh-CN" sz="2000" dirty="0"/>
              <a:t>action</a:t>
            </a:r>
            <a:r>
              <a:rPr lang="zh-CN" altLang="en-US" sz="2000" dirty="0"/>
              <a:t>，用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格式表示。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4ED493-60C2-4271-82C0-CA42EF40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5" y="3096987"/>
            <a:ext cx="3038475" cy="2781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7865C5-8790-4264-A1CA-E893C6ED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1769047"/>
            <a:ext cx="66198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6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5E5ED-021D-44AD-9275-8E0C58C3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8A650-BBB3-4B2F-B967-B4C8EBD7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3"/>
            <a:ext cx="10515600" cy="52985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2.ETH</a:t>
            </a:r>
            <a:r>
              <a:rPr lang="zh-CN" altLang="en-US" sz="2000" dirty="0"/>
              <a:t>智能合约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ETH</a:t>
            </a:r>
            <a:r>
              <a:rPr lang="zh-CN" altLang="en-US" sz="2000" dirty="0"/>
              <a:t>智能合约采用</a:t>
            </a:r>
            <a:r>
              <a:rPr lang="en-US" altLang="zh-CN" sz="2000" dirty="0" err="1"/>
              <a:t>solildity</a:t>
            </a:r>
            <a:r>
              <a:rPr lang="zh-CN" altLang="en-US" sz="2000" dirty="0"/>
              <a:t>语言编写</a:t>
            </a:r>
            <a:r>
              <a:rPr lang="en-US" altLang="zh-CN" sz="2000" dirty="0"/>
              <a:t>,</a:t>
            </a:r>
            <a:r>
              <a:rPr lang="zh-CN" altLang="en-US" sz="2000" dirty="0"/>
              <a:t>开发工具</a:t>
            </a:r>
            <a:r>
              <a:rPr lang="en-US" altLang="zh-CN" sz="2000" dirty="0"/>
              <a:t>truffle(</a:t>
            </a:r>
            <a:r>
              <a:rPr lang="zh-CN" altLang="en-US" sz="2000" dirty="0"/>
              <a:t>以太坊集成开发测试环境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一些详细概念</a:t>
            </a:r>
            <a:r>
              <a:rPr lang="en-US" altLang="zh-CN" sz="2000" dirty="0">
                <a:hlinkClick r:id="rId2"/>
              </a:rPr>
              <a:t>https://ethfans.org/posts/understanding-smart-contract-abi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学习网站：</a:t>
            </a:r>
            <a:r>
              <a:rPr lang="en-US" altLang="zh-CN" sz="2000" dirty="0">
                <a:hlinkClick r:id="rId3"/>
              </a:rPr>
              <a:t>https://cryptozombies.io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492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  <a:defRPr/>
            </a:pPr>
            <a:r>
              <a:rPr kumimoji="1" lang="zh-CN" altLang="en-US" dirty="0"/>
              <a:t>合约到智能合约</a:t>
            </a:r>
            <a:endParaRPr kumimoji="1" lang="en-US" altLang="zh-CN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</a:pPr>
            <a:r>
              <a:rPr kumimoji="1" lang="zh-CN" altLang="en-US" dirty="0">
                <a:solidFill>
                  <a:srgbClr val="00B0F0"/>
                </a:solidFill>
              </a:rPr>
              <a:t>问题领域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</a:pPr>
            <a:r>
              <a:rPr kumimoji="1" lang="zh-CN" altLang="en-US" dirty="0"/>
              <a:t>应用场景</a:t>
            </a:r>
            <a:endParaRPr kumimoji="1" lang="en-US" altLang="zh-CN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+mj-ea"/>
              <a:buAutoNum type="ea1JpnChsDbPeriod"/>
            </a:pPr>
            <a:r>
              <a:rPr kumimoji="1" lang="zh-CN" altLang="en-US" dirty="0"/>
              <a:t>壹诺金融落地方案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538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1297</Words>
  <Application>Microsoft Office PowerPoint</Application>
  <PresentationFormat>宽屏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Wingdings</vt:lpstr>
      <vt:lpstr>Office 主题</vt:lpstr>
      <vt:lpstr>智能合约学习</vt:lpstr>
      <vt:lpstr>序言—个人对区块链的理解</vt:lpstr>
      <vt:lpstr>大纲</vt:lpstr>
      <vt:lpstr>合约</vt:lpstr>
      <vt:lpstr>合约</vt:lpstr>
      <vt:lpstr>合约</vt:lpstr>
      <vt:lpstr>合约</vt:lpstr>
      <vt:lpstr>合约</vt:lpstr>
      <vt:lpstr>大纲</vt:lpstr>
      <vt:lpstr>问题领域</vt:lpstr>
      <vt:lpstr>大纲</vt:lpstr>
      <vt:lpstr>应用场景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ink</cp:lastModifiedBy>
  <cp:revision>406</cp:revision>
  <dcterms:created xsi:type="dcterms:W3CDTF">2016-07-01T03:45:00Z</dcterms:created>
  <dcterms:modified xsi:type="dcterms:W3CDTF">2018-09-28T08:15:48Z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