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7" r:id="rId3"/>
  </p:sldMasterIdLst>
  <p:notesMasterIdLst>
    <p:notesMasterId r:id="rId23"/>
  </p:notesMasterIdLst>
  <p:sldIdLst>
    <p:sldId id="377" r:id="rId4"/>
    <p:sldId id="400" r:id="rId5"/>
    <p:sldId id="358" r:id="rId6"/>
    <p:sldId id="389" r:id="rId7"/>
    <p:sldId id="381" r:id="rId8"/>
    <p:sldId id="380" r:id="rId9"/>
    <p:sldId id="378" r:id="rId10"/>
    <p:sldId id="399" r:id="rId11"/>
    <p:sldId id="382" r:id="rId12"/>
    <p:sldId id="398" r:id="rId13"/>
    <p:sldId id="383" r:id="rId14"/>
    <p:sldId id="395" r:id="rId15"/>
    <p:sldId id="384" r:id="rId16"/>
    <p:sldId id="385" r:id="rId17"/>
    <p:sldId id="397" r:id="rId18"/>
    <p:sldId id="390" r:id="rId19"/>
    <p:sldId id="387" r:id="rId20"/>
    <p:sldId id="396" r:id="rId21"/>
    <p:sldId id="29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胡 楠" initials="胡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B399"/>
    <a:srgbClr val="17B298"/>
    <a:srgbClr val="5A8F82"/>
    <a:srgbClr val="F8F8F8"/>
    <a:srgbClr val="009900"/>
    <a:srgbClr val="225048"/>
    <a:srgbClr val="1F5675"/>
    <a:srgbClr val="276156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66806" autoAdjust="0"/>
  </p:normalViewPr>
  <p:slideViewPr>
    <p:cSldViewPr snapToGrid="0">
      <p:cViewPr varScale="1">
        <p:scale>
          <a:sx n="80" d="100"/>
          <a:sy n="80" d="100"/>
        </p:scale>
        <p:origin x="1536" y="78"/>
      </p:cViewPr>
      <p:guideLst>
        <p:guide orient="horz" pos="216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8F71A-C5A8-45E4-8B20-676DBB236EC6}" type="datetimeFigureOut">
              <a:rPr lang="zh-CN" altLang="en-US" smtClean="0"/>
              <a:t>2018/11/20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E2C82-87D2-4E67-A8A4-1885775A34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96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mmunity/webassembly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48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4BACC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基于</a:t>
            </a:r>
            <a:r>
              <a:rPr lang="en-US" altLang="zh-CN" b="1" dirty="0" err="1">
                <a:solidFill>
                  <a:srgbClr val="4BACC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JSLint</a:t>
            </a:r>
            <a:r>
              <a:rPr lang="zh-CN" altLang="en-US" b="1" dirty="0">
                <a:solidFill>
                  <a:srgbClr val="4BACC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的规则。</a:t>
            </a:r>
            <a:endParaRPr lang="en-US" altLang="zh-CN" b="1" dirty="0">
              <a:solidFill>
                <a:srgbClr val="4BACC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4BACC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禁止使用空语句，</a:t>
            </a:r>
            <a:endParaRPr lang="en-US" altLang="zh-CN" b="1" dirty="0">
              <a:solidFill>
                <a:srgbClr val="4BACC6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禁止使用 try, 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禁止使用 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Array 等关键字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new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数组，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altLang="zh-CN" dirty="0"/>
              <a:t> color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altLang="zh-CN" dirty="0"/>
              <a:t> [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red"</a:t>
            </a:r>
            <a:r>
              <a:rPr lang="en-US" altLang="zh-CN" dirty="0" err="1"/>
              <a:t>,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"black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CN" dirty="0"/>
              <a:t>];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保证安全性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2C82-87D2-4E67-A8A4-1885775A342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71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2C82-87D2-4E67-A8A4-1885775A342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60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9E2C82-87D2-4E67-A8A4-1885775A342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540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合约内的操作都属于合约账号，会让合约账号的</a:t>
            </a:r>
            <a:r>
              <a:rPr lang="en-US" altLang="zh-CN" dirty="0"/>
              <a:t>nonce</a:t>
            </a:r>
            <a:r>
              <a:rPr lang="zh-CN" altLang="en-US" dirty="0"/>
              <a:t>值加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2C82-87D2-4E67-A8A4-1885775A342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950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任何在区块链上运行的东西都必须是不可变的，并且必须能够在不损害其完整性的情况下运行多个节点。因此，智能合约功能需要三个特性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2C82-87D2-4E67-A8A4-1885775A342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696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静态语法检查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sz="1200" b="1" dirty="0">
                <a:solidFill>
                  <a:srgbClr val="5A8F82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  <a:sym typeface="+mn-ea"/>
              </a:rPr>
              <a:t>Subset of JavaScript</a:t>
            </a:r>
            <a:r>
              <a:rPr lang="zh-CN" altLang="en-US" sz="1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，语法保证</a:t>
            </a:r>
            <a:endParaRPr lang="en-US" altLang="zh-CN" sz="1200" b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2</a:t>
            </a:r>
            <a:r>
              <a:rPr lang="zh-CN" altLang="en-US" sz="1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、预执行，代码检查。</a:t>
            </a:r>
            <a:endParaRPr lang="en-US" altLang="zh-CN" sz="1200" b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动态执行检查</a:t>
            </a:r>
            <a:endParaRPr lang="en-US" altLang="zh-CN" sz="1200" b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1</a:t>
            </a:r>
            <a:r>
              <a:rPr lang="zh-CN" altLang="en-US" sz="1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、栈使用</a:t>
            </a:r>
            <a:r>
              <a:rPr lang="en-US" altLang="zh-CN" sz="1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256kb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2</a:t>
            </a:r>
            <a:r>
              <a:rPr lang="zh-CN" altLang="en-US" sz="1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、堆</a:t>
            </a:r>
            <a:r>
              <a:rPr lang="en-US" altLang="zh-CN" sz="1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30</a:t>
            </a:r>
            <a:r>
              <a:rPr lang="zh-CN" altLang="en-US" sz="1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兆</a:t>
            </a:r>
            <a:endParaRPr lang="en-US" altLang="zh-CN" sz="1200" b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3</a:t>
            </a:r>
            <a:r>
              <a:rPr lang="zh-CN" altLang="en-US" sz="1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、执行步数</a:t>
            </a:r>
            <a:r>
              <a:rPr lang="en-US" altLang="zh-CN" sz="1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10240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4</a:t>
            </a:r>
            <a:r>
              <a:rPr lang="zh-CN" altLang="en-US" sz="1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、执行时间</a:t>
            </a:r>
            <a:r>
              <a:rPr lang="en-US" altLang="zh-CN" sz="1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1</a:t>
            </a:r>
            <a:r>
              <a:rPr lang="zh-CN" altLang="en-US" sz="1200" b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秒</a:t>
            </a:r>
            <a:endParaRPr lang="en-US" altLang="zh-CN" sz="1200" b="0" dirty="0">
              <a:solidFill>
                <a:schemeClr val="tx1"/>
              </a:solidFill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2C82-87D2-4E67-A8A4-1885775A342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586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r>
              <a:rPr lang="zh-CN" altLang="en-US" dirty="0"/>
              <a:t>合约内的操作都属于合约账号，会让合约账号的</a:t>
            </a:r>
            <a:r>
              <a:rPr lang="en-US" altLang="zh-CN" dirty="0"/>
              <a:t>nonce</a:t>
            </a:r>
            <a:r>
              <a:rPr lang="zh-CN" altLang="en-US" dirty="0"/>
              <a:t>值加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2C82-87D2-4E67-A8A4-1885775A342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755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432CAF-49F6-421F-9490-E47DD0DF80AB}" type="slidenum">
              <a:rPr lang="zh-CN" altLang="en-US" smtClean="0">
                <a:solidFill>
                  <a:prstClr val="black"/>
                </a:solidFill>
              </a:rPr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85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2C82-87D2-4E67-A8A4-1885775A34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34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29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存储在合约账号里</a:t>
            </a:r>
            <a:endParaRPr lang="en-US" altLang="zh-CN" dirty="0"/>
          </a:p>
          <a:p>
            <a:r>
              <a:rPr lang="zh-CN" altLang="en-US" dirty="0"/>
              <a:t>代码不能被修改</a:t>
            </a:r>
            <a:endParaRPr lang="en-US" altLang="zh-CN" dirty="0"/>
          </a:p>
          <a:p>
            <a:r>
              <a:rPr lang="zh-CN" altLang="en-US" dirty="0"/>
              <a:t>使用交易触发执行</a:t>
            </a:r>
            <a:endParaRPr lang="en-US" altLang="zh-CN" dirty="0"/>
          </a:p>
          <a:p>
            <a:r>
              <a:rPr lang="zh-CN" altLang="en-US" dirty="0"/>
              <a:t>全节点执行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2C82-87D2-4E67-A8A4-1885775A342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86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当其他账号给这个合约账号转账的时候触发执行，最终会把执行的结果写入区块链里。</a:t>
            </a:r>
            <a:endParaRPr lang="en-US" altLang="zh-CN" dirty="0">
              <a:solidFill>
                <a:schemeClr val="tx1"/>
              </a:solidFill>
              <a:latin typeface="+mn-l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chemeClr val="tx1"/>
                </a:solidFill>
                <a:latin typeface="+mn-lt"/>
              </a:rPr>
              <a:t>所有的节点都会存储和执行。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2C82-87D2-4E67-A8A4-1885775A34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768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WASM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：主流浏览器厂商组成的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W3C 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社区团体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制定的一个新的规范。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Google V8  </a:t>
            </a:r>
            <a:r>
              <a:rPr lang="zh-CN" altLang="en-US" dirty="0"/>
              <a:t>引擎。</a:t>
            </a:r>
          </a:p>
          <a:p>
            <a:r>
              <a:rPr lang="en-US" altLang="zh-CN" dirty="0"/>
              <a:t>Google V8 </a:t>
            </a:r>
            <a:r>
              <a:rPr lang="zh-CN" altLang="en-US" dirty="0"/>
              <a:t>引擎使用 </a:t>
            </a:r>
            <a:r>
              <a:rPr lang="en-US" altLang="zh-CN" dirty="0"/>
              <a:t>C++ </a:t>
            </a:r>
            <a:r>
              <a:rPr lang="zh-CN" altLang="en-US" dirty="0"/>
              <a:t>代码编写，实现了 </a:t>
            </a:r>
            <a:r>
              <a:rPr lang="en-US" altLang="zh-CN" dirty="0" err="1"/>
              <a:t>ECMAScript</a:t>
            </a:r>
            <a:r>
              <a:rPr lang="en-US" altLang="zh-CN" dirty="0"/>
              <a:t> </a:t>
            </a:r>
            <a:r>
              <a:rPr lang="zh-CN" altLang="en-US" dirty="0"/>
              <a:t>规范的第五版。</a:t>
            </a:r>
          </a:p>
          <a:p>
            <a:r>
              <a:rPr lang="en-US" altLang="zh-CN" dirty="0"/>
              <a:t>V8 </a:t>
            </a:r>
            <a:r>
              <a:rPr lang="zh-CN" altLang="en-US" dirty="0"/>
              <a:t>最早被开发用以嵌入到 </a:t>
            </a:r>
            <a:r>
              <a:rPr lang="en-US" altLang="zh-CN" dirty="0"/>
              <a:t>Google </a:t>
            </a:r>
            <a:r>
              <a:rPr lang="zh-CN" altLang="en-US" dirty="0"/>
              <a:t>的开源浏览器 </a:t>
            </a:r>
            <a:r>
              <a:rPr lang="en-US" altLang="zh-CN" dirty="0"/>
              <a:t>Chrome </a:t>
            </a:r>
            <a:r>
              <a:rPr lang="zh-CN" altLang="en-US" dirty="0"/>
              <a:t>中，但是 </a:t>
            </a:r>
            <a:r>
              <a:rPr lang="en-US" altLang="zh-CN" dirty="0"/>
              <a:t>V8 </a:t>
            </a:r>
            <a:r>
              <a:rPr lang="zh-CN" altLang="en-US" dirty="0"/>
              <a:t>是一个可以独立的模块，完全可以嵌入您自己的应用，著名的 </a:t>
            </a:r>
            <a:r>
              <a:rPr lang="en-US" altLang="zh-CN" dirty="0"/>
              <a:t>Node.js( </a:t>
            </a:r>
            <a:r>
              <a:rPr lang="zh-CN" altLang="en-US" dirty="0"/>
              <a:t>一个异步的服务器框架，可以在服务端使用 </a:t>
            </a:r>
            <a:r>
              <a:rPr lang="en-US" altLang="zh-CN" dirty="0"/>
              <a:t>JavaScript </a:t>
            </a:r>
            <a:r>
              <a:rPr lang="zh-CN" altLang="en-US" dirty="0"/>
              <a:t>写出高效的网络服务器 </a:t>
            </a:r>
            <a:r>
              <a:rPr lang="en-US" altLang="zh-CN" dirty="0"/>
              <a:t>) </a:t>
            </a:r>
            <a:r>
              <a:rPr lang="zh-CN" altLang="en-US" dirty="0"/>
              <a:t>就是基于 </a:t>
            </a:r>
            <a:r>
              <a:rPr lang="en-US" altLang="zh-CN" dirty="0"/>
              <a:t>V8 </a:t>
            </a:r>
            <a:r>
              <a:rPr lang="zh-CN" altLang="en-US" dirty="0"/>
              <a:t>引擎的。</a:t>
            </a:r>
            <a:r>
              <a:rPr lang="en-US" altLang="zh-CN" dirty="0"/>
              <a:t>V8 </a:t>
            </a:r>
            <a:r>
              <a:rPr lang="zh-CN" altLang="en-US" dirty="0"/>
              <a:t>会编译 </a:t>
            </a:r>
            <a:r>
              <a:rPr lang="en-US" altLang="zh-CN" dirty="0"/>
              <a:t>/ </a:t>
            </a:r>
            <a:r>
              <a:rPr lang="zh-CN" altLang="en-US" dirty="0"/>
              <a:t>执行 </a:t>
            </a:r>
            <a:r>
              <a:rPr lang="en-US" altLang="zh-CN" dirty="0"/>
              <a:t>JavaScript </a:t>
            </a:r>
            <a:r>
              <a:rPr lang="zh-CN" altLang="en-US" dirty="0"/>
              <a:t>代码，管理内存，负责垃圾回收，与宿主语言的交互等。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编程语言分为编译型语言和解释型语言两类，编译型语言在执行之前要先进行完全编译，而解释型语言一边编译一边执行，很明显解释型语言的执行速度是慢于编译型语言的。</a:t>
            </a:r>
            <a:r>
              <a:rPr lang="en-US" altLang="zh-CN" dirty="0"/>
              <a:t>V8</a:t>
            </a:r>
            <a:r>
              <a:rPr lang="zh-CN" altLang="en-US" dirty="0"/>
              <a:t>将其编译成原生机器码</a:t>
            </a:r>
          </a:p>
          <a:p>
            <a:r>
              <a:rPr lang="en-US" altLang="zh-CN" dirty="0"/>
              <a:t>JavaScript</a:t>
            </a:r>
            <a:r>
              <a:rPr lang="zh-CN" altLang="en-US" dirty="0"/>
              <a:t>程序在</a:t>
            </a:r>
            <a:r>
              <a:rPr lang="en-US" altLang="zh-CN" dirty="0"/>
              <a:t>V8</a:t>
            </a:r>
            <a:r>
              <a:rPr lang="zh-CN" altLang="en-US" dirty="0"/>
              <a:t>引擎下的运行速度接近于二进制程序程序。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2C82-87D2-4E67-A8A4-1885775A34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2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合约上能做的事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、存储业务代码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、存储业务数据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、合约发起交易，包括触发执行另一个合约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、合约调用合约的查询接口</a:t>
            </a:r>
          </a:p>
          <a:p>
            <a:r>
              <a:rPr lang="en-US" altLang="zh-CN" dirty="0"/>
              <a:t>5</a:t>
            </a:r>
            <a:r>
              <a:rPr lang="zh-CN" altLang="en-US" dirty="0"/>
              <a:t>、读取链上的数据，包括区块号，区块时间，验证节点，发起交易人等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2C82-87D2-4E67-A8A4-1885775A34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499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Arial Unicode MS" panose="020B0604020202020204" pitchFamily="34" charset="-122"/>
                <a:ea typeface="SFMono-Regular"/>
              </a:rPr>
              <a:t>init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Arial Unicode MS" panose="020B0604020202020204" pitchFamily="34" charset="-122"/>
                <a:ea typeface="SFMono-Regular"/>
              </a:rPr>
              <a:t> 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Arial Unicode MS" panose="020B0604020202020204" pitchFamily="34" charset="-122"/>
                <a:ea typeface="SFMono-Regular"/>
              </a:rPr>
              <a:t>有读写权限，创建执行一次。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6F42C1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Arial Unicode MS" panose="020B0604020202020204" pitchFamily="34" charset="-122"/>
              </a:rPr>
              <a:t>main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Arial Unicode MS" panose="020B0604020202020204" pitchFamily="34" charset="-122"/>
                <a:ea typeface="SFMono-Regular"/>
              </a:rPr>
              <a:t>有读写权限。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6F42C1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Arial Unicode MS" panose="020B0604020202020204" pitchFamily="34" charset="-122"/>
              </a:rPr>
              <a:t>query 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Arial Unicode MS" panose="020B0604020202020204" pitchFamily="34" charset="-122"/>
              </a:rPr>
              <a:t>有只读权限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6F42C1"/>
              </a:solidFill>
              <a:effectLst/>
              <a:latin typeface="Arial Unicode MS" panose="020B0604020202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2C82-87D2-4E67-A8A4-1885775A342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54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jsLINT</a:t>
            </a:r>
            <a:r>
              <a:rPr lang="en-US" altLang="zh-CN" dirty="0"/>
              <a:t>:</a:t>
            </a:r>
            <a:r>
              <a:rPr lang="zh-CN" altLang="en-US" dirty="0"/>
              <a:t>安全子集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9E2C82-87D2-4E67-A8A4-1885775A342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04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63344"/>
            <a:ext cx="2844800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15587" y="6363344"/>
            <a:ext cx="3860800" cy="365125"/>
          </a:xfrm>
        </p:spPr>
        <p:txBody>
          <a:bodyPr vert="horz" lIns="76618" tIns="38309" rIns="76618" bIns="38309" rtlCol="0" anchor="ctr"/>
          <a:lstStyle>
            <a:lvl1pPr>
              <a:defRPr lang="en-US" altLang="zh-CN" smtClean="0">
                <a:solidFill>
                  <a:prstClr val="white">
                    <a:lumMod val="65000"/>
                  </a:prstClr>
                </a:solidFill>
                <a:latin typeface="Calibri" panose="020F0502020204030204"/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264764" y="6351789"/>
            <a:ext cx="1850728" cy="376667"/>
          </a:xfrm>
        </p:spPr>
        <p:txBody>
          <a:bodyPr vert="horz" lIns="102156" tIns="51076" rIns="102156" bIns="51076" rtlCol="0" anchor="ctr"/>
          <a:lstStyle>
            <a:lvl1pPr algn="r">
              <a:defRPr lang="zh-CN" altLang="en-US" smtClean="0"/>
            </a:lvl1pPr>
          </a:lstStyle>
          <a:p>
            <a:fld id="{0C913308-F349-4B6D-A68A-DD1791B4A57B}" type="slidenum">
              <a:rPr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12"/>
          <p:cNvSpPr/>
          <p:nvPr userDrawn="1"/>
        </p:nvSpPr>
        <p:spPr>
          <a:xfrm rot="16200000">
            <a:off x="11505882" y="47478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13"/>
          <p:cNvSpPr/>
          <p:nvPr userDrawn="1"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14"/>
          <p:cNvSpPr/>
          <p:nvPr userDrawn="1"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15"/>
          <p:cNvSpPr/>
          <p:nvPr userDrawn="1"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0870588" y="115288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等腰三角形 18"/>
          <p:cNvSpPr/>
          <p:nvPr userDrawn="1"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等腰三角形 19"/>
          <p:cNvSpPr/>
          <p:nvPr userDrawn="1"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等腰三角形 21"/>
          <p:cNvSpPr/>
          <p:nvPr userDrawn="1"/>
        </p:nvSpPr>
        <p:spPr>
          <a:xfrm rot="5400000">
            <a:off x="10235292" y="415947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等腰三角形 26"/>
          <p:cNvSpPr/>
          <p:nvPr userDrawn="1"/>
        </p:nvSpPr>
        <p:spPr>
          <a:xfrm rot="5400000">
            <a:off x="-33693" y="476804"/>
            <a:ext cx="488554" cy="421167"/>
          </a:xfrm>
          <a:prstGeom prst="triangle">
            <a:avLst/>
          </a:prstGeom>
          <a:solidFill>
            <a:srgbClr val="82A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27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12"/>
          <p:cNvSpPr/>
          <p:nvPr userDrawn="1"/>
        </p:nvSpPr>
        <p:spPr>
          <a:xfrm rot="16200000">
            <a:off x="11505882" y="47478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13"/>
          <p:cNvSpPr/>
          <p:nvPr userDrawn="1"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14"/>
          <p:cNvSpPr/>
          <p:nvPr userDrawn="1"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15"/>
          <p:cNvSpPr/>
          <p:nvPr userDrawn="1"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0870588" y="115288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等腰三角形 18"/>
          <p:cNvSpPr/>
          <p:nvPr userDrawn="1"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等腰三角形 19"/>
          <p:cNvSpPr/>
          <p:nvPr userDrawn="1"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等腰三角形 21"/>
          <p:cNvSpPr/>
          <p:nvPr userDrawn="1"/>
        </p:nvSpPr>
        <p:spPr>
          <a:xfrm rot="5400000">
            <a:off x="10235292" y="415947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9303" y="356659"/>
            <a:ext cx="7863029" cy="440676"/>
          </a:xfrm>
        </p:spPr>
        <p:txBody>
          <a:bodyPr vert="horz" lIns="68580" tIns="34290" rIns="68580" bIns="34290" rtlCol="0" anchor="ctr">
            <a:noAutofit/>
          </a:bodyPr>
          <a:lstStyle>
            <a:lvl1pPr algn="l">
              <a:defRPr lang="zh-CN" altLang="en-US" sz="2400" b="1" i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685165">
              <a:lnSpc>
                <a:spcPct val="90000"/>
              </a:lnSpc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E1CCE-4C69-481E-8A82-8C3A41A945F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88020"/>
            <a:ext cx="3860800" cy="365125"/>
          </a:xfrm>
        </p:spPr>
        <p:txBody>
          <a:bodyPr/>
          <a:lstStyle>
            <a:lvl1pPr>
              <a:defRPr sz="1400"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936427" y="6383249"/>
            <a:ext cx="1632181" cy="406233"/>
          </a:xfrm>
        </p:spPr>
        <p:txBody>
          <a:bodyPr/>
          <a:lstStyle>
            <a:lvl1pPr algn="ctr">
              <a:defRPr sz="1865">
                <a:latin typeface="Impact" panose="020B0806030902050204" pitchFamily="34" charset="0"/>
              </a:defRPr>
            </a:lvl1pPr>
          </a:lstStyle>
          <a:p>
            <a:fld id="{FCC3A858-5ED0-4B4A-8756-97846365D73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270838" y="872083"/>
            <a:ext cx="10479237" cy="1"/>
          </a:xfrm>
          <a:prstGeom prst="line">
            <a:avLst/>
          </a:prstGeom>
          <a:ln w="15875" cmpd="sng">
            <a:solidFill>
              <a:srgbClr val="0CA48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527435" y="331259"/>
            <a:ext cx="528000" cy="528000"/>
            <a:chOff x="406574" y="236732"/>
            <a:chExt cx="612048" cy="593261"/>
          </a:xfrm>
        </p:grpSpPr>
        <p:sp>
          <p:nvSpPr>
            <p:cNvPr id="15" name="矩形 14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CA4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rgbClr val="0CA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12"/>
          <p:cNvSpPr/>
          <p:nvPr userDrawn="1"/>
        </p:nvSpPr>
        <p:spPr>
          <a:xfrm rot="16200000">
            <a:off x="11505882" y="47478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13"/>
          <p:cNvSpPr/>
          <p:nvPr userDrawn="1"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14"/>
          <p:cNvSpPr/>
          <p:nvPr userDrawn="1"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15"/>
          <p:cNvSpPr/>
          <p:nvPr userDrawn="1"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0870588" y="115288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等腰三角形 18"/>
          <p:cNvSpPr/>
          <p:nvPr userDrawn="1"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等腰三角形 19"/>
          <p:cNvSpPr/>
          <p:nvPr userDrawn="1"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等腰三角形 21"/>
          <p:cNvSpPr/>
          <p:nvPr userDrawn="1"/>
        </p:nvSpPr>
        <p:spPr>
          <a:xfrm rot="5400000">
            <a:off x="10235292" y="415947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等腰三角形 4"/>
          <p:cNvSpPr/>
          <p:nvPr userDrawn="1"/>
        </p:nvSpPr>
        <p:spPr>
          <a:xfrm rot="16200000">
            <a:off x="9600001" y="-320993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10235294" y="-320993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等腰三角形 7"/>
          <p:cNvSpPr/>
          <p:nvPr userDrawn="1"/>
        </p:nvSpPr>
        <p:spPr>
          <a:xfrm rot="16200000">
            <a:off x="10870588" y="-320993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11505882" y="-320993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等腰三角形 9"/>
          <p:cNvSpPr/>
          <p:nvPr userDrawn="1"/>
        </p:nvSpPr>
        <p:spPr>
          <a:xfrm rot="5400000">
            <a:off x="9600001" y="4747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等腰三角形 10"/>
          <p:cNvSpPr/>
          <p:nvPr userDrawn="1"/>
        </p:nvSpPr>
        <p:spPr>
          <a:xfrm rot="16200000">
            <a:off x="10235294" y="4747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rot="5400000">
            <a:off x="10870588" y="47478"/>
            <a:ext cx="736941" cy="635294"/>
          </a:xfrm>
          <a:prstGeom prst="triangle">
            <a:avLst/>
          </a:prstGeom>
          <a:solidFill>
            <a:schemeClr val="bg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等腰三角形 12"/>
          <p:cNvSpPr/>
          <p:nvPr userDrawn="1"/>
        </p:nvSpPr>
        <p:spPr>
          <a:xfrm rot="16200000">
            <a:off x="11505882" y="47478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等腰三角形 13"/>
          <p:cNvSpPr/>
          <p:nvPr userDrawn="1"/>
        </p:nvSpPr>
        <p:spPr>
          <a:xfrm rot="16200000">
            <a:off x="10870588" y="41594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等腰三角形 14"/>
          <p:cNvSpPr/>
          <p:nvPr userDrawn="1"/>
        </p:nvSpPr>
        <p:spPr>
          <a:xfrm rot="5400000">
            <a:off x="11505882" y="415948"/>
            <a:ext cx="736941" cy="635294"/>
          </a:xfrm>
          <a:prstGeom prst="triangle">
            <a:avLst/>
          </a:prstGeom>
          <a:solidFill>
            <a:schemeClr val="bg2">
              <a:lumMod val="9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等腰三角形 15"/>
          <p:cNvSpPr/>
          <p:nvPr userDrawn="1"/>
        </p:nvSpPr>
        <p:spPr>
          <a:xfrm rot="5400000">
            <a:off x="10870588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等腰三角形 16"/>
          <p:cNvSpPr/>
          <p:nvPr userDrawn="1"/>
        </p:nvSpPr>
        <p:spPr>
          <a:xfrm rot="16200000">
            <a:off x="11505882" y="78441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等腰三角形 17"/>
          <p:cNvSpPr/>
          <p:nvPr userDrawn="1"/>
        </p:nvSpPr>
        <p:spPr>
          <a:xfrm rot="16200000">
            <a:off x="10870588" y="115288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等腰三角形 18"/>
          <p:cNvSpPr/>
          <p:nvPr userDrawn="1"/>
        </p:nvSpPr>
        <p:spPr>
          <a:xfrm rot="5400000">
            <a:off x="11505882" y="1152888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等腰三角形 19"/>
          <p:cNvSpPr/>
          <p:nvPr userDrawn="1"/>
        </p:nvSpPr>
        <p:spPr>
          <a:xfrm rot="16200000">
            <a:off x="11505882" y="1521358"/>
            <a:ext cx="736941" cy="635294"/>
          </a:xfrm>
          <a:prstGeom prst="triangle">
            <a:avLst/>
          </a:pr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等腰三角形 20"/>
          <p:cNvSpPr/>
          <p:nvPr userDrawn="1"/>
        </p:nvSpPr>
        <p:spPr>
          <a:xfrm rot="16200000">
            <a:off x="11505883" y="1521356"/>
            <a:ext cx="736941" cy="635294"/>
          </a:xfrm>
          <a:prstGeom prst="triangle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等腰三角形 21"/>
          <p:cNvSpPr/>
          <p:nvPr userDrawn="1"/>
        </p:nvSpPr>
        <p:spPr>
          <a:xfrm rot="5400000">
            <a:off x="10235292" y="415947"/>
            <a:ext cx="736941" cy="635294"/>
          </a:xfrm>
          <a:prstGeom prst="triangl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F668F-848C-4CC0-8143-F2E483CC77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9303" y="356659"/>
            <a:ext cx="7863029" cy="440676"/>
          </a:xfrm>
        </p:spPr>
        <p:txBody>
          <a:bodyPr vert="horz" lIns="68580" tIns="34290" rIns="68580" bIns="34290" rtlCol="0" anchor="ctr">
            <a:noAutofit/>
          </a:bodyPr>
          <a:lstStyle>
            <a:lvl1pPr algn="l">
              <a:defRPr lang="zh-CN" altLang="en-US" sz="2400" b="1" i="0" baseline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defTabSz="685165">
              <a:lnSpc>
                <a:spcPct val="90000"/>
              </a:lnSpc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D67E1CCE-4C69-481E-8A82-8C3A41A945F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88020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936427" y="6383249"/>
            <a:ext cx="1632181" cy="406233"/>
          </a:xfrm>
        </p:spPr>
        <p:txBody>
          <a:bodyPr/>
          <a:lstStyle>
            <a:lvl1pPr algn="ctr">
              <a:defRPr sz="1865">
                <a:latin typeface="Impact" panose="020B0806030902050204" pitchFamily="34" charset="0"/>
              </a:defRPr>
            </a:lvl1pPr>
          </a:lstStyle>
          <a:p>
            <a:fld id="{FCC3A858-5ED0-4B4A-8756-97846365D73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270838" y="872083"/>
            <a:ext cx="10479237" cy="1"/>
          </a:xfrm>
          <a:prstGeom prst="line">
            <a:avLst/>
          </a:prstGeom>
          <a:ln w="15875" cmpd="sng">
            <a:solidFill>
              <a:srgbClr val="0CA48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527435" y="331259"/>
            <a:ext cx="528000" cy="528000"/>
            <a:chOff x="406574" y="236732"/>
            <a:chExt cx="612048" cy="593261"/>
          </a:xfrm>
        </p:grpSpPr>
        <p:sp>
          <p:nvSpPr>
            <p:cNvPr id="15" name="矩形 14"/>
            <p:cNvSpPr/>
            <p:nvPr userDrawn="1"/>
          </p:nvSpPr>
          <p:spPr>
            <a:xfrm>
              <a:off x="406574" y="236732"/>
              <a:ext cx="504000" cy="504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CA4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6" name="矩形 15"/>
            <p:cNvSpPr/>
            <p:nvPr userDrawn="1"/>
          </p:nvSpPr>
          <p:spPr>
            <a:xfrm>
              <a:off x="694606" y="512239"/>
              <a:ext cx="324016" cy="317754"/>
            </a:xfrm>
            <a:prstGeom prst="rect">
              <a:avLst/>
            </a:prstGeom>
            <a:solidFill>
              <a:srgbClr val="0CA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50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02156" tIns="51076" rIns="102156" bIns="51076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17"/>
            <a:ext cx="10972800" cy="4525963"/>
          </a:xfrm>
          <a:prstGeom prst="rect">
            <a:avLst/>
          </a:prstGeom>
        </p:spPr>
        <p:txBody>
          <a:bodyPr vert="horz" lIns="102156" tIns="51076" rIns="102156" bIns="51076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l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2018/11/20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ctr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02156" tIns="51076" rIns="102156" bIns="51076" rtlCol="0" anchor="ctr"/>
          <a:lstStyle>
            <a:lvl1pPr algn="r">
              <a:defRPr sz="17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xStyles>
    <p:titleStyle>
      <a:lvl1pPr algn="ctr" defTabSz="1363980" rtl="0" eaLnBrk="1" latinLnBrk="0" hangingPunct="1">
        <a:spcBef>
          <a:spcPct val="0"/>
        </a:spcBef>
        <a:buNone/>
        <a:defRPr sz="66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1810" indent="-511810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08710" indent="-426085" algn="l" defTabSz="1363980" rtl="0" eaLnBrk="1" latinLnBrk="0" hangingPunct="1">
        <a:spcBef>
          <a:spcPct val="20000"/>
        </a:spcBef>
        <a:buFont typeface="Arial" panose="020B0604020202020204" pitchFamily="34" charset="0"/>
        <a:buChar char="–"/>
        <a:defRPr sz="4135" kern="1200">
          <a:solidFill>
            <a:schemeClr val="tx1"/>
          </a:solidFill>
          <a:latin typeface="+mn-lt"/>
          <a:ea typeface="+mn-ea"/>
          <a:cs typeface="+mn-cs"/>
        </a:defRPr>
      </a:lvl2pPr>
      <a:lvl3pPr marL="1705610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387600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–"/>
        <a:defRPr sz="3065" kern="1200">
          <a:solidFill>
            <a:schemeClr val="tx1"/>
          </a:solidFill>
          <a:latin typeface="+mn-lt"/>
          <a:ea typeface="+mn-ea"/>
          <a:cs typeface="+mn-cs"/>
        </a:defRPr>
      </a:lvl4pPr>
      <a:lvl5pPr marL="3069590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»"/>
        <a:defRPr sz="3065" kern="1200">
          <a:solidFill>
            <a:schemeClr val="tx1"/>
          </a:solidFill>
          <a:latin typeface="+mn-lt"/>
          <a:ea typeface="+mn-ea"/>
          <a:cs typeface="+mn-cs"/>
        </a:defRPr>
      </a:lvl5pPr>
      <a:lvl6pPr marL="3751580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5" kern="1200">
          <a:solidFill>
            <a:schemeClr val="tx1"/>
          </a:solidFill>
          <a:latin typeface="+mn-lt"/>
          <a:ea typeface="+mn-ea"/>
          <a:cs typeface="+mn-cs"/>
        </a:defRPr>
      </a:lvl6pPr>
      <a:lvl7pPr marL="4434205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5" kern="1200">
          <a:solidFill>
            <a:schemeClr val="tx1"/>
          </a:solidFill>
          <a:latin typeface="+mn-lt"/>
          <a:ea typeface="+mn-ea"/>
          <a:cs typeface="+mn-cs"/>
        </a:defRPr>
      </a:lvl7pPr>
      <a:lvl8pPr marL="5116195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5" kern="1200">
          <a:solidFill>
            <a:schemeClr val="tx1"/>
          </a:solidFill>
          <a:latin typeface="+mn-lt"/>
          <a:ea typeface="+mn-ea"/>
          <a:cs typeface="+mn-cs"/>
        </a:defRPr>
      </a:lvl8pPr>
      <a:lvl9pPr marL="5798185" indent="-340995" algn="l" defTabSz="13639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1pPr>
      <a:lvl2pPr marL="681990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2pPr>
      <a:lvl3pPr marL="1364615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3pPr>
      <a:lvl4pPr marL="2046605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28595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410585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4093210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775200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457190" algn="l" defTabSz="1363980" rtl="0" eaLnBrk="1" latinLnBrk="0" hangingPunct="1"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6000" y="1209675"/>
            <a:ext cx="11160000" cy="496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01867" y="6356350"/>
            <a:ext cx="474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F668F-848C-4CC0-8143-F2E483CC77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63" r:id="rId6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1"/>
          </a:solidFill>
          <a:latin typeface="造字工房悦圆（非商用）常规体" pitchFamily="50" charset="-122"/>
          <a:ea typeface="造字工房悦圆（非商用）常规体" pitchFamily="5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7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16000" y="365125"/>
            <a:ext cx="11160000" cy="644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6000" y="1209675"/>
            <a:ext cx="11160000" cy="4967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01867" y="6356350"/>
            <a:ext cx="474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F668F-848C-4CC0-8143-F2E483CC778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1"/>
          </a:solidFill>
          <a:latin typeface="造字工房悦圆（非商用）常规体" pitchFamily="50" charset="-122"/>
          <a:ea typeface="造字工房悦圆（非商用）常规体" pitchFamily="50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造字工房悦黑体验版纤细体" pitchFamily="50" charset="-122"/>
          <a:ea typeface="造字工房悦黑体验版纤细体" pitchFamily="5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umo.chinacloudapp.cn:36002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me.bumo.io/" TargetMode="External"/><Relationship Id="rId4" Type="http://schemas.openxmlformats.org/officeDocument/2006/relationships/hyperlink" Target="https://www.getpostma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矩形 516"/>
          <p:cNvSpPr/>
          <p:nvPr/>
        </p:nvSpPr>
        <p:spPr>
          <a:xfrm>
            <a:off x="0" y="-988"/>
            <a:ext cx="12192000" cy="73308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5" name="矩形 434"/>
          <p:cNvSpPr/>
          <p:nvPr/>
        </p:nvSpPr>
        <p:spPr>
          <a:xfrm>
            <a:off x="4211162" y="2945107"/>
            <a:ext cx="3767153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智能合约</a:t>
            </a:r>
            <a:endParaRPr lang="en-US" sz="6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3" name="组合 272"/>
          <p:cNvGrpSpPr/>
          <p:nvPr/>
        </p:nvGrpSpPr>
        <p:grpSpPr>
          <a:xfrm>
            <a:off x="5203760" y="-369459"/>
            <a:ext cx="6988240" cy="4421651"/>
            <a:chOff x="5203760" y="-369459"/>
            <a:chExt cx="6988240" cy="4421651"/>
          </a:xfrm>
        </p:grpSpPr>
        <p:sp>
          <p:nvSpPr>
            <p:cNvPr id="274" name="等腰三角形 273"/>
            <p:cNvSpPr/>
            <p:nvPr/>
          </p:nvSpPr>
          <p:spPr>
            <a:xfrm rot="16200000">
              <a:off x="11505882" y="-3186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6" name="等腰三角形 275"/>
            <p:cNvSpPr/>
            <p:nvPr/>
          </p:nvSpPr>
          <p:spPr>
            <a:xfrm rot="16200000">
              <a:off x="10235292" y="-3186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8" name="等腰三角形 277"/>
            <p:cNvSpPr/>
            <p:nvPr/>
          </p:nvSpPr>
          <p:spPr>
            <a:xfrm rot="5400000">
              <a:off x="10870586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6" name="等腰三角形 285"/>
            <p:cNvSpPr/>
            <p:nvPr/>
          </p:nvSpPr>
          <p:spPr>
            <a:xfrm rot="16200000">
              <a:off x="8964703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7" name="等腰三角形 286"/>
            <p:cNvSpPr/>
            <p:nvPr/>
          </p:nvSpPr>
          <p:spPr>
            <a:xfrm rot="5400000">
              <a:off x="9599997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8" name="等腰三角形 287"/>
            <p:cNvSpPr/>
            <p:nvPr/>
          </p:nvSpPr>
          <p:spPr>
            <a:xfrm rot="16200000">
              <a:off x="7694114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9" name="等腰三角形 288"/>
            <p:cNvSpPr/>
            <p:nvPr/>
          </p:nvSpPr>
          <p:spPr>
            <a:xfrm rot="5400000">
              <a:off x="8329408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0" name="等腰三角形 289"/>
            <p:cNvSpPr/>
            <p:nvPr/>
          </p:nvSpPr>
          <p:spPr>
            <a:xfrm rot="16200000">
              <a:off x="6423525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1" name="等腰三角形 290"/>
            <p:cNvSpPr/>
            <p:nvPr/>
          </p:nvSpPr>
          <p:spPr>
            <a:xfrm rot="5400000">
              <a:off x="7058819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2" name="等腰三角形 291"/>
            <p:cNvSpPr/>
            <p:nvPr/>
          </p:nvSpPr>
          <p:spPr>
            <a:xfrm rot="16200000">
              <a:off x="10870587" y="51509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3" name="等腰三角形 292"/>
            <p:cNvSpPr/>
            <p:nvPr/>
          </p:nvSpPr>
          <p:spPr>
            <a:xfrm rot="5400000">
              <a:off x="11505881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4" name="等腰三角形 293"/>
            <p:cNvSpPr/>
            <p:nvPr/>
          </p:nvSpPr>
          <p:spPr>
            <a:xfrm rot="16200000">
              <a:off x="9599998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5" name="等腰三角形 294"/>
            <p:cNvSpPr/>
            <p:nvPr/>
          </p:nvSpPr>
          <p:spPr>
            <a:xfrm rot="16200000">
              <a:off x="8329409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6" name="等腰三角形 295"/>
            <p:cNvSpPr/>
            <p:nvPr/>
          </p:nvSpPr>
          <p:spPr>
            <a:xfrm rot="5400000">
              <a:off x="8964703" y="5150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7" name="等腰三角形 296"/>
            <p:cNvSpPr/>
            <p:nvPr/>
          </p:nvSpPr>
          <p:spPr>
            <a:xfrm rot="16200000">
              <a:off x="7058820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8" name="等腰三角形 297"/>
            <p:cNvSpPr/>
            <p:nvPr/>
          </p:nvSpPr>
          <p:spPr>
            <a:xfrm rot="5400000">
              <a:off x="7694114" y="5150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9" name="等腰三角形 298"/>
            <p:cNvSpPr/>
            <p:nvPr/>
          </p:nvSpPr>
          <p:spPr>
            <a:xfrm rot="16200000">
              <a:off x="11505882" y="418307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0" name="等腰三角形 299"/>
            <p:cNvSpPr/>
            <p:nvPr/>
          </p:nvSpPr>
          <p:spPr>
            <a:xfrm rot="16200000">
              <a:off x="10235292" y="418307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1" name="等腰三角形 300"/>
            <p:cNvSpPr/>
            <p:nvPr/>
          </p:nvSpPr>
          <p:spPr>
            <a:xfrm rot="5400000">
              <a:off x="10870586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2" name="等腰三角形 301"/>
            <p:cNvSpPr/>
            <p:nvPr/>
          </p:nvSpPr>
          <p:spPr>
            <a:xfrm rot="16200000">
              <a:off x="8964703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3" name="等腰三角形 302"/>
            <p:cNvSpPr/>
            <p:nvPr/>
          </p:nvSpPr>
          <p:spPr>
            <a:xfrm rot="5400000">
              <a:off x="9599997" y="41830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4" name="等腰三角形 303"/>
            <p:cNvSpPr/>
            <p:nvPr/>
          </p:nvSpPr>
          <p:spPr>
            <a:xfrm rot="16200000">
              <a:off x="7694114" y="41830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5" name="等腰三角形 304"/>
            <p:cNvSpPr/>
            <p:nvPr/>
          </p:nvSpPr>
          <p:spPr>
            <a:xfrm rot="16200000">
              <a:off x="6423525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6" name="等腰三角形 305"/>
            <p:cNvSpPr/>
            <p:nvPr/>
          </p:nvSpPr>
          <p:spPr>
            <a:xfrm rot="5400000">
              <a:off x="7058819" y="418307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7" name="等腰三角形 306"/>
            <p:cNvSpPr/>
            <p:nvPr/>
          </p:nvSpPr>
          <p:spPr>
            <a:xfrm rot="5400000">
              <a:off x="11505881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8" name="等腰三角形 307"/>
            <p:cNvSpPr/>
            <p:nvPr/>
          </p:nvSpPr>
          <p:spPr>
            <a:xfrm rot="16200000">
              <a:off x="9599998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9" name="等腰三角形 308"/>
            <p:cNvSpPr/>
            <p:nvPr/>
          </p:nvSpPr>
          <p:spPr>
            <a:xfrm rot="5400000">
              <a:off x="10235292" y="78845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0" name="等腰三角形 309"/>
            <p:cNvSpPr/>
            <p:nvPr/>
          </p:nvSpPr>
          <p:spPr>
            <a:xfrm rot="16200000">
              <a:off x="8329409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1" name="等腰三角形 310"/>
            <p:cNvSpPr/>
            <p:nvPr/>
          </p:nvSpPr>
          <p:spPr>
            <a:xfrm rot="5400000">
              <a:off x="8964703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2" name="等腰三角形 311"/>
            <p:cNvSpPr/>
            <p:nvPr/>
          </p:nvSpPr>
          <p:spPr>
            <a:xfrm rot="16200000">
              <a:off x="7058820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3" name="等腰三角形 312"/>
            <p:cNvSpPr/>
            <p:nvPr/>
          </p:nvSpPr>
          <p:spPr>
            <a:xfrm rot="5400000">
              <a:off x="7694114" y="78845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4" name="等腰三角形 313"/>
            <p:cNvSpPr/>
            <p:nvPr/>
          </p:nvSpPr>
          <p:spPr>
            <a:xfrm rot="5400000">
              <a:off x="6423525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5" name="等腰三角形 314"/>
            <p:cNvSpPr/>
            <p:nvPr/>
          </p:nvSpPr>
          <p:spPr>
            <a:xfrm rot="16200000">
              <a:off x="11505882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6" name="等腰三角形 315"/>
            <p:cNvSpPr/>
            <p:nvPr/>
          </p:nvSpPr>
          <p:spPr>
            <a:xfrm rot="16200000">
              <a:off x="10235292" y="115524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7" name="等腰三角形 316"/>
            <p:cNvSpPr/>
            <p:nvPr/>
          </p:nvSpPr>
          <p:spPr>
            <a:xfrm rot="5400000">
              <a:off x="10870586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8" name="等腰三角形 317"/>
            <p:cNvSpPr/>
            <p:nvPr/>
          </p:nvSpPr>
          <p:spPr>
            <a:xfrm rot="16200000">
              <a:off x="8964703" y="115524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9" name="等腰三角形 318"/>
            <p:cNvSpPr/>
            <p:nvPr/>
          </p:nvSpPr>
          <p:spPr>
            <a:xfrm rot="5400000">
              <a:off x="9599997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1" name="等腰三角形 320"/>
            <p:cNvSpPr/>
            <p:nvPr/>
          </p:nvSpPr>
          <p:spPr>
            <a:xfrm rot="16200000">
              <a:off x="7694114" y="1155249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4" name="等腰三角形 323"/>
            <p:cNvSpPr/>
            <p:nvPr/>
          </p:nvSpPr>
          <p:spPr>
            <a:xfrm rot="5400000">
              <a:off x="8329408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5" name="等腰三角形 324"/>
            <p:cNvSpPr/>
            <p:nvPr/>
          </p:nvSpPr>
          <p:spPr>
            <a:xfrm rot="16200000">
              <a:off x="6423525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6" name="等腰三角形 325"/>
            <p:cNvSpPr/>
            <p:nvPr/>
          </p:nvSpPr>
          <p:spPr>
            <a:xfrm rot="16200000">
              <a:off x="5152936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7" name="等腰三角形 326"/>
            <p:cNvSpPr/>
            <p:nvPr/>
          </p:nvSpPr>
          <p:spPr>
            <a:xfrm rot="16200000">
              <a:off x="10870587" y="152539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8" name="等腰三角形 327"/>
            <p:cNvSpPr/>
            <p:nvPr/>
          </p:nvSpPr>
          <p:spPr>
            <a:xfrm rot="16200000">
              <a:off x="9599998" y="1525393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9" name="等腰三角形 328"/>
            <p:cNvSpPr/>
            <p:nvPr/>
          </p:nvSpPr>
          <p:spPr>
            <a:xfrm rot="5400000">
              <a:off x="10235292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0" name="等腰三角形 329"/>
            <p:cNvSpPr/>
            <p:nvPr/>
          </p:nvSpPr>
          <p:spPr>
            <a:xfrm rot="16200000">
              <a:off x="8329409" y="152539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1" name="等腰三角形 330"/>
            <p:cNvSpPr/>
            <p:nvPr/>
          </p:nvSpPr>
          <p:spPr>
            <a:xfrm rot="5400000">
              <a:off x="8964703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2" name="等腰三角形 331"/>
            <p:cNvSpPr/>
            <p:nvPr/>
          </p:nvSpPr>
          <p:spPr>
            <a:xfrm rot="16200000">
              <a:off x="7058820" y="1525393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3" name="等腰三角形 332"/>
            <p:cNvSpPr/>
            <p:nvPr/>
          </p:nvSpPr>
          <p:spPr>
            <a:xfrm rot="5400000">
              <a:off x="7694114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4" name="等腰三角形 333"/>
            <p:cNvSpPr/>
            <p:nvPr/>
          </p:nvSpPr>
          <p:spPr>
            <a:xfrm rot="16200000">
              <a:off x="11505882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5" name="等腰三角形 334"/>
            <p:cNvSpPr/>
            <p:nvPr/>
          </p:nvSpPr>
          <p:spPr>
            <a:xfrm rot="16200000">
              <a:off x="10235292" y="1892191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6" name="等腰三角形 335"/>
            <p:cNvSpPr/>
            <p:nvPr/>
          </p:nvSpPr>
          <p:spPr>
            <a:xfrm rot="5400000">
              <a:off x="10870586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7" name="等腰三角形 336"/>
            <p:cNvSpPr/>
            <p:nvPr/>
          </p:nvSpPr>
          <p:spPr>
            <a:xfrm rot="16200000">
              <a:off x="8964703" y="189219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0" name="等腰三角形 339"/>
            <p:cNvSpPr/>
            <p:nvPr/>
          </p:nvSpPr>
          <p:spPr>
            <a:xfrm rot="5400000">
              <a:off x="9599997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2" name="等腰三角形 341"/>
            <p:cNvSpPr/>
            <p:nvPr/>
          </p:nvSpPr>
          <p:spPr>
            <a:xfrm rot="5400000">
              <a:off x="8329408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3" name="等腰三角形 342"/>
            <p:cNvSpPr/>
            <p:nvPr/>
          </p:nvSpPr>
          <p:spPr>
            <a:xfrm rot="16200000">
              <a:off x="10870587" y="2262335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4" name="等腰三角形 343"/>
            <p:cNvSpPr/>
            <p:nvPr/>
          </p:nvSpPr>
          <p:spPr>
            <a:xfrm rot="5400000">
              <a:off x="11505881" y="22623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5" name="等腰三角形 344"/>
            <p:cNvSpPr/>
            <p:nvPr/>
          </p:nvSpPr>
          <p:spPr>
            <a:xfrm rot="16200000">
              <a:off x="9599998" y="22623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6" name="等腰三角形 345"/>
            <p:cNvSpPr/>
            <p:nvPr/>
          </p:nvSpPr>
          <p:spPr>
            <a:xfrm rot="5400000">
              <a:off x="10235292" y="22623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7" name="等腰三角形 346"/>
            <p:cNvSpPr/>
            <p:nvPr/>
          </p:nvSpPr>
          <p:spPr>
            <a:xfrm rot="16200000">
              <a:off x="8329409" y="22623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8" name="等腰三角形 347"/>
            <p:cNvSpPr/>
            <p:nvPr/>
          </p:nvSpPr>
          <p:spPr>
            <a:xfrm rot="5400000">
              <a:off x="8964703" y="22623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9" name="等腰三角形 348"/>
            <p:cNvSpPr/>
            <p:nvPr/>
          </p:nvSpPr>
          <p:spPr>
            <a:xfrm rot="16200000">
              <a:off x="11505882" y="262913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0" name="等腰三角形 349"/>
            <p:cNvSpPr/>
            <p:nvPr/>
          </p:nvSpPr>
          <p:spPr>
            <a:xfrm rot="16200000">
              <a:off x="10235292" y="262913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1" name="等腰三角形 350"/>
            <p:cNvSpPr/>
            <p:nvPr/>
          </p:nvSpPr>
          <p:spPr>
            <a:xfrm rot="5400000">
              <a:off x="10870586" y="262913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2" name="等腰三角形 351"/>
            <p:cNvSpPr/>
            <p:nvPr/>
          </p:nvSpPr>
          <p:spPr>
            <a:xfrm rot="5400000">
              <a:off x="9599997" y="2629133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3" name="等腰三角形 352"/>
            <p:cNvSpPr/>
            <p:nvPr/>
          </p:nvSpPr>
          <p:spPr>
            <a:xfrm rot="16200000">
              <a:off x="9599998" y="299927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4" name="等腰三角形 353"/>
            <p:cNvSpPr/>
            <p:nvPr/>
          </p:nvSpPr>
          <p:spPr>
            <a:xfrm rot="5400000">
              <a:off x="10235292" y="299927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9" name="等腰三角形 358"/>
            <p:cNvSpPr/>
            <p:nvPr/>
          </p:nvSpPr>
          <p:spPr>
            <a:xfrm rot="16200000">
              <a:off x="11505882" y="3366075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0" name="等腰三角形 359"/>
            <p:cNvSpPr/>
            <p:nvPr/>
          </p:nvSpPr>
          <p:spPr>
            <a:xfrm rot="5400000">
              <a:off x="10870586" y="336607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1" name="等腰三角形 360"/>
            <p:cNvSpPr/>
            <p:nvPr/>
          </p:nvSpPr>
          <p:spPr>
            <a:xfrm rot="5400000">
              <a:off x="9599997" y="336607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62" name="组合 361"/>
          <p:cNvGrpSpPr/>
          <p:nvPr/>
        </p:nvGrpSpPr>
        <p:grpSpPr>
          <a:xfrm>
            <a:off x="-10549" y="3165604"/>
            <a:ext cx="3811767" cy="4051507"/>
            <a:chOff x="-10549" y="3165604"/>
            <a:chExt cx="3811767" cy="4051507"/>
          </a:xfrm>
        </p:grpSpPr>
        <p:sp>
          <p:nvSpPr>
            <p:cNvPr id="363" name="等腰三角形 362"/>
            <p:cNvSpPr/>
            <p:nvPr/>
          </p:nvSpPr>
          <p:spPr>
            <a:xfrm rot="5400000">
              <a:off x="-61373" y="653099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4" name="等腰三角形 363"/>
            <p:cNvSpPr/>
            <p:nvPr/>
          </p:nvSpPr>
          <p:spPr>
            <a:xfrm rot="5400000">
              <a:off x="1209216" y="6530994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5" name="等腰三角形 364"/>
            <p:cNvSpPr/>
            <p:nvPr/>
          </p:nvSpPr>
          <p:spPr>
            <a:xfrm rot="16200000">
              <a:off x="573922" y="6530994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6" name="等腰三角形 365"/>
            <p:cNvSpPr/>
            <p:nvPr/>
          </p:nvSpPr>
          <p:spPr>
            <a:xfrm rot="5400000">
              <a:off x="2479805" y="653099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7" name="等腰三角形 366"/>
            <p:cNvSpPr/>
            <p:nvPr/>
          </p:nvSpPr>
          <p:spPr>
            <a:xfrm rot="16200000">
              <a:off x="1844511" y="6530994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8" name="等腰三角形 367"/>
            <p:cNvSpPr/>
            <p:nvPr/>
          </p:nvSpPr>
          <p:spPr>
            <a:xfrm rot="5400000">
              <a:off x="573922" y="6164196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9" name="等腰三角形 368"/>
            <p:cNvSpPr/>
            <p:nvPr/>
          </p:nvSpPr>
          <p:spPr>
            <a:xfrm rot="16200000">
              <a:off x="-61372" y="616419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0" name="等腰三角形 369"/>
            <p:cNvSpPr/>
            <p:nvPr/>
          </p:nvSpPr>
          <p:spPr>
            <a:xfrm rot="5400000">
              <a:off x="1844511" y="616419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1" name="等腰三角形 370"/>
            <p:cNvSpPr/>
            <p:nvPr/>
          </p:nvSpPr>
          <p:spPr>
            <a:xfrm rot="16200000">
              <a:off x="1209217" y="6164196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2" name="等腰三角形 371"/>
            <p:cNvSpPr/>
            <p:nvPr/>
          </p:nvSpPr>
          <p:spPr>
            <a:xfrm rot="5400000">
              <a:off x="3115100" y="6164196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3" name="等腰三角形 372"/>
            <p:cNvSpPr/>
            <p:nvPr/>
          </p:nvSpPr>
          <p:spPr>
            <a:xfrm rot="5400000">
              <a:off x="-61373" y="5794052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4" name="等腰三角形 373"/>
            <p:cNvSpPr/>
            <p:nvPr/>
          </p:nvSpPr>
          <p:spPr>
            <a:xfrm rot="5400000">
              <a:off x="1209216" y="579405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5" name="等腰三角形 374"/>
            <p:cNvSpPr/>
            <p:nvPr/>
          </p:nvSpPr>
          <p:spPr>
            <a:xfrm rot="16200000">
              <a:off x="573922" y="5794052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6" name="等腰三角形 375"/>
            <p:cNvSpPr/>
            <p:nvPr/>
          </p:nvSpPr>
          <p:spPr>
            <a:xfrm rot="5400000">
              <a:off x="2479805" y="579405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7" name="等腰三角形 376"/>
            <p:cNvSpPr/>
            <p:nvPr/>
          </p:nvSpPr>
          <p:spPr>
            <a:xfrm rot="16200000">
              <a:off x="1844511" y="5794052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8" name="等腰三角形 377"/>
            <p:cNvSpPr/>
            <p:nvPr/>
          </p:nvSpPr>
          <p:spPr>
            <a:xfrm rot="5400000">
              <a:off x="573922" y="542725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9" name="等腰三角形 378"/>
            <p:cNvSpPr/>
            <p:nvPr/>
          </p:nvSpPr>
          <p:spPr>
            <a:xfrm rot="16200000">
              <a:off x="-61372" y="5427254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0" name="等腰三角形 379"/>
            <p:cNvSpPr/>
            <p:nvPr/>
          </p:nvSpPr>
          <p:spPr>
            <a:xfrm rot="16200000">
              <a:off x="1209217" y="5427254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1" name="等腰三角形 380"/>
            <p:cNvSpPr/>
            <p:nvPr/>
          </p:nvSpPr>
          <p:spPr>
            <a:xfrm rot="5400000">
              <a:off x="-61373" y="5057110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2" name="等腰三角形 381"/>
            <p:cNvSpPr/>
            <p:nvPr/>
          </p:nvSpPr>
          <p:spPr>
            <a:xfrm rot="5400000">
              <a:off x="1209216" y="5057110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3" name="等腰三角形 382"/>
            <p:cNvSpPr/>
            <p:nvPr/>
          </p:nvSpPr>
          <p:spPr>
            <a:xfrm rot="16200000">
              <a:off x="573922" y="5057110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4" name="等腰三角形 383"/>
            <p:cNvSpPr/>
            <p:nvPr/>
          </p:nvSpPr>
          <p:spPr>
            <a:xfrm rot="5400000">
              <a:off x="573922" y="4690312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5" name="等腰三角形 384"/>
            <p:cNvSpPr/>
            <p:nvPr/>
          </p:nvSpPr>
          <p:spPr>
            <a:xfrm rot="16200000">
              <a:off x="-61372" y="469031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6" name="等腰三角形 385"/>
            <p:cNvSpPr/>
            <p:nvPr/>
          </p:nvSpPr>
          <p:spPr>
            <a:xfrm rot="16200000">
              <a:off x="1209217" y="4690312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7" name="等腰三角形 386"/>
            <p:cNvSpPr/>
            <p:nvPr/>
          </p:nvSpPr>
          <p:spPr>
            <a:xfrm rot="5400000">
              <a:off x="-61373" y="4320168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8" name="等腰三角形 387"/>
            <p:cNvSpPr/>
            <p:nvPr/>
          </p:nvSpPr>
          <p:spPr>
            <a:xfrm rot="16200000">
              <a:off x="573922" y="4320168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9" name="等腰三角形 388"/>
            <p:cNvSpPr/>
            <p:nvPr/>
          </p:nvSpPr>
          <p:spPr>
            <a:xfrm rot="16200000">
              <a:off x="-61372" y="3953370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0" name="等腰三角形 389"/>
            <p:cNvSpPr/>
            <p:nvPr/>
          </p:nvSpPr>
          <p:spPr>
            <a:xfrm rot="5400000">
              <a:off x="-61373" y="358322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1" name="等腰三角形 390"/>
            <p:cNvSpPr/>
            <p:nvPr/>
          </p:nvSpPr>
          <p:spPr>
            <a:xfrm rot="16200000">
              <a:off x="-61372" y="3216428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合约使用 </a:t>
            </a:r>
            <a:r>
              <a:rPr lang="zh-CN" altLang="en-US" sz="1400" dirty="0"/>
              <a:t>语法规则</a:t>
            </a:r>
          </a:p>
        </p:txBody>
      </p:sp>
      <p:sp>
        <p:nvSpPr>
          <p:cNvPr id="8" name="矩形 7"/>
          <p:cNvSpPr/>
          <p:nvPr/>
        </p:nvSpPr>
        <p:spPr>
          <a:xfrm>
            <a:off x="3708578" y="1728000"/>
            <a:ext cx="4931422" cy="2800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400" dirty="0">
                <a:latin typeface="Verdana" charset="0"/>
                <a:ea typeface="Verdana" charset="0"/>
                <a:cs typeface="Verdana" charset="0"/>
                <a:sym typeface="+mn-ea"/>
              </a:rPr>
              <a:t>安全语法子集</a:t>
            </a:r>
            <a:endParaRPr kumimoji="1" lang="en-US" altLang="zh-CN" sz="2400" dirty="0">
              <a:latin typeface="Verdana" charset="0"/>
              <a:ea typeface="Verdana" charset="0"/>
              <a:cs typeface="Verdana" charset="0"/>
              <a:sym typeface="+mn-ea"/>
            </a:endParaRPr>
          </a:p>
          <a:p>
            <a:pPr algn="ctr"/>
            <a:endParaRPr kumimoji="1" lang="en-US" altLang="zh-CN" dirty="0">
              <a:latin typeface="Verdana" charset="0"/>
              <a:ea typeface="Verdana" charset="0"/>
              <a:cs typeface="Verdana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1" lang="zh-CN" altLang="en-US" dirty="0">
                <a:latin typeface="Verdana" charset="0"/>
                <a:ea typeface="Verdana" charset="0"/>
                <a:cs typeface="Verdana" charset="0"/>
              </a:rPr>
              <a:t>禁止使用空语句</a:t>
            </a:r>
            <a:endParaRPr kumimoji="1" lang="en-US" altLang="zh-CN" dirty="0">
              <a:latin typeface="Verdana" charset="0"/>
              <a:ea typeface="Verdana" charset="0"/>
              <a:cs typeface="Verdan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Verdana" charset="0"/>
                <a:ea typeface="Verdana" charset="0"/>
                <a:cs typeface="Verdana" charset="0"/>
              </a:rPr>
              <a:t>禁止使用 try</a:t>
            </a:r>
            <a:endParaRPr kumimoji="1" lang="en-US" altLang="zh-CN" dirty="0">
              <a:latin typeface="Verdana" charset="0"/>
              <a:ea typeface="Verdana" charset="0"/>
              <a:cs typeface="Verdan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Verdana" charset="0"/>
                <a:ea typeface="Verdana" charset="0"/>
                <a:cs typeface="Verdana" charset="0"/>
              </a:rPr>
              <a:t>禁止使用 Array 等关键字</a:t>
            </a:r>
            <a:r>
              <a:rPr kumimoji="1" lang="en-US" altLang="zh-CN" dirty="0">
                <a:latin typeface="Verdana" charset="0"/>
                <a:ea typeface="Verdana" charset="0"/>
                <a:cs typeface="Verdana" charset="0"/>
              </a:rPr>
              <a:t>new</a:t>
            </a:r>
            <a:r>
              <a:rPr kumimoji="1" lang="zh-CN" altLang="en-US" dirty="0">
                <a:latin typeface="Verdana" charset="0"/>
                <a:ea typeface="Verdana" charset="0"/>
                <a:cs typeface="Verdana" charset="0"/>
              </a:rPr>
              <a:t>数组</a:t>
            </a:r>
            <a:endParaRPr kumimoji="1" lang="en-US" altLang="zh-CN" dirty="0">
              <a:latin typeface="Verdana" charset="0"/>
              <a:ea typeface="Verdana" charset="0"/>
              <a:cs typeface="Verdan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Verdana" charset="0"/>
                <a:ea typeface="Verdana" charset="0"/>
                <a:cs typeface="Verdana" charset="0"/>
              </a:rPr>
              <a:t>禁止随机函数，时间函数</a:t>
            </a:r>
            <a:endParaRPr kumimoji="1" lang="en-US" altLang="zh-CN" dirty="0">
              <a:latin typeface="Verdana" charset="0"/>
              <a:ea typeface="Verdana" charset="0"/>
              <a:cs typeface="Verdana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Verdana" charset="0"/>
                <a:ea typeface="Verdana" charset="0"/>
                <a:cs typeface="Verdana" charset="0"/>
              </a:rPr>
              <a:t>…</a:t>
            </a:r>
          </a:p>
          <a:p>
            <a:pPr algn="ctr"/>
            <a:endParaRPr kumimoji="1" lang="en-US" altLang="zh-CN" sz="1400" dirty="0">
              <a:latin typeface="Verdana" charset="0"/>
              <a:ea typeface="Verdana" charset="0"/>
              <a:cs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96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合约使用 </a:t>
            </a:r>
            <a:r>
              <a:rPr lang="zh-CN" altLang="en-US" sz="1400" dirty="0"/>
              <a:t>内置变量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473835" y="1348105"/>
            <a:ext cx="9766300" cy="4835525"/>
            <a:chOff x="2773" y="2181"/>
            <a:chExt cx="15380" cy="7615"/>
          </a:xfrm>
        </p:grpSpPr>
        <p:grpSp>
          <p:nvGrpSpPr>
            <p:cNvPr id="7" name="组合 6"/>
            <p:cNvGrpSpPr/>
            <p:nvPr/>
          </p:nvGrpSpPr>
          <p:grpSpPr>
            <a:xfrm>
              <a:off x="2773" y="5006"/>
              <a:ext cx="14451" cy="1629"/>
              <a:chOff x="1917" y="8082"/>
              <a:chExt cx="14451" cy="1629"/>
            </a:xfrm>
          </p:grpSpPr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1917" y="8082"/>
                <a:ext cx="6441" cy="162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45720" tIns="22860" rIns="45720" bIns="22860">
                <a:spAutoFit/>
              </a:bodyPr>
              <a:lstStyle/>
              <a:p>
                <a:pPr algn="ctr" defTabSz="1087755">
                  <a:lnSpc>
                    <a:spcPct val="200000"/>
                  </a:lnSpc>
                </a:pPr>
                <a:r>
                  <a:rPr lang="en-US" sz="1600" b="1" dirty="0" err="1">
                    <a:solidFill>
                      <a:srgbClr val="4BACC6"/>
                    </a:solidFill>
                    <a:latin typeface="Verdana" charset="0"/>
                    <a:ea typeface="Verdana" charset="0"/>
                    <a:cs typeface="Verdana" charset="0"/>
                  </a:rPr>
                  <a:t>blockNumber</a:t>
                </a:r>
                <a:endParaRPr lang="en-US" sz="1600" b="1" dirty="0">
                  <a:solidFill>
                    <a:srgbClr val="4BACC6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pPr algn="ctr" defTabSz="1087755"/>
                <a:endParaRPr lang="en-US" sz="1600" dirty="0">
                  <a:solidFill>
                    <a:schemeClr val="bg1">
                      <a:lumMod val="65000"/>
                    </a:schemeClr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pPr algn="ctr" defTabSz="1087755"/>
                <a:r>
                  <a:rPr lang="zh-CN" altLang="en-US" sz="1600" dirty="0">
                    <a:solidFill>
                      <a:schemeClr val="tx1"/>
                    </a:solidFill>
                    <a:latin typeface="Verdana" charset="0"/>
                    <a:ea typeface="Verdana" charset="0"/>
                    <a:cs typeface="Verdana" charset="0"/>
                  </a:rPr>
                  <a:t>当前的区块号</a:t>
                </a:r>
                <a:endParaRPr lang="en-US" sz="160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6" name="Text Box 10"/>
              <p:cNvSpPr txBox="1">
                <a:spLocks noChangeArrowheads="1"/>
              </p:cNvSpPr>
              <p:nvPr/>
            </p:nvSpPr>
            <p:spPr bwMode="auto">
              <a:xfrm>
                <a:off x="11561" y="8087"/>
                <a:ext cx="4807" cy="162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45720" tIns="22860" rIns="45720" bIns="22860">
                <a:spAutoFit/>
              </a:bodyPr>
              <a:lstStyle/>
              <a:p>
                <a:pPr algn="ctr" defTabSz="1087755">
                  <a:lnSpc>
                    <a:spcPct val="200000"/>
                  </a:lnSpc>
                </a:pPr>
                <a:r>
                  <a:rPr lang="en-US" sz="1600" b="1" dirty="0" err="1">
                    <a:solidFill>
                      <a:srgbClr val="4BACC6"/>
                    </a:solidFill>
                    <a:latin typeface="Verdana" charset="0"/>
                    <a:ea typeface="Verdana" charset="0"/>
                    <a:cs typeface="Verdana" charset="0"/>
                  </a:rPr>
                  <a:t>blockTimestamp</a:t>
                </a:r>
                <a:endParaRPr lang="en-US" sz="1600" b="1" dirty="0">
                  <a:solidFill>
                    <a:srgbClr val="4BACC6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pPr algn="ctr" defTabSz="1087755"/>
                <a:endParaRPr lang="en-US" sz="1600" dirty="0">
                  <a:solidFill>
                    <a:schemeClr val="bg1">
                      <a:lumMod val="65000"/>
                    </a:schemeClr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pPr algn="ctr" defTabSz="1087755"/>
                <a:r>
                  <a:rPr lang="zh-CN" altLang="en-US" sz="1600" dirty="0">
                    <a:solidFill>
                      <a:schemeClr val="tx1"/>
                    </a:solidFill>
                    <a:latin typeface="Verdana" charset="0"/>
                    <a:ea typeface="Verdana" charset="0"/>
                    <a:cs typeface="Verdana" charset="0"/>
                  </a:rPr>
                  <a:t>当前区块的时间戳</a:t>
                </a:r>
                <a:endParaRPr lang="en-US" sz="160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271" y="7785"/>
              <a:ext cx="14882" cy="2011"/>
              <a:chOff x="3052" y="5085"/>
              <a:chExt cx="14882" cy="2011"/>
            </a:xfrm>
          </p:grpSpPr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3052" y="5085"/>
                <a:ext cx="4838" cy="162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45720" tIns="22860" rIns="45720" bIns="22860">
                <a:spAutoFit/>
              </a:bodyPr>
              <a:lstStyle/>
              <a:p>
                <a:pPr algn="ctr" defTabSz="1087755">
                  <a:lnSpc>
                    <a:spcPct val="200000"/>
                  </a:lnSpc>
                </a:pPr>
                <a:r>
                  <a:rPr lang="en-US" sz="1600" b="1" dirty="0" err="1">
                    <a:solidFill>
                      <a:srgbClr val="4BACC6"/>
                    </a:solidFill>
                    <a:latin typeface="Verdana" charset="0"/>
                    <a:ea typeface="Verdana" charset="0"/>
                    <a:cs typeface="Verdana" charset="0"/>
                  </a:rPr>
                  <a:t>thisPayCoinAmount</a:t>
                </a:r>
                <a:endParaRPr lang="en-US" sz="1600" b="1" dirty="0">
                  <a:solidFill>
                    <a:srgbClr val="4BACC6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pPr algn="ctr" defTabSz="1087755"/>
                <a:endParaRPr lang="en-US" sz="1600" dirty="0">
                  <a:solidFill>
                    <a:schemeClr val="bg1">
                      <a:lumMod val="65000"/>
                    </a:schemeClr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pPr algn="ctr" defTabSz="1087755"/>
                <a:r>
                  <a:rPr lang="zh-CN" altLang="en-US" sz="1600" dirty="0">
                    <a:solidFill>
                      <a:schemeClr val="tx1"/>
                    </a:solidFill>
                    <a:latin typeface="Verdana" charset="0"/>
                    <a:ea typeface="Verdana" charset="0"/>
                    <a:cs typeface="Verdana" charset="0"/>
                  </a:rPr>
                  <a:t>本次触发合约转账的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Verdana" charset="0"/>
                    <a:ea typeface="Verdana" charset="0"/>
                    <a:cs typeface="Verdana" charset="0"/>
                  </a:rPr>
                  <a:t>BU</a:t>
                </a:r>
                <a:endParaRPr lang="en-US" sz="160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7915" y="5085"/>
                <a:ext cx="4965" cy="162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45720" tIns="22860" rIns="45720" bIns="22860">
                <a:spAutoFit/>
              </a:bodyPr>
              <a:lstStyle/>
              <a:p>
                <a:pPr algn="ctr" defTabSz="1087755">
                  <a:lnSpc>
                    <a:spcPct val="200000"/>
                  </a:lnSpc>
                </a:pPr>
                <a:r>
                  <a:rPr lang="en-US" sz="1600" b="1" dirty="0" err="1">
                    <a:solidFill>
                      <a:srgbClr val="4BACC6"/>
                    </a:solidFill>
                    <a:latin typeface="Verdana" charset="0"/>
                    <a:ea typeface="Verdana" charset="0"/>
                    <a:cs typeface="Verdana" charset="0"/>
                  </a:rPr>
                  <a:t>thisPayAsset</a:t>
                </a:r>
                <a:endParaRPr lang="en-US" sz="1600" b="1" dirty="0">
                  <a:solidFill>
                    <a:srgbClr val="4BACC6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pPr algn="ctr" defTabSz="1087755"/>
                <a:endParaRPr lang="en-US" sz="1600" dirty="0">
                  <a:solidFill>
                    <a:schemeClr val="bg1">
                      <a:lumMod val="65000"/>
                    </a:schemeClr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pPr algn="ctr" defTabSz="1087755"/>
                <a:r>
                  <a:rPr lang="zh-CN" altLang="en-US" sz="1600" dirty="0">
                    <a:latin typeface="Verdana" charset="0"/>
                    <a:ea typeface="Verdana" charset="0"/>
                    <a:cs typeface="Verdana" charset="0"/>
                  </a:rPr>
                  <a:t>本次触发合约转账的资产</a:t>
                </a:r>
                <a:r>
                  <a:rPr lang="en-US" sz="1600" dirty="0">
                    <a:solidFill>
                      <a:schemeClr val="tx1"/>
                    </a:solidFill>
                    <a:latin typeface="Verdana" charset="0"/>
                    <a:ea typeface="Verdana" charset="0"/>
                    <a:cs typeface="Verdana" charset="0"/>
                  </a:rPr>
                  <a:t> </a:t>
                </a:r>
              </a:p>
            </p:txBody>
          </p:sp>
          <p:sp>
            <p:nvSpPr>
              <p:cNvPr id="14" name="Text Box 10"/>
              <p:cNvSpPr txBox="1">
                <a:spLocks noChangeArrowheads="1"/>
              </p:cNvSpPr>
              <p:nvPr/>
            </p:nvSpPr>
            <p:spPr bwMode="auto">
              <a:xfrm>
                <a:off x="12883" y="5085"/>
                <a:ext cx="5051" cy="20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45720" tIns="22860" rIns="45720" bIns="22860">
                <a:spAutoFit/>
              </a:bodyPr>
              <a:lstStyle/>
              <a:p>
                <a:pPr algn="ctr" defTabSz="1087755">
                  <a:lnSpc>
                    <a:spcPct val="200000"/>
                  </a:lnSpc>
                </a:pPr>
                <a:r>
                  <a:rPr lang="en-US" sz="1600" b="1" dirty="0" err="1">
                    <a:solidFill>
                      <a:srgbClr val="4BACC6"/>
                    </a:solidFill>
                    <a:latin typeface="Verdana" charset="0"/>
                    <a:ea typeface="Verdana" charset="0"/>
                    <a:cs typeface="Verdana" charset="0"/>
                  </a:rPr>
                  <a:t>triggerIndex</a:t>
                </a:r>
                <a:endParaRPr lang="en-US" sz="1600" b="1" dirty="0">
                  <a:solidFill>
                    <a:srgbClr val="4BACC6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pPr algn="ctr" defTabSz="1087755"/>
                <a:endParaRPr lang="en-US" sz="1600" dirty="0">
                  <a:solidFill>
                    <a:schemeClr val="bg1">
                      <a:lumMod val="65000"/>
                    </a:schemeClr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pPr algn="ctr" defTabSz="1087755"/>
                <a:r>
                  <a:rPr lang="zh-CN" altLang="en-US" sz="1600" dirty="0">
                    <a:solidFill>
                      <a:schemeClr val="tx1"/>
                    </a:solidFill>
                    <a:latin typeface="Verdana" charset="0"/>
                    <a:ea typeface="Verdana" charset="0"/>
                    <a:cs typeface="Verdana" charset="0"/>
                  </a:rPr>
                  <a:t>触发合约执行的操作在当前交易的索引值</a:t>
                </a:r>
                <a:r>
                  <a:rPr lang="en-US" sz="1600" b="1" dirty="0">
                    <a:solidFill>
                      <a:schemeClr val="tx1"/>
                    </a:solidFill>
                    <a:latin typeface="Verdana" charset="0"/>
                    <a:ea typeface="Verdana" charset="0"/>
                    <a:cs typeface="Verdana" charset="0"/>
                  </a:rPr>
                  <a:t>.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2835" y="2181"/>
              <a:ext cx="14751" cy="1624"/>
              <a:chOff x="2835" y="2181"/>
              <a:chExt cx="14751" cy="1624"/>
            </a:xfrm>
          </p:grpSpPr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2835" y="2181"/>
                <a:ext cx="7027" cy="162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45720" tIns="22860" rIns="45720" bIns="22860">
                <a:spAutoFit/>
              </a:bodyPr>
              <a:lstStyle/>
              <a:p>
                <a:pPr algn="ctr" defTabSz="1087755">
                  <a:lnSpc>
                    <a:spcPct val="200000"/>
                  </a:lnSpc>
                </a:pPr>
                <a:r>
                  <a:rPr lang="en-US" sz="1600" b="1" dirty="0" err="1">
                    <a:solidFill>
                      <a:srgbClr val="4BACC6"/>
                    </a:solidFill>
                    <a:latin typeface="Verdana" charset="0"/>
                    <a:ea typeface="Verdana" charset="0"/>
                    <a:cs typeface="Verdana" charset="0"/>
                  </a:rPr>
                  <a:t>thisAddress</a:t>
                </a:r>
                <a:endParaRPr lang="en-US" sz="1600" b="1" dirty="0">
                  <a:solidFill>
                    <a:srgbClr val="4BACC6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pPr algn="ctr" defTabSz="1087755">
                  <a:lnSpc>
                    <a:spcPct val="200000"/>
                  </a:lnSpc>
                </a:pPr>
                <a:r>
                  <a:rPr lang="zh-CN" altLang="en-US" sz="1600" dirty="0">
                    <a:solidFill>
                      <a:schemeClr val="tx1"/>
                    </a:solidFill>
                    <a:latin typeface="Verdana" charset="0"/>
                    <a:ea typeface="Verdana" charset="0"/>
                    <a:cs typeface="Verdana" charset="0"/>
                  </a:rPr>
                  <a:t>当前合约的地址</a:t>
                </a:r>
                <a:endParaRPr lang="en-US" sz="160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12380" y="2181"/>
                <a:ext cx="5206" cy="162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45720" tIns="22860" rIns="45720" bIns="22860">
                <a:spAutoFit/>
              </a:bodyPr>
              <a:lstStyle/>
              <a:p>
                <a:pPr algn="ctr" defTabSz="1087755">
                  <a:lnSpc>
                    <a:spcPct val="200000"/>
                  </a:lnSpc>
                </a:pPr>
                <a:r>
                  <a:rPr lang="en-US" sz="1600" b="1" dirty="0">
                    <a:solidFill>
                      <a:srgbClr val="4BACC6"/>
                    </a:solidFill>
                    <a:latin typeface="Verdana" charset="0"/>
                    <a:ea typeface="Verdana" charset="0"/>
                    <a:cs typeface="Verdana" charset="0"/>
                  </a:rPr>
                  <a:t>sender </a:t>
                </a:r>
              </a:p>
              <a:p>
                <a:pPr algn="ctr" defTabSz="1087755">
                  <a:lnSpc>
                    <a:spcPct val="200000"/>
                  </a:lnSpc>
                </a:pPr>
                <a:r>
                  <a:rPr lang="zh-CN" altLang="en-US" sz="1600" dirty="0">
                    <a:solidFill>
                      <a:schemeClr val="tx1"/>
                    </a:solidFill>
                    <a:latin typeface="Verdana" charset="0"/>
                    <a:ea typeface="Verdana" charset="0"/>
                    <a:cs typeface="Verdana" charset="0"/>
                  </a:rPr>
                  <a:t>触发合约执行的人</a:t>
                </a:r>
                <a:endParaRPr lang="en-US" sz="160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endParaRPr>
              </a:p>
            </p:txBody>
          </p:sp>
        </p:grpSp>
      </p:grpSp>
      <p:cxnSp>
        <p:nvCxnSpPr>
          <p:cNvPr id="17" name="直线连接符 3"/>
          <p:cNvCxnSpPr/>
          <p:nvPr/>
        </p:nvCxnSpPr>
        <p:spPr>
          <a:xfrm flipV="1">
            <a:off x="1885315" y="2664372"/>
            <a:ext cx="8772175" cy="6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6"/>
          <p:cNvCxnSpPr/>
          <p:nvPr/>
        </p:nvCxnSpPr>
        <p:spPr>
          <a:xfrm flipV="1">
            <a:off x="1885314" y="4523313"/>
            <a:ext cx="8772175" cy="63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9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合约使用 </a:t>
            </a:r>
            <a:r>
              <a:rPr lang="zh-CN" altLang="en-US" sz="1400" dirty="0"/>
              <a:t>内置函数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31182" y="1395532"/>
            <a:ext cx="11445744" cy="4530174"/>
            <a:chOff x="1247" y="2355"/>
            <a:chExt cx="20628" cy="8348"/>
          </a:xfrm>
        </p:grpSpPr>
        <p:grpSp>
          <p:nvGrpSpPr>
            <p:cNvPr id="6" name="组合 5"/>
            <p:cNvGrpSpPr/>
            <p:nvPr/>
          </p:nvGrpSpPr>
          <p:grpSpPr>
            <a:xfrm>
              <a:off x="1247" y="2355"/>
              <a:ext cx="9583" cy="8348"/>
              <a:chOff x="2194" y="2413"/>
              <a:chExt cx="6845" cy="8348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2571" y="5549"/>
                <a:ext cx="6313" cy="1787"/>
                <a:chOff x="1715" y="8625"/>
                <a:chExt cx="6313" cy="1787"/>
              </a:xfrm>
            </p:grpSpPr>
            <p:sp>
              <p:nvSpPr>
                <p:cNvPr id="2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715" y="8625"/>
                  <a:ext cx="3156" cy="1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45720" tIns="22860" rIns="45720" bIns="22860">
                  <a:spAutoFit/>
                </a:bodyPr>
                <a:lstStyle/>
                <a:p>
                  <a:pPr algn="ctr" defTabSz="1087755">
                    <a:lnSpc>
                      <a:spcPct val="200000"/>
                    </a:lnSpc>
                  </a:pPr>
                  <a:r>
                    <a:rPr lang="en-US" sz="1200" b="1" dirty="0" err="1">
                      <a:solidFill>
                        <a:srgbClr val="A80000"/>
                      </a:solidFill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tlog</a:t>
                  </a:r>
                  <a:endParaRPr lang="en-US" sz="1200" b="1" dirty="0">
                    <a:solidFill>
                      <a:srgbClr val="A8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endParaRPr>
                </a:p>
                <a:p>
                  <a:pPr algn="ctr" defTabSz="1087755"/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  <a:p>
                  <a:pPr algn="ctr" defTabSz="1087755"/>
                  <a:r>
                    <a:rPr lang="zh-CN" altLang="en-US" sz="1200" dirty="0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写一条交易日志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.</a:t>
                  </a:r>
                </a:p>
              </p:txBody>
            </p:sp>
            <p:sp>
              <p:nvSpPr>
                <p:cNvPr id="29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5089" y="8625"/>
                  <a:ext cx="2939" cy="17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45720" tIns="22860" rIns="45720" bIns="22860">
                  <a:spAutoFit/>
                </a:bodyPr>
                <a:lstStyle/>
                <a:p>
                  <a:pPr algn="ctr" defTabSz="1087755">
                    <a:lnSpc>
                      <a:spcPct val="200000"/>
                    </a:lnSpc>
                  </a:pPr>
                  <a:r>
                    <a:rPr lang="en-US" sz="1200" b="1" dirty="0" err="1">
                      <a:solidFill>
                        <a:srgbClr val="4BACC6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storageLoad</a:t>
                  </a:r>
                  <a:endParaRPr lang="en-US" sz="1200" b="1" dirty="0">
                    <a:solidFill>
                      <a:srgbClr val="4BACC6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  <a:p>
                  <a:pPr algn="ctr" defTabSz="1087755"/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  <a:p>
                  <a:pPr algn="ctr" defTabSz="1087755">
                    <a:lnSpc>
                      <a:spcPct val="200000"/>
                    </a:lnSpc>
                  </a:pPr>
                  <a:r>
                    <a:rPr lang="zh-CN" altLang="en-US" sz="1200" dirty="0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  <a:sym typeface="+mn-ea"/>
                    </a:rPr>
                    <a:t>读取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  <a:sym typeface="+mn-ea"/>
                    </a:rPr>
                    <a:t>keyvalue</a:t>
                  </a:r>
                  <a:r>
                    <a:rPr lang="zh-CN" altLang="en-US" sz="1200" dirty="0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  <a:sym typeface="+mn-ea"/>
                    </a:rPr>
                    <a:t>数据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  <a:sym typeface="+mn-ea"/>
                    </a:rPr>
                    <a:t>.</a:t>
                  </a:r>
                  <a:r>
                    <a:rPr lang="en-US" sz="1200" dirty="0">
                      <a:solidFill>
                        <a:schemeClr val="bg1">
                          <a:lumMod val="65000"/>
                        </a:schemeClr>
                      </a:solidFill>
                      <a:latin typeface="Verdana" charset="0"/>
                      <a:ea typeface="Verdana" charset="0"/>
                      <a:cs typeface="Verdana" charset="0"/>
                      <a:sym typeface="+mn-ea"/>
                    </a:rPr>
                    <a:t> </a:t>
                  </a:r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</p:txBody>
            </p:sp>
          </p:grpSp>
          <p:grpSp>
            <p:nvGrpSpPr>
              <p:cNvPr id="22" name="组合 21"/>
              <p:cNvGrpSpPr/>
              <p:nvPr/>
            </p:nvGrpSpPr>
            <p:grpSpPr>
              <a:xfrm>
                <a:off x="2194" y="8974"/>
                <a:ext cx="6515" cy="1787"/>
                <a:chOff x="1975" y="6274"/>
                <a:chExt cx="6515" cy="1787"/>
              </a:xfrm>
            </p:grpSpPr>
            <p:sp>
              <p:nvSpPr>
                <p:cNvPr id="2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975" y="6274"/>
                  <a:ext cx="4118" cy="17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45720" tIns="22860" rIns="45720" bIns="22860">
                  <a:spAutoFit/>
                </a:bodyPr>
                <a:lstStyle/>
                <a:p>
                  <a:pPr algn="ctr" defTabSz="1087755">
                    <a:lnSpc>
                      <a:spcPct val="200000"/>
                    </a:lnSpc>
                  </a:pPr>
                  <a:r>
                    <a:rPr lang="en-US" sz="1200" b="1" dirty="0">
                      <a:solidFill>
                        <a:srgbClr val="4BACC6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Processing for large Numbers</a:t>
                  </a:r>
                </a:p>
                <a:p>
                  <a:pPr algn="ctr" defTabSz="1087755"/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  <a:p>
                  <a:pPr algn="ctr" defTabSz="1087755"/>
                  <a:r>
                    <a:rPr lang="zh-CN" altLang="en-US" sz="1200" dirty="0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大数计算函数列表，用于处理</a:t>
                  </a:r>
                  <a:r>
                    <a:rPr lang="en-US" altLang="zh-CN" sz="1200" dirty="0">
                      <a:latin typeface="Verdana" charset="0"/>
                      <a:ea typeface="Verdana" charset="0"/>
                      <a:cs typeface="Verdana" charset="0"/>
                    </a:rPr>
                    <a:t>int64</a:t>
                  </a:r>
                  <a:r>
                    <a:rPr lang="zh-CN" altLang="en-US" sz="1200" dirty="0">
                      <a:latin typeface="Verdana" charset="0"/>
                      <a:ea typeface="Verdana" charset="0"/>
                      <a:cs typeface="Verdana" charset="0"/>
                    </a:rPr>
                    <a:t>的加减乘除，并保证它的安全性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.</a:t>
                  </a:r>
                </a:p>
              </p:txBody>
            </p:sp>
            <p:sp>
              <p:nvSpPr>
                <p:cNvPr id="2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589" y="6274"/>
                  <a:ext cx="1901" cy="17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45720" tIns="22860" rIns="45720" bIns="22860">
                  <a:spAutoFit/>
                </a:bodyPr>
                <a:lstStyle/>
                <a:p>
                  <a:pPr algn="ctr" defTabSz="1087755">
                    <a:lnSpc>
                      <a:spcPct val="200000"/>
                    </a:lnSpc>
                  </a:pPr>
                  <a:r>
                    <a:rPr lang="en-US" sz="1200" b="1" dirty="0" err="1">
                      <a:solidFill>
                        <a:srgbClr val="4BACC6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toBaseUnit</a:t>
                  </a:r>
                  <a:endParaRPr lang="en-US" sz="1200" b="1" dirty="0">
                    <a:solidFill>
                      <a:srgbClr val="4BACC6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  <a:p>
                  <a:pPr algn="ctr" defTabSz="1087755"/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  <a:p>
                  <a:pPr algn="ctr" defTabSz="1087755"/>
                  <a:r>
                    <a:rPr lang="en-US" altLang="zh-CN" sz="1200" dirty="0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BU</a:t>
                  </a:r>
                  <a:r>
                    <a:rPr lang="zh-CN" altLang="en-US" sz="1200" dirty="0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转换成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MO</a:t>
                  </a:r>
                  <a:r>
                    <a:rPr lang="zh-CN" altLang="en-US" sz="1200" dirty="0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的单位转换函数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. </a:t>
                  </a:r>
                </a:p>
              </p:txBody>
            </p:sp>
          </p:grpSp>
          <p:grpSp>
            <p:nvGrpSpPr>
              <p:cNvPr id="23" name="组合 22"/>
              <p:cNvGrpSpPr/>
              <p:nvPr/>
            </p:nvGrpSpPr>
            <p:grpSpPr>
              <a:xfrm>
                <a:off x="2591" y="2413"/>
                <a:ext cx="6448" cy="1446"/>
                <a:chOff x="2591" y="2413"/>
                <a:chExt cx="6448" cy="1446"/>
              </a:xfrm>
            </p:grpSpPr>
            <p:sp>
              <p:nvSpPr>
                <p:cNvPr id="2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591" y="2413"/>
                  <a:ext cx="3156" cy="1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45720" tIns="22860" rIns="45720" bIns="22860">
                  <a:spAutoFit/>
                </a:bodyPr>
                <a:lstStyle/>
                <a:p>
                  <a:pPr algn="ctr" defTabSz="1087755">
                    <a:lnSpc>
                      <a:spcPct val="200000"/>
                    </a:lnSpc>
                  </a:pPr>
                  <a:r>
                    <a:rPr lang="en-US" sz="1200" b="1" dirty="0" err="1">
                      <a:solidFill>
                        <a:srgbClr val="A80000"/>
                      </a:solidFill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storageStore</a:t>
                  </a:r>
                  <a:endParaRPr lang="en-US" sz="1200" b="1" dirty="0">
                    <a:solidFill>
                      <a:srgbClr val="A8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endParaRPr>
                </a:p>
                <a:p>
                  <a:pPr algn="ctr" defTabSz="1087755">
                    <a:lnSpc>
                      <a:spcPct val="200000"/>
                    </a:lnSpc>
                  </a:pPr>
                  <a:r>
                    <a:rPr lang="zh-CN" altLang="en-US" sz="1200" dirty="0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存储 </a:t>
                  </a:r>
                  <a:r>
                    <a:rPr lang="en-US" altLang="zh-CN" sz="1200" dirty="0" err="1">
                      <a:latin typeface="Verdana" charset="0"/>
                      <a:ea typeface="Verdana" charset="0"/>
                      <a:cs typeface="Verdana" charset="0"/>
                    </a:rPr>
                    <a:t>keyvalue</a:t>
                  </a:r>
                  <a:r>
                    <a:rPr lang="en-US" altLang="zh-CN" sz="1200" dirty="0">
                      <a:latin typeface="Verdana" charset="0"/>
                      <a:ea typeface="Verdana" charset="0"/>
                      <a:cs typeface="Verdana" charset="0"/>
                    </a:rPr>
                    <a:t> </a:t>
                  </a:r>
                  <a:r>
                    <a:rPr lang="zh-CN" altLang="en-US" sz="1200" dirty="0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数据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. </a:t>
                  </a:r>
                </a:p>
              </p:txBody>
            </p:sp>
            <p:sp>
              <p:nvSpPr>
                <p:cNvPr id="2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5978" y="2413"/>
                  <a:ext cx="3061" cy="1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45720" tIns="22860" rIns="45720" bIns="22860">
                  <a:spAutoFit/>
                </a:bodyPr>
                <a:lstStyle/>
                <a:p>
                  <a:pPr algn="ctr" defTabSz="1087755">
                    <a:lnSpc>
                      <a:spcPct val="200000"/>
                    </a:lnSpc>
                  </a:pPr>
                  <a:r>
                    <a:rPr lang="en-US" sz="1200" b="1" dirty="0" err="1">
                      <a:solidFill>
                        <a:srgbClr val="A80000"/>
                      </a:solidFill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storageDel</a:t>
                  </a:r>
                  <a:endParaRPr lang="en-US" sz="1200" b="1" dirty="0">
                    <a:solidFill>
                      <a:srgbClr val="A8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endParaRPr>
                </a:p>
                <a:p>
                  <a:pPr algn="ctr" defTabSz="1087755">
                    <a:lnSpc>
                      <a:spcPct val="200000"/>
                    </a:lnSpc>
                  </a:pPr>
                  <a:r>
                    <a:rPr lang="zh-CN" altLang="en-US" sz="1200" dirty="0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删除 </a:t>
                  </a:r>
                  <a:r>
                    <a:rPr lang="en-US" altLang="zh-CN" sz="1200" dirty="0" err="1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keyvalue</a:t>
                  </a:r>
                  <a:r>
                    <a:rPr lang="zh-CN" altLang="en-US" sz="1200" dirty="0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 数据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. </a:t>
                  </a:r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11062" y="2355"/>
              <a:ext cx="3039" cy="8007"/>
              <a:chOff x="7921" y="2454"/>
              <a:chExt cx="3039" cy="8007"/>
            </a:xfrm>
          </p:grpSpPr>
          <p:sp>
            <p:nvSpPr>
              <p:cNvPr id="18" name="Text Box 10"/>
              <p:cNvSpPr txBox="1">
                <a:spLocks noChangeArrowheads="1"/>
              </p:cNvSpPr>
              <p:nvPr/>
            </p:nvSpPr>
            <p:spPr bwMode="auto">
              <a:xfrm>
                <a:off x="8000" y="5590"/>
                <a:ext cx="2960" cy="14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45720" tIns="22860" rIns="45720" bIns="22860">
                <a:spAutoFit/>
              </a:bodyPr>
              <a:lstStyle/>
              <a:p>
                <a:pPr algn="ctr" defTabSz="1087755">
                  <a:lnSpc>
                    <a:spcPct val="200000"/>
                  </a:lnSpc>
                </a:pPr>
                <a:r>
                  <a:rPr lang="en-US" sz="1200" b="1" dirty="0" err="1">
                    <a:solidFill>
                      <a:srgbClr val="4BACC6"/>
                    </a:solidFill>
                    <a:latin typeface="Verdana" charset="0"/>
                    <a:ea typeface="Verdana" charset="0"/>
                    <a:cs typeface="Verdana" charset="0"/>
                  </a:rPr>
                  <a:t>getAccountAsset</a:t>
                </a:r>
                <a:endParaRPr lang="en-US" sz="1200" b="1" dirty="0">
                  <a:solidFill>
                    <a:srgbClr val="4BACC6"/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pPr algn="ctr" defTabSz="1087755"/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pPr algn="ctr" defTabSz="1087755"/>
                <a:r>
                  <a:rPr lang="zh-CN" altLang="en-US" sz="1200" dirty="0">
                    <a:solidFill>
                      <a:schemeClr val="tx1"/>
                    </a:solidFill>
                    <a:latin typeface="Verdana" charset="0"/>
                    <a:ea typeface="Verdana" charset="0"/>
                    <a:cs typeface="Verdana" charset="0"/>
                  </a:rPr>
                  <a:t>获取指定账号的资产</a:t>
                </a:r>
                <a:r>
                  <a:rPr lang="en-US" sz="1200" dirty="0">
                    <a:solidFill>
                      <a:schemeClr val="tx1"/>
                    </a:solidFill>
                    <a:latin typeface="Verdana" charset="0"/>
                    <a:ea typeface="Verdana" charset="0"/>
                    <a:cs typeface="Verdana" charset="0"/>
                  </a:rPr>
                  <a:t>.</a:t>
                </a:r>
              </a:p>
            </p:txBody>
          </p:sp>
          <p:sp>
            <p:nvSpPr>
              <p:cNvPr id="19" name="Text Box 10"/>
              <p:cNvSpPr txBox="1">
                <a:spLocks noChangeArrowheads="1"/>
              </p:cNvSpPr>
              <p:nvPr/>
            </p:nvSpPr>
            <p:spPr bwMode="auto">
              <a:xfrm>
                <a:off x="7921" y="9015"/>
                <a:ext cx="2774" cy="14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45720" tIns="22860" rIns="45720" bIns="22860">
                <a:spAutoFit/>
              </a:bodyPr>
              <a:lstStyle/>
              <a:p>
                <a:pPr algn="ctr" defTabSz="1087755">
                  <a:lnSpc>
                    <a:spcPct val="200000"/>
                  </a:lnSpc>
                </a:pPr>
                <a:r>
                  <a:rPr lang="en-US" sz="1200" b="1" dirty="0">
                    <a:solidFill>
                      <a:srgbClr val="4BACC6"/>
                    </a:solidFill>
                    <a:latin typeface="Verdana" charset="0"/>
                    <a:ea typeface="Verdana" charset="0"/>
                    <a:cs typeface="Verdana" charset="0"/>
                  </a:rPr>
                  <a:t>log</a:t>
                </a:r>
              </a:p>
              <a:p>
                <a:pPr algn="ctr" defTabSz="1087755"/>
                <a:endParaRPr lang="en-US" sz="1200" dirty="0">
                  <a:solidFill>
                    <a:schemeClr val="bg1">
                      <a:lumMod val="65000"/>
                    </a:schemeClr>
                  </a:solidFill>
                  <a:latin typeface="Verdana" charset="0"/>
                  <a:ea typeface="Verdana" charset="0"/>
                  <a:cs typeface="Verdana" charset="0"/>
                </a:endParaRPr>
              </a:p>
              <a:p>
                <a:pPr algn="ctr" defTabSz="1087755"/>
                <a:r>
                  <a:rPr lang="zh-CN" altLang="en-US" sz="1200" dirty="0">
                    <a:solidFill>
                      <a:schemeClr val="tx1"/>
                    </a:solidFill>
                    <a:latin typeface="Verdana" charset="0"/>
                    <a:ea typeface="Verdana" charset="0"/>
                    <a:cs typeface="Verdana" charset="0"/>
                  </a:rPr>
                  <a:t>在本地程序中写日志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Verdana" charset="0"/>
                    <a:ea typeface="Verdana" charset="0"/>
                    <a:cs typeface="Verdana" charset="0"/>
                  </a:rPr>
                  <a:t>.</a:t>
                </a:r>
                <a:r>
                  <a:rPr lang="en-US" sz="1200" dirty="0">
                    <a:solidFill>
                      <a:schemeClr val="tx1"/>
                    </a:solidFill>
                    <a:latin typeface="Verdana" charset="0"/>
                    <a:ea typeface="Verdana" charset="0"/>
                    <a:cs typeface="Verdana" charset="0"/>
                  </a:rPr>
                  <a:t> </a:t>
                </a:r>
              </a:p>
            </p:txBody>
          </p:sp>
          <p:sp>
            <p:nvSpPr>
              <p:cNvPr id="20" name="Text Box 10"/>
              <p:cNvSpPr txBox="1">
                <a:spLocks noChangeArrowheads="1"/>
              </p:cNvSpPr>
              <p:nvPr/>
            </p:nvSpPr>
            <p:spPr bwMode="auto">
              <a:xfrm>
                <a:off x="8014" y="2454"/>
                <a:ext cx="2404" cy="14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 lIns="45720" tIns="22860" rIns="45720" bIns="22860">
                <a:spAutoFit/>
              </a:bodyPr>
              <a:lstStyle/>
              <a:p>
                <a:pPr algn="ctr" defTabSz="1087755">
                  <a:lnSpc>
                    <a:spcPct val="200000"/>
                  </a:lnSpc>
                </a:pPr>
                <a:r>
                  <a:rPr lang="en-US" sz="1200" b="1" dirty="0" err="1">
                    <a:solidFill>
                      <a:srgbClr val="A8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rPr>
                  <a:t>issueAsset</a:t>
                </a:r>
                <a:endParaRPr lang="en-US" sz="1200" b="1" dirty="0">
                  <a:solidFill>
                    <a:srgbClr val="A800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endParaRPr>
              </a:p>
              <a:p>
                <a:pPr algn="ctr" defTabSz="1087755">
                  <a:lnSpc>
                    <a:spcPct val="200000"/>
                  </a:lnSpc>
                </a:pPr>
                <a:r>
                  <a:rPr lang="zh-CN" altLang="en-US" sz="1200" dirty="0">
                    <a:latin typeface="Verdana" charset="0"/>
                    <a:ea typeface="Verdana" charset="0"/>
                    <a:cs typeface="Verdana" charset="0"/>
                  </a:rPr>
                  <a:t>发行资产</a:t>
                </a:r>
                <a:r>
                  <a:rPr lang="en-US" sz="1200" dirty="0">
                    <a:solidFill>
                      <a:schemeClr val="tx1"/>
                    </a:solidFill>
                    <a:latin typeface="Verdana" charset="0"/>
                    <a:ea typeface="Verdana" charset="0"/>
                    <a:cs typeface="Verdana" charset="0"/>
                  </a:rPr>
                  <a:t>.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3504" y="2355"/>
              <a:ext cx="8371" cy="8007"/>
              <a:chOff x="3797" y="2224"/>
              <a:chExt cx="5977" cy="8007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4034" y="5360"/>
                <a:ext cx="5740" cy="1446"/>
                <a:chOff x="3178" y="8436"/>
                <a:chExt cx="5740" cy="1446"/>
              </a:xfrm>
            </p:grpSpPr>
            <p:sp>
              <p:nvSpPr>
                <p:cNvPr id="1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178" y="8436"/>
                  <a:ext cx="3156" cy="1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45720" tIns="22860" rIns="45720" bIns="22860">
                  <a:spAutoFit/>
                </a:bodyPr>
                <a:lstStyle/>
                <a:p>
                  <a:pPr algn="ctr" defTabSz="1087755">
                    <a:lnSpc>
                      <a:spcPct val="200000"/>
                    </a:lnSpc>
                  </a:pPr>
                  <a:r>
                    <a:rPr lang="en-US" sz="1200" b="1" dirty="0" err="1">
                      <a:solidFill>
                        <a:srgbClr val="4BACC6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getBlockHash</a:t>
                  </a:r>
                  <a:endParaRPr lang="en-US" sz="1200" b="1" dirty="0">
                    <a:solidFill>
                      <a:srgbClr val="4BACC6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  <a:p>
                  <a:pPr algn="ctr" defTabSz="1087755"/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  <a:p>
                  <a:pPr algn="ctr" defTabSz="1087755"/>
                  <a:r>
                    <a:rPr lang="zh-CN" altLang="en-US" sz="1200" dirty="0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获取区块的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hash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.</a:t>
                  </a:r>
                </a:p>
              </p:txBody>
            </p:sp>
            <p:sp>
              <p:nvSpPr>
                <p:cNvPr id="1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6523" y="8436"/>
                  <a:ext cx="2395" cy="1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45720" tIns="22860" rIns="45720" bIns="22860">
                  <a:spAutoFit/>
                </a:bodyPr>
                <a:lstStyle/>
                <a:p>
                  <a:pPr algn="ctr" defTabSz="1087755">
                    <a:lnSpc>
                      <a:spcPct val="200000"/>
                    </a:lnSpc>
                  </a:pPr>
                  <a:r>
                    <a:rPr lang="en-US" sz="1200" b="1" dirty="0" err="1">
                      <a:solidFill>
                        <a:srgbClr val="4BACC6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addressCheck</a:t>
                  </a:r>
                  <a:endParaRPr lang="en-US" sz="1200" b="1" dirty="0">
                    <a:solidFill>
                      <a:srgbClr val="4BACC6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  <a:p>
                  <a:pPr algn="ctr" defTabSz="1087755"/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  <a:p>
                  <a:pPr algn="ctr" defTabSz="1087755"/>
                  <a:r>
                    <a:rPr lang="zh-CN" altLang="en-US" sz="1200" dirty="0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检测地址合法性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.</a:t>
                  </a:r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4163" y="8785"/>
                <a:ext cx="5310" cy="1446"/>
                <a:chOff x="3944" y="6085"/>
                <a:chExt cx="5310" cy="1446"/>
              </a:xfrm>
            </p:grpSpPr>
            <p:sp>
              <p:nvSpPr>
                <p:cNvPr id="1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944" y="6085"/>
                  <a:ext cx="3156" cy="1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45720" tIns="22860" rIns="45720" bIns="22860">
                  <a:spAutoFit/>
                </a:bodyPr>
                <a:lstStyle/>
                <a:p>
                  <a:pPr algn="ctr" defTabSz="1087755">
                    <a:lnSpc>
                      <a:spcPct val="200000"/>
                    </a:lnSpc>
                  </a:pPr>
                  <a:r>
                    <a:rPr lang="en-US" sz="1200" b="1" dirty="0" err="1">
                      <a:solidFill>
                        <a:srgbClr val="4BACC6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getBalance</a:t>
                  </a:r>
                  <a:endParaRPr lang="en-US" sz="1200" b="1" dirty="0">
                    <a:solidFill>
                      <a:srgbClr val="4BACC6"/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  <a:p>
                  <a:pPr algn="ctr" defTabSz="1087755"/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  <a:p>
                  <a:pPr algn="ctr" defTabSz="1087755"/>
                  <a:r>
                    <a:rPr lang="zh-CN" altLang="en-US" sz="1200" dirty="0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获取账号余额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.</a:t>
                  </a:r>
                </a:p>
              </p:txBody>
            </p:sp>
            <p:sp>
              <p:nvSpPr>
                <p:cNvPr id="1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7462" y="6085"/>
                  <a:ext cx="1792" cy="1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45720" tIns="22860" rIns="45720" bIns="22860">
                  <a:spAutoFit/>
                </a:bodyPr>
                <a:lstStyle/>
                <a:p>
                  <a:pPr algn="ctr" defTabSz="1087755">
                    <a:lnSpc>
                      <a:spcPct val="200000"/>
                    </a:lnSpc>
                  </a:pPr>
                  <a:r>
                    <a:rPr lang="en-US" sz="1200" b="1" dirty="0">
                      <a:solidFill>
                        <a:srgbClr val="4BACC6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assert</a:t>
                  </a:r>
                </a:p>
                <a:p>
                  <a:pPr algn="ctr" defTabSz="1087755"/>
                  <a:endParaRPr lang="en-US" sz="1200" dirty="0">
                    <a:solidFill>
                      <a:schemeClr val="bg1">
                        <a:lumMod val="65000"/>
                      </a:schemeClr>
                    </a:solidFill>
                    <a:latin typeface="Verdana" charset="0"/>
                    <a:ea typeface="Verdana" charset="0"/>
                    <a:cs typeface="Verdana" charset="0"/>
                  </a:endParaRPr>
                </a:p>
                <a:p>
                  <a:pPr algn="ctr" defTabSz="1087755"/>
                  <a:r>
                    <a:rPr lang="zh-CN" altLang="en-US" sz="1200" dirty="0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断言函数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.</a:t>
                  </a:r>
                  <a:r>
                    <a:rPr lang="en-US" sz="1200" dirty="0">
                      <a:solidFill>
                        <a:schemeClr val="bg1">
                          <a:lumMod val="65000"/>
                        </a:schemeClr>
                      </a:solidFill>
                      <a:latin typeface="Verdana" charset="0"/>
                      <a:ea typeface="Verdana" charset="0"/>
                      <a:cs typeface="Verdana" charset="0"/>
                    </a:rPr>
                    <a:t> </a:t>
                  </a:r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3797" y="2224"/>
                <a:ext cx="5977" cy="1446"/>
                <a:chOff x="3797" y="2224"/>
                <a:chExt cx="5977" cy="1446"/>
              </a:xfrm>
            </p:grpSpPr>
            <p:sp>
              <p:nvSpPr>
                <p:cNvPr id="1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797" y="2224"/>
                  <a:ext cx="3156" cy="1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45720" tIns="22860" rIns="45720" bIns="22860">
                  <a:spAutoFit/>
                </a:bodyPr>
                <a:lstStyle/>
                <a:p>
                  <a:pPr algn="ctr" defTabSz="1087755">
                    <a:lnSpc>
                      <a:spcPct val="200000"/>
                    </a:lnSpc>
                  </a:pPr>
                  <a:r>
                    <a:rPr lang="en-US" sz="1200" b="1" dirty="0" err="1">
                      <a:solidFill>
                        <a:srgbClr val="A80000"/>
                      </a:solidFill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payAsset</a:t>
                  </a:r>
                  <a:endParaRPr lang="en-US" sz="1200" b="1" dirty="0">
                    <a:solidFill>
                      <a:srgbClr val="A8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endParaRPr>
                </a:p>
                <a:p>
                  <a:pPr algn="ctr" defTabSz="1087755">
                    <a:lnSpc>
                      <a:spcPct val="200000"/>
                    </a:lnSpc>
                  </a:pPr>
                  <a:r>
                    <a:rPr lang="zh-CN" altLang="en-US" sz="1200" dirty="0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支付资产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.</a:t>
                  </a:r>
                </a:p>
              </p:txBody>
            </p:sp>
            <p:sp>
              <p:nvSpPr>
                <p:cNvPr id="13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7217" y="2224"/>
                  <a:ext cx="2557" cy="1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square" lIns="45720" tIns="22860" rIns="45720" bIns="22860">
                  <a:spAutoFit/>
                </a:bodyPr>
                <a:lstStyle/>
                <a:p>
                  <a:pPr algn="ctr" defTabSz="1087755">
                    <a:lnSpc>
                      <a:spcPct val="200000"/>
                    </a:lnSpc>
                  </a:pPr>
                  <a:r>
                    <a:rPr lang="en-US" sz="1200" b="1" dirty="0" err="1">
                      <a:solidFill>
                        <a:srgbClr val="A80000"/>
                      </a:solidFill>
                      <a:latin typeface="Verdana" pitchFamily="34" charset="0"/>
                      <a:ea typeface="Verdana" pitchFamily="34" charset="0"/>
                      <a:cs typeface="Verdana" pitchFamily="34" charset="0"/>
                    </a:rPr>
                    <a:t>payCoin</a:t>
                  </a:r>
                  <a:endParaRPr lang="en-US" sz="1200" b="1" dirty="0">
                    <a:solidFill>
                      <a:srgbClr val="A80000"/>
                    </a:solidFill>
                    <a:latin typeface="Verdana" pitchFamily="34" charset="0"/>
                    <a:ea typeface="Verdana" pitchFamily="34" charset="0"/>
                    <a:cs typeface="Verdana" pitchFamily="34" charset="0"/>
                  </a:endParaRPr>
                </a:p>
                <a:p>
                  <a:pPr algn="ctr" defTabSz="1087755">
                    <a:lnSpc>
                      <a:spcPct val="200000"/>
                    </a:lnSpc>
                  </a:pPr>
                  <a:r>
                    <a:rPr lang="zh-CN" altLang="en-US" sz="1200" dirty="0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支付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BU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Verdana" charset="0"/>
                      <a:ea typeface="Verdana" charset="0"/>
                      <a:cs typeface="Verdana" charset="0"/>
                    </a:rPr>
                    <a:t>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3800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合约使用 </a:t>
            </a:r>
            <a:r>
              <a:rPr lang="zh-CN" altLang="en-US" sz="1400" dirty="0"/>
              <a:t>错误处理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046095" y="3103880"/>
            <a:ext cx="2638425" cy="2636520"/>
            <a:chOff x="11894" y="4937"/>
            <a:chExt cx="4155" cy="4152"/>
          </a:xfrm>
        </p:grpSpPr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11894" y="6968"/>
              <a:ext cx="4155" cy="21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7755">
                <a:lnSpc>
                  <a:spcPct val="200000"/>
                </a:lnSpc>
              </a:pPr>
              <a:r>
                <a:rPr lang="zh-CN" altLang="en-US" sz="1600" b="1" dirty="0">
                  <a:solidFill>
                    <a:srgbClr val="4BACC6"/>
                  </a:solidFill>
                  <a:latin typeface="Verdana" charset="0"/>
                  <a:ea typeface="Verdana" charset="0"/>
                  <a:cs typeface="Verdana" charset="0"/>
                </a:rPr>
                <a:t>交易回滚</a:t>
              </a:r>
              <a:endParaRPr lang="en-US" sz="1600" b="1" dirty="0">
                <a:solidFill>
                  <a:srgbClr val="4BACC6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pPr algn="ctr" defTabSz="1087755"/>
              <a:endParaRPr lang="en-US" sz="10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 defTabSz="1087755"/>
              <a:r>
                <a:rPr lang="zh-CN" altLang="en-US" sz="140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如果交易中有多个操作，其中一个操作触发了智能合约，若合约执行失败，则整个交易回滚</a:t>
              </a:r>
              <a:r>
                <a:rPr lang="en-US" sz="1400" dirty="0">
                  <a:solidFill>
                    <a:schemeClr val="tx1"/>
                  </a:solidFill>
                  <a:latin typeface="Verdana" charset="0"/>
                  <a:ea typeface="Verdana" charset="0"/>
                  <a:cs typeface="Verdana" charset="0"/>
                </a:rPr>
                <a:t>. </a:t>
              </a:r>
            </a:p>
          </p:txBody>
        </p:sp>
        <p:sp>
          <p:nvSpPr>
            <p:cNvPr id="7" name="Oval 13"/>
            <p:cNvSpPr/>
            <p:nvPr/>
          </p:nvSpPr>
          <p:spPr>
            <a:xfrm>
              <a:off x="12894" y="4937"/>
              <a:ext cx="2154" cy="2145"/>
            </a:xfrm>
            <a:prstGeom prst="ellipse">
              <a:avLst/>
            </a:prstGeom>
            <a:noFill/>
            <a:ln w="12700">
              <a:solidFill>
                <a:srgbClr val="4BAC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22"/>
            <p:cNvGrpSpPr/>
            <p:nvPr/>
          </p:nvGrpSpPr>
          <p:grpSpPr>
            <a:xfrm>
              <a:off x="13444" y="5430"/>
              <a:ext cx="1055" cy="903"/>
              <a:chOff x="4627563" y="793750"/>
              <a:chExt cx="406400" cy="349250"/>
            </a:xfrm>
            <a:solidFill>
              <a:srgbClr val="4BACC6"/>
            </a:solidFill>
          </p:grpSpPr>
          <p:sp>
            <p:nvSpPr>
              <p:cNvPr id="9" name="Freeform 94"/>
              <p:cNvSpPr/>
              <p:nvPr/>
            </p:nvSpPr>
            <p:spPr bwMode="auto">
              <a:xfrm>
                <a:off x="4741863" y="793750"/>
                <a:ext cx="292100" cy="320675"/>
              </a:xfrm>
              <a:custGeom>
                <a:avLst/>
                <a:gdLst>
                  <a:gd name="T0" fmla="*/ 109 w 111"/>
                  <a:gd name="T1" fmla="*/ 42 h 122"/>
                  <a:gd name="T2" fmla="*/ 22 w 111"/>
                  <a:gd name="T3" fmla="*/ 0 h 122"/>
                  <a:gd name="T4" fmla="*/ 19 w 111"/>
                  <a:gd name="T5" fmla="*/ 1 h 122"/>
                  <a:gd name="T6" fmla="*/ 0 w 111"/>
                  <a:gd name="T7" fmla="*/ 41 h 122"/>
                  <a:gd name="T8" fmla="*/ 11 w 111"/>
                  <a:gd name="T9" fmla="*/ 41 h 122"/>
                  <a:gd name="T10" fmla="*/ 25 w 111"/>
                  <a:gd name="T11" fmla="*/ 12 h 122"/>
                  <a:gd name="T12" fmla="*/ 100 w 111"/>
                  <a:gd name="T13" fmla="*/ 48 h 122"/>
                  <a:gd name="T14" fmla="*/ 77 w 111"/>
                  <a:gd name="T15" fmla="*/ 97 h 122"/>
                  <a:gd name="T16" fmla="*/ 63 w 111"/>
                  <a:gd name="T17" fmla="*/ 91 h 122"/>
                  <a:gd name="T18" fmla="*/ 63 w 111"/>
                  <a:gd name="T19" fmla="*/ 117 h 122"/>
                  <a:gd name="T20" fmla="*/ 71 w 111"/>
                  <a:gd name="T21" fmla="*/ 121 h 122"/>
                  <a:gd name="T22" fmla="*/ 74 w 111"/>
                  <a:gd name="T23" fmla="*/ 120 h 122"/>
                  <a:gd name="T24" fmla="*/ 110 w 111"/>
                  <a:gd name="T25" fmla="*/ 45 h 122"/>
                  <a:gd name="T26" fmla="*/ 109 w 111"/>
                  <a:gd name="T27" fmla="*/ 42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1" h="122">
                    <a:moveTo>
                      <a:pt x="109" y="42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21" y="0"/>
                      <a:pt x="20" y="0"/>
                      <a:pt x="19" y="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11" y="41"/>
                      <a:pt x="11" y="41"/>
                      <a:pt x="11" y="41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77" y="97"/>
                      <a:pt x="77" y="97"/>
                      <a:pt x="77" y="97"/>
                    </a:cubicBezTo>
                    <a:cubicBezTo>
                      <a:pt x="63" y="91"/>
                      <a:pt x="63" y="91"/>
                      <a:pt x="63" y="91"/>
                    </a:cubicBezTo>
                    <a:cubicBezTo>
                      <a:pt x="63" y="117"/>
                      <a:pt x="63" y="117"/>
                      <a:pt x="63" y="117"/>
                    </a:cubicBezTo>
                    <a:cubicBezTo>
                      <a:pt x="71" y="121"/>
                      <a:pt x="71" y="121"/>
                      <a:pt x="71" y="121"/>
                    </a:cubicBezTo>
                    <a:cubicBezTo>
                      <a:pt x="72" y="122"/>
                      <a:pt x="74" y="121"/>
                      <a:pt x="74" y="120"/>
                    </a:cubicBezTo>
                    <a:cubicBezTo>
                      <a:pt x="110" y="45"/>
                      <a:pt x="110" y="45"/>
                      <a:pt x="110" y="45"/>
                    </a:cubicBezTo>
                    <a:cubicBezTo>
                      <a:pt x="111" y="44"/>
                      <a:pt x="110" y="42"/>
                      <a:pt x="109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0" name="Freeform 95"/>
              <p:cNvSpPr>
                <a:spLocks noEditPoints="1"/>
              </p:cNvSpPr>
              <p:nvPr/>
            </p:nvSpPr>
            <p:spPr bwMode="auto">
              <a:xfrm>
                <a:off x="4627563" y="914400"/>
                <a:ext cx="263525" cy="228600"/>
              </a:xfrm>
              <a:custGeom>
                <a:avLst/>
                <a:gdLst>
                  <a:gd name="T0" fmla="*/ 99 w 101"/>
                  <a:gd name="T1" fmla="*/ 0 h 87"/>
                  <a:gd name="T2" fmla="*/ 2 w 101"/>
                  <a:gd name="T3" fmla="*/ 0 h 87"/>
                  <a:gd name="T4" fmla="*/ 0 w 101"/>
                  <a:gd name="T5" fmla="*/ 2 h 87"/>
                  <a:gd name="T6" fmla="*/ 0 w 101"/>
                  <a:gd name="T7" fmla="*/ 85 h 87"/>
                  <a:gd name="T8" fmla="*/ 2 w 101"/>
                  <a:gd name="T9" fmla="*/ 87 h 87"/>
                  <a:gd name="T10" fmla="*/ 99 w 101"/>
                  <a:gd name="T11" fmla="*/ 87 h 87"/>
                  <a:gd name="T12" fmla="*/ 101 w 101"/>
                  <a:gd name="T13" fmla="*/ 85 h 87"/>
                  <a:gd name="T14" fmla="*/ 101 w 101"/>
                  <a:gd name="T15" fmla="*/ 2 h 87"/>
                  <a:gd name="T16" fmla="*/ 99 w 101"/>
                  <a:gd name="T17" fmla="*/ 0 h 87"/>
                  <a:gd name="T18" fmla="*/ 94 w 101"/>
                  <a:gd name="T19" fmla="*/ 64 h 87"/>
                  <a:gd name="T20" fmla="*/ 10 w 101"/>
                  <a:gd name="T21" fmla="*/ 64 h 87"/>
                  <a:gd name="T22" fmla="*/ 10 w 101"/>
                  <a:gd name="T23" fmla="*/ 9 h 87"/>
                  <a:gd name="T24" fmla="*/ 94 w 101"/>
                  <a:gd name="T25" fmla="*/ 9 h 87"/>
                  <a:gd name="T26" fmla="*/ 94 w 101"/>
                  <a:gd name="T27" fmla="*/ 64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1" h="87">
                    <a:moveTo>
                      <a:pt x="99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86"/>
                      <a:pt x="1" y="87"/>
                      <a:pt x="2" y="87"/>
                    </a:cubicBezTo>
                    <a:cubicBezTo>
                      <a:pt x="99" y="87"/>
                      <a:pt x="99" y="87"/>
                      <a:pt x="99" y="87"/>
                    </a:cubicBezTo>
                    <a:cubicBezTo>
                      <a:pt x="100" y="87"/>
                      <a:pt x="101" y="86"/>
                      <a:pt x="101" y="85"/>
                    </a:cubicBezTo>
                    <a:cubicBezTo>
                      <a:pt x="101" y="2"/>
                      <a:pt x="101" y="2"/>
                      <a:pt x="101" y="2"/>
                    </a:cubicBezTo>
                    <a:cubicBezTo>
                      <a:pt x="101" y="1"/>
                      <a:pt x="100" y="0"/>
                      <a:pt x="99" y="0"/>
                    </a:cubicBezTo>
                    <a:close/>
                    <a:moveTo>
                      <a:pt x="94" y="64"/>
                    </a:moveTo>
                    <a:cubicBezTo>
                      <a:pt x="10" y="64"/>
                      <a:pt x="10" y="64"/>
                      <a:pt x="10" y="64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94" y="9"/>
                      <a:pt x="94" y="9"/>
                      <a:pt x="94" y="9"/>
                    </a:cubicBezTo>
                    <a:lnTo>
                      <a:pt x="94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6223635" y="3100089"/>
            <a:ext cx="3221990" cy="2298065"/>
            <a:chOff x="2334" y="4888"/>
            <a:chExt cx="5074" cy="3619"/>
          </a:xfrm>
        </p:grpSpPr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334" y="7065"/>
              <a:ext cx="5074" cy="14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algn="ctr" defTabSz="1087755">
                <a:lnSpc>
                  <a:spcPct val="200000"/>
                </a:lnSpc>
              </a:pPr>
              <a:r>
                <a:rPr lang="zh-CN" altLang="en-US" sz="1600" b="1" dirty="0">
                  <a:solidFill>
                    <a:srgbClr val="4BACC6"/>
                  </a:solidFill>
                  <a:latin typeface="Verdana" charset="0"/>
                  <a:ea typeface="Verdana" charset="0"/>
                  <a:cs typeface="Verdana" charset="0"/>
                </a:rPr>
                <a:t>写入区块链</a:t>
              </a:r>
              <a:endParaRPr lang="en-US" sz="1600" b="1" dirty="0">
                <a:solidFill>
                  <a:srgbClr val="4BACC6"/>
                </a:solidFill>
                <a:latin typeface="Verdana" charset="0"/>
                <a:ea typeface="Verdana" charset="0"/>
                <a:cs typeface="Verdana" charset="0"/>
              </a:endParaRPr>
            </a:p>
            <a:p>
              <a:pPr algn="ctr" defTabSz="1087755"/>
              <a:endParaRPr lang="en-US" sz="1050" dirty="0">
                <a:solidFill>
                  <a:schemeClr val="bg1">
                    <a:lumMod val="6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algn="ctr" defTabSz="1087755"/>
              <a:r>
                <a:rPr lang="zh-CN" altLang="en-US" sz="1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错误的记录将会记录上链</a:t>
              </a:r>
              <a:r>
                <a:rPr lang="en-US" sz="1400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 </a:t>
              </a:r>
            </a:p>
          </p:txBody>
        </p:sp>
        <p:sp>
          <p:nvSpPr>
            <p:cNvPr id="13" name="Oval 7"/>
            <p:cNvSpPr/>
            <p:nvPr/>
          </p:nvSpPr>
          <p:spPr>
            <a:xfrm>
              <a:off x="3793" y="4888"/>
              <a:ext cx="2154" cy="2145"/>
            </a:xfrm>
            <a:prstGeom prst="ellipse">
              <a:avLst/>
            </a:prstGeom>
            <a:noFill/>
            <a:ln w="12700">
              <a:solidFill>
                <a:srgbClr val="4BACC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30"/>
            <p:cNvGrpSpPr/>
            <p:nvPr/>
          </p:nvGrpSpPr>
          <p:grpSpPr>
            <a:xfrm>
              <a:off x="4363" y="5529"/>
              <a:ext cx="1014" cy="862"/>
              <a:chOff x="3440113" y="1050925"/>
              <a:chExt cx="390525" cy="333376"/>
            </a:xfrm>
            <a:solidFill>
              <a:srgbClr val="4BACC6"/>
            </a:solidFill>
          </p:grpSpPr>
          <p:sp>
            <p:nvSpPr>
              <p:cNvPr id="15" name="Freeform 8"/>
              <p:cNvSpPr/>
              <p:nvPr/>
            </p:nvSpPr>
            <p:spPr bwMode="auto">
              <a:xfrm>
                <a:off x="3563938" y="1244600"/>
                <a:ext cx="69850" cy="71438"/>
              </a:xfrm>
              <a:custGeom>
                <a:avLst/>
                <a:gdLst>
                  <a:gd name="T0" fmla="*/ 44 w 44"/>
                  <a:gd name="T1" fmla="*/ 25 h 45"/>
                  <a:gd name="T2" fmla="*/ 19 w 44"/>
                  <a:gd name="T3" fmla="*/ 0 h 45"/>
                  <a:gd name="T4" fmla="*/ 19 w 44"/>
                  <a:gd name="T5" fmla="*/ 0 h 45"/>
                  <a:gd name="T6" fmla="*/ 0 w 44"/>
                  <a:gd name="T7" fmla="*/ 45 h 45"/>
                  <a:gd name="T8" fmla="*/ 44 w 44"/>
                  <a:gd name="T9" fmla="*/ 2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5">
                    <a:moveTo>
                      <a:pt x="44" y="25"/>
                    </a:moveTo>
                    <a:lnTo>
                      <a:pt x="19" y="0"/>
                    </a:lnTo>
                    <a:lnTo>
                      <a:pt x="19" y="0"/>
                    </a:lnTo>
                    <a:lnTo>
                      <a:pt x="0" y="45"/>
                    </a:lnTo>
                    <a:lnTo>
                      <a:pt x="44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3633788" y="1284288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7" name="Freeform 10"/>
              <p:cNvSpPr/>
              <p:nvPr/>
            </p:nvSpPr>
            <p:spPr bwMode="auto">
              <a:xfrm>
                <a:off x="3605213" y="1074738"/>
                <a:ext cx="176213" cy="176213"/>
              </a:xfrm>
              <a:custGeom>
                <a:avLst/>
                <a:gdLst>
                  <a:gd name="T0" fmla="*/ 101 w 111"/>
                  <a:gd name="T1" fmla="*/ 0 h 111"/>
                  <a:gd name="T2" fmla="*/ 0 w 111"/>
                  <a:gd name="T3" fmla="*/ 101 h 111"/>
                  <a:gd name="T4" fmla="*/ 10 w 111"/>
                  <a:gd name="T5" fmla="*/ 111 h 111"/>
                  <a:gd name="T6" fmla="*/ 111 w 111"/>
                  <a:gd name="T7" fmla="*/ 10 h 111"/>
                  <a:gd name="T8" fmla="*/ 101 w 111"/>
                  <a:gd name="T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1" h="111">
                    <a:moveTo>
                      <a:pt x="101" y="0"/>
                    </a:moveTo>
                    <a:lnTo>
                      <a:pt x="0" y="101"/>
                    </a:lnTo>
                    <a:lnTo>
                      <a:pt x="10" y="111"/>
                    </a:lnTo>
                    <a:lnTo>
                      <a:pt x="111" y="10"/>
                    </a:lnTo>
                    <a:lnTo>
                      <a:pt x="10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8" name="Freeform 11"/>
              <p:cNvSpPr/>
              <p:nvPr/>
            </p:nvSpPr>
            <p:spPr bwMode="auto">
              <a:xfrm>
                <a:off x="3629025" y="1098550"/>
                <a:ext cx="177800" cy="177800"/>
              </a:xfrm>
              <a:custGeom>
                <a:avLst/>
                <a:gdLst>
                  <a:gd name="T0" fmla="*/ 0 w 112"/>
                  <a:gd name="T1" fmla="*/ 102 h 112"/>
                  <a:gd name="T2" fmla="*/ 10 w 112"/>
                  <a:gd name="T3" fmla="*/ 112 h 112"/>
                  <a:gd name="T4" fmla="*/ 112 w 112"/>
                  <a:gd name="T5" fmla="*/ 12 h 112"/>
                  <a:gd name="T6" fmla="*/ 102 w 112"/>
                  <a:gd name="T7" fmla="*/ 0 h 112"/>
                  <a:gd name="T8" fmla="*/ 0 w 112"/>
                  <a:gd name="T9" fmla="*/ 10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" h="112">
                    <a:moveTo>
                      <a:pt x="0" y="102"/>
                    </a:moveTo>
                    <a:lnTo>
                      <a:pt x="10" y="112"/>
                    </a:lnTo>
                    <a:lnTo>
                      <a:pt x="112" y="12"/>
                    </a:lnTo>
                    <a:lnTo>
                      <a:pt x="102" y="0"/>
                    </a:lnTo>
                    <a:lnTo>
                      <a:pt x="0" y="10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9" name="Freeform 12"/>
              <p:cNvSpPr/>
              <p:nvPr/>
            </p:nvSpPr>
            <p:spPr bwMode="auto">
              <a:xfrm>
                <a:off x="3775075" y="1050925"/>
                <a:ext cx="55563" cy="52388"/>
              </a:xfrm>
              <a:custGeom>
                <a:avLst/>
                <a:gdLst>
                  <a:gd name="T0" fmla="*/ 14 w 21"/>
                  <a:gd name="T1" fmla="*/ 6 h 20"/>
                  <a:gd name="T2" fmla="*/ 0 w 21"/>
                  <a:gd name="T3" fmla="*/ 6 h 20"/>
                  <a:gd name="T4" fmla="*/ 15 w 21"/>
                  <a:gd name="T5" fmla="*/ 20 h 20"/>
                  <a:gd name="T6" fmla="*/ 14 w 21"/>
                  <a:gd name="T7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0">
                    <a:moveTo>
                      <a:pt x="14" y="6"/>
                    </a:moveTo>
                    <a:cubicBezTo>
                      <a:pt x="8" y="0"/>
                      <a:pt x="0" y="6"/>
                      <a:pt x="0" y="6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0"/>
                      <a:pt x="21" y="14"/>
                      <a:pt x="14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20" name="Freeform 13"/>
              <p:cNvSpPr/>
              <p:nvPr/>
            </p:nvSpPr>
            <p:spPr bwMode="auto">
              <a:xfrm>
                <a:off x="3440113" y="1058863"/>
                <a:ext cx="327025" cy="325438"/>
              </a:xfrm>
              <a:custGeom>
                <a:avLst/>
                <a:gdLst>
                  <a:gd name="T0" fmla="*/ 182 w 206"/>
                  <a:gd name="T1" fmla="*/ 180 h 205"/>
                  <a:gd name="T2" fmla="*/ 25 w 206"/>
                  <a:gd name="T3" fmla="*/ 180 h 205"/>
                  <a:gd name="T4" fmla="*/ 25 w 206"/>
                  <a:gd name="T5" fmla="*/ 25 h 205"/>
                  <a:gd name="T6" fmla="*/ 172 w 206"/>
                  <a:gd name="T7" fmla="*/ 25 h 205"/>
                  <a:gd name="T8" fmla="*/ 198 w 206"/>
                  <a:gd name="T9" fmla="*/ 0 h 205"/>
                  <a:gd name="T10" fmla="*/ 0 w 206"/>
                  <a:gd name="T11" fmla="*/ 0 h 205"/>
                  <a:gd name="T12" fmla="*/ 0 w 206"/>
                  <a:gd name="T13" fmla="*/ 205 h 205"/>
                  <a:gd name="T14" fmla="*/ 206 w 206"/>
                  <a:gd name="T15" fmla="*/ 205 h 205"/>
                  <a:gd name="T16" fmla="*/ 206 w 206"/>
                  <a:gd name="T17" fmla="*/ 76 h 205"/>
                  <a:gd name="T18" fmla="*/ 182 w 206"/>
                  <a:gd name="T19" fmla="*/ 101 h 205"/>
                  <a:gd name="T20" fmla="*/ 182 w 206"/>
                  <a:gd name="T21" fmla="*/ 18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6" h="205">
                    <a:moveTo>
                      <a:pt x="182" y="180"/>
                    </a:moveTo>
                    <a:lnTo>
                      <a:pt x="25" y="180"/>
                    </a:lnTo>
                    <a:lnTo>
                      <a:pt x="25" y="25"/>
                    </a:lnTo>
                    <a:lnTo>
                      <a:pt x="172" y="25"/>
                    </a:lnTo>
                    <a:lnTo>
                      <a:pt x="198" y="0"/>
                    </a:lnTo>
                    <a:lnTo>
                      <a:pt x="0" y="0"/>
                    </a:lnTo>
                    <a:lnTo>
                      <a:pt x="0" y="205"/>
                    </a:lnTo>
                    <a:lnTo>
                      <a:pt x="206" y="205"/>
                    </a:lnTo>
                    <a:lnTo>
                      <a:pt x="206" y="76"/>
                    </a:lnTo>
                    <a:lnTo>
                      <a:pt x="182" y="101"/>
                    </a:lnTo>
                    <a:lnTo>
                      <a:pt x="182" y="1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sp>
        <p:nvSpPr>
          <p:cNvPr id="21" name="文本框 2"/>
          <p:cNvSpPr txBox="1"/>
          <p:nvPr/>
        </p:nvSpPr>
        <p:spPr>
          <a:xfrm>
            <a:off x="4030345" y="1603550"/>
            <a:ext cx="4202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Verdana" charset="0"/>
                <a:ea typeface="Verdana" charset="0"/>
                <a:cs typeface="Verdana" charset="0"/>
              </a:rPr>
              <a:t>字符串解析出错</a:t>
            </a:r>
            <a:r>
              <a:rPr lang="en-US" altLang="zh-CN" sz="2000" dirty="0">
                <a:latin typeface="Verdana" charset="0"/>
                <a:ea typeface="Verdana" charset="0"/>
                <a:cs typeface="Verdana" charset="0"/>
              </a:rPr>
              <a:t>, </a:t>
            </a:r>
            <a:r>
              <a:rPr lang="zh-CN" altLang="en-US" sz="2000" dirty="0">
                <a:latin typeface="Verdana" charset="0"/>
                <a:ea typeface="Verdana" charset="0"/>
                <a:cs typeface="Verdana" charset="0"/>
              </a:rPr>
              <a:t>throw</a:t>
            </a:r>
            <a:r>
              <a:rPr lang="en-US" altLang="zh-CN" sz="2000" dirty="0">
                <a:latin typeface="Verdana" charset="0"/>
                <a:ea typeface="Verdana" charset="0"/>
                <a:cs typeface="Verdana" charset="0"/>
              </a:rPr>
              <a:t>, </a:t>
            </a:r>
            <a:r>
              <a:rPr lang="zh-CN" altLang="en-US" sz="2000" dirty="0">
                <a:latin typeface="Verdana" charset="0"/>
                <a:ea typeface="Verdana" charset="0"/>
                <a:cs typeface="Verdana" charset="0"/>
              </a:rPr>
              <a:t>assert 等</a:t>
            </a:r>
          </a:p>
        </p:txBody>
      </p:sp>
    </p:spTree>
    <p:extLst>
      <p:ext uri="{BB962C8B-B14F-4D97-AF65-F5344CB8AC3E}">
        <p14:creationId xmlns:p14="http://schemas.microsoft.com/office/powerpoint/2010/main" val="325158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合约示例</a:t>
            </a:r>
            <a:r>
              <a:rPr lang="zh-CN" altLang="en-US" sz="1400" dirty="0"/>
              <a:t>  </a:t>
            </a:r>
            <a:r>
              <a:rPr lang="en-US" altLang="zh-CN" sz="1400" dirty="0"/>
              <a:t>Token</a:t>
            </a:r>
            <a:endParaRPr lang="zh-CN" altLang="en-US" sz="14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264001"/>
              </p:ext>
            </p:extLst>
          </p:nvPr>
        </p:nvGraphicFramePr>
        <p:xfrm>
          <a:off x="7944746" y="2713155"/>
          <a:ext cx="7778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" name="包装程序外壳对象" showAsIcon="1" r:id="rId3" imgW="778320" imgH="503280" progId="Package">
                  <p:embed/>
                </p:oleObj>
              </mc:Choice>
              <mc:Fallback>
                <p:oleObj name="包装程序外壳对象" showAsIcon="1" r:id="rId3" imgW="778320" imgH="503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44746" y="2713155"/>
                        <a:ext cx="777875" cy="503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/>
          <p:nvPr/>
        </p:nvSpPr>
        <p:spPr>
          <a:xfrm>
            <a:off x="3971706" y="2135927"/>
            <a:ext cx="2568697" cy="540869"/>
          </a:xfrm>
          <a:prstGeom prst="rect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初始化</a:t>
            </a:r>
            <a:r>
              <a:rPr lang="en-US" altLang="zh-CN" dirty="0"/>
              <a:t>Token</a:t>
            </a:r>
            <a:r>
              <a:rPr lang="zh-CN" altLang="en-US" dirty="0"/>
              <a:t>数量</a:t>
            </a:r>
          </a:p>
        </p:txBody>
      </p:sp>
      <p:sp>
        <p:nvSpPr>
          <p:cNvPr id="10" name="Rectangle 6"/>
          <p:cNvSpPr/>
          <p:nvPr/>
        </p:nvSpPr>
        <p:spPr>
          <a:xfrm>
            <a:off x="3974112" y="2676796"/>
            <a:ext cx="2566291" cy="575956"/>
          </a:xfrm>
          <a:prstGeom prst="rect">
            <a:avLst/>
          </a:prstGeom>
          <a:solidFill>
            <a:srgbClr val="0E7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转账</a:t>
            </a:r>
            <a:endParaRPr lang="en-US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  <p:sp>
        <p:nvSpPr>
          <p:cNvPr id="11" name="Rectangle 8"/>
          <p:cNvSpPr/>
          <p:nvPr/>
        </p:nvSpPr>
        <p:spPr>
          <a:xfrm>
            <a:off x="3971707" y="3252752"/>
            <a:ext cx="2568696" cy="591525"/>
          </a:xfrm>
          <a:prstGeom prst="rect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查询余额</a:t>
            </a:r>
            <a:endParaRPr lang="en-US" dirty="0">
              <a:solidFill>
                <a:schemeClr val="bg1"/>
              </a:solidFill>
              <a:latin typeface="Open Sans Light" pitchFamily="34" charset="0"/>
              <a:ea typeface="Open Sans Light" pitchFamily="34" charset="0"/>
              <a:cs typeface="Open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76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底层实现 </a:t>
            </a:r>
            <a:r>
              <a:rPr lang="en-US" altLang="zh-CN" sz="1400" dirty="0"/>
              <a:t>V8</a:t>
            </a:r>
            <a:r>
              <a:rPr lang="zh-CN" altLang="en-US" sz="1400" dirty="0"/>
              <a:t>引擎</a:t>
            </a:r>
          </a:p>
        </p:txBody>
      </p:sp>
      <p:sp>
        <p:nvSpPr>
          <p:cNvPr id="5" name="矩形 4"/>
          <p:cNvSpPr/>
          <p:nvPr/>
        </p:nvSpPr>
        <p:spPr>
          <a:xfrm>
            <a:off x="4791809" y="3775078"/>
            <a:ext cx="3005021" cy="1263408"/>
          </a:xfrm>
          <a:prstGeom prst="rect">
            <a:avLst/>
          </a:prstGeom>
          <a:solidFill>
            <a:srgbClr val="56B399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V8 </a:t>
            </a:r>
            <a:r>
              <a:rPr lang="zh-CN" altLang="en-US" dirty="0"/>
              <a:t>引擎</a:t>
            </a:r>
          </a:p>
        </p:txBody>
      </p:sp>
      <p:sp>
        <p:nvSpPr>
          <p:cNvPr id="6" name="矩形 5"/>
          <p:cNvSpPr/>
          <p:nvPr/>
        </p:nvSpPr>
        <p:spPr>
          <a:xfrm>
            <a:off x="4903491" y="3900128"/>
            <a:ext cx="973797" cy="335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JS</a:t>
            </a:r>
            <a:r>
              <a:rPr lang="zh-CN" altLang="en-US" sz="1400" dirty="0"/>
              <a:t>代码</a:t>
            </a:r>
          </a:p>
        </p:txBody>
      </p:sp>
      <p:sp>
        <p:nvSpPr>
          <p:cNvPr id="12" name="矩形 11"/>
          <p:cNvSpPr/>
          <p:nvPr/>
        </p:nvSpPr>
        <p:spPr>
          <a:xfrm>
            <a:off x="4791809" y="2406080"/>
            <a:ext cx="3005021" cy="902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C++ </a:t>
            </a:r>
            <a:r>
              <a:rPr lang="zh-CN" altLang="en-US" dirty="0"/>
              <a:t>代码</a:t>
            </a:r>
          </a:p>
        </p:txBody>
      </p:sp>
      <p:sp>
        <p:nvSpPr>
          <p:cNvPr id="13" name="右箭头 12"/>
          <p:cNvSpPr/>
          <p:nvPr/>
        </p:nvSpPr>
        <p:spPr>
          <a:xfrm rot="5400000">
            <a:off x="5326448" y="3426663"/>
            <a:ext cx="466485" cy="230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16200000">
            <a:off x="6337407" y="3426663"/>
            <a:ext cx="466485" cy="2303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952075" y="342210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执行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830210" y="342591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回调</a:t>
            </a:r>
          </a:p>
        </p:txBody>
      </p:sp>
      <p:sp>
        <p:nvSpPr>
          <p:cNvPr id="17" name="矩形 16"/>
          <p:cNvSpPr/>
          <p:nvPr/>
        </p:nvSpPr>
        <p:spPr>
          <a:xfrm>
            <a:off x="2369634" y="2614711"/>
            <a:ext cx="656134" cy="64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账号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3381442" y="2611814"/>
            <a:ext cx="656134" cy="64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合约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cxnSp>
        <p:nvCxnSpPr>
          <p:cNvPr id="20" name="直接箭头连接符 19"/>
          <p:cNvCxnSpPr>
            <a:stCxn id="21" idx="3"/>
            <a:endCxn id="12" idx="1"/>
          </p:cNvCxnSpPr>
          <p:nvPr/>
        </p:nvCxnSpPr>
        <p:spPr>
          <a:xfrm>
            <a:off x="4231069" y="2853223"/>
            <a:ext cx="560740" cy="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948559" y="2284340"/>
            <a:ext cx="2282510" cy="1137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948559" y="22843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交易</a:t>
            </a:r>
          </a:p>
        </p:txBody>
      </p:sp>
      <p:cxnSp>
        <p:nvCxnSpPr>
          <p:cNvPr id="24" name="直接箭头连接符 23"/>
          <p:cNvCxnSpPr>
            <a:stCxn id="17" idx="3"/>
            <a:endCxn id="18" idx="1"/>
          </p:cNvCxnSpPr>
          <p:nvPr/>
        </p:nvCxnSpPr>
        <p:spPr>
          <a:xfrm flipV="1">
            <a:off x="3025768" y="2932309"/>
            <a:ext cx="355674" cy="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5" idx="2"/>
            <a:endCxn id="38" idx="2"/>
          </p:cNvCxnSpPr>
          <p:nvPr/>
        </p:nvCxnSpPr>
        <p:spPr>
          <a:xfrm rot="5400000" flipH="1" flipV="1">
            <a:off x="7168515" y="2547910"/>
            <a:ext cx="1616381" cy="3364772"/>
          </a:xfrm>
          <a:prstGeom prst="bentConnector3">
            <a:avLst>
              <a:gd name="adj1" fmla="val -14143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760745" y="489998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合约产生的交易</a:t>
            </a:r>
          </a:p>
        </p:txBody>
      </p:sp>
      <p:sp>
        <p:nvSpPr>
          <p:cNvPr id="38" name="矩形 37"/>
          <p:cNvSpPr/>
          <p:nvPr/>
        </p:nvSpPr>
        <p:spPr>
          <a:xfrm>
            <a:off x="8517837" y="2284340"/>
            <a:ext cx="2282510" cy="1137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825112" y="2575992"/>
            <a:ext cx="656134" cy="64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账号</a:t>
            </a:r>
            <a:r>
              <a:rPr lang="en-US" altLang="zh-CN" sz="1200" dirty="0"/>
              <a:t>B</a:t>
            </a:r>
            <a:endParaRPr lang="zh-CN" altLang="en-US" sz="1200" dirty="0"/>
          </a:p>
        </p:txBody>
      </p:sp>
      <p:sp>
        <p:nvSpPr>
          <p:cNvPr id="46" name="矩形 45"/>
          <p:cNvSpPr/>
          <p:nvPr/>
        </p:nvSpPr>
        <p:spPr>
          <a:xfrm>
            <a:off x="9836920" y="2573095"/>
            <a:ext cx="656134" cy="640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账号</a:t>
            </a:r>
            <a:r>
              <a:rPr lang="en-US" altLang="zh-CN" sz="1200" dirty="0"/>
              <a:t>C</a:t>
            </a:r>
            <a:endParaRPr lang="zh-CN" altLang="en-US" sz="1200" dirty="0"/>
          </a:p>
        </p:txBody>
      </p:sp>
      <p:sp>
        <p:nvSpPr>
          <p:cNvPr id="48" name="文本框 47"/>
          <p:cNvSpPr txBox="1"/>
          <p:nvPr/>
        </p:nvSpPr>
        <p:spPr>
          <a:xfrm>
            <a:off x="8599726" y="229899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交易</a:t>
            </a:r>
          </a:p>
        </p:txBody>
      </p:sp>
      <p:cxnSp>
        <p:nvCxnSpPr>
          <p:cNvPr id="52" name="直接箭头连接符 51"/>
          <p:cNvCxnSpPr>
            <a:stCxn id="38" idx="1"/>
            <a:endCxn id="12" idx="3"/>
          </p:cNvCxnSpPr>
          <p:nvPr/>
        </p:nvCxnSpPr>
        <p:spPr>
          <a:xfrm flipH="1">
            <a:off x="7796830" y="2853223"/>
            <a:ext cx="721007" cy="41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5" idx="3"/>
            <a:endCxn id="46" idx="1"/>
          </p:cNvCxnSpPr>
          <p:nvPr/>
        </p:nvCxnSpPr>
        <p:spPr>
          <a:xfrm flipV="1">
            <a:off x="9481246" y="2893590"/>
            <a:ext cx="355674" cy="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图形 64" descr="用户">
            <a:extLst>
              <a:ext uri="{FF2B5EF4-FFF2-40B4-BE49-F238E27FC236}">
                <a16:creationId xmlns:a16="http://schemas.microsoft.com/office/drawing/2014/main" id="{D033A23A-4775-4D9E-9CF4-9CCDD51074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9804" y="2537065"/>
            <a:ext cx="632313" cy="632313"/>
          </a:xfrm>
          <a:prstGeom prst="rect">
            <a:avLst/>
          </a:prstGeom>
        </p:spPr>
      </p:pic>
      <p:cxnSp>
        <p:nvCxnSpPr>
          <p:cNvPr id="57" name="直接箭头连接符 56"/>
          <p:cNvCxnSpPr>
            <a:stCxn id="55" idx="3"/>
            <a:endCxn id="21" idx="1"/>
          </p:cNvCxnSpPr>
          <p:nvPr/>
        </p:nvCxnSpPr>
        <p:spPr>
          <a:xfrm>
            <a:off x="1232117" y="2853222"/>
            <a:ext cx="7164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278279" y="253533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签名</a:t>
            </a:r>
          </a:p>
        </p:txBody>
      </p:sp>
    </p:spTree>
    <p:extLst>
      <p:ext uri="{BB962C8B-B14F-4D97-AF65-F5344CB8AC3E}">
        <p14:creationId xmlns:p14="http://schemas.microsoft.com/office/powerpoint/2010/main" val="260312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底层实现 </a:t>
            </a:r>
            <a:r>
              <a:rPr lang="zh-CN" altLang="en-US" sz="1400" dirty="0"/>
              <a:t>基本要素</a:t>
            </a:r>
          </a:p>
        </p:txBody>
      </p:sp>
      <p:sp>
        <p:nvSpPr>
          <p:cNvPr id="8" name="矩形 7"/>
          <p:cNvSpPr/>
          <p:nvPr/>
        </p:nvSpPr>
        <p:spPr>
          <a:xfrm>
            <a:off x="2520022" y="2505287"/>
            <a:ext cx="701633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• 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确定性。（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1+1=2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，不能出现系统随机数，系统时间等未知因素）</a:t>
            </a:r>
          </a:p>
          <a:p>
            <a:endParaRPr lang="en-US" altLang="zh-CN" dirty="0">
              <a:solidFill>
                <a:srgbClr val="1A1A1A"/>
              </a:solidFill>
              <a:latin typeface="-apple-system"/>
            </a:endParaRPr>
          </a:p>
          <a:p>
            <a:endParaRPr lang="en-US" altLang="zh-CN" dirty="0">
              <a:solidFill>
                <a:srgbClr val="1A1A1A"/>
              </a:solidFill>
              <a:latin typeface="-apple-system"/>
            </a:endParaRPr>
          </a:p>
          <a:p>
            <a:endParaRPr lang="en-US" altLang="zh-CN" dirty="0">
              <a:solidFill>
                <a:srgbClr val="1A1A1A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• 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可终止。（一个</a:t>
            </a:r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while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无限循环需要被终止）</a:t>
            </a:r>
          </a:p>
          <a:p>
            <a:endParaRPr lang="en-US" altLang="zh-CN" dirty="0">
              <a:solidFill>
                <a:srgbClr val="1A1A1A"/>
              </a:solidFill>
              <a:latin typeface="-apple-system"/>
            </a:endParaRPr>
          </a:p>
          <a:p>
            <a:endParaRPr lang="en-US" altLang="zh-CN" dirty="0">
              <a:solidFill>
                <a:srgbClr val="1A1A1A"/>
              </a:solidFill>
              <a:latin typeface="-apple-system"/>
            </a:endParaRPr>
          </a:p>
          <a:p>
            <a:endParaRPr lang="en-US" altLang="zh-CN" dirty="0">
              <a:solidFill>
                <a:srgbClr val="1A1A1A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1A1A1A"/>
                </a:solidFill>
                <a:latin typeface="-apple-system"/>
              </a:rPr>
              <a:t>• </a:t>
            </a:r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隔离性。（物理隔离，如内存，网络）</a:t>
            </a:r>
            <a:endParaRPr lang="zh-CN" altLang="en-US" b="0" i="0" dirty="0">
              <a:solidFill>
                <a:srgbClr val="1A1A1A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5480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底层实现 </a:t>
            </a:r>
            <a:r>
              <a:rPr lang="zh-CN" altLang="en-US" sz="1400" dirty="0"/>
              <a:t>合约安全</a:t>
            </a:r>
          </a:p>
        </p:txBody>
      </p:sp>
      <p:sp>
        <p:nvSpPr>
          <p:cNvPr id="59" name="Rectangle 1"/>
          <p:cNvSpPr/>
          <p:nvPr/>
        </p:nvSpPr>
        <p:spPr>
          <a:xfrm>
            <a:off x="1209303" y="2571100"/>
            <a:ext cx="9886950" cy="3328670"/>
          </a:xfrm>
          <a:prstGeom prst="rect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组 7"/>
          <p:cNvGrpSpPr/>
          <p:nvPr/>
        </p:nvGrpSpPr>
        <p:grpSpPr>
          <a:xfrm>
            <a:off x="7488806" y="1626641"/>
            <a:ext cx="2940987" cy="3565346"/>
            <a:chOff x="2534564" y="2303482"/>
            <a:chExt cx="2940987" cy="3565346"/>
          </a:xfrm>
        </p:grpSpPr>
        <p:sp>
          <p:nvSpPr>
            <p:cNvPr id="61" name="Rectangle 5"/>
            <p:cNvSpPr/>
            <p:nvPr/>
          </p:nvSpPr>
          <p:spPr>
            <a:xfrm>
              <a:off x="2808885" y="2303482"/>
              <a:ext cx="1663200" cy="1663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 Box 10"/>
            <p:cNvSpPr txBox="1">
              <a:spLocks noChangeArrowheads="1"/>
            </p:cNvSpPr>
            <p:nvPr/>
          </p:nvSpPr>
          <p:spPr bwMode="auto">
            <a:xfrm>
              <a:off x="2792941" y="4214841"/>
              <a:ext cx="2120022" cy="2923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defTabSz="1087755"/>
              <a:r>
                <a:rPr lang="zh-CN" altLang="en-US" sz="1600" b="1" dirty="0">
                  <a:solidFill>
                    <a:schemeClr val="bg1"/>
                  </a:solidFill>
                  <a:latin typeface="Verdana" panose="020B0604030504040204" charset="0"/>
                  <a:ea typeface="Verdana" panose="020B0604030504040204" charset="0"/>
                  <a:cs typeface="Verdana" panose="020B0604030504040204" charset="0"/>
                </a:rPr>
                <a:t>恶意代码</a:t>
              </a:r>
              <a:endParaRPr lang="en-US" sz="1600" b="1" dirty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endParaRPr>
            </a:p>
          </p:txBody>
        </p:sp>
        <p:sp>
          <p:nvSpPr>
            <p:cNvPr id="63" name="Text Box 10"/>
            <p:cNvSpPr txBox="1">
              <a:spLocks noChangeArrowheads="1"/>
            </p:cNvSpPr>
            <p:nvPr/>
          </p:nvSpPr>
          <p:spPr bwMode="auto">
            <a:xfrm>
              <a:off x="2534564" y="4745444"/>
              <a:ext cx="2940987" cy="11233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defTabSz="1087755"/>
              <a:r>
                <a:rPr lang="zh-CN" altLang="en-US" sz="1400" dirty="0">
                  <a:solidFill>
                    <a:schemeClr val="bg1"/>
                  </a:solidFill>
                  <a:latin typeface="Verdana" panose="020B0604030504040204" charset="0"/>
                  <a:ea typeface="Verdana" panose="020B0604030504040204" charset="0"/>
                  <a:cs typeface="Verdana" panose="020B0604030504040204" charset="0"/>
                </a:rPr>
                <a:t>无限循环</a:t>
              </a:r>
              <a:endParaRPr lang="en-US" altLang="zh-CN" sz="1400" dirty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endParaRPr>
            </a:p>
            <a:p>
              <a:pPr defTabSz="1087755"/>
              <a:r>
                <a:rPr lang="zh-CN" altLang="en-US" sz="1400" dirty="0">
                  <a:solidFill>
                    <a:schemeClr val="bg1"/>
                  </a:solidFill>
                  <a:latin typeface="Verdana" panose="020B0604030504040204" charset="0"/>
                  <a:ea typeface="Verdana" panose="020B0604030504040204" charset="0"/>
                  <a:cs typeface="Verdana" panose="020B0604030504040204" charset="0"/>
                </a:rPr>
                <a:t>堆栈溢出</a:t>
              </a:r>
              <a:endParaRPr lang="en-US" altLang="zh-CN" sz="1400" dirty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endParaRPr>
            </a:p>
            <a:p>
              <a:pPr defTabSz="1087755"/>
              <a:r>
                <a:rPr lang="zh-CN" altLang="en-US" sz="1400" dirty="0">
                  <a:solidFill>
                    <a:schemeClr val="bg1"/>
                  </a:solidFill>
                  <a:latin typeface="Verdana" panose="020B0604030504040204" charset="0"/>
                  <a:ea typeface="Verdana" panose="020B0604030504040204" charset="0"/>
                  <a:cs typeface="Verdana" panose="020B0604030504040204" charset="0"/>
                </a:rPr>
                <a:t>内存使用</a:t>
              </a:r>
              <a:endParaRPr lang="en-US" altLang="zh-CN" sz="1400" dirty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endParaRPr>
            </a:p>
            <a:p>
              <a:pPr defTabSz="1087755"/>
              <a:endParaRPr lang="en-US" altLang="zh-CN" sz="1400" dirty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endParaRPr>
            </a:p>
            <a:p>
              <a:pPr defTabSz="1087755"/>
              <a:r>
                <a:rPr lang="zh-CN" altLang="en-US" sz="1400" dirty="0">
                  <a:solidFill>
                    <a:schemeClr val="bg1"/>
                  </a:solidFill>
                  <a:latin typeface="Verdana" panose="020B0604030504040204" charset="0"/>
                  <a:ea typeface="Verdana" panose="020B0604030504040204" charset="0"/>
                  <a:cs typeface="Verdana" panose="020B0604030504040204" charset="0"/>
                </a:rPr>
                <a:t>动态检查</a:t>
              </a:r>
              <a:endParaRPr lang="en-US" altLang="zh-CN" sz="1400" dirty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endParaRPr>
            </a:p>
          </p:txBody>
        </p:sp>
        <p:cxnSp>
          <p:nvCxnSpPr>
            <p:cNvPr id="64" name="Straight Connector 13"/>
            <p:cNvCxnSpPr/>
            <p:nvPr/>
          </p:nvCxnSpPr>
          <p:spPr>
            <a:xfrm>
              <a:off x="2808885" y="4670453"/>
              <a:ext cx="1666132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 5"/>
          <p:cNvGrpSpPr/>
          <p:nvPr/>
        </p:nvGrpSpPr>
        <p:grpSpPr>
          <a:xfrm>
            <a:off x="2164547" y="1704131"/>
            <a:ext cx="3825671" cy="3215114"/>
            <a:chOff x="7170123" y="2303482"/>
            <a:chExt cx="3825671" cy="3215114"/>
          </a:xfrm>
        </p:grpSpPr>
        <p:sp>
          <p:nvSpPr>
            <p:cNvPr id="66" name="Rectangle 7"/>
            <p:cNvSpPr/>
            <p:nvPr/>
          </p:nvSpPr>
          <p:spPr>
            <a:xfrm>
              <a:off x="7857834" y="2303482"/>
              <a:ext cx="1663200" cy="1663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 Box 10"/>
            <p:cNvSpPr txBox="1">
              <a:spLocks noChangeArrowheads="1"/>
            </p:cNvSpPr>
            <p:nvPr/>
          </p:nvSpPr>
          <p:spPr bwMode="auto">
            <a:xfrm>
              <a:off x="7775285" y="4139779"/>
              <a:ext cx="2283115" cy="2923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defTabSz="1087755"/>
              <a:r>
                <a:rPr lang="zh-CN" altLang="en-US" sz="1600" b="1" dirty="0">
                  <a:solidFill>
                    <a:schemeClr val="bg1"/>
                  </a:solidFill>
                  <a:latin typeface="Verdana" panose="020B0604030504040204" charset="0"/>
                  <a:ea typeface="Verdana" panose="020B0604030504040204" charset="0"/>
                  <a:cs typeface="Verdana" panose="020B0604030504040204" charset="0"/>
                </a:rPr>
                <a:t>执行结果的一致性</a:t>
              </a:r>
              <a:endParaRPr lang="en-US" altLang="zh-CN" sz="1600" b="1" dirty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endParaRPr>
            </a:p>
          </p:txBody>
        </p:sp>
        <p:sp>
          <p:nvSpPr>
            <p:cNvPr id="68" name="Text Box 10"/>
            <p:cNvSpPr txBox="1">
              <a:spLocks noChangeArrowheads="1"/>
            </p:cNvSpPr>
            <p:nvPr/>
          </p:nvSpPr>
          <p:spPr bwMode="auto">
            <a:xfrm>
              <a:off x="7170123" y="4733766"/>
              <a:ext cx="3825671" cy="7848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45720" tIns="22860" rIns="45720" bIns="22860">
              <a:spAutoFit/>
            </a:bodyPr>
            <a:lstStyle/>
            <a:p>
              <a:pPr defTabSz="1087755"/>
              <a:r>
                <a:rPr lang="zh-CN" altLang="en-US" sz="1200" dirty="0">
                  <a:solidFill>
                    <a:schemeClr val="bg1"/>
                  </a:solidFill>
                  <a:latin typeface="Verdana" panose="020B0604030504040204" charset="0"/>
                  <a:ea typeface="Verdana" panose="020B0604030504040204" charset="0"/>
                  <a:cs typeface="Verdana" panose="020B0604030504040204" charset="0"/>
                </a:rPr>
                <a:t>所有的节点都要执行智能合约，如果执行结果不一样，则会导致硬分叉。</a:t>
              </a:r>
              <a:endParaRPr lang="en-US" altLang="zh-CN" sz="1200" dirty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endParaRPr>
            </a:p>
            <a:p>
              <a:pPr defTabSz="1087755"/>
              <a:endParaRPr lang="en-US" altLang="zh-CN" sz="1200" dirty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endParaRPr>
            </a:p>
            <a:p>
              <a:pPr defTabSz="1087755"/>
              <a:r>
                <a:rPr lang="zh-CN" altLang="en-US" sz="1200" dirty="0">
                  <a:solidFill>
                    <a:schemeClr val="bg1"/>
                  </a:solidFill>
                  <a:latin typeface="Verdana" panose="020B0604030504040204" charset="0"/>
                  <a:ea typeface="Verdana" panose="020B0604030504040204" charset="0"/>
                  <a:cs typeface="Verdana" panose="020B0604030504040204" charset="0"/>
                </a:rPr>
                <a:t>静态检查。</a:t>
              </a:r>
              <a:endParaRPr lang="en-US" altLang="zh-CN" sz="1200" dirty="0">
                <a:solidFill>
                  <a:schemeClr val="bg1"/>
                </a:solidFill>
                <a:latin typeface="Verdana" panose="020B0604030504040204" charset="0"/>
                <a:ea typeface="Verdana" panose="020B0604030504040204" charset="0"/>
                <a:cs typeface="Verdana" panose="020B0604030504040204" charset="0"/>
              </a:endParaRPr>
            </a:p>
          </p:txBody>
        </p:sp>
        <p:cxnSp>
          <p:nvCxnSpPr>
            <p:cNvPr id="69" name="Straight Connector 19"/>
            <p:cNvCxnSpPr/>
            <p:nvPr/>
          </p:nvCxnSpPr>
          <p:spPr>
            <a:xfrm>
              <a:off x="7797510" y="4551324"/>
              <a:ext cx="1725295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494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1783095" y="2071034"/>
            <a:ext cx="8550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1A1A1A"/>
                </a:solidFill>
                <a:latin typeface="-apple-system"/>
              </a:rPr>
              <a:t>1</a:t>
            </a:r>
            <a:r>
              <a:rPr lang="zh-CN" altLang="en-US" sz="2000" dirty="0">
                <a:solidFill>
                  <a:srgbClr val="1A1A1A"/>
                </a:solidFill>
                <a:latin typeface="-apple-system"/>
              </a:rPr>
              <a:t>、账号 </a:t>
            </a:r>
            <a:r>
              <a:rPr lang="en-US" altLang="zh-CN" sz="2000" dirty="0">
                <a:solidFill>
                  <a:srgbClr val="1A1A1A"/>
                </a:solidFill>
                <a:latin typeface="-apple-system"/>
              </a:rPr>
              <a:t>A </a:t>
            </a:r>
            <a:r>
              <a:rPr lang="zh-CN" altLang="en-US" sz="2000" dirty="0">
                <a:solidFill>
                  <a:srgbClr val="1A1A1A"/>
                </a:solidFill>
                <a:latin typeface="-apple-system"/>
              </a:rPr>
              <a:t>触发合约 </a:t>
            </a:r>
            <a:r>
              <a:rPr lang="en-US" altLang="zh-CN" sz="2000" dirty="0">
                <a:solidFill>
                  <a:srgbClr val="1A1A1A"/>
                </a:solidFill>
                <a:latin typeface="-apple-system"/>
              </a:rPr>
              <a:t>B, </a:t>
            </a:r>
            <a:r>
              <a:rPr lang="zh-CN" altLang="en-US" sz="2000" dirty="0">
                <a:solidFill>
                  <a:srgbClr val="1A1A1A"/>
                </a:solidFill>
                <a:latin typeface="-apple-system"/>
              </a:rPr>
              <a:t>在合约 </a:t>
            </a:r>
            <a:r>
              <a:rPr lang="en-US" altLang="zh-CN" sz="2000" dirty="0">
                <a:solidFill>
                  <a:srgbClr val="1A1A1A"/>
                </a:solidFill>
                <a:latin typeface="-apple-system"/>
              </a:rPr>
              <a:t>B </a:t>
            </a:r>
            <a:r>
              <a:rPr lang="zh-CN" altLang="en-US" sz="2000" dirty="0">
                <a:solidFill>
                  <a:srgbClr val="1A1A1A"/>
                </a:solidFill>
                <a:latin typeface="-apple-system"/>
              </a:rPr>
              <a:t>内发起转移资产操作，扣的谁费用（</a:t>
            </a:r>
            <a:r>
              <a:rPr lang="en-US" altLang="zh-CN" sz="2000" dirty="0">
                <a:solidFill>
                  <a:srgbClr val="1A1A1A"/>
                </a:solidFill>
                <a:latin typeface="-apple-system"/>
              </a:rPr>
              <a:t>gas</a:t>
            </a:r>
            <a:r>
              <a:rPr lang="zh-CN" altLang="en-US" sz="2000" dirty="0">
                <a:solidFill>
                  <a:srgbClr val="1A1A1A"/>
                </a:solidFill>
                <a:latin typeface="-apple-system"/>
              </a:rPr>
              <a:t>），转的谁的资产？</a:t>
            </a:r>
          </a:p>
          <a:p>
            <a:endParaRPr lang="en-US" altLang="zh-CN" sz="2000" dirty="0">
              <a:solidFill>
                <a:srgbClr val="1A1A1A"/>
              </a:solidFill>
              <a:latin typeface="-apple-system"/>
            </a:endParaRPr>
          </a:p>
          <a:p>
            <a:endParaRPr lang="en-US" altLang="zh-CN" sz="2000" dirty="0">
              <a:solidFill>
                <a:srgbClr val="1A1A1A"/>
              </a:solidFill>
              <a:latin typeface="-apple-system"/>
            </a:endParaRPr>
          </a:p>
          <a:p>
            <a:r>
              <a:rPr lang="en-US" altLang="zh-CN" sz="2000" dirty="0">
                <a:solidFill>
                  <a:srgbClr val="1A1A1A"/>
                </a:solidFill>
                <a:latin typeface="-apple-system"/>
              </a:rPr>
              <a:t>2</a:t>
            </a:r>
            <a:r>
              <a:rPr lang="zh-CN" altLang="en-US" sz="2000" dirty="0">
                <a:solidFill>
                  <a:srgbClr val="1A1A1A"/>
                </a:solidFill>
                <a:latin typeface="-apple-system"/>
              </a:rPr>
              <a:t>、在基于合约不可</a:t>
            </a:r>
            <a:r>
              <a:rPr lang="zh-CN" altLang="en-US" sz="2000">
                <a:solidFill>
                  <a:srgbClr val="1A1A1A"/>
                </a:solidFill>
                <a:latin typeface="-apple-system"/>
              </a:rPr>
              <a:t>修改的场景下</a:t>
            </a:r>
            <a:r>
              <a:rPr lang="zh-CN" altLang="en-US" sz="2000" dirty="0">
                <a:solidFill>
                  <a:srgbClr val="1A1A1A"/>
                </a:solidFill>
                <a:latin typeface="-apple-system"/>
              </a:rPr>
              <a:t>，怎样实现合约升级？</a:t>
            </a:r>
          </a:p>
          <a:p>
            <a:endParaRPr lang="zh-CN" altLang="en-US" sz="2000" b="0" i="0" dirty="0">
              <a:solidFill>
                <a:srgbClr val="1A1A1A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3057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矩形 516"/>
          <p:cNvSpPr/>
          <p:nvPr/>
        </p:nvSpPr>
        <p:spPr>
          <a:xfrm>
            <a:off x="0" y="-988"/>
            <a:ext cx="12192000" cy="73308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5" name="矩形 434"/>
          <p:cNvSpPr/>
          <p:nvPr/>
        </p:nvSpPr>
        <p:spPr>
          <a:xfrm>
            <a:off x="4145915" y="3110865"/>
            <a:ext cx="321119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  <a:endParaRPr lang="en-US" sz="60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3" name="组合 272"/>
          <p:cNvGrpSpPr/>
          <p:nvPr/>
        </p:nvGrpSpPr>
        <p:grpSpPr>
          <a:xfrm>
            <a:off x="5203760" y="-369459"/>
            <a:ext cx="6988240" cy="4421651"/>
            <a:chOff x="5203760" y="-369459"/>
            <a:chExt cx="6988240" cy="4421651"/>
          </a:xfrm>
        </p:grpSpPr>
        <p:sp>
          <p:nvSpPr>
            <p:cNvPr id="274" name="等腰三角形 273"/>
            <p:cNvSpPr/>
            <p:nvPr/>
          </p:nvSpPr>
          <p:spPr>
            <a:xfrm rot="16200000">
              <a:off x="11505882" y="-3186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6" name="等腰三角形 275"/>
            <p:cNvSpPr/>
            <p:nvPr/>
          </p:nvSpPr>
          <p:spPr>
            <a:xfrm rot="16200000">
              <a:off x="10235292" y="-3186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78" name="等腰三角形 277"/>
            <p:cNvSpPr/>
            <p:nvPr/>
          </p:nvSpPr>
          <p:spPr>
            <a:xfrm rot="5400000">
              <a:off x="10870586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6" name="等腰三角形 285"/>
            <p:cNvSpPr/>
            <p:nvPr/>
          </p:nvSpPr>
          <p:spPr>
            <a:xfrm rot="16200000">
              <a:off x="8964703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7" name="等腰三角形 286"/>
            <p:cNvSpPr/>
            <p:nvPr/>
          </p:nvSpPr>
          <p:spPr>
            <a:xfrm rot="5400000">
              <a:off x="9599997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8" name="等腰三角形 287"/>
            <p:cNvSpPr/>
            <p:nvPr/>
          </p:nvSpPr>
          <p:spPr>
            <a:xfrm rot="16200000">
              <a:off x="7694114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9" name="等腰三角形 288"/>
            <p:cNvSpPr/>
            <p:nvPr/>
          </p:nvSpPr>
          <p:spPr>
            <a:xfrm rot="5400000">
              <a:off x="8329408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0" name="等腰三角形 289"/>
            <p:cNvSpPr/>
            <p:nvPr/>
          </p:nvSpPr>
          <p:spPr>
            <a:xfrm rot="16200000">
              <a:off x="6423525" y="-3186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1" name="等腰三角形 290"/>
            <p:cNvSpPr/>
            <p:nvPr/>
          </p:nvSpPr>
          <p:spPr>
            <a:xfrm rot="5400000">
              <a:off x="7058819" y="-3186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2" name="等腰三角形 291"/>
            <p:cNvSpPr/>
            <p:nvPr/>
          </p:nvSpPr>
          <p:spPr>
            <a:xfrm rot="16200000">
              <a:off x="10870587" y="51509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3" name="等腰三角形 292"/>
            <p:cNvSpPr/>
            <p:nvPr/>
          </p:nvSpPr>
          <p:spPr>
            <a:xfrm rot="5400000">
              <a:off x="11505881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4" name="等腰三角形 293"/>
            <p:cNvSpPr/>
            <p:nvPr/>
          </p:nvSpPr>
          <p:spPr>
            <a:xfrm rot="16200000">
              <a:off x="9599998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5" name="等腰三角形 294"/>
            <p:cNvSpPr/>
            <p:nvPr/>
          </p:nvSpPr>
          <p:spPr>
            <a:xfrm rot="16200000">
              <a:off x="8329409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6" name="等腰三角形 295"/>
            <p:cNvSpPr/>
            <p:nvPr/>
          </p:nvSpPr>
          <p:spPr>
            <a:xfrm rot="5400000">
              <a:off x="8964703" y="5150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7" name="等腰三角形 296"/>
            <p:cNvSpPr/>
            <p:nvPr/>
          </p:nvSpPr>
          <p:spPr>
            <a:xfrm rot="16200000">
              <a:off x="7058820" y="5150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8" name="等腰三角形 297"/>
            <p:cNvSpPr/>
            <p:nvPr/>
          </p:nvSpPr>
          <p:spPr>
            <a:xfrm rot="5400000">
              <a:off x="7694114" y="5150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9" name="等腰三角形 298"/>
            <p:cNvSpPr/>
            <p:nvPr/>
          </p:nvSpPr>
          <p:spPr>
            <a:xfrm rot="16200000">
              <a:off x="11505882" y="418307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0" name="等腰三角形 299"/>
            <p:cNvSpPr/>
            <p:nvPr/>
          </p:nvSpPr>
          <p:spPr>
            <a:xfrm rot="16200000">
              <a:off x="10235292" y="418307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1" name="等腰三角形 300"/>
            <p:cNvSpPr/>
            <p:nvPr/>
          </p:nvSpPr>
          <p:spPr>
            <a:xfrm rot="5400000">
              <a:off x="10870586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2" name="等腰三角形 301"/>
            <p:cNvSpPr/>
            <p:nvPr/>
          </p:nvSpPr>
          <p:spPr>
            <a:xfrm rot="16200000">
              <a:off x="8964703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3" name="等腰三角形 302"/>
            <p:cNvSpPr/>
            <p:nvPr/>
          </p:nvSpPr>
          <p:spPr>
            <a:xfrm rot="5400000">
              <a:off x="9599997" y="41830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4" name="等腰三角形 303"/>
            <p:cNvSpPr/>
            <p:nvPr/>
          </p:nvSpPr>
          <p:spPr>
            <a:xfrm rot="16200000">
              <a:off x="7694114" y="41830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5" name="等腰三角形 304"/>
            <p:cNvSpPr/>
            <p:nvPr/>
          </p:nvSpPr>
          <p:spPr>
            <a:xfrm rot="16200000">
              <a:off x="6423525" y="41830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6" name="等腰三角形 305"/>
            <p:cNvSpPr/>
            <p:nvPr/>
          </p:nvSpPr>
          <p:spPr>
            <a:xfrm rot="5400000">
              <a:off x="7058819" y="418307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7" name="等腰三角形 306"/>
            <p:cNvSpPr/>
            <p:nvPr/>
          </p:nvSpPr>
          <p:spPr>
            <a:xfrm rot="5400000">
              <a:off x="11505881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8" name="等腰三角形 307"/>
            <p:cNvSpPr/>
            <p:nvPr/>
          </p:nvSpPr>
          <p:spPr>
            <a:xfrm rot="16200000">
              <a:off x="9599998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9" name="等腰三角形 308"/>
            <p:cNvSpPr/>
            <p:nvPr/>
          </p:nvSpPr>
          <p:spPr>
            <a:xfrm rot="5400000">
              <a:off x="10235292" y="78845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0" name="等腰三角形 309"/>
            <p:cNvSpPr/>
            <p:nvPr/>
          </p:nvSpPr>
          <p:spPr>
            <a:xfrm rot="16200000">
              <a:off x="8329409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1" name="等腰三角形 310"/>
            <p:cNvSpPr/>
            <p:nvPr/>
          </p:nvSpPr>
          <p:spPr>
            <a:xfrm rot="5400000">
              <a:off x="8964703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2" name="等腰三角形 311"/>
            <p:cNvSpPr/>
            <p:nvPr/>
          </p:nvSpPr>
          <p:spPr>
            <a:xfrm rot="16200000">
              <a:off x="7058820" y="788451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3" name="等腰三角形 312"/>
            <p:cNvSpPr/>
            <p:nvPr/>
          </p:nvSpPr>
          <p:spPr>
            <a:xfrm rot="5400000">
              <a:off x="7694114" y="78845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4" name="等腰三角形 313"/>
            <p:cNvSpPr/>
            <p:nvPr/>
          </p:nvSpPr>
          <p:spPr>
            <a:xfrm rot="5400000">
              <a:off x="6423525" y="78845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5" name="等腰三角形 314"/>
            <p:cNvSpPr/>
            <p:nvPr/>
          </p:nvSpPr>
          <p:spPr>
            <a:xfrm rot="16200000">
              <a:off x="11505882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6" name="等腰三角形 315"/>
            <p:cNvSpPr/>
            <p:nvPr/>
          </p:nvSpPr>
          <p:spPr>
            <a:xfrm rot="16200000">
              <a:off x="10235292" y="115524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7" name="等腰三角形 316"/>
            <p:cNvSpPr/>
            <p:nvPr/>
          </p:nvSpPr>
          <p:spPr>
            <a:xfrm rot="5400000">
              <a:off x="10870586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8" name="等腰三角形 317"/>
            <p:cNvSpPr/>
            <p:nvPr/>
          </p:nvSpPr>
          <p:spPr>
            <a:xfrm rot="16200000">
              <a:off x="8964703" y="1155249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19" name="等腰三角形 318"/>
            <p:cNvSpPr/>
            <p:nvPr/>
          </p:nvSpPr>
          <p:spPr>
            <a:xfrm rot="5400000">
              <a:off x="9599997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1" name="等腰三角形 320"/>
            <p:cNvSpPr/>
            <p:nvPr/>
          </p:nvSpPr>
          <p:spPr>
            <a:xfrm rot="16200000">
              <a:off x="7694114" y="1155249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4" name="等腰三角形 323"/>
            <p:cNvSpPr/>
            <p:nvPr/>
          </p:nvSpPr>
          <p:spPr>
            <a:xfrm rot="5400000">
              <a:off x="8329408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5" name="等腰三角形 324"/>
            <p:cNvSpPr/>
            <p:nvPr/>
          </p:nvSpPr>
          <p:spPr>
            <a:xfrm rot="16200000">
              <a:off x="6423525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6" name="等腰三角形 325"/>
            <p:cNvSpPr/>
            <p:nvPr/>
          </p:nvSpPr>
          <p:spPr>
            <a:xfrm rot="16200000">
              <a:off x="5152936" y="1155249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7" name="等腰三角形 326"/>
            <p:cNvSpPr/>
            <p:nvPr/>
          </p:nvSpPr>
          <p:spPr>
            <a:xfrm rot="16200000">
              <a:off x="10870587" y="152539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8" name="等腰三角形 327"/>
            <p:cNvSpPr/>
            <p:nvPr/>
          </p:nvSpPr>
          <p:spPr>
            <a:xfrm rot="16200000">
              <a:off x="9599998" y="1525393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29" name="等腰三角形 328"/>
            <p:cNvSpPr/>
            <p:nvPr/>
          </p:nvSpPr>
          <p:spPr>
            <a:xfrm rot="5400000">
              <a:off x="10235292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0" name="等腰三角形 329"/>
            <p:cNvSpPr/>
            <p:nvPr/>
          </p:nvSpPr>
          <p:spPr>
            <a:xfrm rot="16200000">
              <a:off x="8329409" y="152539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1" name="等腰三角形 330"/>
            <p:cNvSpPr/>
            <p:nvPr/>
          </p:nvSpPr>
          <p:spPr>
            <a:xfrm rot="5400000">
              <a:off x="8964703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2" name="等腰三角形 331"/>
            <p:cNvSpPr/>
            <p:nvPr/>
          </p:nvSpPr>
          <p:spPr>
            <a:xfrm rot="16200000">
              <a:off x="7058820" y="1525393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3" name="等腰三角形 332"/>
            <p:cNvSpPr/>
            <p:nvPr/>
          </p:nvSpPr>
          <p:spPr>
            <a:xfrm rot="5400000">
              <a:off x="7694114" y="152539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4" name="等腰三角形 333"/>
            <p:cNvSpPr/>
            <p:nvPr/>
          </p:nvSpPr>
          <p:spPr>
            <a:xfrm rot="16200000">
              <a:off x="11505882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5" name="等腰三角形 334"/>
            <p:cNvSpPr/>
            <p:nvPr/>
          </p:nvSpPr>
          <p:spPr>
            <a:xfrm rot="16200000">
              <a:off x="10235292" y="1892191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6" name="等腰三角形 335"/>
            <p:cNvSpPr/>
            <p:nvPr/>
          </p:nvSpPr>
          <p:spPr>
            <a:xfrm rot="5400000">
              <a:off x="10870586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37" name="等腰三角形 336"/>
            <p:cNvSpPr/>
            <p:nvPr/>
          </p:nvSpPr>
          <p:spPr>
            <a:xfrm rot="16200000">
              <a:off x="8964703" y="1892191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0" name="等腰三角形 339"/>
            <p:cNvSpPr/>
            <p:nvPr/>
          </p:nvSpPr>
          <p:spPr>
            <a:xfrm rot="5400000">
              <a:off x="9599997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2" name="等腰三角形 341"/>
            <p:cNvSpPr/>
            <p:nvPr/>
          </p:nvSpPr>
          <p:spPr>
            <a:xfrm rot="5400000">
              <a:off x="8329408" y="1892191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3" name="等腰三角形 342"/>
            <p:cNvSpPr/>
            <p:nvPr/>
          </p:nvSpPr>
          <p:spPr>
            <a:xfrm rot="16200000">
              <a:off x="10870587" y="2262335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4" name="等腰三角形 343"/>
            <p:cNvSpPr/>
            <p:nvPr/>
          </p:nvSpPr>
          <p:spPr>
            <a:xfrm rot="5400000">
              <a:off x="11505881" y="22623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5" name="等腰三角形 344"/>
            <p:cNvSpPr/>
            <p:nvPr/>
          </p:nvSpPr>
          <p:spPr>
            <a:xfrm rot="16200000">
              <a:off x="9599998" y="22623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6" name="等腰三角形 345"/>
            <p:cNvSpPr/>
            <p:nvPr/>
          </p:nvSpPr>
          <p:spPr>
            <a:xfrm rot="5400000">
              <a:off x="10235292" y="2262335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7" name="等腰三角形 346"/>
            <p:cNvSpPr/>
            <p:nvPr/>
          </p:nvSpPr>
          <p:spPr>
            <a:xfrm rot="16200000">
              <a:off x="8329409" y="2262335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8" name="等腰三角形 347"/>
            <p:cNvSpPr/>
            <p:nvPr/>
          </p:nvSpPr>
          <p:spPr>
            <a:xfrm rot="5400000">
              <a:off x="8964703" y="226233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49" name="等腰三角形 348"/>
            <p:cNvSpPr/>
            <p:nvPr/>
          </p:nvSpPr>
          <p:spPr>
            <a:xfrm rot="16200000">
              <a:off x="11505882" y="262913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0" name="等腰三角形 349"/>
            <p:cNvSpPr/>
            <p:nvPr/>
          </p:nvSpPr>
          <p:spPr>
            <a:xfrm rot="16200000">
              <a:off x="10235292" y="2629133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1" name="等腰三角形 350"/>
            <p:cNvSpPr/>
            <p:nvPr/>
          </p:nvSpPr>
          <p:spPr>
            <a:xfrm rot="5400000">
              <a:off x="10870586" y="2629133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2" name="等腰三角形 351"/>
            <p:cNvSpPr/>
            <p:nvPr/>
          </p:nvSpPr>
          <p:spPr>
            <a:xfrm rot="5400000">
              <a:off x="9599997" y="2629133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3" name="等腰三角形 352"/>
            <p:cNvSpPr/>
            <p:nvPr/>
          </p:nvSpPr>
          <p:spPr>
            <a:xfrm rot="16200000">
              <a:off x="9599998" y="2999277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4" name="等腰三角形 353"/>
            <p:cNvSpPr/>
            <p:nvPr/>
          </p:nvSpPr>
          <p:spPr>
            <a:xfrm rot="5400000">
              <a:off x="10235292" y="2999277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59" name="等腰三角形 358"/>
            <p:cNvSpPr/>
            <p:nvPr/>
          </p:nvSpPr>
          <p:spPr>
            <a:xfrm rot="16200000">
              <a:off x="11505882" y="3366075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0" name="等腰三角形 359"/>
            <p:cNvSpPr/>
            <p:nvPr/>
          </p:nvSpPr>
          <p:spPr>
            <a:xfrm rot="5400000">
              <a:off x="10870586" y="336607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1" name="等腰三角形 360"/>
            <p:cNvSpPr/>
            <p:nvPr/>
          </p:nvSpPr>
          <p:spPr>
            <a:xfrm rot="5400000">
              <a:off x="9599997" y="3366075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62" name="组合 361"/>
          <p:cNvGrpSpPr/>
          <p:nvPr/>
        </p:nvGrpSpPr>
        <p:grpSpPr>
          <a:xfrm>
            <a:off x="-10549" y="3165604"/>
            <a:ext cx="3811767" cy="4051507"/>
            <a:chOff x="-10549" y="3165604"/>
            <a:chExt cx="3811767" cy="4051507"/>
          </a:xfrm>
        </p:grpSpPr>
        <p:sp>
          <p:nvSpPr>
            <p:cNvPr id="363" name="等腰三角形 362"/>
            <p:cNvSpPr/>
            <p:nvPr/>
          </p:nvSpPr>
          <p:spPr>
            <a:xfrm rot="5400000">
              <a:off x="-61373" y="653099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4" name="等腰三角形 363"/>
            <p:cNvSpPr/>
            <p:nvPr/>
          </p:nvSpPr>
          <p:spPr>
            <a:xfrm rot="5400000">
              <a:off x="1209216" y="6530994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5" name="等腰三角形 364"/>
            <p:cNvSpPr/>
            <p:nvPr/>
          </p:nvSpPr>
          <p:spPr>
            <a:xfrm rot="16200000">
              <a:off x="573922" y="6530994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6" name="等腰三角形 365"/>
            <p:cNvSpPr/>
            <p:nvPr/>
          </p:nvSpPr>
          <p:spPr>
            <a:xfrm rot="5400000">
              <a:off x="2479805" y="653099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7" name="等腰三角形 366"/>
            <p:cNvSpPr/>
            <p:nvPr/>
          </p:nvSpPr>
          <p:spPr>
            <a:xfrm rot="16200000">
              <a:off x="1844511" y="6530994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8" name="等腰三角形 367"/>
            <p:cNvSpPr/>
            <p:nvPr/>
          </p:nvSpPr>
          <p:spPr>
            <a:xfrm rot="5400000">
              <a:off x="573922" y="6164196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69" name="等腰三角形 368"/>
            <p:cNvSpPr/>
            <p:nvPr/>
          </p:nvSpPr>
          <p:spPr>
            <a:xfrm rot="16200000">
              <a:off x="-61372" y="616419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0" name="等腰三角形 369"/>
            <p:cNvSpPr/>
            <p:nvPr/>
          </p:nvSpPr>
          <p:spPr>
            <a:xfrm rot="5400000">
              <a:off x="1844511" y="616419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1" name="等腰三角形 370"/>
            <p:cNvSpPr/>
            <p:nvPr/>
          </p:nvSpPr>
          <p:spPr>
            <a:xfrm rot="16200000">
              <a:off x="1209217" y="6164196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2" name="等腰三角形 371"/>
            <p:cNvSpPr/>
            <p:nvPr/>
          </p:nvSpPr>
          <p:spPr>
            <a:xfrm rot="5400000">
              <a:off x="3115100" y="6164196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3" name="等腰三角形 372"/>
            <p:cNvSpPr/>
            <p:nvPr/>
          </p:nvSpPr>
          <p:spPr>
            <a:xfrm rot="5400000">
              <a:off x="-61373" y="5794052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4" name="等腰三角形 373"/>
            <p:cNvSpPr/>
            <p:nvPr/>
          </p:nvSpPr>
          <p:spPr>
            <a:xfrm rot="5400000">
              <a:off x="1209216" y="579405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5" name="等腰三角形 374"/>
            <p:cNvSpPr/>
            <p:nvPr/>
          </p:nvSpPr>
          <p:spPr>
            <a:xfrm rot="16200000">
              <a:off x="573922" y="5794052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6" name="等腰三角形 375"/>
            <p:cNvSpPr/>
            <p:nvPr/>
          </p:nvSpPr>
          <p:spPr>
            <a:xfrm rot="5400000">
              <a:off x="2479805" y="579405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7" name="等腰三角形 376"/>
            <p:cNvSpPr/>
            <p:nvPr/>
          </p:nvSpPr>
          <p:spPr>
            <a:xfrm rot="16200000">
              <a:off x="1844511" y="5794052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8" name="等腰三角形 377"/>
            <p:cNvSpPr/>
            <p:nvPr/>
          </p:nvSpPr>
          <p:spPr>
            <a:xfrm rot="5400000">
              <a:off x="573922" y="5427254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9" name="等腰三角形 378"/>
            <p:cNvSpPr/>
            <p:nvPr/>
          </p:nvSpPr>
          <p:spPr>
            <a:xfrm rot="16200000">
              <a:off x="-61372" y="5427254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0" name="等腰三角形 379"/>
            <p:cNvSpPr/>
            <p:nvPr/>
          </p:nvSpPr>
          <p:spPr>
            <a:xfrm rot="16200000">
              <a:off x="1209217" y="5427254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1" name="等腰三角形 380"/>
            <p:cNvSpPr/>
            <p:nvPr/>
          </p:nvSpPr>
          <p:spPr>
            <a:xfrm rot="5400000">
              <a:off x="-61373" y="5057110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2" name="等腰三角形 381"/>
            <p:cNvSpPr/>
            <p:nvPr/>
          </p:nvSpPr>
          <p:spPr>
            <a:xfrm rot="5400000">
              <a:off x="1209216" y="5057110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3" name="等腰三角形 382"/>
            <p:cNvSpPr/>
            <p:nvPr/>
          </p:nvSpPr>
          <p:spPr>
            <a:xfrm rot="16200000">
              <a:off x="573922" y="5057110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4" name="等腰三角形 383"/>
            <p:cNvSpPr/>
            <p:nvPr/>
          </p:nvSpPr>
          <p:spPr>
            <a:xfrm rot="5400000">
              <a:off x="573922" y="4690312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5" name="等腰三角形 384"/>
            <p:cNvSpPr/>
            <p:nvPr/>
          </p:nvSpPr>
          <p:spPr>
            <a:xfrm rot="16200000">
              <a:off x="-61372" y="4690312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6" name="等腰三角形 385"/>
            <p:cNvSpPr/>
            <p:nvPr/>
          </p:nvSpPr>
          <p:spPr>
            <a:xfrm rot="16200000">
              <a:off x="1209217" y="4690312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7" name="等腰三角形 386"/>
            <p:cNvSpPr/>
            <p:nvPr/>
          </p:nvSpPr>
          <p:spPr>
            <a:xfrm rot="5400000">
              <a:off x="-61373" y="4320168"/>
              <a:ext cx="736941" cy="635294"/>
            </a:xfrm>
            <a:prstGeom prst="triangle">
              <a:avLst/>
            </a:prstGeom>
            <a:solidFill>
              <a:srgbClr val="0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8" name="等腰三角形 387"/>
            <p:cNvSpPr/>
            <p:nvPr/>
          </p:nvSpPr>
          <p:spPr>
            <a:xfrm rot="16200000">
              <a:off x="573922" y="4320168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89" name="等腰三角形 388"/>
            <p:cNvSpPr/>
            <p:nvPr/>
          </p:nvSpPr>
          <p:spPr>
            <a:xfrm rot="16200000">
              <a:off x="-61372" y="3953370"/>
              <a:ext cx="736941" cy="635294"/>
            </a:xfrm>
            <a:prstGeom prst="triangle">
              <a:avLst/>
            </a:prstGeom>
            <a:solidFill>
              <a:srgbClr val="000000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0" name="等腰三角形 389"/>
            <p:cNvSpPr/>
            <p:nvPr/>
          </p:nvSpPr>
          <p:spPr>
            <a:xfrm rot="5400000">
              <a:off x="-61373" y="3583226"/>
              <a:ext cx="736941" cy="635294"/>
            </a:xfrm>
            <a:prstGeom prst="triangle">
              <a:avLst/>
            </a:prstGeom>
            <a:solidFill>
              <a:srgbClr val="000000">
                <a:alpha val="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91" name="等腰三角形 390"/>
            <p:cNvSpPr/>
            <p:nvPr/>
          </p:nvSpPr>
          <p:spPr>
            <a:xfrm rot="16200000">
              <a:off x="-61372" y="3216428"/>
              <a:ext cx="736941" cy="635294"/>
            </a:xfrm>
            <a:prstGeom prst="triangle">
              <a:avLst/>
            </a:prstGeom>
            <a:solidFill>
              <a:srgbClr val="00000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问题解答</a:t>
            </a:r>
            <a:endParaRPr lang="zh-CN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2289303" y="2807236"/>
            <a:ext cx="88706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/>
              <a:t>BUMO/BUBI</a:t>
            </a:r>
            <a:r>
              <a:rPr lang="zh-CN" altLang="en-US" dirty="0"/>
              <a:t>共识算法的特点？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2.BUMO/BUBI</a:t>
            </a:r>
            <a:r>
              <a:rPr lang="zh-CN" altLang="en-US" dirty="0"/>
              <a:t>是否会分叉，为什么？</a:t>
            </a:r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共识算法和经济激励模型之间有什么关系，如何设计经济激励模型？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402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4535312" y="2051867"/>
            <a:ext cx="1826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合约概念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3676590" y="2015316"/>
            <a:ext cx="575158" cy="568638"/>
            <a:chOff x="5981199" y="2764465"/>
            <a:chExt cx="363040" cy="305756"/>
          </a:xfrm>
        </p:grpSpPr>
        <p:sp>
          <p:nvSpPr>
            <p:cNvPr id="47" name="矩形 46"/>
            <p:cNvSpPr/>
            <p:nvPr/>
          </p:nvSpPr>
          <p:spPr>
            <a:xfrm>
              <a:off x="6080289" y="2846895"/>
              <a:ext cx="263950" cy="223326"/>
            </a:xfrm>
            <a:prstGeom prst="rect">
              <a:avLst/>
            </a:prstGeom>
            <a:solidFill>
              <a:srgbClr val="17B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5981199" y="2764465"/>
              <a:ext cx="261756" cy="220914"/>
            </a:xfrm>
            <a:prstGeom prst="rect">
              <a:avLst/>
            </a:prstGeom>
            <a:noFill/>
            <a:ln w="19050">
              <a:solidFill>
                <a:srgbClr val="17B2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-1674" y="4156301"/>
            <a:ext cx="2359863" cy="2709721"/>
            <a:chOff x="-1674" y="4156301"/>
            <a:chExt cx="2035953" cy="2709721"/>
          </a:xfrm>
        </p:grpSpPr>
        <p:sp>
          <p:nvSpPr>
            <p:cNvPr id="7" name="等腰三角形 26"/>
            <p:cNvSpPr/>
            <p:nvPr/>
          </p:nvSpPr>
          <p:spPr>
            <a:xfrm rot="5400000">
              <a:off x="618356" y="5753207"/>
              <a:ext cx="783113" cy="67437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等腰三角形 29"/>
            <p:cNvSpPr/>
            <p:nvPr/>
          </p:nvSpPr>
          <p:spPr>
            <a:xfrm rot="5400000">
              <a:off x="1305537" y="6137280"/>
              <a:ext cx="783113" cy="67437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48"/>
            <p:cNvSpPr/>
            <p:nvPr/>
          </p:nvSpPr>
          <p:spPr>
            <a:xfrm rot="5400000">
              <a:off x="1283296" y="4578541"/>
              <a:ext cx="783113" cy="67437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等腰三角形 89"/>
            <p:cNvSpPr/>
            <p:nvPr/>
          </p:nvSpPr>
          <p:spPr>
            <a:xfrm rot="5400000">
              <a:off x="1292727" y="5375121"/>
              <a:ext cx="783113" cy="67437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等腰三角形 76"/>
            <p:cNvSpPr/>
            <p:nvPr/>
          </p:nvSpPr>
          <p:spPr>
            <a:xfrm rot="5400000">
              <a:off x="618356" y="4980344"/>
              <a:ext cx="783113" cy="67437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等腰三角形 123"/>
            <p:cNvSpPr/>
            <p:nvPr/>
          </p:nvSpPr>
          <p:spPr>
            <a:xfrm rot="5400000">
              <a:off x="-56045" y="6130451"/>
              <a:ext cx="783113" cy="674371"/>
            </a:xfrm>
            <a:prstGeom prst="triangl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等腰三角形 138"/>
            <p:cNvSpPr/>
            <p:nvPr/>
          </p:nvSpPr>
          <p:spPr>
            <a:xfrm rot="5400000">
              <a:off x="-47781" y="4580059"/>
              <a:ext cx="783113" cy="674371"/>
            </a:xfrm>
            <a:prstGeom prst="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等腰三角形 168"/>
            <p:cNvSpPr/>
            <p:nvPr/>
          </p:nvSpPr>
          <p:spPr>
            <a:xfrm rot="5400000">
              <a:off x="-56016" y="5386213"/>
              <a:ext cx="783113" cy="674371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等腰三角形 29"/>
            <p:cNvSpPr/>
            <p:nvPr/>
          </p:nvSpPr>
          <p:spPr>
            <a:xfrm rot="5400000">
              <a:off x="621258" y="4210672"/>
              <a:ext cx="783113" cy="67437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组 2"/>
          <p:cNvGrpSpPr/>
          <p:nvPr/>
        </p:nvGrpSpPr>
        <p:grpSpPr>
          <a:xfrm>
            <a:off x="1247071" y="825866"/>
            <a:ext cx="3386026" cy="769441"/>
            <a:chOff x="1247071" y="1339210"/>
            <a:chExt cx="3386026" cy="769441"/>
          </a:xfrm>
        </p:grpSpPr>
        <p:sp>
          <p:nvSpPr>
            <p:cNvPr id="9" name="矩形 8"/>
            <p:cNvSpPr/>
            <p:nvPr/>
          </p:nvSpPr>
          <p:spPr>
            <a:xfrm>
              <a:off x="1247071" y="1659117"/>
              <a:ext cx="3386026" cy="1696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333796" y="1339210"/>
              <a:ext cx="131638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zh-CN" altLang="en-US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目录</a:t>
              </a:r>
              <a:endParaRPr kumimoji="1"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535312" y="3047810"/>
            <a:ext cx="485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合约使用</a:t>
            </a:r>
          </a:p>
        </p:txBody>
      </p:sp>
      <p:grpSp>
        <p:nvGrpSpPr>
          <p:cNvPr id="35" name="组合 45"/>
          <p:cNvGrpSpPr/>
          <p:nvPr/>
        </p:nvGrpSpPr>
        <p:grpSpPr>
          <a:xfrm>
            <a:off x="3676590" y="3004783"/>
            <a:ext cx="575158" cy="568638"/>
            <a:chOff x="5981199" y="2764465"/>
            <a:chExt cx="363040" cy="305756"/>
          </a:xfrm>
        </p:grpSpPr>
        <p:sp>
          <p:nvSpPr>
            <p:cNvPr id="36" name="矩形 35"/>
            <p:cNvSpPr/>
            <p:nvPr/>
          </p:nvSpPr>
          <p:spPr>
            <a:xfrm>
              <a:off x="6080289" y="2846895"/>
              <a:ext cx="263950" cy="223326"/>
            </a:xfrm>
            <a:prstGeom prst="rect">
              <a:avLst/>
            </a:prstGeom>
            <a:solidFill>
              <a:srgbClr val="17B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5981199" y="2764465"/>
              <a:ext cx="261756" cy="220914"/>
            </a:xfrm>
            <a:prstGeom prst="rect">
              <a:avLst/>
            </a:prstGeom>
            <a:noFill/>
            <a:ln w="19050">
              <a:solidFill>
                <a:srgbClr val="17B2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43" name="文本框 42"/>
          <p:cNvSpPr txBox="1"/>
          <p:nvPr/>
        </p:nvSpPr>
        <p:spPr>
          <a:xfrm>
            <a:off x="4535312" y="4043753"/>
            <a:ext cx="485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合约示例</a:t>
            </a:r>
          </a:p>
        </p:txBody>
      </p:sp>
      <p:grpSp>
        <p:nvGrpSpPr>
          <p:cNvPr id="44" name="组合 45"/>
          <p:cNvGrpSpPr/>
          <p:nvPr/>
        </p:nvGrpSpPr>
        <p:grpSpPr>
          <a:xfrm>
            <a:off x="3676590" y="4007202"/>
            <a:ext cx="575158" cy="568638"/>
            <a:chOff x="5981199" y="2764465"/>
            <a:chExt cx="363040" cy="305756"/>
          </a:xfrm>
        </p:grpSpPr>
        <p:sp>
          <p:nvSpPr>
            <p:cNvPr id="45" name="矩形 44"/>
            <p:cNvSpPr/>
            <p:nvPr/>
          </p:nvSpPr>
          <p:spPr>
            <a:xfrm>
              <a:off x="6080289" y="2846895"/>
              <a:ext cx="263950" cy="223326"/>
            </a:xfrm>
            <a:prstGeom prst="rect">
              <a:avLst/>
            </a:prstGeom>
            <a:solidFill>
              <a:srgbClr val="17B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981199" y="2764465"/>
              <a:ext cx="261756" cy="220914"/>
            </a:xfrm>
            <a:prstGeom prst="rect">
              <a:avLst/>
            </a:prstGeom>
            <a:noFill/>
            <a:ln w="19050">
              <a:solidFill>
                <a:srgbClr val="17B2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4513208" y="5050344"/>
            <a:ext cx="485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底层实现</a:t>
            </a:r>
          </a:p>
        </p:txBody>
      </p:sp>
      <p:grpSp>
        <p:nvGrpSpPr>
          <p:cNvPr id="32" name="组合 45"/>
          <p:cNvGrpSpPr/>
          <p:nvPr/>
        </p:nvGrpSpPr>
        <p:grpSpPr>
          <a:xfrm>
            <a:off x="3654486" y="5013793"/>
            <a:ext cx="575158" cy="568638"/>
            <a:chOff x="5981199" y="2764465"/>
            <a:chExt cx="363040" cy="305756"/>
          </a:xfrm>
        </p:grpSpPr>
        <p:sp>
          <p:nvSpPr>
            <p:cNvPr id="33" name="矩形 32"/>
            <p:cNvSpPr/>
            <p:nvPr/>
          </p:nvSpPr>
          <p:spPr>
            <a:xfrm>
              <a:off x="6080289" y="2846895"/>
              <a:ext cx="263950" cy="223326"/>
            </a:xfrm>
            <a:prstGeom prst="rect">
              <a:avLst/>
            </a:prstGeom>
            <a:solidFill>
              <a:srgbClr val="17B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981199" y="2764465"/>
              <a:ext cx="261756" cy="220914"/>
            </a:xfrm>
            <a:prstGeom prst="rect">
              <a:avLst/>
            </a:prstGeom>
            <a:noFill/>
            <a:ln w="19050">
              <a:solidFill>
                <a:srgbClr val="17B2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合约概念</a:t>
            </a:r>
            <a:r>
              <a:rPr lang="zh-CN" altLang="en-US" dirty="0"/>
              <a:t> </a:t>
            </a:r>
            <a:r>
              <a:rPr lang="zh-CN" altLang="en-US" sz="1400" dirty="0"/>
              <a:t>什么是智能合约</a:t>
            </a:r>
          </a:p>
        </p:txBody>
      </p:sp>
      <p:sp>
        <p:nvSpPr>
          <p:cNvPr id="3" name="矩形 2"/>
          <p:cNvSpPr/>
          <p:nvPr/>
        </p:nvSpPr>
        <p:spPr>
          <a:xfrm>
            <a:off x="2796674" y="54924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1A1A1A"/>
                </a:solidFill>
                <a:latin typeface="-apple-system"/>
              </a:rPr>
              <a:t>它是存储在区块链上的代码，写在合约账号里，实现了特定的业务操作，可以被触发执行。</a:t>
            </a:r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515207" y="2616907"/>
            <a:ext cx="704047" cy="5653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3515206" y="3761941"/>
            <a:ext cx="704047" cy="5653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201404" y="2616906"/>
            <a:ext cx="704047" cy="5653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节点</a:t>
            </a:r>
            <a:endParaRPr lang="zh-CN" altLang="en-US" dirty="0"/>
          </a:p>
        </p:txBody>
      </p:sp>
      <p:sp>
        <p:nvSpPr>
          <p:cNvPr id="20" name="圆角矩形 19"/>
          <p:cNvSpPr/>
          <p:nvPr/>
        </p:nvSpPr>
        <p:spPr>
          <a:xfrm>
            <a:off x="6208384" y="3761941"/>
            <a:ext cx="704047" cy="5653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节点</a:t>
            </a:r>
            <a:endParaRPr lang="zh-CN" altLang="en-US" dirty="0"/>
          </a:p>
        </p:txBody>
      </p:sp>
      <p:cxnSp>
        <p:nvCxnSpPr>
          <p:cNvPr id="22" name="直接连接符 21"/>
          <p:cNvCxnSpPr>
            <a:stCxn id="17" idx="3"/>
            <a:endCxn id="19" idx="1"/>
          </p:cNvCxnSpPr>
          <p:nvPr/>
        </p:nvCxnSpPr>
        <p:spPr>
          <a:xfrm flipV="1">
            <a:off x="4219254" y="2899603"/>
            <a:ext cx="19821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7" idx="2"/>
            <a:endCxn id="18" idx="0"/>
          </p:cNvCxnSpPr>
          <p:nvPr/>
        </p:nvCxnSpPr>
        <p:spPr>
          <a:xfrm flipH="1">
            <a:off x="3867230" y="3182300"/>
            <a:ext cx="1" cy="579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1"/>
            <a:endCxn id="18" idx="3"/>
          </p:cNvCxnSpPr>
          <p:nvPr/>
        </p:nvCxnSpPr>
        <p:spPr>
          <a:xfrm flipH="1">
            <a:off x="4219253" y="4044638"/>
            <a:ext cx="19891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9" idx="2"/>
            <a:endCxn id="20" idx="0"/>
          </p:cNvCxnSpPr>
          <p:nvPr/>
        </p:nvCxnSpPr>
        <p:spPr>
          <a:xfrm>
            <a:off x="6553428" y="3182299"/>
            <a:ext cx="6980" cy="579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线形标注 2 32"/>
          <p:cNvSpPr/>
          <p:nvPr/>
        </p:nvSpPr>
        <p:spPr>
          <a:xfrm>
            <a:off x="4219254" y="2235468"/>
            <a:ext cx="979146" cy="282697"/>
          </a:xfrm>
          <a:prstGeom prst="borderCallout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合约账号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34" name="线形标注 2 33"/>
          <p:cNvSpPr/>
          <p:nvPr/>
        </p:nvSpPr>
        <p:spPr>
          <a:xfrm>
            <a:off x="6842628" y="2254154"/>
            <a:ext cx="1113372" cy="282697"/>
          </a:xfrm>
          <a:prstGeom prst="borderCallout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合约账号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35" name="线形标注 2 34"/>
          <p:cNvSpPr/>
          <p:nvPr/>
        </p:nvSpPr>
        <p:spPr>
          <a:xfrm>
            <a:off x="4481074" y="3469354"/>
            <a:ext cx="926125" cy="282697"/>
          </a:xfrm>
          <a:prstGeom prst="borderCallout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合约账号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36" name="线形标注 2 35"/>
          <p:cNvSpPr/>
          <p:nvPr/>
        </p:nvSpPr>
        <p:spPr>
          <a:xfrm>
            <a:off x="7148042" y="3438628"/>
            <a:ext cx="1031157" cy="282697"/>
          </a:xfrm>
          <a:prstGeom prst="borderCallout2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合约账号</a:t>
            </a:r>
            <a:r>
              <a:rPr lang="en-US" altLang="zh-CN" sz="1200" dirty="0"/>
              <a:t>A</a:t>
            </a:r>
            <a:endParaRPr lang="zh-CN" altLang="en-US" sz="1200" dirty="0"/>
          </a:p>
        </p:txBody>
      </p:sp>
      <p:sp>
        <p:nvSpPr>
          <p:cNvPr id="51" name="矩形 50"/>
          <p:cNvSpPr/>
          <p:nvPr/>
        </p:nvSpPr>
        <p:spPr>
          <a:xfrm>
            <a:off x="2137081" y="1608522"/>
            <a:ext cx="7222919" cy="349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2361600" y="1821600"/>
            <a:ext cx="198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区块链系统 </a:t>
            </a:r>
            <a:r>
              <a:rPr lang="en-US" altLang="zh-CN" sz="1200" dirty="0"/>
              <a:t>- </a:t>
            </a:r>
            <a:r>
              <a:rPr lang="zh-CN" altLang="en-US" sz="1200" dirty="0"/>
              <a:t>部署</a:t>
            </a:r>
          </a:p>
        </p:txBody>
      </p:sp>
    </p:spTree>
    <p:extLst>
      <p:ext uri="{BB962C8B-B14F-4D97-AF65-F5344CB8AC3E}">
        <p14:creationId xmlns:p14="http://schemas.microsoft.com/office/powerpoint/2010/main" val="411059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合约概念 </a:t>
            </a:r>
            <a:r>
              <a:rPr kumimoji="1" lang="zh-CN" altLang="en-US" sz="1400" dirty="0"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智能合约执行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224726" y="3780155"/>
            <a:ext cx="4617081" cy="1414145"/>
            <a:chOff x="4675" y="5295"/>
            <a:chExt cx="5469" cy="2227"/>
          </a:xfrm>
        </p:grpSpPr>
        <p:sp>
          <p:nvSpPr>
            <p:cNvPr id="7" name="矩形 6"/>
            <p:cNvSpPr/>
            <p:nvPr/>
          </p:nvSpPr>
          <p:spPr>
            <a:xfrm>
              <a:off x="4675" y="5399"/>
              <a:ext cx="1667" cy="198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Open Sans" panose="020B0606030504020204" pitchFamily="34" charset="0"/>
                </a:rPr>
                <a:t>Alice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8256" y="5295"/>
              <a:ext cx="1888" cy="222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b="1" dirty="0">
                  <a:solidFill>
                    <a:schemeClr val="tx1"/>
                  </a:solidFill>
                </a:rPr>
                <a:t>Bob</a:t>
              </a:r>
            </a:p>
            <a:p>
              <a:pPr algn="ctr"/>
              <a:r>
                <a:rPr lang="en-US" altLang="zh-CN" sz="2200" b="1" dirty="0">
                  <a:solidFill>
                    <a:schemeClr val="tx1"/>
                  </a:solidFill>
                </a:rPr>
                <a:t>(</a:t>
              </a:r>
              <a:r>
                <a:rPr lang="zh-CN" altLang="en-US" sz="2200" b="1" dirty="0">
                  <a:solidFill>
                    <a:schemeClr val="tx1"/>
                  </a:solidFill>
                </a:rPr>
                <a:t>合约代码</a:t>
              </a:r>
              <a:r>
                <a:rPr lang="en-US" altLang="zh-CN" sz="2200" b="1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9" name="直接箭头连接符 8"/>
            <p:cNvCxnSpPr>
              <a:stCxn id="7" idx="3"/>
              <a:endCxn id="8" idx="1"/>
            </p:cNvCxnSpPr>
            <p:nvPr/>
          </p:nvCxnSpPr>
          <p:spPr>
            <a:xfrm>
              <a:off x="6342" y="6394"/>
              <a:ext cx="1914" cy="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6394" y="5597"/>
              <a:ext cx="2187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latin typeface="Open Sans" panose="020B0606030504020204" pitchFamily="34" charset="0"/>
                </a:rPr>
                <a:t> </a:t>
              </a:r>
              <a:r>
                <a:rPr lang="zh-CN" altLang="en-US" sz="1400" dirty="0">
                  <a:latin typeface="Verdana" panose="020B0604030504040204" charset="0"/>
                  <a:ea typeface="Verdana" panose="020B0604030504040204" charset="0"/>
                  <a:cs typeface="Verdana" panose="020B0604030504040204" charset="0"/>
                </a:rPr>
                <a:t>转移 </a:t>
              </a:r>
              <a:r>
                <a:rPr lang="en-US" altLang="zh-CN" sz="1400" dirty="0">
                  <a:latin typeface="Verdana" panose="020B0604030504040204" charset="0"/>
                  <a:ea typeface="Verdana" panose="020B0604030504040204" charset="0"/>
                  <a:cs typeface="Verdana" panose="020B0604030504040204" charset="0"/>
                  <a:sym typeface="+mn-ea"/>
                </a:rPr>
                <a:t>BU/</a:t>
              </a:r>
              <a:r>
                <a:rPr lang="en-US" altLang="zh-CN" sz="1400" dirty="0">
                  <a:latin typeface="Verdana" panose="020B0604030504040204" charset="0"/>
                  <a:ea typeface="Verdana" panose="020B0604030504040204" charset="0"/>
                  <a:cs typeface="Verdana" panose="020B0604030504040204" charset="0"/>
                </a:rPr>
                <a:t>asset </a:t>
              </a:r>
            </a:p>
          </p:txBody>
        </p:sp>
      </p:grpSp>
      <p:sp>
        <p:nvSpPr>
          <p:cNvPr id="11" name="椭圆形标注 10"/>
          <p:cNvSpPr/>
          <p:nvPr/>
        </p:nvSpPr>
        <p:spPr>
          <a:xfrm>
            <a:off x="2422113" y="2845757"/>
            <a:ext cx="1253727" cy="608330"/>
          </a:xfrm>
          <a:prstGeom prst="wedgeEllipseCallout">
            <a:avLst>
              <a:gd name="adj1" fmla="val -21894"/>
              <a:gd name="adj2" fmla="val 79115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普通账号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2" name="椭圆形标注 11"/>
          <p:cNvSpPr/>
          <p:nvPr/>
        </p:nvSpPr>
        <p:spPr>
          <a:xfrm>
            <a:off x="5759766" y="2877825"/>
            <a:ext cx="1471671" cy="544195"/>
          </a:xfrm>
          <a:prstGeom prst="wedgeEllipseCallout">
            <a:avLst>
              <a:gd name="adj1" fmla="val -21894"/>
              <a:gd name="adj2" fmla="val 79115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合约账号</a:t>
            </a:r>
            <a:endParaRPr lang="en-US" altLang="zh-CN" sz="1200" dirty="0">
              <a:solidFill>
                <a:schemeClr val="tx1"/>
              </a:solidFill>
            </a:endParaRPr>
          </a:p>
        </p:txBody>
      </p:sp>
      <p:sp>
        <p:nvSpPr>
          <p:cNvPr id="13" name="燕尾形箭头 12"/>
          <p:cNvSpPr/>
          <p:nvPr/>
        </p:nvSpPr>
        <p:spPr>
          <a:xfrm>
            <a:off x="6922097" y="4233545"/>
            <a:ext cx="631274" cy="423128"/>
          </a:xfrm>
          <a:prstGeom prst="notched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形标注 13"/>
          <p:cNvSpPr/>
          <p:nvPr/>
        </p:nvSpPr>
        <p:spPr>
          <a:xfrm>
            <a:off x="7833672" y="3120492"/>
            <a:ext cx="1654099" cy="553720"/>
          </a:xfrm>
          <a:prstGeom prst="wedgeEllipseCallout">
            <a:avLst>
              <a:gd name="adj1" fmla="val -21894"/>
              <a:gd name="adj2" fmla="val 79115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sym typeface="+mn-ea"/>
              </a:rPr>
              <a:t>所有节点执行</a:t>
            </a:r>
            <a:endParaRPr lang="en-US" altLang="zh-CN" sz="1200" dirty="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677416" y="3905917"/>
            <a:ext cx="983306" cy="1052581"/>
            <a:chOff x="10808" y="6013"/>
            <a:chExt cx="1118" cy="1014"/>
          </a:xfrm>
        </p:grpSpPr>
        <p:sp>
          <p:nvSpPr>
            <p:cNvPr id="16" name="同心圆 15"/>
            <p:cNvSpPr/>
            <p:nvPr/>
          </p:nvSpPr>
          <p:spPr>
            <a:xfrm>
              <a:off x="10808" y="6013"/>
              <a:ext cx="1118" cy="1015"/>
            </a:xfrm>
            <a:prstGeom prst="donu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下弧形箭头 16"/>
            <p:cNvSpPr/>
            <p:nvPr/>
          </p:nvSpPr>
          <p:spPr>
            <a:xfrm>
              <a:off x="10905" y="6580"/>
              <a:ext cx="990" cy="359"/>
            </a:xfrm>
            <a:prstGeom prst="curved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下弧形箭头 17"/>
            <p:cNvSpPr/>
            <p:nvPr/>
          </p:nvSpPr>
          <p:spPr>
            <a:xfrm rot="10800000">
              <a:off x="10865" y="6100"/>
              <a:ext cx="990" cy="359"/>
            </a:xfrm>
            <a:prstGeom prst="curved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1870681" y="1639345"/>
            <a:ext cx="8302919" cy="4533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2361600" y="1821600"/>
            <a:ext cx="198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智能合约执行</a:t>
            </a:r>
          </a:p>
        </p:txBody>
      </p:sp>
    </p:spTree>
    <p:extLst>
      <p:ext uri="{BB962C8B-B14F-4D97-AF65-F5344CB8AC3E}">
        <p14:creationId xmlns:p14="http://schemas.microsoft.com/office/powerpoint/2010/main" val="317370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合约概念 </a:t>
            </a:r>
            <a:r>
              <a:rPr kumimoji="1" lang="en-US" altLang="zh-CN" sz="1400" dirty="0" err="1"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BuVM</a:t>
            </a:r>
            <a:endParaRPr kumimoji="1" lang="zh-CN" altLang="en-US" sz="1400" dirty="0">
              <a:latin typeface="Verdana" panose="020B0604030504040204" charset="0"/>
              <a:ea typeface="Verdana" panose="020B0604030504040204" charset="0"/>
              <a:cs typeface="Verdana" panose="020B0604030504040204" charset="0"/>
            </a:endParaRPr>
          </a:p>
        </p:txBody>
      </p:sp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96800" y="1856526"/>
            <a:ext cx="9170726" cy="36089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606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Verdana" panose="020B0604030504040204" charset="0"/>
                <a:ea typeface="Verdana" panose="020B0604030504040204" charset="0"/>
                <a:cs typeface="Verdana" panose="020B0604030504040204" charset="0"/>
              </a:rPr>
              <a:t>合约概念 </a:t>
            </a:r>
            <a:r>
              <a:rPr lang="zh-CN" altLang="en-US" sz="1400" dirty="0"/>
              <a:t>合约账号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F4D3161-5C5A-451F-BBD4-37B9F8CDA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886418"/>
              </p:ext>
            </p:extLst>
          </p:nvPr>
        </p:nvGraphicFramePr>
        <p:xfrm>
          <a:off x="1209303" y="1022401"/>
          <a:ext cx="9930515" cy="510597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313856">
                  <a:extLst>
                    <a:ext uri="{9D8B030D-6E8A-4147-A177-3AD203B41FA5}">
                      <a16:colId xmlns:a16="http://schemas.microsoft.com/office/drawing/2014/main" val="1203330085"/>
                    </a:ext>
                  </a:extLst>
                </a:gridCol>
                <a:gridCol w="1088094">
                  <a:extLst>
                    <a:ext uri="{9D8B030D-6E8A-4147-A177-3AD203B41FA5}">
                      <a16:colId xmlns:a16="http://schemas.microsoft.com/office/drawing/2014/main" val="1089240041"/>
                    </a:ext>
                  </a:extLst>
                </a:gridCol>
                <a:gridCol w="435238">
                  <a:extLst>
                    <a:ext uri="{9D8B030D-6E8A-4147-A177-3AD203B41FA5}">
                      <a16:colId xmlns:a16="http://schemas.microsoft.com/office/drawing/2014/main" val="2621105087"/>
                    </a:ext>
                  </a:extLst>
                </a:gridCol>
                <a:gridCol w="652856">
                  <a:extLst>
                    <a:ext uri="{9D8B030D-6E8A-4147-A177-3AD203B41FA5}">
                      <a16:colId xmlns:a16="http://schemas.microsoft.com/office/drawing/2014/main" val="3207549282"/>
                    </a:ext>
                  </a:extLst>
                </a:gridCol>
                <a:gridCol w="870475">
                  <a:extLst>
                    <a:ext uri="{9D8B030D-6E8A-4147-A177-3AD203B41FA5}">
                      <a16:colId xmlns:a16="http://schemas.microsoft.com/office/drawing/2014/main" val="644551320"/>
                    </a:ext>
                  </a:extLst>
                </a:gridCol>
                <a:gridCol w="217620">
                  <a:extLst>
                    <a:ext uri="{9D8B030D-6E8A-4147-A177-3AD203B41FA5}">
                      <a16:colId xmlns:a16="http://schemas.microsoft.com/office/drawing/2014/main" val="3016547997"/>
                    </a:ext>
                  </a:extLst>
                </a:gridCol>
                <a:gridCol w="1088093">
                  <a:extLst>
                    <a:ext uri="{9D8B030D-6E8A-4147-A177-3AD203B41FA5}">
                      <a16:colId xmlns:a16="http://schemas.microsoft.com/office/drawing/2014/main" val="3876595064"/>
                    </a:ext>
                  </a:extLst>
                </a:gridCol>
                <a:gridCol w="217620">
                  <a:extLst>
                    <a:ext uri="{9D8B030D-6E8A-4147-A177-3AD203B41FA5}">
                      <a16:colId xmlns:a16="http://schemas.microsoft.com/office/drawing/2014/main" val="3194007101"/>
                    </a:ext>
                  </a:extLst>
                </a:gridCol>
                <a:gridCol w="870475">
                  <a:extLst>
                    <a:ext uri="{9D8B030D-6E8A-4147-A177-3AD203B41FA5}">
                      <a16:colId xmlns:a16="http://schemas.microsoft.com/office/drawing/2014/main" val="1467979539"/>
                    </a:ext>
                  </a:extLst>
                </a:gridCol>
                <a:gridCol w="652856">
                  <a:extLst>
                    <a:ext uri="{9D8B030D-6E8A-4147-A177-3AD203B41FA5}">
                      <a16:colId xmlns:a16="http://schemas.microsoft.com/office/drawing/2014/main" val="223531642"/>
                    </a:ext>
                  </a:extLst>
                </a:gridCol>
                <a:gridCol w="435238">
                  <a:extLst>
                    <a:ext uri="{9D8B030D-6E8A-4147-A177-3AD203B41FA5}">
                      <a16:colId xmlns:a16="http://schemas.microsoft.com/office/drawing/2014/main" val="3179481135"/>
                    </a:ext>
                  </a:extLst>
                </a:gridCol>
                <a:gridCol w="1088094">
                  <a:extLst>
                    <a:ext uri="{9D8B030D-6E8A-4147-A177-3AD203B41FA5}">
                      <a16:colId xmlns:a16="http://schemas.microsoft.com/office/drawing/2014/main" val="1209192367"/>
                    </a:ext>
                  </a:extLst>
                </a:gridCol>
              </a:tblGrid>
              <a:tr h="507000">
                <a:tc gridSpan="12">
                  <a:txBody>
                    <a:bodyPr/>
                    <a:lstStyle/>
                    <a:p>
                      <a:r>
                        <a:rPr lang="zh-CN" altLang="en-US" dirty="0"/>
                        <a:t>账户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60005"/>
                  </a:ext>
                </a:extLst>
              </a:tr>
              <a:tr h="3726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/>
                        <a:t>地址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dirty="0"/>
                        <a:t>buQhmPKU1xTyC3n7zJ8zLQXtuDJmM2zTrJey</a:t>
                      </a:r>
                      <a:endParaRPr lang="zh-CN" altLang="en-US" sz="16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306388"/>
                  </a:ext>
                </a:extLst>
              </a:tr>
              <a:tr h="27951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权限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签名权重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主权重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地址</a:t>
                      </a:r>
                      <a:r>
                        <a:rPr lang="en-US" altLang="zh-CN" sz="12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地址</a:t>
                      </a:r>
                      <a:r>
                        <a:rPr lang="en-US" altLang="zh-CN" sz="12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地址</a:t>
                      </a:r>
                      <a:r>
                        <a:rPr lang="en-US" altLang="zh-CN" sz="12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地址</a:t>
                      </a:r>
                      <a:r>
                        <a:rPr lang="en-US" altLang="zh-CN" sz="12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altLang="en-US" sz="12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95649"/>
                  </a:ext>
                </a:extLst>
              </a:tr>
              <a:tr h="2562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权重值</a:t>
                      </a:r>
                      <a:r>
                        <a:rPr lang="en-US" altLang="zh-CN" sz="105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(0)</a:t>
                      </a:r>
                      <a:endParaRPr lang="zh-CN" altLang="en-US" sz="1050" i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权重值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权重值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权重值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endParaRPr lang="zh-CN" altLang="en-US" sz="105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权重值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634219"/>
                  </a:ext>
                </a:extLst>
              </a:tr>
              <a:tr h="2795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操作门限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交易门限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转账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发行资产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转移资产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设置元数据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创建账户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306359"/>
                  </a:ext>
                </a:extLst>
              </a:tr>
              <a:tr h="2639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门限值</a:t>
                      </a:r>
                      <a:r>
                        <a:rPr lang="en-US" altLang="zh-CN" sz="1100" i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zh-CN" altLang="en-US" sz="1100" i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门限值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门限值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门限值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门限值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门限值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38344"/>
                  </a:ext>
                </a:extLst>
              </a:tr>
              <a:tr h="377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交易偏移量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497161"/>
                  </a:ext>
                </a:extLst>
              </a:tr>
              <a:tr h="27951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/>
                        <a:t>资产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发行者 </a:t>
                      </a:r>
                      <a:r>
                        <a:rPr lang="en-US" altLang="zh-CN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发行者 </a:t>
                      </a:r>
                      <a:r>
                        <a:rPr lang="en-US" altLang="zh-CN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发行者 </a:t>
                      </a:r>
                      <a:r>
                        <a:rPr lang="en-US" altLang="zh-CN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发行者 </a:t>
                      </a:r>
                      <a:r>
                        <a:rPr lang="en-US" altLang="zh-CN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zh-CN" altLang="en-US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569596"/>
                  </a:ext>
                </a:extLst>
              </a:tr>
              <a:tr h="2795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资产代码 </a:t>
                      </a:r>
                      <a:r>
                        <a:rPr lang="en-US" altLang="zh-CN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资产代码 </a:t>
                      </a:r>
                      <a:r>
                        <a:rPr lang="en-US" altLang="zh-CN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资产代码 </a:t>
                      </a:r>
                      <a:r>
                        <a:rPr lang="en-US" altLang="zh-CN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资产代码 </a:t>
                      </a:r>
                      <a:r>
                        <a:rPr lang="en-US" altLang="zh-CN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41309"/>
                  </a:ext>
                </a:extLst>
              </a:tr>
              <a:tr h="2795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资产数量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资产数量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资产数量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.......</a:t>
                      </a:r>
                      <a:endParaRPr lang="zh-CN" altLang="en-US" sz="12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资产数量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382750"/>
                  </a:ext>
                </a:extLst>
              </a:tr>
              <a:tr h="377856">
                <a:tc>
                  <a:txBody>
                    <a:bodyPr/>
                    <a:lstStyle/>
                    <a:p>
                      <a:pPr marL="0" marR="0" lvl="0" indent="0" algn="l" defTabSz="13639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/>
                        <a:t>代币余额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1">
                  <a:txBody>
                    <a:bodyPr/>
                    <a:lstStyle/>
                    <a:p>
                      <a:pPr marL="0" marR="0" lvl="0" indent="0" algn="l" defTabSz="13639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8 0000 0000</a:t>
                      </a:r>
                      <a:endParaRPr lang="zh-CN" alt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975508"/>
                  </a:ext>
                </a:extLst>
              </a:tr>
              <a:tr h="34162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元数据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key1</a:t>
                      </a:r>
                      <a:endParaRPr lang="zh-CN" alt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key2</a:t>
                      </a:r>
                      <a:endParaRPr lang="zh-CN" alt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key3</a:t>
                      </a:r>
                      <a:endParaRPr lang="zh-CN" alt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keyN</a:t>
                      </a:r>
                      <a:endParaRPr lang="zh-CN" alt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592603"/>
                  </a:ext>
                </a:extLst>
              </a:tr>
              <a:tr h="34162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value2</a:t>
                      </a:r>
                      <a:endParaRPr lang="zh-CN" alt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zh-CN" alt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zh-CN" alt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......</a:t>
                      </a:r>
                      <a:endParaRPr lang="zh-CN" alt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endParaRPr lang="zh-CN" alt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228817"/>
                  </a:ext>
                </a:extLst>
              </a:tr>
              <a:tr h="8695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rgbClr val="FF0000"/>
                          </a:solidFill>
                        </a:rPr>
                        <a:t>智能合约</a:t>
                      </a:r>
                      <a:r>
                        <a:rPr lang="zh-CN" altLang="en-US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（能做什么？）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1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>
                          <a:solidFill>
                            <a:srgbClr val="FF0000"/>
                          </a:solidFill>
                        </a:rPr>
                        <a:t>"use strict";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>
                          <a:solidFill>
                            <a:srgbClr val="FF0000"/>
                          </a:solidFill>
                        </a:rPr>
                        <a:t>function </a:t>
                      </a:r>
                      <a:r>
                        <a:rPr lang="en-US" altLang="zh-CN" sz="1200" i="1" dirty="0" err="1">
                          <a:solidFill>
                            <a:srgbClr val="FF0000"/>
                          </a:solidFill>
                        </a:rPr>
                        <a:t>init</a:t>
                      </a:r>
                      <a:r>
                        <a:rPr lang="en-US" altLang="zh-CN" sz="1200" i="1" dirty="0">
                          <a:solidFill>
                            <a:srgbClr val="FF0000"/>
                          </a:solidFill>
                        </a:rPr>
                        <a:t>(bar) {return; }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>
                          <a:solidFill>
                            <a:srgbClr val="FF0000"/>
                          </a:solidFill>
                        </a:rPr>
                        <a:t>function main(input) { let para = </a:t>
                      </a:r>
                      <a:r>
                        <a:rPr lang="en-US" altLang="zh-CN" sz="1200" i="1" dirty="0" err="1">
                          <a:solidFill>
                            <a:srgbClr val="FF0000"/>
                          </a:solidFill>
                        </a:rPr>
                        <a:t>JSON.parse</a:t>
                      </a:r>
                      <a:r>
                        <a:rPr lang="en-US" altLang="zh-CN" sz="1200" i="1" dirty="0">
                          <a:solidFill>
                            <a:srgbClr val="FF0000"/>
                          </a:solidFill>
                        </a:rPr>
                        <a:t>(input); if (</a:t>
                      </a:r>
                      <a:r>
                        <a:rPr lang="en-US" altLang="zh-CN" sz="1200" i="1" dirty="0" err="1">
                          <a:solidFill>
                            <a:srgbClr val="FF0000"/>
                          </a:solidFill>
                        </a:rPr>
                        <a:t>para.do_foo</a:t>
                      </a:r>
                      <a:r>
                        <a:rPr lang="en-US" altLang="zh-CN" sz="1200" i="1" dirty="0">
                          <a:solidFill>
                            <a:srgbClr val="FF0000"/>
                          </a:solidFill>
                        </a:rPr>
                        <a:t>) { let x = { 'hello' : 'world' }; } 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i="1" dirty="0">
                          <a:solidFill>
                            <a:srgbClr val="FF0000"/>
                          </a:solidFill>
                        </a:rPr>
                        <a:t>function query(input) { return input; }</a:t>
                      </a:r>
                      <a:endParaRPr lang="zh-CN" altLang="en-US" sz="1200" i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032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39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合约使用 </a:t>
            </a:r>
            <a:r>
              <a:rPr lang="zh-CN" altLang="en-US" sz="1400" dirty="0"/>
              <a:t>主体函数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191766" y="1445827"/>
            <a:ext cx="6484563" cy="4985980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32F62"/>
                </a:solidFill>
                <a:effectLst/>
                <a:latin typeface="Arial Unicode MS" panose="020B0604020202020204" pitchFamily="34" charset="-122"/>
                <a:ea typeface="SFMono-Regular"/>
              </a:rPr>
              <a:t>"use strict"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//</a:t>
            </a:r>
            <a:r>
              <a:rPr lang="zh-CN" altLang="en-US" dirty="0"/>
              <a:t>创建账号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function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Arial Unicode MS" panose="020B0604020202020204" pitchFamily="34" charset="-122"/>
                <a:ea typeface="SFMono-Regular"/>
              </a:rPr>
              <a:t>init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(bar)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b="0" i="0" u="none" strike="noStrike" cap="none" normalizeH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return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//</a:t>
            </a:r>
            <a:r>
              <a:rPr lang="zh-CN" altLang="en-US" dirty="0"/>
              <a:t>执行合约</a:t>
            </a:r>
            <a:endParaRPr lang="en-US" altLang="zh-CN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function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Arial Unicode MS" panose="020B0604020202020204" pitchFamily="34" charset="-122"/>
                <a:ea typeface="SFMono-Regular"/>
              </a:rPr>
              <a:t>main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(input)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    </a:t>
            </a:r>
            <a:r>
              <a:rPr lang="zh-CN" altLang="zh-CN" dirty="0">
                <a:solidFill>
                  <a:srgbClr val="D73A49"/>
                </a:solidFill>
                <a:latin typeface="Arial Unicode MS" panose="020B0604020202020204" pitchFamily="34" charset="-122"/>
                <a:ea typeface="SFMono-Regular"/>
              </a:rPr>
              <a:t>return</a:t>
            </a:r>
            <a:r>
              <a:rPr kumimoji="0" lang="en-US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}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//</a:t>
            </a:r>
            <a:r>
              <a:rPr lang="zh-CN" altLang="en-US" dirty="0"/>
              <a:t>查询合约，只能调用只读函数</a:t>
            </a:r>
            <a:endParaRPr lang="en-US" altLang="zh-CN" dirty="0">
              <a:solidFill>
                <a:srgbClr val="24292E"/>
              </a:solidFill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function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6F42C1"/>
                </a:solidFill>
                <a:effectLst/>
                <a:latin typeface="Arial Unicode MS" panose="020B0604020202020204" pitchFamily="34" charset="-122"/>
                <a:ea typeface="SFMono-Regular"/>
              </a:rPr>
              <a:t>query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(input)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{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>
                <a:solidFill>
                  <a:srgbClr val="24292E"/>
                </a:solidFill>
                <a:latin typeface="Arial Unicode MS" panose="020B0604020202020204" pitchFamily="34" charset="-122"/>
                <a:ea typeface="SFMono-Regular"/>
              </a:rPr>
              <a:t>    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D73A49"/>
                </a:solidFill>
                <a:effectLst/>
                <a:latin typeface="Arial Unicode MS" panose="020B0604020202020204" pitchFamily="34" charset="-122"/>
                <a:ea typeface="SFMono-Regular"/>
              </a:rPr>
              <a:t>return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 input;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Arial Unicode MS" panose="020B0604020202020204" pitchFamily="34" charset="-122"/>
              <a:ea typeface="SFMono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Arial Unicode MS" panose="020B0604020202020204" pitchFamily="34" charset="-122"/>
                <a:ea typeface="SFMono-Regular"/>
              </a:rPr>
              <a:t>}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3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00"/>
    </mc:Choice>
    <mc:Fallback xmlns="">
      <p:transition advTm="1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合约使用 </a:t>
            </a:r>
            <a:r>
              <a:rPr lang="zh-CN" altLang="en-US" sz="1400" dirty="0"/>
              <a:t>调试工具</a:t>
            </a:r>
          </a:p>
        </p:txBody>
      </p:sp>
      <p:sp>
        <p:nvSpPr>
          <p:cNvPr id="6" name="矩形 5"/>
          <p:cNvSpPr/>
          <p:nvPr/>
        </p:nvSpPr>
        <p:spPr>
          <a:xfrm>
            <a:off x="3665378" y="2368443"/>
            <a:ext cx="2463993" cy="649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hlinkClick r:id="rId3"/>
              </a:rPr>
              <a:t>JSLint</a:t>
            </a:r>
            <a:r>
              <a:rPr lang="en-US" altLang="zh-CN" dirty="0"/>
              <a:t> + </a:t>
            </a:r>
            <a:r>
              <a:rPr lang="en-US" altLang="zh-CN" dirty="0" err="1">
                <a:hlinkClick r:id="rId4"/>
              </a:rPr>
              <a:t>PostMan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65378" y="4588705"/>
            <a:ext cx="1130785" cy="649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hlinkClick r:id="rId5"/>
              </a:rPr>
              <a:t>IDE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756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1000"/>
    </mc:Choice>
    <mc:Fallback xmlns="">
      <p:transition advTm="11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2_Office 主题​​">
  <a:themeElements>
    <a:clrScheme name="自定义 4">
      <a:dk1>
        <a:sysClr val="windowText" lastClr="000000"/>
      </a:dk1>
      <a:lt1>
        <a:sysClr val="window" lastClr="FFFFFF"/>
      </a:lt1>
      <a:dk2>
        <a:srgbClr val="000000"/>
      </a:dk2>
      <a:lt2>
        <a:srgbClr val="EEECE1"/>
      </a:lt2>
      <a:accent1>
        <a:srgbClr val="0065B0"/>
      </a:accent1>
      <a:accent2>
        <a:srgbClr val="00B0F0"/>
      </a:accent2>
      <a:accent3>
        <a:srgbClr val="0084B4"/>
      </a:accent3>
      <a:accent4>
        <a:srgbClr val="92D050"/>
      </a:accent4>
      <a:accent5>
        <a:srgbClr val="FFC000"/>
      </a:accent5>
      <a:accent6>
        <a:srgbClr val="FF0000"/>
      </a:accent6>
      <a:hlink>
        <a:srgbClr val="0000FF"/>
      </a:hlink>
      <a:folHlink>
        <a:srgbClr val="595959"/>
      </a:folHlink>
    </a:clrScheme>
    <a:fontScheme name="微软雅黑和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0219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8828C"/>
      </a:accent1>
      <a:accent2>
        <a:srgbClr val="82AAD2"/>
      </a:accent2>
      <a:accent3>
        <a:srgbClr val="64C8B4"/>
      </a:accent3>
      <a:accent4>
        <a:srgbClr val="FAB464"/>
      </a:accent4>
      <a:accent5>
        <a:srgbClr val="FAA078"/>
      </a:accent5>
      <a:accent6>
        <a:srgbClr val="FA8C8C"/>
      </a:accent6>
      <a:hlink>
        <a:srgbClr val="0563C1"/>
      </a:hlink>
      <a:folHlink>
        <a:srgbClr val="954F72"/>
      </a:folHlink>
    </a:clrScheme>
    <a:fontScheme name="造字工房悦圆（非商用）常规体">
      <a:majorFont>
        <a:latin typeface="造字工房悦圆（非商用）常规体"/>
        <a:ea typeface="造字工房悦圆（非商用）常规体"/>
        <a:cs typeface=""/>
      </a:majorFont>
      <a:minorFont>
        <a:latin typeface="造字工房悦黑体验版纤细体"/>
        <a:ea typeface="造字工房悦黑体验版纤细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0219B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8828C"/>
      </a:accent1>
      <a:accent2>
        <a:srgbClr val="82AAD2"/>
      </a:accent2>
      <a:accent3>
        <a:srgbClr val="64C8B4"/>
      </a:accent3>
      <a:accent4>
        <a:srgbClr val="FAB464"/>
      </a:accent4>
      <a:accent5>
        <a:srgbClr val="FAA078"/>
      </a:accent5>
      <a:accent6>
        <a:srgbClr val="FA8C8C"/>
      </a:accent6>
      <a:hlink>
        <a:srgbClr val="0563C1"/>
      </a:hlink>
      <a:folHlink>
        <a:srgbClr val="954F72"/>
      </a:folHlink>
    </a:clrScheme>
    <a:fontScheme name="造字工房悦圆（非商用）常规体">
      <a:majorFont>
        <a:latin typeface="造字工房悦圆（非商用）常规体"/>
        <a:ea typeface="造字工房悦圆（非商用）常规体"/>
        <a:cs typeface=""/>
      </a:majorFont>
      <a:minorFont>
        <a:latin typeface="造字工房悦黑体验版纤细体"/>
        <a:ea typeface="造字工房悦黑体验版纤细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1085</Words>
  <Application>Microsoft Office PowerPoint</Application>
  <PresentationFormat>宽屏</PresentationFormat>
  <Paragraphs>298</Paragraphs>
  <Slides>19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-apple-system</vt:lpstr>
      <vt:lpstr>Arial Unicode MS</vt:lpstr>
      <vt:lpstr>Helvetica Neue</vt:lpstr>
      <vt:lpstr>Open Sans Light</vt:lpstr>
      <vt:lpstr>SFMono-Regular</vt:lpstr>
      <vt:lpstr>宋体</vt:lpstr>
      <vt:lpstr>微软雅黑</vt:lpstr>
      <vt:lpstr>造字工房悦黑体验版纤细体</vt:lpstr>
      <vt:lpstr>造字工房悦圆（非商用）常规体</vt:lpstr>
      <vt:lpstr>Arial</vt:lpstr>
      <vt:lpstr>Calibri</vt:lpstr>
      <vt:lpstr>Impact</vt:lpstr>
      <vt:lpstr>Open Sans</vt:lpstr>
      <vt:lpstr>Verdana</vt:lpstr>
      <vt:lpstr>2_Office 主题​​</vt:lpstr>
      <vt:lpstr>Office 主题</vt:lpstr>
      <vt:lpstr>1_Office 主题</vt:lpstr>
      <vt:lpstr>程序包</vt:lpstr>
      <vt:lpstr>PowerPoint 演示文稿</vt:lpstr>
      <vt:lpstr>问题解答</vt:lpstr>
      <vt:lpstr>PowerPoint 演示文稿</vt:lpstr>
      <vt:lpstr>合约概念 什么是智能合约</vt:lpstr>
      <vt:lpstr>合约概念 智能合约执行</vt:lpstr>
      <vt:lpstr>合约概念 BuVM</vt:lpstr>
      <vt:lpstr>合约概念 合约账号</vt:lpstr>
      <vt:lpstr>合约使用 主体函数</vt:lpstr>
      <vt:lpstr>合约使用 调试工具</vt:lpstr>
      <vt:lpstr>合约使用 语法规则</vt:lpstr>
      <vt:lpstr>合约使用 内置变量</vt:lpstr>
      <vt:lpstr>合约使用 内置函数</vt:lpstr>
      <vt:lpstr>合约使用 错误处理</vt:lpstr>
      <vt:lpstr>合约示例  Token</vt:lpstr>
      <vt:lpstr>底层实现 V8引擎</vt:lpstr>
      <vt:lpstr>底层实现 基本要素</vt:lpstr>
      <vt:lpstr>底层实现 合约安全</vt:lpstr>
      <vt:lpstr>问题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mengfm</dc:creator>
  <cp:lastModifiedBy>yang jian</cp:lastModifiedBy>
  <cp:revision>1587</cp:revision>
  <cp:lastPrinted>2018-06-08T06:13:00Z</cp:lastPrinted>
  <dcterms:created xsi:type="dcterms:W3CDTF">2017-11-03T02:10:00Z</dcterms:created>
  <dcterms:modified xsi:type="dcterms:W3CDTF">2018-11-20T10:47:04Z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2052-11.1.0.7764</vt:lpwstr>
  </property>
</Properties>
</file>