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04" r:id="rId2"/>
    <p:sldId id="348" r:id="rId3"/>
    <p:sldId id="313" r:id="rId4"/>
    <p:sldId id="353" r:id="rId5"/>
    <p:sldId id="337" r:id="rId6"/>
    <p:sldId id="351" r:id="rId7"/>
    <p:sldId id="352" r:id="rId8"/>
    <p:sldId id="355" r:id="rId9"/>
    <p:sldId id="358" r:id="rId10"/>
    <p:sldId id="356" r:id="rId11"/>
    <p:sldId id="354" r:id="rId12"/>
    <p:sldId id="332" r:id="rId13"/>
    <p:sldId id="338" r:id="rId14"/>
    <p:sldId id="333" r:id="rId15"/>
    <p:sldId id="334" r:id="rId16"/>
    <p:sldId id="339" r:id="rId17"/>
    <p:sldId id="357" r:id="rId18"/>
    <p:sldId id="342" r:id="rId19"/>
    <p:sldId id="347" r:id="rId20"/>
    <p:sldId id="257" r:id="rId21"/>
  </p:sldIdLst>
  <p:sldSz cx="9144000" cy="51419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47C"/>
    <a:srgbClr val="2DB1A4"/>
    <a:srgbClr val="17B298"/>
    <a:srgbClr val="79DCBA"/>
    <a:srgbClr val="C8D7A3"/>
    <a:srgbClr val="74AF46"/>
    <a:srgbClr val="C3D3E5"/>
    <a:srgbClr val="FA7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75" autoAdjust="0"/>
  </p:normalViewPr>
  <p:slideViewPr>
    <p:cSldViewPr>
      <p:cViewPr>
        <p:scale>
          <a:sx n="125" d="100"/>
          <a:sy n="125" d="100"/>
        </p:scale>
        <p:origin x="-1212" y="-132"/>
      </p:cViewPr>
      <p:guideLst>
        <p:guide orient="horz" pos="1574"/>
        <p:guide orient="horz" pos="2708"/>
        <p:guide orient="horz" pos="1121"/>
        <p:guide pos="2744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0161446B-01CF-4693-9C7A-6525EAB8CE05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15301EA8-B622-4D80-86B9-8E6587924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7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等线" pitchFamily="2" charset="-122"/>
        <a:ea typeface="等线" pitchFamily="2" charset="-122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等线" pitchFamily="2" charset="-122"/>
        <a:ea typeface="等线" pitchFamily="2" charset="-122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等线" pitchFamily="2" charset="-122"/>
        <a:ea typeface="等线" pitchFamily="2" charset="-122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等线" pitchFamily="2" charset="-122"/>
        <a:ea typeface="等线" pitchFamily="2" charset="-122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等线" pitchFamily="2" charset="-122"/>
        <a:ea typeface="等线" pitchFamily="2" charset="-122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这是</a:t>
            </a:r>
            <a:r>
              <a:rPr lang="en-US" altLang="zh-CN" dirty="0" smtClean="0"/>
              <a:t>BU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chain</a:t>
            </a:r>
            <a:r>
              <a:rPr lang="zh-CN" altLang="en-US" baseline="0" dirty="0" smtClean="0"/>
              <a:t>的架构图，它是基于账户结构的区块链，最底层由账本、共识以及</a:t>
            </a:r>
            <a:r>
              <a:rPr lang="en-US" altLang="zh-CN" baseline="0" dirty="0" smtClean="0"/>
              <a:t>P2P</a:t>
            </a:r>
            <a:r>
              <a:rPr lang="zh-CN" altLang="en-US" baseline="0" dirty="0" smtClean="0"/>
              <a:t>网络组成，账本结构包含几个主要部分：账户、交易、资产以及区块，第一个是账户，账户保存用户资产余额以及其他附属信息，并且它可以由多个账号控制，由多个账号控制的账户我们称之为联名账户；第二个是交易，单笔交易可以包含多笔操作，多笔操作的源地址可以不相同，而且多笔操作的执行结果是原子性的，全部成功或者全部失败；在</a:t>
            </a:r>
            <a:r>
              <a:rPr lang="en-US" altLang="zh-CN" baseline="0" dirty="0" smtClean="0"/>
              <a:t>BU</a:t>
            </a:r>
            <a:r>
              <a:rPr lang="zh-CN" altLang="en-US" baseline="0" dirty="0" smtClean="0"/>
              <a:t>区块链体系内，存在着两个类型的资产，第一个是</a:t>
            </a:r>
            <a:r>
              <a:rPr lang="en-US" altLang="zh-CN" baseline="0" dirty="0" smtClean="0"/>
              <a:t>BU Coin</a:t>
            </a:r>
            <a:r>
              <a:rPr lang="zh-CN" altLang="en-US" baseline="0" dirty="0" smtClean="0"/>
              <a:t>，可用于支付交易手续费以及区块奖励，第二个是资产</a:t>
            </a:r>
            <a:r>
              <a:rPr lang="en-US" altLang="zh-CN" baseline="0" dirty="0" smtClean="0"/>
              <a:t>Asset</a:t>
            </a:r>
            <a:r>
              <a:rPr lang="zh-CN" altLang="en-US" baseline="0" dirty="0" smtClean="0"/>
              <a:t>，用户可以简单的调用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即可快速发行自定义资产。在加密算法方面，除了支持高效快速的椭圆曲线加密算</a:t>
            </a:r>
            <a:r>
              <a:rPr lang="en-US" altLang="zh-CN" baseline="0" dirty="0" smtClean="0"/>
              <a:t>ED25519</a:t>
            </a:r>
            <a:r>
              <a:rPr lang="zh-CN" altLang="en-US" baseline="0" dirty="0" smtClean="0"/>
              <a:t>，同样也支持国家商用密码标准</a:t>
            </a:r>
            <a:r>
              <a:rPr lang="en-US" altLang="zh-CN" baseline="0" dirty="0" smtClean="0"/>
              <a:t>SM2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dirty="0" smtClean="0"/>
              <a:t> 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我们基于</a:t>
            </a:r>
            <a:r>
              <a:rPr lang="en-US" altLang="zh-CN" baseline="0" dirty="0" smtClean="0"/>
              <a:t>chrome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JavaScript </a:t>
            </a:r>
            <a:r>
              <a:rPr lang="zh-CN" altLang="en-US" baseline="0" dirty="0" smtClean="0"/>
              <a:t>解释器</a:t>
            </a:r>
            <a:r>
              <a:rPr lang="en-US" altLang="zh-CN" baseline="0" dirty="0" smtClean="0"/>
              <a:t>V8</a:t>
            </a:r>
            <a:r>
              <a:rPr lang="zh-CN" altLang="en-US" baseline="0" dirty="0" smtClean="0"/>
              <a:t>，开发了</a:t>
            </a:r>
            <a:r>
              <a:rPr lang="en-US" altLang="zh-CN" baseline="0" dirty="0" smtClean="0"/>
              <a:t>BU Chain</a:t>
            </a:r>
            <a:r>
              <a:rPr lang="zh-CN" altLang="en-US" baseline="0" dirty="0" smtClean="0"/>
              <a:t>的智能合约虚拟机</a:t>
            </a:r>
            <a:r>
              <a:rPr lang="en-US" altLang="zh-CN" baseline="0" dirty="0" err="1" smtClean="0"/>
              <a:t>BuVM</a:t>
            </a:r>
            <a:r>
              <a:rPr lang="zh-CN" altLang="en-US" baseline="0" dirty="0" smtClean="0"/>
              <a:t>，因为</a:t>
            </a:r>
            <a:r>
              <a:rPr lang="en-US" altLang="zh-CN" baseline="0" dirty="0" smtClean="0"/>
              <a:t>V8</a:t>
            </a:r>
            <a:r>
              <a:rPr lang="zh-CN" altLang="en-US" baseline="0" dirty="0" smtClean="0"/>
              <a:t>高效且经过长时间验证。考虑到支持更多的开发语言，让更多的开发者基于</a:t>
            </a:r>
            <a:r>
              <a:rPr lang="en-US" altLang="zh-CN" baseline="0" dirty="0" smtClean="0"/>
              <a:t>Bu Chain</a:t>
            </a:r>
            <a:r>
              <a:rPr lang="zh-CN" altLang="en-US" baseline="0" dirty="0" smtClean="0"/>
              <a:t>开发，我们将集成</a:t>
            </a:r>
            <a:r>
              <a:rPr lang="en-US" altLang="zh-CN" baseline="0" dirty="0" smtClean="0"/>
              <a:t>WASM</a:t>
            </a:r>
            <a:r>
              <a:rPr lang="zh-CN" altLang="en-US" baseline="0" dirty="0" smtClean="0"/>
              <a:t>虚拟机到</a:t>
            </a:r>
            <a:r>
              <a:rPr lang="en-US" altLang="zh-CN" baseline="0" dirty="0" err="1" smtClean="0"/>
              <a:t>BuVM</a:t>
            </a:r>
            <a:r>
              <a:rPr lang="zh-CN" altLang="en-US" baseline="0" dirty="0" smtClean="0"/>
              <a:t>之中。同时我们提供智能合约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环境，帮助开发者快速开发及调试智能合约代码；针对一些通用的应用场景，</a:t>
            </a:r>
            <a:r>
              <a:rPr lang="en-US" altLang="zh-CN" baseline="0" dirty="0" smtClean="0"/>
              <a:t>BU CHAIN</a:t>
            </a:r>
            <a:r>
              <a:rPr lang="zh-CN" altLang="en-US" baseline="0" dirty="0" smtClean="0"/>
              <a:t>提供智能合约开发模板。</a:t>
            </a:r>
            <a:endParaRPr lang="en-US" altLang="zh-CN" baseline="0" dirty="0" smtClean="0"/>
          </a:p>
          <a:p>
            <a:r>
              <a:rPr lang="en-US" altLang="zh-CN" dirty="0" smtClean="0"/>
              <a:t>  BU chain API </a:t>
            </a:r>
            <a:r>
              <a:rPr lang="zh-CN" altLang="en-US" dirty="0" smtClean="0"/>
              <a:t>分为两种协议：易于开发的</a:t>
            </a:r>
            <a:r>
              <a:rPr lang="en-US" altLang="zh-CN" dirty="0" smtClean="0"/>
              <a:t>HTTP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协议，以及高效的</a:t>
            </a:r>
            <a:r>
              <a:rPr lang="en-US" altLang="zh-CN" baseline="0" dirty="0" smtClean="0"/>
              <a:t>WEBSOCKET</a:t>
            </a:r>
            <a:r>
              <a:rPr lang="zh-CN" altLang="en-US" baseline="0" dirty="0" smtClean="0"/>
              <a:t>协议，基于</a:t>
            </a:r>
            <a:r>
              <a:rPr lang="en-US" altLang="zh-CN" baseline="0" dirty="0" err="1" smtClean="0"/>
              <a:t>websocket</a:t>
            </a:r>
            <a:r>
              <a:rPr lang="zh-CN" altLang="en-US" baseline="0" dirty="0" smtClean="0"/>
              <a:t>协议，开发者可以及时接收订阅后的新区块和交易信息。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关于</a:t>
            </a:r>
            <a:r>
              <a:rPr lang="en-US" altLang="zh-CN" baseline="0" dirty="0" smtClean="0"/>
              <a:t>BU CHAIN</a:t>
            </a:r>
            <a:r>
              <a:rPr lang="zh-CN" altLang="en-US" baseline="0" dirty="0" smtClean="0"/>
              <a:t>的应用方面，我们开发了各种平台下的</a:t>
            </a:r>
            <a:r>
              <a:rPr lang="en-US" altLang="zh-CN" baseline="0" dirty="0" smtClean="0"/>
              <a:t>GUI</a:t>
            </a:r>
            <a:r>
              <a:rPr lang="zh-CN" altLang="en-US" baseline="0" dirty="0" smtClean="0"/>
              <a:t>钱包、区块链浏览器、监控平台以及加密组件等。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4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，账号结构包括资产列表、合约数据、自定义数据以及权限组成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，资产及自定义数据以</a:t>
            </a:r>
            <a:r>
              <a:rPr lang="en-US" altLang="zh-CN" dirty="0" err="1" smtClean="0"/>
              <a:t>merkle</a:t>
            </a:r>
            <a:r>
              <a:rPr lang="zh-CN" altLang="en-US" dirty="0" smtClean="0"/>
              <a:t>树结构存储在数据库中。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5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值，账户每发起一笔交易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，防止黑客把已打包的交易重新提交到区块链网络。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ceil_ledger_seq</a:t>
            </a:r>
            <a:r>
              <a:rPr lang="zh-CN" altLang="en-US" dirty="0" smtClean="0"/>
              <a:t>，指交易在哪个区块前才打包才有效。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，单笔交易可以包含多笔操作，操作之间是原子性执行的。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可以填充用户自定义数据。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，区块链原型是资产流通平台，所以原生支持各种操作类型。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4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区块链会根据交易的签名计算签名的权重，同时计算发起该交易所需要的门限值，最后比较谁大谁小。</a:t>
            </a:r>
            <a:endParaRPr lang="en-US" altLang="zh-CN" dirty="0" smtClean="0"/>
          </a:p>
          <a:p>
            <a:r>
              <a:rPr lang="en-US" altLang="zh-CN" dirty="0" smtClean="0"/>
              <a:t>V3 </a:t>
            </a:r>
            <a:r>
              <a:rPr lang="zh-CN" altLang="en-US" dirty="0" smtClean="0"/>
              <a:t>版本的账户权限可以传递，如果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能控制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能控制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可以签署发起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的交易。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7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，用户通过</a:t>
            </a:r>
            <a:r>
              <a:rPr lang="en-US" altLang="zh-CN" dirty="0" smtClean="0"/>
              <a:t>DPOS</a:t>
            </a:r>
            <a:r>
              <a:rPr lang="zh-CN" altLang="en-US" dirty="0" smtClean="0"/>
              <a:t>协议发起投票选举验证节点。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，被选举的验证节点通过</a:t>
            </a:r>
            <a:r>
              <a:rPr lang="en-US" altLang="zh-CN" dirty="0" smtClean="0"/>
              <a:t>BFT</a:t>
            </a:r>
            <a:r>
              <a:rPr lang="zh-CN" altLang="en-US" dirty="0" smtClean="0"/>
              <a:t>三阶段算法完成区块的生成。假如有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个节点，那么能容错为</a:t>
            </a:r>
            <a:r>
              <a:rPr lang="en-US" altLang="zh-CN" dirty="0" smtClean="0"/>
              <a:t>N-1/3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个节点。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发起</a:t>
            </a:r>
            <a:r>
              <a:rPr lang="en-US" altLang="zh-CN" baseline="0" dirty="0" smtClean="0"/>
              <a:t>propose</a:t>
            </a:r>
            <a:r>
              <a:rPr lang="zh-CN" altLang="en-US" baseline="0" dirty="0" smtClean="0"/>
              <a:t>提议，然后</a:t>
            </a:r>
            <a:r>
              <a:rPr lang="en-US" altLang="zh-CN" baseline="0" dirty="0" smtClean="0"/>
              <a:t>BC</a:t>
            </a:r>
            <a:r>
              <a:rPr lang="zh-CN" altLang="en-US" baseline="0" dirty="0" smtClean="0"/>
              <a:t>检查提议的有效性，并发出</a:t>
            </a:r>
            <a:r>
              <a:rPr lang="en-US" altLang="zh-CN" baseline="0" dirty="0" smtClean="0"/>
              <a:t>CHECK</a:t>
            </a:r>
            <a:r>
              <a:rPr lang="zh-CN" altLang="en-US" baseline="0" dirty="0" smtClean="0"/>
              <a:t>消息，当</a:t>
            </a:r>
            <a:r>
              <a:rPr lang="en-US" altLang="zh-CN" baseline="0" dirty="0" smtClean="0"/>
              <a:t>ABC</a:t>
            </a:r>
            <a:r>
              <a:rPr lang="zh-CN" altLang="en-US" baseline="0" dirty="0" smtClean="0"/>
              <a:t>接收到足够多的</a:t>
            </a:r>
            <a:r>
              <a:rPr lang="en-US" altLang="zh-CN" baseline="0" dirty="0" smtClean="0"/>
              <a:t>check</a:t>
            </a:r>
            <a:r>
              <a:rPr lang="zh-CN" altLang="en-US" baseline="0" dirty="0" smtClean="0"/>
              <a:t>消息后，再发起确认消息，当节点收到足够多的确认消息后共识即达成，区块生成。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43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1,API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分为两个协议，</a:t>
            </a:r>
            <a:r>
              <a:rPr lang="en-US" altLang="zh-CN" baseline="0" dirty="0" smtClean="0"/>
              <a:t>https </a:t>
            </a:r>
            <a:r>
              <a:rPr lang="zh-CN" altLang="en-US" baseline="0" dirty="0" smtClean="0"/>
              <a:t>负责区块信息的查询和交易的提交，</a:t>
            </a:r>
            <a:r>
              <a:rPr lang="en-US" altLang="zh-CN" baseline="0" dirty="0" err="1" smtClean="0"/>
              <a:t>websocket</a:t>
            </a:r>
            <a:r>
              <a:rPr lang="zh-CN" altLang="en-US" baseline="0" dirty="0" smtClean="0"/>
              <a:t>负责区块状态的通知。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SDK 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接口与节点通信，最后可以负载多个节点。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85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，智能合约有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个入口函数，第一个是合约写好后，提交给区块链后只执行一次的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接口，后续如果发送交易触发智能合约则执行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函数接口，调用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CallContract</a:t>
            </a:r>
            <a:r>
              <a:rPr lang="zh-CN" altLang="en-US" dirty="0" smtClean="0"/>
              <a:t>则执行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只读接口。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，智能合约能获取内置变量，并且查询区块信息和账户信息。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布比区块链的技术特点是什么呢，或者说它的着重点是什么？</a:t>
            </a:r>
            <a:endParaRPr lang="en-US" altLang="zh-CN" dirty="0" smtClean="0"/>
          </a:p>
          <a:p>
            <a:r>
              <a:rPr lang="zh-CN" altLang="en-US" dirty="0" smtClean="0"/>
              <a:t>第一个，让开发者快速接入进来。第二，然后发行资产，让资产自由流通。第三布比区块链能承载大量的商用应用，满足交易的及时性的高吞吐量。第四，在国内做生意必须能够符合国密标准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首先按照协议标准，自由发行资产与流通。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当用户有资产交换的需求时，在链上就可以实现。</a:t>
            </a:r>
            <a:endParaRPr lang="en-US" altLang="zh-CN" dirty="0" smtClean="0"/>
          </a:p>
          <a:p>
            <a:r>
              <a:rPr lang="zh-CN" altLang="en-US" dirty="0" smtClean="0"/>
              <a:t>等我们实现多链架构后，资产能够主链与子链互通，子链之间也可以互通包括</a:t>
            </a:r>
            <a:r>
              <a:rPr lang="en-US" altLang="zh-CN" dirty="0" smtClean="0"/>
              <a:t>BU</a:t>
            </a:r>
            <a:r>
              <a:rPr lang="zh-CN" altLang="en-US" dirty="0" smtClean="0"/>
              <a:t>与自定义资产。</a:t>
            </a:r>
            <a:endParaRPr lang="en-US" altLang="zh-CN" dirty="0" smtClean="0"/>
          </a:p>
          <a:p>
            <a:r>
              <a:rPr lang="zh-CN" altLang="en-US" dirty="0" smtClean="0"/>
              <a:t>我们终极目标是资产跨链转移，实现方法可以通过</a:t>
            </a:r>
            <a:r>
              <a:rPr lang="en-US" altLang="zh-CN" dirty="0" smtClean="0"/>
              <a:t>Canal</a:t>
            </a:r>
            <a:r>
              <a:rPr lang="zh-CN" altLang="en-US" baseline="0" dirty="0" smtClean="0"/>
              <a:t>系统，或者是市面上的</a:t>
            </a:r>
            <a:r>
              <a:rPr lang="en-US" altLang="zh-CN" baseline="0" dirty="0" smtClean="0"/>
              <a:t>cosmos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polkadot</a:t>
            </a:r>
            <a:r>
              <a:rPr lang="zh-CN" altLang="en-US" baseline="0" dirty="0" smtClean="0"/>
              <a:t>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6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高通量分为两个部分：提高吞吐量，及</a:t>
            </a:r>
            <a:r>
              <a:rPr lang="zh-CN" altLang="en-US" smtClean="0"/>
              <a:t>存储大量数据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，非</a:t>
            </a:r>
            <a:r>
              <a:rPr lang="en-US" altLang="zh-CN" dirty="0" smtClean="0"/>
              <a:t>POW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POS</a:t>
            </a:r>
            <a:r>
              <a:rPr lang="zh-CN" altLang="en-US" dirty="0" smtClean="0"/>
              <a:t>等大概率一致性算法，改为</a:t>
            </a:r>
            <a:r>
              <a:rPr lang="en-US" altLang="zh-CN" dirty="0" smtClean="0"/>
              <a:t>DPOS+BFT</a:t>
            </a:r>
            <a:r>
              <a:rPr lang="zh-CN" altLang="en-US" dirty="0" smtClean="0"/>
              <a:t>及时一致性算法。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，关键算法的优化，比如说加密算法，把</a:t>
            </a:r>
            <a:r>
              <a:rPr lang="en-US" altLang="zh-CN" dirty="0" smtClean="0"/>
              <a:t>ECDSA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ED25519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，智能合约使用高效率的</a:t>
            </a:r>
            <a:r>
              <a:rPr lang="en-US" altLang="zh-CN" dirty="0" smtClean="0"/>
              <a:t>V8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，单链的性能提示总是有极限的，我们将实现多链结构，吞吐率将随链的数量线性提升。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数据存储从单机存储改为分布式存储，从统一存储改为差异化存储。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8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，数字证书与区块链结合？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，用处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节点身份、用户身份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，呈现形式，节点证书目前必须自签发。用户证书已经与</a:t>
            </a:r>
            <a:r>
              <a:rPr lang="en-US" altLang="zh-CN" dirty="0" smtClean="0"/>
              <a:t>CFCA</a:t>
            </a:r>
            <a:r>
              <a:rPr lang="zh-CN" altLang="en-US" dirty="0" smtClean="0"/>
              <a:t>对接。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，区块结构包括几个重要字段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，着重介绍 </a:t>
            </a:r>
            <a:r>
              <a:rPr lang="en-US" altLang="zh-CN" dirty="0" smtClean="0"/>
              <a:t>previous proof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1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merkle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树在区块链中使用非常频繁，它是一个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叉树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，快速计算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，当更改其中某一个节点时数据时，快速计算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，存在性证明。比如我有</a:t>
            </a:r>
            <a:r>
              <a:rPr lang="en-US" altLang="zh-CN" dirty="0" smtClean="0"/>
              <a:t>root</a:t>
            </a:r>
            <a:r>
              <a:rPr lang="en-US" altLang="zh-CN" baseline="0" dirty="0" smtClean="0"/>
              <a:t> hash</a:t>
            </a:r>
            <a:r>
              <a:rPr lang="zh-CN" altLang="en-US" baseline="0" dirty="0" smtClean="0"/>
              <a:t>，我如何证明</a:t>
            </a:r>
            <a:r>
              <a:rPr lang="en-US" altLang="zh-CN" baseline="0" dirty="0" smtClean="0"/>
              <a:t>key00</a:t>
            </a:r>
            <a:r>
              <a:rPr lang="zh-CN" altLang="en-US" baseline="0" dirty="0" smtClean="0"/>
              <a:t>是否存在，那他只需要给我</a:t>
            </a:r>
            <a:r>
              <a:rPr lang="en-US" altLang="zh-CN" baseline="0" dirty="0" smtClean="0"/>
              <a:t>key01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key0f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key1</a:t>
            </a:r>
            <a:r>
              <a:rPr lang="zh-CN" altLang="en-US" baseline="0" dirty="0" smtClean="0"/>
              <a:t>到</a:t>
            </a:r>
            <a:r>
              <a:rPr lang="en-US" altLang="zh-CN" baseline="0" dirty="0" err="1" smtClean="0"/>
              <a:t>keyf</a:t>
            </a:r>
            <a:r>
              <a:rPr lang="zh-CN" altLang="en-US" baseline="0" dirty="0" smtClean="0"/>
              <a:t>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，账号体系由三部分组成：私钥、公钥、地址。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，私钥通过签名算法生成公钥，公钥通过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算法生成地址二进制，地址通过二进制格式转换为</a:t>
            </a:r>
            <a:r>
              <a:rPr lang="en-US" altLang="zh-CN" dirty="0" smtClean="0"/>
              <a:t>base58</a:t>
            </a:r>
            <a:r>
              <a:rPr lang="zh-CN" altLang="en-US" dirty="0" smtClean="0"/>
              <a:t>编码。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，签名算法支持国密</a:t>
            </a:r>
            <a:r>
              <a:rPr lang="en-US" altLang="zh-CN" dirty="0" smtClean="0"/>
              <a:t>SM2</a:t>
            </a:r>
            <a:r>
              <a:rPr lang="zh-CN" altLang="en-US" dirty="0" smtClean="0"/>
              <a:t>，国际标准</a:t>
            </a:r>
            <a:r>
              <a:rPr lang="en-US" altLang="zh-CN" dirty="0" smtClean="0"/>
              <a:t>ED25519</a:t>
            </a:r>
            <a:r>
              <a:rPr lang="zh-CN" altLang="en-US" dirty="0" smtClean="0"/>
              <a:t>及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和数字证书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301EA8-B622-4D80-86B9-8E6587924C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0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4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lIns="68571" tIns="34285" rIns="68571" bIns="34285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E817FE9D-63E8-4748-8105-1E7207FECCD9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5675"/>
            <a:ext cx="30861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61C21609-326B-437C-8984-759FC4510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lIns="68571" tIns="34285" rIns="68571" bIns="34285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13621994-FDC2-4DD9-BD73-64564A6D1420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5675"/>
            <a:ext cx="30861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BE732D8B-98AB-44DC-A591-F9C1B648B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1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796"/>
            <a:ext cx="7886700" cy="3262497"/>
          </a:xfrm>
          <a:prstGeom prst="rect">
            <a:avLst/>
          </a:prstGeom>
        </p:spPr>
        <p:txBody>
          <a:bodyPr lIns="68571" tIns="34285" rIns="68571" bIns="34285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A1D1385E-6C1E-4063-A947-174708C31CC8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5675"/>
            <a:ext cx="30861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5675"/>
            <a:ext cx="2057400" cy="274638"/>
          </a:xfrm>
          <a:prstGeom prst="rect">
            <a:avLst/>
          </a:prstGeom>
        </p:spPr>
        <p:txBody>
          <a:bodyPr lIns="68571" tIns="34285" rIns="68571" bIns="34285"/>
          <a:lstStyle>
            <a:lvl1pPr>
              <a:defRPr kumimoji="1"/>
            </a:lvl1pPr>
          </a:lstStyle>
          <a:p>
            <a:pPr>
              <a:defRPr/>
            </a:pPr>
            <a:fld id="{8C7018BE-B562-4153-ACA8-9108CE4989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96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6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0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55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bi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604963" y="2181125"/>
            <a:ext cx="564257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布比区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块链及开发介绍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306232"/>
            <a:ext cx="1535917" cy="154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34607" y="3775347"/>
            <a:ext cx="7694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+mj-cs"/>
              </a:rPr>
              <a:t>赵正涌</a:t>
            </a:r>
            <a:endParaRPr lang="en-US" altLang="zh-CN" sz="2000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285823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http://www.bubi.cn</a:t>
            </a:r>
            <a:endParaRPr lang="en-US" altLang="zh-CN" dirty="0" smtClean="0"/>
          </a:p>
          <a:p>
            <a:r>
              <a:rPr lang="en-US" altLang="zh-CN" dirty="0" smtClean="0"/>
              <a:t>https://github.com/bubicn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07504" y="410136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6554" y="50676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1409" y="194692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区块结构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262"/>
          <p:cNvSpPr>
            <a:spLocks noChangeArrowheads="1"/>
          </p:cNvSpPr>
          <p:nvPr/>
        </p:nvSpPr>
        <p:spPr bwMode="auto">
          <a:xfrm>
            <a:off x="1979712" y="2389743"/>
            <a:ext cx="5832648" cy="45151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0602" y="2471921"/>
            <a:ext cx="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87824" y="238974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35896" y="238974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688" y="238974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04" y="2389743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Accounts root 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246175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Raw block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580112" y="238974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247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validators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516216" y="2399898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5736" y="2482075"/>
            <a:ext cx="121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Previous proof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555776" y="2374495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2461751"/>
            <a:ext cx="39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15816" y="24820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 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圆角矩形 262"/>
          <p:cNvSpPr>
            <a:spLocks noChangeArrowheads="1"/>
          </p:cNvSpPr>
          <p:nvPr/>
        </p:nvSpPr>
        <p:spPr bwMode="auto">
          <a:xfrm>
            <a:off x="1979712" y="1535802"/>
            <a:ext cx="3307608" cy="45151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20602" y="1607825"/>
            <a:ext cx="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987824" y="1525647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067944" y="1525647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77464" y="1619179"/>
            <a:ext cx="121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Previous proof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55776" y="1510399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79712" y="1638305"/>
            <a:ext cx="54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 - 1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2790217" y="1987312"/>
            <a:ext cx="521643" cy="38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08004" y="3211448"/>
            <a:ext cx="756084" cy="1368152"/>
          </a:xfrm>
          <a:prstGeom prst="rect">
            <a:avLst/>
          </a:prstGeom>
          <a:solidFill>
            <a:srgbClr val="2D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44008" y="3366497"/>
            <a:ext cx="75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TX 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3528" y="3632463"/>
            <a:ext cx="75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TX 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3528" y="3909462"/>
            <a:ext cx="75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TX 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4008" y="4158585"/>
            <a:ext cx="60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…..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>
            <a:stCxn id="57" idx="0"/>
          </p:cNvCxnSpPr>
          <p:nvPr/>
        </p:nvCxnSpPr>
        <p:spPr>
          <a:xfrm flipV="1">
            <a:off x="4986046" y="28514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755002" y="3219028"/>
            <a:ext cx="913342" cy="1368152"/>
          </a:xfrm>
          <a:prstGeom prst="rect">
            <a:avLst/>
          </a:prstGeom>
          <a:solidFill>
            <a:srgbClr val="2D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7133044" y="28589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59762" y="3346246"/>
            <a:ext cx="90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Commit 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59762" y="3648714"/>
            <a:ext cx="90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Commit 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84306" y="4219560"/>
            <a:ext cx="90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….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83542" y="3942561"/>
            <a:ext cx="90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Commit 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圆角矩形 262"/>
          <p:cNvSpPr>
            <a:spLocks noChangeArrowheads="1"/>
          </p:cNvSpPr>
          <p:nvPr/>
        </p:nvSpPr>
        <p:spPr bwMode="auto">
          <a:xfrm>
            <a:off x="1984472" y="691168"/>
            <a:ext cx="3307608" cy="45151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25362" y="763191"/>
            <a:ext cx="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2992584" y="68101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072704" y="681013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82224" y="774545"/>
            <a:ext cx="121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Previous proof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560536" y="665765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84472" y="793671"/>
            <a:ext cx="54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N - 2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87824" y="161917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 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3714388" y="1542497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12604" y="7978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Pre hash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3749100" y="691168"/>
            <a:ext cx="0" cy="4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707904" y="691168"/>
            <a:ext cx="19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07904" y="1555264"/>
            <a:ext cx="19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 flipV="1">
            <a:off x="2751782" y="1158119"/>
            <a:ext cx="521643" cy="38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75" idx="3"/>
            <a:endCxn id="40" idx="3"/>
          </p:cNvCxnSpPr>
          <p:nvPr/>
        </p:nvCxnSpPr>
        <p:spPr>
          <a:xfrm flipH="1">
            <a:off x="5287320" y="916923"/>
            <a:ext cx="4760" cy="844634"/>
          </a:xfrm>
          <a:prstGeom prst="bentConnector3">
            <a:avLst>
              <a:gd name="adj1" fmla="val -4802521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08104" y="1158119"/>
            <a:ext cx="7920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Proof</a:t>
            </a:r>
            <a:endParaRPr lang="zh-CN" altLang="en-US" sz="1200" dirty="0"/>
          </a:p>
        </p:txBody>
      </p:sp>
      <p:cxnSp>
        <p:nvCxnSpPr>
          <p:cNvPr id="100" name="肘形连接符 99"/>
          <p:cNvCxnSpPr>
            <a:stCxn id="98" idx="3"/>
          </p:cNvCxnSpPr>
          <p:nvPr/>
        </p:nvCxnSpPr>
        <p:spPr>
          <a:xfrm>
            <a:off x="6300192" y="1296619"/>
            <a:ext cx="832852" cy="1077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5" y="3202522"/>
            <a:ext cx="10763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" name="直接箭头连接符 103"/>
          <p:cNvCxnSpPr/>
          <p:nvPr/>
        </p:nvCxnSpPr>
        <p:spPr>
          <a:xfrm flipV="1">
            <a:off x="3995936" y="282600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411"/>
              </p:ext>
            </p:extLst>
          </p:nvPr>
        </p:nvGraphicFramePr>
        <p:xfrm>
          <a:off x="4005260" y="104743"/>
          <a:ext cx="975360" cy="835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null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0919" y="349936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Root</a:t>
            </a:r>
            <a:endParaRPr lang="zh-CN" alt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85911"/>
              </p:ext>
            </p:extLst>
          </p:nvPr>
        </p:nvGraphicFramePr>
        <p:xfrm>
          <a:off x="1262060" y="1597327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9274" y="1378522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5896" y="1361761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key:1</a:t>
            </a:r>
            <a:endParaRPr lang="zh-CN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5279" y="1375625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key:2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88342" y="1360632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key:e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42428" y="1369748"/>
            <a:ext cx="45005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key:f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10100" y="1832997"/>
            <a:ext cx="423863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3351" y="2588428"/>
            <a:ext cx="547688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key:00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9819" y="2588135"/>
            <a:ext cx="530066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key:01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143728" y="2588135"/>
            <a:ext cx="534353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key:0f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763691" y="2588135"/>
            <a:ext cx="522923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key:e0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1937" y="2574985"/>
            <a:ext cx="512921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key:e1</a:t>
            </a:r>
            <a:endParaRPr lang="zh-CN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641194" y="2576194"/>
            <a:ext cx="517208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key:ef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39885" y="3976957"/>
            <a:ext cx="599123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key:0f0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118962" y="3948343"/>
            <a:ext cx="646985" cy="22312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key:0f1</a:t>
            </a:r>
            <a:endParaRPr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675278" y="3953858"/>
            <a:ext cx="541973" cy="23076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1000" dirty="0"/>
              <a:t>key:0ff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598420" y="3032776"/>
            <a:ext cx="423863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50430" y="3067056"/>
            <a:ext cx="423863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9988" y="4431567"/>
            <a:ext cx="423863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1753791" y="939114"/>
            <a:ext cx="5842636" cy="658331"/>
            <a:chOff x="2338387" y="1252538"/>
            <a:chExt cx="7790181" cy="87804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962650" y="1252538"/>
              <a:ext cx="1" cy="39052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341721" y="1635443"/>
              <a:ext cx="7785259" cy="1047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338387" y="1635919"/>
              <a:ext cx="2382" cy="4881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0126186" y="1642428"/>
              <a:ext cx="2382" cy="4881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681038" y="2432887"/>
            <a:ext cx="2981325" cy="376121"/>
            <a:chOff x="908050" y="3244850"/>
            <a:chExt cx="3975100" cy="50165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2305050" y="3244850"/>
              <a:ext cx="1" cy="1778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908050" y="3425825"/>
              <a:ext cx="3968750" cy="635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911227" y="3425825"/>
              <a:ext cx="792" cy="3103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879978" y="3425825"/>
              <a:ext cx="3172" cy="32067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300663" y="2442409"/>
            <a:ext cx="2981325" cy="376121"/>
            <a:chOff x="7067550" y="3257550"/>
            <a:chExt cx="3975100" cy="501650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8464550" y="3257550"/>
              <a:ext cx="1" cy="1778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7067550" y="3438525"/>
              <a:ext cx="3968750" cy="635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070727" y="3438525"/>
              <a:ext cx="792" cy="3103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1039478" y="3438525"/>
              <a:ext cx="3172" cy="32067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连接符 92"/>
          <p:cNvCxnSpPr/>
          <p:nvPr/>
        </p:nvCxnSpPr>
        <p:spPr>
          <a:xfrm flipH="1">
            <a:off x="3682604" y="3649330"/>
            <a:ext cx="1" cy="26423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475310" y="3913567"/>
            <a:ext cx="2746772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2471738" y="3917139"/>
            <a:ext cx="3572" cy="27852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5220296" y="3913567"/>
            <a:ext cx="1786" cy="27673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25021"/>
              </p:ext>
            </p:extLst>
          </p:nvPr>
        </p:nvGraphicFramePr>
        <p:xfrm>
          <a:off x="2434554" y="1597154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57235"/>
              </p:ext>
            </p:extLst>
          </p:nvPr>
        </p:nvGraphicFramePr>
        <p:xfrm>
          <a:off x="3604181" y="1592565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95741"/>
              </p:ext>
            </p:extLst>
          </p:nvPr>
        </p:nvGraphicFramePr>
        <p:xfrm>
          <a:off x="5867400" y="1588445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36831"/>
              </p:ext>
            </p:extLst>
          </p:nvPr>
        </p:nvGraphicFramePr>
        <p:xfrm>
          <a:off x="7131844" y="1588811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7871"/>
              </p:ext>
            </p:extLst>
          </p:nvPr>
        </p:nvGraphicFramePr>
        <p:xfrm>
          <a:off x="223154" y="2811240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0E647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37253"/>
              </p:ext>
            </p:extLst>
          </p:nvPr>
        </p:nvGraphicFramePr>
        <p:xfrm>
          <a:off x="1475423" y="2811240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05040"/>
              </p:ext>
            </p:extLst>
          </p:nvPr>
        </p:nvGraphicFramePr>
        <p:xfrm>
          <a:off x="3209450" y="2806955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29113"/>
              </p:ext>
            </p:extLst>
          </p:nvPr>
        </p:nvGraphicFramePr>
        <p:xfrm>
          <a:off x="4837750" y="2805621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47413"/>
              </p:ext>
            </p:extLst>
          </p:nvPr>
        </p:nvGraphicFramePr>
        <p:xfrm>
          <a:off x="6052187" y="2811240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30620"/>
              </p:ext>
            </p:extLst>
          </p:nvPr>
        </p:nvGraphicFramePr>
        <p:xfrm>
          <a:off x="7724538" y="2805621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1814"/>
              </p:ext>
            </p:extLst>
          </p:nvPr>
        </p:nvGraphicFramePr>
        <p:xfrm>
          <a:off x="2015966" y="4195659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08968"/>
              </p:ext>
            </p:extLst>
          </p:nvPr>
        </p:nvGraphicFramePr>
        <p:xfrm>
          <a:off x="3188970" y="4195659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49826"/>
              </p:ext>
            </p:extLst>
          </p:nvPr>
        </p:nvGraphicFramePr>
        <p:xfrm>
          <a:off x="4748621" y="4187857"/>
          <a:ext cx="975360" cy="83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577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value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28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hash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0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1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2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…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e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 smtClean="0"/>
                        <a:t>f</a:t>
                      </a:r>
                      <a:endParaRPr lang="zh-CN" altLang="en-US" sz="700" dirty="0"/>
                    </a:p>
                  </a:txBody>
                  <a:tcPr marL="68580" marR="68580" marT="34279" marB="34279" anchor="ctr">
                    <a:solidFill>
                      <a:srgbClr val="2DB1A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Line 3"/>
          <p:cNvSpPr>
            <a:spLocks noChangeShapeType="1"/>
          </p:cNvSpPr>
          <p:nvPr/>
        </p:nvSpPr>
        <p:spPr bwMode="auto">
          <a:xfrm>
            <a:off x="179512" y="483046"/>
            <a:ext cx="1800200" cy="9525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198562" y="122684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946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Merkle</a:t>
            </a:r>
            <a:r>
              <a:rPr lang="en-US" altLang="zh-CN" sz="1200" dirty="0" smtClean="0"/>
              <a:t> tree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0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60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5680" y="410716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账号体系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3" y="914772"/>
            <a:ext cx="460851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5e81ffc7eaa1a7df9455b33b25f5233c926536483602c688f71e2f4097ea448a0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0757" y="1274812"/>
            <a:ext cx="504056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da379f01</a:t>
            </a:r>
            <a:r>
              <a:rPr lang="en-US" altLang="zh-CN" sz="1000" dirty="0">
                <a:solidFill>
                  <a:schemeClr val="tx1"/>
                </a:solidFill>
              </a:rPr>
              <a:t>5e81ffc7eaa1a7df9455b33b25f5233c926536483602c688f71e2f4097ea448a0</a:t>
            </a:r>
            <a:r>
              <a:rPr lang="en-US" altLang="zh-CN" sz="1000" dirty="0">
                <a:solidFill>
                  <a:srgbClr val="FF0000"/>
                </a:solidFill>
              </a:rPr>
              <a:t>0827b780e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7701" y="1994892"/>
            <a:ext cx="4608515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e5205acbc26de5a80588a8709bcfbbf0a65d9585d165bba5c94a5a72566f0e67f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688" y="2426940"/>
            <a:ext cx="489654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b001</a:t>
            </a:r>
            <a:r>
              <a:rPr lang="en-US" altLang="zh-CN" sz="1000" dirty="0">
                <a:solidFill>
                  <a:schemeClr val="tx1"/>
                </a:solidFill>
              </a:rPr>
              <a:t>e5205acbc26de5a80588a8709bcfbbf0a65d9585d165bba5c94a5a72566f0e67f</a:t>
            </a:r>
            <a:r>
              <a:rPr lang="en-US" altLang="zh-CN" sz="1000" dirty="0">
                <a:solidFill>
                  <a:srgbClr val="FF0000"/>
                </a:solidFill>
              </a:rPr>
              <a:t>576c1a4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91477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random</a:t>
            </a:r>
            <a:endParaRPr lang="zh-CN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092280" y="19948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Public Key</a:t>
            </a:r>
            <a:endParaRPr lang="zh-CN" altLang="en-US" sz="1000" dirty="0"/>
          </a:p>
        </p:txBody>
      </p:sp>
      <p:cxnSp>
        <p:nvCxnSpPr>
          <p:cNvPr id="14" name="肘形连接符 13"/>
          <p:cNvCxnSpPr/>
          <p:nvPr/>
        </p:nvCxnSpPr>
        <p:spPr>
          <a:xfrm rot="10800000" flipV="1">
            <a:off x="1763689" y="1058788"/>
            <a:ext cx="1" cy="108012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1573877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Ed25519/sm2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1835696" y="3363044"/>
            <a:ext cx="331236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015601</a:t>
            </a:r>
            <a:r>
              <a:rPr lang="en-US" altLang="zh-CN" sz="1000" dirty="0">
                <a:solidFill>
                  <a:schemeClr val="tx1"/>
                </a:solidFill>
              </a:rPr>
              <a:t>a682bdead1eb581fa0144f7b601740e01d269ca</a:t>
            </a:r>
            <a:r>
              <a:rPr lang="en-US" altLang="zh-CN" sz="1000" dirty="0">
                <a:solidFill>
                  <a:srgbClr val="FF0000"/>
                </a:solidFill>
              </a:rPr>
              <a:t>4550a074f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4" name="肘形连接符 23"/>
          <p:cNvCxnSpPr/>
          <p:nvPr/>
        </p:nvCxnSpPr>
        <p:spPr>
          <a:xfrm rot="10800000" flipV="1">
            <a:off x="1619670" y="2498948"/>
            <a:ext cx="1" cy="108012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512" y="29420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Hash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00669" y="4351411"/>
            <a:ext cx="2987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支持</a:t>
            </a:r>
            <a:r>
              <a:rPr lang="en-US" altLang="zh-CN" sz="1400" dirty="0" smtClean="0"/>
              <a:t>SM2/ED25519/RSA/</a:t>
            </a:r>
            <a:r>
              <a:rPr lang="zh-CN" altLang="en-US" sz="1400" dirty="0" smtClean="0"/>
              <a:t>数字证书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336304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Binary Address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2195736" y="1634852"/>
            <a:ext cx="4176464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privbUqRrNvvN8Ku5YLM5idgj42ComPQrH9BPDD9dvaZcQYLtKyfjbjs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6475" y="3723084"/>
            <a:ext cx="331236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buQkrwb6xriv8BzyrQ5evJ9Qn5TZk2dkBNcn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9" y="371382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Base58 Address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4590" y="1676663"/>
            <a:ext cx="121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Base58 Address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94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60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5680" y="410716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账号结构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3768" y="6267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 smtClean="0"/>
              <a:t> {</a:t>
            </a:r>
          </a:p>
          <a:p>
            <a:r>
              <a:rPr lang="en-US" altLang="zh-CN" sz="1000" dirty="0" smtClean="0"/>
              <a:t>      "address" : "a0015b1906cf044ee8c6d58af6074d35c7d2b9fe91ff85",</a:t>
            </a:r>
          </a:p>
          <a:p>
            <a:r>
              <a:rPr lang="en-US" altLang="zh-CN" sz="1000" dirty="0" smtClean="0"/>
              <a:t>      "assets" : [</a:t>
            </a:r>
          </a:p>
          <a:p>
            <a:r>
              <a:rPr lang="en-US" altLang="zh-CN" sz="1000" dirty="0" smtClean="0"/>
              <a:t>         {</a:t>
            </a:r>
          </a:p>
          <a:p>
            <a:r>
              <a:rPr lang="en-US" altLang="zh-CN" sz="1000" dirty="0" smtClean="0"/>
              <a:t>            "amount" : 1,</a:t>
            </a:r>
          </a:p>
          <a:p>
            <a:r>
              <a:rPr lang="en-US" altLang="zh-CN" sz="1000" dirty="0" smtClean="0"/>
              <a:t>            "property" : {</a:t>
            </a:r>
          </a:p>
          <a:p>
            <a:r>
              <a:rPr lang="en-US" altLang="zh-CN" sz="1000" dirty="0" smtClean="0"/>
              <a:t>               "code" : "test",</a:t>
            </a:r>
          </a:p>
          <a:p>
            <a:r>
              <a:rPr lang="en-US" altLang="zh-CN" sz="1000" dirty="0" smtClean="0"/>
              <a:t>               "issuer" : "a0015b1906cf044ee8c6d58af6074d35c7d2b9fe91ff85"</a:t>
            </a:r>
          </a:p>
          <a:p>
            <a:r>
              <a:rPr lang="en-US" altLang="zh-CN" sz="1000" dirty="0" smtClean="0"/>
              <a:t>            }</a:t>
            </a:r>
          </a:p>
          <a:p>
            <a:r>
              <a:rPr lang="en-US" altLang="zh-CN" sz="1000" dirty="0" smtClean="0"/>
              <a:t>         }</a:t>
            </a:r>
          </a:p>
          <a:p>
            <a:r>
              <a:rPr lang="en-US" altLang="zh-CN" sz="1000" dirty="0" smtClean="0"/>
              <a:t>      ],</a:t>
            </a:r>
          </a:p>
          <a:p>
            <a:r>
              <a:rPr lang="en-US" altLang="zh-CN" sz="1000" dirty="0" smtClean="0"/>
              <a:t>      "</a:t>
            </a:r>
            <a:r>
              <a:rPr lang="en-US" altLang="zh-CN" sz="1000" dirty="0" err="1" smtClean="0"/>
              <a:t>assets_hash</a:t>
            </a:r>
            <a:r>
              <a:rPr lang="en-US" altLang="zh-CN" sz="1000" dirty="0" smtClean="0"/>
              <a:t>" : "2aa53cd1993e8a9bdc87ee444b249c30c5b067f6137c5f1c1fcad811fcf9776e",</a:t>
            </a:r>
          </a:p>
          <a:p>
            <a:r>
              <a:rPr lang="en-US" altLang="zh-CN" sz="1000" dirty="0" smtClean="0"/>
              <a:t>      "contract" : ...,</a:t>
            </a:r>
          </a:p>
          <a:p>
            <a:r>
              <a:rPr lang="en-US" altLang="zh-CN" sz="1000" dirty="0" smtClean="0"/>
              <a:t>      "</a:t>
            </a:r>
            <a:r>
              <a:rPr lang="en-US" altLang="zh-CN" sz="1000" dirty="0" err="1" smtClean="0"/>
              <a:t>metadatas</a:t>
            </a:r>
            <a:r>
              <a:rPr lang="en-US" altLang="zh-CN" sz="1000" dirty="0" smtClean="0"/>
              <a:t>" : { </a:t>
            </a:r>
            <a:r>
              <a:rPr lang="en-US" altLang="zh-CN" sz="1000" dirty="0" err="1" smtClean="0"/>
              <a:t>key:value</a:t>
            </a:r>
            <a:r>
              <a:rPr lang="en-US" altLang="zh-CN" sz="1000" dirty="0" smtClean="0"/>
              <a:t>},</a:t>
            </a:r>
          </a:p>
          <a:p>
            <a:r>
              <a:rPr lang="en-US" altLang="zh-CN" sz="1000" dirty="0" smtClean="0"/>
              <a:t>      "</a:t>
            </a:r>
            <a:r>
              <a:rPr lang="en-US" altLang="zh-CN" sz="1000" dirty="0" err="1" smtClean="0"/>
              <a:t>metadatas_hash</a:t>
            </a:r>
            <a:r>
              <a:rPr lang="en-US" altLang="zh-CN" sz="1000" dirty="0" smtClean="0"/>
              <a:t>" : "ad67d57ae19de8068dbcd47282146bd553fe9f684c57c8c114453863ee41abc3",</a:t>
            </a:r>
          </a:p>
          <a:p>
            <a:r>
              <a:rPr lang="en-US" altLang="zh-CN" sz="1000" dirty="0" smtClean="0"/>
              <a:t>      "nonce" : 1,</a:t>
            </a:r>
          </a:p>
          <a:p>
            <a:r>
              <a:rPr lang="en-US" altLang="zh-CN" sz="1000" dirty="0" smtClean="0"/>
              <a:t>      "</a:t>
            </a:r>
            <a:r>
              <a:rPr lang="en-US" altLang="zh-CN" sz="1000" dirty="0" err="1" smtClean="0"/>
              <a:t>priv</a:t>
            </a:r>
            <a:r>
              <a:rPr lang="en-US" altLang="zh-CN" sz="1000" dirty="0" smtClean="0"/>
              <a:t>" : {</a:t>
            </a:r>
          </a:p>
          <a:p>
            <a:r>
              <a:rPr lang="en-US" altLang="zh-CN" sz="1000" dirty="0" smtClean="0"/>
              <a:t>         "</a:t>
            </a:r>
            <a:r>
              <a:rPr lang="en-US" altLang="zh-CN" sz="1000" dirty="0" err="1" smtClean="0"/>
              <a:t>master_weight</a:t>
            </a:r>
            <a:r>
              <a:rPr lang="en-US" altLang="zh-CN" sz="1000" dirty="0" smtClean="0"/>
              <a:t>" : 1,</a:t>
            </a:r>
          </a:p>
          <a:p>
            <a:r>
              <a:rPr lang="en-US" altLang="zh-CN" sz="1000" dirty="0" smtClean="0"/>
              <a:t>         "thresholds" : {</a:t>
            </a:r>
          </a:p>
          <a:p>
            <a:r>
              <a:rPr lang="en-US" altLang="zh-CN" sz="1000" dirty="0" smtClean="0"/>
              <a:t>            "</a:t>
            </a:r>
            <a:r>
              <a:rPr lang="en-US" altLang="zh-CN" sz="1000" dirty="0" err="1" smtClean="0"/>
              <a:t>tx_threshold</a:t>
            </a:r>
            <a:r>
              <a:rPr lang="en-US" altLang="zh-CN" sz="1000" dirty="0" smtClean="0"/>
              <a:t>" : 1</a:t>
            </a:r>
          </a:p>
          <a:p>
            <a:r>
              <a:rPr lang="en-US" altLang="zh-CN" sz="1000" dirty="0" smtClean="0"/>
              <a:t>         }</a:t>
            </a:r>
          </a:p>
          <a:p>
            <a:r>
              <a:rPr lang="en-US" altLang="zh-CN" sz="1000" dirty="0" smtClean="0"/>
              <a:t>      }</a:t>
            </a:r>
          </a:p>
          <a:p>
            <a:r>
              <a:rPr lang="en-US" altLang="zh-CN" sz="1000" dirty="0" smtClean="0"/>
              <a:t>   }</a:t>
            </a:r>
            <a:endParaRPr lang="zh-CN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13468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asset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261189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contract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304" y="29309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metadata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36510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privilege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60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5680" y="410716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交易结构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1346820"/>
            <a:ext cx="141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1706860"/>
            <a:ext cx="148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Nonce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050289"/>
            <a:ext cx="139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Ceil_ledger_seq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5776" y="1202804"/>
            <a:ext cx="1656184" cy="1988580"/>
          </a:xfrm>
          <a:prstGeom prst="rect">
            <a:avLst/>
          </a:prstGeom>
          <a:noFill/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6928" y="3437000"/>
            <a:ext cx="1565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of signer 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541" y="3725357"/>
            <a:ext cx="151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of signer 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5776" y="3291036"/>
            <a:ext cx="1656184" cy="749997"/>
          </a:xfrm>
          <a:prstGeom prst="rect">
            <a:avLst/>
          </a:prstGeom>
          <a:noFill/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2399296"/>
            <a:ext cx="139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2759336"/>
            <a:ext cx="1396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1706860"/>
            <a:ext cx="8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防重放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2413800"/>
            <a:ext cx="85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原子性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112" y="2050289"/>
            <a:ext cx="79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确定性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2764852"/>
            <a:ext cx="99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可扩展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8" idx="3"/>
          </p:cNvCxnSpPr>
          <p:nvPr/>
        </p:nvCxnSpPr>
        <p:spPr>
          <a:xfrm>
            <a:off x="4183256" y="1845360"/>
            <a:ext cx="1391816" cy="0"/>
          </a:xfrm>
          <a:prstGeom prst="straightConnector1">
            <a:avLst/>
          </a:prstGeom>
          <a:ln w="6350"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</p:cNvCxnSpPr>
          <p:nvPr/>
        </p:nvCxnSpPr>
        <p:spPr>
          <a:xfrm>
            <a:off x="4211960" y="2197094"/>
            <a:ext cx="1391816" cy="14260"/>
          </a:xfrm>
          <a:prstGeom prst="straightConnector1">
            <a:avLst/>
          </a:prstGeom>
          <a:ln w="6350"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11960" y="2537795"/>
            <a:ext cx="1348918" cy="2559"/>
          </a:xfrm>
          <a:prstGeom prst="straightConnector1">
            <a:avLst/>
          </a:prstGeom>
          <a:ln w="6350"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960" y="2897835"/>
            <a:ext cx="1348918" cy="5517"/>
          </a:xfrm>
          <a:prstGeom prst="straightConnector1">
            <a:avLst/>
          </a:prstGeom>
          <a:ln w="6350"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31" idx="1"/>
          </p:cNvCxnSpPr>
          <p:nvPr/>
        </p:nvCxnSpPr>
        <p:spPr>
          <a:xfrm>
            <a:off x="4211960" y="3666035"/>
            <a:ext cx="1308939" cy="13602"/>
          </a:xfrm>
          <a:prstGeom prst="straightConnector1">
            <a:avLst/>
          </a:prstGeom>
          <a:ln w="6350"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0899" y="3541137"/>
            <a:ext cx="99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不可抵赖</a:t>
            </a:r>
            <a:endParaRPr lang="zh-CN" altLang="en-US" sz="12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555776" y="1634853"/>
            <a:ext cx="1656184" cy="0"/>
          </a:xfrm>
          <a:prstGeom prst="line">
            <a:avLst/>
          </a:prstGeom>
          <a:ln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55776" y="1983859"/>
            <a:ext cx="1656184" cy="0"/>
          </a:xfrm>
          <a:prstGeom prst="line">
            <a:avLst/>
          </a:prstGeom>
          <a:ln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55776" y="2379095"/>
            <a:ext cx="1656184" cy="0"/>
          </a:xfrm>
          <a:prstGeom prst="line">
            <a:avLst/>
          </a:prstGeom>
          <a:ln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555776" y="2690799"/>
            <a:ext cx="1656184" cy="0"/>
          </a:xfrm>
          <a:prstGeom prst="line">
            <a:avLst/>
          </a:prstGeom>
          <a:ln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555776" y="3723084"/>
            <a:ext cx="1656184" cy="0"/>
          </a:xfrm>
          <a:prstGeom prst="line">
            <a:avLst/>
          </a:prstGeom>
          <a:ln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60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5680" y="410716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操作类型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328" y="1155918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Issue Asset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83769"/>
              </p:ext>
            </p:extLst>
          </p:nvPr>
        </p:nvGraphicFramePr>
        <p:xfrm>
          <a:off x="1115615" y="914772"/>
          <a:ext cx="6912768" cy="3788583"/>
        </p:xfrm>
        <a:graphic>
          <a:graphicData uri="http://schemas.openxmlformats.org/drawingml/2006/table">
            <a:tbl>
              <a:tblPr/>
              <a:tblGrid>
                <a:gridCol w="1656185"/>
                <a:gridCol w="2952327"/>
                <a:gridCol w="2304256"/>
              </a:tblGrid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effectLst/>
                        </a:rPr>
                        <a:t>type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 smtClean="0">
                          <a:effectLst/>
                        </a:rPr>
                        <a:t>enum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effectLst/>
                        </a:rPr>
                        <a:t>description</a:t>
                      </a:r>
                      <a:endParaRPr lang="zh-CN" alt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CREATE_ACCOUNT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创建账号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ISSUE_ASSET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发行资产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PAYMET</a:t>
                      </a:r>
                      <a:endParaRPr 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转移资产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SET_METADATA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</a:t>
                      </a:r>
                      <a:r>
                        <a:rPr lang="en-US" sz="1400" dirty="0">
                          <a:effectLst/>
                        </a:rPr>
                        <a:t>metadata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SET_SIGNER_WEIGHT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设置权重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</a:rPr>
                        <a:t>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SET_THRESHOLD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设置</a:t>
                      </a:r>
                      <a:r>
                        <a:rPr lang="zh-CN" altLang="en-US" sz="1400" dirty="0" smtClean="0">
                          <a:effectLst/>
                        </a:rPr>
                        <a:t>门限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effectLst/>
                        </a:rPr>
                        <a:t>7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PAYCOIN</a:t>
                      </a:r>
                      <a:endParaRPr 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effectLst/>
                        </a:rPr>
                        <a:t>支付</a:t>
                      </a:r>
                      <a:r>
                        <a:rPr lang="en-US" altLang="zh-CN" sz="1400" dirty="0" smtClean="0">
                          <a:effectLst/>
                        </a:rPr>
                        <a:t>BU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effectLst/>
                        </a:rPr>
                        <a:t>8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LOG</a:t>
                      </a:r>
                      <a:endParaRPr 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effectLst/>
                        </a:rPr>
                        <a:t>输出日志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7811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effectLst/>
                        </a:rPr>
                        <a:t>9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SET_PRIVILEDGE</a:t>
                      </a:r>
                      <a:endParaRPr 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effectLst/>
                        </a:rPr>
                        <a:t>设置权限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59"/>
            <a:ext cx="1354916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账本结构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5680" y="410716"/>
            <a:ext cx="6420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35696" y="1274812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交易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16309" y="1274812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签名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4412453" y="1850876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权重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4412453" y="2642964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门限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1835696" y="2858988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账号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stCxn id="12" idx="3"/>
            <a:endCxn id="13" idx="1"/>
          </p:cNvCxnSpPr>
          <p:nvPr/>
        </p:nvCxnSpPr>
        <p:spPr>
          <a:xfrm>
            <a:off x="2715323" y="1418828"/>
            <a:ext cx="4009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3"/>
            <a:endCxn id="25" idx="1"/>
          </p:cNvCxnSpPr>
          <p:nvPr/>
        </p:nvCxnSpPr>
        <p:spPr>
          <a:xfrm>
            <a:off x="2715323" y="3003004"/>
            <a:ext cx="4009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4" idx="0"/>
          </p:cNvCxnSpPr>
          <p:nvPr/>
        </p:nvCxnSpPr>
        <p:spPr>
          <a:xfrm>
            <a:off x="3995936" y="1418828"/>
            <a:ext cx="85633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22829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权重是否大于门限？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116309" y="2858988"/>
            <a:ext cx="879627" cy="28803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操作</a:t>
            </a:r>
            <a:endParaRPr lang="zh-CN" altLang="en-US" sz="1600" dirty="0"/>
          </a:p>
        </p:txBody>
      </p:sp>
      <p:cxnSp>
        <p:nvCxnSpPr>
          <p:cNvPr id="28" name="直接箭头连接符 27"/>
          <p:cNvCxnSpPr>
            <a:stCxn id="25" idx="3"/>
            <a:endCxn id="15" idx="1"/>
          </p:cNvCxnSpPr>
          <p:nvPr/>
        </p:nvCxnSpPr>
        <p:spPr>
          <a:xfrm flipV="1">
            <a:off x="3995936" y="2786980"/>
            <a:ext cx="41651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059832" y="533826"/>
            <a:ext cx="879627" cy="59697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Master</a:t>
            </a:r>
          </a:p>
          <a:p>
            <a:pPr algn="ctr"/>
            <a:r>
              <a:rPr lang="en-US" altLang="zh-CN" sz="1200" dirty="0" smtClean="0"/>
              <a:t>signer</a:t>
            </a:r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2915816" y="3414146"/>
            <a:ext cx="1421613" cy="59697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Tx</a:t>
            </a:r>
            <a:r>
              <a:rPr lang="en-US" altLang="zh-CN" sz="1400" dirty="0" smtClean="0"/>
              <a:t> threshold</a:t>
            </a:r>
            <a:endParaRPr lang="en-US" altLang="zh-CN" sz="1400" dirty="0"/>
          </a:p>
          <a:p>
            <a:pPr algn="ctr"/>
            <a:r>
              <a:rPr lang="en-US" altLang="zh-CN" sz="1400" dirty="0" smtClean="0"/>
              <a:t>Type threshold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57337" y="4371156"/>
            <a:ext cx="12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-&gt;B-&gt;C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851574" y="4515172"/>
            <a:ext cx="56829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3888" y="444316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 </a:t>
            </a:r>
            <a:r>
              <a:rPr lang="zh-CN" altLang="en-US" sz="1200" dirty="0" smtClean="0"/>
              <a:t>可以签署发起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的交易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1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531315" y="3075013"/>
            <a:ext cx="7353053" cy="1623878"/>
            <a:chOff x="531315" y="3075013"/>
            <a:chExt cx="7891533" cy="1623878"/>
          </a:xfrm>
        </p:grpSpPr>
        <p:sp>
          <p:nvSpPr>
            <p:cNvPr id="4" name="流程图: 文档 3"/>
            <p:cNvSpPr/>
            <p:nvPr/>
          </p:nvSpPr>
          <p:spPr>
            <a:xfrm>
              <a:off x="3327003" y="3897644"/>
              <a:ext cx="1658634" cy="468203"/>
            </a:xfrm>
            <a:prstGeom prst="flowChartDocument">
              <a:avLst/>
            </a:prstGeom>
            <a:solidFill>
              <a:schemeClr val="bg1"/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DE179647-7946-404A-967B-0692F4247795}"/>
                </a:ext>
              </a:extLst>
            </p:cNvPr>
            <p:cNvSpPr/>
            <p:nvPr/>
          </p:nvSpPr>
          <p:spPr>
            <a:xfrm>
              <a:off x="2483768" y="3465729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5E5D8307-2267-48EA-B5A2-27C93AF735DF}"/>
                </a:ext>
              </a:extLst>
            </p:cNvPr>
            <p:cNvSpPr/>
            <p:nvPr/>
          </p:nvSpPr>
          <p:spPr>
            <a:xfrm>
              <a:off x="2195736" y="3465729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606" y="3096498"/>
              <a:ext cx="99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DPOS</a:t>
              </a:r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31315" y="3075013"/>
              <a:ext cx="7891533" cy="162387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47746" y="3465729"/>
              <a:ext cx="167871" cy="10797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1566660" y="3627697"/>
              <a:ext cx="269036" cy="256806"/>
            </a:xfrm>
            <a:prstGeom prst="downArrow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68369" y="4329558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Election</a:t>
              </a:r>
              <a:endParaRPr lang="zh-CN" altLang="en-US" sz="1600" dirty="0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1933933" y="3485022"/>
              <a:ext cx="185243" cy="84467"/>
            </a:xfrm>
            <a:prstGeom prst="triangl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547664" y="3471539"/>
              <a:ext cx="215944" cy="84467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>
              <a:off x="1270915" y="3453973"/>
              <a:ext cx="194907" cy="107979"/>
            </a:xfrm>
            <a:prstGeom prst="rtTriangl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398375" y="4047061"/>
              <a:ext cx="167871" cy="10797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3707905" y="4058817"/>
              <a:ext cx="185243" cy="84467"/>
            </a:xfrm>
            <a:prstGeom prst="triangl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067944" y="4066333"/>
              <a:ext cx="215944" cy="84467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Picture 5" descr="C:\Users\zzy\Downloads\人物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02" y="3465729"/>
              <a:ext cx="236886" cy="17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5" descr="C:\Users\zzy\Downloads\人物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745" y="3465729"/>
              <a:ext cx="236886" cy="17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" descr="C:\Users\zzy\Downloads\人物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875" y="3465729"/>
              <a:ext cx="236886" cy="177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849745" y="4329558"/>
              <a:ext cx="753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V</a:t>
              </a:r>
              <a:r>
                <a:rPr lang="en-US" altLang="zh-CN" sz="1600" dirty="0" smtClean="0"/>
                <a:t>oting</a:t>
              </a:r>
              <a:endParaRPr lang="zh-CN" altLang="en-US" sz="1600" dirty="0"/>
            </a:p>
          </p:txBody>
        </p:sp>
        <p:cxnSp>
          <p:nvCxnSpPr>
            <p:cNvPr id="40" name="直接箭头连接符 39"/>
            <p:cNvCxnSpPr>
              <a:stCxn id="72" idx="3"/>
              <a:endCxn id="4" idx="1"/>
            </p:cNvCxnSpPr>
            <p:nvPr/>
          </p:nvCxnSpPr>
          <p:spPr>
            <a:xfrm>
              <a:off x="2549089" y="4131746"/>
              <a:ext cx="777915" cy="0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DE179647-7946-404A-967B-0692F4247795}"/>
                </a:ext>
              </a:extLst>
            </p:cNvPr>
            <p:cNvSpPr/>
            <p:nvPr/>
          </p:nvSpPr>
          <p:spPr>
            <a:xfrm>
              <a:off x="4729392" y="4063398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5E5D8307-2267-48EA-B5A2-27C93AF735DF}"/>
                </a:ext>
              </a:extLst>
            </p:cNvPr>
            <p:cNvSpPr/>
            <p:nvPr/>
          </p:nvSpPr>
          <p:spPr>
            <a:xfrm>
              <a:off x="4441360" y="4058421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6" idx="2"/>
              <a:endCxn id="35" idx="0"/>
            </p:cNvCxnSpPr>
            <p:nvPr/>
          </p:nvCxnSpPr>
          <p:spPr>
            <a:xfrm>
              <a:off x="3445445" y="3643339"/>
              <a:ext cx="730471" cy="422994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42" idx="1"/>
            </p:cNvCxnSpPr>
            <p:nvPr/>
          </p:nvCxnSpPr>
          <p:spPr>
            <a:xfrm>
              <a:off x="3968188" y="3643339"/>
              <a:ext cx="492304" cy="431244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2"/>
              <a:endCxn id="41" idx="0"/>
            </p:cNvCxnSpPr>
            <p:nvPr/>
          </p:nvCxnSpPr>
          <p:spPr>
            <a:xfrm>
              <a:off x="4485318" y="3643339"/>
              <a:ext cx="309394" cy="420059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7" idx="2"/>
              <a:endCxn id="35" idx="1"/>
            </p:cNvCxnSpPr>
            <p:nvPr/>
          </p:nvCxnSpPr>
          <p:spPr>
            <a:xfrm>
              <a:off x="3968188" y="3643339"/>
              <a:ext cx="131380" cy="435364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FB56287F-399A-4F37-98B9-D3473129F3C7}"/>
                </a:ext>
              </a:extLst>
            </p:cNvPr>
            <p:cNvSpPr/>
            <p:nvPr/>
          </p:nvSpPr>
          <p:spPr>
            <a:xfrm>
              <a:off x="5580112" y="3897644"/>
              <a:ext cx="2592288" cy="43191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7500474" y="4059612"/>
              <a:ext cx="167871" cy="10797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6084168" y="4058817"/>
              <a:ext cx="185243" cy="84467"/>
            </a:xfrm>
            <a:prstGeom prst="triangl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732240" y="4059612"/>
              <a:ext cx="215944" cy="84467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DE179647-7946-404A-967B-0692F4247795}"/>
                </a:ext>
              </a:extLst>
            </p:cNvPr>
            <p:cNvSpPr/>
            <p:nvPr/>
          </p:nvSpPr>
          <p:spPr>
            <a:xfrm>
              <a:off x="6444208" y="4063398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5E5D8307-2267-48EA-B5A2-27C93AF735DF}"/>
                </a:ext>
              </a:extLst>
            </p:cNvPr>
            <p:cNvSpPr/>
            <p:nvPr/>
          </p:nvSpPr>
          <p:spPr>
            <a:xfrm>
              <a:off x="5868144" y="4058421"/>
              <a:ext cx="130640" cy="110361"/>
            </a:xfrm>
            <a:prstGeom prst="ellipse">
              <a:avLst/>
            </a:prstGeom>
            <a:ln w="31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5076056" y="4113601"/>
              <a:ext cx="432048" cy="0"/>
            </a:xfrm>
            <a:prstGeom prst="straightConnector1">
              <a:avLst/>
            </a:prstGeom>
            <a:ln>
              <a:solidFill>
                <a:srgbClr val="2DB1A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621632" y="4339616"/>
              <a:ext cx="255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Validators|Candidates</a:t>
              </a:r>
              <a:endParaRPr lang="zh-CN" altLang="en-US" sz="1600" dirty="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308304" y="3897644"/>
              <a:ext cx="0" cy="43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流程图: 文档 71"/>
            <p:cNvSpPr/>
            <p:nvPr/>
          </p:nvSpPr>
          <p:spPr>
            <a:xfrm>
              <a:off x="947746" y="3897644"/>
              <a:ext cx="1601343" cy="468203"/>
            </a:xfrm>
            <a:prstGeom prst="flowChartDocument">
              <a:avLst/>
            </a:prstGeom>
            <a:solidFill>
              <a:schemeClr val="bg1"/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Validator Contract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39553" y="770756"/>
            <a:ext cx="7344815" cy="197965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3200318" y="1399486"/>
            <a:ext cx="4129704" cy="0"/>
          </a:xfrm>
          <a:prstGeom prst="line">
            <a:avLst/>
          </a:prstGeom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3200318" y="1669433"/>
            <a:ext cx="4145149" cy="16635"/>
          </a:xfrm>
          <a:prstGeom prst="line">
            <a:avLst/>
          </a:prstGeom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200318" y="1939379"/>
            <a:ext cx="4145148" cy="0"/>
          </a:xfrm>
          <a:prstGeom prst="line">
            <a:avLst/>
          </a:prstGeom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200318" y="2209325"/>
            <a:ext cx="4175209" cy="1"/>
          </a:xfrm>
          <a:prstGeom prst="line">
            <a:avLst/>
          </a:prstGeom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="" xmlns:a16="http://schemas.microsoft.com/office/drawing/2014/main" id="{19E4E4BD-C654-4DC7-A1D4-A08F1BFEEA2B}"/>
              </a:ext>
            </a:extLst>
          </p:cNvPr>
          <p:cNvSpPr/>
          <p:nvPr/>
        </p:nvSpPr>
        <p:spPr>
          <a:xfrm>
            <a:off x="2818210" y="1357284"/>
            <a:ext cx="121589" cy="96191"/>
          </a:xfrm>
          <a:prstGeom prst="ellipse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="" xmlns:a16="http://schemas.microsoft.com/office/drawing/2014/main" id="{EBCAC2AC-59FA-40C9-8B87-2B5AF1E52868}"/>
              </a:ext>
            </a:extLst>
          </p:cNvPr>
          <p:cNvSpPr/>
          <p:nvPr/>
        </p:nvSpPr>
        <p:spPr>
          <a:xfrm>
            <a:off x="2828184" y="1614252"/>
            <a:ext cx="121589" cy="110361"/>
          </a:xfrm>
          <a:prstGeom prst="ellipse">
            <a:avLst/>
          </a:prstGeom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="" xmlns:a16="http://schemas.microsoft.com/office/drawing/2014/main" id="{C892C4E4-4106-4C8D-9EC1-668DD80E1D3C}"/>
              </a:ext>
            </a:extLst>
          </p:cNvPr>
          <p:cNvSpPr/>
          <p:nvPr/>
        </p:nvSpPr>
        <p:spPr>
          <a:xfrm>
            <a:off x="2828184" y="1885801"/>
            <a:ext cx="121589" cy="110361"/>
          </a:xfrm>
          <a:prstGeom prst="ellipse">
            <a:avLst/>
          </a:prstGeom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="" xmlns:a16="http://schemas.microsoft.com/office/drawing/2014/main" id="{4704EE25-7D0B-47A5-BD7D-8C523133A53E}"/>
              </a:ext>
            </a:extLst>
          </p:cNvPr>
          <p:cNvSpPr/>
          <p:nvPr/>
        </p:nvSpPr>
        <p:spPr>
          <a:xfrm>
            <a:off x="2828184" y="2154145"/>
            <a:ext cx="121589" cy="110361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73395" y="792242"/>
            <a:ext cx="2560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Byzantine Fault Tolerance</a:t>
            </a:r>
            <a:endParaRPr lang="zh-CN" altLang="en-US" sz="1600" dirty="0"/>
          </a:p>
        </p:txBody>
      </p:sp>
      <p:sp>
        <p:nvSpPr>
          <p:cNvPr id="83" name="椭圆 82"/>
          <p:cNvSpPr/>
          <p:nvPr/>
        </p:nvSpPr>
        <p:spPr>
          <a:xfrm>
            <a:off x="807629" y="1184719"/>
            <a:ext cx="1507768" cy="1276570"/>
          </a:xfrm>
          <a:prstGeom prst="ellipse">
            <a:avLst/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056833" y="1338216"/>
            <a:ext cx="1009361" cy="944708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08612" y="2426940"/>
            <a:ext cx="1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 </a:t>
            </a:r>
            <a:r>
              <a:rPr lang="en-US" altLang="zh-CN" sz="1600" dirty="0" smtClean="0"/>
              <a:t>Change</a:t>
            </a:r>
            <a:endParaRPr lang="zh-CN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4493695" y="2473496"/>
            <a:ext cx="223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Consensus Instance</a:t>
            </a:r>
            <a:endParaRPr lang="zh-CN" altLang="en-US" sz="1600" dirty="0"/>
          </a:p>
        </p:txBody>
      </p:sp>
      <p:cxnSp>
        <p:nvCxnSpPr>
          <p:cNvPr id="87" name="直接连接符 86"/>
          <p:cNvCxnSpPr>
            <a:endCxn id="84" idx="0"/>
          </p:cNvCxnSpPr>
          <p:nvPr/>
        </p:nvCxnSpPr>
        <p:spPr>
          <a:xfrm>
            <a:off x="1561513" y="1193323"/>
            <a:ext cx="0" cy="14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4" idx="6"/>
            <a:endCxn id="83" idx="6"/>
          </p:cNvCxnSpPr>
          <p:nvPr/>
        </p:nvCxnSpPr>
        <p:spPr>
          <a:xfrm>
            <a:off x="2066194" y="1810570"/>
            <a:ext cx="249203" cy="1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4" idx="4"/>
            <a:endCxn id="83" idx="4"/>
          </p:cNvCxnSpPr>
          <p:nvPr/>
        </p:nvCxnSpPr>
        <p:spPr>
          <a:xfrm>
            <a:off x="1561513" y="2282924"/>
            <a:ext cx="0" cy="17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4" idx="2"/>
            <a:endCxn id="83" idx="2"/>
          </p:cNvCxnSpPr>
          <p:nvPr/>
        </p:nvCxnSpPr>
        <p:spPr>
          <a:xfrm flipH="1">
            <a:off x="807629" y="1810570"/>
            <a:ext cx="249203" cy="1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82277" y="1339720"/>
            <a:ext cx="4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837274" y="2004910"/>
            <a:ext cx="5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9592" y="1994892"/>
            <a:ext cx="5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06571" y="1346820"/>
            <a:ext cx="5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V4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811035" y="1453475"/>
            <a:ext cx="1145554" cy="163159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4738726" y="1184719"/>
            <a:ext cx="0" cy="1276570"/>
          </a:xfrm>
          <a:prstGeom prst="line">
            <a:avLst/>
          </a:prstGeom>
          <a:ln>
            <a:solidFill>
              <a:srgbClr val="2DB1A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122" idx="1"/>
          </p:cNvCxnSpPr>
          <p:nvPr/>
        </p:nvCxnSpPr>
        <p:spPr>
          <a:xfrm>
            <a:off x="5767062" y="1214433"/>
            <a:ext cx="0" cy="1156468"/>
          </a:xfrm>
          <a:prstGeom prst="line">
            <a:avLst/>
          </a:prstGeom>
          <a:ln>
            <a:solidFill>
              <a:srgbClr val="2DB1A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endCxn id="122" idx="3"/>
          </p:cNvCxnSpPr>
          <p:nvPr/>
        </p:nvCxnSpPr>
        <p:spPr>
          <a:xfrm>
            <a:off x="6971842" y="1214433"/>
            <a:ext cx="24614" cy="1156468"/>
          </a:xfrm>
          <a:prstGeom prst="line">
            <a:avLst/>
          </a:prstGeom>
          <a:ln>
            <a:solidFill>
              <a:srgbClr val="2DB1A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030149" y="1431155"/>
            <a:ext cx="708576" cy="509827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4836561" y="1704378"/>
            <a:ext cx="892760" cy="225044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039805" y="1453475"/>
            <a:ext cx="645558" cy="215957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4015486" y="1453475"/>
            <a:ext cx="752801" cy="755850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4800786" y="1478177"/>
            <a:ext cx="914855" cy="451245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4800786" y="1669432"/>
            <a:ext cx="943231" cy="259991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717221" y="1669432"/>
            <a:ext cx="1093816" cy="494913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4802030" y="1961868"/>
            <a:ext cx="941987" cy="247457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863025" y="1696518"/>
            <a:ext cx="1135417" cy="232904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5814948" y="1940981"/>
            <a:ext cx="1135417" cy="232904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5876688" y="1399485"/>
            <a:ext cx="1062706" cy="227108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5829065" y="1703800"/>
            <a:ext cx="1142777" cy="193931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756481" y="1058788"/>
            <a:ext cx="104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Propose</a:t>
            </a:r>
            <a:endParaRPr lang="zh-CN" alt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836560" y="1058788"/>
            <a:ext cx="104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Check</a:t>
            </a:r>
            <a:endParaRPr lang="zh-CN" alt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945074" y="1058788"/>
            <a:ext cx="104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Confirm</a:t>
            </a:r>
            <a:endParaRPr lang="zh-CN" altLang="en-US" sz="1600" dirty="0"/>
          </a:p>
        </p:txBody>
      </p:sp>
      <p:pic>
        <p:nvPicPr>
          <p:cNvPr id="114" name="Picture 5" descr="C:\Users\zzy\Downloads\人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93" y="2372484"/>
            <a:ext cx="220475" cy="17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接连接符 114"/>
          <p:cNvCxnSpPr/>
          <p:nvPr/>
        </p:nvCxnSpPr>
        <p:spPr>
          <a:xfrm>
            <a:off x="3200318" y="2480464"/>
            <a:ext cx="4242227" cy="0"/>
          </a:xfrm>
          <a:prstGeom prst="line">
            <a:avLst/>
          </a:prstGeom>
          <a:ln w="12700">
            <a:solidFill>
              <a:srgbClr val="2DB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3354366" y="2173885"/>
            <a:ext cx="178554" cy="287404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3508601" y="1399485"/>
            <a:ext cx="145907" cy="774400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7018228" y="1961868"/>
            <a:ext cx="156241" cy="511628"/>
          </a:xfrm>
          <a:prstGeom prst="straightConnector1">
            <a:avLst/>
          </a:prstGeom>
          <a:ln>
            <a:solidFill>
              <a:srgbClr val="2DB1A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76999" y="2210916"/>
            <a:ext cx="120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Submit TX</a:t>
            </a:r>
            <a:endParaRPr lang="zh-CN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767062" y="2201624"/>
            <a:ext cx="1229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Notification</a:t>
            </a:r>
            <a:endParaRPr lang="zh-CN" altLang="en-US" sz="1600" dirty="0"/>
          </a:p>
        </p:txBody>
      </p:sp>
      <p:sp>
        <p:nvSpPr>
          <p:cNvPr id="120" name="Line 3"/>
          <p:cNvSpPr>
            <a:spLocks noChangeShapeType="1"/>
          </p:cNvSpPr>
          <p:nvPr/>
        </p:nvSpPr>
        <p:spPr bwMode="auto">
          <a:xfrm flipV="1">
            <a:off x="107504" y="410136"/>
            <a:ext cx="1568894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126554" y="50676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共识算法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141409" y="194692"/>
            <a:ext cx="869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DPOS+BFT 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55776" y="1994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55776" y="12655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55776" y="152438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555776" y="178549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8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267744" y="914772"/>
            <a:ext cx="1296144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2"/>
            <a:ext cx="1027857" cy="9525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247"/>
          <p:cNvSpPr>
            <a:spLocks noChangeArrowheads="1"/>
          </p:cNvSpPr>
          <p:nvPr/>
        </p:nvSpPr>
        <p:spPr bwMode="auto">
          <a:xfrm>
            <a:off x="2352930" y="1058788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查询账号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圆角矩形 247"/>
          <p:cNvSpPr>
            <a:spLocks noChangeArrowheads="1"/>
          </p:cNvSpPr>
          <p:nvPr/>
        </p:nvSpPr>
        <p:spPr bwMode="auto">
          <a:xfrm>
            <a:off x="2352930" y="1490836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查询</a:t>
            </a:r>
            <a:r>
              <a:rPr kumimoji="1" lang="zh-CN" altLang="en-US" sz="1600" dirty="0">
                <a:solidFill>
                  <a:srgbClr val="FFFFFF"/>
                </a:solidFill>
                <a:cs typeface="Arial" pitchFamily="34" charset="0"/>
              </a:rPr>
              <a:t>交易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圆角矩形 247"/>
          <p:cNvSpPr>
            <a:spLocks noChangeArrowheads="1"/>
          </p:cNvSpPr>
          <p:nvPr/>
        </p:nvSpPr>
        <p:spPr bwMode="auto">
          <a:xfrm>
            <a:off x="2343085" y="1898120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查询区块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圆角矩形 247"/>
          <p:cNvSpPr>
            <a:spLocks noChangeArrowheads="1"/>
          </p:cNvSpPr>
          <p:nvPr/>
        </p:nvSpPr>
        <p:spPr bwMode="auto">
          <a:xfrm>
            <a:off x="2352930" y="2355453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提交交易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圆角矩形 247"/>
          <p:cNvSpPr>
            <a:spLocks noChangeArrowheads="1"/>
          </p:cNvSpPr>
          <p:nvPr/>
        </p:nvSpPr>
        <p:spPr bwMode="auto">
          <a:xfrm>
            <a:off x="2343085" y="3075012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交易状态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3" name="圆角矩形 247"/>
          <p:cNvSpPr>
            <a:spLocks noChangeArrowheads="1"/>
          </p:cNvSpPr>
          <p:nvPr/>
        </p:nvSpPr>
        <p:spPr bwMode="auto">
          <a:xfrm>
            <a:off x="2343085" y="3507060"/>
            <a:ext cx="1062124" cy="359519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区块状态</a:t>
            </a:r>
            <a:endParaRPr kumimoji="1" lang="en-US" altLang="zh-CN" sz="16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267744" y="3003004"/>
            <a:ext cx="12961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245"/>
          <p:cNvSpPr>
            <a:spLocks noChangeArrowheads="1"/>
          </p:cNvSpPr>
          <p:nvPr/>
        </p:nvSpPr>
        <p:spPr bwMode="auto">
          <a:xfrm>
            <a:off x="1557337" y="914772"/>
            <a:ext cx="540487" cy="3096344"/>
          </a:xfrm>
          <a:prstGeom prst="roundRect">
            <a:avLst>
              <a:gd name="adj" fmla="val 16667"/>
            </a:avLst>
          </a:prstGeom>
          <a:solidFill>
            <a:srgbClr val="AAC56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节点</a:t>
            </a:r>
            <a:endParaRPr kumimoji="1" lang="zh-CN" alt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圆角矩形 247"/>
          <p:cNvSpPr>
            <a:spLocks noChangeArrowheads="1"/>
          </p:cNvSpPr>
          <p:nvPr/>
        </p:nvSpPr>
        <p:spPr bwMode="auto">
          <a:xfrm>
            <a:off x="3923928" y="914772"/>
            <a:ext cx="864096" cy="1944215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100" dirty="0" smtClean="0">
                <a:solidFill>
                  <a:srgbClr val="FFFFFF"/>
                </a:solidFill>
                <a:cs typeface="Arial" pitchFamily="34" charset="0"/>
              </a:rPr>
              <a:t>HTTP/</a:t>
            </a:r>
          </a:p>
          <a:p>
            <a:pPr algn="ctr" eaLnBrk="1" hangingPunct="1">
              <a:defRPr/>
            </a:pPr>
            <a:r>
              <a:rPr kumimoji="1" lang="en-US" altLang="zh-CN" sz="1100" dirty="0" smtClean="0">
                <a:solidFill>
                  <a:srgbClr val="FFFFFF"/>
                </a:solidFill>
                <a:cs typeface="Arial" pitchFamily="34" charset="0"/>
              </a:rPr>
              <a:t>HTTPS</a:t>
            </a:r>
          </a:p>
          <a:p>
            <a:pPr algn="ctr" eaLnBrk="1" hangingPunct="1">
              <a:defRPr/>
            </a:pPr>
            <a:r>
              <a:rPr kumimoji="1" lang="en-US" altLang="zh-CN" sz="1100" dirty="0" smtClean="0">
                <a:solidFill>
                  <a:srgbClr val="FFFFFF"/>
                </a:solidFill>
                <a:cs typeface="Arial" pitchFamily="34" charset="0"/>
              </a:rPr>
              <a:t>+</a:t>
            </a:r>
          </a:p>
          <a:p>
            <a:pPr algn="ctr" eaLnBrk="1" hangingPunct="1">
              <a:defRPr/>
            </a:pPr>
            <a:r>
              <a:rPr kumimoji="1" lang="en-US" altLang="zh-CN" sz="1100" dirty="0" smtClean="0">
                <a:solidFill>
                  <a:srgbClr val="FFFFFF"/>
                </a:solidFill>
                <a:cs typeface="Arial" pitchFamily="34" charset="0"/>
              </a:rPr>
              <a:t>JSON</a:t>
            </a:r>
          </a:p>
        </p:txBody>
      </p:sp>
      <p:sp>
        <p:nvSpPr>
          <p:cNvPr id="21" name="圆角矩形 247"/>
          <p:cNvSpPr>
            <a:spLocks noChangeArrowheads="1"/>
          </p:cNvSpPr>
          <p:nvPr/>
        </p:nvSpPr>
        <p:spPr bwMode="auto">
          <a:xfrm>
            <a:off x="3923928" y="3003005"/>
            <a:ext cx="864096" cy="1008112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000" dirty="0" smtClean="0">
                <a:solidFill>
                  <a:srgbClr val="FFFFFF"/>
                </a:solidFill>
                <a:cs typeface="Arial" pitchFamily="34" charset="0"/>
              </a:rPr>
              <a:t>WEB</a:t>
            </a:r>
          </a:p>
          <a:p>
            <a:pPr algn="ctr" eaLnBrk="1" hangingPunct="1">
              <a:defRPr/>
            </a:pPr>
            <a:r>
              <a:rPr kumimoji="1" lang="en-US" altLang="zh-CN" sz="1000" dirty="0" smtClean="0">
                <a:solidFill>
                  <a:srgbClr val="FFFFFF"/>
                </a:solidFill>
                <a:cs typeface="Arial" pitchFamily="34" charset="0"/>
              </a:rPr>
              <a:t>SOCKET</a:t>
            </a:r>
          </a:p>
        </p:txBody>
      </p:sp>
      <p:sp>
        <p:nvSpPr>
          <p:cNvPr id="22" name="圆角矩形 247"/>
          <p:cNvSpPr>
            <a:spLocks noChangeArrowheads="1"/>
          </p:cNvSpPr>
          <p:nvPr/>
        </p:nvSpPr>
        <p:spPr bwMode="auto">
          <a:xfrm>
            <a:off x="5076056" y="926012"/>
            <a:ext cx="576064" cy="3661168"/>
          </a:xfrm>
          <a:prstGeom prst="roundRect">
            <a:avLst>
              <a:gd name="adj" fmla="val 19313"/>
            </a:avLst>
          </a:prstGeom>
          <a:solidFill>
            <a:srgbClr val="17B298"/>
          </a:solidFill>
          <a:ln w="25400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100" dirty="0" smtClean="0">
                <a:solidFill>
                  <a:srgbClr val="FFFFFF"/>
                </a:solidFill>
                <a:cs typeface="Arial" pitchFamily="34" charset="0"/>
              </a:rPr>
              <a:t>SDK</a:t>
            </a:r>
          </a:p>
        </p:txBody>
      </p:sp>
      <p:sp>
        <p:nvSpPr>
          <p:cNvPr id="24" name="左右箭头 23"/>
          <p:cNvSpPr/>
          <p:nvPr/>
        </p:nvSpPr>
        <p:spPr>
          <a:xfrm>
            <a:off x="3563888" y="1670595"/>
            <a:ext cx="360040" cy="179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635896" y="3327300"/>
            <a:ext cx="288032" cy="17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4743802" y="1670595"/>
            <a:ext cx="360040" cy="179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800608" y="3327300"/>
            <a:ext cx="288032" cy="17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45"/>
          <p:cNvSpPr>
            <a:spLocks noChangeArrowheads="1"/>
          </p:cNvSpPr>
          <p:nvPr/>
        </p:nvSpPr>
        <p:spPr bwMode="auto">
          <a:xfrm>
            <a:off x="2339752" y="4155132"/>
            <a:ext cx="1224136" cy="432048"/>
          </a:xfrm>
          <a:prstGeom prst="roundRect">
            <a:avLst>
              <a:gd name="adj" fmla="val 20727"/>
            </a:avLst>
          </a:prstGeom>
          <a:solidFill>
            <a:srgbClr val="AAC56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600" dirty="0" smtClean="0">
                <a:solidFill>
                  <a:srgbClr val="FFFFFF"/>
                </a:solidFill>
                <a:cs typeface="Arial" pitchFamily="34" charset="0"/>
              </a:rPr>
              <a:t>其他节点</a:t>
            </a:r>
            <a:endParaRPr kumimoji="1" lang="zh-CN" alt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左右箭头 28"/>
          <p:cNvSpPr/>
          <p:nvPr/>
        </p:nvSpPr>
        <p:spPr>
          <a:xfrm>
            <a:off x="3779912" y="4281276"/>
            <a:ext cx="1164712" cy="2338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67944" y="408312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负载</a:t>
            </a:r>
            <a:endParaRPr lang="zh-CN" altLang="en-US" sz="1200" b="1" dirty="0"/>
          </a:p>
        </p:txBody>
      </p:sp>
      <p:sp>
        <p:nvSpPr>
          <p:cNvPr id="33" name="直角双向箭头 32"/>
          <p:cNvSpPr/>
          <p:nvPr/>
        </p:nvSpPr>
        <p:spPr>
          <a:xfrm rot="5400000">
            <a:off x="1773421" y="4127886"/>
            <a:ext cx="395069" cy="414535"/>
          </a:xfrm>
          <a:prstGeom prst="leftUpArrow">
            <a:avLst>
              <a:gd name="adj1" fmla="val 1687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07704" y="409415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p2p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339752" y="1130796"/>
            <a:ext cx="4104456" cy="2304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231775" y="626159"/>
            <a:ext cx="1027857" cy="903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4" y="266700"/>
            <a:ext cx="1656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智能合约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9752" y="3507060"/>
            <a:ext cx="4104456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V8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23928" y="3939108"/>
            <a:ext cx="72008" cy="196014"/>
            <a:chOff x="2627784" y="3435052"/>
            <a:chExt cx="72008" cy="1960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2000" y="3942187"/>
            <a:ext cx="72008" cy="196014"/>
            <a:chOff x="2627784" y="3435052"/>
            <a:chExt cx="72008" cy="19601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80112" y="3942187"/>
            <a:ext cx="72008" cy="196014"/>
            <a:chOff x="2627784" y="3435052"/>
            <a:chExt cx="72008" cy="1960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56176" y="3942187"/>
            <a:ext cx="72008" cy="196014"/>
            <a:chOff x="2627784" y="3435052"/>
            <a:chExt cx="72008" cy="19601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76056" y="3942187"/>
            <a:ext cx="72008" cy="196014"/>
            <a:chOff x="2627784" y="3435052"/>
            <a:chExt cx="72008" cy="19601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427984" y="4227140"/>
            <a:ext cx="36004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查询账户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2040" y="4227140"/>
            <a:ext cx="36004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查询区块</a:t>
            </a:r>
            <a:endParaRPr lang="zh-CN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2100" y="4227140"/>
            <a:ext cx="36004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查询合约</a:t>
            </a:r>
            <a:endParaRPr lang="zh-CN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4239334"/>
            <a:ext cx="36004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发起交易</a:t>
            </a:r>
            <a:endParaRPr lang="zh-CN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5916" y="4227140"/>
            <a:ext cx="360040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输出日志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3779912" y="986780"/>
            <a:ext cx="792088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12020" y="986780"/>
            <a:ext cx="956124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339752" y="554732"/>
            <a:ext cx="4104456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TX with 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3" y="1448706"/>
            <a:ext cx="2628293" cy="19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735796" y="3920996"/>
            <a:ext cx="72008" cy="196014"/>
            <a:chOff x="2627784" y="3435052"/>
            <a:chExt cx="72008" cy="19601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663788" y="3435052"/>
              <a:ext cx="0" cy="1440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627784" y="3559058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7784" y="4209028"/>
            <a:ext cx="3600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内置变量</a:t>
            </a:r>
            <a:endParaRPr lang="zh-CN" altLang="en-US" sz="10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885832" y="1274813"/>
            <a:ext cx="1278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6444208" y="734751"/>
            <a:ext cx="3600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03" name="肘形连接符 55302"/>
          <p:cNvCxnSpPr>
            <a:stCxn id="30" idx="3"/>
          </p:cNvCxnSpPr>
          <p:nvPr/>
        </p:nvCxnSpPr>
        <p:spPr>
          <a:xfrm flipV="1">
            <a:off x="6372200" y="734751"/>
            <a:ext cx="432048" cy="38585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307" name="肘形连接符 55306"/>
          <p:cNvCxnSpPr>
            <a:stCxn id="29" idx="2"/>
          </p:cNvCxnSpPr>
          <p:nvPr/>
        </p:nvCxnSpPr>
        <p:spPr>
          <a:xfrm rot="5400000" flipH="1" flipV="1">
            <a:off x="4578098" y="2348835"/>
            <a:ext cx="3660213" cy="1512170"/>
          </a:xfrm>
          <a:prstGeom prst="bentConnector3">
            <a:avLst>
              <a:gd name="adj1" fmla="val -437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555776" y="986780"/>
            <a:ext cx="792088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3"/>
            <a:ext cx="523801" cy="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8647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0587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布比区块链架构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1490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技术特点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19948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账本结构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2489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 action="ppaction://hlinksldjump"/>
              </a:rPr>
              <a:t>API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30030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智能合约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9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>
            <a:spLocks noChangeArrowheads="1"/>
          </p:cNvSpPr>
          <p:nvPr/>
        </p:nvSpPr>
        <p:spPr bwMode="auto">
          <a:xfrm>
            <a:off x="2339975" y="1922463"/>
            <a:ext cx="4606925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微软雅黑" pitchFamily="34" charset="-122"/>
                <a:ea typeface="微软雅黑" pitchFamily="34" charset="-122"/>
              </a:rPr>
              <a:t>谢</a:t>
            </a:r>
            <a:r>
              <a:rPr kumimoji="1" lang="en-US" altLang="zh-CN" sz="4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4800" dirty="0">
                <a:latin typeface="微软雅黑" pitchFamily="34" charset="-122"/>
                <a:ea typeface="微软雅黑" pitchFamily="34" charset="-122"/>
              </a:rPr>
              <a:t>谢！</a:t>
            </a:r>
            <a:endParaRPr kumimoji="1" lang="en-US" altLang="zh-CN" sz="4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31775" y="627063"/>
            <a:ext cx="2035969" cy="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16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布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比平台架构示意图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262"/>
          <p:cNvSpPr>
            <a:spLocks noChangeArrowheads="1"/>
          </p:cNvSpPr>
          <p:nvPr/>
        </p:nvSpPr>
        <p:spPr bwMode="auto">
          <a:xfrm>
            <a:off x="6239152" y="3255092"/>
            <a:ext cx="1501200" cy="43560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6922" y="2127547"/>
            <a:ext cx="400110" cy="1307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262"/>
          <p:cNvSpPr>
            <a:spLocks noChangeArrowheads="1"/>
          </p:cNvSpPr>
          <p:nvPr/>
        </p:nvSpPr>
        <p:spPr bwMode="auto">
          <a:xfrm>
            <a:off x="6239152" y="2751028"/>
            <a:ext cx="1501200" cy="43560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圆角矩形 262"/>
          <p:cNvSpPr>
            <a:spLocks noChangeArrowheads="1"/>
          </p:cNvSpPr>
          <p:nvPr/>
        </p:nvSpPr>
        <p:spPr bwMode="auto">
          <a:xfrm>
            <a:off x="6228184" y="1742925"/>
            <a:ext cx="1500871" cy="39598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WechatWallet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68899" y="2155321"/>
            <a:ext cx="3085977" cy="1415305"/>
          </a:xfrm>
          <a:prstGeom prst="rect">
            <a:avLst/>
          </a:prstGeom>
          <a:noFill/>
          <a:ln>
            <a:solidFill>
              <a:srgbClr val="79DCBA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77829" y="2135612"/>
            <a:ext cx="1558934" cy="1371448"/>
          </a:xfrm>
          <a:prstGeom prst="rect">
            <a:avLst/>
          </a:prstGeom>
          <a:noFill/>
          <a:ln>
            <a:solidFill>
              <a:srgbClr val="79DCBA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86807" y="3598117"/>
            <a:ext cx="1549956" cy="965076"/>
          </a:xfrm>
          <a:prstGeom prst="rect">
            <a:avLst/>
          </a:prstGeom>
          <a:noFill/>
          <a:ln>
            <a:solidFill>
              <a:srgbClr val="79DCBA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56324" y="698748"/>
            <a:ext cx="4798552" cy="1368153"/>
          </a:xfrm>
          <a:prstGeom prst="rect">
            <a:avLst/>
          </a:prstGeom>
          <a:noFill/>
          <a:ln>
            <a:solidFill>
              <a:srgbClr val="79DCBA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4584" y="681096"/>
            <a:ext cx="400110" cy="1307505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P  I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5534" y="3435052"/>
            <a:ext cx="400110" cy="10995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圆角矩形 262"/>
          <p:cNvSpPr>
            <a:spLocks noChangeArrowheads="1"/>
          </p:cNvSpPr>
          <p:nvPr/>
        </p:nvSpPr>
        <p:spPr bwMode="auto">
          <a:xfrm>
            <a:off x="6239481" y="2207609"/>
            <a:ext cx="1500872" cy="435355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Mobilewallet</a:t>
            </a:r>
            <a:endParaRPr kumimoji="1" lang="en-US" altLang="zh-CN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kumimoji="1" lang="en-US" altLang="zh-CN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uPocket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圆角矩形 262"/>
          <p:cNvSpPr>
            <a:spLocks noChangeArrowheads="1"/>
          </p:cNvSpPr>
          <p:nvPr/>
        </p:nvSpPr>
        <p:spPr bwMode="auto">
          <a:xfrm>
            <a:off x="6239152" y="3791540"/>
            <a:ext cx="1501200" cy="43560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 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圆角矩形 262"/>
          <p:cNvSpPr>
            <a:spLocks noChangeArrowheads="1"/>
          </p:cNvSpPr>
          <p:nvPr/>
        </p:nvSpPr>
        <p:spPr bwMode="auto">
          <a:xfrm>
            <a:off x="1321594" y="751295"/>
            <a:ext cx="1089819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圆角矩形 262"/>
          <p:cNvSpPr>
            <a:spLocks noChangeArrowheads="1"/>
          </p:cNvSpPr>
          <p:nvPr/>
        </p:nvSpPr>
        <p:spPr bwMode="auto">
          <a:xfrm>
            <a:off x="2483768" y="751295"/>
            <a:ext cx="1065244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Node-JS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262"/>
          <p:cNvSpPr>
            <a:spLocks noChangeArrowheads="1"/>
          </p:cNvSpPr>
          <p:nvPr/>
        </p:nvSpPr>
        <p:spPr bwMode="auto">
          <a:xfrm>
            <a:off x="3596043" y="751295"/>
            <a:ext cx="1119973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圆角矩形 262"/>
          <p:cNvSpPr>
            <a:spLocks noChangeArrowheads="1"/>
          </p:cNvSpPr>
          <p:nvPr/>
        </p:nvSpPr>
        <p:spPr bwMode="auto">
          <a:xfrm>
            <a:off x="1321594" y="1183343"/>
            <a:ext cx="3482511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HTTP/S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圆角矩形 262"/>
          <p:cNvSpPr>
            <a:spLocks noChangeArrowheads="1"/>
          </p:cNvSpPr>
          <p:nvPr/>
        </p:nvSpPr>
        <p:spPr bwMode="auto">
          <a:xfrm>
            <a:off x="4879213" y="1183343"/>
            <a:ext cx="1124711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圆角矩形 262"/>
          <p:cNvSpPr>
            <a:spLocks noChangeArrowheads="1"/>
          </p:cNvSpPr>
          <p:nvPr/>
        </p:nvSpPr>
        <p:spPr bwMode="auto">
          <a:xfrm>
            <a:off x="1321594" y="1615391"/>
            <a:ext cx="1321853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圆角矩形 262"/>
          <p:cNvSpPr>
            <a:spLocks noChangeArrowheads="1"/>
          </p:cNvSpPr>
          <p:nvPr/>
        </p:nvSpPr>
        <p:spPr bwMode="auto">
          <a:xfrm>
            <a:off x="2712436" y="1615391"/>
            <a:ext cx="1139484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圆角矩形 262"/>
          <p:cNvSpPr>
            <a:spLocks noChangeArrowheads="1"/>
          </p:cNvSpPr>
          <p:nvPr/>
        </p:nvSpPr>
        <p:spPr bwMode="auto">
          <a:xfrm>
            <a:off x="3904282" y="1615391"/>
            <a:ext cx="909566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TX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圆角矩形 262"/>
          <p:cNvSpPr>
            <a:spLocks noChangeArrowheads="1"/>
          </p:cNvSpPr>
          <p:nvPr/>
        </p:nvSpPr>
        <p:spPr bwMode="auto">
          <a:xfrm>
            <a:off x="4860032" y="1615391"/>
            <a:ext cx="1143892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圆角矩形 262"/>
          <p:cNvSpPr>
            <a:spLocks noChangeArrowheads="1"/>
          </p:cNvSpPr>
          <p:nvPr/>
        </p:nvSpPr>
        <p:spPr bwMode="auto">
          <a:xfrm>
            <a:off x="1331640" y="2209222"/>
            <a:ext cx="1403720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CodeMach</a:t>
            </a:r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圆角矩形 262"/>
          <p:cNvSpPr>
            <a:spLocks noChangeArrowheads="1"/>
          </p:cNvSpPr>
          <p:nvPr/>
        </p:nvSpPr>
        <p:spPr bwMode="auto">
          <a:xfrm>
            <a:off x="1343112" y="2642964"/>
            <a:ext cx="1371556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圆角矩形 262"/>
          <p:cNvSpPr>
            <a:spLocks noChangeArrowheads="1"/>
          </p:cNvSpPr>
          <p:nvPr/>
        </p:nvSpPr>
        <p:spPr bwMode="auto">
          <a:xfrm>
            <a:off x="1331640" y="3075012"/>
            <a:ext cx="1383028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Template/CTP1.0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圆角矩形 262"/>
          <p:cNvSpPr>
            <a:spLocks noChangeArrowheads="1"/>
          </p:cNvSpPr>
          <p:nvPr/>
        </p:nvSpPr>
        <p:spPr bwMode="auto">
          <a:xfrm>
            <a:off x="3065212" y="2209222"/>
            <a:ext cx="1159385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subset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圆角矩形 262"/>
          <p:cNvSpPr>
            <a:spLocks noChangeArrowheads="1"/>
          </p:cNvSpPr>
          <p:nvPr/>
        </p:nvSpPr>
        <p:spPr bwMode="auto">
          <a:xfrm>
            <a:off x="3085313" y="2663368"/>
            <a:ext cx="1159385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Chrome-V8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圆角矩形 262"/>
          <p:cNvSpPr>
            <a:spLocks noChangeArrowheads="1"/>
          </p:cNvSpPr>
          <p:nvPr/>
        </p:nvSpPr>
        <p:spPr bwMode="auto">
          <a:xfrm>
            <a:off x="3085313" y="3082415"/>
            <a:ext cx="2918611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Contract Adapter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圆角矩形 262"/>
          <p:cNvSpPr>
            <a:spLocks noChangeArrowheads="1"/>
          </p:cNvSpPr>
          <p:nvPr/>
        </p:nvSpPr>
        <p:spPr bwMode="auto">
          <a:xfrm>
            <a:off x="4615121" y="2209222"/>
            <a:ext cx="1388803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C/C++/Python/…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圆角矩形 262"/>
          <p:cNvSpPr>
            <a:spLocks noChangeArrowheads="1"/>
          </p:cNvSpPr>
          <p:nvPr/>
        </p:nvSpPr>
        <p:spPr bwMode="auto">
          <a:xfrm>
            <a:off x="4615122" y="2663697"/>
            <a:ext cx="1388803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997307" y="2247322"/>
            <a:ext cx="836890" cy="819015"/>
          </a:xfrm>
          <a:prstGeom prst="ellipse">
            <a:avLst/>
          </a:prstGeom>
          <a:solidFill>
            <a:srgbClr val="17B298"/>
          </a:solidFill>
          <a:ln w="254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VM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262"/>
          <p:cNvSpPr>
            <a:spLocks noChangeArrowheads="1"/>
          </p:cNvSpPr>
          <p:nvPr/>
        </p:nvSpPr>
        <p:spPr bwMode="auto">
          <a:xfrm>
            <a:off x="1377939" y="3682559"/>
            <a:ext cx="1336729" cy="256549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CA-CERT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圆角矩形 262"/>
          <p:cNvSpPr>
            <a:spLocks noChangeArrowheads="1"/>
          </p:cNvSpPr>
          <p:nvPr/>
        </p:nvSpPr>
        <p:spPr bwMode="auto">
          <a:xfrm>
            <a:off x="1377939" y="4259689"/>
            <a:ext cx="1336729" cy="25548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ED25519/ECDSA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圆角矩形 262"/>
          <p:cNvSpPr>
            <a:spLocks noChangeArrowheads="1"/>
          </p:cNvSpPr>
          <p:nvPr/>
        </p:nvSpPr>
        <p:spPr bwMode="auto">
          <a:xfrm>
            <a:off x="2952335" y="3661641"/>
            <a:ext cx="951947" cy="48226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圆角矩形 262"/>
          <p:cNvSpPr>
            <a:spLocks noChangeArrowheads="1"/>
          </p:cNvSpPr>
          <p:nvPr/>
        </p:nvSpPr>
        <p:spPr bwMode="auto">
          <a:xfrm>
            <a:off x="2952335" y="4234867"/>
            <a:ext cx="951947" cy="342338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圆角矩形 262"/>
          <p:cNvSpPr>
            <a:spLocks noChangeArrowheads="1"/>
          </p:cNvSpPr>
          <p:nvPr/>
        </p:nvSpPr>
        <p:spPr bwMode="auto">
          <a:xfrm>
            <a:off x="4036521" y="3619961"/>
            <a:ext cx="951947" cy="315675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圆角矩形 262"/>
          <p:cNvSpPr>
            <a:spLocks noChangeArrowheads="1"/>
          </p:cNvSpPr>
          <p:nvPr/>
        </p:nvSpPr>
        <p:spPr bwMode="auto">
          <a:xfrm>
            <a:off x="4036521" y="3986066"/>
            <a:ext cx="951947" cy="2488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圆角矩形 262"/>
          <p:cNvSpPr>
            <a:spLocks noChangeArrowheads="1"/>
          </p:cNvSpPr>
          <p:nvPr/>
        </p:nvSpPr>
        <p:spPr bwMode="auto">
          <a:xfrm>
            <a:off x="4036521" y="4299467"/>
            <a:ext cx="951947" cy="30350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DPOS+BFT</a:t>
            </a:r>
          </a:p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PBFT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圆角矩形 262"/>
          <p:cNvSpPr>
            <a:spLocks noChangeArrowheads="1"/>
          </p:cNvSpPr>
          <p:nvPr/>
        </p:nvSpPr>
        <p:spPr bwMode="auto">
          <a:xfrm>
            <a:off x="5064166" y="3639469"/>
            <a:ext cx="951947" cy="263304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圆角矩形 262"/>
          <p:cNvSpPr>
            <a:spLocks noChangeArrowheads="1"/>
          </p:cNvSpPr>
          <p:nvPr/>
        </p:nvSpPr>
        <p:spPr bwMode="auto">
          <a:xfrm>
            <a:off x="5056175" y="3986065"/>
            <a:ext cx="951947" cy="24880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圆角矩形 262"/>
          <p:cNvSpPr>
            <a:spLocks noChangeArrowheads="1"/>
          </p:cNvSpPr>
          <p:nvPr/>
        </p:nvSpPr>
        <p:spPr bwMode="auto">
          <a:xfrm>
            <a:off x="5064166" y="4299148"/>
            <a:ext cx="951947" cy="30382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圆角矩形 262"/>
          <p:cNvSpPr>
            <a:spLocks noChangeArrowheads="1"/>
          </p:cNvSpPr>
          <p:nvPr/>
        </p:nvSpPr>
        <p:spPr bwMode="auto">
          <a:xfrm>
            <a:off x="1322926" y="4659188"/>
            <a:ext cx="4680998" cy="378000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/ Orbit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262"/>
          <p:cNvSpPr>
            <a:spLocks noChangeArrowheads="1"/>
          </p:cNvSpPr>
          <p:nvPr/>
        </p:nvSpPr>
        <p:spPr bwMode="auto">
          <a:xfrm>
            <a:off x="1377939" y="3971657"/>
            <a:ext cx="1336729" cy="25548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SM2/SM3/SM4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91855" y="698748"/>
            <a:ext cx="1558934" cy="1958081"/>
          </a:xfrm>
          <a:prstGeom prst="rect">
            <a:avLst/>
          </a:prstGeom>
          <a:noFill/>
          <a:ln>
            <a:solidFill>
              <a:srgbClr val="79DCBA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262"/>
          <p:cNvSpPr>
            <a:spLocks noChangeArrowheads="1"/>
          </p:cNvSpPr>
          <p:nvPr/>
        </p:nvSpPr>
        <p:spPr bwMode="auto">
          <a:xfrm>
            <a:off x="6220886" y="751295"/>
            <a:ext cx="1500871" cy="46799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PC-WALLET</a:t>
            </a:r>
          </a:p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FullNode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262"/>
          <p:cNvSpPr>
            <a:spLocks noChangeArrowheads="1"/>
          </p:cNvSpPr>
          <p:nvPr/>
        </p:nvSpPr>
        <p:spPr bwMode="auto">
          <a:xfrm>
            <a:off x="6220886" y="1274812"/>
            <a:ext cx="1487754" cy="395983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QuickWallet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圆角矩形 262"/>
          <p:cNvSpPr>
            <a:spLocks noChangeArrowheads="1"/>
          </p:cNvSpPr>
          <p:nvPr/>
        </p:nvSpPr>
        <p:spPr bwMode="auto">
          <a:xfrm>
            <a:off x="4788024" y="751295"/>
            <a:ext cx="1215900" cy="379502"/>
          </a:xfrm>
          <a:prstGeom prst="roundRect">
            <a:avLst>
              <a:gd name="adj" fmla="val 0"/>
            </a:avLst>
          </a:prstGeom>
          <a:solidFill>
            <a:srgbClr val="17B29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1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Android/IOS</a:t>
            </a:r>
            <a:endParaRPr kumimoji="1" lang="zh-CN" altLang="en-US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231775" y="627063"/>
            <a:ext cx="1243881" cy="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440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技术特点 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总括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262"/>
          <p:cNvSpPr>
            <a:spLocks noChangeArrowheads="1"/>
          </p:cNvSpPr>
          <p:nvPr/>
        </p:nvSpPr>
        <p:spPr bwMode="auto">
          <a:xfrm>
            <a:off x="1763688" y="1202804"/>
            <a:ext cx="2481262" cy="1080383"/>
          </a:xfrm>
          <a:prstGeom prst="roundRect">
            <a:avLst>
              <a:gd name="adj" fmla="val 0"/>
            </a:avLst>
          </a:prstGeom>
          <a:solidFill>
            <a:srgbClr val="5DBA48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开发者友好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endParaRPr kumimoji="1"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262"/>
          <p:cNvSpPr>
            <a:spLocks noChangeArrowheads="1"/>
          </p:cNvSpPr>
          <p:nvPr/>
        </p:nvSpPr>
        <p:spPr bwMode="auto">
          <a:xfrm>
            <a:off x="4316387" y="1202804"/>
            <a:ext cx="2666999" cy="1080383"/>
          </a:xfrm>
          <a:prstGeom prst="roundRect">
            <a:avLst>
              <a:gd name="adj" fmla="val 0"/>
            </a:avLst>
          </a:prstGeom>
          <a:solidFill>
            <a:srgbClr val="0085A3"/>
          </a:solidFill>
          <a:ln>
            <a:noFill/>
          </a:ln>
          <a:extLst/>
        </p:spPr>
        <p:txBody>
          <a:bodyPr anchor="ctr"/>
          <a:lstStyle/>
          <a:p>
            <a:r>
              <a:rPr lang="en-US" altLang="zh-CN" sz="1600" dirty="0">
                <a:solidFill>
                  <a:schemeClr val="bg1"/>
                </a:solidFill>
              </a:rPr>
              <a:t> 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资产自由流通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圆角矩形 262"/>
          <p:cNvSpPr>
            <a:spLocks noChangeArrowheads="1"/>
          </p:cNvSpPr>
          <p:nvPr/>
        </p:nvSpPr>
        <p:spPr bwMode="auto">
          <a:xfrm>
            <a:off x="1763690" y="2332659"/>
            <a:ext cx="2481260" cy="1080383"/>
          </a:xfrm>
          <a:prstGeom prst="roundRect">
            <a:avLst>
              <a:gd name="adj" fmla="val 0"/>
            </a:avLst>
          </a:prstGeom>
          <a:solidFill>
            <a:srgbClr val="00B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高</a:t>
            </a:r>
            <a:r>
              <a:rPr lang="zh-CN" altLang="en-US" sz="1600" b="1" dirty="0">
                <a:solidFill>
                  <a:schemeClr val="bg1"/>
                </a:solidFill>
              </a:rPr>
              <a:t>通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量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163485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0537" y="1575038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3968" y="272716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圆角矩形 262"/>
          <p:cNvSpPr>
            <a:spLocks noChangeArrowheads="1"/>
          </p:cNvSpPr>
          <p:nvPr/>
        </p:nvSpPr>
        <p:spPr bwMode="auto">
          <a:xfrm>
            <a:off x="4324276" y="2326309"/>
            <a:ext cx="2659109" cy="1080383"/>
          </a:xfrm>
          <a:prstGeom prst="roundRect">
            <a:avLst>
              <a:gd name="adj" fmla="val 0"/>
            </a:avLst>
          </a:prstGeom>
          <a:solidFill>
            <a:srgbClr val="00B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国密</a:t>
            </a:r>
            <a:r>
              <a:rPr lang="zh-CN" altLang="en-US" sz="1600" b="1" dirty="0">
                <a:solidFill>
                  <a:schemeClr val="bg1"/>
                </a:solidFill>
              </a:rPr>
              <a:t>及证书支持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0272" y="272716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272364" y="603518"/>
            <a:ext cx="1131284" cy="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91415" y="243155"/>
            <a:ext cx="1256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开发者友好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0587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多语言版本 </a:t>
            </a:r>
            <a:r>
              <a:rPr lang="en-US" altLang="zh-CN" dirty="0" smtClean="0"/>
              <a:t>SDK(</a:t>
            </a:r>
            <a:r>
              <a:rPr lang="en-US" altLang="zh-CN" dirty="0" err="1" smtClean="0"/>
              <a:t>java,nodejs,go,php,ios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59632" y="1481544"/>
            <a:ext cx="46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多合约开发语言</a:t>
            </a:r>
            <a:r>
              <a:rPr lang="en-US" altLang="zh-CN" dirty="0" smtClean="0"/>
              <a:t>(JavaScript, </a:t>
            </a:r>
            <a:r>
              <a:rPr lang="en-US" altLang="zh-CN" i="1" dirty="0" smtClean="0"/>
              <a:t>C/C++…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75826" y="1913592"/>
            <a:ext cx="46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合约模板（</a:t>
            </a:r>
            <a:r>
              <a:rPr lang="en-US" altLang="zh-CN" dirty="0" smtClean="0"/>
              <a:t>CTP1.0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75826" y="2345640"/>
            <a:ext cx="46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合约编辑调试工具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CodeMach</a:t>
            </a:r>
            <a:r>
              <a:rPr lang="en-US" altLang="zh-CN" dirty="0" smtClean="0"/>
              <a:t> Editor)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75826" y="3499023"/>
            <a:ext cx="293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API </a:t>
            </a:r>
            <a:r>
              <a:rPr lang="zh-CN" altLang="en-US" dirty="0" smtClean="0"/>
              <a:t>发资产及转账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86605" y="3857808"/>
            <a:ext cx="234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支持批量转账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3237" y="2777688"/>
            <a:ext cx="305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开发文档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383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272364" y="603517"/>
            <a:ext cx="1131284" cy="8969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1415" y="243155"/>
            <a:ext cx="14722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资产自由流通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11215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内置资产发行及流通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1634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链上</a:t>
            </a:r>
            <a:r>
              <a:rPr lang="zh-CN" altLang="en-US" i="1" dirty="0" smtClean="0"/>
              <a:t>资产交换</a:t>
            </a:r>
            <a:endParaRPr lang="zh-CN" alt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2642964"/>
            <a:ext cx="272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 smtClean="0"/>
              <a:t>跨链资产转移</a:t>
            </a:r>
            <a:r>
              <a:rPr lang="en-US" altLang="zh-CN" i="1" dirty="0" smtClean="0"/>
              <a:t>(Canal)</a:t>
            </a:r>
            <a:endParaRPr lang="zh-CN" alt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2138908"/>
            <a:ext cx="272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主链与子链流通</a:t>
            </a:r>
            <a:r>
              <a:rPr lang="en-US" altLang="zh-CN" dirty="0" smtClean="0"/>
              <a:t>(Orbit)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4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272364" y="603517"/>
            <a:ext cx="1131284" cy="8969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1415" y="243155"/>
            <a:ext cx="1112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高通量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2748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共识算法（</a:t>
            </a:r>
            <a:r>
              <a:rPr lang="en-US" altLang="zh-CN" dirty="0" smtClean="0"/>
              <a:t>DPOS + BFT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112" y="21389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智能合约（</a:t>
            </a:r>
            <a:r>
              <a:rPr lang="en-US" altLang="zh-CN" dirty="0" smtClean="0"/>
              <a:t>V8 , </a:t>
            </a:r>
            <a:r>
              <a:rPr lang="en-US" altLang="zh-CN" i="1" dirty="0" smtClean="0"/>
              <a:t>WASM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8427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高吞吐量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0512" y="25709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多</a:t>
            </a:r>
            <a:r>
              <a:rPr lang="zh-CN" altLang="en-US" i="1" dirty="0" smtClean="0"/>
              <a:t>链结构（</a:t>
            </a:r>
            <a:r>
              <a:rPr lang="en-US" altLang="zh-CN" i="1" dirty="0" smtClean="0"/>
              <a:t>Orbit</a:t>
            </a:r>
            <a:r>
              <a:rPr lang="zh-CN" altLang="en-US" i="1" dirty="0" smtClean="0"/>
              <a:t>，主子链结构）</a:t>
            </a:r>
            <a:endParaRPr lang="zh-CN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0750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大数据存储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35790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TIDB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40111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IPFS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0512" y="17068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关键算法（加密）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1"/>
            <a:ext cx="2179985" cy="897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4" y="266700"/>
            <a:ext cx="2376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数字证书（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V3 Only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236663"/>
            <a:ext cx="82105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3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231775" y="627063"/>
            <a:ext cx="523801" cy="0"/>
          </a:xfrm>
          <a:prstGeom prst="line">
            <a:avLst/>
          </a:prstGeom>
          <a:noFill/>
          <a:ln w="6350">
            <a:solidFill>
              <a:srgbClr val="17B2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8647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0587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sldjump"/>
              </a:rPr>
              <a:t>布比区块链架构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14908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技术特点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19948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账本结构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2489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 action="ppaction://hlinksldjump"/>
              </a:rPr>
              <a:t>API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30030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 action="ppaction://hlinksldjump"/>
              </a:rPr>
              <a:t>智能合约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123728" y="2066900"/>
            <a:ext cx="432048" cy="216024"/>
          </a:xfrm>
          <a:prstGeom prst="rightArrow">
            <a:avLst/>
          </a:prstGeom>
          <a:solidFill>
            <a:srgbClr val="2D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1887</Words>
  <Application>Microsoft Office PowerPoint</Application>
  <PresentationFormat>自定义</PresentationFormat>
  <Paragraphs>486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X-DOG</dc:creator>
  <cp:lastModifiedBy>zzy</cp:lastModifiedBy>
  <cp:revision>439</cp:revision>
  <cp:lastPrinted>2017-03-23T04:54:33Z</cp:lastPrinted>
  <dcterms:created xsi:type="dcterms:W3CDTF">2015-07-19T05:26:05Z</dcterms:created>
  <dcterms:modified xsi:type="dcterms:W3CDTF">2018-10-30T01:31:05Z</dcterms:modified>
</cp:coreProperties>
</file>