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drawings/drawing2.xml" ContentType="application/vnd.openxmlformats-officedocument.drawingml.chartshapes+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notesSlides/notesSlide7.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notesSlides/notesSlide8.xml" ContentType="application/vnd.openxmlformats-officedocument.presentationml.notesSlide+xml"/>
  <Override PartName="/ppt/charts/chart14.xml" ContentType="application/vnd.openxmlformats-officedocument.drawingml.chart+xml"/>
  <Override PartName="/ppt/drawings/drawing3.xml" ContentType="application/vnd.openxmlformats-officedocument.drawingml.chartshapes+xml"/>
  <Override PartName="/ppt/notesSlides/notesSlide9.xml" ContentType="application/vnd.openxmlformats-officedocument.presentationml.notesSlide+xml"/>
  <Override PartName="/ppt/charts/chart15.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6.xml" ContentType="application/vnd.openxmlformats-officedocument.drawingml.chart+xml"/>
  <Override PartName="/ppt/drawings/drawing4.xml" ContentType="application/vnd.openxmlformats-officedocument.drawingml.chartshapes+xml"/>
  <Override PartName="/ppt/charts/chart17.xml" ContentType="application/vnd.openxmlformats-officedocument.drawingml.chart+xml"/>
  <Override PartName="/ppt/drawings/drawing5.xml" ContentType="application/vnd.openxmlformats-officedocument.drawingml.chartshapes+xml"/>
  <Override PartName="/ppt/notesSlides/notesSlide12.xml" ContentType="application/vnd.openxmlformats-officedocument.presentationml.notesSlide+xml"/>
  <Override PartName="/ppt/charts/chart1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768" r:id="rId4"/>
  </p:sldMasterIdLst>
  <p:notesMasterIdLst>
    <p:notesMasterId r:id="rId34"/>
  </p:notesMasterIdLst>
  <p:handoutMasterIdLst>
    <p:handoutMasterId r:id="rId35"/>
  </p:handoutMasterIdLst>
  <p:sldIdLst>
    <p:sldId id="555" r:id="rId5"/>
    <p:sldId id="898" r:id="rId6"/>
    <p:sldId id="666" r:id="rId7"/>
    <p:sldId id="1029" r:id="rId8"/>
    <p:sldId id="1033" r:id="rId9"/>
    <p:sldId id="667" r:id="rId10"/>
    <p:sldId id="1050" r:id="rId11"/>
    <p:sldId id="1051" r:id="rId12"/>
    <p:sldId id="1052" r:id="rId13"/>
    <p:sldId id="1053" r:id="rId14"/>
    <p:sldId id="1054" r:id="rId15"/>
    <p:sldId id="1055" r:id="rId16"/>
    <p:sldId id="1056" r:id="rId17"/>
    <p:sldId id="1057" r:id="rId18"/>
    <p:sldId id="1058" r:id="rId19"/>
    <p:sldId id="1059" r:id="rId20"/>
    <p:sldId id="673" r:id="rId21"/>
    <p:sldId id="1060" r:id="rId22"/>
    <p:sldId id="1061" r:id="rId23"/>
    <p:sldId id="1062" r:id="rId24"/>
    <p:sldId id="1063" r:id="rId25"/>
    <p:sldId id="1064" r:id="rId26"/>
    <p:sldId id="1065" r:id="rId27"/>
    <p:sldId id="1066" r:id="rId28"/>
    <p:sldId id="1067" r:id="rId29"/>
    <p:sldId id="1068" r:id="rId30"/>
    <p:sldId id="1025" r:id="rId31"/>
    <p:sldId id="1026" r:id="rId32"/>
    <p:sldId id="258" r:id="rId33"/>
  </p:sldIdLst>
  <p:sldSz cx="9144000" cy="6858000" type="screen4x3"/>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A20"/>
    <a:srgbClr val="2787A0"/>
    <a:srgbClr val="E1E8E9"/>
    <a:srgbClr val="FFFFFF"/>
    <a:srgbClr val="C6D9F1"/>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Objects="1">
      <p:cViewPr>
        <p:scale>
          <a:sx n="80" d="100"/>
          <a:sy n="80" d="100"/>
        </p:scale>
        <p:origin x="-1507" y="-226"/>
      </p:cViewPr>
      <p:guideLst>
        <p:guide orient="horz" pos="2160"/>
        <p:guide pos="2880"/>
      </p:guideLst>
    </p:cSldViewPr>
  </p:slid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user\AppData\Local\Microsoft\Windows\Temporary%20Internet%20Files\Content.IE5\HB44PZ8V\from_&#25856;&#24635;%20Book6.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user\Desktop\&#25253;&#34920;&#20998;&#26512;&#23450;&#31295;\&#36130;&#21153;&#22788;&#20998;&#26512;\&#22270;&#21644;&#34920;.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user\Desktop\&#25253;&#34920;&#20998;&#26512;&#23450;&#31295;\&#36130;&#21153;&#22788;&#20998;&#26512;\&#22270;&#21644;&#34920;.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D:\9&#26376;&#20998;&#26512;-&#29579;&#25856;\2019&#24180;\3&#26376;\&#21407;&#27833;&#25104;&#21697;&#27833;&#22269;&#38469;&#24066;&#22330;&#22270;&#65288;0409&#65289;.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D:\9&#26376;&#20998;&#26512;-&#29579;&#25856;\2019&#24180;\3&#26376;\&#21407;&#27833;&#25104;&#21697;&#27833;&#22269;&#38469;&#24066;&#22330;&#22270;&#65288;0409&#65289;.xlsx" TargetMode="External"/></Relationships>
</file>

<file path=ppt/charts/_rels/chart1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D:\9&#26376;&#20998;&#26512;-&#29579;&#25856;\2019&#24180;\3&#26376;\&#21407;&#27833;&#25104;&#21697;&#27833;&#22269;&#38469;&#24066;&#22330;&#22270;&#65288;0409&#65289;.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D:\9&#26376;&#20998;&#26512;-&#29579;&#25856;\2019&#24180;\3&#26376;\&#21407;&#27833;&#25104;&#21697;&#27833;&#22269;&#38469;&#24066;&#22330;&#22270;&#65288;0409&#65289;.xlsx" TargetMode="External"/></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D:\9&#26376;&#20998;&#26512;-&#29579;&#25856;\2019&#24180;\2&#26376;\&#22522;&#30784;&#36164;&#26009;\&#21270;&#24037;&#20135;&#21697;&#21450;&#30707;&#33041;&#27833;&#20215;&#24046;&#22270;&#65288;0313&#65289;.xlsx" TargetMode="External"/></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D:\9&#26376;&#20998;&#26512;-&#29579;&#25856;\2019&#24180;\2&#26376;\&#22522;&#30784;&#36164;&#26009;\&#21270;&#24037;&#20135;&#21697;&#21450;&#30707;&#33041;&#27833;&#20215;&#24046;&#22270;&#65288;0313&#65289;.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D:\9&#26376;&#20998;&#26512;-&#29579;&#25856;\2019&#24180;\3&#26376;\&#32929;&#20221;&#20844;&#21496;&#20027;&#35201;&#21407;&#26009;&#21450;&#20135;&#21697;&#20215;&#26684;&#24773;&#20917;&#34920;(0407&#27719;&#24635;)%2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9&#26376;&#20998;&#26512;-&#29579;&#25856;\2019&#24180;\3&#26376;\&#21407;&#27833;&#25104;&#21697;&#27833;&#22269;&#38469;&#24066;&#22330;&#22270;&#65288;0409&#65289;.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er\AppData\Local\Microsoft\Windows\Temporary%20Internet%20Files\Content.IE5\HL3UJ5W7\to_&#27575;&#24635;&#32852;&#21512;&#30707;&#21270;&#22270;.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user\AppData\Local\Microsoft\Windows\Temporary%20Internet%20Files\Content.IE5\6PUH8TJS\to_&#27575;&#24635;%20&#33258;&#20135;&#21407;&#27833;&#38144;&#21806;.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user\AppData\Local\Microsoft\Windows\Temporary%20Internet%20Files\Content.IE5\VIA2EE8G\to_&#27575;&#24635;%20&#33258;&#20135;&#21407;&#27833;&#38144;&#21806;&#20215;&#26684;-&#36213;11&#160;(&#33258;&#21160;&#20445;&#23384;&#30340;)1.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user\AppData\Local\Microsoft\Windows\Temporary%20Internet%20Files\Content.IE5\VIA2EE8G\to_&#27575;&#24635;%20&#33258;&#20135;&#21407;&#27833;&#38144;&#21806;&#20215;&#26684;-&#36213;11&#160;(&#33258;&#21160;&#20445;&#23384;&#30340;)1.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user\Desktop\&#25253;&#34920;&#20998;&#26512;&#23450;&#31295;\&#36130;&#21153;&#22788;&#20998;&#26512;\&#22270;&#21644;&#34920;.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user\Desktop\&#25253;&#34920;&#20998;&#26512;&#23450;&#31295;\&#36130;&#21153;&#22788;&#20998;&#26512;\&#22270;&#21644;&#34920;.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user\Desktop\&#25253;&#34920;&#20998;&#26512;&#23450;&#31295;\&#36130;&#21153;&#22788;&#20998;&#26512;\&#22270;&#21644;&#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659865053501564E-2"/>
          <c:y val="3.1206133825840733E-2"/>
          <c:w val="0.88064000812312981"/>
          <c:h val="0.77244652515120571"/>
        </c:manualLayout>
      </c:layout>
      <c:barChart>
        <c:barDir val="col"/>
        <c:grouping val="clustered"/>
        <c:varyColors val="0"/>
        <c:ser>
          <c:idx val="5"/>
          <c:order val="4"/>
          <c:tx>
            <c:strRef>
              <c:f>'原油 V2 (不含炼厂CIF)'!$J$5</c:f>
              <c:strCache>
                <c:ptCount val="1"/>
                <c:pt idx="0">
                  <c:v>布伦特-迪拜</c:v>
                </c:pt>
              </c:strCache>
            </c:strRef>
          </c:tx>
          <c:spPr>
            <a:solidFill>
              <a:srgbClr val="00B050"/>
            </a:solidFill>
            <a:ln>
              <a:noFill/>
            </a:ln>
            <a:effectLst/>
          </c:spPr>
          <c:invertIfNegative val="0"/>
          <c:dLbls>
            <c:dLbl>
              <c:idx val="26"/>
              <c:layout/>
              <c:showLegendKey val="0"/>
              <c:showVal val="1"/>
              <c:showCatName val="0"/>
              <c:showSerName val="0"/>
              <c:showPercent val="0"/>
              <c:showBubbleSize val="0"/>
            </c:dLbl>
            <c:showLegendKey val="0"/>
            <c:showVal val="0"/>
            <c:showCatName val="0"/>
            <c:showSerName val="0"/>
            <c:showPercent val="0"/>
            <c:showBubbleSize val="0"/>
          </c:dLbls>
          <c:cat>
            <c:strRef>
              <c:f>'原油 V2 (不含炼厂CIF)'!$C$6:$C$32</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'原油 V2 (不含炼厂CIF)'!$J$6:$J$32</c:f>
              <c:numCache>
                <c:formatCode>0.00_ </c:formatCode>
                <c:ptCount val="27"/>
                <c:pt idx="0">
                  <c:v>0.95371428571427652</c:v>
                </c:pt>
                <c:pt idx="1">
                  <c:v>0.6719999999999906</c:v>
                </c:pt>
                <c:pt idx="2">
                  <c:v>0.36313043478261181</c:v>
                </c:pt>
                <c:pt idx="3">
                  <c:v>0.24236842105264611</c:v>
                </c:pt>
                <c:pt idx="4">
                  <c:v>-0.11071428571426623</c:v>
                </c:pt>
                <c:pt idx="5">
                  <c:v>5.272727272727451E-2</c:v>
                </c:pt>
                <c:pt idx="6">
                  <c:v>0.9954761904761753</c:v>
                </c:pt>
                <c:pt idx="7">
                  <c:v>1.4186363636363453</c:v>
                </c:pt>
                <c:pt idx="8">
                  <c:v>2.3779285714285687</c:v>
                </c:pt>
                <c:pt idx="9">
                  <c:v>1.815541125541138</c:v>
                </c:pt>
                <c:pt idx="10">
                  <c:v>1.7977272727272711</c:v>
                </c:pt>
                <c:pt idx="11">
                  <c:v>2.5928289473684307</c:v>
                </c:pt>
                <c:pt idx="12">
                  <c:v>2.9872727272727246</c:v>
                </c:pt>
                <c:pt idx="13">
                  <c:v>2.4702105263157961</c:v>
                </c:pt>
                <c:pt idx="14">
                  <c:v>3.1676190476190289</c:v>
                </c:pt>
                <c:pt idx="15">
                  <c:v>3.5300476190476067</c:v>
                </c:pt>
                <c:pt idx="16">
                  <c:v>2.5173809523809916</c:v>
                </c:pt>
                <c:pt idx="17">
                  <c:v>0.733976190476199</c:v>
                </c:pt>
                <c:pt idx="18">
                  <c:v>1.123409090909077</c:v>
                </c:pt>
                <c:pt idx="19">
                  <c:v>0.13399350649352471</c:v>
                </c:pt>
                <c:pt idx="20">
                  <c:v>1.605949999999992</c:v>
                </c:pt>
                <c:pt idx="21">
                  <c:v>1.76585652173911</c:v>
                </c:pt>
                <c:pt idx="22">
                  <c:v>-0.82091428571428049</c:v>
                </c:pt>
                <c:pt idx="23">
                  <c:v>6.9622222222221863E-2</c:v>
                </c:pt>
                <c:pt idx="24">
                  <c:v>0.37854545454545985</c:v>
                </c:pt>
                <c:pt idx="25">
                  <c:v>-0.54272222222223832</c:v>
                </c:pt>
                <c:pt idx="26">
                  <c:v>-0.81404761904761369</c:v>
                </c:pt>
              </c:numCache>
            </c:numRef>
          </c:val>
          <c:extLst xmlns:c16r2="http://schemas.microsoft.com/office/drawing/2015/06/chart">
            <c:ext xmlns:c16="http://schemas.microsoft.com/office/drawing/2014/chart" uri="{C3380CC4-5D6E-409C-BE32-E72D297353CC}">
              <c16:uniqueId val="{00000000-9222-4651-9D5C-1264ED5F79BC}"/>
            </c:ext>
          </c:extLst>
        </c:ser>
        <c:ser>
          <c:idx val="6"/>
          <c:order val="5"/>
          <c:tx>
            <c:strRef>
              <c:f>'原油 V2 (不含炼厂CIF)'!$L$5</c:f>
              <c:strCache>
                <c:ptCount val="1"/>
                <c:pt idx="0">
                  <c:v>布伦特-WTI</c:v>
                </c:pt>
              </c:strCache>
            </c:strRef>
          </c:tx>
          <c:spPr>
            <a:solidFill>
              <a:schemeClr val="accent1"/>
            </a:solidFill>
            <a:ln w="28575" cap="rnd">
              <a:noFill/>
              <a:round/>
            </a:ln>
            <a:effectLst/>
          </c:spPr>
          <c:invertIfNegative val="0"/>
          <c:dLbls>
            <c:dLbl>
              <c:idx val="26"/>
              <c:layout/>
              <c:showLegendKey val="0"/>
              <c:showVal val="1"/>
              <c:showCatName val="0"/>
              <c:showSerName val="0"/>
              <c:showPercent val="0"/>
              <c:showBubbleSize val="0"/>
            </c:dLbl>
            <c:showLegendKey val="0"/>
            <c:showVal val="0"/>
            <c:showCatName val="0"/>
            <c:showSerName val="0"/>
            <c:showPercent val="0"/>
            <c:showBubbleSize val="0"/>
          </c:dLbls>
          <c:cat>
            <c:strRef>
              <c:f>'原油 V2 (不含炼厂CIF)'!$C$6:$C$33</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'原油 V2 (不含炼厂CIF)'!$L$6:$L$32</c:f>
              <c:numCache>
                <c:formatCode>0.00_ </c:formatCode>
                <c:ptCount val="27"/>
                <c:pt idx="0">
                  <c:v>2.8389999999999977</c:v>
                </c:pt>
                <c:pt idx="1">
                  <c:v>2.5349999999999966</c:v>
                </c:pt>
                <c:pt idx="2">
                  <c:v>2.865000000000002</c:v>
                </c:pt>
                <c:pt idx="3">
                  <c:v>2.701578947368434</c:v>
                </c:pt>
                <c:pt idx="4">
                  <c:v>2.8508893280632304</c:v>
                </c:pt>
                <c:pt idx="5">
                  <c:v>2.3540909090909139</c:v>
                </c:pt>
                <c:pt idx="6">
                  <c:v>2.4735714285714412</c:v>
                </c:pt>
                <c:pt idx="7">
                  <c:v>3.8121739130434773</c:v>
                </c:pt>
                <c:pt idx="8">
                  <c:v>5.6377619047619163</c:v>
                </c:pt>
                <c:pt idx="9">
                  <c:v>6.0545454545454485</c:v>
                </c:pt>
                <c:pt idx="10">
                  <c:v>6.2030519480519288</c:v>
                </c:pt>
                <c:pt idx="11">
                  <c:v>6.1450000000000085</c:v>
                </c:pt>
                <c:pt idx="12">
                  <c:v>5.4195887445887374</c:v>
                </c:pt>
                <c:pt idx="13">
                  <c:v>3.5468157894736763</c:v>
                </c:pt>
                <c:pt idx="14">
                  <c:v>3.9476190476190589</c:v>
                </c:pt>
                <c:pt idx="15">
                  <c:v>5.4371428571428737</c:v>
                </c:pt>
                <c:pt idx="16">
                  <c:v>7.0233399209486151</c:v>
                </c:pt>
                <c:pt idx="17">
                  <c:v>8.6185714285714141</c:v>
                </c:pt>
                <c:pt idx="18">
                  <c:v>4.3699134199134155</c:v>
                </c:pt>
                <c:pt idx="19">
                  <c:v>5.9965217391304577</c:v>
                </c:pt>
                <c:pt idx="20">
                  <c:v>9.024763157894748</c:v>
                </c:pt>
                <c:pt idx="21">
                  <c:v>9.8717391304348041</c:v>
                </c:pt>
                <c:pt idx="22">
                  <c:v>9.2557575757575705</c:v>
                </c:pt>
                <c:pt idx="23">
                  <c:v>8.6915000000000013</c:v>
                </c:pt>
                <c:pt idx="24">
                  <c:v>8.6904329004329171</c:v>
                </c:pt>
                <c:pt idx="25">
                  <c:v>9.4509736842105205</c:v>
                </c:pt>
                <c:pt idx="26">
                  <c:v>8.8596190476190539</c:v>
                </c:pt>
              </c:numCache>
            </c:numRef>
          </c:val>
          <c:extLst xmlns:c16r2="http://schemas.microsoft.com/office/drawing/2015/06/chart">
            <c:ext xmlns:c16="http://schemas.microsoft.com/office/drawing/2014/chart" uri="{C3380CC4-5D6E-409C-BE32-E72D297353CC}">
              <c16:uniqueId val="{00000001-9222-4651-9D5C-1264ED5F79BC}"/>
            </c:ext>
          </c:extLst>
        </c:ser>
        <c:dLbls>
          <c:showLegendKey val="0"/>
          <c:showVal val="0"/>
          <c:showCatName val="0"/>
          <c:showSerName val="0"/>
          <c:showPercent val="0"/>
          <c:showBubbleSize val="0"/>
        </c:dLbls>
        <c:gapWidth val="150"/>
        <c:axId val="180969856"/>
        <c:axId val="180963968"/>
      </c:barChart>
      <c:lineChart>
        <c:grouping val="standard"/>
        <c:varyColors val="0"/>
        <c:ser>
          <c:idx val="3"/>
          <c:order val="2"/>
          <c:tx>
            <c:strRef>
              <c:f>'原油 V2 (不含炼厂CIF)'!$H$5</c:f>
              <c:strCache>
                <c:ptCount val="1"/>
                <c:pt idx="0">
                  <c:v>WTI</c:v>
                </c:pt>
              </c:strCache>
            </c:strRef>
          </c:tx>
          <c:spPr>
            <a:ln w="22225" cap="rnd">
              <a:solidFill>
                <a:schemeClr val="accent4"/>
              </a:solidFill>
              <a:round/>
            </a:ln>
            <a:effectLst/>
          </c:spPr>
          <c:marker>
            <c:symbol val="none"/>
          </c:marker>
          <c:dLbls>
            <c:dLbl>
              <c:idx val="26"/>
              <c:layout>
                <c:manualLayout>
                  <c:x val="-2.5535581168212508E-2"/>
                  <c:y val="5.3392856792510324E-2"/>
                </c:manualLayout>
              </c:layout>
              <c:showLegendKey val="0"/>
              <c:showVal val="1"/>
              <c:showCatName val="0"/>
              <c:showSerName val="0"/>
              <c:showPercent val="0"/>
              <c:showBubbleSize val="0"/>
            </c:dLbl>
            <c:showLegendKey val="0"/>
            <c:showVal val="0"/>
            <c:showCatName val="0"/>
            <c:showSerName val="0"/>
            <c:showPercent val="0"/>
            <c:showBubbleSize val="0"/>
          </c:dLbls>
          <c:cat>
            <c:strRef>
              <c:f>'原油 V2 (不含炼厂CIF)'!$C$6:$C$32</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'原油 V2 (不含炼厂CIF)'!$H$6:$H$32</c:f>
              <c:numCache>
                <c:formatCode>0.00_ </c:formatCode>
                <c:ptCount val="27"/>
                <c:pt idx="0">
                  <c:v>52.609000000000002</c:v>
                </c:pt>
                <c:pt idx="1">
                  <c:v>53.462000000000003</c:v>
                </c:pt>
                <c:pt idx="2">
                  <c:v>49.674000000000007</c:v>
                </c:pt>
                <c:pt idx="3">
                  <c:v>51.117368421052575</c:v>
                </c:pt>
                <c:pt idx="4">
                  <c:v>48.539545454545454</c:v>
                </c:pt>
                <c:pt idx="5">
                  <c:v>45.195909090909126</c:v>
                </c:pt>
                <c:pt idx="6">
                  <c:v>46.675000000000011</c:v>
                </c:pt>
                <c:pt idx="7">
                  <c:v>48.057826086956467</c:v>
                </c:pt>
                <c:pt idx="8">
                  <c:v>49.876999999999995</c:v>
                </c:pt>
                <c:pt idx="9">
                  <c:v>51.594545454545454</c:v>
                </c:pt>
                <c:pt idx="10">
                  <c:v>56.662857142857163</c:v>
                </c:pt>
                <c:pt idx="11">
                  <c:v>57.947000000000003</c:v>
                </c:pt>
                <c:pt idx="12">
                  <c:v>63.659047619047563</c:v>
                </c:pt>
                <c:pt idx="13">
                  <c:v>62.183684210526295</c:v>
                </c:pt>
                <c:pt idx="14">
                  <c:v>62.771904761904764</c:v>
                </c:pt>
                <c:pt idx="15">
                  <c:v>66.325238095238078</c:v>
                </c:pt>
                <c:pt idx="16">
                  <c:v>69.983181818181734</c:v>
                </c:pt>
                <c:pt idx="17">
                  <c:v>67.322857142857046</c:v>
                </c:pt>
                <c:pt idx="18">
                  <c:v>70.581904761904767</c:v>
                </c:pt>
                <c:pt idx="19">
                  <c:v>67.845217391304345</c:v>
                </c:pt>
                <c:pt idx="20">
                  <c:v>70.084736842105187</c:v>
                </c:pt>
                <c:pt idx="21">
                  <c:v>70.757826086956513</c:v>
                </c:pt>
                <c:pt idx="22">
                  <c:v>56.693333333333356</c:v>
                </c:pt>
                <c:pt idx="23">
                  <c:v>48.983000000000004</c:v>
                </c:pt>
                <c:pt idx="24">
                  <c:v>51.550476190476196</c:v>
                </c:pt>
                <c:pt idx="25">
                  <c:v>54.980526315789476</c:v>
                </c:pt>
                <c:pt idx="26">
                  <c:v>58.168000000000013</c:v>
                </c:pt>
              </c:numCache>
            </c:numRef>
          </c:val>
          <c:smooth val="0"/>
          <c:extLst xmlns:c16r2="http://schemas.microsoft.com/office/drawing/2015/06/chart">
            <c:ext xmlns:c16="http://schemas.microsoft.com/office/drawing/2014/chart" uri="{C3380CC4-5D6E-409C-BE32-E72D297353CC}">
              <c16:uniqueId val="{00000004-9222-4651-9D5C-1264ED5F79BC}"/>
            </c:ext>
          </c:extLst>
        </c:ser>
        <c:dLbls>
          <c:showLegendKey val="0"/>
          <c:showVal val="0"/>
          <c:showCatName val="0"/>
          <c:showSerName val="0"/>
          <c:showPercent val="0"/>
          <c:showBubbleSize val="0"/>
        </c:dLbls>
        <c:marker val="1"/>
        <c:smooth val="0"/>
        <c:axId val="180956544"/>
        <c:axId val="180962432"/>
      </c:lineChart>
      <c:lineChart>
        <c:grouping val="standard"/>
        <c:varyColors val="0"/>
        <c:ser>
          <c:idx val="4"/>
          <c:order val="0"/>
          <c:tx>
            <c:strRef>
              <c:f>'原油 V2 (不含炼厂CIF)'!$D$5</c:f>
              <c:strCache>
                <c:ptCount val="1"/>
                <c:pt idx="0">
                  <c:v>布伦特</c:v>
                </c:pt>
              </c:strCache>
            </c:strRef>
          </c:tx>
          <c:spPr>
            <a:ln w="19050" cap="rnd">
              <a:solidFill>
                <a:schemeClr val="accent5"/>
              </a:solidFill>
              <a:round/>
            </a:ln>
            <a:effectLst/>
          </c:spPr>
          <c:marker>
            <c:symbol val="none"/>
          </c:marker>
          <c:cat>
            <c:strRef>
              <c:f>'原油 V2 (不含炼厂CIF)'!$C$6:$C$33</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'原油 V2 (不含炼厂CIF)'!$D$6:$D$32</c:f>
              <c:numCache>
                <c:formatCode>0.00_ </c:formatCode>
                <c:ptCount val="27"/>
                <c:pt idx="0">
                  <c:v>55.448</c:v>
                </c:pt>
                <c:pt idx="1">
                  <c:v>55.997</c:v>
                </c:pt>
                <c:pt idx="2">
                  <c:v>52.539000000000001</c:v>
                </c:pt>
                <c:pt idx="3">
                  <c:v>53.818947368421064</c:v>
                </c:pt>
                <c:pt idx="4">
                  <c:v>51.390434782608665</c:v>
                </c:pt>
                <c:pt idx="5">
                  <c:v>47.55</c:v>
                </c:pt>
                <c:pt idx="6">
                  <c:v>49.148571428571472</c:v>
                </c:pt>
                <c:pt idx="7">
                  <c:v>51.87</c:v>
                </c:pt>
                <c:pt idx="8">
                  <c:v>55.514761904761905</c:v>
                </c:pt>
                <c:pt idx="9">
                  <c:v>57.649090909090916</c:v>
                </c:pt>
                <c:pt idx="10">
                  <c:v>62.865909090909106</c:v>
                </c:pt>
                <c:pt idx="11">
                  <c:v>64.092000000000013</c:v>
                </c:pt>
                <c:pt idx="12">
                  <c:v>69.078636363636264</c:v>
                </c:pt>
                <c:pt idx="13">
                  <c:v>65.730499999999992</c:v>
                </c:pt>
                <c:pt idx="14">
                  <c:v>66.719523809523821</c:v>
                </c:pt>
                <c:pt idx="15">
                  <c:v>71.762380952380866</c:v>
                </c:pt>
                <c:pt idx="16">
                  <c:v>77.006521739130434</c:v>
                </c:pt>
                <c:pt idx="17">
                  <c:v>75.941428571428574</c:v>
                </c:pt>
                <c:pt idx="18">
                  <c:v>74.951818181818197</c:v>
                </c:pt>
                <c:pt idx="19">
                  <c:v>73.841739130434703</c:v>
                </c:pt>
                <c:pt idx="20">
                  <c:v>79.109499999999983</c:v>
                </c:pt>
                <c:pt idx="21">
                  <c:v>80.629565217391288</c:v>
                </c:pt>
                <c:pt idx="22">
                  <c:v>65.949090909090927</c:v>
                </c:pt>
                <c:pt idx="23">
                  <c:v>57.674500000000002</c:v>
                </c:pt>
                <c:pt idx="24" formatCode="0.00_ ;[Red]\-0.00\ ">
                  <c:v>60.240909090909113</c:v>
                </c:pt>
                <c:pt idx="25" formatCode="0.00_ ;[Red]\-0.00\ ">
                  <c:v>64.431500000000071</c:v>
                </c:pt>
                <c:pt idx="26" formatCode="0.00_ ;[Red]\-0.00\ ">
                  <c:v>67.027619047619098</c:v>
                </c:pt>
              </c:numCache>
            </c:numRef>
          </c:val>
          <c:smooth val="0"/>
          <c:extLst xmlns:c16r2="http://schemas.microsoft.com/office/drawing/2015/06/chart">
            <c:ext xmlns:c16="http://schemas.microsoft.com/office/drawing/2014/chart" uri="{C3380CC4-5D6E-409C-BE32-E72D297353CC}">
              <c16:uniqueId val="{00000005-9222-4651-9D5C-1264ED5F79BC}"/>
            </c:ext>
          </c:extLst>
        </c:ser>
        <c:ser>
          <c:idx val="2"/>
          <c:order val="1"/>
          <c:tx>
            <c:strRef>
              <c:f>'原油 V2 (不含炼厂CIF)'!$I$5</c:f>
              <c:strCache>
                <c:ptCount val="1"/>
                <c:pt idx="0">
                  <c:v>迪拜</c:v>
                </c:pt>
              </c:strCache>
            </c:strRef>
          </c:tx>
          <c:spPr>
            <a:ln w="19050" cap="rnd">
              <a:solidFill>
                <a:schemeClr val="accent3"/>
              </a:solidFill>
              <a:round/>
            </a:ln>
            <a:effectLst/>
          </c:spPr>
          <c:marker>
            <c:symbol val="none"/>
          </c:marker>
          <c:dLbls>
            <c:dLbl>
              <c:idx val="26"/>
              <c:layout>
                <c:manualLayout>
                  <c:x val="-2.5693419209291735E-2"/>
                  <c:y val="3.5454814322386837E-3"/>
                </c:manualLayout>
              </c:layout>
              <c:showLegendKey val="0"/>
              <c:showVal val="1"/>
              <c:showCatName val="0"/>
              <c:showSerName val="0"/>
              <c:showPercent val="0"/>
              <c:showBubbleSize val="0"/>
            </c:dLbl>
            <c:showLegendKey val="0"/>
            <c:showVal val="0"/>
            <c:showCatName val="0"/>
            <c:showSerName val="0"/>
            <c:showPercent val="0"/>
            <c:showBubbleSize val="0"/>
          </c:dLbls>
          <c:cat>
            <c:strRef>
              <c:f>'原油 V2 (不含炼厂CIF)'!$C$6:$C$33</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'原油 V2 (不含炼厂CIF)'!$I$6:$I$33</c:f>
              <c:numCache>
                <c:formatCode>0.00_ </c:formatCode>
                <c:ptCount val="27"/>
                <c:pt idx="0">
                  <c:v>53.717000000000006</c:v>
                </c:pt>
                <c:pt idx="1">
                  <c:v>54.44</c:v>
                </c:pt>
                <c:pt idx="2">
                  <c:v>51.201000000000001</c:v>
                </c:pt>
                <c:pt idx="3">
                  <c:v>52.292631578947351</c:v>
                </c:pt>
                <c:pt idx="4">
                  <c:v>50.536904761904751</c:v>
                </c:pt>
                <c:pt idx="5">
                  <c:v>46.47</c:v>
                </c:pt>
                <c:pt idx="6">
                  <c:v>47.568809523809534</c:v>
                </c:pt>
                <c:pt idx="7">
                  <c:v>50.222954545454563</c:v>
                </c:pt>
                <c:pt idx="8">
                  <c:v>53.66850000000003</c:v>
                </c:pt>
                <c:pt idx="9">
                  <c:v>55.548095238095257</c:v>
                </c:pt>
                <c:pt idx="10">
                  <c:v>60.81772727272724</c:v>
                </c:pt>
                <c:pt idx="11">
                  <c:v>61.598750000000038</c:v>
                </c:pt>
                <c:pt idx="12">
                  <c:v>66.189318181818152</c:v>
                </c:pt>
                <c:pt idx="13">
                  <c:v>62.720789473684178</c:v>
                </c:pt>
                <c:pt idx="14">
                  <c:v>62.735000000000028</c:v>
                </c:pt>
                <c:pt idx="15">
                  <c:v>68.27095238095238</c:v>
                </c:pt>
                <c:pt idx="16">
                  <c:v>74.41261904761906</c:v>
                </c:pt>
                <c:pt idx="17">
                  <c:v>73.591500000000025</c:v>
                </c:pt>
                <c:pt idx="18">
                  <c:v>73.224772727272708</c:v>
                </c:pt>
                <c:pt idx="19">
                  <c:v>72.487142857142842</c:v>
                </c:pt>
                <c:pt idx="20">
                  <c:v>77.247250000000108</c:v>
                </c:pt>
                <c:pt idx="21">
                  <c:v>79.388043478260883</c:v>
                </c:pt>
                <c:pt idx="22">
                  <c:v>65.560714285714297</c:v>
                </c:pt>
                <c:pt idx="23">
                  <c:v>57.317777777777749</c:v>
                </c:pt>
                <c:pt idx="24">
                  <c:v>59.080454545454515</c:v>
                </c:pt>
                <c:pt idx="25">
                  <c:v>64.574722222222178</c:v>
                </c:pt>
                <c:pt idx="26">
                  <c:v>66.934047619047689</c:v>
                </c:pt>
              </c:numCache>
            </c:numRef>
          </c:val>
          <c:smooth val="0"/>
          <c:extLst xmlns:c16r2="http://schemas.microsoft.com/office/drawing/2015/06/chart">
            <c:ext xmlns:c16="http://schemas.microsoft.com/office/drawing/2014/chart" uri="{C3380CC4-5D6E-409C-BE32-E72D297353CC}">
              <c16:uniqueId val="{00000003-9222-4651-9D5C-1264ED5F79BC}"/>
            </c:ext>
          </c:extLst>
        </c:ser>
        <c:ser>
          <c:idx val="1"/>
          <c:order val="3"/>
          <c:tx>
            <c:strRef>
              <c:f>'原油 V2 (不含炼厂CIF)'!$E$5</c:f>
              <c:strCache>
                <c:ptCount val="1"/>
                <c:pt idx="0">
                  <c:v>三种油自然月</c:v>
                </c:pt>
              </c:strCache>
            </c:strRef>
          </c:tx>
          <c:spPr>
            <a:ln w="28575" cap="rnd">
              <a:solidFill>
                <a:srgbClr val="C00000"/>
              </a:solidFill>
              <a:round/>
            </a:ln>
            <a:effectLst/>
          </c:spPr>
          <c:marker>
            <c:symbol val="none"/>
          </c:marker>
          <c:dLbls>
            <c:dLbl>
              <c:idx val="26"/>
              <c:layout>
                <c:manualLayout>
                  <c:x val="-2.190593455954393E-2"/>
                  <c:y val="5.3895394284525923E-2"/>
                </c:manualLayout>
              </c:layout>
              <c:showLegendKey val="0"/>
              <c:showVal val="1"/>
              <c:showCatName val="0"/>
              <c:showSerName val="0"/>
              <c:showPercent val="0"/>
              <c:showBubbleSize val="0"/>
            </c:dLbl>
            <c:showLegendKey val="0"/>
            <c:showVal val="0"/>
            <c:showCatName val="0"/>
            <c:showSerName val="0"/>
            <c:showPercent val="0"/>
            <c:showBubbleSize val="0"/>
          </c:dLbls>
          <c:cat>
            <c:strRef>
              <c:f>'原油 V2 (不含炼厂CIF)'!$C$6:$C$33</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'原油 V2 (不含炼厂CIF)'!$E$6:$E$32</c:f>
              <c:numCache>
                <c:formatCode>0.00_ </c:formatCode>
                <c:ptCount val="27"/>
                <c:pt idx="0">
                  <c:v>54.465000000000003</c:v>
                </c:pt>
                <c:pt idx="1">
                  <c:v>55.359000000000002</c:v>
                </c:pt>
                <c:pt idx="2">
                  <c:v>51.822000000000003</c:v>
                </c:pt>
                <c:pt idx="3">
                  <c:v>53.083526315789484</c:v>
                </c:pt>
                <c:pt idx="4">
                  <c:v>50.686262845849811</c:v>
                </c:pt>
                <c:pt idx="5">
                  <c:v>46.83</c:v>
                </c:pt>
                <c:pt idx="6">
                  <c:v>48.331785714285715</c:v>
                </c:pt>
                <c:pt idx="7">
                  <c:v>50.854173913043439</c:v>
                </c:pt>
                <c:pt idx="8">
                  <c:v>54.515480952380955</c:v>
                </c:pt>
                <c:pt idx="9">
                  <c:v>56.26218181818188</c:v>
                </c:pt>
                <c:pt idx="10">
                  <c:v>61.441906926406915</c:v>
                </c:pt>
                <c:pt idx="11">
                  <c:v>62.438300000000012</c:v>
                </c:pt>
                <c:pt idx="12">
                  <c:v>67.467508658008697</c:v>
                </c:pt>
                <c:pt idx="13">
                  <c:v>64.263092105263155</c:v>
                </c:pt>
                <c:pt idx="14">
                  <c:v>65.053714285714292</c:v>
                </c:pt>
                <c:pt idx="15">
                  <c:v>69.908380952380867</c:v>
                </c:pt>
                <c:pt idx="16">
                  <c:v>75.342306324110652</c:v>
                </c:pt>
                <c:pt idx="17">
                  <c:v>74.153857142857035</c:v>
                </c:pt>
                <c:pt idx="18">
                  <c:v>73.701718614718601</c:v>
                </c:pt>
                <c:pt idx="19">
                  <c:v>72.77513043478254</c:v>
                </c:pt>
                <c:pt idx="20">
                  <c:v>78.063644736842093</c:v>
                </c:pt>
                <c:pt idx="21">
                  <c:v>79.409869565217519</c:v>
                </c:pt>
                <c:pt idx="22">
                  <c:v>64.897593073593072</c:v>
                </c:pt>
                <c:pt idx="23">
                  <c:v>56.527550000000012</c:v>
                </c:pt>
                <c:pt idx="24">
                  <c:v>59.133216450216395</c:v>
                </c:pt>
                <c:pt idx="25">
                  <c:v>63.56369736842106</c:v>
                </c:pt>
                <c:pt idx="26">
                  <c:v>66.111000000000004</c:v>
                </c:pt>
              </c:numCache>
            </c:numRef>
          </c:val>
          <c:smooth val="0"/>
          <c:extLst xmlns:c16r2="http://schemas.microsoft.com/office/drawing/2015/06/chart">
            <c:ext xmlns:c16="http://schemas.microsoft.com/office/drawing/2014/chart" uri="{C3380CC4-5D6E-409C-BE32-E72D297353CC}">
              <c16:uniqueId val="{00000002-9222-4651-9D5C-1264ED5F79BC}"/>
            </c:ext>
          </c:extLst>
        </c:ser>
        <c:dLbls>
          <c:showLegendKey val="0"/>
          <c:showVal val="0"/>
          <c:showCatName val="0"/>
          <c:showSerName val="0"/>
          <c:showPercent val="0"/>
          <c:showBubbleSize val="0"/>
        </c:dLbls>
        <c:marker val="1"/>
        <c:smooth val="0"/>
        <c:axId val="180956544"/>
        <c:axId val="180962432"/>
      </c:lineChart>
      <c:catAx>
        <c:axId val="1809565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0962432"/>
        <c:crosses val="autoZero"/>
        <c:auto val="1"/>
        <c:lblAlgn val="ctr"/>
        <c:lblOffset val="100"/>
        <c:noMultiLvlLbl val="0"/>
      </c:catAx>
      <c:valAx>
        <c:axId val="180962432"/>
        <c:scaling>
          <c:orientation val="minMax"/>
          <c:max val="81"/>
          <c:min val="33"/>
        </c:scaling>
        <c:delete val="0"/>
        <c:axPos val="l"/>
        <c:majorGridlines>
          <c:spPr>
            <a:ln w="9525" cap="flat" cmpd="sng" algn="ctr">
              <a:no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180956544"/>
        <c:crosses val="autoZero"/>
        <c:crossBetween val="between"/>
      </c:valAx>
      <c:valAx>
        <c:axId val="180963968"/>
        <c:scaling>
          <c:orientation val="minMax"/>
          <c:max val="30"/>
          <c:min val="-1"/>
        </c:scaling>
        <c:delete val="0"/>
        <c:axPos val="r"/>
        <c:numFmt formatCode="0.00_ "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180969856"/>
        <c:crosses val="max"/>
        <c:crossBetween val="between"/>
      </c:valAx>
      <c:catAx>
        <c:axId val="180969856"/>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a:t>美元</a:t>
                </a:r>
                <a:r>
                  <a:rPr lang="en-US" altLang="zh-CN" dirty="0"/>
                  <a:t>/</a:t>
                </a:r>
                <a:r>
                  <a:rPr lang="zh-CN" altLang="en-US" dirty="0"/>
                  <a:t>桶</a:t>
                </a:r>
              </a:p>
            </c:rich>
          </c:tx>
          <c:layout>
            <c:manualLayout>
              <c:xMode val="edge"/>
              <c:yMode val="edge"/>
              <c:x val="0.86516463475074412"/>
              <c:y val="4.8362124140989178E-2"/>
            </c:manualLayout>
          </c:layout>
          <c:overlay val="0"/>
          <c:spPr>
            <a:noFill/>
            <a:ln>
              <a:noFill/>
            </a:ln>
            <a:effectLst/>
          </c:spPr>
        </c:title>
        <c:numFmt formatCode="General" sourceLinked="1"/>
        <c:majorTickMark val="out"/>
        <c:minorTickMark val="none"/>
        <c:tickLblPos val="none"/>
        <c:crossAx val="180963968"/>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LNG!$A$46</c:f>
              <c:strCache>
                <c:ptCount val="1"/>
                <c:pt idx="0">
                  <c:v>到岸成本</c:v>
                </c:pt>
              </c:strCache>
            </c:strRef>
          </c:tx>
          <c:spPr>
            <a:ln w="22225">
              <a:solidFill>
                <a:srgbClr val="FF0000"/>
              </a:solidFill>
            </a:ln>
          </c:spPr>
          <c:marker>
            <c:symbol val="none"/>
          </c:marker>
          <c:dLbls>
            <c:dLbl>
              <c:idx val="14"/>
              <c:layout>
                <c:manualLayout>
                  <c:x val="0"/>
                  <c:y val="-3.4506077054515402E-2"/>
                </c:manualLayout>
              </c:layout>
              <c:showLegendKey val="0"/>
              <c:showVal val="1"/>
              <c:showCatName val="0"/>
              <c:showSerName val="0"/>
              <c:showPercent val="0"/>
              <c:showBubbleSize val="0"/>
            </c:dLbl>
            <c:showLegendKey val="0"/>
            <c:showVal val="0"/>
            <c:showCatName val="0"/>
            <c:showSerName val="0"/>
            <c:showPercent val="0"/>
            <c:showBubbleSize val="0"/>
          </c:dLbls>
          <c:cat>
            <c:strRef>
              <c:f>LNG!$B$45:$P$45</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LNG!$B$46:$P$46</c:f>
              <c:numCache>
                <c:formatCode>0.00_ ;[Red]\-0.00\ </c:formatCode>
                <c:ptCount val="15"/>
                <c:pt idx="0">
                  <c:v>2.1889655172413858</c:v>
                </c:pt>
                <c:pt idx="1">
                  <c:v>2.2510344827586208</c:v>
                </c:pt>
                <c:pt idx="2">
                  <c:v>2.2896551724137928</c:v>
                </c:pt>
                <c:pt idx="3">
                  <c:v>2.3882758620689657</c:v>
                </c:pt>
                <c:pt idx="4">
                  <c:v>2.4524137931034402</c:v>
                </c:pt>
                <c:pt idx="5">
                  <c:v>2.6165517241379312</c:v>
                </c:pt>
                <c:pt idx="6">
                  <c:v>2.7544827586206972</c:v>
                </c:pt>
                <c:pt idx="7">
                  <c:v>2.9137931034482727</c:v>
                </c:pt>
                <c:pt idx="8">
                  <c:v>2.9893379310344832</c:v>
                </c:pt>
                <c:pt idx="9">
                  <c:v>3.1048275862068992</c:v>
                </c:pt>
                <c:pt idx="10">
                  <c:v>3.2234482758620691</c:v>
                </c:pt>
                <c:pt idx="11">
                  <c:v>3.1227241379310402</c:v>
                </c:pt>
                <c:pt idx="12">
                  <c:v>3.2668965517241402</c:v>
                </c:pt>
                <c:pt idx="13">
                  <c:v>3.1965517241379375</c:v>
                </c:pt>
                <c:pt idx="14">
                  <c:v>3.1151724137930943</c:v>
                </c:pt>
              </c:numCache>
            </c:numRef>
          </c:val>
          <c:smooth val="0"/>
        </c:ser>
        <c:ser>
          <c:idx val="1"/>
          <c:order val="1"/>
          <c:tx>
            <c:strRef>
              <c:f>LNG!$A$47</c:f>
              <c:strCache>
                <c:ptCount val="1"/>
                <c:pt idx="0">
                  <c:v>气态销售价格</c:v>
                </c:pt>
              </c:strCache>
            </c:strRef>
          </c:tx>
          <c:spPr>
            <a:ln w="22225">
              <a:solidFill>
                <a:schemeClr val="tx2">
                  <a:lumMod val="60000"/>
                  <a:lumOff val="40000"/>
                </a:schemeClr>
              </a:solidFill>
            </a:ln>
          </c:spPr>
          <c:marker>
            <c:symbol val="none"/>
          </c:marker>
          <c:dLbls>
            <c:dLbl>
              <c:idx val="14"/>
              <c:layout>
                <c:manualLayout>
                  <c:x val="0"/>
                  <c:y val="-3.0672068492902597E-2"/>
                </c:manualLayout>
              </c:layout>
              <c:showLegendKey val="0"/>
              <c:showVal val="1"/>
              <c:showCatName val="0"/>
              <c:showSerName val="0"/>
              <c:showPercent val="0"/>
              <c:showBubbleSize val="0"/>
            </c:dLbl>
            <c:showLegendKey val="0"/>
            <c:showVal val="0"/>
            <c:showCatName val="0"/>
            <c:showSerName val="0"/>
            <c:showPercent val="0"/>
            <c:showBubbleSize val="0"/>
          </c:dLbls>
          <c:cat>
            <c:strRef>
              <c:f>LNG!$B$45:$P$45</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LNG!$B$47:$P$47</c:f>
              <c:numCache>
                <c:formatCode>#,##0.00_ ;[Red]\-#,##0.00\ </c:formatCode>
                <c:ptCount val="15"/>
                <c:pt idx="0">
                  <c:v>1.9540999999999999</c:v>
                </c:pt>
                <c:pt idx="1">
                  <c:v>1.9357</c:v>
                </c:pt>
                <c:pt idx="2">
                  <c:v>1.9186000000000001</c:v>
                </c:pt>
                <c:pt idx="3">
                  <c:v>1.6568000000000001</c:v>
                </c:pt>
                <c:pt idx="4">
                  <c:v>1.6304000000000001</c:v>
                </c:pt>
                <c:pt idx="5">
                  <c:v>1.7569999999999966</c:v>
                </c:pt>
                <c:pt idx="6">
                  <c:v>1.7922</c:v>
                </c:pt>
                <c:pt idx="7">
                  <c:v>1.8251999999999968</c:v>
                </c:pt>
                <c:pt idx="8">
                  <c:v>1.8313999999999966</c:v>
                </c:pt>
                <c:pt idx="9">
                  <c:v>1.8546</c:v>
                </c:pt>
                <c:pt idx="10">
                  <c:v>1.9951500000000033</c:v>
                </c:pt>
                <c:pt idx="11">
                  <c:v>2.3767999999999967</c:v>
                </c:pt>
                <c:pt idx="12">
                  <c:v>2.4797999999999987</c:v>
                </c:pt>
                <c:pt idx="13">
                  <c:v>2.3171999999999997</c:v>
                </c:pt>
                <c:pt idx="14">
                  <c:v>2.2917999999999998</c:v>
                </c:pt>
              </c:numCache>
            </c:numRef>
          </c:val>
          <c:smooth val="0"/>
        </c:ser>
        <c:ser>
          <c:idx val="2"/>
          <c:order val="2"/>
          <c:tx>
            <c:strRef>
              <c:f>LNG!$A$48</c:f>
              <c:strCache>
                <c:ptCount val="1"/>
                <c:pt idx="0">
                  <c:v>液态销售价格</c:v>
                </c:pt>
              </c:strCache>
            </c:strRef>
          </c:tx>
          <c:spPr>
            <a:ln w="22225"/>
          </c:spPr>
          <c:marker>
            <c:symbol val="none"/>
          </c:marker>
          <c:dLbls>
            <c:dLbl>
              <c:idx val="14"/>
              <c:layout>
                <c:manualLayout>
                  <c:x val="0"/>
                  <c:y val="-2.6838059931289772E-2"/>
                </c:manualLayout>
              </c:layout>
              <c:showLegendKey val="0"/>
              <c:showVal val="1"/>
              <c:showCatName val="0"/>
              <c:showSerName val="0"/>
              <c:showPercent val="0"/>
              <c:showBubbleSize val="0"/>
            </c:dLbl>
            <c:showLegendKey val="0"/>
            <c:showVal val="0"/>
            <c:showCatName val="0"/>
            <c:showSerName val="0"/>
            <c:showPercent val="0"/>
            <c:showBubbleSize val="0"/>
          </c:dLbls>
          <c:cat>
            <c:strRef>
              <c:f>LNG!$B$45:$P$45</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LNG!$B$48:$P$48</c:f>
              <c:numCache>
                <c:formatCode>_(* #,##0.00_);_(* \(#,##0.00\);_(* "-"??_);_(@_)</c:formatCode>
                <c:ptCount val="15"/>
                <c:pt idx="0">
                  <c:v>3.3374501992031735</c:v>
                </c:pt>
                <c:pt idx="1">
                  <c:v>3.4723525899387848</c:v>
                </c:pt>
                <c:pt idx="2">
                  <c:v>2.5246100439713088</c:v>
                </c:pt>
                <c:pt idx="3">
                  <c:v>2.1372413793103449</c:v>
                </c:pt>
                <c:pt idx="4">
                  <c:v>2.2289655172413858</c:v>
                </c:pt>
                <c:pt idx="5">
                  <c:v>2.4183999999999997</c:v>
                </c:pt>
                <c:pt idx="6">
                  <c:v>2.5192944694120145</c:v>
                </c:pt>
                <c:pt idx="7">
                  <c:v>2.6589281625549201</c:v>
                </c:pt>
                <c:pt idx="8">
                  <c:v>2.6803291065071262</c:v>
                </c:pt>
                <c:pt idx="9">
                  <c:v>2.757268275862069</c:v>
                </c:pt>
                <c:pt idx="10">
                  <c:v>2.7118765517241381</c:v>
                </c:pt>
                <c:pt idx="11">
                  <c:v>2.8802096551724152</c:v>
                </c:pt>
                <c:pt idx="12">
                  <c:v>3.1510965075615882</c:v>
                </c:pt>
                <c:pt idx="13">
                  <c:v>2.7225816860000491</c:v>
                </c:pt>
                <c:pt idx="14">
                  <c:v>2.6676070719133884</c:v>
                </c:pt>
              </c:numCache>
            </c:numRef>
          </c:val>
          <c:smooth val="0"/>
        </c:ser>
        <c:dLbls>
          <c:showLegendKey val="0"/>
          <c:showVal val="0"/>
          <c:showCatName val="0"/>
          <c:showSerName val="0"/>
          <c:showPercent val="0"/>
          <c:showBubbleSize val="0"/>
        </c:dLbls>
        <c:marker val="1"/>
        <c:smooth val="0"/>
        <c:axId val="181983104"/>
        <c:axId val="181984640"/>
      </c:lineChart>
      <c:catAx>
        <c:axId val="181983104"/>
        <c:scaling>
          <c:orientation val="minMax"/>
        </c:scaling>
        <c:delete val="0"/>
        <c:axPos val="b"/>
        <c:majorTickMark val="out"/>
        <c:minorTickMark val="none"/>
        <c:tickLblPos val="nextTo"/>
        <c:txPr>
          <a:bodyPr/>
          <a:lstStyle/>
          <a:p>
            <a:pPr>
              <a:defRPr sz="800"/>
            </a:pPr>
            <a:endParaRPr lang="zh-CN"/>
          </a:p>
        </c:txPr>
        <c:crossAx val="181984640"/>
        <c:crosses val="autoZero"/>
        <c:auto val="1"/>
        <c:lblAlgn val="ctr"/>
        <c:lblOffset val="100"/>
        <c:noMultiLvlLbl val="0"/>
      </c:catAx>
      <c:valAx>
        <c:axId val="181984640"/>
        <c:scaling>
          <c:orientation val="minMax"/>
        </c:scaling>
        <c:delete val="0"/>
        <c:axPos val="l"/>
        <c:numFmt formatCode="#,##0.0_);\(#,##0.0\)" sourceLinked="0"/>
        <c:majorTickMark val="out"/>
        <c:minorTickMark val="none"/>
        <c:tickLblPos val="nextTo"/>
        <c:txPr>
          <a:bodyPr/>
          <a:lstStyle/>
          <a:p>
            <a:pPr>
              <a:defRPr sz="800"/>
            </a:pPr>
            <a:endParaRPr lang="zh-CN"/>
          </a:p>
        </c:txPr>
        <c:crossAx val="181983104"/>
        <c:crosses val="autoZero"/>
        <c:crossBetween val="between"/>
      </c:valAx>
    </c:plotArea>
    <c:legend>
      <c:legendPos val="b"/>
      <c:layout/>
      <c:overlay val="0"/>
      <c:txPr>
        <a:bodyPr/>
        <a:lstStyle/>
        <a:p>
          <a:pPr>
            <a:defRPr sz="800"/>
          </a:pPr>
          <a:endParaRPr lang="zh-CN"/>
        </a:p>
      </c:txPr>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LNG!$A$64</c:f>
              <c:strCache>
                <c:ptCount val="1"/>
                <c:pt idx="0">
                  <c:v>到岸成本</c:v>
                </c:pt>
              </c:strCache>
            </c:strRef>
          </c:tx>
          <c:spPr>
            <a:ln w="22225">
              <a:solidFill>
                <a:srgbClr val="FF0000"/>
              </a:solidFill>
            </a:ln>
          </c:spPr>
          <c:marker>
            <c:symbol val="none"/>
          </c:marker>
          <c:dLbls>
            <c:dLbl>
              <c:idx val="14"/>
              <c:layout>
                <c:manualLayout>
                  <c:x val="-1.2609398053808769E-16"/>
                  <c:y val="-4.0038083468369866E-2"/>
                </c:manualLayout>
              </c:layout>
              <c:showLegendKey val="0"/>
              <c:showVal val="1"/>
              <c:showCatName val="0"/>
              <c:showSerName val="0"/>
              <c:showPercent val="0"/>
              <c:showBubbleSize val="0"/>
            </c:dLbl>
            <c:showLegendKey val="0"/>
            <c:showVal val="0"/>
            <c:showCatName val="0"/>
            <c:showSerName val="0"/>
            <c:showPercent val="0"/>
            <c:showBubbleSize val="0"/>
          </c:dLbls>
          <c:cat>
            <c:strRef>
              <c:f>LNG!$B$63:$P$63</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LNG!$B$64:$P$64</c:f>
              <c:numCache>
                <c:formatCode>0.00_ ;[Red]\-0.00\ </c:formatCode>
                <c:ptCount val="15"/>
                <c:pt idx="0">
                  <c:v>2.1889655172413858</c:v>
                </c:pt>
                <c:pt idx="1">
                  <c:v>2.2510344827586208</c:v>
                </c:pt>
                <c:pt idx="2">
                  <c:v>2.2896551724137928</c:v>
                </c:pt>
                <c:pt idx="3">
                  <c:v>2.3882758620689657</c:v>
                </c:pt>
                <c:pt idx="4">
                  <c:v>2.4524137931034402</c:v>
                </c:pt>
                <c:pt idx="5">
                  <c:v>2.6165517241379312</c:v>
                </c:pt>
                <c:pt idx="6">
                  <c:v>2.7544827586206972</c:v>
                </c:pt>
                <c:pt idx="7">
                  <c:v>2.9137931034482727</c:v>
                </c:pt>
                <c:pt idx="8">
                  <c:v>2.9893379310344832</c:v>
                </c:pt>
                <c:pt idx="9">
                  <c:v>3.1048275862068992</c:v>
                </c:pt>
                <c:pt idx="10">
                  <c:v>3.2234482758620691</c:v>
                </c:pt>
                <c:pt idx="11">
                  <c:v>3.1227241379310402</c:v>
                </c:pt>
                <c:pt idx="12">
                  <c:v>3.2668965517241402</c:v>
                </c:pt>
                <c:pt idx="13">
                  <c:v>3.1965517241379375</c:v>
                </c:pt>
                <c:pt idx="14">
                  <c:v>3.1151724137930943</c:v>
                </c:pt>
              </c:numCache>
            </c:numRef>
          </c:val>
          <c:smooth val="0"/>
        </c:ser>
        <c:ser>
          <c:idx val="1"/>
          <c:order val="1"/>
          <c:tx>
            <c:strRef>
              <c:f>LNG!$A$65</c:f>
              <c:strCache>
                <c:ptCount val="1"/>
                <c:pt idx="0">
                  <c:v>气态销售价格</c:v>
                </c:pt>
              </c:strCache>
            </c:strRef>
          </c:tx>
          <c:spPr>
            <a:ln w="22225">
              <a:solidFill>
                <a:schemeClr val="tx2">
                  <a:lumMod val="60000"/>
                  <a:lumOff val="40000"/>
                </a:schemeClr>
              </a:solidFill>
            </a:ln>
          </c:spPr>
          <c:marker>
            <c:symbol val="none"/>
          </c:marker>
          <c:dLbls>
            <c:dLbl>
              <c:idx val="14"/>
              <c:layout>
                <c:manualLayout>
                  <c:x val="-1.2609398053808769E-16"/>
                  <c:y val="0"/>
                </c:manualLayout>
              </c:layout>
              <c:showLegendKey val="0"/>
              <c:showVal val="1"/>
              <c:showCatName val="0"/>
              <c:showSerName val="0"/>
              <c:showPercent val="0"/>
              <c:showBubbleSize val="0"/>
            </c:dLbl>
            <c:showLegendKey val="0"/>
            <c:showVal val="0"/>
            <c:showCatName val="0"/>
            <c:showSerName val="0"/>
            <c:showPercent val="0"/>
            <c:showBubbleSize val="0"/>
          </c:dLbls>
          <c:cat>
            <c:strRef>
              <c:f>LNG!$B$63:$P$63</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LNG!$B$65:$P$65</c:f>
              <c:numCache>
                <c:formatCode>#,##0.00_ ;[Red]\-#,##0.00\ </c:formatCode>
                <c:ptCount val="15"/>
                <c:pt idx="0">
                  <c:v>1.9278999999999968</c:v>
                </c:pt>
                <c:pt idx="1">
                  <c:v>1.9278999999999968</c:v>
                </c:pt>
                <c:pt idx="2">
                  <c:v>1.9278999999999968</c:v>
                </c:pt>
                <c:pt idx="3">
                  <c:v>1.9278999999999968</c:v>
                </c:pt>
                <c:pt idx="4">
                  <c:v>1.9455</c:v>
                </c:pt>
                <c:pt idx="5">
                  <c:v>1.9455</c:v>
                </c:pt>
                <c:pt idx="6">
                  <c:v>2.1635000000000062</c:v>
                </c:pt>
                <c:pt idx="7">
                  <c:v>2.1818</c:v>
                </c:pt>
                <c:pt idx="8">
                  <c:v>2.1818</c:v>
                </c:pt>
                <c:pt idx="9">
                  <c:v>2.1818</c:v>
                </c:pt>
                <c:pt idx="10">
                  <c:v>2.0303</c:v>
                </c:pt>
                <c:pt idx="11">
                  <c:v>2.2334999999999998</c:v>
                </c:pt>
                <c:pt idx="12">
                  <c:v>2.4409999999999998</c:v>
                </c:pt>
                <c:pt idx="13">
                  <c:v>2.2629999999999999</c:v>
                </c:pt>
                <c:pt idx="14">
                  <c:v>2.6617000000000002</c:v>
                </c:pt>
              </c:numCache>
            </c:numRef>
          </c:val>
          <c:smooth val="0"/>
        </c:ser>
        <c:ser>
          <c:idx val="2"/>
          <c:order val="2"/>
          <c:tx>
            <c:strRef>
              <c:f>LNG!$A$66</c:f>
              <c:strCache>
                <c:ptCount val="1"/>
                <c:pt idx="0">
                  <c:v>      液态销售价格</c:v>
                </c:pt>
              </c:strCache>
            </c:strRef>
          </c:tx>
          <c:spPr>
            <a:ln w="22225"/>
          </c:spPr>
          <c:marker>
            <c:symbol val="none"/>
          </c:marker>
          <c:dLbls>
            <c:dLbl>
              <c:idx val="14"/>
              <c:layout>
                <c:manualLayout>
                  <c:x val="0"/>
                  <c:y val="4.0038083468369866E-2"/>
                </c:manualLayout>
              </c:layout>
              <c:showLegendKey val="0"/>
              <c:showVal val="1"/>
              <c:showCatName val="0"/>
              <c:showSerName val="0"/>
              <c:showPercent val="0"/>
              <c:showBubbleSize val="0"/>
            </c:dLbl>
            <c:showLegendKey val="0"/>
            <c:showVal val="0"/>
            <c:showCatName val="0"/>
            <c:showSerName val="0"/>
            <c:showPercent val="0"/>
            <c:showBubbleSize val="0"/>
          </c:dLbls>
          <c:cat>
            <c:strRef>
              <c:f>LNG!$B$63:$P$63</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LNG!$B$66:$P$66</c:f>
              <c:numCache>
                <c:formatCode>_(* #,##0.00_);_(* \(#,##0.00\);_(* "-"??_);_(@_)</c:formatCode>
                <c:ptCount val="15"/>
                <c:pt idx="0">
                  <c:v>2.7055172413793258</c:v>
                </c:pt>
                <c:pt idx="1">
                  <c:v>2.6641379310344888</c:v>
                </c:pt>
                <c:pt idx="2">
                  <c:v>2.3275862068965614</c:v>
                </c:pt>
                <c:pt idx="3">
                  <c:v>2.069655172413785</c:v>
                </c:pt>
                <c:pt idx="4">
                  <c:v>2.1179310344827602</c:v>
                </c:pt>
                <c:pt idx="5">
                  <c:v>2.2567999999999997</c:v>
                </c:pt>
                <c:pt idx="6">
                  <c:v>2.4457724137930943</c:v>
                </c:pt>
                <c:pt idx="7">
                  <c:v>2.5426896551724152</c:v>
                </c:pt>
                <c:pt idx="8">
                  <c:v>2.5567103448275872</c:v>
                </c:pt>
                <c:pt idx="9">
                  <c:v>2.5652165517241392</c:v>
                </c:pt>
                <c:pt idx="10">
                  <c:v>2.4811034482758618</c:v>
                </c:pt>
                <c:pt idx="11">
                  <c:v>2.5824551724137832</c:v>
                </c:pt>
                <c:pt idx="12">
                  <c:v>2.74316551724139</c:v>
                </c:pt>
                <c:pt idx="13">
                  <c:v>2.570117241379323</c:v>
                </c:pt>
                <c:pt idx="14">
                  <c:v>2.3998758620689595</c:v>
                </c:pt>
              </c:numCache>
            </c:numRef>
          </c:val>
          <c:smooth val="0"/>
        </c:ser>
        <c:dLbls>
          <c:showLegendKey val="0"/>
          <c:showVal val="0"/>
          <c:showCatName val="0"/>
          <c:showSerName val="0"/>
          <c:showPercent val="0"/>
          <c:showBubbleSize val="0"/>
        </c:dLbls>
        <c:marker val="1"/>
        <c:smooth val="0"/>
        <c:axId val="182028544"/>
        <c:axId val="182054912"/>
      </c:lineChart>
      <c:catAx>
        <c:axId val="182028544"/>
        <c:scaling>
          <c:orientation val="minMax"/>
        </c:scaling>
        <c:delete val="0"/>
        <c:axPos val="b"/>
        <c:majorTickMark val="out"/>
        <c:minorTickMark val="none"/>
        <c:tickLblPos val="nextTo"/>
        <c:txPr>
          <a:bodyPr/>
          <a:lstStyle/>
          <a:p>
            <a:pPr>
              <a:defRPr sz="800"/>
            </a:pPr>
            <a:endParaRPr lang="zh-CN"/>
          </a:p>
        </c:txPr>
        <c:crossAx val="182054912"/>
        <c:crosses val="autoZero"/>
        <c:auto val="1"/>
        <c:lblAlgn val="ctr"/>
        <c:lblOffset val="100"/>
        <c:noMultiLvlLbl val="0"/>
      </c:catAx>
      <c:valAx>
        <c:axId val="182054912"/>
        <c:scaling>
          <c:orientation val="minMax"/>
        </c:scaling>
        <c:delete val="0"/>
        <c:axPos val="l"/>
        <c:numFmt formatCode="0.0_ ;[Red]\-0.0\ " sourceLinked="0"/>
        <c:majorTickMark val="out"/>
        <c:minorTickMark val="none"/>
        <c:tickLblPos val="nextTo"/>
        <c:txPr>
          <a:bodyPr/>
          <a:lstStyle/>
          <a:p>
            <a:pPr>
              <a:defRPr sz="800"/>
            </a:pPr>
            <a:endParaRPr lang="zh-CN"/>
          </a:p>
        </c:txPr>
        <c:crossAx val="182028544"/>
        <c:crosses val="autoZero"/>
        <c:crossBetween val="between"/>
      </c:valAx>
    </c:plotArea>
    <c:legend>
      <c:legendPos val="b"/>
      <c:layout/>
      <c:overlay val="0"/>
      <c:txPr>
        <a:bodyPr/>
        <a:lstStyle/>
        <a:p>
          <a:pPr>
            <a:defRPr sz="800"/>
          </a:pPr>
          <a:endParaRPr lang="zh-CN"/>
        </a:p>
      </c:txPr>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新加坡军队地炼!$C$5</c:f>
              <c:strCache>
                <c:ptCount val="1"/>
                <c:pt idx="0">
                  <c:v>新加坡汽油到岸完税价</c:v>
                </c:pt>
              </c:strCache>
            </c:strRef>
          </c:tx>
          <c:spPr>
            <a:ln w="28575" cap="rnd">
              <a:solidFill>
                <a:schemeClr val="accent1"/>
              </a:solidFill>
              <a:round/>
            </a:ln>
            <a:effectLst/>
          </c:spPr>
          <c:marker>
            <c:symbol val="none"/>
          </c:marker>
          <c:dLbls>
            <c:dLbl>
              <c:idx val="26"/>
              <c:layout/>
              <c:showLegendKey val="0"/>
              <c:showVal val="1"/>
              <c:showCatName val="0"/>
              <c:showSerName val="0"/>
              <c:showPercent val="0"/>
              <c:showBubbleSize val="0"/>
            </c:dLbl>
            <c:showLegendKey val="0"/>
            <c:showVal val="0"/>
            <c:showCatName val="0"/>
            <c:showSerName val="0"/>
            <c:showPercent val="0"/>
            <c:showBubbleSize val="0"/>
          </c:dLbls>
          <c:cat>
            <c:numRef>
              <c:f>新加坡军队地炼!$B$6:$B$32</c:f>
              <c:numCache>
                <c:formatCode>yyyy"年"m"月"</c:formatCode>
                <c:ptCount val="27"/>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numCache>
            </c:numRef>
          </c:cat>
          <c:val>
            <c:numRef>
              <c:f>新加坡军队地炼!$C$6:$C$32</c:f>
              <c:numCache>
                <c:formatCode>0_ </c:formatCode>
                <c:ptCount val="27"/>
                <c:pt idx="0">
                  <c:v>6805.4674738211015</c:v>
                </c:pt>
                <c:pt idx="1">
                  <c:v>6818.4280709345194</c:v>
                </c:pt>
                <c:pt idx="2">
                  <c:v>6475.0840093035331</c:v>
                </c:pt>
                <c:pt idx="3">
                  <c:v>6682.9907419237807</c:v>
                </c:pt>
                <c:pt idx="4">
                  <c:v>6479.539306004961</c:v>
                </c:pt>
                <c:pt idx="5">
                  <c:v>6140.5352323691304</c:v>
                </c:pt>
                <c:pt idx="6">
                  <c:v>6238.9911651569355</c:v>
                </c:pt>
                <c:pt idx="7">
                  <c:v>6536.3283377309417</c:v>
                </c:pt>
                <c:pt idx="8">
                  <c:v>6651.4791172785217</c:v>
                </c:pt>
                <c:pt idx="9">
                  <c:v>6661.8751752035014</c:v>
                </c:pt>
                <c:pt idx="10">
                  <c:v>7001.8316694205723</c:v>
                </c:pt>
                <c:pt idx="11">
                  <c:v>6965.7785821828875</c:v>
                </c:pt>
                <c:pt idx="12">
                  <c:v>7051.0575418145208</c:v>
                </c:pt>
                <c:pt idx="13">
                  <c:v>6862.3511652307297</c:v>
                </c:pt>
                <c:pt idx="14">
                  <c:v>6875.0113384222022</c:v>
                </c:pt>
                <c:pt idx="15">
                  <c:v>7109.1194909036749</c:v>
                </c:pt>
                <c:pt idx="16">
                  <c:v>7464.5759196770632</c:v>
                </c:pt>
                <c:pt idx="17">
                  <c:v>7291.2073539472203</c:v>
                </c:pt>
                <c:pt idx="18">
                  <c:v>7459.6038921959644</c:v>
                </c:pt>
                <c:pt idx="19">
                  <c:v>7673.7037396222795</c:v>
                </c:pt>
                <c:pt idx="20">
                  <c:v>7971.0792765898032</c:v>
                </c:pt>
                <c:pt idx="21">
                  <c:v>7923.2717528216854</c:v>
                </c:pt>
                <c:pt idx="22">
                  <c:v>6721.032572388569</c:v>
                </c:pt>
                <c:pt idx="23">
                  <c:v>6146.3880102648627</c:v>
                </c:pt>
                <c:pt idx="24">
                  <c:v>6154.9705971552567</c:v>
                </c:pt>
                <c:pt idx="25">
                  <c:v>6445.1831335502211</c:v>
                </c:pt>
                <c:pt idx="26">
                  <c:v>6976.0988509179815</c:v>
                </c:pt>
              </c:numCache>
            </c:numRef>
          </c:val>
          <c:smooth val="0"/>
          <c:extLst xmlns:c16r2="http://schemas.microsoft.com/office/drawing/2015/06/chart">
            <c:ext xmlns:c16="http://schemas.microsoft.com/office/drawing/2014/chart" uri="{C3380CC4-5D6E-409C-BE32-E72D297353CC}">
              <c16:uniqueId val="{00000000-F9D3-435A-9355-DB7389AD650F}"/>
            </c:ext>
          </c:extLst>
        </c:ser>
        <c:ser>
          <c:idx val="1"/>
          <c:order val="1"/>
          <c:tx>
            <c:strRef>
              <c:f>新加坡军队地炼!$D$5</c:f>
              <c:strCache>
                <c:ptCount val="1"/>
                <c:pt idx="0">
                  <c:v>汽油军队价</c:v>
                </c:pt>
              </c:strCache>
            </c:strRef>
          </c:tx>
          <c:spPr>
            <a:ln w="28575" cap="rnd">
              <a:solidFill>
                <a:schemeClr val="accent2"/>
              </a:solidFill>
              <a:round/>
            </a:ln>
            <a:effectLst/>
          </c:spPr>
          <c:marker>
            <c:symbol val="none"/>
          </c:marker>
          <c:dLbls>
            <c:dLbl>
              <c:idx val="26"/>
              <c:layout/>
              <c:showLegendKey val="0"/>
              <c:showVal val="1"/>
              <c:showCatName val="0"/>
              <c:showSerName val="0"/>
              <c:showPercent val="0"/>
              <c:showBubbleSize val="0"/>
            </c:dLbl>
            <c:showLegendKey val="0"/>
            <c:showVal val="0"/>
            <c:showCatName val="0"/>
            <c:showSerName val="0"/>
            <c:showPercent val="0"/>
            <c:showBubbleSize val="0"/>
          </c:dLbls>
          <c:cat>
            <c:numRef>
              <c:f>新加坡军队地炼!$B$6:$B$32</c:f>
              <c:numCache>
                <c:formatCode>yyyy"年"m"月"</c:formatCode>
                <c:ptCount val="27"/>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numCache>
            </c:numRef>
          </c:cat>
          <c:val>
            <c:numRef>
              <c:f>新加坡军队地炼!$D$6:$D$32</c:f>
              <c:numCache>
                <c:formatCode>0_ </c:formatCode>
                <c:ptCount val="27"/>
                <c:pt idx="0">
                  <c:v>7319</c:v>
                </c:pt>
                <c:pt idx="1">
                  <c:v>7315</c:v>
                </c:pt>
                <c:pt idx="2">
                  <c:v>7271</c:v>
                </c:pt>
                <c:pt idx="3">
                  <c:v>7145</c:v>
                </c:pt>
                <c:pt idx="4">
                  <c:v>7091</c:v>
                </c:pt>
                <c:pt idx="5">
                  <c:v>6931</c:v>
                </c:pt>
                <c:pt idx="6">
                  <c:v>6709</c:v>
                </c:pt>
                <c:pt idx="7">
                  <c:v>6912</c:v>
                </c:pt>
                <c:pt idx="8">
                  <c:v>6990</c:v>
                </c:pt>
                <c:pt idx="9">
                  <c:v>7240</c:v>
                </c:pt>
                <c:pt idx="10">
                  <c:v>7504</c:v>
                </c:pt>
                <c:pt idx="11">
                  <c:v>7662</c:v>
                </c:pt>
                <c:pt idx="12">
                  <c:v>7846</c:v>
                </c:pt>
                <c:pt idx="13">
                  <c:v>7855</c:v>
                </c:pt>
                <c:pt idx="14">
                  <c:v>7626</c:v>
                </c:pt>
                <c:pt idx="15">
                  <c:v>7847</c:v>
                </c:pt>
                <c:pt idx="16">
                  <c:v>8180</c:v>
                </c:pt>
                <c:pt idx="17">
                  <c:v>8345</c:v>
                </c:pt>
                <c:pt idx="18">
                  <c:v>8436</c:v>
                </c:pt>
                <c:pt idx="19">
                  <c:v>8449</c:v>
                </c:pt>
                <c:pt idx="20">
                  <c:v>8655</c:v>
                </c:pt>
                <c:pt idx="21">
                  <c:v>9059</c:v>
                </c:pt>
                <c:pt idx="22">
                  <c:v>8572</c:v>
                </c:pt>
                <c:pt idx="23">
                  <c:v>7631</c:v>
                </c:pt>
                <c:pt idx="24">
                  <c:v>7321</c:v>
                </c:pt>
                <c:pt idx="25">
                  <c:v>7615</c:v>
                </c:pt>
                <c:pt idx="26">
                  <c:v>7918</c:v>
                </c:pt>
              </c:numCache>
            </c:numRef>
          </c:val>
          <c:smooth val="0"/>
          <c:extLst xmlns:c16r2="http://schemas.microsoft.com/office/drawing/2015/06/chart">
            <c:ext xmlns:c16="http://schemas.microsoft.com/office/drawing/2014/chart" uri="{C3380CC4-5D6E-409C-BE32-E72D297353CC}">
              <c16:uniqueId val="{00000001-F9D3-435A-9355-DB7389AD650F}"/>
            </c:ext>
          </c:extLst>
        </c:ser>
        <c:ser>
          <c:idx val="2"/>
          <c:order val="2"/>
          <c:tx>
            <c:strRef>
              <c:f>新加坡军队地炼!$E$5</c:f>
              <c:strCache>
                <c:ptCount val="1"/>
                <c:pt idx="0">
                  <c:v>山东地炼外采价</c:v>
                </c:pt>
              </c:strCache>
            </c:strRef>
          </c:tx>
          <c:spPr>
            <a:ln w="28575" cap="rnd">
              <a:solidFill>
                <a:schemeClr val="accent3"/>
              </a:solidFill>
              <a:round/>
            </a:ln>
            <a:effectLst/>
          </c:spPr>
          <c:marker>
            <c:symbol val="none"/>
          </c:marker>
          <c:dLbls>
            <c:dLbl>
              <c:idx val="26"/>
              <c:layout/>
              <c:showLegendKey val="0"/>
              <c:showVal val="1"/>
              <c:showCatName val="0"/>
              <c:showSerName val="0"/>
              <c:showPercent val="0"/>
              <c:showBubbleSize val="0"/>
            </c:dLbl>
            <c:showLegendKey val="0"/>
            <c:showVal val="0"/>
            <c:showCatName val="0"/>
            <c:showSerName val="0"/>
            <c:showPercent val="0"/>
            <c:showBubbleSize val="0"/>
          </c:dLbls>
          <c:cat>
            <c:numRef>
              <c:f>新加坡军队地炼!$B$6:$B$32</c:f>
              <c:numCache>
                <c:formatCode>yyyy"年"m"月"</c:formatCode>
                <c:ptCount val="27"/>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numCache>
            </c:numRef>
          </c:cat>
          <c:val>
            <c:numRef>
              <c:f>新加坡军队地炼!$E$6:$E$32</c:f>
              <c:numCache>
                <c:formatCode>0_ </c:formatCode>
                <c:ptCount val="27"/>
                <c:pt idx="0">
                  <c:v>5372.7474939572594</c:v>
                </c:pt>
                <c:pt idx="1">
                  <c:v>5413.5862022436058</c:v>
                </c:pt>
                <c:pt idx="2">
                  <c:v>5453.022527553916</c:v>
                </c:pt>
                <c:pt idx="3">
                  <c:v>5326.9667243602344</c:v>
                </c:pt>
                <c:pt idx="4">
                  <c:v>5687.068294340801</c:v>
                </c:pt>
                <c:pt idx="5">
                  <c:v>5555.3877323822298</c:v>
                </c:pt>
                <c:pt idx="6">
                  <c:v>5245.2242709857474</c:v>
                </c:pt>
                <c:pt idx="7">
                  <c:v>4926.6280583259659</c:v>
                </c:pt>
                <c:pt idx="8">
                  <c:v>5355.8232459944829</c:v>
                </c:pt>
                <c:pt idx="9">
                  <c:v>5471.2998604489912</c:v>
                </c:pt>
                <c:pt idx="10">
                  <c:v>5534.6106533734846</c:v>
                </c:pt>
                <c:pt idx="11">
                  <c:v>5811.5052842839823</c:v>
                </c:pt>
                <c:pt idx="12">
                  <c:v>5980.2923830214904</c:v>
                </c:pt>
                <c:pt idx="13">
                  <c:v>6682.6819050352451</c:v>
                </c:pt>
                <c:pt idx="14">
                  <c:v>6601.6352631407299</c:v>
                </c:pt>
                <c:pt idx="15">
                  <c:v>6501.3205778647125</c:v>
                </c:pt>
                <c:pt idx="16">
                  <c:v>6868.3614263875652</c:v>
                </c:pt>
                <c:pt idx="17">
                  <c:v>7070.6833465548143</c:v>
                </c:pt>
                <c:pt idx="18">
                  <c:v>7021.3483448017114</c:v>
                </c:pt>
                <c:pt idx="19">
                  <c:v>7192.2294517393302</c:v>
                </c:pt>
                <c:pt idx="20">
                  <c:v>7811.9149033508993</c:v>
                </c:pt>
                <c:pt idx="21">
                  <c:v>8385.6565213155955</c:v>
                </c:pt>
                <c:pt idx="22">
                  <c:v>7729.0511036064536</c:v>
                </c:pt>
                <c:pt idx="23">
                  <c:v>6809.4339622641473</c:v>
                </c:pt>
                <c:pt idx="24">
                  <c:v>6266.3919670320183</c:v>
                </c:pt>
                <c:pt idx="25">
                  <c:v>6139.8619227438367</c:v>
                </c:pt>
                <c:pt idx="26">
                  <c:v>6211</c:v>
                </c:pt>
              </c:numCache>
            </c:numRef>
          </c:val>
          <c:smooth val="0"/>
          <c:extLst xmlns:c16r2="http://schemas.microsoft.com/office/drawing/2015/06/chart">
            <c:ext xmlns:c16="http://schemas.microsoft.com/office/drawing/2014/chart" uri="{C3380CC4-5D6E-409C-BE32-E72D297353CC}">
              <c16:uniqueId val="{00000002-F9D3-435A-9355-DB7389AD650F}"/>
            </c:ext>
          </c:extLst>
        </c:ser>
        <c:dLbls>
          <c:showLegendKey val="0"/>
          <c:showVal val="0"/>
          <c:showCatName val="0"/>
          <c:showSerName val="0"/>
          <c:showPercent val="0"/>
          <c:showBubbleSize val="0"/>
        </c:dLbls>
        <c:marker val="1"/>
        <c:smooth val="0"/>
        <c:axId val="182291456"/>
        <c:axId val="182301440"/>
      </c:lineChart>
      <c:dateAx>
        <c:axId val="182291456"/>
        <c:scaling>
          <c:orientation val="minMax"/>
        </c:scaling>
        <c:delete val="0"/>
        <c:axPos val="b"/>
        <c:majorGridlines>
          <c:spPr>
            <a:ln w="9525" cap="flat" cmpd="sng" algn="ctr">
              <a:solidFill>
                <a:schemeClr val="bg1"/>
              </a:solidFill>
              <a:round/>
            </a:ln>
            <a:effectLst/>
          </c:spPr>
        </c:majorGridlines>
        <c:numFmt formatCode="yyyy&quot;年&quot;m&quot;月&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2301440"/>
        <c:crosses val="autoZero"/>
        <c:auto val="1"/>
        <c:lblOffset val="100"/>
        <c:baseTimeUnit val="months"/>
        <c:majorUnit val="3"/>
        <c:majorTimeUnit val="months"/>
      </c:dateAx>
      <c:valAx>
        <c:axId val="182301440"/>
        <c:scaling>
          <c:orientation val="minMax"/>
          <c:min val="4000"/>
        </c:scaling>
        <c:delete val="0"/>
        <c:axPos val="l"/>
        <c:majorGridlines>
          <c:spPr>
            <a:ln w="9525" cap="flat" cmpd="sng" algn="ctr">
              <a:solidFill>
                <a:schemeClr val="bg1"/>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2291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新加坡军队地炼!$C$39</c:f>
              <c:strCache>
                <c:ptCount val="1"/>
                <c:pt idx="0">
                  <c:v>新加坡柴油到岸完税价</c:v>
                </c:pt>
              </c:strCache>
            </c:strRef>
          </c:tx>
          <c:spPr>
            <a:ln w="28575" cap="rnd">
              <a:solidFill>
                <a:schemeClr val="accent1"/>
              </a:solidFill>
              <a:round/>
            </a:ln>
            <a:effectLst/>
          </c:spPr>
          <c:marker>
            <c:symbol val="none"/>
          </c:marker>
          <c:dLbls>
            <c:dLbl>
              <c:idx val="26"/>
              <c:layout/>
              <c:showLegendKey val="0"/>
              <c:showVal val="1"/>
              <c:showCatName val="0"/>
              <c:showSerName val="0"/>
              <c:showPercent val="0"/>
              <c:showBubbleSize val="0"/>
            </c:dLbl>
            <c:showLegendKey val="0"/>
            <c:showVal val="0"/>
            <c:showCatName val="0"/>
            <c:showSerName val="0"/>
            <c:showPercent val="0"/>
            <c:showBubbleSize val="0"/>
          </c:dLbls>
          <c:cat>
            <c:numRef>
              <c:f>新加坡军队地炼!$B$40:$B$66</c:f>
              <c:numCache>
                <c:formatCode>yyyy"年"m"月"</c:formatCode>
                <c:ptCount val="27"/>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numCache>
            </c:numRef>
          </c:cat>
          <c:val>
            <c:numRef>
              <c:f>新加坡军队地炼!$C$40:$C$66</c:f>
              <c:numCache>
                <c:formatCode>0_ </c:formatCode>
                <c:ptCount val="27"/>
                <c:pt idx="0">
                  <c:v>5806.0608979610242</c:v>
                </c:pt>
                <c:pt idx="1">
                  <c:v>5878.5335425513122</c:v>
                </c:pt>
                <c:pt idx="2">
                  <c:v>5630.3908361440435</c:v>
                </c:pt>
                <c:pt idx="3">
                  <c:v>5740.3375576975614</c:v>
                </c:pt>
                <c:pt idx="4">
                  <c:v>5543.2592501923928</c:v>
                </c:pt>
                <c:pt idx="5">
                  <c:v>5291.1389241945044</c:v>
                </c:pt>
                <c:pt idx="6">
                  <c:v>5457.9960538907135</c:v>
                </c:pt>
                <c:pt idx="7">
                  <c:v>5572.1640271794613</c:v>
                </c:pt>
                <c:pt idx="8">
                  <c:v>5801.313734315775</c:v>
                </c:pt>
                <c:pt idx="9">
                  <c:v>5887.1674762875036</c:v>
                </c:pt>
                <c:pt idx="10">
                  <c:v>6112.5206809653437</c:v>
                </c:pt>
                <c:pt idx="11">
                  <c:v>6203.1510470884514</c:v>
                </c:pt>
                <c:pt idx="12">
                  <c:v>6433.5085674582306</c:v>
                </c:pt>
                <c:pt idx="13">
                  <c:v>6132.8337832525222</c:v>
                </c:pt>
                <c:pt idx="14">
                  <c:v>6154.5798262092858</c:v>
                </c:pt>
                <c:pt idx="15">
                  <c:v>6466.7704566214297</c:v>
                </c:pt>
                <c:pt idx="16">
                  <c:v>6820.9070251379999</c:v>
                </c:pt>
                <c:pt idx="17">
                  <c:v>6708.1254829656036</c:v>
                </c:pt>
                <c:pt idx="18">
                  <c:v>6872.8597408620008</c:v>
                </c:pt>
                <c:pt idx="19">
                  <c:v>7079.6035669658622</c:v>
                </c:pt>
                <c:pt idx="20">
                  <c:v>7399.2323032506001</c:v>
                </c:pt>
                <c:pt idx="21">
                  <c:v>7678.0780649766011</c:v>
                </c:pt>
                <c:pt idx="22">
                  <c:v>6773.5170206730045</c:v>
                </c:pt>
                <c:pt idx="23">
                  <c:v>5993.7994527732008</c:v>
                </c:pt>
                <c:pt idx="24">
                  <c:v>6087.3785261572521</c:v>
                </c:pt>
                <c:pt idx="25">
                  <c:v>6423.9402019237214</c:v>
                </c:pt>
                <c:pt idx="26">
                  <c:v>6581.5156651162615</c:v>
                </c:pt>
              </c:numCache>
            </c:numRef>
          </c:val>
          <c:smooth val="0"/>
          <c:extLst xmlns:c16r2="http://schemas.microsoft.com/office/drawing/2015/06/chart">
            <c:ext xmlns:c16="http://schemas.microsoft.com/office/drawing/2014/chart" uri="{C3380CC4-5D6E-409C-BE32-E72D297353CC}">
              <c16:uniqueId val="{00000000-FA68-4B72-986A-9B56741AE36A}"/>
            </c:ext>
          </c:extLst>
        </c:ser>
        <c:ser>
          <c:idx val="1"/>
          <c:order val="1"/>
          <c:tx>
            <c:strRef>
              <c:f>新加坡军队地炼!$D$39</c:f>
              <c:strCache>
                <c:ptCount val="1"/>
                <c:pt idx="0">
                  <c:v>国Ⅴ军队价</c:v>
                </c:pt>
              </c:strCache>
            </c:strRef>
          </c:tx>
          <c:spPr>
            <a:ln w="28575" cap="rnd">
              <a:solidFill>
                <a:schemeClr val="accent2"/>
              </a:solidFill>
              <a:round/>
            </a:ln>
            <a:effectLst/>
          </c:spPr>
          <c:marker>
            <c:symbol val="none"/>
          </c:marker>
          <c:dLbls>
            <c:dLbl>
              <c:idx val="26"/>
              <c:layout/>
              <c:showLegendKey val="0"/>
              <c:showVal val="1"/>
              <c:showCatName val="0"/>
              <c:showSerName val="0"/>
              <c:showPercent val="0"/>
              <c:showBubbleSize val="0"/>
            </c:dLbl>
            <c:showLegendKey val="0"/>
            <c:showVal val="0"/>
            <c:showCatName val="0"/>
            <c:showSerName val="0"/>
            <c:showPercent val="0"/>
            <c:showBubbleSize val="0"/>
          </c:dLbls>
          <c:cat>
            <c:numRef>
              <c:f>新加坡军队地炼!$B$40:$B$66</c:f>
              <c:numCache>
                <c:formatCode>yyyy"年"m"月"</c:formatCode>
                <c:ptCount val="27"/>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numCache>
            </c:numRef>
          </c:cat>
          <c:val>
            <c:numRef>
              <c:f>新加坡军队地炼!$D$40:$D$66</c:f>
              <c:numCache>
                <c:formatCode>0_ </c:formatCode>
                <c:ptCount val="27"/>
                <c:pt idx="0">
                  <c:v>6319</c:v>
                </c:pt>
                <c:pt idx="1">
                  <c:v>6315</c:v>
                </c:pt>
                <c:pt idx="2">
                  <c:v>6272</c:v>
                </c:pt>
                <c:pt idx="3">
                  <c:v>6149</c:v>
                </c:pt>
                <c:pt idx="4">
                  <c:v>6100</c:v>
                </c:pt>
                <c:pt idx="5">
                  <c:v>5947</c:v>
                </c:pt>
                <c:pt idx="6">
                  <c:v>5734</c:v>
                </c:pt>
                <c:pt idx="7">
                  <c:v>5929</c:v>
                </c:pt>
                <c:pt idx="8">
                  <c:v>6004</c:v>
                </c:pt>
                <c:pt idx="9">
                  <c:v>6240</c:v>
                </c:pt>
                <c:pt idx="10">
                  <c:v>6497</c:v>
                </c:pt>
                <c:pt idx="11">
                  <c:v>6647</c:v>
                </c:pt>
                <c:pt idx="12">
                  <c:v>6827</c:v>
                </c:pt>
                <c:pt idx="13">
                  <c:v>6836</c:v>
                </c:pt>
                <c:pt idx="14">
                  <c:v>6616</c:v>
                </c:pt>
                <c:pt idx="15">
                  <c:v>6828</c:v>
                </c:pt>
                <c:pt idx="16">
                  <c:v>7152</c:v>
                </c:pt>
                <c:pt idx="17">
                  <c:v>7309</c:v>
                </c:pt>
                <c:pt idx="18">
                  <c:v>7395</c:v>
                </c:pt>
                <c:pt idx="19">
                  <c:v>7414</c:v>
                </c:pt>
                <c:pt idx="20">
                  <c:v>7611</c:v>
                </c:pt>
                <c:pt idx="21">
                  <c:v>8002</c:v>
                </c:pt>
                <c:pt idx="22">
                  <c:v>7531</c:v>
                </c:pt>
                <c:pt idx="23">
                  <c:v>6625</c:v>
                </c:pt>
                <c:pt idx="24">
                  <c:v>6330</c:v>
                </c:pt>
                <c:pt idx="25">
                  <c:v>6610</c:v>
                </c:pt>
                <c:pt idx="26">
                  <c:v>6903</c:v>
                </c:pt>
              </c:numCache>
            </c:numRef>
          </c:val>
          <c:smooth val="0"/>
          <c:extLst xmlns:c16r2="http://schemas.microsoft.com/office/drawing/2015/06/chart">
            <c:ext xmlns:c16="http://schemas.microsoft.com/office/drawing/2014/chart" uri="{C3380CC4-5D6E-409C-BE32-E72D297353CC}">
              <c16:uniqueId val="{00000001-FA68-4B72-986A-9B56741AE36A}"/>
            </c:ext>
          </c:extLst>
        </c:ser>
        <c:ser>
          <c:idx val="2"/>
          <c:order val="2"/>
          <c:tx>
            <c:strRef>
              <c:f>新加坡军队地炼!$E$39</c:f>
              <c:strCache>
                <c:ptCount val="1"/>
                <c:pt idx="0">
                  <c:v>山东地炼外采价</c:v>
                </c:pt>
              </c:strCache>
            </c:strRef>
          </c:tx>
          <c:spPr>
            <a:ln w="28575" cap="rnd">
              <a:solidFill>
                <a:schemeClr val="accent3"/>
              </a:solidFill>
              <a:round/>
            </a:ln>
            <a:effectLst/>
          </c:spPr>
          <c:marker>
            <c:symbol val="none"/>
          </c:marker>
          <c:dLbls>
            <c:dLbl>
              <c:idx val="26"/>
              <c:layout/>
              <c:showLegendKey val="0"/>
              <c:showVal val="1"/>
              <c:showCatName val="0"/>
              <c:showSerName val="0"/>
              <c:showPercent val="0"/>
              <c:showBubbleSize val="0"/>
            </c:dLbl>
            <c:showLegendKey val="0"/>
            <c:showVal val="0"/>
            <c:showCatName val="0"/>
            <c:showSerName val="0"/>
            <c:showPercent val="0"/>
            <c:showBubbleSize val="0"/>
          </c:dLbls>
          <c:cat>
            <c:numRef>
              <c:f>新加坡军队地炼!$B$40:$B$66</c:f>
              <c:numCache>
                <c:formatCode>yyyy"年"m"月"</c:formatCode>
                <c:ptCount val="27"/>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numCache>
            </c:numRef>
          </c:cat>
          <c:val>
            <c:numRef>
              <c:f>新加坡军队地炼!$E$40:$E$66</c:f>
              <c:numCache>
                <c:formatCode>0_ </c:formatCode>
                <c:ptCount val="27"/>
                <c:pt idx="0">
                  <c:v>5749.9999781968172</c:v>
                </c:pt>
                <c:pt idx="1">
                  <c:v>5749.9999781968172</c:v>
                </c:pt>
                <c:pt idx="2">
                  <c:v>5224.9397296307325</c:v>
                </c:pt>
                <c:pt idx="3">
                  <c:v>5066.3519186587791</c:v>
                </c:pt>
                <c:pt idx="4">
                  <c:v>5178.7916165024144</c:v>
                </c:pt>
                <c:pt idx="5">
                  <c:v>4974.2914833919349</c:v>
                </c:pt>
                <c:pt idx="6">
                  <c:v>4857.0000024185811</c:v>
                </c:pt>
                <c:pt idx="7">
                  <c:v>4895.6630958026908</c:v>
                </c:pt>
                <c:pt idx="8">
                  <c:v>5224.5713876270975</c:v>
                </c:pt>
                <c:pt idx="9">
                  <c:v>5816.4125104275454</c:v>
                </c:pt>
                <c:pt idx="10">
                  <c:v>6182.0448589594571</c:v>
                </c:pt>
                <c:pt idx="11">
                  <c:v>6676.9032712741509</c:v>
                </c:pt>
                <c:pt idx="12">
                  <c:v>5756.7530649365581</c:v>
                </c:pt>
                <c:pt idx="13">
                  <c:v>5656.3724327759292</c:v>
                </c:pt>
                <c:pt idx="14">
                  <c:v>5562.0787617388805</c:v>
                </c:pt>
                <c:pt idx="15">
                  <c:v>5712.3859952714483</c:v>
                </c:pt>
                <c:pt idx="16">
                  <c:v>6095.1265337483728</c:v>
                </c:pt>
                <c:pt idx="17">
                  <c:v>6347.7767978441798</c:v>
                </c:pt>
                <c:pt idx="18">
                  <c:v>6564.3308161853747</c:v>
                </c:pt>
                <c:pt idx="19">
                  <c:v>6943</c:v>
                </c:pt>
                <c:pt idx="20">
                  <c:v>7538.0518756588745</c:v>
                </c:pt>
                <c:pt idx="21">
                  <c:v>7851.6769382939819</c:v>
                </c:pt>
                <c:pt idx="22">
                  <c:v>7840.2141629320495</c:v>
                </c:pt>
                <c:pt idx="23">
                  <c:v>6625</c:v>
                </c:pt>
                <c:pt idx="24">
                  <c:v>5897.6883389773784</c:v>
                </c:pt>
                <c:pt idx="25">
                  <c:v>5525.2494679171577</c:v>
                </c:pt>
                <c:pt idx="26">
                  <c:v>5708.9200510391429</c:v>
                </c:pt>
              </c:numCache>
            </c:numRef>
          </c:val>
          <c:smooth val="0"/>
          <c:extLst xmlns:c16r2="http://schemas.microsoft.com/office/drawing/2015/06/chart">
            <c:ext xmlns:c16="http://schemas.microsoft.com/office/drawing/2014/chart" uri="{C3380CC4-5D6E-409C-BE32-E72D297353CC}">
              <c16:uniqueId val="{00000002-FA68-4B72-986A-9B56741AE36A}"/>
            </c:ext>
          </c:extLst>
        </c:ser>
        <c:dLbls>
          <c:showLegendKey val="0"/>
          <c:showVal val="0"/>
          <c:showCatName val="0"/>
          <c:showSerName val="0"/>
          <c:showPercent val="0"/>
          <c:showBubbleSize val="0"/>
        </c:dLbls>
        <c:marker val="1"/>
        <c:smooth val="0"/>
        <c:axId val="182620928"/>
        <c:axId val="182622464"/>
      </c:lineChart>
      <c:dateAx>
        <c:axId val="182620928"/>
        <c:scaling>
          <c:orientation val="minMax"/>
        </c:scaling>
        <c:delete val="0"/>
        <c:axPos val="b"/>
        <c:majorGridlines>
          <c:spPr>
            <a:ln w="9525" cap="flat" cmpd="sng" algn="ctr">
              <a:solidFill>
                <a:schemeClr val="bg1"/>
              </a:solidFill>
              <a:round/>
            </a:ln>
            <a:effectLst/>
          </c:spPr>
        </c:majorGridlines>
        <c:numFmt formatCode="yyyy&quot;年&quot;m&quot;月&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2622464"/>
        <c:crosses val="autoZero"/>
        <c:auto val="1"/>
        <c:lblOffset val="100"/>
        <c:baseTimeUnit val="months"/>
        <c:majorUnit val="3"/>
        <c:majorTimeUnit val="months"/>
      </c:dateAx>
      <c:valAx>
        <c:axId val="182622464"/>
        <c:scaling>
          <c:orientation val="minMax"/>
          <c:min val="4000"/>
        </c:scaling>
        <c:delete val="0"/>
        <c:axPos val="l"/>
        <c:majorGridlines>
          <c:spPr>
            <a:ln w="9525" cap="flat" cmpd="sng" algn="ctr">
              <a:solidFill>
                <a:schemeClr val="bg1"/>
              </a:solidFill>
              <a:round/>
            </a:ln>
            <a:effectLst/>
          </c:spPr>
        </c:majorGridlines>
        <c:numFmt formatCode="0_ "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26209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汽柴油购销情况!$B$4</c:f>
              <c:strCache>
                <c:ptCount val="1"/>
                <c:pt idx="0">
                  <c:v>销量</c:v>
                </c:pt>
              </c:strCache>
            </c:strRef>
          </c:tx>
          <c:invertIfNegative val="0"/>
          <c:cat>
            <c:strRef>
              <c:f>汽柴油购销情况!$C$3:$Q$3</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汽柴油购销情况!$C$4:$Q$4</c:f>
              <c:numCache>
                <c:formatCode>0_ ;[Red]\-0\ </c:formatCode>
                <c:ptCount val="15"/>
                <c:pt idx="0" formatCode="#,##0_ ">
                  <c:v>693.66110299999968</c:v>
                </c:pt>
                <c:pt idx="1">
                  <c:v>774.43062229999953</c:v>
                </c:pt>
                <c:pt idx="2" formatCode="#,##0_ ">
                  <c:v>699.23041509999996</c:v>
                </c:pt>
                <c:pt idx="3" formatCode="#,##0_ ">
                  <c:v>700.48449100000005</c:v>
                </c:pt>
                <c:pt idx="4" formatCode="#,##0_ ">
                  <c:v>677.71966520000001</c:v>
                </c:pt>
                <c:pt idx="5" formatCode="#,##0_ ">
                  <c:v>683.09222429999966</c:v>
                </c:pt>
                <c:pt idx="6" formatCode="#,##0_ ">
                  <c:v>734.56996009999921</c:v>
                </c:pt>
                <c:pt idx="7" formatCode="#,##0_ ">
                  <c:v>764.95651539999869</c:v>
                </c:pt>
                <c:pt idx="8" formatCode="#,##0_ ">
                  <c:v>701</c:v>
                </c:pt>
                <c:pt idx="9" formatCode="#,##0_ ">
                  <c:v>704.83814460000031</c:v>
                </c:pt>
                <c:pt idx="10" formatCode="#,##0_ ">
                  <c:v>663.99989480000113</c:v>
                </c:pt>
                <c:pt idx="11" formatCode="#,##0_ ">
                  <c:v>713</c:v>
                </c:pt>
                <c:pt idx="12" formatCode="#,##0_ ">
                  <c:v>790.27359320000062</c:v>
                </c:pt>
                <c:pt idx="13" formatCode="#,##0_ ">
                  <c:v>756</c:v>
                </c:pt>
                <c:pt idx="14" formatCode="#,##0_ ">
                  <c:v>707</c:v>
                </c:pt>
              </c:numCache>
            </c:numRef>
          </c:val>
        </c:ser>
        <c:dLbls>
          <c:showLegendKey val="0"/>
          <c:showVal val="0"/>
          <c:showCatName val="0"/>
          <c:showSerName val="0"/>
          <c:showPercent val="0"/>
          <c:showBubbleSize val="0"/>
        </c:dLbls>
        <c:gapWidth val="150"/>
        <c:axId val="182783360"/>
        <c:axId val="182781824"/>
      </c:barChart>
      <c:lineChart>
        <c:grouping val="standard"/>
        <c:varyColors val="0"/>
        <c:ser>
          <c:idx val="1"/>
          <c:order val="1"/>
          <c:tx>
            <c:strRef>
              <c:f>汽柴油购销情况!$B$5</c:f>
              <c:strCache>
                <c:ptCount val="1"/>
                <c:pt idx="0">
                  <c:v>采购价格</c:v>
                </c:pt>
              </c:strCache>
            </c:strRef>
          </c:tx>
          <c:marker>
            <c:symbol val="none"/>
          </c:marker>
          <c:dLbls>
            <c:dLbl>
              <c:idx val="14"/>
              <c:layout>
                <c:manualLayout>
                  <c:x val="-4.2068495242235812E-2"/>
                  <c:y val="-2.7144279606555795E-2"/>
                </c:manualLayout>
              </c:layout>
              <c:showLegendKey val="0"/>
              <c:showVal val="1"/>
              <c:showCatName val="0"/>
              <c:showSerName val="0"/>
              <c:showPercent val="0"/>
              <c:showBubbleSize val="0"/>
            </c:dLbl>
            <c:showLegendKey val="0"/>
            <c:showVal val="0"/>
            <c:showCatName val="0"/>
            <c:showSerName val="0"/>
            <c:showPercent val="0"/>
            <c:showBubbleSize val="0"/>
          </c:dLbls>
          <c:cat>
            <c:strRef>
              <c:f>汽柴油购销情况!$C$3:$Q$3</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汽柴油购销情况!$C$5:$Q$5</c:f>
              <c:numCache>
                <c:formatCode>#,##0_ ;[Red]\-#,##0\ </c:formatCode>
                <c:ptCount val="15"/>
                <c:pt idx="0">
                  <c:v>7852.3086918013614</c:v>
                </c:pt>
                <c:pt idx="1">
                  <c:v>8071.7107493837821</c:v>
                </c:pt>
                <c:pt idx="2">
                  <c:v>7870.1433048205463</c:v>
                </c:pt>
                <c:pt idx="3">
                  <c:v>8005.0555668569359</c:v>
                </c:pt>
                <c:pt idx="4">
                  <c:v>8402.0343680672904</c:v>
                </c:pt>
                <c:pt idx="5">
                  <c:v>8430.6094173776746</c:v>
                </c:pt>
                <c:pt idx="6">
                  <c:v>8539.5671231363431</c:v>
                </c:pt>
                <c:pt idx="7">
                  <c:v>8689.2411714513164</c:v>
                </c:pt>
                <c:pt idx="8">
                  <c:v>9005.2400208634172</c:v>
                </c:pt>
                <c:pt idx="9">
                  <c:v>9238.809493448196</c:v>
                </c:pt>
                <c:pt idx="10">
                  <c:v>8712.8396211550953</c:v>
                </c:pt>
                <c:pt idx="11">
                  <c:v>7658.243947800107</c:v>
                </c:pt>
                <c:pt idx="12">
                  <c:v>7353.0815611861135</c:v>
                </c:pt>
                <c:pt idx="13">
                  <c:v>7656.8786979617871</c:v>
                </c:pt>
                <c:pt idx="14">
                  <c:v>7883.6248485229635</c:v>
                </c:pt>
              </c:numCache>
            </c:numRef>
          </c:val>
          <c:smooth val="0"/>
        </c:ser>
        <c:ser>
          <c:idx val="2"/>
          <c:order val="2"/>
          <c:tx>
            <c:strRef>
              <c:f>汽柴油购销情况!$B$6</c:f>
              <c:strCache>
                <c:ptCount val="1"/>
                <c:pt idx="0">
                  <c:v>销售价格</c:v>
                </c:pt>
              </c:strCache>
            </c:strRef>
          </c:tx>
          <c:marker>
            <c:symbol val="none"/>
          </c:marker>
          <c:dLbls>
            <c:dLbl>
              <c:idx val="14"/>
              <c:layout>
                <c:manualLayout>
                  <c:x val="-4.1301456183799518E-2"/>
                  <c:y val="-4.6539930919759963E-2"/>
                </c:manualLayout>
              </c:layout>
              <c:showLegendKey val="0"/>
              <c:showVal val="1"/>
              <c:showCatName val="0"/>
              <c:showSerName val="0"/>
              <c:showPercent val="0"/>
              <c:showBubbleSize val="0"/>
            </c:dLbl>
            <c:showLegendKey val="0"/>
            <c:showVal val="0"/>
            <c:showCatName val="0"/>
            <c:showSerName val="0"/>
            <c:showPercent val="0"/>
            <c:showBubbleSize val="0"/>
          </c:dLbls>
          <c:cat>
            <c:strRef>
              <c:f>汽柴油购销情况!$C$3:$Q$3</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汽柴油购销情况!$C$6:$Q$6</c:f>
              <c:numCache>
                <c:formatCode>#,##0_ ;[Red]\-#,##0\ </c:formatCode>
                <c:ptCount val="15"/>
                <c:pt idx="0">
                  <c:v>8866.3920088680661</c:v>
                </c:pt>
                <c:pt idx="1">
                  <c:v>8916.5538441727695</c:v>
                </c:pt>
                <c:pt idx="2">
                  <c:v>8730.065168614683</c:v>
                </c:pt>
                <c:pt idx="3">
                  <c:v>8955.4607491271036</c:v>
                </c:pt>
                <c:pt idx="4">
                  <c:v>9248.4951967170273</c:v>
                </c:pt>
                <c:pt idx="5">
                  <c:v>9441.9494907476037</c:v>
                </c:pt>
                <c:pt idx="6">
                  <c:v>9484.7623087888805</c:v>
                </c:pt>
                <c:pt idx="7">
                  <c:v>9541.5080857673602</c:v>
                </c:pt>
                <c:pt idx="8">
                  <c:v>9797.0240798746981</c:v>
                </c:pt>
                <c:pt idx="9">
                  <c:v>10234.800430730984</c:v>
                </c:pt>
                <c:pt idx="10">
                  <c:v>9619.975753292345</c:v>
                </c:pt>
                <c:pt idx="11">
                  <c:v>8568.3305059973372</c:v>
                </c:pt>
                <c:pt idx="12">
                  <c:v>8295.5228614731332</c:v>
                </c:pt>
                <c:pt idx="13">
                  <c:v>8653.9870819176886</c:v>
                </c:pt>
                <c:pt idx="14">
                  <c:v>8861.5616486063354</c:v>
                </c:pt>
              </c:numCache>
            </c:numRef>
          </c:val>
          <c:smooth val="0"/>
        </c:ser>
        <c:dLbls>
          <c:showLegendKey val="0"/>
          <c:showVal val="0"/>
          <c:showCatName val="0"/>
          <c:showSerName val="0"/>
          <c:showPercent val="0"/>
          <c:showBubbleSize val="0"/>
        </c:dLbls>
        <c:marker val="1"/>
        <c:smooth val="0"/>
        <c:axId val="182708864"/>
        <c:axId val="182780288"/>
      </c:lineChart>
      <c:catAx>
        <c:axId val="182708864"/>
        <c:scaling>
          <c:orientation val="minMax"/>
        </c:scaling>
        <c:delete val="0"/>
        <c:axPos val="b"/>
        <c:majorTickMark val="out"/>
        <c:minorTickMark val="none"/>
        <c:tickLblPos val="nextTo"/>
        <c:txPr>
          <a:bodyPr/>
          <a:lstStyle/>
          <a:p>
            <a:pPr>
              <a:defRPr sz="800"/>
            </a:pPr>
            <a:endParaRPr lang="zh-CN"/>
          </a:p>
        </c:txPr>
        <c:crossAx val="182780288"/>
        <c:crosses val="autoZero"/>
        <c:auto val="1"/>
        <c:lblAlgn val="ctr"/>
        <c:lblOffset val="100"/>
        <c:noMultiLvlLbl val="0"/>
      </c:catAx>
      <c:valAx>
        <c:axId val="182780288"/>
        <c:scaling>
          <c:orientation val="minMax"/>
        </c:scaling>
        <c:delete val="0"/>
        <c:axPos val="l"/>
        <c:numFmt formatCode="#,##0_ ;[Red]\-#,##0\ " sourceLinked="1"/>
        <c:majorTickMark val="out"/>
        <c:minorTickMark val="none"/>
        <c:tickLblPos val="nextTo"/>
        <c:crossAx val="182708864"/>
        <c:crosses val="autoZero"/>
        <c:crossBetween val="between"/>
      </c:valAx>
      <c:valAx>
        <c:axId val="182781824"/>
        <c:scaling>
          <c:orientation val="minMax"/>
        </c:scaling>
        <c:delete val="0"/>
        <c:axPos val="r"/>
        <c:numFmt formatCode="#,##0_ " sourceLinked="1"/>
        <c:majorTickMark val="out"/>
        <c:minorTickMark val="none"/>
        <c:tickLblPos val="nextTo"/>
        <c:crossAx val="182783360"/>
        <c:crosses val="max"/>
        <c:crossBetween val="between"/>
      </c:valAx>
      <c:catAx>
        <c:axId val="182783360"/>
        <c:scaling>
          <c:orientation val="minMax"/>
        </c:scaling>
        <c:delete val="1"/>
        <c:axPos val="b"/>
        <c:majorTickMark val="out"/>
        <c:minorTickMark val="none"/>
        <c:tickLblPos val="none"/>
        <c:crossAx val="182781824"/>
        <c:crosses val="autoZero"/>
        <c:auto val="1"/>
        <c:lblAlgn val="ctr"/>
        <c:lblOffset val="100"/>
        <c:noMultiLvlLbl val="0"/>
      </c:catAx>
    </c:plotArea>
    <c:legend>
      <c:legendPos val="r"/>
      <c:layout>
        <c:manualLayout>
          <c:xMode val="edge"/>
          <c:yMode val="edge"/>
          <c:x val="0.2645090844226996"/>
          <c:y val="0.93446300306990449"/>
          <c:w val="0.41127283846800705"/>
          <c:h val="6.4601843124625136E-2"/>
        </c:manualLayout>
      </c:layout>
      <c:overlay val="0"/>
    </c:legend>
    <c:plotVisOnly val="1"/>
    <c:dispBlanksAs val="gap"/>
    <c:showDLblsOverMax val="0"/>
  </c:chart>
  <c:externalData r:id="rId1">
    <c:autoUpdate val="0"/>
  </c:externalData>
  <c:userShapes r:id="rId2"/>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汽柴油购销情况!$B$13</c:f>
              <c:strCache>
                <c:ptCount val="1"/>
                <c:pt idx="0">
                  <c:v>销量</c:v>
                </c:pt>
              </c:strCache>
            </c:strRef>
          </c:tx>
          <c:invertIfNegative val="0"/>
          <c:dLbls>
            <c:dLbl>
              <c:idx val="14"/>
              <c:layout/>
              <c:showLegendKey val="0"/>
              <c:showVal val="1"/>
              <c:showCatName val="0"/>
              <c:showSerName val="0"/>
              <c:showPercent val="0"/>
              <c:showBubbleSize val="0"/>
            </c:dLbl>
            <c:showLegendKey val="0"/>
            <c:showVal val="0"/>
            <c:showCatName val="0"/>
            <c:showSerName val="0"/>
            <c:showPercent val="0"/>
            <c:showBubbleSize val="0"/>
          </c:dLbls>
          <c:cat>
            <c:strRef>
              <c:f>汽柴油购销情况!$C$12:$Q$12</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汽柴油购销情况!$C$13:$Q$13</c:f>
              <c:numCache>
                <c:formatCode>#,##0_ </c:formatCode>
                <c:ptCount val="15"/>
                <c:pt idx="0">
                  <c:v>601.8921110999994</c:v>
                </c:pt>
                <c:pt idx="1">
                  <c:v>349.17856899999981</c:v>
                </c:pt>
                <c:pt idx="2">
                  <c:v>639.76126879999936</c:v>
                </c:pt>
                <c:pt idx="3">
                  <c:v>673.97010060000002</c:v>
                </c:pt>
                <c:pt idx="4">
                  <c:v>652.57279459999904</c:v>
                </c:pt>
                <c:pt idx="5">
                  <c:v>619.57967360000055</c:v>
                </c:pt>
                <c:pt idx="6">
                  <c:v>666.37665919999927</c:v>
                </c:pt>
                <c:pt idx="7">
                  <c:v>663.15036599999939</c:v>
                </c:pt>
                <c:pt idx="8">
                  <c:v>662.62469980000037</c:v>
                </c:pt>
                <c:pt idx="9">
                  <c:v>642.43342810000036</c:v>
                </c:pt>
                <c:pt idx="10">
                  <c:v>671.04906969999843</c:v>
                </c:pt>
                <c:pt idx="11">
                  <c:v>698</c:v>
                </c:pt>
                <c:pt idx="12">
                  <c:v>630.60803419999991</c:v>
                </c:pt>
                <c:pt idx="13">
                  <c:v>377</c:v>
                </c:pt>
                <c:pt idx="14">
                  <c:v>675</c:v>
                </c:pt>
              </c:numCache>
            </c:numRef>
          </c:val>
        </c:ser>
        <c:dLbls>
          <c:showLegendKey val="0"/>
          <c:showVal val="0"/>
          <c:showCatName val="0"/>
          <c:showSerName val="0"/>
          <c:showPercent val="0"/>
          <c:showBubbleSize val="0"/>
        </c:dLbls>
        <c:gapWidth val="150"/>
        <c:axId val="182883456"/>
        <c:axId val="182877568"/>
      </c:barChart>
      <c:lineChart>
        <c:grouping val="standard"/>
        <c:varyColors val="0"/>
        <c:ser>
          <c:idx val="1"/>
          <c:order val="1"/>
          <c:tx>
            <c:strRef>
              <c:f>汽柴油购销情况!$B$14</c:f>
              <c:strCache>
                <c:ptCount val="1"/>
                <c:pt idx="0">
                  <c:v>采购价格</c:v>
                </c:pt>
              </c:strCache>
            </c:strRef>
          </c:tx>
          <c:marker>
            <c:symbol val="none"/>
          </c:marker>
          <c:dLbls>
            <c:dLbl>
              <c:idx val="14"/>
              <c:layout>
                <c:manualLayout>
                  <c:x val="-5.143422354104854E-2"/>
                  <c:y val="2.5854108956602066E-2"/>
                </c:manualLayout>
              </c:layout>
              <c:showLegendKey val="0"/>
              <c:showVal val="1"/>
              <c:showCatName val="0"/>
              <c:showSerName val="0"/>
              <c:showPercent val="0"/>
              <c:showBubbleSize val="0"/>
            </c:dLbl>
            <c:showLegendKey val="0"/>
            <c:showVal val="0"/>
            <c:showCatName val="0"/>
            <c:showSerName val="0"/>
            <c:showPercent val="0"/>
            <c:showBubbleSize val="0"/>
          </c:dLbls>
          <c:cat>
            <c:strRef>
              <c:f>汽柴油购销情况!$C$12:$Q$12</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汽柴油购销情况!$C$14:$Q$14</c:f>
              <c:numCache>
                <c:formatCode>#,##0_ ;[Red]\-#,##0\ </c:formatCode>
                <c:ptCount val="15"/>
                <c:pt idx="0">
                  <c:v>6699.8661258657012</c:v>
                </c:pt>
                <c:pt idx="1">
                  <c:v>6598.2783242585183</c:v>
                </c:pt>
                <c:pt idx="2">
                  <c:v>6383.4875217602257</c:v>
                </c:pt>
                <c:pt idx="3">
                  <c:v>6571.3783916248049</c:v>
                </c:pt>
                <c:pt idx="4">
                  <c:v>6918.9016027583384</c:v>
                </c:pt>
                <c:pt idx="5">
                  <c:v>6906.3968887111214</c:v>
                </c:pt>
                <c:pt idx="6">
                  <c:v>7056.6062184622142</c:v>
                </c:pt>
                <c:pt idx="7">
                  <c:v>7208.3804020183479</c:v>
                </c:pt>
                <c:pt idx="8">
                  <c:v>7400.6088776263905</c:v>
                </c:pt>
                <c:pt idx="9">
                  <c:v>7611.1200245501077</c:v>
                </c:pt>
                <c:pt idx="10">
                  <c:v>7374.1558989772884</c:v>
                </c:pt>
                <c:pt idx="11">
                  <c:v>6541.5813458711409</c:v>
                </c:pt>
                <c:pt idx="12">
                  <c:v>6052.5995754726237</c:v>
                </c:pt>
                <c:pt idx="13">
                  <c:v>6365.574786403783</c:v>
                </c:pt>
                <c:pt idx="14">
                  <c:v>6620.1994051781958</c:v>
                </c:pt>
              </c:numCache>
            </c:numRef>
          </c:val>
          <c:smooth val="0"/>
        </c:ser>
        <c:ser>
          <c:idx val="2"/>
          <c:order val="2"/>
          <c:tx>
            <c:strRef>
              <c:f>汽柴油购销情况!$B$15</c:f>
              <c:strCache>
                <c:ptCount val="1"/>
                <c:pt idx="0">
                  <c:v>销售价格</c:v>
                </c:pt>
              </c:strCache>
            </c:strRef>
          </c:tx>
          <c:marker>
            <c:symbol val="none"/>
          </c:marker>
          <c:dLbls>
            <c:dLbl>
              <c:idx val="14"/>
              <c:layout>
                <c:manualLayout>
                  <c:x val="-5.9347181008902114E-2"/>
                  <c:y val="-2.8765240909983211E-2"/>
                </c:manualLayout>
              </c:layout>
              <c:showLegendKey val="0"/>
              <c:showVal val="1"/>
              <c:showCatName val="0"/>
              <c:showSerName val="0"/>
              <c:showPercent val="0"/>
              <c:showBubbleSize val="0"/>
            </c:dLbl>
            <c:showLegendKey val="0"/>
            <c:showVal val="0"/>
            <c:showCatName val="0"/>
            <c:showSerName val="0"/>
            <c:showPercent val="0"/>
            <c:showBubbleSize val="0"/>
          </c:dLbls>
          <c:cat>
            <c:strRef>
              <c:f>汽柴油购销情况!$C$12:$Q$12</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汽柴油购销情况!$C$15:$Q$15</c:f>
              <c:numCache>
                <c:formatCode>#,##0_ ;[Red]\-#,##0\ </c:formatCode>
                <c:ptCount val="15"/>
                <c:pt idx="0">
                  <c:v>7133.1232745985762</c:v>
                </c:pt>
                <c:pt idx="1">
                  <c:v>6856.2360976267109</c:v>
                </c:pt>
                <c:pt idx="2">
                  <c:v>6608.5338157867827</c:v>
                </c:pt>
                <c:pt idx="3">
                  <c:v>6673.6356844587463</c:v>
                </c:pt>
                <c:pt idx="4">
                  <c:v>6993.3850151429597</c:v>
                </c:pt>
                <c:pt idx="5">
                  <c:v>7114.0129063585182</c:v>
                </c:pt>
                <c:pt idx="6">
                  <c:v>7138.2034537484697</c:v>
                </c:pt>
                <c:pt idx="7">
                  <c:v>7324.9182921665679</c:v>
                </c:pt>
                <c:pt idx="8">
                  <c:v>7722.2098811829446</c:v>
                </c:pt>
                <c:pt idx="9">
                  <c:v>8233.7560108107155</c:v>
                </c:pt>
                <c:pt idx="10">
                  <c:v>7693.2965407348274</c:v>
                </c:pt>
                <c:pt idx="11">
                  <c:v>6813.1799248842644</c:v>
                </c:pt>
                <c:pt idx="12">
                  <c:v>6453.0400006089239</c:v>
                </c:pt>
                <c:pt idx="13">
                  <c:v>6661.6437837036656</c:v>
                </c:pt>
                <c:pt idx="14">
                  <c:v>6790.9942222851214</c:v>
                </c:pt>
              </c:numCache>
            </c:numRef>
          </c:val>
          <c:smooth val="0"/>
        </c:ser>
        <c:dLbls>
          <c:showLegendKey val="0"/>
          <c:showVal val="0"/>
          <c:showCatName val="0"/>
          <c:showSerName val="0"/>
          <c:showPercent val="0"/>
          <c:showBubbleSize val="0"/>
        </c:dLbls>
        <c:marker val="1"/>
        <c:smooth val="0"/>
        <c:axId val="182874496"/>
        <c:axId val="182876032"/>
      </c:lineChart>
      <c:catAx>
        <c:axId val="182874496"/>
        <c:scaling>
          <c:orientation val="minMax"/>
        </c:scaling>
        <c:delete val="0"/>
        <c:axPos val="b"/>
        <c:majorTickMark val="out"/>
        <c:minorTickMark val="none"/>
        <c:tickLblPos val="nextTo"/>
        <c:txPr>
          <a:bodyPr/>
          <a:lstStyle/>
          <a:p>
            <a:pPr>
              <a:defRPr sz="800"/>
            </a:pPr>
            <a:endParaRPr lang="zh-CN"/>
          </a:p>
        </c:txPr>
        <c:crossAx val="182876032"/>
        <c:crosses val="autoZero"/>
        <c:auto val="1"/>
        <c:lblAlgn val="ctr"/>
        <c:lblOffset val="100"/>
        <c:noMultiLvlLbl val="0"/>
      </c:catAx>
      <c:valAx>
        <c:axId val="182876032"/>
        <c:scaling>
          <c:orientation val="minMax"/>
        </c:scaling>
        <c:delete val="0"/>
        <c:axPos val="l"/>
        <c:numFmt formatCode="#,##0_ ;[Red]\-#,##0\ " sourceLinked="1"/>
        <c:majorTickMark val="out"/>
        <c:minorTickMark val="none"/>
        <c:tickLblPos val="nextTo"/>
        <c:crossAx val="182874496"/>
        <c:crosses val="autoZero"/>
        <c:crossBetween val="between"/>
      </c:valAx>
      <c:valAx>
        <c:axId val="182877568"/>
        <c:scaling>
          <c:orientation val="minMax"/>
        </c:scaling>
        <c:delete val="0"/>
        <c:axPos val="r"/>
        <c:numFmt formatCode="#,##0_ " sourceLinked="1"/>
        <c:majorTickMark val="out"/>
        <c:minorTickMark val="none"/>
        <c:tickLblPos val="nextTo"/>
        <c:crossAx val="182883456"/>
        <c:crosses val="max"/>
        <c:crossBetween val="between"/>
      </c:valAx>
      <c:catAx>
        <c:axId val="182883456"/>
        <c:scaling>
          <c:orientation val="minMax"/>
        </c:scaling>
        <c:delete val="1"/>
        <c:axPos val="b"/>
        <c:majorTickMark val="out"/>
        <c:minorTickMark val="none"/>
        <c:tickLblPos val="none"/>
        <c:crossAx val="182877568"/>
        <c:crosses val="autoZero"/>
        <c:auto val="1"/>
        <c:lblAlgn val="ctr"/>
        <c:lblOffset val="100"/>
        <c:noMultiLvlLbl val="0"/>
      </c:catAx>
      <c:spPr>
        <a:noFill/>
        <a:ln w="25400">
          <a:noFill/>
        </a:ln>
      </c:spPr>
    </c:plotArea>
    <c:legend>
      <c:legendPos val="r"/>
      <c:layout>
        <c:manualLayout>
          <c:xMode val="edge"/>
          <c:yMode val="edge"/>
          <c:x val="0.22222214755458025"/>
          <c:y val="0.89430218317373722"/>
          <c:w val="0.44323342415985467"/>
          <c:h val="0.10433514370260517"/>
        </c:manualLayout>
      </c:layout>
      <c:overlay val="0"/>
      <c:txPr>
        <a:bodyPr/>
        <a:lstStyle/>
        <a:p>
          <a:pPr>
            <a:defRPr sz="800"/>
          </a:pPr>
          <a:endParaRPr lang="zh-CN"/>
        </a:p>
      </c:txPr>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534109837693784E-2"/>
          <c:y val="1.3570822731128081E-2"/>
          <c:w val="0.9421392788534998"/>
          <c:h val="0.83753454482311851"/>
        </c:manualLayout>
      </c:layout>
      <c:barChart>
        <c:barDir val="col"/>
        <c:grouping val="clustered"/>
        <c:varyColors val="0"/>
        <c:ser>
          <c:idx val="2"/>
          <c:order val="2"/>
          <c:tx>
            <c:strRef>
              <c:f>'2016及2014产品均价及石脑油价差变化情况'!$A$7</c:f>
              <c:strCache>
                <c:ptCount val="1"/>
                <c:pt idx="0">
                  <c:v>价差</c:v>
                </c:pt>
              </c:strCache>
            </c:strRef>
          </c:tx>
          <c:invertIfNegative val="0"/>
          <c:cat>
            <c:strRef>
              <c:f>'2016及2014产品均价及石脑油价差变化情况'!$Z$4:$BK$4</c:f>
              <c:strCache>
                <c:ptCount val="38"/>
                <c:pt idx="0">
                  <c:v>201601</c:v>
                </c:pt>
                <c:pt idx="1">
                  <c:v>201602</c:v>
                </c:pt>
                <c:pt idx="2">
                  <c:v>201603</c:v>
                </c:pt>
                <c:pt idx="3">
                  <c:v>201604</c:v>
                </c:pt>
                <c:pt idx="4">
                  <c:v>201605</c:v>
                </c:pt>
                <c:pt idx="5">
                  <c:v>201606</c:v>
                </c:pt>
                <c:pt idx="6">
                  <c:v>201607</c:v>
                </c:pt>
                <c:pt idx="7">
                  <c:v>201608</c:v>
                </c:pt>
                <c:pt idx="8">
                  <c:v>201609</c:v>
                </c:pt>
                <c:pt idx="9">
                  <c:v>201610</c:v>
                </c:pt>
                <c:pt idx="10">
                  <c:v>201611</c:v>
                </c:pt>
                <c:pt idx="11">
                  <c:v>201612</c:v>
                </c:pt>
                <c:pt idx="12">
                  <c:v>2017年1月份</c:v>
                </c:pt>
                <c:pt idx="13">
                  <c:v>2月份</c:v>
                </c:pt>
                <c:pt idx="14">
                  <c:v>3月份</c:v>
                </c:pt>
                <c:pt idx="15">
                  <c:v>4月份</c:v>
                </c:pt>
                <c:pt idx="16">
                  <c:v>5月份</c:v>
                </c:pt>
                <c:pt idx="17">
                  <c:v>6月份</c:v>
                </c:pt>
                <c:pt idx="18">
                  <c:v>7月份</c:v>
                </c:pt>
                <c:pt idx="19">
                  <c:v>8月份</c:v>
                </c:pt>
                <c:pt idx="20">
                  <c:v>9月份</c:v>
                </c:pt>
                <c:pt idx="21">
                  <c:v>10月份</c:v>
                </c:pt>
                <c:pt idx="22">
                  <c:v>11月份</c:v>
                </c:pt>
                <c:pt idx="23">
                  <c:v>12月份</c:v>
                </c:pt>
                <c:pt idx="24">
                  <c:v>2018年1月份</c:v>
                </c:pt>
                <c:pt idx="25">
                  <c:v>2月份</c:v>
                </c:pt>
                <c:pt idx="26">
                  <c:v>3月份</c:v>
                </c:pt>
                <c:pt idx="27">
                  <c:v>4月份</c:v>
                </c:pt>
                <c:pt idx="28">
                  <c:v>5月份</c:v>
                </c:pt>
                <c:pt idx="29">
                  <c:v>6月份</c:v>
                </c:pt>
                <c:pt idx="30">
                  <c:v>7月份</c:v>
                </c:pt>
                <c:pt idx="31">
                  <c:v>8月份</c:v>
                </c:pt>
                <c:pt idx="32">
                  <c:v>9月份</c:v>
                </c:pt>
                <c:pt idx="33">
                  <c:v>10月份</c:v>
                </c:pt>
                <c:pt idx="34">
                  <c:v>11月份</c:v>
                </c:pt>
                <c:pt idx="35">
                  <c:v>12月份</c:v>
                </c:pt>
                <c:pt idx="36">
                  <c:v>2018年1月份</c:v>
                </c:pt>
                <c:pt idx="37">
                  <c:v>2月份</c:v>
                </c:pt>
              </c:strCache>
            </c:strRef>
          </c:cat>
          <c:val>
            <c:numRef>
              <c:f>'2016及2014产品均价及石脑油价差变化情况'!$AL$7:$BL$7</c:f>
              <c:numCache>
                <c:formatCode>0_ </c:formatCode>
                <c:ptCount val="27"/>
                <c:pt idx="0">
                  <c:v>2996.7984130855125</c:v>
                </c:pt>
                <c:pt idx="1">
                  <c:v>3076.8417131247602</c:v>
                </c:pt>
                <c:pt idx="2">
                  <c:v>2950.9122713117386</c:v>
                </c:pt>
                <c:pt idx="3">
                  <c:v>2617.3382285162102</c:v>
                </c:pt>
                <c:pt idx="4">
                  <c:v>2639.7944147327917</c:v>
                </c:pt>
                <c:pt idx="5">
                  <c:v>2872.7931842400526</c:v>
                </c:pt>
                <c:pt idx="6">
                  <c:v>2918.6907113826674</c:v>
                </c:pt>
                <c:pt idx="7">
                  <c:v>2792.1206807365347</c:v>
                </c:pt>
                <c:pt idx="8">
                  <c:v>2875.934186770543</c:v>
                </c:pt>
                <c:pt idx="9">
                  <c:v>2809.9098141557438</c:v>
                </c:pt>
                <c:pt idx="10">
                  <c:v>2833.7892592295339</c:v>
                </c:pt>
                <c:pt idx="11">
                  <c:v>2739.8493333529022</c:v>
                </c:pt>
                <c:pt idx="12">
                  <c:v>2732.783610368384</c:v>
                </c:pt>
                <c:pt idx="13">
                  <c:v>2863.2608560698682</c:v>
                </c:pt>
                <c:pt idx="14">
                  <c:v>2746.3229073133352</c:v>
                </c:pt>
                <c:pt idx="15">
                  <c:v>2544.3175278953613</c:v>
                </c:pt>
                <c:pt idx="16">
                  <c:v>2566.95366551909</c:v>
                </c:pt>
                <c:pt idx="17">
                  <c:v>2476.1850074290687</c:v>
                </c:pt>
                <c:pt idx="18">
                  <c:v>2531.7810264012492</c:v>
                </c:pt>
                <c:pt idx="19">
                  <c:v>2625.7810264012505</c:v>
                </c:pt>
                <c:pt idx="20">
                  <c:v>2695.7810264012505</c:v>
                </c:pt>
                <c:pt idx="21">
                  <c:v>2511.7810264012505</c:v>
                </c:pt>
                <c:pt idx="22">
                  <c:v>2530.7810264012505</c:v>
                </c:pt>
                <c:pt idx="23">
                  <c:v>2690.7810264012505</c:v>
                </c:pt>
                <c:pt idx="24">
                  <c:v>2700.7810264012505</c:v>
                </c:pt>
                <c:pt idx="25">
                  <c:v>2489.7810264012505</c:v>
                </c:pt>
                <c:pt idx="26">
                  <c:v>2408.7810264012505</c:v>
                </c:pt>
              </c:numCache>
            </c:numRef>
          </c:val>
          <c:extLst xmlns:c16r2="http://schemas.microsoft.com/office/drawing/2015/06/chart">
            <c:ext xmlns:c16="http://schemas.microsoft.com/office/drawing/2014/chart" uri="{C3380CC4-5D6E-409C-BE32-E72D297353CC}">
              <c16:uniqueId val="{00000000-F6F7-410A-8904-7CADBAADD268}"/>
            </c:ext>
          </c:extLst>
        </c:ser>
        <c:dLbls>
          <c:showLegendKey val="0"/>
          <c:showVal val="0"/>
          <c:showCatName val="0"/>
          <c:showSerName val="0"/>
          <c:showPercent val="0"/>
          <c:showBubbleSize val="0"/>
        </c:dLbls>
        <c:gapWidth val="150"/>
        <c:axId val="180146176"/>
        <c:axId val="180147712"/>
      </c:barChart>
      <c:lineChart>
        <c:grouping val="standard"/>
        <c:varyColors val="0"/>
        <c:ser>
          <c:idx val="0"/>
          <c:order val="0"/>
          <c:tx>
            <c:strRef>
              <c:f>'2016及2014产品均价及石脑油价差变化情况'!$A$5</c:f>
              <c:strCache>
                <c:ptCount val="1"/>
                <c:pt idx="0">
                  <c:v>化工产品均价</c:v>
                </c:pt>
              </c:strCache>
            </c:strRef>
          </c:tx>
          <c:spPr>
            <a:ln w="15875"/>
          </c:spPr>
          <c:marker>
            <c:symbol val="none"/>
          </c:marker>
          <c:cat>
            <c:strRef>
              <c:f>'2016及2014产品均价及石脑油价差变化情况'!$AL$4:$BL$4</c:f>
              <c:strCache>
                <c:ptCount val="27"/>
                <c:pt idx="0">
                  <c:v>2017年1月份</c:v>
                </c:pt>
                <c:pt idx="1">
                  <c:v>2月份</c:v>
                </c:pt>
                <c:pt idx="2">
                  <c:v>3月份</c:v>
                </c:pt>
                <c:pt idx="3">
                  <c:v>4月份</c:v>
                </c:pt>
                <c:pt idx="4">
                  <c:v>5月份</c:v>
                </c:pt>
                <c:pt idx="5">
                  <c:v>6月份</c:v>
                </c:pt>
                <c:pt idx="6">
                  <c:v>7月份</c:v>
                </c:pt>
                <c:pt idx="7">
                  <c:v>8月份</c:v>
                </c:pt>
                <c:pt idx="8">
                  <c:v>9月份</c:v>
                </c:pt>
                <c:pt idx="9">
                  <c:v>10月份</c:v>
                </c:pt>
                <c:pt idx="10">
                  <c:v>11月份</c:v>
                </c:pt>
                <c:pt idx="11">
                  <c:v>12月份</c:v>
                </c:pt>
                <c:pt idx="12">
                  <c:v>2018年1月份</c:v>
                </c:pt>
                <c:pt idx="13">
                  <c:v>2月份</c:v>
                </c:pt>
                <c:pt idx="14">
                  <c:v>3月份</c:v>
                </c:pt>
                <c:pt idx="15">
                  <c:v>4月份</c:v>
                </c:pt>
                <c:pt idx="16">
                  <c:v>5月份</c:v>
                </c:pt>
                <c:pt idx="17">
                  <c:v>6月份</c:v>
                </c:pt>
                <c:pt idx="18">
                  <c:v>7月份</c:v>
                </c:pt>
                <c:pt idx="19">
                  <c:v>8月份</c:v>
                </c:pt>
                <c:pt idx="20">
                  <c:v>9月份</c:v>
                </c:pt>
                <c:pt idx="21">
                  <c:v>10月份</c:v>
                </c:pt>
                <c:pt idx="22">
                  <c:v>11月份</c:v>
                </c:pt>
                <c:pt idx="23">
                  <c:v>12月份</c:v>
                </c:pt>
                <c:pt idx="24">
                  <c:v>2018年1月份</c:v>
                </c:pt>
                <c:pt idx="25">
                  <c:v>2月份</c:v>
                </c:pt>
                <c:pt idx="26">
                  <c:v>3月份</c:v>
                </c:pt>
              </c:strCache>
            </c:strRef>
          </c:cat>
          <c:val>
            <c:numRef>
              <c:f>'2016及2014产品均价及石脑油价差变化情况'!$AL$5:$BL$5</c:f>
              <c:numCache>
                <c:formatCode>0_ </c:formatCode>
                <c:ptCount val="27"/>
                <c:pt idx="0">
                  <c:v>6317.4620760855187</c:v>
                </c:pt>
                <c:pt idx="1">
                  <c:v>6460.0709561247595</c:v>
                </c:pt>
                <c:pt idx="2">
                  <c:v>6104.9380763117388</c:v>
                </c:pt>
                <c:pt idx="3">
                  <c:v>5763.3382285162124</c:v>
                </c:pt>
                <c:pt idx="4">
                  <c:v>5613.7944147327926</c:v>
                </c:pt>
                <c:pt idx="5">
                  <c:v>5641.5031251731834</c:v>
                </c:pt>
                <c:pt idx="6">
                  <c:v>5639.5993589827176</c:v>
                </c:pt>
                <c:pt idx="7">
                  <c:v>5715.1723055605344</c:v>
                </c:pt>
                <c:pt idx="8">
                  <c:v>5974.8006294210654</c:v>
                </c:pt>
                <c:pt idx="9">
                  <c:v>6114.8537851326118</c:v>
                </c:pt>
                <c:pt idx="10">
                  <c:v>6354.7892592295339</c:v>
                </c:pt>
                <c:pt idx="11">
                  <c:v>6327.8493333529004</c:v>
                </c:pt>
                <c:pt idx="12">
                  <c:v>6572.1319268249454</c:v>
                </c:pt>
                <c:pt idx="13">
                  <c:v>6445.5766551099014</c:v>
                </c:pt>
                <c:pt idx="14">
                  <c:v>6304.5479946091218</c:v>
                </c:pt>
                <c:pt idx="15">
                  <c:v>6246.3819661699436</c:v>
                </c:pt>
                <c:pt idx="16">
                  <c:v>6515.3017406114732</c:v>
                </c:pt>
                <c:pt idx="17">
                  <c:v>6474.7868374801028</c:v>
                </c:pt>
                <c:pt idx="18">
                  <c:v>6601.5243624503719</c:v>
                </c:pt>
                <c:pt idx="19">
                  <c:v>6912.5243624503755</c:v>
                </c:pt>
                <c:pt idx="20">
                  <c:v>7125.5243624503755</c:v>
                </c:pt>
                <c:pt idx="21">
                  <c:v>7104.5243624503755</c:v>
                </c:pt>
                <c:pt idx="22">
                  <c:v>6053.5243624503755</c:v>
                </c:pt>
                <c:pt idx="23">
                  <c:v>5653.5243624503755</c:v>
                </c:pt>
                <c:pt idx="24">
                  <c:v>5563.5243624503755</c:v>
                </c:pt>
                <c:pt idx="25">
                  <c:v>5552.5243624503755</c:v>
                </c:pt>
                <c:pt idx="26">
                  <c:v>5671.5243624503755</c:v>
                </c:pt>
              </c:numCache>
            </c:numRef>
          </c:val>
          <c:smooth val="0"/>
          <c:extLst xmlns:c16r2="http://schemas.microsoft.com/office/drawing/2015/06/chart">
            <c:ext xmlns:c16="http://schemas.microsoft.com/office/drawing/2014/chart" uri="{C3380CC4-5D6E-409C-BE32-E72D297353CC}">
              <c16:uniqueId val="{00000001-F6F7-410A-8904-7CADBAADD268}"/>
            </c:ext>
          </c:extLst>
        </c:ser>
        <c:ser>
          <c:idx val="1"/>
          <c:order val="1"/>
          <c:tx>
            <c:strRef>
              <c:f>'2016及2014产品均价及石脑油价差变化情况'!$A$6</c:f>
              <c:strCache>
                <c:ptCount val="1"/>
                <c:pt idx="0">
                  <c:v>石脑油价格</c:v>
                </c:pt>
              </c:strCache>
            </c:strRef>
          </c:tx>
          <c:spPr>
            <a:ln w="15875"/>
          </c:spPr>
          <c:marker>
            <c:symbol val="none"/>
          </c:marker>
          <c:cat>
            <c:strRef>
              <c:f>'2016及2014产品均价及石脑油价差变化情况'!$AL$4:$BK$4</c:f>
              <c:strCache>
                <c:ptCount val="26"/>
                <c:pt idx="0">
                  <c:v>2017年1月份</c:v>
                </c:pt>
                <c:pt idx="1">
                  <c:v>2月份</c:v>
                </c:pt>
                <c:pt idx="2">
                  <c:v>3月份</c:v>
                </c:pt>
                <c:pt idx="3">
                  <c:v>4月份</c:v>
                </c:pt>
                <c:pt idx="4">
                  <c:v>5月份</c:v>
                </c:pt>
                <c:pt idx="5">
                  <c:v>6月份</c:v>
                </c:pt>
                <c:pt idx="6">
                  <c:v>7月份</c:v>
                </c:pt>
                <c:pt idx="7">
                  <c:v>8月份</c:v>
                </c:pt>
                <c:pt idx="8">
                  <c:v>9月份</c:v>
                </c:pt>
                <c:pt idx="9">
                  <c:v>10月份</c:v>
                </c:pt>
                <c:pt idx="10">
                  <c:v>11月份</c:v>
                </c:pt>
                <c:pt idx="11">
                  <c:v>12月份</c:v>
                </c:pt>
                <c:pt idx="12">
                  <c:v>2018年1月份</c:v>
                </c:pt>
                <c:pt idx="13">
                  <c:v>2月份</c:v>
                </c:pt>
                <c:pt idx="14">
                  <c:v>3月份</c:v>
                </c:pt>
                <c:pt idx="15">
                  <c:v>4月份</c:v>
                </c:pt>
                <c:pt idx="16">
                  <c:v>5月份</c:v>
                </c:pt>
                <c:pt idx="17">
                  <c:v>6月份</c:v>
                </c:pt>
                <c:pt idx="18">
                  <c:v>7月份</c:v>
                </c:pt>
                <c:pt idx="19">
                  <c:v>8月份</c:v>
                </c:pt>
                <c:pt idx="20">
                  <c:v>9月份</c:v>
                </c:pt>
                <c:pt idx="21">
                  <c:v>10月份</c:v>
                </c:pt>
                <c:pt idx="22">
                  <c:v>11月份</c:v>
                </c:pt>
                <c:pt idx="23">
                  <c:v>12月份</c:v>
                </c:pt>
                <c:pt idx="24">
                  <c:v>2018年1月份</c:v>
                </c:pt>
                <c:pt idx="25">
                  <c:v>2月份</c:v>
                </c:pt>
              </c:strCache>
            </c:strRef>
          </c:cat>
          <c:val>
            <c:numRef>
              <c:f>'2016及2014产品均价及石脑油价差变化情况'!$AL$6:$BL$6</c:f>
              <c:numCache>
                <c:formatCode>0_ </c:formatCode>
                <c:ptCount val="27"/>
                <c:pt idx="0">
                  <c:v>3320.6636629999998</c:v>
                </c:pt>
                <c:pt idx="1">
                  <c:v>3383.2292429999998</c:v>
                </c:pt>
                <c:pt idx="2">
                  <c:v>3154.0258049999998</c:v>
                </c:pt>
                <c:pt idx="3">
                  <c:v>3146</c:v>
                </c:pt>
                <c:pt idx="4">
                  <c:v>2974</c:v>
                </c:pt>
                <c:pt idx="5">
                  <c:v>2768.7099409331308</c:v>
                </c:pt>
                <c:pt idx="6">
                  <c:v>2720.9086476000498</c:v>
                </c:pt>
                <c:pt idx="7">
                  <c:v>2923.051624823996</c:v>
                </c:pt>
                <c:pt idx="8">
                  <c:v>3098.8664426505161</c:v>
                </c:pt>
                <c:pt idx="9">
                  <c:v>3304.9439709768758</c:v>
                </c:pt>
                <c:pt idx="10">
                  <c:v>3521</c:v>
                </c:pt>
                <c:pt idx="11">
                  <c:v>3588</c:v>
                </c:pt>
                <c:pt idx="12">
                  <c:v>3839.3483164565623</c:v>
                </c:pt>
                <c:pt idx="13">
                  <c:v>3582.3157990400309</c:v>
                </c:pt>
                <c:pt idx="14">
                  <c:v>3558.2250872957857</c:v>
                </c:pt>
                <c:pt idx="15">
                  <c:v>3702.0644382745772</c:v>
                </c:pt>
                <c:pt idx="16">
                  <c:v>3948.3480750923832</c:v>
                </c:pt>
                <c:pt idx="17">
                  <c:v>3998.6018300510341</c:v>
                </c:pt>
                <c:pt idx="18">
                  <c:v>4069.7433360491204</c:v>
                </c:pt>
                <c:pt idx="19">
                  <c:v>4286.7433360491195</c:v>
                </c:pt>
                <c:pt idx="20">
                  <c:v>4429.7433360491195</c:v>
                </c:pt>
                <c:pt idx="21">
                  <c:v>4592.7433360491195</c:v>
                </c:pt>
                <c:pt idx="22">
                  <c:v>3522.7433360491223</c:v>
                </c:pt>
                <c:pt idx="23">
                  <c:v>2962.7433360491223</c:v>
                </c:pt>
                <c:pt idx="24">
                  <c:v>2862.7433360491223</c:v>
                </c:pt>
                <c:pt idx="25">
                  <c:v>3062.7433360491223</c:v>
                </c:pt>
                <c:pt idx="26">
                  <c:v>3262.7433360491223</c:v>
                </c:pt>
              </c:numCache>
            </c:numRef>
          </c:val>
          <c:smooth val="0"/>
          <c:extLst xmlns:c16r2="http://schemas.microsoft.com/office/drawing/2015/06/chart">
            <c:ext xmlns:c16="http://schemas.microsoft.com/office/drawing/2014/chart" uri="{C3380CC4-5D6E-409C-BE32-E72D297353CC}">
              <c16:uniqueId val="{00000002-F6F7-410A-8904-7CADBAADD268}"/>
            </c:ext>
          </c:extLst>
        </c:ser>
        <c:dLbls>
          <c:showLegendKey val="0"/>
          <c:showVal val="0"/>
          <c:showCatName val="0"/>
          <c:showSerName val="0"/>
          <c:showPercent val="0"/>
          <c:showBubbleSize val="0"/>
        </c:dLbls>
        <c:marker val="1"/>
        <c:smooth val="0"/>
        <c:axId val="180146176"/>
        <c:axId val="180147712"/>
      </c:lineChart>
      <c:catAx>
        <c:axId val="180146176"/>
        <c:scaling>
          <c:orientation val="minMax"/>
        </c:scaling>
        <c:delete val="0"/>
        <c:axPos val="b"/>
        <c:numFmt formatCode="General" sourceLinked="1"/>
        <c:majorTickMark val="out"/>
        <c:minorTickMark val="none"/>
        <c:tickLblPos val="nextTo"/>
        <c:txPr>
          <a:bodyPr/>
          <a:lstStyle/>
          <a:p>
            <a:pPr>
              <a:defRPr sz="500"/>
            </a:pPr>
            <a:endParaRPr lang="zh-CN"/>
          </a:p>
        </c:txPr>
        <c:crossAx val="180147712"/>
        <c:crosses val="autoZero"/>
        <c:auto val="1"/>
        <c:lblAlgn val="ctr"/>
        <c:lblOffset val="100"/>
        <c:noMultiLvlLbl val="0"/>
      </c:catAx>
      <c:valAx>
        <c:axId val="180147712"/>
        <c:scaling>
          <c:orientation val="minMax"/>
        </c:scaling>
        <c:delete val="0"/>
        <c:axPos val="l"/>
        <c:numFmt formatCode="0_ " sourceLinked="1"/>
        <c:majorTickMark val="out"/>
        <c:minorTickMark val="none"/>
        <c:tickLblPos val="nextTo"/>
        <c:txPr>
          <a:bodyPr/>
          <a:lstStyle/>
          <a:p>
            <a:pPr>
              <a:defRPr sz="600"/>
            </a:pPr>
            <a:endParaRPr lang="zh-CN"/>
          </a:p>
        </c:txPr>
        <c:crossAx val="180146176"/>
        <c:crosses val="autoZero"/>
        <c:crossBetween val="between"/>
      </c:valAx>
    </c:plotArea>
    <c:legend>
      <c:legendPos val="b"/>
      <c:layout>
        <c:manualLayout>
          <c:xMode val="edge"/>
          <c:yMode val="edge"/>
          <c:x val="0.16879785638183312"/>
          <c:y val="0.9380772441612738"/>
          <c:w val="0.53618055964739253"/>
          <c:h val="4.4959227424817033E-2"/>
        </c:manualLayout>
      </c:layout>
      <c:overlay val="0"/>
      <c:txPr>
        <a:bodyPr/>
        <a:lstStyle/>
        <a:p>
          <a:pPr>
            <a:defRPr sz="600"/>
          </a:pPr>
          <a:endParaRPr lang="zh-CN"/>
        </a:p>
      </c:txPr>
    </c:legend>
    <c:plotVisOnly val="1"/>
    <c:dispBlanksAs val="gap"/>
    <c:showDLblsOverMax val="0"/>
  </c:chart>
  <c:txPr>
    <a:bodyPr/>
    <a:lstStyle/>
    <a:p>
      <a:pPr>
        <a:defRPr sz="800"/>
      </a:pPr>
      <a:endParaRPr lang="zh-CN"/>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9756531703988201E-2"/>
          <c:y val="2.6337448559670976E-2"/>
          <c:w val="0.93112134486154186"/>
          <c:h val="0.77101895596383785"/>
        </c:manualLayout>
      </c:layout>
      <c:lineChart>
        <c:grouping val="standard"/>
        <c:varyColors val="0"/>
        <c:ser>
          <c:idx val="0"/>
          <c:order val="0"/>
          <c:tx>
            <c:strRef>
              <c:f>'化工产品-上材料'!$C$23</c:f>
              <c:strCache>
                <c:ptCount val="1"/>
                <c:pt idx="0">
                  <c:v>合成树脂</c:v>
                </c:pt>
              </c:strCache>
            </c:strRef>
          </c:tx>
          <c:spPr>
            <a:ln w="15875"/>
          </c:spPr>
          <c:marker>
            <c:symbol val="none"/>
          </c:marker>
          <c:cat>
            <c:strRef>
              <c:f>'化工产品-上材料'!$A$36:$A$62</c:f>
              <c:strCache>
                <c:ptCount val="27"/>
                <c:pt idx="0">
                  <c:v>2017年1月份</c:v>
                </c:pt>
                <c:pt idx="1">
                  <c:v>2月份</c:v>
                </c:pt>
                <c:pt idx="2">
                  <c:v>3月份</c:v>
                </c:pt>
                <c:pt idx="3">
                  <c:v>4月份</c:v>
                </c:pt>
                <c:pt idx="4">
                  <c:v>5月份</c:v>
                </c:pt>
                <c:pt idx="5">
                  <c:v>6月份</c:v>
                </c:pt>
                <c:pt idx="6">
                  <c:v>7月份</c:v>
                </c:pt>
                <c:pt idx="7">
                  <c:v>8月份</c:v>
                </c:pt>
                <c:pt idx="8">
                  <c:v>9月份</c:v>
                </c:pt>
                <c:pt idx="9">
                  <c:v>10月份</c:v>
                </c:pt>
                <c:pt idx="10">
                  <c:v>11月份</c:v>
                </c:pt>
                <c:pt idx="11">
                  <c:v>12月份</c:v>
                </c:pt>
                <c:pt idx="12">
                  <c:v>2018年1月份</c:v>
                </c:pt>
                <c:pt idx="13">
                  <c:v>2月份</c:v>
                </c:pt>
                <c:pt idx="14">
                  <c:v>3月份</c:v>
                </c:pt>
                <c:pt idx="15">
                  <c:v>4月份</c:v>
                </c:pt>
                <c:pt idx="16">
                  <c:v>5月份</c:v>
                </c:pt>
                <c:pt idx="17">
                  <c:v>6月份</c:v>
                </c:pt>
                <c:pt idx="18">
                  <c:v>7月份</c:v>
                </c:pt>
                <c:pt idx="19">
                  <c:v>8月份</c:v>
                </c:pt>
                <c:pt idx="20">
                  <c:v>9月份</c:v>
                </c:pt>
                <c:pt idx="21">
                  <c:v>10月份</c:v>
                </c:pt>
                <c:pt idx="22">
                  <c:v>11月份</c:v>
                </c:pt>
                <c:pt idx="23">
                  <c:v>12月份</c:v>
                </c:pt>
                <c:pt idx="24">
                  <c:v>2019年1月份</c:v>
                </c:pt>
                <c:pt idx="25">
                  <c:v>2月份</c:v>
                </c:pt>
                <c:pt idx="26">
                  <c:v>3月份</c:v>
                </c:pt>
              </c:strCache>
            </c:strRef>
          </c:cat>
          <c:val>
            <c:numRef>
              <c:f>'化工产品-上材料'!$C$36:$C$62</c:f>
              <c:numCache>
                <c:formatCode>0_ </c:formatCode>
                <c:ptCount val="27"/>
                <c:pt idx="0">
                  <c:v>9887.3595779472762</c:v>
                </c:pt>
                <c:pt idx="1">
                  <c:v>9758.6117574397067</c:v>
                </c:pt>
                <c:pt idx="2">
                  <c:v>9337.2564692532251</c:v>
                </c:pt>
                <c:pt idx="3">
                  <c:v>9217.8788837923421</c:v>
                </c:pt>
                <c:pt idx="4">
                  <c:v>8943.011290877228</c:v>
                </c:pt>
                <c:pt idx="5">
                  <c:v>8916.5589686672593</c:v>
                </c:pt>
                <c:pt idx="6">
                  <c:v>9019.8342494567914</c:v>
                </c:pt>
                <c:pt idx="7">
                  <c:v>9396.4782228694094</c:v>
                </c:pt>
                <c:pt idx="8">
                  <c:v>9892.4318999999887</c:v>
                </c:pt>
                <c:pt idx="9">
                  <c:v>9817.3582895977561</c:v>
                </c:pt>
                <c:pt idx="10">
                  <c:v>9994.8089404017483</c:v>
                </c:pt>
                <c:pt idx="11">
                  <c:v>10028.002357741199</c:v>
                </c:pt>
                <c:pt idx="12">
                  <c:v>10158.522859396611</c:v>
                </c:pt>
                <c:pt idx="13">
                  <c:v>9898.9089368845962</c:v>
                </c:pt>
                <c:pt idx="14">
                  <c:v>9615.416489720661</c:v>
                </c:pt>
                <c:pt idx="15">
                  <c:v>9785.5392196493685</c:v>
                </c:pt>
                <c:pt idx="16">
                  <c:v>10060.993144449089</c:v>
                </c:pt>
                <c:pt idx="17">
                  <c:v>10025.450677540441</c:v>
                </c:pt>
                <c:pt idx="18">
                  <c:v>9969.8923711743828</c:v>
                </c:pt>
                <c:pt idx="19">
                  <c:v>10459.209599999995</c:v>
                </c:pt>
                <c:pt idx="20">
                  <c:v>10477.642000000011</c:v>
                </c:pt>
                <c:pt idx="21">
                  <c:v>10714.966400000001</c:v>
                </c:pt>
                <c:pt idx="22" formatCode="#,##0_ ">
                  <c:v>9964.469599999984</c:v>
                </c:pt>
                <c:pt idx="23" formatCode="#,##0_ ">
                  <c:v>9509.4943999999887</c:v>
                </c:pt>
                <c:pt idx="24" formatCode="#,##0_ ">
                  <c:v>9425.0463999999884</c:v>
                </c:pt>
                <c:pt idx="25" formatCode="#,##0_ ;[Red]\-#,##0\ ">
                  <c:v>9267.1124000000109</c:v>
                </c:pt>
                <c:pt idx="26" formatCode="#,##0_ ;[Red]\-#,##0\ ">
                  <c:v>9247.1139999999887</c:v>
                </c:pt>
              </c:numCache>
            </c:numRef>
          </c:val>
          <c:smooth val="0"/>
          <c:extLst xmlns:c16r2="http://schemas.microsoft.com/office/drawing/2015/06/chart">
            <c:ext xmlns:c16="http://schemas.microsoft.com/office/drawing/2014/chart" uri="{C3380CC4-5D6E-409C-BE32-E72D297353CC}">
              <c16:uniqueId val="{00000000-F5D9-4440-8E5A-B06D203B6768}"/>
            </c:ext>
          </c:extLst>
        </c:ser>
        <c:ser>
          <c:idx val="1"/>
          <c:order val="1"/>
          <c:tx>
            <c:strRef>
              <c:f>'化工产品-上材料'!$D$23</c:f>
              <c:strCache>
                <c:ptCount val="1"/>
                <c:pt idx="0">
                  <c:v>合成橡胶</c:v>
                </c:pt>
              </c:strCache>
            </c:strRef>
          </c:tx>
          <c:spPr>
            <a:ln w="15875"/>
          </c:spPr>
          <c:marker>
            <c:symbol val="none"/>
          </c:marker>
          <c:cat>
            <c:strRef>
              <c:f>'化工产品-上材料'!$A$36:$A$62</c:f>
              <c:strCache>
                <c:ptCount val="27"/>
                <c:pt idx="0">
                  <c:v>2017年1月份</c:v>
                </c:pt>
                <c:pt idx="1">
                  <c:v>2月份</c:v>
                </c:pt>
                <c:pt idx="2">
                  <c:v>3月份</c:v>
                </c:pt>
                <c:pt idx="3">
                  <c:v>4月份</c:v>
                </c:pt>
                <c:pt idx="4">
                  <c:v>5月份</c:v>
                </c:pt>
                <c:pt idx="5">
                  <c:v>6月份</c:v>
                </c:pt>
                <c:pt idx="6">
                  <c:v>7月份</c:v>
                </c:pt>
                <c:pt idx="7">
                  <c:v>8月份</c:v>
                </c:pt>
                <c:pt idx="8">
                  <c:v>9月份</c:v>
                </c:pt>
                <c:pt idx="9">
                  <c:v>10月份</c:v>
                </c:pt>
                <c:pt idx="10">
                  <c:v>11月份</c:v>
                </c:pt>
                <c:pt idx="11">
                  <c:v>12月份</c:v>
                </c:pt>
                <c:pt idx="12">
                  <c:v>2018年1月份</c:v>
                </c:pt>
                <c:pt idx="13">
                  <c:v>2月份</c:v>
                </c:pt>
                <c:pt idx="14">
                  <c:v>3月份</c:v>
                </c:pt>
                <c:pt idx="15">
                  <c:v>4月份</c:v>
                </c:pt>
                <c:pt idx="16">
                  <c:v>5月份</c:v>
                </c:pt>
                <c:pt idx="17">
                  <c:v>6月份</c:v>
                </c:pt>
                <c:pt idx="18">
                  <c:v>7月份</c:v>
                </c:pt>
                <c:pt idx="19">
                  <c:v>8月份</c:v>
                </c:pt>
                <c:pt idx="20">
                  <c:v>9月份</c:v>
                </c:pt>
                <c:pt idx="21">
                  <c:v>10月份</c:v>
                </c:pt>
                <c:pt idx="22">
                  <c:v>11月份</c:v>
                </c:pt>
                <c:pt idx="23">
                  <c:v>12月份</c:v>
                </c:pt>
                <c:pt idx="24">
                  <c:v>2019年1月份</c:v>
                </c:pt>
                <c:pt idx="25">
                  <c:v>2月份</c:v>
                </c:pt>
                <c:pt idx="26">
                  <c:v>3月份</c:v>
                </c:pt>
              </c:strCache>
            </c:strRef>
          </c:cat>
          <c:val>
            <c:numRef>
              <c:f>'化工产品-上材料'!$D$36:$D$62</c:f>
              <c:numCache>
                <c:formatCode>0_ </c:formatCode>
                <c:ptCount val="27"/>
                <c:pt idx="0">
                  <c:v>18767.101674837224</c:v>
                </c:pt>
                <c:pt idx="1">
                  <c:v>20909.122652327656</c:v>
                </c:pt>
                <c:pt idx="2">
                  <c:v>17481.318407535753</c:v>
                </c:pt>
                <c:pt idx="3">
                  <c:v>13413.907413851524</c:v>
                </c:pt>
                <c:pt idx="4">
                  <c:v>11992.558226716475</c:v>
                </c:pt>
                <c:pt idx="5">
                  <c:v>11534.757741642399</c:v>
                </c:pt>
                <c:pt idx="6">
                  <c:v>11485.337094083481</c:v>
                </c:pt>
                <c:pt idx="7">
                  <c:v>11909.233739541311</c:v>
                </c:pt>
                <c:pt idx="8">
                  <c:v>12816.718199999988</c:v>
                </c:pt>
                <c:pt idx="9">
                  <c:v>12381.177101241001</c:v>
                </c:pt>
                <c:pt idx="10">
                  <c:v>12513.874083660281</c:v>
                </c:pt>
                <c:pt idx="11">
                  <c:v>12962.261967837811</c:v>
                </c:pt>
                <c:pt idx="12">
                  <c:v>12567.978909081581</c:v>
                </c:pt>
                <c:pt idx="13">
                  <c:v>12926.931385224289</c:v>
                </c:pt>
                <c:pt idx="14">
                  <c:v>12656.198468000614</c:v>
                </c:pt>
                <c:pt idx="15">
                  <c:v>11918.556752536611</c:v>
                </c:pt>
                <c:pt idx="16">
                  <c:v>12501.8741445416</c:v>
                </c:pt>
                <c:pt idx="17">
                  <c:v>12562.909100707298</c:v>
                </c:pt>
                <c:pt idx="18">
                  <c:v>12830.700429376739</c:v>
                </c:pt>
                <c:pt idx="19">
                  <c:v>13303.274399999997</c:v>
                </c:pt>
                <c:pt idx="20">
                  <c:v>13437.996799999988</c:v>
                </c:pt>
                <c:pt idx="21">
                  <c:v>12591.6376</c:v>
                </c:pt>
                <c:pt idx="22" formatCode="#,##0_ ">
                  <c:v>11641.22640000001</c:v>
                </c:pt>
                <c:pt idx="23" formatCode="#,##0_ ">
                  <c:v>11388.357999999973</c:v>
                </c:pt>
                <c:pt idx="24" formatCode="#,##0_ ">
                  <c:v>11618.7688</c:v>
                </c:pt>
                <c:pt idx="25" formatCode="#,##0_ ;[Red]\-#,##0\ ">
                  <c:v>11504.566799999988</c:v>
                </c:pt>
                <c:pt idx="26" formatCode="#,##0_ ;[Red]\-#,##0\ ">
                  <c:v>11384.4488</c:v>
                </c:pt>
              </c:numCache>
            </c:numRef>
          </c:val>
          <c:smooth val="0"/>
          <c:extLst xmlns:c16r2="http://schemas.microsoft.com/office/drawing/2015/06/chart">
            <c:ext xmlns:c16="http://schemas.microsoft.com/office/drawing/2014/chart" uri="{C3380CC4-5D6E-409C-BE32-E72D297353CC}">
              <c16:uniqueId val="{00000001-F5D9-4440-8E5A-B06D203B6768}"/>
            </c:ext>
          </c:extLst>
        </c:ser>
        <c:ser>
          <c:idx val="2"/>
          <c:order val="2"/>
          <c:tx>
            <c:strRef>
              <c:f>'化工产品-上材料'!$E$23</c:f>
              <c:strCache>
                <c:ptCount val="1"/>
                <c:pt idx="0">
                  <c:v>合纤单体及聚合物</c:v>
                </c:pt>
              </c:strCache>
            </c:strRef>
          </c:tx>
          <c:spPr>
            <a:ln w="15875"/>
          </c:spPr>
          <c:marker>
            <c:symbol val="none"/>
          </c:marker>
          <c:cat>
            <c:strRef>
              <c:f>'化工产品-上材料'!$A$36:$A$62</c:f>
              <c:strCache>
                <c:ptCount val="27"/>
                <c:pt idx="0">
                  <c:v>2017年1月份</c:v>
                </c:pt>
                <c:pt idx="1">
                  <c:v>2月份</c:v>
                </c:pt>
                <c:pt idx="2">
                  <c:v>3月份</c:v>
                </c:pt>
                <c:pt idx="3">
                  <c:v>4月份</c:v>
                </c:pt>
                <c:pt idx="4">
                  <c:v>5月份</c:v>
                </c:pt>
                <c:pt idx="5">
                  <c:v>6月份</c:v>
                </c:pt>
                <c:pt idx="6">
                  <c:v>7月份</c:v>
                </c:pt>
                <c:pt idx="7">
                  <c:v>8月份</c:v>
                </c:pt>
                <c:pt idx="8">
                  <c:v>9月份</c:v>
                </c:pt>
                <c:pt idx="9">
                  <c:v>10月份</c:v>
                </c:pt>
                <c:pt idx="10">
                  <c:v>11月份</c:v>
                </c:pt>
                <c:pt idx="11">
                  <c:v>12月份</c:v>
                </c:pt>
                <c:pt idx="12">
                  <c:v>2018年1月份</c:v>
                </c:pt>
                <c:pt idx="13">
                  <c:v>2月份</c:v>
                </c:pt>
                <c:pt idx="14">
                  <c:v>3月份</c:v>
                </c:pt>
                <c:pt idx="15">
                  <c:v>4月份</c:v>
                </c:pt>
                <c:pt idx="16">
                  <c:v>5月份</c:v>
                </c:pt>
                <c:pt idx="17">
                  <c:v>6月份</c:v>
                </c:pt>
                <c:pt idx="18">
                  <c:v>7月份</c:v>
                </c:pt>
                <c:pt idx="19">
                  <c:v>8月份</c:v>
                </c:pt>
                <c:pt idx="20">
                  <c:v>9月份</c:v>
                </c:pt>
                <c:pt idx="21">
                  <c:v>10月份</c:v>
                </c:pt>
                <c:pt idx="22">
                  <c:v>11月份</c:v>
                </c:pt>
                <c:pt idx="23">
                  <c:v>12月份</c:v>
                </c:pt>
                <c:pt idx="24">
                  <c:v>2019年1月份</c:v>
                </c:pt>
                <c:pt idx="25">
                  <c:v>2月份</c:v>
                </c:pt>
                <c:pt idx="26">
                  <c:v>3月份</c:v>
                </c:pt>
              </c:strCache>
            </c:strRef>
          </c:cat>
          <c:val>
            <c:numRef>
              <c:f>'化工产品-上材料'!$E$36:$E$62</c:f>
              <c:numCache>
                <c:formatCode>0_ </c:formatCode>
                <c:ptCount val="27"/>
                <c:pt idx="0">
                  <c:v>7951.4033525566765</c:v>
                </c:pt>
                <c:pt idx="1">
                  <c:v>7830.6719702488535</c:v>
                </c:pt>
                <c:pt idx="2">
                  <c:v>7000.7789384175094</c:v>
                </c:pt>
                <c:pt idx="3">
                  <c:v>6437.1318225240002</c:v>
                </c:pt>
                <c:pt idx="4">
                  <c:v>6226.8033890096922</c:v>
                </c:pt>
                <c:pt idx="5">
                  <c:v>6599.29743483538</c:v>
                </c:pt>
                <c:pt idx="6">
                  <c:v>6771.4666106888144</c:v>
                </c:pt>
                <c:pt idx="7">
                  <c:v>6920.0281078506314</c:v>
                </c:pt>
                <c:pt idx="8">
                  <c:v>7380.5472</c:v>
                </c:pt>
                <c:pt idx="9">
                  <c:v>7585.2621094832421</c:v>
                </c:pt>
                <c:pt idx="10">
                  <c:v>7802.5266488265834</c:v>
                </c:pt>
                <c:pt idx="11">
                  <c:v>7946.9942092434103</c:v>
                </c:pt>
                <c:pt idx="12">
                  <c:v>8047.7583158693596</c:v>
                </c:pt>
                <c:pt idx="13">
                  <c:v>8235.5806885721904</c:v>
                </c:pt>
                <c:pt idx="14">
                  <c:v>7979.8044101245796</c:v>
                </c:pt>
                <c:pt idx="15">
                  <c:v>7975.5929430898859</c:v>
                </c:pt>
                <c:pt idx="16">
                  <c:v>7940.2668952199356</c:v>
                </c:pt>
                <c:pt idx="17">
                  <c:v>7851.7447836579613</c:v>
                </c:pt>
                <c:pt idx="18">
                  <c:v>8089.6726369465732</c:v>
                </c:pt>
                <c:pt idx="19">
                  <c:v>9025.414799999995</c:v>
                </c:pt>
                <c:pt idx="20">
                  <c:v>9726.124399999997</c:v>
                </c:pt>
                <c:pt idx="21">
                  <c:v>8854.3959999999788</c:v>
                </c:pt>
                <c:pt idx="22" formatCode="#,##0_ ">
                  <c:v>7144.44</c:v>
                </c:pt>
                <c:pt idx="23" formatCode="#,##0_ ">
                  <c:v>7292.7692000000034</c:v>
                </c:pt>
                <c:pt idx="24" formatCode="#,##0_ ">
                  <c:v>6835.5203999999994</c:v>
                </c:pt>
                <c:pt idx="25" formatCode="#,##0_ ;[Red]\-#,##0\ ">
                  <c:v>6856.8296000000055</c:v>
                </c:pt>
                <c:pt idx="26" formatCode="#,##0_ ;[Red]\-#,##0\ ">
                  <c:v>6897.3367999999991</c:v>
                </c:pt>
              </c:numCache>
            </c:numRef>
          </c:val>
          <c:smooth val="0"/>
          <c:extLst xmlns:c16r2="http://schemas.microsoft.com/office/drawing/2015/06/chart">
            <c:ext xmlns:c16="http://schemas.microsoft.com/office/drawing/2014/chart" uri="{C3380CC4-5D6E-409C-BE32-E72D297353CC}">
              <c16:uniqueId val="{00000002-F5D9-4440-8E5A-B06D203B6768}"/>
            </c:ext>
          </c:extLst>
        </c:ser>
        <c:ser>
          <c:idx val="3"/>
          <c:order val="3"/>
          <c:tx>
            <c:strRef>
              <c:f>'化工产品-上材料'!$F$23</c:f>
              <c:strCache>
                <c:ptCount val="1"/>
                <c:pt idx="0">
                  <c:v>合成纤维</c:v>
                </c:pt>
              </c:strCache>
            </c:strRef>
          </c:tx>
          <c:spPr>
            <a:ln w="15875"/>
          </c:spPr>
          <c:marker>
            <c:symbol val="none"/>
          </c:marker>
          <c:cat>
            <c:strRef>
              <c:f>'化工产品-上材料'!$A$36:$A$62</c:f>
              <c:strCache>
                <c:ptCount val="27"/>
                <c:pt idx="0">
                  <c:v>2017年1月份</c:v>
                </c:pt>
                <c:pt idx="1">
                  <c:v>2月份</c:v>
                </c:pt>
                <c:pt idx="2">
                  <c:v>3月份</c:v>
                </c:pt>
                <c:pt idx="3">
                  <c:v>4月份</c:v>
                </c:pt>
                <c:pt idx="4">
                  <c:v>5月份</c:v>
                </c:pt>
                <c:pt idx="5">
                  <c:v>6月份</c:v>
                </c:pt>
                <c:pt idx="6">
                  <c:v>7月份</c:v>
                </c:pt>
                <c:pt idx="7">
                  <c:v>8月份</c:v>
                </c:pt>
                <c:pt idx="8">
                  <c:v>9月份</c:v>
                </c:pt>
                <c:pt idx="9">
                  <c:v>10月份</c:v>
                </c:pt>
                <c:pt idx="10">
                  <c:v>11月份</c:v>
                </c:pt>
                <c:pt idx="11">
                  <c:v>12月份</c:v>
                </c:pt>
                <c:pt idx="12">
                  <c:v>2018年1月份</c:v>
                </c:pt>
                <c:pt idx="13">
                  <c:v>2月份</c:v>
                </c:pt>
                <c:pt idx="14">
                  <c:v>3月份</c:v>
                </c:pt>
                <c:pt idx="15">
                  <c:v>4月份</c:v>
                </c:pt>
                <c:pt idx="16">
                  <c:v>5月份</c:v>
                </c:pt>
                <c:pt idx="17">
                  <c:v>6月份</c:v>
                </c:pt>
                <c:pt idx="18">
                  <c:v>7月份</c:v>
                </c:pt>
                <c:pt idx="19">
                  <c:v>8月份</c:v>
                </c:pt>
                <c:pt idx="20">
                  <c:v>9月份</c:v>
                </c:pt>
                <c:pt idx="21">
                  <c:v>10月份</c:v>
                </c:pt>
                <c:pt idx="22">
                  <c:v>11月份</c:v>
                </c:pt>
                <c:pt idx="23">
                  <c:v>12月份</c:v>
                </c:pt>
                <c:pt idx="24">
                  <c:v>2019年1月份</c:v>
                </c:pt>
                <c:pt idx="25">
                  <c:v>2月份</c:v>
                </c:pt>
                <c:pt idx="26">
                  <c:v>3月份</c:v>
                </c:pt>
              </c:strCache>
            </c:strRef>
          </c:cat>
          <c:val>
            <c:numRef>
              <c:f>'化工产品-上材料'!$F$36:$F$62</c:f>
              <c:numCache>
                <c:formatCode>0_ </c:formatCode>
                <c:ptCount val="27"/>
                <c:pt idx="0">
                  <c:v>9854.3094023432859</c:v>
                </c:pt>
                <c:pt idx="1">
                  <c:v>10428.605036496787</c:v>
                </c:pt>
                <c:pt idx="2">
                  <c:v>9927.896619642861</c:v>
                </c:pt>
                <c:pt idx="3">
                  <c:v>9645.7483547921729</c:v>
                </c:pt>
                <c:pt idx="4">
                  <c:v>9253.9573087968511</c:v>
                </c:pt>
                <c:pt idx="5">
                  <c:v>9389.6708458764515</c:v>
                </c:pt>
                <c:pt idx="6">
                  <c:v>9789.0564251017604</c:v>
                </c:pt>
                <c:pt idx="7">
                  <c:v>9883.4167160656871</c:v>
                </c:pt>
                <c:pt idx="8">
                  <c:v>10456.0092</c:v>
                </c:pt>
                <c:pt idx="9">
                  <c:v>10687.75582357129</c:v>
                </c:pt>
                <c:pt idx="10">
                  <c:v>10575.940217017111</c:v>
                </c:pt>
                <c:pt idx="11">
                  <c:v>10332.8731363555</c:v>
                </c:pt>
                <c:pt idx="12">
                  <c:v>10740.8854169969</c:v>
                </c:pt>
                <c:pt idx="13">
                  <c:v>11116.641967058911</c:v>
                </c:pt>
                <c:pt idx="14">
                  <c:v>10629.033600754199</c:v>
                </c:pt>
                <c:pt idx="15">
                  <c:v>10715.670826391804</c:v>
                </c:pt>
                <c:pt idx="16">
                  <c:v>11154.056821422389</c:v>
                </c:pt>
                <c:pt idx="17">
                  <c:v>11463.37115714615</c:v>
                </c:pt>
                <c:pt idx="18">
                  <c:v>11388.382004754945</c:v>
                </c:pt>
                <c:pt idx="19">
                  <c:v>12444.48</c:v>
                </c:pt>
                <c:pt idx="20">
                  <c:v>13207.794800000011</c:v>
                </c:pt>
                <c:pt idx="21">
                  <c:v>11971.455199999977</c:v>
                </c:pt>
                <c:pt idx="22" formatCode="#,##0_ ">
                  <c:v>10222.755199999983</c:v>
                </c:pt>
                <c:pt idx="23" formatCode="#,##0_ ">
                  <c:v>10385.967199999981</c:v>
                </c:pt>
                <c:pt idx="24" formatCode="#,##0_ ">
                  <c:v>10404.573599999991</c:v>
                </c:pt>
                <c:pt idx="25" formatCode="#,##0_ ;[Red]\-#,##0\ ">
                  <c:v>10908.245599999997</c:v>
                </c:pt>
                <c:pt idx="26" formatCode="#,##0_ ;[Red]\-#,##0\ ">
                  <c:v>10713.5628</c:v>
                </c:pt>
              </c:numCache>
            </c:numRef>
          </c:val>
          <c:smooth val="0"/>
          <c:extLst xmlns:c16r2="http://schemas.microsoft.com/office/drawing/2015/06/chart">
            <c:ext xmlns:c16="http://schemas.microsoft.com/office/drawing/2014/chart" uri="{C3380CC4-5D6E-409C-BE32-E72D297353CC}">
              <c16:uniqueId val="{00000003-F5D9-4440-8E5A-B06D203B6768}"/>
            </c:ext>
          </c:extLst>
        </c:ser>
        <c:ser>
          <c:idx val="4"/>
          <c:order val="4"/>
          <c:tx>
            <c:strRef>
              <c:f>'化工产品-上材料'!$G$23</c:f>
              <c:strCache>
                <c:ptCount val="1"/>
                <c:pt idx="0">
                  <c:v>石脑油</c:v>
                </c:pt>
              </c:strCache>
            </c:strRef>
          </c:tx>
          <c:spPr>
            <a:ln w="15875">
              <a:solidFill>
                <a:srgbClr val="00B050"/>
              </a:solidFill>
            </a:ln>
          </c:spPr>
          <c:marker>
            <c:symbol val="none"/>
          </c:marker>
          <c:cat>
            <c:strRef>
              <c:f>'化工产品-上材料'!$A$36:$A$62</c:f>
              <c:strCache>
                <c:ptCount val="27"/>
                <c:pt idx="0">
                  <c:v>2017年1月份</c:v>
                </c:pt>
                <c:pt idx="1">
                  <c:v>2月份</c:v>
                </c:pt>
                <c:pt idx="2">
                  <c:v>3月份</c:v>
                </c:pt>
                <c:pt idx="3">
                  <c:v>4月份</c:v>
                </c:pt>
                <c:pt idx="4">
                  <c:v>5月份</c:v>
                </c:pt>
                <c:pt idx="5">
                  <c:v>6月份</c:v>
                </c:pt>
                <c:pt idx="6">
                  <c:v>7月份</c:v>
                </c:pt>
                <c:pt idx="7">
                  <c:v>8月份</c:v>
                </c:pt>
                <c:pt idx="8">
                  <c:v>9月份</c:v>
                </c:pt>
                <c:pt idx="9">
                  <c:v>10月份</c:v>
                </c:pt>
                <c:pt idx="10">
                  <c:v>11月份</c:v>
                </c:pt>
                <c:pt idx="11">
                  <c:v>12月份</c:v>
                </c:pt>
                <c:pt idx="12">
                  <c:v>2018年1月份</c:v>
                </c:pt>
                <c:pt idx="13">
                  <c:v>2月份</c:v>
                </c:pt>
                <c:pt idx="14">
                  <c:v>3月份</c:v>
                </c:pt>
                <c:pt idx="15">
                  <c:v>4月份</c:v>
                </c:pt>
                <c:pt idx="16">
                  <c:v>5月份</c:v>
                </c:pt>
                <c:pt idx="17">
                  <c:v>6月份</c:v>
                </c:pt>
                <c:pt idx="18">
                  <c:v>7月份</c:v>
                </c:pt>
                <c:pt idx="19">
                  <c:v>8月份</c:v>
                </c:pt>
                <c:pt idx="20">
                  <c:v>9月份</c:v>
                </c:pt>
                <c:pt idx="21">
                  <c:v>10月份</c:v>
                </c:pt>
                <c:pt idx="22">
                  <c:v>11月份</c:v>
                </c:pt>
                <c:pt idx="23">
                  <c:v>12月份</c:v>
                </c:pt>
                <c:pt idx="24">
                  <c:v>2019年1月份</c:v>
                </c:pt>
                <c:pt idx="25">
                  <c:v>2月份</c:v>
                </c:pt>
                <c:pt idx="26">
                  <c:v>3月份</c:v>
                </c:pt>
              </c:strCache>
            </c:strRef>
          </c:cat>
          <c:val>
            <c:numRef>
              <c:f>'化工产品-上材料'!$G$36:$G$62</c:f>
              <c:numCache>
                <c:formatCode>0_ </c:formatCode>
                <c:ptCount val="27"/>
                <c:pt idx="0">
                  <c:v>3930</c:v>
                </c:pt>
                <c:pt idx="1">
                  <c:v>3990</c:v>
                </c:pt>
                <c:pt idx="2">
                  <c:v>3650</c:v>
                </c:pt>
                <c:pt idx="3">
                  <c:v>3680</c:v>
                </c:pt>
                <c:pt idx="4">
                  <c:v>3450</c:v>
                </c:pt>
                <c:pt idx="5">
                  <c:v>3200</c:v>
                </c:pt>
                <c:pt idx="6">
                  <c:v>3130</c:v>
                </c:pt>
                <c:pt idx="7">
                  <c:v>3430</c:v>
                </c:pt>
                <c:pt idx="8">
                  <c:v>3640</c:v>
                </c:pt>
                <c:pt idx="9">
                  <c:v>3880</c:v>
                </c:pt>
                <c:pt idx="10">
                  <c:v>4330</c:v>
                </c:pt>
                <c:pt idx="11">
                  <c:v>4390</c:v>
                </c:pt>
                <c:pt idx="12">
                  <c:v>4430</c:v>
                </c:pt>
                <c:pt idx="13">
                  <c:v>4040</c:v>
                </c:pt>
                <c:pt idx="14">
                  <c:v>4050</c:v>
                </c:pt>
                <c:pt idx="15">
                  <c:v>4270</c:v>
                </c:pt>
                <c:pt idx="16">
                  <c:v>4750</c:v>
                </c:pt>
                <c:pt idx="17">
                  <c:v>4670</c:v>
                </c:pt>
                <c:pt idx="18">
                  <c:v>4850</c:v>
                </c:pt>
                <c:pt idx="19">
                  <c:v>5020</c:v>
                </c:pt>
                <c:pt idx="20">
                  <c:v>5220</c:v>
                </c:pt>
                <c:pt idx="21">
                  <c:v>5450</c:v>
                </c:pt>
                <c:pt idx="22" formatCode="#,##0_ ">
                  <c:v>4380</c:v>
                </c:pt>
                <c:pt idx="23" formatCode="#,##0_ ">
                  <c:v>3730</c:v>
                </c:pt>
                <c:pt idx="24" formatCode="#,##0_ ">
                  <c:v>3580</c:v>
                </c:pt>
                <c:pt idx="25" formatCode="#,##0_ ;[Red]\-#,##0\ ">
                  <c:v>3820</c:v>
                </c:pt>
                <c:pt idx="26" formatCode="#,##0_ ;[Red]\-#,##0\ ">
                  <c:v>4080</c:v>
                </c:pt>
              </c:numCache>
            </c:numRef>
          </c:val>
          <c:smooth val="0"/>
          <c:extLst xmlns:c16r2="http://schemas.microsoft.com/office/drawing/2015/06/chart">
            <c:ext xmlns:c16="http://schemas.microsoft.com/office/drawing/2014/chart" uri="{C3380CC4-5D6E-409C-BE32-E72D297353CC}">
              <c16:uniqueId val="{00000004-F5D9-4440-8E5A-B06D203B6768}"/>
            </c:ext>
          </c:extLst>
        </c:ser>
        <c:dLbls>
          <c:showLegendKey val="0"/>
          <c:showVal val="0"/>
          <c:showCatName val="0"/>
          <c:showSerName val="0"/>
          <c:showPercent val="0"/>
          <c:showBubbleSize val="0"/>
        </c:dLbls>
        <c:marker val="1"/>
        <c:smooth val="0"/>
        <c:axId val="180208000"/>
        <c:axId val="180209536"/>
      </c:lineChart>
      <c:catAx>
        <c:axId val="180208000"/>
        <c:scaling>
          <c:orientation val="minMax"/>
        </c:scaling>
        <c:delete val="0"/>
        <c:axPos val="b"/>
        <c:numFmt formatCode="General" sourceLinked="1"/>
        <c:majorTickMark val="out"/>
        <c:minorTickMark val="none"/>
        <c:tickLblPos val="nextTo"/>
        <c:txPr>
          <a:bodyPr/>
          <a:lstStyle/>
          <a:p>
            <a:pPr>
              <a:defRPr sz="500"/>
            </a:pPr>
            <a:endParaRPr lang="zh-CN"/>
          </a:p>
        </c:txPr>
        <c:crossAx val="180209536"/>
        <c:crosses val="autoZero"/>
        <c:auto val="1"/>
        <c:lblAlgn val="ctr"/>
        <c:lblOffset val="100"/>
        <c:noMultiLvlLbl val="0"/>
      </c:catAx>
      <c:valAx>
        <c:axId val="180209536"/>
        <c:scaling>
          <c:orientation val="minMax"/>
          <c:min val="2200"/>
        </c:scaling>
        <c:delete val="0"/>
        <c:axPos val="l"/>
        <c:numFmt formatCode="0_ " sourceLinked="1"/>
        <c:majorTickMark val="out"/>
        <c:minorTickMark val="none"/>
        <c:tickLblPos val="nextTo"/>
        <c:txPr>
          <a:bodyPr/>
          <a:lstStyle/>
          <a:p>
            <a:pPr>
              <a:defRPr sz="600"/>
            </a:pPr>
            <a:endParaRPr lang="zh-CN"/>
          </a:p>
        </c:txPr>
        <c:crossAx val="180208000"/>
        <c:crosses val="autoZero"/>
        <c:crossBetween val="between"/>
        <c:majorUnit val="2000"/>
      </c:valAx>
    </c:plotArea>
    <c:legend>
      <c:legendPos val="b"/>
      <c:layout>
        <c:manualLayout>
          <c:xMode val="edge"/>
          <c:yMode val="edge"/>
          <c:x val="8.5613255193258769E-2"/>
          <c:y val="0.93661981141246264"/>
          <c:w val="0.87412247815665067"/>
          <c:h val="4.3627102167784405E-2"/>
        </c:manualLayout>
      </c:layout>
      <c:overlay val="0"/>
      <c:txPr>
        <a:bodyPr/>
        <a:lstStyle/>
        <a:p>
          <a:pPr>
            <a:defRPr sz="600"/>
          </a:pPr>
          <a:endParaRPr lang="zh-CN"/>
        </a:p>
      </c:txPr>
    </c:legend>
    <c:plotVisOnly val="1"/>
    <c:dispBlanksAs val="gap"/>
    <c:showDLblsOverMax val="0"/>
  </c:chart>
  <c:txPr>
    <a:bodyPr/>
    <a:lstStyle/>
    <a:p>
      <a:pPr>
        <a:defRPr sz="800"/>
      </a:pPr>
      <a:endParaRPr lang="zh-CN"/>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5.9750512406606532E-2"/>
          <c:y val="0.11153513705523672"/>
          <c:w val="0.87386591490880539"/>
          <c:h val="0.76583446805991362"/>
        </c:manualLayout>
      </c:layout>
      <c:lineChart>
        <c:grouping val="standard"/>
        <c:varyColors val="0"/>
        <c:ser>
          <c:idx val="0"/>
          <c:order val="0"/>
          <c:tx>
            <c:strRef>
              <c:f>'[10]炼销2014年-2016年价格(图表)'!$B$63</c:f>
              <c:strCache>
                <c:ptCount val="1"/>
                <c:pt idx="0">
                  <c:v>石蜡</c:v>
                </c:pt>
              </c:strCache>
            </c:strRef>
          </c:tx>
          <c:spPr>
            <a:ln w="15875"/>
            <a:effectLst/>
          </c:spPr>
          <c:marker>
            <c:symbol val="none"/>
          </c:marker>
          <c:cat>
            <c:strRef>
              <c:f>'[10]炼销2014年-2016年价格(图表)'!$AA$62:$BM$62</c:f>
              <c:strCache>
                <c:ptCount val="39"/>
                <c:pt idx="0">
                  <c:v>2016年1月份</c:v>
                </c:pt>
                <c:pt idx="1">
                  <c:v>2月</c:v>
                </c:pt>
                <c:pt idx="2">
                  <c:v>3月</c:v>
                </c:pt>
                <c:pt idx="3">
                  <c:v>4月</c:v>
                </c:pt>
                <c:pt idx="4">
                  <c:v>5月</c:v>
                </c:pt>
                <c:pt idx="5">
                  <c:v>6月</c:v>
                </c:pt>
                <c:pt idx="6">
                  <c:v>7月</c:v>
                </c:pt>
                <c:pt idx="7">
                  <c:v>8月</c:v>
                </c:pt>
                <c:pt idx="8">
                  <c:v>9月</c:v>
                </c:pt>
                <c:pt idx="9">
                  <c:v>10月</c:v>
                </c:pt>
                <c:pt idx="10">
                  <c:v>11月</c:v>
                </c:pt>
                <c:pt idx="11">
                  <c:v>12月</c:v>
                </c:pt>
                <c:pt idx="12">
                  <c:v>2017年1月份</c:v>
                </c:pt>
                <c:pt idx="13">
                  <c:v>2月</c:v>
                </c:pt>
                <c:pt idx="14">
                  <c:v>3月</c:v>
                </c:pt>
                <c:pt idx="15">
                  <c:v>4月</c:v>
                </c:pt>
                <c:pt idx="16">
                  <c:v>5月</c:v>
                </c:pt>
                <c:pt idx="17">
                  <c:v>6月</c:v>
                </c:pt>
                <c:pt idx="18">
                  <c:v>7月</c:v>
                </c:pt>
                <c:pt idx="19">
                  <c:v>8月</c:v>
                </c:pt>
                <c:pt idx="20">
                  <c:v>9月</c:v>
                </c:pt>
                <c:pt idx="21">
                  <c:v>10月</c:v>
                </c:pt>
                <c:pt idx="22">
                  <c:v>11月</c:v>
                </c:pt>
                <c:pt idx="23">
                  <c:v>12月</c:v>
                </c:pt>
                <c:pt idx="24">
                  <c:v>2018年1月</c:v>
                </c:pt>
                <c:pt idx="25">
                  <c:v>2月</c:v>
                </c:pt>
                <c:pt idx="26">
                  <c:v>3月</c:v>
                </c:pt>
                <c:pt idx="27">
                  <c:v>4月</c:v>
                </c:pt>
                <c:pt idx="28">
                  <c:v>5月</c:v>
                </c:pt>
                <c:pt idx="29">
                  <c:v>6月</c:v>
                </c:pt>
                <c:pt idx="30">
                  <c:v>7月</c:v>
                </c:pt>
                <c:pt idx="31">
                  <c:v>8月</c:v>
                </c:pt>
                <c:pt idx="32">
                  <c:v>9月</c:v>
                </c:pt>
                <c:pt idx="33">
                  <c:v>10月</c:v>
                </c:pt>
                <c:pt idx="34">
                  <c:v>11月</c:v>
                </c:pt>
                <c:pt idx="35">
                  <c:v>12月</c:v>
                </c:pt>
                <c:pt idx="36">
                  <c:v>2019年1月</c:v>
                </c:pt>
                <c:pt idx="37">
                  <c:v>2月</c:v>
                </c:pt>
                <c:pt idx="38">
                  <c:v>3月</c:v>
                </c:pt>
              </c:strCache>
            </c:strRef>
          </c:cat>
          <c:val>
            <c:numRef>
              <c:f>'[10]炼销2014年-2016年价格(图表)'!$AA$63:$BM$63</c:f>
              <c:numCache>
                <c:formatCode>#,##0</c:formatCode>
                <c:ptCount val="39"/>
                <c:pt idx="0">
                  <c:v>6561.5237999999999</c:v>
                </c:pt>
                <c:pt idx="1">
                  <c:v>6185.8017</c:v>
                </c:pt>
                <c:pt idx="2">
                  <c:v>5941.7865000000002</c:v>
                </c:pt>
                <c:pt idx="3">
                  <c:v>5998.0752000000002</c:v>
                </c:pt>
                <c:pt idx="4">
                  <c:v>6187.2876000000006</c:v>
                </c:pt>
                <c:pt idx="5">
                  <c:v>6296.4252000000024</c:v>
                </c:pt>
                <c:pt idx="6">
                  <c:v>6058.9269000000013</c:v>
                </c:pt>
                <c:pt idx="7">
                  <c:v>5924.8215000000046</c:v>
                </c:pt>
                <c:pt idx="8">
                  <c:v>5939.8677000000016</c:v>
                </c:pt>
                <c:pt idx="9">
                  <c:v>6078.2553000000016</c:v>
                </c:pt>
                <c:pt idx="10">
                  <c:v>6240.1014000000014</c:v>
                </c:pt>
                <c:pt idx="11">
                  <c:v>6358.8096000000014</c:v>
                </c:pt>
                <c:pt idx="12">
                  <c:v>6552.2925000000014</c:v>
                </c:pt>
                <c:pt idx="13">
                  <c:v>6935.9237999999996</c:v>
                </c:pt>
                <c:pt idx="14">
                  <c:v>7441.8318000000008</c:v>
                </c:pt>
                <c:pt idx="15">
                  <c:v>7548.8517000000002</c:v>
                </c:pt>
                <c:pt idx="16">
                  <c:v>7334.8470000000007</c:v>
                </c:pt>
                <c:pt idx="17">
                  <c:v>6533.982</c:v>
                </c:pt>
                <c:pt idx="18">
                  <c:v>6372.8847000000005</c:v>
                </c:pt>
                <c:pt idx="19">
                  <c:v>6280.2791999999999</c:v>
                </c:pt>
                <c:pt idx="20">
                  <c:v>6646.3956000000044</c:v>
                </c:pt>
                <c:pt idx="21">
                  <c:v>6725.9321999999993</c:v>
                </c:pt>
                <c:pt idx="22">
                  <c:v>6453.0648000000001</c:v>
                </c:pt>
                <c:pt idx="23">
                  <c:v>6369.2342999999992</c:v>
                </c:pt>
                <c:pt idx="24">
                  <c:v>5406.1605000000045</c:v>
                </c:pt>
                <c:pt idx="25">
                  <c:v>5326.0857000000005</c:v>
                </c:pt>
                <c:pt idx="26">
                  <c:v>5462.6130000000012</c:v>
                </c:pt>
                <c:pt idx="27">
                  <c:v>5312.0925000000034</c:v>
                </c:pt>
                <c:pt idx="28">
                  <c:v>5574.5887999999995</c:v>
                </c:pt>
                <c:pt idx="29">
                  <c:v>5834.3707999999997</c:v>
                </c:pt>
                <c:pt idx="30">
                  <c:v>5742.0347999999994</c:v>
                </c:pt>
                <c:pt idx="31">
                  <c:v>5743.91</c:v>
                </c:pt>
                <c:pt idx="32">
                  <c:v>5906.76</c:v>
                </c:pt>
                <c:pt idx="33">
                  <c:v>5933.35</c:v>
                </c:pt>
                <c:pt idx="34">
                  <c:v>5940.73</c:v>
                </c:pt>
                <c:pt idx="35">
                  <c:v>5532.05</c:v>
                </c:pt>
                <c:pt idx="36">
                  <c:v>5193.51</c:v>
                </c:pt>
                <c:pt idx="37">
                  <c:v>5335.83</c:v>
                </c:pt>
                <c:pt idx="38">
                  <c:v>5450.55</c:v>
                </c:pt>
              </c:numCache>
            </c:numRef>
          </c:val>
          <c:smooth val="0"/>
        </c:ser>
        <c:ser>
          <c:idx val="1"/>
          <c:order val="1"/>
          <c:tx>
            <c:strRef>
              <c:f>'[10]炼销2014年-2016年价格(图表)'!$B$64</c:f>
              <c:strCache>
                <c:ptCount val="1"/>
                <c:pt idx="0">
                  <c:v>普通道路沥青</c:v>
                </c:pt>
              </c:strCache>
            </c:strRef>
          </c:tx>
          <c:spPr>
            <a:ln w="15875"/>
            <a:effectLst/>
          </c:spPr>
          <c:marker>
            <c:symbol val="none"/>
          </c:marker>
          <c:cat>
            <c:strRef>
              <c:f>'[10]炼销2014年-2016年价格(图表)'!$AA$62:$BM$62</c:f>
              <c:strCache>
                <c:ptCount val="39"/>
                <c:pt idx="0">
                  <c:v>2016年1月份</c:v>
                </c:pt>
                <c:pt idx="1">
                  <c:v>2月</c:v>
                </c:pt>
                <c:pt idx="2">
                  <c:v>3月</c:v>
                </c:pt>
                <c:pt idx="3">
                  <c:v>4月</c:v>
                </c:pt>
                <c:pt idx="4">
                  <c:v>5月</c:v>
                </c:pt>
                <c:pt idx="5">
                  <c:v>6月</c:v>
                </c:pt>
                <c:pt idx="6">
                  <c:v>7月</c:v>
                </c:pt>
                <c:pt idx="7">
                  <c:v>8月</c:v>
                </c:pt>
                <c:pt idx="8">
                  <c:v>9月</c:v>
                </c:pt>
                <c:pt idx="9">
                  <c:v>10月</c:v>
                </c:pt>
                <c:pt idx="10">
                  <c:v>11月</c:v>
                </c:pt>
                <c:pt idx="11">
                  <c:v>12月</c:v>
                </c:pt>
                <c:pt idx="12">
                  <c:v>2017年1月份</c:v>
                </c:pt>
                <c:pt idx="13">
                  <c:v>2月</c:v>
                </c:pt>
                <c:pt idx="14">
                  <c:v>3月</c:v>
                </c:pt>
                <c:pt idx="15">
                  <c:v>4月</c:v>
                </c:pt>
                <c:pt idx="16">
                  <c:v>5月</c:v>
                </c:pt>
                <c:pt idx="17">
                  <c:v>6月</c:v>
                </c:pt>
                <c:pt idx="18">
                  <c:v>7月</c:v>
                </c:pt>
                <c:pt idx="19">
                  <c:v>8月</c:v>
                </c:pt>
                <c:pt idx="20">
                  <c:v>9月</c:v>
                </c:pt>
                <c:pt idx="21">
                  <c:v>10月</c:v>
                </c:pt>
                <c:pt idx="22">
                  <c:v>11月</c:v>
                </c:pt>
                <c:pt idx="23">
                  <c:v>12月</c:v>
                </c:pt>
                <c:pt idx="24">
                  <c:v>2018年1月</c:v>
                </c:pt>
                <c:pt idx="25">
                  <c:v>2月</c:v>
                </c:pt>
                <c:pt idx="26">
                  <c:v>3月</c:v>
                </c:pt>
                <c:pt idx="27">
                  <c:v>4月</c:v>
                </c:pt>
                <c:pt idx="28">
                  <c:v>5月</c:v>
                </c:pt>
                <c:pt idx="29">
                  <c:v>6月</c:v>
                </c:pt>
                <c:pt idx="30">
                  <c:v>7月</c:v>
                </c:pt>
                <c:pt idx="31">
                  <c:v>8月</c:v>
                </c:pt>
                <c:pt idx="32">
                  <c:v>9月</c:v>
                </c:pt>
                <c:pt idx="33">
                  <c:v>10月</c:v>
                </c:pt>
                <c:pt idx="34">
                  <c:v>11月</c:v>
                </c:pt>
                <c:pt idx="35">
                  <c:v>12月</c:v>
                </c:pt>
                <c:pt idx="36">
                  <c:v>2019年1月</c:v>
                </c:pt>
                <c:pt idx="37">
                  <c:v>2月</c:v>
                </c:pt>
                <c:pt idx="38">
                  <c:v>3月</c:v>
                </c:pt>
              </c:strCache>
            </c:strRef>
          </c:cat>
          <c:val>
            <c:numRef>
              <c:f>'[10]炼销2014年-2016年价格(图表)'!$AA$64:$BM$64</c:f>
              <c:numCache>
                <c:formatCode>#,##0</c:formatCode>
                <c:ptCount val="39"/>
                <c:pt idx="0">
                  <c:v>1418.6834999999983</c:v>
                </c:pt>
                <c:pt idx="1">
                  <c:v>1369.9647</c:v>
                </c:pt>
                <c:pt idx="2">
                  <c:v>1440.5741999999998</c:v>
                </c:pt>
                <c:pt idx="3">
                  <c:v>1546.9506000000001</c:v>
                </c:pt>
                <c:pt idx="4">
                  <c:v>1567.0161000000001</c:v>
                </c:pt>
                <c:pt idx="5">
                  <c:v>1566.6884999999984</c:v>
                </c:pt>
                <c:pt idx="6">
                  <c:v>1623.2930999999999</c:v>
                </c:pt>
                <c:pt idx="7">
                  <c:v>1553.1632999999986</c:v>
                </c:pt>
                <c:pt idx="8">
                  <c:v>1510.5518999999999</c:v>
                </c:pt>
                <c:pt idx="9">
                  <c:v>1536.2568000000001</c:v>
                </c:pt>
                <c:pt idx="10">
                  <c:v>1627.7976000000001</c:v>
                </c:pt>
                <c:pt idx="11">
                  <c:v>1735.8353999999997</c:v>
                </c:pt>
                <c:pt idx="12">
                  <c:v>2107.0295999999998</c:v>
                </c:pt>
                <c:pt idx="13">
                  <c:v>2277.2294999999967</c:v>
                </c:pt>
                <c:pt idx="14">
                  <c:v>2547.7451999999998</c:v>
                </c:pt>
                <c:pt idx="15">
                  <c:v>2499.8687999999997</c:v>
                </c:pt>
                <c:pt idx="16">
                  <c:v>2437.4843999999998</c:v>
                </c:pt>
                <c:pt idx="17">
                  <c:v>2032.4889000000001</c:v>
                </c:pt>
                <c:pt idx="18">
                  <c:v>2125.0826999999972</c:v>
                </c:pt>
                <c:pt idx="19">
                  <c:v>2463.0021000000002</c:v>
                </c:pt>
                <c:pt idx="20">
                  <c:v>2263.1426999999967</c:v>
                </c:pt>
                <c:pt idx="21">
                  <c:v>2221.4789999999998</c:v>
                </c:pt>
                <c:pt idx="22">
                  <c:v>2172.3389999999999</c:v>
                </c:pt>
                <c:pt idx="23">
                  <c:v>2232.2897999999973</c:v>
                </c:pt>
                <c:pt idx="24">
                  <c:v>2089.2339000000002</c:v>
                </c:pt>
                <c:pt idx="25">
                  <c:v>2315.8980000000001</c:v>
                </c:pt>
                <c:pt idx="26">
                  <c:v>2268.3608999999997</c:v>
                </c:pt>
                <c:pt idx="27">
                  <c:v>2428.4285999999997</c:v>
                </c:pt>
                <c:pt idx="28">
                  <c:v>2352.4699999999998</c:v>
                </c:pt>
                <c:pt idx="29">
                  <c:v>2605.1999999999998</c:v>
                </c:pt>
                <c:pt idx="30">
                  <c:v>2704.07</c:v>
                </c:pt>
                <c:pt idx="31">
                  <c:v>2745.34</c:v>
                </c:pt>
                <c:pt idx="32">
                  <c:v>2933.64</c:v>
                </c:pt>
                <c:pt idx="33">
                  <c:v>3131.07</c:v>
                </c:pt>
                <c:pt idx="34">
                  <c:v>3046.24</c:v>
                </c:pt>
                <c:pt idx="35">
                  <c:v>2312.84</c:v>
                </c:pt>
                <c:pt idx="36">
                  <c:v>2223.5700000000002</c:v>
                </c:pt>
                <c:pt idx="37">
                  <c:v>2174.79</c:v>
                </c:pt>
                <c:pt idx="38">
                  <c:v>2383.9699999999998</c:v>
                </c:pt>
              </c:numCache>
            </c:numRef>
          </c:val>
          <c:smooth val="0"/>
        </c:ser>
        <c:ser>
          <c:idx val="2"/>
          <c:order val="2"/>
          <c:tx>
            <c:strRef>
              <c:f>'[10]炼销2014年-2016年价格(图表)'!$B$65</c:f>
              <c:strCache>
                <c:ptCount val="1"/>
                <c:pt idx="0">
                  <c:v>高等级沥青</c:v>
                </c:pt>
              </c:strCache>
            </c:strRef>
          </c:tx>
          <c:spPr>
            <a:ln w="15875"/>
            <a:effectLst/>
          </c:spPr>
          <c:marker>
            <c:symbol val="none"/>
          </c:marker>
          <c:cat>
            <c:strRef>
              <c:f>'[10]炼销2014年-2016年价格(图表)'!$AA$62:$BM$62</c:f>
              <c:strCache>
                <c:ptCount val="39"/>
                <c:pt idx="0">
                  <c:v>2016年1月份</c:v>
                </c:pt>
                <c:pt idx="1">
                  <c:v>2月</c:v>
                </c:pt>
                <c:pt idx="2">
                  <c:v>3月</c:v>
                </c:pt>
                <c:pt idx="3">
                  <c:v>4月</c:v>
                </c:pt>
                <c:pt idx="4">
                  <c:v>5月</c:v>
                </c:pt>
                <c:pt idx="5">
                  <c:v>6月</c:v>
                </c:pt>
                <c:pt idx="6">
                  <c:v>7月</c:v>
                </c:pt>
                <c:pt idx="7">
                  <c:v>8月</c:v>
                </c:pt>
                <c:pt idx="8">
                  <c:v>9月</c:v>
                </c:pt>
                <c:pt idx="9">
                  <c:v>10月</c:v>
                </c:pt>
                <c:pt idx="10">
                  <c:v>11月</c:v>
                </c:pt>
                <c:pt idx="11">
                  <c:v>12月</c:v>
                </c:pt>
                <c:pt idx="12">
                  <c:v>2017年1月份</c:v>
                </c:pt>
                <c:pt idx="13">
                  <c:v>2月</c:v>
                </c:pt>
                <c:pt idx="14">
                  <c:v>3月</c:v>
                </c:pt>
                <c:pt idx="15">
                  <c:v>4月</c:v>
                </c:pt>
                <c:pt idx="16">
                  <c:v>5月</c:v>
                </c:pt>
                <c:pt idx="17">
                  <c:v>6月</c:v>
                </c:pt>
                <c:pt idx="18">
                  <c:v>7月</c:v>
                </c:pt>
                <c:pt idx="19">
                  <c:v>8月</c:v>
                </c:pt>
                <c:pt idx="20">
                  <c:v>9月</c:v>
                </c:pt>
                <c:pt idx="21">
                  <c:v>10月</c:v>
                </c:pt>
                <c:pt idx="22">
                  <c:v>11月</c:v>
                </c:pt>
                <c:pt idx="23">
                  <c:v>12月</c:v>
                </c:pt>
                <c:pt idx="24">
                  <c:v>2018年1月</c:v>
                </c:pt>
                <c:pt idx="25">
                  <c:v>2月</c:v>
                </c:pt>
                <c:pt idx="26">
                  <c:v>3月</c:v>
                </c:pt>
                <c:pt idx="27">
                  <c:v>4月</c:v>
                </c:pt>
                <c:pt idx="28">
                  <c:v>5月</c:v>
                </c:pt>
                <c:pt idx="29">
                  <c:v>6月</c:v>
                </c:pt>
                <c:pt idx="30">
                  <c:v>7月</c:v>
                </c:pt>
                <c:pt idx="31">
                  <c:v>8月</c:v>
                </c:pt>
                <c:pt idx="32">
                  <c:v>9月</c:v>
                </c:pt>
                <c:pt idx="33">
                  <c:v>10月</c:v>
                </c:pt>
                <c:pt idx="34">
                  <c:v>11月</c:v>
                </c:pt>
                <c:pt idx="35">
                  <c:v>12月</c:v>
                </c:pt>
                <c:pt idx="36">
                  <c:v>2019年1月</c:v>
                </c:pt>
                <c:pt idx="37">
                  <c:v>2月</c:v>
                </c:pt>
                <c:pt idx="38">
                  <c:v>3月</c:v>
                </c:pt>
              </c:strCache>
            </c:strRef>
          </c:cat>
          <c:val>
            <c:numRef>
              <c:f>'[10]炼销2014年-2016年价格(图表)'!$AA$65:$BM$65</c:f>
              <c:numCache>
                <c:formatCode>#,##0</c:formatCode>
                <c:ptCount val="39"/>
                <c:pt idx="0">
                  <c:v>1694.4992999999999</c:v>
                </c:pt>
                <c:pt idx="1">
                  <c:v>1512.8451</c:v>
                </c:pt>
                <c:pt idx="2">
                  <c:v>1565.8109999999999</c:v>
                </c:pt>
                <c:pt idx="3">
                  <c:v>1617.3494999999998</c:v>
                </c:pt>
                <c:pt idx="4">
                  <c:v>1620.0872999999999</c:v>
                </c:pt>
                <c:pt idx="5">
                  <c:v>1670.7366000000011</c:v>
                </c:pt>
                <c:pt idx="6">
                  <c:v>1826.9549999999999</c:v>
                </c:pt>
                <c:pt idx="7">
                  <c:v>1738.8773999999999</c:v>
                </c:pt>
                <c:pt idx="8">
                  <c:v>1699.2846</c:v>
                </c:pt>
                <c:pt idx="9">
                  <c:v>1725.3053999999997</c:v>
                </c:pt>
                <c:pt idx="10">
                  <c:v>1808.2349999999999</c:v>
                </c:pt>
                <c:pt idx="11">
                  <c:v>2099.1905999999999</c:v>
                </c:pt>
                <c:pt idx="12">
                  <c:v>2504.3498999999997</c:v>
                </c:pt>
                <c:pt idx="13">
                  <c:v>2507.1461999999997</c:v>
                </c:pt>
                <c:pt idx="14">
                  <c:v>2650.3892999999998</c:v>
                </c:pt>
                <c:pt idx="15">
                  <c:v>2545.2881999999972</c:v>
                </c:pt>
                <c:pt idx="16">
                  <c:v>2520.2969999999987</c:v>
                </c:pt>
                <c:pt idx="17">
                  <c:v>2233.0268999999967</c:v>
                </c:pt>
                <c:pt idx="18">
                  <c:v>2362.6043999999997</c:v>
                </c:pt>
                <c:pt idx="19">
                  <c:v>2669.0039999999995</c:v>
                </c:pt>
                <c:pt idx="20">
                  <c:v>2463.9965999999999</c:v>
                </c:pt>
                <c:pt idx="21">
                  <c:v>2472.2567999999997</c:v>
                </c:pt>
                <c:pt idx="22">
                  <c:v>2576.9601000000002</c:v>
                </c:pt>
                <c:pt idx="23">
                  <c:v>2631.4938000000002</c:v>
                </c:pt>
                <c:pt idx="24">
                  <c:v>2549.3364000000001</c:v>
                </c:pt>
                <c:pt idx="25">
                  <c:v>2585.5946999999987</c:v>
                </c:pt>
                <c:pt idx="26">
                  <c:v>2610.6092999999987</c:v>
                </c:pt>
                <c:pt idx="27">
                  <c:v>2680.8092999999999</c:v>
                </c:pt>
                <c:pt idx="28">
                  <c:v>2527.67</c:v>
                </c:pt>
                <c:pt idx="29">
                  <c:v>2698.86</c:v>
                </c:pt>
                <c:pt idx="30">
                  <c:v>2761.29</c:v>
                </c:pt>
                <c:pt idx="31">
                  <c:v>2804.34</c:v>
                </c:pt>
                <c:pt idx="32">
                  <c:v>3116.12</c:v>
                </c:pt>
                <c:pt idx="33">
                  <c:v>3166.92</c:v>
                </c:pt>
                <c:pt idx="34">
                  <c:v>2954.3900000000012</c:v>
                </c:pt>
                <c:pt idx="35">
                  <c:v>2556.62</c:v>
                </c:pt>
                <c:pt idx="36">
                  <c:v>2469.21</c:v>
                </c:pt>
                <c:pt idx="37">
                  <c:v>2544.04</c:v>
                </c:pt>
                <c:pt idx="38">
                  <c:v>2750.38</c:v>
                </c:pt>
              </c:numCache>
            </c:numRef>
          </c:val>
          <c:smooth val="0"/>
        </c:ser>
        <c:ser>
          <c:idx val="3"/>
          <c:order val="3"/>
          <c:tx>
            <c:strRef>
              <c:f>'[10]炼销2014年-2016年价格(图表)'!$B$66</c:f>
              <c:strCache>
                <c:ptCount val="1"/>
                <c:pt idx="0">
                  <c:v>石油焦</c:v>
                </c:pt>
              </c:strCache>
            </c:strRef>
          </c:tx>
          <c:spPr>
            <a:ln w="15875"/>
            <a:effectLst/>
          </c:spPr>
          <c:marker>
            <c:symbol val="none"/>
          </c:marker>
          <c:cat>
            <c:strRef>
              <c:f>'[10]炼销2014年-2016年价格(图表)'!$AA$62:$BM$62</c:f>
              <c:strCache>
                <c:ptCount val="39"/>
                <c:pt idx="0">
                  <c:v>2016年1月份</c:v>
                </c:pt>
                <c:pt idx="1">
                  <c:v>2月</c:v>
                </c:pt>
                <c:pt idx="2">
                  <c:v>3月</c:v>
                </c:pt>
                <c:pt idx="3">
                  <c:v>4月</c:v>
                </c:pt>
                <c:pt idx="4">
                  <c:v>5月</c:v>
                </c:pt>
                <c:pt idx="5">
                  <c:v>6月</c:v>
                </c:pt>
                <c:pt idx="6">
                  <c:v>7月</c:v>
                </c:pt>
                <c:pt idx="7">
                  <c:v>8月</c:v>
                </c:pt>
                <c:pt idx="8">
                  <c:v>9月</c:v>
                </c:pt>
                <c:pt idx="9">
                  <c:v>10月</c:v>
                </c:pt>
                <c:pt idx="10">
                  <c:v>11月</c:v>
                </c:pt>
                <c:pt idx="11">
                  <c:v>12月</c:v>
                </c:pt>
                <c:pt idx="12">
                  <c:v>2017年1月份</c:v>
                </c:pt>
                <c:pt idx="13">
                  <c:v>2月</c:v>
                </c:pt>
                <c:pt idx="14">
                  <c:v>3月</c:v>
                </c:pt>
                <c:pt idx="15">
                  <c:v>4月</c:v>
                </c:pt>
                <c:pt idx="16">
                  <c:v>5月</c:v>
                </c:pt>
                <c:pt idx="17">
                  <c:v>6月</c:v>
                </c:pt>
                <c:pt idx="18">
                  <c:v>7月</c:v>
                </c:pt>
                <c:pt idx="19">
                  <c:v>8月</c:v>
                </c:pt>
                <c:pt idx="20">
                  <c:v>9月</c:v>
                </c:pt>
                <c:pt idx="21">
                  <c:v>10月</c:v>
                </c:pt>
                <c:pt idx="22">
                  <c:v>11月</c:v>
                </c:pt>
                <c:pt idx="23">
                  <c:v>12月</c:v>
                </c:pt>
                <c:pt idx="24">
                  <c:v>2018年1月</c:v>
                </c:pt>
                <c:pt idx="25">
                  <c:v>2月</c:v>
                </c:pt>
                <c:pt idx="26">
                  <c:v>3月</c:v>
                </c:pt>
                <c:pt idx="27">
                  <c:v>4月</c:v>
                </c:pt>
                <c:pt idx="28">
                  <c:v>5月</c:v>
                </c:pt>
                <c:pt idx="29">
                  <c:v>6月</c:v>
                </c:pt>
                <c:pt idx="30">
                  <c:v>7月</c:v>
                </c:pt>
                <c:pt idx="31">
                  <c:v>8月</c:v>
                </c:pt>
                <c:pt idx="32">
                  <c:v>9月</c:v>
                </c:pt>
                <c:pt idx="33">
                  <c:v>10月</c:v>
                </c:pt>
                <c:pt idx="34">
                  <c:v>11月</c:v>
                </c:pt>
                <c:pt idx="35">
                  <c:v>12月</c:v>
                </c:pt>
                <c:pt idx="36">
                  <c:v>2019年1月</c:v>
                </c:pt>
                <c:pt idx="37">
                  <c:v>2月</c:v>
                </c:pt>
                <c:pt idx="38">
                  <c:v>3月</c:v>
                </c:pt>
              </c:strCache>
            </c:strRef>
          </c:cat>
          <c:val>
            <c:numRef>
              <c:f>'[10]炼销2014年-2016年价格(图表)'!$AA$66:$BM$66</c:f>
              <c:numCache>
                <c:formatCode>#,##0</c:formatCode>
                <c:ptCount val="39"/>
                <c:pt idx="0">
                  <c:v>771.48629999999946</c:v>
                </c:pt>
                <c:pt idx="1">
                  <c:v>772.12980000000005</c:v>
                </c:pt>
                <c:pt idx="2">
                  <c:v>770.62049999999988</c:v>
                </c:pt>
                <c:pt idx="3">
                  <c:v>756.75599999999986</c:v>
                </c:pt>
                <c:pt idx="4">
                  <c:v>739.61549999999988</c:v>
                </c:pt>
                <c:pt idx="5">
                  <c:v>729.14400000000001</c:v>
                </c:pt>
                <c:pt idx="6">
                  <c:v>731.96370000000002</c:v>
                </c:pt>
                <c:pt idx="7">
                  <c:v>677.90969999999948</c:v>
                </c:pt>
                <c:pt idx="8">
                  <c:v>684.53190000000006</c:v>
                </c:pt>
                <c:pt idx="9">
                  <c:v>704.02409999999998</c:v>
                </c:pt>
                <c:pt idx="10">
                  <c:v>774.44639999999947</c:v>
                </c:pt>
                <c:pt idx="11">
                  <c:v>839.31119999999919</c:v>
                </c:pt>
                <c:pt idx="12">
                  <c:v>983.17440000000067</c:v>
                </c:pt>
                <c:pt idx="13">
                  <c:v>1022.8724999999994</c:v>
                </c:pt>
                <c:pt idx="14">
                  <c:v>1067.9292</c:v>
                </c:pt>
                <c:pt idx="15">
                  <c:v>1100.7126000000001</c:v>
                </c:pt>
                <c:pt idx="16">
                  <c:v>1136.8304999999998</c:v>
                </c:pt>
                <c:pt idx="17">
                  <c:v>1106.3169</c:v>
                </c:pt>
                <c:pt idx="18">
                  <c:v>1176.7977000000001</c:v>
                </c:pt>
                <c:pt idx="19">
                  <c:v>1312.1081999999999</c:v>
                </c:pt>
                <c:pt idx="20">
                  <c:v>1386.8126999999999</c:v>
                </c:pt>
                <c:pt idx="21">
                  <c:v>1378.6226999999999</c:v>
                </c:pt>
                <c:pt idx="22">
                  <c:v>1525.2002999999997</c:v>
                </c:pt>
                <c:pt idx="23">
                  <c:v>1474.1531999999986</c:v>
                </c:pt>
                <c:pt idx="24">
                  <c:v>1434.2328</c:v>
                </c:pt>
                <c:pt idx="25">
                  <c:v>1538.8776</c:v>
                </c:pt>
                <c:pt idx="26">
                  <c:v>1589.2343999999998</c:v>
                </c:pt>
                <c:pt idx="27">
                  <c:v>1516.9986000000001</c:v>
                </c:pt>
                <c:pt idx="28">
                  <c:v>1245.56</c:v>
                </c:pt>
                <c:pt idx="29">
                  <c:v>1160.74</c:v>
                </c:pt>
                <c:pt idx="30">
                  <c:v>1141.4100000000001</c:v>
                </c:pt>
                <c:pt idx="31">
                  <c:v>1169.24</c:v>
                </c:pt>
                <c:pt idx="32">
                  <c:v>1208.53</c:v>
                </c:pt>
                <c:pt idx="33">
                  <c:v>1268.54</c:v>
                </c:pt>
                <c:pt idx="34">
                  <c:v>1271.02</c:v>
                </c:pt>
                <c:pt idx="35">
                  <c:v>1202.1499999999999</c:v>
                </c:pt>
                <c:pt idx="36">
                  <c:v>1162.6799999999998</c:v>
                </c:pt>
                <c:pt idx="37">
                  <c:v>1125.23</c:v>
                </c:pt>
                <c:pt idx="38">
                  <c:v>994.81</c:v>
                </c:pt>
              </c:numCache>
            </c:numRef>
          </c:val>
          <c:smooth val="0"/>
        </c:ser>
        <c:ser>
          <c:idx val="4"/>
          <c:order val="4"/>
          <c:tx>
            <c:strRef>
              <c:f>'[10]炼销2014年-2016年价格(图表)'!$B$67</c:f>
              <c:strCache>
                <c:ptCount val="1"/>
                <c:pt idx="0">
                  <c:v>硫磺</c:v>
                </c:pt>
              </c:strCache>
            </c:strRef>
          </c:tx>
          <c:spPr>
            <a:ln w="15875">
              <a:solidFill>
                <a:schemeClr val="tx1">
                  <a:lumMod val="75000"/>
                  <a:lumOff val="25000"/>
                </a:schemeClr>
              </a:solidFill>
            </a:ln>
            <a:effectLst/>
          </c:spPr>
          <c:marker>
            <c:symbol val="none"/>
          </c:marker>
          <c:cat>
            <c:strRef>
              <c:f>'[10]炼销2014年-2016年价格(图表)'!$AA$62:$BM$62</c:f>
              <c:strCache>
                <c:ptCount val="39"/>
                <c:pt idx="0">
                  <c:v>2016年1月份</c:v>
                </c:pt>
                <c:pt idx="1">
                  <c:v>2月</c:v>
                </c:pt>
                <c:pt idx="2">
                  <c:v>3月</c:v>
                </c:pt>
                <c:pt idx="3">
                  <c:v>4月</c:v>
                </c:pt>
                <c:pt idx="4">
                  <c:v>5月</c:v>
                </c:pt>
                <c:pt idx="5">
                  <c:v>6月</c:v>
                </c:pt>
                <c:pt idx="6">
                  <c:v>7月</c:v>
                </c:pt>
                <c:pt idx="7">
                  <c:v>8月</c:v>
                </c:pt>
                <c:pt idx="8">
                  <c:v>9月</c:v>
                </c:pt>
                <c:pt idx="9">
                  <c:v>10月</c:v>
                </c:pt>
                <c:pt idx="10">
                  <c:v>11月</c:v>
                </c:pt>
                <c:pt idx="11">
                  <c:v>12月</c:v>
                </c:pt>
                <c:pt idx="12">
                  <c:v>2017年1月份</c:v>
                </c:pt>
                <c:pt idx="13">
                  <c:v>2月</c:v>
                </c:pt>
                <c:pt idx="14">
                  <c:v>3月</c:v>
                </c:pt>
                <c:pt idx="15">
                  <c:v>4月</c:v>
                </c:pt>
                <c:pt idx="16">
                  <c:v>5月</c:v>
                </c:pt>
                <c:pt idx="17">
                  <c:v>6月</c:v>
                </c:pt>
                <c:pt idx="18">
                  <c:v>7月</c:v>
                </c:pt>
                <c:pt idx="19">
                  <c:v>8月</c:v>
                </c:pt>
                <c:pt idx="20">
                  <c:v>9月</c:v>
                </c:pt>
                <c:pt idx="21">
                  <c:v>10月</c:v>
                </c:pt>
                <c:pt idx="22">
                  <c:v>11月</c:v>
                </c:pt>
                <c:pt idx="23">
                  <c:v>12月</c:v>
                </c:pt>
                <c:pt idx="24">
                  <c:v>2018年1月</c:v>
                </c:pt>
                <c:pt idx="25">
                  <c:v>2月</c:v>
                </c:pt>
                <c:pt idx="26">
                  <c:v>3月</c:v>
                </c:pt>
                <c:pt idx="27">
                  <c:v>4月</c:v>
                </c:pt>
                <c:pt idx="28">
                  <c:v>5月</c:v>
                </c:pt>
                <c:pt idx="29">
                  <c:v>6月</c:v>
                </c:pt>
                <c:pt idx="30">
                  <c:v>7月</c:v>
                </c:pt>
                <c:pt idx="31">
                  <c:v>8月</c:v>
                </c:pt>
                <c:pt idx="32">
                  <c:v>9月</c:v>
                </c:pt>
                <c:pt idx="33">
                  <c:v>10月</c:v>
                </c:pt>
                <c:pt idx="34">
                  <c:v>11月</c:v>
                </c:pt>
                <c:pt idx="35">
                  <c:v>12月</c:v>
                </c:pt>
                <c:pt idx="36">
                  <c:v>2019年1月</c:v>
                </c:pt>
                <c:pt idx="37">
                  <c:v>2月</c:v>
                </c:pt>
                <c:pt idx="38">
                  <c:v>3月</c:v>
                </c:pt>
              </c:strCache>
            </c:strRef>
          </c:cat>
          <c:val>
            <c:numRef>
              <c:f>'[10]炼销2014年-2016年价格(图表)'!$AA$67:$BM$67</c:f>
              <c:numCache>
                <c:formatCode>#,##0</c:formatCode>
                <c:ptCount val="39"/>
                <c:pt idx="0">
                  <c:v>918.78929999999991</c:v>
                </c:pt>
                <c:pt idx="1">
                  <c:v>770.81939999999997</c:v>
                </c:pt>
                <c:pt idx="2">
                  <c:v>747.15030000000002</c:v>
                </c:pt>
                <c:pt idx="3">
                  <c:v>733.89419999999996</c:v>
                </c:pt>
                <c:pt idx="4">
                  <c:v>727.10820000000001</c:v>
                </c:pt>
                <c:pt idx="5">
                  <c:v>703.05299999999909</c:v>
                </c:pt>
                <c:pt idx="6">
                  <c:v>623.4578999999992</c:v>
                </c:pt>
                <c:pt idx="7">
                  <c:v>605.98980000000051</c:v>
                </c:pt>
                <c:pt idx="8">
                  <c:v>632.29139999999995</c:v>
                </c:pt>
                <c:pt idx="9">
                  <c:v>670.41</c:v>
                </c:pt>
                <c:pt idx="10">
                  <c:v>772.45739999999921</c:v>
                </c:pt>
                <c:pt idx="11">
                  <c:v>830.26709999999946</c:v>
                </c:pt>
                <c:pt idx="12">
                  <c:v>801.9179999999991</c:v>
                </c:pt>
                <c:pt idx="13">
                  <c:v>793.15469999999948</c:v>
                </c:pt>
                <c:pt idx="14">
                  <c:v>840.06</c:v>
                </c:pt>
                <c:pt idx="15">
                  <c:v>775.39409999999998</c:v>
                </c:pt>
                <c:pt idx="16">
                  <c:v>777.41819999999996</c:v>
                </c:pt>
                <c:pt idx="17">
                  <c:v>802.93589999999949</c:v>
                </c:pt>
                <c:pt idx="18">
                  <c:v>831.69449999999995</c:v>
                </c:pt>
                <c:pt idx="19">
                  <c:v>879.12629999999922</c:v>
                </c:pt>
                <c:pt idx="20">
                  <c:v>895.57650000000001</c:v>
                </c:pt>
                <c:pt idx="21">
                  <c:v>1067.4846</c:v>
                </c:pt>
                <c:pt idx="22">
                  <c:v>1364.5241999999998</c:v>
                </c:pt>
                <c:pt idx="23">
                  <c:v>1334.9349</c:v>
                </c:pt>
                <c:pt idx="24">
                  <c:v>1209.2886000000001</c:v>
                </c:pt>
                <c:pt idx="25">
                  <c:v>1014.6591</c:v>
                </c:pt>
                <c:pt idx="26">
                  <c:v>1106.5977</c:v>
                </c:pt>
                <c:pt idx="27">
                  <c:v>1040.3757000000001</c:v>
                </c:pt>
                <c:pt idx="28">
                  <c:v>903.2</c:v>
                </c:pt>
                <c:pt idx="29">
                  <c:v>900.08</c:v>
                </c:pt>
                <c:pt idx="30">
                  <c:v>892.43999999999949</c:v>
                </c:pt>
                <c:pt idx="31">
                  <c:v>979.79000000000053</c:v>
                </c:pt>
                <c:pt idx="32">
                  <c:v>1089.2</c:v>
                </c:pt>
                <c:pt idx="33">
                  <c:v>1205.53</c:v>
                </c:pt>
                <c:pt idx="34">
                  <c:v>1197.83</c:v>
                </c:pt>
                <c:pt idx="35">
                  <c:v>1082.0999999999999</c:v>
                </c:pt>
                <c:pt idx="36">
                  <c:v>1027.52</c:v>
                </c:pt>
                <c:pt idx="37">
                  <c:v>942.02</c:v>
                </c:pt>
                <c:pt idx="38">
                  <c:v>870.54</c:v>
                </c:pt>
              </c:numCache>
            </c:numRef>
          </c:val>
          <c:smooth val="0"/>
        </c:ser>
        <c:ser>
          <c:idx val="5"/>
          <c:order val="5"/>
          <c:tx>
            <c:strRef>
              <c:f>'[10]炼销2014年-2016年价格(图表)'!$B$68</c:f>
              <c:strCache>
                <c:ptCount val="1"/>
                <c:pt idx="0">
                  <c:v>商品液化气</c:v>
                </c:pt>
              </c:strCache>
            </c:strRef>
          </c:tx>
          <c:spPr>
            <a:ln w="15875"/>
            <a:effectLst/>
          </c:spPr>
          <c:marker>
            <c:symbol val="none"/>
          </c:marker>
          <c:cat>
            <c:strRef>
              <c:f>'[10]炼销2014年-2016年价格(图表)'!$AA$62:$BM$62</c:f>
              <c:strCache>
                <c:ptCount val="39"/>
                <c:pt idx="0">
                  <c:v>2016年1月份</c:v>
                </c:pt>
                <c:pt idx="1">
                  <c:v>2月</c:v>
                </c:pt>
                <c:pt idx="2">
                  <c:v>3月</c:v>
                </c:pt>
                <c:pt idx="3">
                  <c:v>4月</c:v>
                </c:pt>
                <c:pt idx="4">
                  <c:v>5月</c:v>
                </c:pt>
                <c:pt idx="5">
                  <c:v>6月</c:v>
                </c:pt>
                <c:pt idx="6">
                  <c:v>7月</c:v>
                </c:pt>
                <c:pt idx="7">
                  <c:v>8月</c:v>
                </c:pt>
                <c:pt idx="8">
                  <c:v>9月</c:v>
                </c:pt>
                <c:pt idx="9">
                  <c:v>10月</c:v>
                </c:pt>
                <c:pt idx="10">
                  <c:v>11月</c:v>
                </c:pt>
                <c:pt idx="11">
                  <c:v>12月</c:v>
                </c:pt>
                <c:pt idx="12">
                  <c:v>2017年1月份</c:v>
                </c:pt>
                <c:pt idx="13">
                  <c:v>2月</c:v>
                </c:pt>
                <c:pt idx="14">
                  <c:v>3月</c:v>
                </c:pt>
                <c:pt idx="15">
                  <c:v>4月</c:v>
                </c:pt>
                <c:pt idx="16">
                  <c:v>5月</c:v>
                </c:pt>
                <c:pt idx="17">
                  <c:v>6月</c:v>
                </c:pt>
                <c:pt idx="18">
                  <c:v>7月</c:v>
                </c:pt>
                <c:pt idx="19">
                  <c:v>8月</c:v>
                </c:pt>
                <c:pt idx="20">
                  <c:v>9月</c:v>
                </c:pt>
                <c:pt idx="21">
                  <c:v>10月</c:v>
                </c:pt>
                <c:pt idx="22">
                  <c:v>11月</c:v>
                </c:pt>
                <c:pt idx="23">
                  <c:v>12月</c:v>
                </c:pt>
                <c:pt idx="24">
                  <c:v>2018年1月</c:v>
                </c:pt>
                <c:pt idx="25">
                  <c:v>2月</c:v>
                </c:pt>
                <c:pt idx="26">
                  <c:v>3月</c:v>
                </c:pt>
                <c:pt idx="27">
                  <c:v>4月</c:v>
                </c:pt>
                <c:pt idx="28">
                  <c:v>5月</c:v>
                </c:pt>
                <c:pt idx="29">
                  <c:v>6月</c:v>
                </c:pt>
                <c:pt idx="30">
                  <c:v>7月</c:v>
                </c:pt>
                <c:pt idx="31">
                  <c:v>8月</c:v>
                </c:pt>
                <c:pt idx="32">
                  <c:v>9月</c:v>
                </c:pt>
                <c:pt idx="33">
                  <c:v>10月</c:v>
                </c:pt>
                <c:pt idx="34">
                  <c:v>11月</c:v>
                </c:pt>
                <c:pt idx="35">
                  <c:v>12月</c:v>
                </c:pt>
                <c:pt idx="36">
                  <c:v>2019年1月</c:v>
                </c:pt>
                <c:pt idx="37">
                  <c:v>2月</c:v>
                </c:pt>
                <c:pt idx="38">
                  <c:v>3月</c:v>
                </c:pt>
              </c:strCache>
            </c:strRef>
          </c:cat>
          <c:val>
            <c:numRef>
              <c:f>'[10]炼销2014年-2016年价格(图表)'!$AA$68:$BM$68</c:f>
              <c:numCache>
                <c:formatCode>#,##0</c:formatCode>
                <c:ptCount val="39"/>
                <c:pt idx="0">
                  <c:v>3305.8489</c:v>
                </c:pt>
                <c:pt idx="1">
                  <c:v>2979.2901999999995</c:v>
                </c:pt>
                <c:pt idx="2">
                  <c:v>3099.4882999999968</c:v>
                </c:pt>
                <c:pt idx="3">
                  <c:v>3010.5007999999993</c:v>
                </c:pt>
                <c:pt idx="4">
                  <c:v>3035.3156000000022</c:v>
                </c:pt>
                <c:pt idx="5">
                  <c:v>3084.5609999999997</c:v>
                </c:pt>
                <c:pt idx="6">
                  <c:v>2878.2907999999998</c:v>
                </c:pt>
                <c:pt idx="7">
                  <c:v>2773.6075999999998</c:v>
                </c:pt>
                <c:pt idx="8">
                  <c:v>3259.3720000000012</c:v>
                </c:pt>
                <c:pt idx="9">
                  <c:v>3489.5416999999998</c:v>
                </c:pt>
                <c:pt idx="10">
                  <c:v>3575.6476999999968</c:v>
                </c:pt>
                <c:pt idx="11">
                  <c:v>3905.2121999999995</c:v>
                </c:pt>
                <c:pt idx="12">
                  <c:v>4119.3698000000013</c:v>
                </c:pt>
                <c:pt idx="13">
                  <c:v>4292.9265000000014</c:v>
                </c:pt>
                <c:pt idx="14">
                  <c:v>4082.8368999999998</c:v>
                </c:pt>
                <c:pt idx="15">
                  <c:v>4173.7341000000006</c:v>
                </c:pt>
                <c:pt idx="16">
                  <c:v>3973.6562999999987</c:v>
                </c:pt>
                <c:pt idx="17">
                  <c:v>3495.7340999999997</c:v>
                </c:pt>
                <c:pt idx="18">
                  <c:v>3363.9082999999987</c:v>
                </c:pt>
                <c:pt idx="19">
                  <c:v>3902.4097999999994</c:v>
                </c:pt>
                <c:pt idx="20">
                  <c:v>4229.9741999999997</c:v>
                </c:pt>
                <c:pt idx="21">
                  <c:v>4640.1755000000003</c:v>
                </c:pt>
                <c:pt idx="22">
                  <c:v>4865.7687000000005</c:v>
                </c:pt>
                <c:pt idx="23">
                  <c:v>4903.2395000000006</c:v>
                </c:pt>
                <c:pt idx="24">
                  <c:v>5028.9972000000007</c:v>
                </c:pt>
                <c:pt idx="25">
                  <c:v>4591.6985000000013</c:v>
                </c:pt>
                <c:pt idx="26">
                  <c:v>4259.9982999999993</c:v>
                </c:pt>
                <c:pt idx="27">
                  <c:v>4362.8735000000006</c:v>
                </c:pt>
                <c:pt idx="28">
                  <c:v>4232.7</c:v>
                </c:pt>
                <c:pt idx="29">
                  <c:v>4016.3900000000012</c:v>
                </c:pt>
                <c:pt idx="30">
                  <c:v>4180.67</c:v>
                </c:pt>
                <c:pt idx="31">
                  <c:v>4547.93</c:v>
                </c:pt>
                <c:pt idx="32">
                  <c:v>5076.6600000000044</c:v>
                </c:pt>
                <c:pt idx="33">
                  <c:v>5176.4000000000005</c:v>
                </c:pt>
                <c:pt idx="34">
                  <c:v>4089.79</c:v>
                </c:pt>
                <c:pt idx="35">
                  <c:v>3869.62</c:v>
                </c:pt>
                <c:pt idx="36">
                  <c:v>3841.73</c:v>
                </c:pt>
                <c:pt idx="37">
                  <c:v>3985.9</c:v>
                </c:pt>
                <c:pt idx="38">
                  <c:v>4086.27</c:v>
                </c:pt>
              </c:numCache>
            </c:numRef>
          </c:val>
          <c:smooth val="0"/>
        </c:ser>
        <c:dLbls>
          <c:showLegendKey val="0"/>
          <c:showVal val="0"/>
          <c:showCatName val="0"/>
          <c:showSerName val="0"/>
          <c:showPercent val="0"/>
          <c:showBubbleSize val="0"/>
        </c:dLbls>
        <c:marker val="1"/>
        <c:smooth val="0"/>
        <c:axId val="183283712"/>
        <c:axId val="183285248"/>
      </c:lineChart>
      <c:lineChart>
        <c:grouping val="standard"/>
        <c:varyColors val="0"/>
        <c:ser>
          <c:idx val="6"/>
          <c:order val="6"/>
          <c:tx>
            <c:strRef>
              <c:f>'[10]炼销2014年-2016年价格(图表)'!$B$69</c:f>
              <c:strCache>
                <c:ptCount val="1"/>
                <c:pt idx="0">
                  <c:v>三种原油</c:v>
                </c:pt>
              </c:strCache>
            </c:strRef>
          </c:tx>
          <c:spPr>
            <a:ln w="15875">
              <a:solidFill>
                <a:srgbClr val="FF0000"/>
              </a:solidFill>
              <a:prstDash val="solid"/>
            </a:ln>
          </c:spPr>
          <c:marker>
            <c:symbol val="none"/>
          </c:marker>
          <c:cat>
            <c:strRef>
              <c:f>'[10]炼销2014年-2016年价格(图表)'!$AA$62:$BM$62</c:f>
              <c:strCache>
                <c:ptCount val="39"/>
                <c:pt idx="0">
                  <c:v>2016年1月份</c:v>
                </c:pt>
                <c:pt idx="1">
                  <c:v>2月</c:v>
                </c:pt>
                <c:pt idx="2">
                  <c:v>3月</c:v>
                </c:pt>
                <c:pt idx="3">
                  <c:v>4月</c:v>
                </c:pt>
                <c:pt idx="4">
                  <c:v>5月</c:v>
                </c:pt>
                <c:pt idx="5">
                  <c:v>6月</c:v>
                </c:pt>
                <c:pt idx="6">
                  <c:v>7月</c:v>
                </c:pt>
                <c:pt idx="7">
                  <c:v>8月</c:v>
                </c:pt>
                <c:pt idx="8">
                  <c:v>9月</c:v>
                </c:pt>
                <c:pt idx="9">
                  <c:v>10月</c:v>
                </c:pt>
                <c:pt idx="10">
                  <c:v>11月</c:v>
                </c:pt>
                <c:pt idx="11">
                  <c:v>12月</c:v>
                </c:pt>
                <c:pt idx="12">
                  <c:v>2017年1月份</c:v>
                </c:pt>
                <c:pt idx="13">
                  <c:v>2月</c:v>
                </c:pt>
                <c:pt idx="14">
                  <c:v>3月</c:v>
                </c:pt>
                <c:pt idx="15">
                  <c:v>4月</c:v>
                </c:pt>
                <c:pt idx="16">
                  <c:v>5月</c:v>
                </c:pt>
                <c:pt idx="17">
                  <c:v>6月</c:v>
                </c:pt>
                <c:pt idx="18">
                  <c:v>7月</c:v>
                </c:pt>
                <c:pt idx="19">
                  <c:v>8月</c:v>
                </c:pt>
                <c:pt idx="20">
                  <c:v>9月</c:v>
                </c:pt>
                <c:pt idx="21">
                  <c:v>10月</c:v>
                </c:pt>
                <c:pt idx="22">
                  <c:v>11月</c:v>
                </c:pt>
                <c:pt idx="23">
                  <c:v>12月</c:v>
                </c:pt>
                <c:pt idx="24">
                  <c:v>2018年1月</c:v>
                </c:pt>
                <c:pt idx="25">
                  <c:v>2月</c:v>
                </c:pt>
                <c:pt idx="26">
                  <c:v>3月</c:v>
                </c:pt>
                <c:pt idx="27">
                  <c:v>4月</c:v>
                </c:pt>
                <c:pt idx="28">
                  <c:v>5月</c:v>
                </c:pt>
                <c:pt idx="29">
                  <c:v>6月</c:v>
                </c:pt>
                <c:pt idx="30">
                  <c:v>7月</c:v>
                </c:pt>
                <c:pt idx="31">
                  <c:v>8月</c:v>
                </c:pt>
                <c:pt idx="32">
                  <c:v>9月</c:v>
                </c:pt>
                <c:pt idx="33">
                  <c:v>10月</c:v>
                </c:pt>
                <c:pt idx="34">
                  <c:v>11月</c:v>
                </c:pt>
                <c:pt idx="35">
                  <c:v>12月</c:v>
                </c:pt>
                <c:pt idx="36">
                  <c:v>2019年1月</c:v>
                </c:pt>
                <c:pt idx="37">
                  <c:v>2月</c:v>
                </c:pt>
                <c:pt idx="38">
                  <c:v>3月</c:v>
                </c:pt>
              </c:strCache>
            </c:strRef>
          </c:cat>
          <c:val>
            <c:numRef>
              <c:f>'[10]炼销2014年-2016年价格(图表)'!$AA$69:$BM$69</c:f>
              <c:numCache>
                <c:formatCode>#.00</c:formatCode>
                <c:ptCount val="39"/>
                <c:pt idx="0">
                  <c:v>30.178999999999988</c:v>
                </c:pt>
                <c:pt idx="1">
                  <c:v>31.927126190476187</c:v>
                </c:pt>
                <c:pt idx="2">
                  <c:v>38.321090909090906</c:v>
                </c:pt>
                <c:pt idx="3">
                  <c:v>41.652904761904765</c:v>
                </c:pt>
                <c:pt idx="4">
                  <c:v>46.227456709956712</c:v>
                </c:pt>
                <c:pt idx="5">
                  <c:v>48.497863636363569</c:v>
                </c:pt>
                <c:pt idx="6">
                  <c:v>44.98953095238096</c:v>
                </c:pt>
                <c:pt idx="7">
                  <c:v>45.837000000000003</c:v>
                </c:pt>
                <c:pt idx="8">
                  <c:v>45.753846320346277</c:v>
                </c:pt>
                <c:pt idx="9">
                  <c:v>50.317904761904721</c:v>
                </c:pt>
                <c:pt idx="10">
                  <c:v>45.842603896103903</c:v>
                </c:pt>
                <c:pt idx="11">
                  <c:v>53.763238095238101</c:v>
                </c:pt>
                <c:pt idx="12">
                  <c:v>54.465000000000003</c:v>
                </c:pt>
                <c:pt idx="13">
                  <c:v>55.359000000000002</c:v>
                </c:pt>
                <c:pt idx="14">
                  <c:v>51.822130434782601</c:v>
                </c:pt>
                <c:pt idx="15">
                  <c:v>53.083526315789484</c:v>
                </c:pt>
                <c:pt idx="16">
                  <c:v>50.686262845849811</c:v>
                </c:pt>
                <c:pt idx="17">
                  <c:v>46.833136363636314</c:v>
                </c:pt>
                <c:pt idx="18">
                  <c:v>48.331785714285715</c:v>
                </c:pt>
                <c:pt idx="19">
                  <c:v>50.854173913043418</c:v>
                </c:pt>
                <c:pt idx="20">
                  <c:v>54.515000000000001</c:v>
                </c:pt>
                <c:pt idx="21">
                  <c:v>56.262000000000043</c:v>
                </c:pt>
                <c:pt idx="22">
                  <c:v>61.442</c:v>
                </c:pt>
                <c:pt idx="23">
                  <c:v>62.438000000000002</c:v>
                </c:pt>
                <c:pt idx="24">
                  <c:v>67.467508658008697</c:v>
                </c:pt>
                <c:pt idx="25">
                  <c:v>64.263092105263155</c:v>
                </c:pt>
                <c:pt idx="26">
                  <c:v>65.053714285714292</c:v>
                </c:pt>
                <c:pt idx="27">
                  <c:v>69.908380952380824</c:v>
                </c:pt>
                <c:pt idx="28" formatCode="#,##0">
                  <c:v>75.342306324110652</c:v>
                </c:pt>
                <c:pt idx="29" formatCode="#,##0">
                  <c:v>74.153857142856978</c:v>
                </c:pt>
                <c:pt idx="30" formatCode="#,##0">
                  <c:v>73.701718614718601</c:v>
                </c:pt>
                <c:pt idx="31" formatCode="#,##0">
                  <c:v>72.775130434782497</c:v>
                </c:pt>
                <c:pt idx="32" formatCode="#,##0">
                  <c:v>78.063644736842093</c:v>
                </c:pt>
                <c:pt idx="33" formatCode="#,##0">
                  <c:v>79.409869565217591</c:v>
                </c:pt>
                <c:pt idx="34" formatCode="#,##0">
                  <c:v>64.897593073593072</c:v>
                </c:pt>
                <c:pt idx="35" formatCode="#,##0">
                  <c:v>56.527550000000012</c:v>
                </c:pt>
                <c:pt idx="36" formatCode="#,##0">
                  <c:v>59.133216450216374</c:v>
                </c:pt>
                <c:pt idx="37" formatCode="#,##0">
                  <c:v>63.56369736842106</c:v>
                </c:pt>
                <c:pt idx="38" formatCode="#,##0">
                  <c:v>66.111000000000004</c:v>
                </c:pt>
              </c:numCache>
            </c:numRef>
          </c:val>
          <c:smooth val="0"/>
        </c:ser>
        <c:dLbls>
          <c:showLegendKey val="0"/>
          <c:showVal val="0"/>
          <c:showCatName val="0"/>
          <c:showSerName val="0"/>
          <c:showPercent val="0"/>
          <c:showBubbleSize val="0"/>
        </c:dLbls>
        <c:marker val="1"/>
        <c:smooth val="0"/>
        <c:axId val="183287168"/>
        <c:axId val="183182464"/>
      </c:lineChart>
      <c:catAx>
        <c:axId val="183283712"/>
        <c:scaling>
          <c:orientation val="minMax"/>
        </c:scaling>
        <c:delete val="0"/>
        <c:axPos val="b"/>
        <c:numFmt formatCode="General" sourceLinked="1"/>
        <c:majorTickMark val="none"/>
        <c:minorTickMark val="none"/>
        <c:tickLblPos val="nextTo"/>
        <c:txPr>
          <a:bodyPr/>
          <a:lstStyle/>
          <a:p>
            <a:pPr>
              <a:defRPr sz="800"/>
            </a:pPr>
            <a:endParaRPr lang="zh-CN"/>
          </a:p>
        </c:txPr>
        <c:crossAx val="183285248"/>
        <c:crosses val="autoZero"/>
        <c:auto val="1"/>
        <c:lblAlgn val="ctr"/>
        <c:lblOffset val="100"/>
        <c:noMultiLvlLbl val="0"/>
      </c:catAx>
      <c:valAx>
        <c:axId val="183285248"/>
        <c:scaling>
          <c:orientation val="minMax"/>
        </c:scaling>
        <c:delete val="0"/>
        <c:axPos val="l"/>
        <c:majorGridlines>
          <c:spPr>
            <a:ln>
              <a:solidFill>
                <a:schemeClr val="bg1"/>
              </a:solidFill>
            </a:ln>
          </c:spPr>
        </c:majorGridlines>
        <c:title>
          <c:tx>
            <c:rich>
              <a:bodyPr rot="0" vert="horz"/>
              <a:lstStyle/>
              <a:p>
                <a:pPr>
                  <a:defRPr sz="800"/>
                </a:pPr>
                <a:r>
                  <a:rPr lang="zh-CN" sz="800"/>
                  <a:t>元</a:t>
                </a:r>
                <a:r>
                  <a:rPr lang="en-US" sz="800"/>
                  <a:t>/</a:t>
                </a:r>
                <a:r>
                  <a:rPr lang="zh-CN" sz="800"/>
                  <a:t>吨，美元</a:t>
                </a:r>
                <a:r>
                  <a:rPr lang="en-US" sz="800"/>
                  <a:t>/</a:t>
                </a:r>
                <a:r>
                  <a:rPr lang="zh-CN" sz="800"/>
                  <a:t>桶</a:t>
                </a:r>
              </a:p>
            </c:rich>
          </c:tx>
          <c:layout>
            <c:manualLayout>
              <c:xMode val="edge"/>
              <c:yMode val="edge"/>
              <c:x val="6.5919672192748524E-2"/>
              <c:y val="5.7164010849389529E-3"/>
            </c:manualLayout>
          </c:layout>
          <c:overlay val="0"/>
        </c:title>
        <c:numFmt formatCode="#,##0" sourceLinked="1"/>
        <c:majorTickMark val="none"/>
        <c:minorTickMark val="none"/>
        <c:tickLblPos val="nextTo"/>
        <c:txPr>
          <a:bodyPr/>
          <a:lstStyle/>
          <a:p>
            <a:pPr>
              <a:defRPr sz="800"/>
            </a:pPr>
            <a:endParaRPr lang="zh-CN"/>
          </a:p>
        </c:txPr>
        <c:crossAx val="183283712"/>
        <c:crosses val="autoZero"/>
        <c:crossBetween val="between"/>
      </c:valAx>
      <c:catAx>
        <c:axId val="183287168"/>
        <c:scaling>
          <c:orientation val="minMax"/>
        </c:scaling>
        <c:delete val="1"/>
        <c:axPos val="b"/>
        <c:numFmt formatCode="General" sourceLinked="1"/>
        <c:majorTickMark val="out"/>
        <c:minorTickMark val="none"/>
        <c:tickLblPos val="none"/>
        <c:crossAx val="183182464"/>
        <c:crosses val="autoZero"/>
        <c:auto val="1"/>
        <c:lblAlgn val="ctr"/>
        <c:lblOffset val="100"/>
        <c:noMultiLvlLbl val="0"/>
      </c:catAx>
      <c:valAx>
        <c:axId val="183182464"/>
        <c:scaling>
          <c:orientation val="minMax"/>
        </c:scaling>
        <c:delete val="0"/>
        <c:axPos val="r"/>
        <c:numFmt formatCode="#,##0_);\(#,##0\)" sourceLinked="0"/>
        <c:majorTickMark val="out"/>
        <c:minorTickMark val="none"/>
        <c:tickLblPos val="nextTo"/>
        <c:txPr>
          <a:bodyPr/>
          <a:lstStyle/>
          <a:p>
            <a:pPr>
              <a:defRPr sz="800"/>
            </a:pPr>
            <a:endParaRPr lang="zh-CN"/>
          </a:p>
        </c:txPr>
        <c:crossAx val="183287168"/>
        <c:crosses val="max"/>
        <c:crossBetween val="between"/>
      </c:valAx>
    </c:plotArea>
    <c:legend>
      <c:legendPos val="b"/>
      <c:layout>
        <c:manualLayout>
          <c:xMode val="edge"/>
          <c:yMode val="edge"/>
          <c:x val="0.10001470713027059"/>
          <c:y val="9.5972165604640045E-2"/>
          <c:w val="0.78531583873320598"/>
          <c:h val="0.11210276624307509"/>
        </c:manualLayout>
      </c:layout>
      <c:overlay val="0"/>
      <c:txPr>
        <a:bodyPr/>
        <a:lstStyle/>
        <a:p>
          <a:pPr>
            <a:defRPr sz="800"/>
          </a:pPr>
          <a:endParaRPr lang="zh-CN"/>
        </a:p>
      </c:txPr>
    </c:legend>
    <c:plotVisOnly val="1"/>
    <c:dispBlanksAs val="gap"/>
    <c:showDLblsOverMax val="0"/>
  </c:chart>
  <c:txPr>
    <a:bodyPr/>
    <a:lstStyle/>
    <a:p>
      <a:pPr>
        <a:defRPr lang="zh-CN" altLang="en-US" sz="1200" kern="1200" dirty="0" smtClean="0">
          <a:solidFill>
            <a:schemeClr val="tx1"/>
          </a:solidFill>
          <a:latin typeface="微软雅黑" panose="020B0503020204020204" pitchFamily="34" charset="-122"/>
          <a:ea typeface="微软雅黑" panose="020B0503020204020204" pitchFamily="34" charset="-122"/>
          <a:cs typeface="+mn-cs"/>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110480945126643E-2"/>
          <c:y val="4.1130163867047986E-2"/>
          <c:w val="0.8837790381097469"/>
          <c:h val="0.72251565860962974"/>
        </c:manualLayout>
      </c:layout>
      <c:barChart>
        <c:barDir val="col"/>
        <c:grouping val="clustered"/>
        <c:varyColors val="0"/>
        <c:ser>
          <c:idx val="5"/>
          <c:order val="5"/>
          <c:tx>
            <c:strRef>
              <c:f>成品油V2!$I$5</c:f>
              <c:strCache>
                <c:ptCount val="1"/>
                <c:pt idx="0">
                  <c:v>汽油-原油</c:v>
                </c:pt>
              </c:strCache>
            </c:strRef>
          </c:tx>
          <c:spPr>
            <a:solidFill>
              <a:schemeClr val="accent6"/>
            </a:solidFill>
            <a:ln>
              <a:noFill/>
            </a:ln>
            <a:effectLst/>
          </c:spPr>
          <c:invertIfNegative val="0"/>
          <c:dLbls>
            <c:dLbl>
              <c:idx val="26"/>
              <c:layout/>
              <c:showLegendKey val="0"/>
              <c:showVal val="1"/>
              <c:showCatName val="0"/>
              <c:showSerName val="0"/>
              <c:showPercent val="0"/>
              <c:showBubbleSize val="0"/>
            </c:dLbl>
            <c:showLegendKey val="0"/>
            <c:showVal val="0"/>
            <c:showCatName val="0"/>
            <c:showSerName val="0"/>
            <c:showPercent val="0"/>
            <c:showBubbleSize val="0"/>
          </c:dLbls>
          <c:cat>
            <c:strRef>
              <c:f>成品油V2!$C$6:$C$32</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成品油V2!$I$6:$I$32</c:f>
              <c:numCache>
                <c:formatCode>0.00_ </c:formatCode>
                <c:ptCount val="27"/>
                <c:pt idx="0">
                  <c:v>15.750400000000004</c:v>
                </c:pt>
                <c:pt idx="1">
                  <c:v>15.478000000000009</c:v>
                </c:pt>
                <c:pt idx="2">
                  <c:v>13.064200000000001</c:v>
                </c:pt>
                <c:pt idx="3">
                  <c:v>15.352668421052655</c:v>
                </c:pt>
                <c:pt idx="4">
                  <c:v>13.918795238095257</c:v>
                </c:pt>
                <c:pt idx="5">
                  <c:v>13.366700000000009</c:v>
                </c:pt>
                <c:pt idx="6">
                  <c:v>14.180690476190463</c:v>
                </c:pt>
                <c:pt idx="7">
                  <c:v>17.238445454545442</c:v>
                </c:pt>
                <c:pt idx="8">
                  <c:v>16.863</c:v>
                </c:pt>
                <c:pt idx="9">
                  <c:v>14.583804761904773</c:v>
                </c:pt>
                <c:pt idx="10">
                  <c:v>14.853172727272728</c:v>
                </c:pt>
                <c:pt idx="11">
                  <c:v>13.766250000000001</c:v>
                </c:pt>
                <c:pt idx="12">
                  <c:v>12.510227272727306</c:v>
                </c:pt>
                <c:pt idx="13">
                  <c:v>14.27236842105264</c:v>
                </c:pt>
                <c:pt idx="14">
                  <c:v>14.402619047619076</c:v>
                </c:pt>
                <c:pt idx="15">
                  <c:v>13.208095238095254</c:v>
                </c:pt>
                <c:pt idx="16">
                  <c:v>13.18928571428575</c:v>
                </c:pt>
                <c:pt idx="17">
                  <c:v>9.9614999999999743</c:v>
                </c:pt>
                <c:pt idx="18">
                  <c:v>9.9102272727272727</c:v>
                </c:pt>
                <c:pt idx="19">
                  <c:v>12.336666666666709</c:v>
                </c:pt>
                <c:pt idx="20">
                  <c:v>12.304249999999977</c:v>
                </c:pt>
                <c:pt idx="21">
                  <c:v>8.3339565217391147</c:v>
                </c:pt>
                <c:pt idx="22">
                  <c:v>3.0782857142857125</c:v>
                </c:pt>
                <c:pt idx="23">
                  <c:v>2.6972222222222242</c:v>
                </c:pt>
                <c:pt idx="24">
                  <c:v>1.9465454545454581</c:v>
                </c:pt>
                <c:pt idx="25">
                  <c:v>1.6658333333333104</c:v>
                </c:pt>
                <c:pt idx="26">
                  <c:v>7.4954761904761824</c:v>
                </c:pt>
              </c:numCache>
            </c:numRef>
          </c:val>
          <c:extLst xmlns:c16r2="http://schemas.microsoft.com/office/drawing/2015/06/chart">
            <c:ext xmlns:c16="http://schemas.microsoft.com/office/drawing/2014/chart" uri="{C3380CC4-5D6E-409C-BE32-E72D297353CC}">
              <c16:uniqueId val="{00000000-B53E-4E94-AA26-D4127617A43C}"/>
            </c:ext>
          </c:extLst>
        </c:ser>
        <c:ser>
          <c:idx val="6"/>
          <c:order val="6"/>
          <c:tx>
            <c:strRef>
              <c:f>成品油V2!$J$5</c:f>
              <c:strCache>
                <c:ptCount val="1"/>
                <c:pt idx="0">
                  <c:v>柴油-原油</c:v>
                </c:pt>
              </c:strCache>
            </c:strRef>
          </c:tx>
          <c:spPr>
            <a:solidFill>
              <a:schemeClr val="accent1">
                <a:lumMod val="60000"/>
              </a:schemeClr>
            </a:solidFill>
            <a:ln>
              <a:noFill/>
            </a:ln>
            <a:effectLst/>
          </c:spPr>
          <c:invertIfNegative val="0"/>
          <c:dLbls>
            <c:dLbl>
              <c:idx val="26"/>
              <c:layout/>
              <c:showLegendKey val="0"/>
              <c:showVal val="1"/>
              <c:showCatName val="0"/>
              <c:showSerName val="0"/>
              <c:showPercent val="0"/>
              <c:showBubbleSize val="0"/>
            </c:dLbl>
            <c:showLegendKey val="0"/>
            <c:showVal val="0"/>
            <c:showCatName val="0"/>
            <c:showSerName val="0"/>
            <c:showPercent val="0"/>
            <c:showBubbleSize val="0"/>
          </c:dLbls>
          <c:cat>
            <c:strRef>
              <c:f>成品油V2!$C$6:$C$32</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成品油V2!$J$6:$J$32</c:f>
              <c:numCache>
                <c:formatCode>0.00_ </c:formatCode>
                <c:ptCount val="27"/>
                <c:pt idx="0">
                  <c:v>12.307500000000006</c:v>
                </c:pt>
                <c:pt idx="1">
                  <c:v>12.977500000000004</c:v>
                </c:pt>
                <c:pt idx="2">
                  <c:v>11.934217391304351</c:v>
                </c:pt>
                <c:pt idx="3">
                  <c:v>12.726842105263168</c:v>
                </c:pt>
                <c:pt idx="4">
                  <c:v>11.269285714285736</c:v>
                </c:pt>
                <c:pt idx="5">
                  <c:v>11.911904761904765</c:v>
                </c:pt>
                <c:pt idx="6">
                  <c:v>13.92166666666667</c:v>
                </c:pt>
                <c:pt idx="7">
                  <c:v>14.07113636363637</c:v>
                </c:pt>
                <c:pt idx="8">
                  <c:v>15.678000000000011</c:v>
                </c:pt>
                <c:pt idx="9">
                  <c:v>14.70190476190475</c:v>
                </c:pt>
                <c:pt idx="10">
                  <c:v>13.239090909090898</c:v>
                </c:pt>
                <c:pt idx="11">
                  <c:v>14.290249999999986</c:v>
                </c:pt>
                <c:pt idx="12">
                  <c:v>15.647500000000008</c:v>
                </c:pt>
                <c:pt idx="13">
                  <c:v>15.340263157894732</c:v>
                </c:pt>
                <c:pt idx="14">
                  <c:v>15.640714285714296</c:v>
                </c:pt>
                <c:pt idx="15">
                  <c:v>16.010952380952393</c:v>
                </c:pt>
                <c:pt idx="16">
                  <c:v>16.113095238095298</c:v>
                </c:pt>
                <c:pt idx="17">
                  <c:v>13.806500000000003</c:v>
                </c:pt>
                <c:pt idx="18">
                  <c:v>13.65977272727271</c:v>
                </c:pt>
                <c:pt idx="19">
                  <c:v>16.023809523809533</c:v>
                </c:pt>
                <c:pt idx="20">
                  <c:v>16.130749999999978</c:v>
                </c:pt>
                <c:pt idx="21">
                  <c:v>17.865956521739122</c:v>
                </c:pt>
                <c:pt idx="22">
                  <c:v>16.72928571428573</c:v>
                </c:pt>
                <c:pt idx="23">
                  <c:v>12.694222222222223</c:v>
                </c:pt>
                <c:pt idx="24">
                  <c:v>13.514545454545456</c:v>
                </c:pt>
                <c:pt idx="25">
                  <c:v>14.296388888888885</c:v>
                </c:pt>
                <c:pt idx="26">
                  <c:v>14.088333333333338</c:v>
                </c:pt>
              </c:numCache>
            </c:numRef>
          </c:val>
          <c:extLst xmlns:c16r2="http://schemas.microsoft.com/office/drawing/2015/06/chart">
            <c:ext xmlns:c16="http://schemas.microsoft.com/office/drawing/2014/chart" uri="{C3380CC4-5D6E-409C-BE32-E72D297353CC}">
              <c16:uniqueId val="{00000001-B53E-4E94-AA26-D4127617A43C}"/>
            </c:ext>
          </c:extLst>
        </c:ser>
        <c:dLbls>
          <c:showLegendKey val="0"/>
          <c:showVal val="0"/>
          <c:showCatName val="0"/>
          <c:showSerName val="0"/>
          <c:showPercent val="0"/>
          <c:showBubbleSize val="0"/>
        </c:dLbls>
        <c:gapWidth val="150"/>
        <c:axId val="181202304"/>
        <c:axId val="181200768"/>
      </c:barChart>
      <c:lineChart>
        <c:grouping val="standard"/>
        <c:varyColors val="0"/>
        <c:ser>
          <c:idx val="0"/>
          <c:order val="0"/>
          <c:tx>
            <c:strRef>
              <c:f>成品油V2!$D$5</c:f>
              <c:strCache>
                <c:ptCount val="1"/>
                <c:pt idx="0">
                  <c:v>迪拜</c:v>
                </c:pt>
              </c:strCache>
            </c:strRef>
          </c:tx>
          <c:spPr>
            <a:ln w="19050" cap="rnd">
              <a:solidFill>
                <a:srgbClr val="C00000"/>
              </a:solidFill>
              <a:round/>
            </a:ln>
            <a:effectLst/>
          </c:spPr>
          <c:marker>
            <c:symbol val="none"/>
          </c:marker>
          <c:dLbls>
            <c:dLbl>
              <c:idx val="26"/>
              <c:layout>
                <c:manualLayout>
                  <c:x val="-2.4864024864024864E-2"/>
                  <c:y val="0"/>
                </c:manualLayout>
              </c:layout>
              <c:showLegendKey val="0"/>
              <c:showVal val="1"/>
              <c:showCatName val="0"/>
              <c:showSerName val="0"/>
              <c:showPercent val="0"/>
              <c:showBubbleSize val="0"/>
            </c:dLbl>
            <c:showLegendKey val="0"/>
            <c:showVal val="0"/>
            <c:showCatName val="0"/>
            <c:showSerName val="0"/>
            <c:showPercent val="0"/>
            <c:showBubbleSize val="0"/>
          </c:dLbls>
          <c:cat>
            <c:strRef>
              <c:f>成品油V2!$C$6:$C$32</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成品油V2!$D$6:$D$32</c:f>
              <c:numCache>
                <c:formatCode>0.00_ </c:formatCode>
                <c:ptCount val="27"/>
                <c:pt idx="0">
                  <c:v>53.717000000000006</c:v>
                </c:pt>
                <c:pt idx="1">
                  <c:v>54.44</c:v>
                </c:pt>
                <c:pt idx="2">
                  <c:v>51.201000000000001</c:v>
                </c:pt>
                <c:pt idx="3">
                  <c:v>52.292631578947351</c:v>
                </c:pt>
                <c:pt idx="4">
                  <c:v>50.536904761904751</c:v>
                </c:pt>
                <c:pt idx="5">
                  <c:v>46.47</c:v>
                </c:pt>
                <c:pt idx="6">
                  <c:v>47.568809523809534</c:v>
                </c:pt>
                <c:pt idx="7">
                  <c:v>50.222954545454563</c:v>
                </c:pt>
                <c:pt idx="8">
                  <c:v>53.66850000000003</c:v>
                </c:pt>
                <c:pt idx="9">
                  <c:v>55.548095238095257</c:v>
                </c:pt>
                <c:pt idx="10">
                  <c:v>60.81772727272724</c:v>
                </c:pt>
                <c:pt idx="11">
                  <c:v>61.598750000000038</c:v>
                </c:pt>
                <c:pt idx="12">
                  <c:v>66.189318181818152</c:v>
                </c:pt>
                <c:pt idx="13">
                  <c:v>62.720789473684178</c:v>
                </c:pt>
                <c:pt idx="14">
                  <c:v>62.735000000000028</c:v>
                </c:pt>
                <c:pt idx="15">
                  <c:v>68.27095238095238</c:v>
                </c:pt>
                <c:pt idx="16">
                  <c:v>74.41261904761906</c:v>
                </c:pt>
                <c:pt idx="17">
                  <c:v>73.591500000000025</c:v>
                </c:pt>
                <c:pt idx="18">
                  <c:v>73.224772727272708</c:v>
                </c:pt>
                <c:pt idx="19">
                  <c:v>72.487142857142842</c:v>
                </c:pt>
                <c:pt idx="20">
                  <c:v>77.247250000000108</c:v>
                </c:pt>
                <c:pt idx="21">
                  <c:v>79.388043478260883</c:v>
                </c:pt>
                <c:pt idx="22">
                  <c:v>65.560714285714297</c:v>
                </c:pt>
                <c:pt idx="23">
                  <c:v>57.317777777777749</c:v>
                </c:pt>
                <c:pt idx="24">
                  <c:v>59.080454545454515</c:v>
                </c:pt>
                <c:pt idx="25">
                  <c:v>64.574722222222178</c:v>
                </c:pt>
                <c:pt idx="26">
                  <c:v>66.934047619047689</c:v>
                </c:pt>
              </c:numCache>
            </c:numRef>
          </c:val>
          <c:smooth val="0"/>
          <c:extLst xmlns:c16r2="http://schemas.microsoft.com/office/drawing/2015/06/chart">
            <c:ext xmlns:c16="http://schemas.microsoft.com/office/drawing/2014/chart" uri="{C3380CC4-5D6E-409C-BE32-E72D297353CC}">
              <c16:uniqueId val="{00000002-B53E-4E94-AA26-D4127617A43C}"/>
            </c:ext>
          </c:extLst>
        </c:ser>
        <c:ser>
          <c:idx val="1"/>
          <c:order val="1"/>
          <c:tx>
            <c:strRef>
              <c:f>成品油V2!$E$5</c:f>
              <c:strCache>
                <c:ptCount val="1"/>
                <c:pt idx="0">
                  <c:v>新加坡汽油</c:v>
                </c:pt>
              </c:strCache>
            </c:strRef>
          </c:tx>
          <c:spPr>
            <a:ln w="19050" cap="rnd">
              <a:solidFill>
                <a:srgbClr val="00B050"/>
              </a:solidFill>
              <a:round/>
            </a:ln>
            <a:effectLst/>
          </c:spPr>
          <c:marker>
            <c:symbol val="none"/>
          </c:marker>
          <c:dLbls>
            <c:dLbl>
              <c:idx val="26"/>
              <c:layout>
                <c:manualLayout>
                  <c:x val="-1.8648018648018679E-2"/>
                  <c:y val="1.4035084617193621E-2"/>
                </c:manualLayout>
              </c:layout>
              <c:showLegendKey val="0"/>
              <c:showVal val="1"/>
              <c:showCatName val="0"/>
              <c:showSerName val="0"/>
              <c:showPercent val="0"/>
              <c:showBubbleSize val="0"/>
            </c:dLbl>
            <c:showLegendKey val="0"/>
            <c:showVal val="0"/>
            <c:showCatName val="0"/>
            <c:showSerName val="0"/>
            <c:showPercent val="0"/>
            <c:showBubbleSize val="0"/>
          </c:dLbls>
          <c:cat>
            <c:strRef>
              <c:f>成品油V2!$C$6:$C$32</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成品油V2!$E$6:$E$32</c:f>
              <c:numCache>
                <c:formatCode>0.00_ </c:formatCode>
                <c:ptCount val="27"/>
                <c:pt idx="0">
                  <c:v>69.467400000000026</c:v>
                </c:pt>
                <c:pt idx="1">
                  <c:v>69.918000000000006</c:v>
                </c:pt>
                <c:pt idx="2">
                  <c:v>64.265199999999993</c:v>
                </c:pt>
                <c:pt idx="3">
                  <c:v>67.645299999999992</c:v>
                </c:pt>
                <c:pt idx="4">
                  <c:v>64.455699999999993</c:v>
                </c:pt>
                <c:pt idx="5">
                  <c:v>59.8367</c:v>
                </c:pt>
                <c:pt idx="6">
                  <c:v>61.749500000000012</c:v>
                </c:pt>
                <c:pt idx="7">
                  <c:v>67.461400000000026</c:v>
                </c:pt>
                <c:pt idx="8">
                  <c:v>70.531499999999994</c:v>
                </c:pt>
                <c:pt idx="9">
                  <c:v>70.131900000000002</c:v>
                </c:pt>
                <c:pt idx="10">
                  <c:v>75.670899999999989</c:v>
                </c:pt>
                <c:pt idx="11">
                  <c:v>75.364999999999995</c:v>
                </c:pt>
                <c:pt idx="12">
                  <c:v>78.699545454545472</c:v>
                </c:pt>
                <c:pt idx="13">
                  <c:v>76.993157894736854</c:v>
                </c:pt>
                <c:pt idx="14">
                  <c:v>77.137619047619097</c:v>
                </c:pt>
                <c:pt idx="15">
                  <c:v>81.479047619047634</c:v>
                </c:pt>
                <c:pt idx="16">
                  <c:v>87.601904761904763</c:v>
                </c:pt>
                <c:pt idx="17">
                  <c:v>83.552999999999969</c:v>
                </c:pt>
                <c:pt idx="18">
                  <c:v>83.134999999999991</c:v>
                </c:pt>
                <c:pt idx="19">
                  <c:v>84.823809523809487</c:v>
                </c:pt>
                <c:pt idx="20">
                  <c:v>89.551499999999976</c:v>
                </c:pt>
                <c:pt idx="21">
                  <c:v>87.721999999999994</c:v>
                </c:pt>
                <c:pt idx="22">
                  <c:v>68.638999999999982</c:v>
                </c:pt>
                <c:pt idx="23">
                  <c:v>60.015000000000001</c:v>
                </c:pt>
                <c:pt idx="24">
                  <c:v>61.027000000000001</c:v>
                </c:pt>
                <c:pt idx="25">
                  <c:v>66.240555555555545</c:v>
                </c:pt>
                <c:pt idx="26">
                  <c:v>74.429523809523801</c:v>
                </c:pt>
              </c:numCache>
            </c:numRef>
          </c:val>
          <c:smooth val="0"/>
          <c:extLst xmlns:c16r2="http://schemas.microsoft.com/office/drawing/2015/06/chart">
            <c:ext xmlns:c16="http://schemas.microsoft.com/office/drawing/2014/chart" uri="{C3380CC4-5D6E-409C-BE32-E72D297353CC}">
              <c16:uniqueId val="{00000003-B53E-4E94-AA26-D4127617A43C}"/>
            </c:ext>
          </c:extLst>
        </c:ser>
        <c:ser>
          <c:idx val="2"/>
          <c:order val="2"/>
          <c:tx>
            <c:strRef>
              <c:f>成品油V2!$F$5</c:f>
              <c:strCache>
                <c:ptCount val="1"/>
                <c:pt idx="0">
                  <c:v>新加坡柴油</c:v>
                </c:pt>
              </c:strCache>
            </c:strRef>
          </c:tx>
          <c:spPr>
            <a:ln w="19050" cap="rnd">
              <a:solidFill>
                <a:schemeClr val="accent3"/>
              </a:solidFill>
              <a:round/>
            </a:ln>
            <a:effectLst/>
          </c:spPr>
          <c:marker>
            <c:symbol val="none"/>
          </c:marker>
          <c:dLbls>
            <c:dLbl>
              <c:idx val="26"/>
              <c:layout>
                <c:manualLayout>
                  <c:x val="-2.797202797202801E-2"/>
                  <c:y val="-2.5263152310948514E-2"/>
                </c:manualLayout>
              </c:layout>
              <c:showLegendKey val="0"/>
              <c:showVal val="1"/>
              <c:showCatName val="0"/>
              <c:showSerName val="0"/>
              <c:showPercent val="0"/>
              <c:showBubbleSize val="0"/>
            </c:dLbl>
            <c:showLegendKey val="0"/>
            <c:showVal val="0"/>
            <c:showCatName val="0"/>
            <c:showSerName val="0"/>
            <c:showPercent val="0"/>
            <c:showBubbleSize val="0"/>
          </c:dLbls>
          <c:cat>
            <c:strRef>
              <c:f>成品油V2!$C$6:$C$32</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成品油V2!$F$6:$F$32</c:f>
              <c:numCache>
                <c:formatCode>0.00_ </c:formatCode>
                <c:ptCount val="27"/>
                <c:pt idx="0">
                  <c:v>66.024500000000003</c:v>
                </c:pt>
                <c:pt idx="1">
                  <c:v>67.417500000000061</c:v>
                </c:pt>
                <c:pt idx="2">
                  <c:v>63.135217391304352</c:v>
                </c:pt>
                <c:pt idx="3">
                  <c:v>65.01947368421061</c:v>
                </c:pt>
                <c:pt idx="4">
                  <c:v>61.806190476190451</c:v>
                </c:pt>
                <c:pt idx="5">
                  <c:v>58.381904761904735</c:v>
                </c:pt>
                <c:pt idx="6">
                  <c:v>61.490476190476201</c:v>
                </c:pt>
                <c:pt idx="7">
                  <c:v>64.294090909090926</c:v>
                </c:pt>
                <c:pt idx="8">
                  <c:v>69.346500000000006</c:v>
                </c:pt>
                <c:pt idx="9">
                  <c:v>70.25</c:v>
                </c:pt>
                <c:pt idx="10">
                  <c:v>74.056818181818173</c:v>
                </c:pt>
                <c:pt idx="11">
                  <c:v>75.888999999999982</c:v>
                </c:pt>
                <c:pt idx="12">
                  <c:v>81.836818181818174</c:v>
                </c:pt>
                <c:pt idx="13">
                  <c:v>78.061052631578946</c:v>
                </c:pt>
                <c:pt idx="14">
                  <c:v>78.375714285714281</c:v>
                </c:pt>
                <c:pt idx="15">
                  <c:v>84.281904761904826</c:v>
                </c:pt>
                <c:pt idx="16">
                  <c:v>90.525714285714301</c:v>
                </c:pt>
                <c:pt idx="17">
                  <c:v>87.397999999999996</c:v>
                </c:pt>
                <c:pt idx="18">
                  <c:v>86.884545454545446</c:v>
                </c:pt>
                <c:pt idx="19">
                  <c:v>88.510952380952375</c:v>
                </c:pt>
                <c:pt idx="20">
                  <c:v>93.377999999999986</c:v>
                </c:pt>
                <c:pt idx="21">
                  <c:v>97.254000000000005</c:v>
                </c:pt>
                <c:pt idx="22">
                  <c:v>82.29</c:v>
                </c:pt>
                <c:pt idx="23">
                  <c:v>70.012</c:v>
                </c:pt>
                <c:pt idx="24">
                  <c:v>72.595000000000013</c:v>
                </c:pt>
                <c:pt idx="25">
                  <c:v>78.871111111111119</c:v>
                </c:pt>
                <c:pt idx="26">
                  <c:v>81.022380952380843</c:v>
                </c:pt>
              </c:numCache>
            </c:numRef>
          </c:val>
          <c:smooth val="0"/>
          <c:extLst xmlns:c16r2="http://schemas.microsoft.com/office/drawing/2015/06/chart">
            <c:ext xmlns:c16="http://schemas.microsoft.com/office/drawing/2014/chart" uri="{C3380CC4-5D6E-409C-BE32-E72D297353CC}">
              <c16:uniqueId val="{00000004-B53E-4E94-AA26-D4127617A43C}"/>
            </c:ext>
          </c:extLst>
        </c:ser>
        <c:ser>
          <c:idx val="3"/>
          <c:order val="3"/>
          <c:tx>
            <c:strRef>
              <c:f>成品油V2!$G$5</c:f>
              <c:strCache>
                <c:ptCount val="1"/>
                <c:pt idx="0">
                  <c:v>新加坡航煤</c:v>
                </c:pt>
              </c:strCache>
            </c:strRef>
          </c:tx>
          <c:spPr>
            <a:ln w="19050" cap="rnd">
              <a:solidFill>
                <a:schemeClr val="accent4"/>
              </a:solidFill>
              <a:round/>
            </a:ln>
            <a:effectLst/>
          </c:spPr>
          <c:marker>
            <c:symbol val="none"/>
          </c:marker>
          <c:dLbls>
            <c:dLbl>
              <c:idx val="26"/>
              <c:layout>
                <c:manualLayout>
                  <c:x val="-2.0202020202020211E-2"/>
                  <c:y val="1.9649118464071087E-2"/>
                </c:manualLayout>
              </c:layout>
              <c:showLegendKey val="0"/>
              <c:showVal val="1"/>
              <c:showCatName val="0"/>
              <c:showSerName val="0"/>
              <c:showPercent val="0"/>
              <c:showBubbleSize val="0"/>
            </c:dLbl>
            <c:showLegendKey val="0"/>
            <c:showVal val="0"/>
            <c:showCatName val="0"/>
            <c:showSerName val="0"/>
            <c:showPercent val="0"/>
            <c:showBubbleSize val="0"/>
          </c:dLbls>
          <c:cat>
            <c:strRef>
              <c:f>成品油V2!$C$6:$C$32</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成品油V2!$G$6:$G$32</c:f>
              <c:numCache>
                <c:formatCode>0.00_ </c:formatCode>
                <c:ptCount val="27"/>
                <c:pt idx="0">
                  <c:v>65.14549999999997</c:v>
                </c:pt>
                <c:pt idx="1">
                  <c:v>66.256500000000003</c:v>
                </c:pt>
                <c:pt idx="2">
                  <c:v>61.917391304347795</c:v>
                </c:pt>
                <c:pt idx="3">
                  <c:v>63.881578947368396</c:v>
                </c:pt>
                <c:pt idx="4">
                  <c:v>60.809047619047561</c:v>
                </c:pt>
                <c:pt idx="5">
                  <c:v>57.041904761904746</c:v>
                </c:pt>
                <c:pt idx="6">
                  <c:v>59.766190476190481</c:v>
                </c:pt>
                <c:pt idx="7">
                  <c:v>63.085909090909112</c:v>
                </c:pt>
                <c:pt idx="8">
                  <c:v>68.066000000000003</c:v>
                </c:pt>
                <c:pt idx="9">
                  <c:v>68.312857142857069</c:v>
                </c:pt>
                <c:pt idx="10">
                  <c:v>74.037272727272736</c:v>
                </c:pt>
                <c:pt idx="11">
                  <c:v>75.453000000000003</c:v>
                </c:pt>
                <c:pt idx="12">
                  <c:v>80.950000000000017</c:v>
                </c:pt>
                <c:pt idx="13">
                  <c:v>80.024210526315827</c:v>
                </c:pt>
                <c:pt idx="14">
                  <c:v>78.994761904761901</c:v>
                </c:pt>
                <c:pt idx="15">
                  <c:v>85.163809523809519</c:v>
                </c:pt>
                <c:pt idx="16">
                  <c:v>89.944761904761933</c:v>
                </c:pt>
                <c:pt idx="17">
                  <c:v>86.929999999999993</c:v>
                </c:pt>
                <c:pt idx="18">
                  <c:v>87.359545454545454</c:v>
                </c:pt>
                <c:pt idx="19">
                  <c:v>87.263333333333279</c:v>
                </c:pt>
                <c:pt idx="20">
                  <c:v>97.254000000000005</c:v>
                </c:pt>
                <c:pt idx="21">
                  <c:v>95.131</c:v>
                </c:pt>
                <c:pt idx="22">
                  <c:v>82.942000000000007</c:v>
                </c:pt>
                <c:pt idx="23">
                  <c:v>71.125999999999948</c:v>
                </c:pt>
                <c:pt idx="24">
                  <c:v>71.815909090909074</c:v>
                </c:pt>
                <c:pt idx="25">
                  <c:v>77.856999999999999</c:v>
                </c:pt>
                <c:pt idx="26">
                  <c:v>79.83</c:v>
                </c:pt>
              </c:numCache>
            </c:numRef>
          </c:val>
          <c:smooth val="0"/>
          <c:extLst xmlns:c16r2="http://schemas.microsoft.com/office/drawing/2015/06/chart">
            <c:ext xmlns:c16="http://schemas.microsoft.com/office/drawing/2014/chart" uri="{C3380CC4-5D6E-409C-BE32-E72D297353CC}">
              <c16:uniqueId val="{00000005-B53E-4E94-AA26-D4127617A43C}"/>
            </c:ext>
          </c:extLst>
        </c:ser>
        <c:ser>
          <c:idx val="4"/>
          <c:order val="4"/>
          <c:tx>
            <c:strRef>
              <c:f>成品油V2!$H$5</c:f>
              <c:strCache>
                <c:ptCount val="1"/>
                <c:pt idx="0">
                  <c:v>日本石脑油</c:v>
                </c:pt>
              </c:strCache>
            </c:strRef>
          </c:tx>
          <c:spPr>
            <a:ln w="19050" cap="rnd">
              <a:solidFill>
                <a:schemeClr val="accent5"/>
              </a:solidFill>
              <a:round/>
            </a:ln>
            <a:effectLst/>
          </c:spPr>
          <c:marker>
            <c:symbol val="none"/>
          </c:marker>
          <c:dLbls>
            <c:dLbl>
              <c:idx val="26"/>
              <c:layout>
                <c:manualLayout>
                  <c:x val="-2.6418026418026454E-2"/>
                  <c:y val="2.8070169234386726E-3"/>
                </c:manualLayout>
              </c:layout>
              <c:showLegendKey val="0"/>
              <c:showVal val="1"/>
              <c:showCatName val="0"/>
              <c:showSerName val="0"/>
              <c:showPercent val="0"/>
              <c:showBubbleSize val="0"/>
            </c:dLbl>
            <c:showLegendKey val="0"/>
            <c:showVal val="0"/>
            <c:showCatName val="0"/>
            <c:showSerName val="0"/>
            <c:showPercent val="0"/>
            <c:showBubbleSize val="0"/>
          </c:dLbls>
          <c:cat>
            <c:strRef>
              <c:f>成品油V2!$C$6:$C$32</c:f>
              <c:strCache>
                <c:ptCount val="27"/>
                <c:pt idx="0">
                  <c:v>2017年1月</c:v>
                </c:pt>
                <c:pt idx="1">
                  <c:v>2月</c:v>
                </c:pt>
                <c:pt idx="2">
                  <c:v>3月</c:v>
                </c:pt>
                <c:pt idx="3">
                  <c:v>4月</c:v>
                </c:pt>
                <c:pt idx="4">
                  <c:v>5月</c:v>
                </c:pt>
                <c:pt idx="5">
                  <c:v>6月</c:v>
                </c:pt>
                <c:pt idx="6">
                  <c:v>7月</c:v>
                </c:pt>
                <c:pt idx="7">
                  <c:v>8月</c:v>
                </c:pt>
                <c:pt idx="8">
                  <c:v>9月</c:v>
                </c:pt>
                <c:pt idx="9">
                  <c:v>10月</c:v>
                </c:pt>
                <c:pt idx="10">
                  <c:v>11月</c:v>
                </c:pt>
                <c:pt idx="11">
                  <c:v>12月</c:v>
                </c:pt>
                <c:pt idx="12">
                  <c:v>2018年1月</c:v>
                </c:pt>
                <c:pt idx="13">
                  <c:v>2月</c:v>
                </c:pt>
                <c:pt idx="14">
                  <c:v>3月</c:v>
                </c:pt>
                <c:pt idx="15">
                  <c:v>4月</c:v>
                </c:pt>
                <c:pt idx="16">
                  <c:v>5月</c:v>
                </c:pt>
                <c:pt idx="17">
                  <c:v>6月</c:v>
                </c:pt>
                <c:pt idx="18">
                  <c:v>7月</c:v>
                </c:pt>
                <c:pt idx="19">
                  <c:v>8月</c:v>
                </c:pt>
                <c:pt idx="20">
                  <c:v>9月</c:v>
                </c:pt>
                <c:pt idx="21">
                  <c:v>10月</c:v>
                </c:pt>
                <c:pt idx="22">
                  <c:v>11月</c:v>
                </c:pt>
                <c:pt idx="23">
                  <c:v>12月</c:v>
                </c:pt>
                <c:pt idx="24">
                  <c:v>2019年1月</c:v>
                </c:pt>
                <c:pt idx="25">
                  <c:v>2月</c:v>
                </c:pt>
                <c:pt idx="26">
                  <c:v>3月</c:v>
                </c:pt>
              </c:strCache>
            </c:strRef>
          </c:cat>
          <c:val>
            <c:numRef>
              <c:f>成品油V2!$H$6:$H$32</c:f>
              <c:numCache>
                <c:formatCode>0.00_ </c:formatCode>
                <c:ptCount val="27"/>
                <c:pt idx="0">
                  <c:v>49.058733333333329</c:v>
                </c:pt>
                <c:pt idx="1">
                  <c:v>57.336166666666607</c:v>
                </c:pt>
                <c:pt idx="2">
                  <c:v>52.080944444444413</c:v>
                </c:pt>
                <c:pt idx="3">
                  <c:v>50.524722222222223</c:v>
                </c:pt>
                <c:pt idx="4">
                  <c:v>45.293522222222258</c:v>
                </c:pt>
                <c:pt idx="5">
                  <c:v>41.79230000000004</c:v>
                </c:pt>
                <c:pt idx="6">
                  <c:v>47.361111111111114</c:v>
                </c:pt>
                <c:pt idx="7">
                  <c:v>49.674522222222222</c:v>
                </c:pt>
                <c:pt idx="8">
                  <c:v>54.072111111111113</c:v>
                </c:pt>
                <c:pt idx="9">
                  <c:v>56.196333333333364</c:v>
                </c:pt>
                <c:pt idx="10">
                  <c:v>65.354800000000012</c:v>
                </c:pt>
                <c:pt idx="11">
                  <c:v>62.696433333333339</c:v>
                </c:pt>
                <c:pt idx="12">
                  <c:v>66.986111111111114</c:v>
                </c:pt>
                <c:pt idx="13">
                  <c:v>62.611871345029243</c:v>
                </c:pt>
                <c:pt idx="14">
                  <c:v>63.998677248677261</c:v>
                </c:pt>
                <c:pt idx="15">
                  <c:v>67.407407407407405</c:v>
                </c:pt>
                <c:pt idx="16">
                  <c:v>74.718915343915398</c:v>
                </c:pt>
                <c:pt idx="17">
                  <c:v>71.374333333333254</c:v>
                </c:pt>
                <c:pt idx="18">
                  <c:v>72.957070707070713</c:v>
                </c:pt>
                <c:pt idx="19">
                  <c:v>72.732954545454518</c:v>
                </c:pt>
                <c:pt idx="20">
                  <c:v>82.29</c:v>
                </c:pt>
                <c:pt idx="21">
                  <c:v>76.3085555555555</c:v>
                </c:pt>
                <c:pt idx="22">
                  <c:v>58.811444444444376</c:v>
                </c:pt>
                <c:pt idx="23">
                  <c:v>53.951444444444377</c:v>
                </c:pt>
                <c:pt idx="24">
                  <c:v>53.796717171717177</c:v>
                </c:pt>
                <c:pt idx="25">
                  <c:v>57.806333333333328</c:v>
                </c:pt>
                <c:pt idx="26">
                  <c:v>61.453000000000003</c:v>
                </c:pt>
              </c:numCache>
            </c:numRef>
          </c:val>
          <c:smooth val="0"/>
          <c:extLst xmlns:c16r2="http://schemas.microsoft.com/office/drawing/2015/06/chart">
            <c:ext xmlns:c16="http://schemas.microsoft.com/office/drawing/2014/chart" uri="{C3380CC4-5D6E-409C-BE32-E72D297353CC}">
              <c16:uniqueId val="{00000006-B53E-4E94-AA26-D4127617A43C}"/>
            </c:ext>
          </c:extLst>
        </c:ser>
        <c:dLbls>
          <c:showLegendKey val="0"/>
          <c:showVal val="0"/>
          <c:showCatName val="0"/>
          <c:showSerName val="0"/>
          <c:showPercent val="0"/>
          <c:showBubbleSize val="0"/>
        </c:dLbls>
        <c:marker val="1"/>
        <c:smooth val="0"/>
        <c:axId val="181181056"/>
        <c:axId val="181199232"/>
      </c:lineChart>
      <c:catAx>
        <c:axId val="1811810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9232"/>
        <c:crosses val="autoZero"/>
        <c:auto val="1"/>
        <c:lblAlgn val="ctr"/>
        <c:lblOffset val="100"/>
        <c:noMultiLvlLbl val="0"/>
      </c:catAx>
      <c:valAx>
        <c:axId val="181199232"/>
        <c:scaling>
          <c:orientation val="minMax"/>
          <c:max val="97.5"/>
          <c:min val="30"/>
        </c:scaling>
        <c:delete val="0"/>
        <c:axPos val="l"/>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zh-CN"/>
          </a:p>
        </c:txPr>
        <c:crossAx val="181181056"/>
        <c:crosses val="autoZero"/>
        <c:crossBetween val="between"/>
      </c:valAx>
      <c:valAx>
        <c:axId val="181200768"/>
        <c:scaling>
          <c:orientation val="minMax"/>
          <c:max val="75"/>
          <c:min val="0"/>
        </c:scaling>
        <c:delete val="0"/>
        <c:axPos val="r"/>
        <c:numFmt formatCode="0.00_ " sourceLinked="1"/>
        <c:majorTickMark val="out"/>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zh-CN"/>
          </a:p>
        </c:txPr>
        <c:crossAx val="181202304"/>
        <c:crosses val="max"/>
        <c:crossBetween val="between"/>
      </c:valAx>
      <c:catAx>
        <c:axId val="181202304"/>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美元</a:t>
                </a:r>
                <a:r>
                  <a:rPr lang="en-US" altLang="zh-CN"/>
                  <a:t>/</a:t>
                </a:r>
                <a:r>
                  <a:rPr lang="zh-CN" altLang="en-US"/>
                  <a:t>桶</a:t>
                </a:r>
              </a:p>
            </c:rich>
          </c:tx>
          <c:layout>
            <c:manualLayout>
              <c:xMode val="edge"/>
              <c:yMode val="edge"/>
              <c:x val="0.86516463475074412"/>
              <c:y val="4.8362124140989129E-2"/>
            </c:manualLayout>
          </c:layout>
          <c:overlay val="0"/>
          <c:spPr>
            <a:noFill/>
            <a:ln>
              <a:noFill/>
            </a:ln>
            <a:effectLst/>
          </c:spPr>
        </c:title>
        <c:numFmt formatCode="General" sourceLinked="1"/>
        <c:majorTickMark val="out"/>
        <c:minorTickMark val="none"/>
        <c:tickLblPos val="none"/>
        <c:crossAx val="181200768"/>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4"/>
          <c:order val="2"/>
          <c:tx>
            <c:strRef>
              <c:f>联化!$C$11</c:f>
              <c:strCache>
                <c:ptCount val="1"/>
                <c:pt idx="0">
                  <c:v>联化实际采购价减三种原油月均价</c:v>
                </c:pt>
              </c:strCache>
            </c:strRef>
          </c:tx>
          <c:spPr>
            <a:solidFill>
              <a:srgbClr val="C00000"/>
            </a:solidFill>
            <a:ln>
              <a:noFill/>
            </a:ln>
            <a:effectLst/>
          </c:spPr>
          <c:invertIfNegative val="0"/>
          <c:cat>
            <c:strRef>
              <c:f>联化!$D$6:$R$6</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联化!$D$11:$R$11</c:f>
              <c:numCache>
                <c:formatCode>General</c:formatCode>
                <c:ptCount val="15"/>
                <c:pt idx="0">
                  <c:v>-0.53428679383851119</c:v>
                </c:pt>
                <c:pt idx="1">
                  <c:v>-0.43033598539783291</c:v>
                </c:pt>
                <c:pt idx="2">
                  <c:v>-1.0455846384016418</c:v>
                </c:pt>
                <c:pt idx="3">
                  <c:v>-1.3938938911231276</c:v>
                </c:pt>
                <c:pt idx="4">
                  <c:v>-1.0755026368859433</c:v>
                </c:pt>
                <c:pt idx="5">
                  <c:v>-1.2628410040861127</c:v>
                </c:pt>
                <c:pt idx="6">
                  <c:v>-1.0540236319177301</c:v>
                </c:pt>
                <c:pt idx="7">
                  <c:v>-0.86167240418751656</c:v>
                </c:pt>
                <c:pt idx="8">
                  <c:v>-0.94692550358061633</c:v>
                </c:pt>
                <c:pt idx="9">
                  <c:v>-1.1259843844416366</c:v>
                </c:pt>
                <c:pt idx="10">
                  <c:v>1.4201049389185995E-2</c:v>
                </c:pt>
                <c:pt idx="11">
                  <c:v>0.47560557431742762</c:v>
                </c:pt>
                <c:pt idx="12">
                  <c:v>0.86458049467058473</c:v>
                </c:pt>
                <c:pt idx="13">
                  <c:v>-0.75668336248634205</c:v>
                </c:pt>
                <c:pt idx="14">
                  <c:v>-0.11925059575162322</c:v>
                </c:pt>
              </c:numCache>
            </c:numRef>
          </c:val>
          <c:extLst xmlns:c16r2="http://schemas.microsoft.com/office/drawing/2015/06/chart">
            <c:ext xmlns:c16="http://schemas.microsoft.com/office/drawing/2014/chart" uri="{C3380CC4-5D6E-409C-BE32-E72D297353CC}">
              <c16:uniqueId val="{00000000-0915-4673-88C8-088FC408EA10}"/>
            </c:ext>
          </c:extLst>
        </c:ser>
        <c:dLbls>
          <c:showLegendKey val="0"/>
          <c:showVal val="0"/>
          <c:showCatName val="0"/>
          <c:showSerName val="0"/>
          <c:showPercent val="0"/>
          <c:showBubbleSize val="0"/>
        </c:dLbls>
        <c:gapWidth val="403"/>
        <c:axId val="181318016"/>
        <c:axId val="181316224"/>
      </c:barChart>
      <c:lineChart>
        <c:grouping val="standard"/>
        <c:varyColors val="0"/>
        <c:ser>
          <c:idx val="0"/>
          <c:order val="0"/>
          <c:tx>
            <c:strRef>
              <c:f>联化!$C$7</c:f>
              <c:strCache>
                <c:ptCount val="1"/>
                <c:pt idx="0">
                  <c:v>三种原油（计价期）</c:v>
                </c:pt>
              </c:strCache>
            </c:strRef>
          </c:tx>
          <c:spPr>
            <a:ln w="28575" cap="rnd">
              <a:solidFill>
                <a:schemeClr val="accent1"/>
              </a:solidFill>
              <a:round/>
            </a:ln>
            <a:effectLst/>
          </c:spPr>
          <c:marker>
            <c:symbol val="none"/>
          </c:marker>
          <c:cat>
            <c:strRef>
              <c:f>联化!$D$6:$R$6</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联化!$D$7:$R$7</c:f>
              <c:numCache>
                <c:formatCode>General</c:formatCode>
                <c:ptCount val="15"/>
                <c:pt idx="0">
                  <c:v>62.438300000000012</c:v>
                </c:pt>
                <c:pt idx="1">
                  <c:v>67.468000000000004</c:v>
                </c:pt>
                <c:pt idx="2">
                  <c:v>64.263000000000005</c:v>
                </c:pt>
                <c:pt idx="3">
                  <c:v>65.054000000000002</c:v>
                </c:pt>
                <c:pt idx="4">
                  <c:v>69.908380952380824</c:v>
                </c:pt>
                <c:pt idx="5">
                  <c:v>75.342000000000013</c:v>
                </c:pt>
                <c:pt idx="6">
                  <c:v>74.153857142856978</c:v>
                </c:pt>
                <c:pt idx="7">
                  <c:v>73.701718614718601</c:v>
                </c:pt>
                <c:pt idx="8">
                  <c:v>72.775130434782497</c:v>
                </c:pt>
                <c:pt idx="9">
                  <c:v>78.063644736842093</c:v>
                </c:pt>
                <c:pt idx="10">
                  <c:v>79.410000000000025</c:v>
                </c:pt>
                <c:pt idx="11">
                  <c:v>64.897593073593072</c:v>
                </c:pt>
                <c:pt idx="12">
                  <c:v>56.528000000000013</c:v>
                </c:pt>
                <c:pt idx="13">
                  <c:v>59.133216450216374</c:v>
                </c:pt>
                <c:pt idx="14" formatCode="0.00_ ;[Red]\-0.00\ ">
                  <c:v>63.56369736842106</c:v>
                </c:pt>
              </c:numCache>
            </c:numRef>
          </c:val>
          <c:smooth val="0"/>
          <c:extLst xmlns:c16r2="http://schemas.microsoft.com/office/drawing/2015/06/chart">
            <c:ext xmlns:c16="http://schemas.microsoft.com/office/drawing/2014/chart" uri="{C3380CC4-5D6E-409C-BE32-E72D297353CC}">
              <c16:uniqueId val="{00000001-0915-4673-88C8-088FC408EA10}"/>
            </c:ext>
          </c:extLst>
        </c:ser>
        <c:ser>
          <c:idx val="3"/>
          <c:order val="1"/>
          <c:tx>
            <c:strRef>
              <c:f>联化!$C$10</c:f>
              <c:strCache>
                <c:ptCount val="1"/>
                <c:pt idx="0">
                  <c:v>联化实际采购价</c:v>
                </c:pt>
              </c:strCache>
            </c:strRef>
          </c:tx>
          <c:spPr>
            <a:ln w="28575" cap="rnd">
              <a:solidFill>
                <a:schemeClr val="accent4"/>
              </a:solidFill>
              <a:round/>
            </a:ln>
            <a:effectLst/>
          </c:spPr>
          <c:marker>
            <c:symbol val="none"/>
          </c:marker>
          <c:cat>
            <c:strRef>
              <c:f>联化!$D$6:$R$6</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联化!$D$10:$R$10</c:f>
              <c:numCache>
                <c:formatCode>General</c:formatCode>
                <c:ptCount val="15"/>
                <c:pt idx="0">
                  <c:v>61.904013206161501</c:v>
                </c:pt>
                <c:pt idx="1">
                  <c:v>67.037664014602257</c:v>
                </c:pt>
                <c:pt idx="2">
                  <c:v>63.217415361598356</c:v>
                </c:pt>
                <c:pt idx="3">
                  <c:v>63.660106108876938</c:v>
                </c:pt>
                <c:pt idx="4">
                  <c:v>68.832878315494739</c:v>
                </c:pt>
                <c:pt idx="5">
                  <c:v>74.079158995913886</c:v>
                </c:pt>
                <c:pt idx="6">
                  <c:v>73.099833510939348</c:v>
                </c:pt>
                <c:pt idx="7">
                  <c:v>72.840046210531</c:v>
                </c:pt>
                <c:pt idx="8">
                  <c:v>71.828204931201981</c:v>
                </c:pt>
                <c:pt idx="9">
                  <c:v>76.937660352400457</c:v>
                </c:pt>
                <c:pt idx="10">
                  <c:v>79.424201049389197</c:v>
                </c:pt>
                <c:pt idx="11">
                  <c:v>65.373198647910499</c:v>
                </c:pt>
                <c:pt idx="12">
                  <c:v>57.392580494670575</c:v>
                </c:pt>
                <c:pt idx="13">
                  <c:v>58.376533087730095</c:v>
                </c:pt>
                <c:pt idx="14">
                  <c:v>63.444446772669359</c:v>
                </c:pt>
              </c:numCache>
            </c:numRef>
          </c:val>
          <c:smooth val="0"/>
          <c:extLst xmlns:c16r2="http://schemas.microsoft.com/office/drawing/2015/06/chart">
            <c:ext xmlns:c16="http://schemas.microsoft.com/office/drawing/2014/chart" uri="{C3380CC4-5D6E-409C-BE32-E72D297353CC}">
              <c16:uniqueId val="{00000002-0915-4673-88C8-088FC408EA10}"/>
            </c:ext>
          </c:extLst>
        </c:ser>
        <c:dLbls>
          <c:showLegendKey val="0"/>
          <c:showVal val="0"/>
          <c:showCatName val="0"/>
          <c:showSerName val="0"/>
          <c:showPercent val="0"/>
          <c:showBubbleSize val="0"/>
        </c:dLbls>
        <c:marker val="1"/>
        <c:smooth val="0"/>
        <c:axId val="181312896"/>
        <c:axId val="181314688"/>
        <c:extLst xmlns:c16r2="http://schemas.microsoft.com/office/drawing/2015/06/chart">
          <c:ext xmlns:c15="http://schemas.microsoft.com/office/drawing/2012/chart" uri="{02D57815-91ED-43cb-92C2-25804820EDAC}">
            <c15:filteredLineSeries>
              <c15:ser>
                <c:idx val="1"/>
                <c:order val="1"/>
                <c:tx>
                  <c:strRef>
                    <c:extLst>
                      <c:ext uri="{02D57815-91ED-43cb-92C2-25804820EDAC}">
                        <c15:formulaRef>
                          <c15:sqref>联化!$C$8</c15:sqref>
                        </c15:formulaRef>
                      </c:ext>
                    </c:extLst>
                    <c:strCache>
                      <c:ptCount val="1"/>
                      <c:pt idx="0">
                        <c:v>联化采购基准价</c:v>
                      </c:pt>
                    </c:strCache>
                  </c:strRef>
                </c:tx>
                <c:spPr>
                  <a:ln w="28575" cap="rnd">
                    <a:solidFill>
                      <a:schemeClr val="accent2"/>
                    </a:solidFill>
                    <a:round/>
                  </a:ln>
                  <a:effectLst/>
                </c:spPr>
                <c:marker>
                  <c:symbol val="none"/>
                </c:marker>
                <c:cat>
                  <c:strRef>
                    <c:extLst>
                      <c:ext uri="{02D57815-91ED-43cb-92C2-25804820EDAC}">
                        <c15:formulaRef>
                          <c15:sqref>联化!$D$6:$R$6</c15:sqref>
                        </c15:formulaRef>
                      </c:ext>
                    </c:extLst>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extLst>
                      <c:ext uri="{02D57815-91ED-43cb-92C2-25804820EDAC}">
                        <c15:formulaRef>
                          <c15:sqref>联化!$D$8:$R$8</c15:sqref>
                        </c15:formulaRef>
                      </c:ext>
                    </c:extLst>
                    <c:numCache>
                      <c:formatCode>General</c:formatCode>
                      <c:ptCount val="15"/>
                      <c:pt idx="0">
                        <c:v>62.480639465685975</c:v>
                      </c:pt>
                      <c:pt idx="1">
                        <c:v>67.329874651323891</c:v>
                      </c:pt>
                      <c:pt idx="2">
                        <c:v>63.769401415472515</c:v>
                      </c:pt>
                      <c:pt idx="3">
                        <c:v>64.284745444741532</c:v>
                      </c:pt>
                      <c:pt idx="4">
                        <c:v>69.741358069190866</c:v>
                      </c:pt>
                      <c:pt idx="5">
                        <c:v>75.256915941898455</c:v>
                      </c:pt>
                      <c:pt idx="6">
                        <c:v>73.820533113216996</c:v>
                      </c:pt>
                      <c:pt idx="7">
                        <c:v>73.669705828161156</c:v>
                      </c:pt>
                      <c:pt idx="8">
                        <c:v>72.637934304543265</c:v>
                      </c:pt>
                      <c:pt idx="9">
                        <c:v>78.09875603262941</c:v>
                      </c:pt>
                      <c:pt idx="10">
                        <c:v>80.260291659752014</c:v>
                      </c:pt>
                      <c:pt idx="11">
                        <c:v>65.589712514736235</c:v>
                      </c:pt>
                      <c:pt idx="12">
                        <c:v>57.808234813862704</c:v>
                      </c:pt>
                      <c:pt idx="13">
                        <c:v>59.486086000187051</c:v>
                      </c:pt>
                    </c:numCache>
                  </c:numRef>
                </c:val>
                <c:smooth val="0"/>
                <c:extLst>
                  <c:ext xmlns:c16="http://schemas.microsoft.com/office/drawing/2014/chart" uri="{C3380CC4-5D6E-409C-BE32-E72D297353CC}">
                    <c16:uniqueId val="{00000003-0915-4673-88C8-088FC408EA10}"/>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联化!$C$9</c15:sqref>
                        </c15:formulaRef>
                      </c:ext>
                    </c:extLst>
                    <c:strCache>
                      <c:ptCount val="1"/>
                      <c:pt idx="0">
                        <c:v>联化采购贴水</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联化!$D$6:$R$6</c15:sqref>
                        </c15:formulaRef>
                      </c:ext>
                    </c:extLst>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extLst xmlns:c15="http://schemas.microsoft.com/office/drawing/2012/chart">
                      <c:ext xmlns:c15="http://schemas.microsoft.com/office/drawing/2012/chart" uri="{02D57815-91ED-43cb-92C2-25804820EDAC}">
                        <c15:formulaRef>
                          <c15:sqref>联化!$D$9:$R$9</c15:sqref>
                        </c15:formulaRef>
                      </c:ext>
                    </c:extLst>
                    <c:numCache>
                      <c:formatCode>General</c:formatCode>
                      <c:ptCount val="15"/>
                      <c:pt idx="0">
                        <c:v>-0.57662625952447455</c:v>
                      </c:pt>
                      <c:pt idx="1">
                        <c:v>-0.29221063672171554</c:v>
                      </c:pt>
                      <c:pt idx="2">
                        <c:v>-0.55198605387415067</c:v>
                      </c:pt>
                      <c:pt idx="3">
                        <c:v>-0.62463933586465659</c:v>
                      </c:pt>
                      <c:pt idx="4">
                        <c:v>-0.90847975369586431</c:v>
                      </c:pt>
                      <c:pt idx="5">
                        <c:v>-1.1777569459845705</c:v>
                      </c:pt>
                      <c:pt idx="6">
                        <c:v>-0.72069960227759677</c:v>
                      </c:pt>
                      <c:pt idx="7">
                        <c:v>-0.82965961763007579</c:v>
                      </c:pt>
                      <c:pt idx="8">
                        <c:v>-0.80972937334127149</c:v>
                      </c:pt>
                      <c:pt idx="9">
                        <c:v>-1.1610956802289494</c:v>
                      </c:pt>
                      <c:pt idx="10">
                        <c:v>-0.83609061036282417</c:v>
                      </c:pt>
                      <c:pt idx="11">
                        <c:v>-0.21651386682573776</c:v>
                      </c:pt>
                      <c:pt idx="12">
                        <c:v>-0.41565431919212459</c:v>
                      </c:pt>
                      <c:pt idx="13">
                        <c:v>-1.1095529124569388</c:v>
                      </c:pt>
                    </c:numCache>
                  </c:numRef>
                </c:val>
                <c:smooth val="0"/>
                <c:extLst xmlns:c15="http://schemas.microsoft.com/office/drawing/2012/chart">
                  <c:ext xmlns:c16="http://schemas.microsoft.com/office/drawing/2014/chart" uri="{C3380CC4-5D6E-409C-BE32-E72D297353CC}">
                    <c16:uniqueId val="{00000004-0915-4673-88C8-088FC408EA10}"/>
                  </c:ext>
                </c:extLst>
              </c15:ser>
            </c15:filteredLineSeries>
          </c:ext>
        </c:extLst>
      </c:lineChart>
      <c:catAx>
        <c:axId val="181312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314688"/>
        <c:crosses val="autoZero"/>
        <c:auto val="1"/>
        <c:lblAlgn val="ctr"/>
        <c:lblOffset val="100"/>
        <c:noMultiLvlLbl val="0"/>
      </c:catAx>
      <c:valAx>
        <c:axId val="181314688"/>
        <c:scaling>
          <c:orientation val="minMax"/>
          <c:max val="82"/>
          <c:min val="55"/>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312896"/>
        <c:crosses val="autoZero"/>
        <c:crossBetween val="between"/>
      </c:valAx>
      <c:valAx>
        <c:axId val="181316224"/>
        <c:scaling>
          <c:orientation val="minMax"/>
          <c:max val="3.4499999999999997"/>
          <c:min val="-2"/>
        </c:scaling>
        <c:delete val="0"/>
        <c:axPos val="r"/>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318016"/>
        <c:crosses val="max"/>
        <c:crossBetween val="between"/>
      </c:valAx>
      <c:catAx>
        <c:axId val="181318016"/>
        <c:scaling>
          <c:orientation val="minMax"/>
        </c:scaling>
        <c:delete val="1"/>
        <c:axPos val="b"/>
        <c:numFmt formatCode="General" sourceLinked="1"/>
        <c:majorTickMark val="out"/>
        <c:minorTickMark val="none"/>
        <c:tickLblPos val="none"/>
        <c:crossAx val="181316224"/>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026810336364097E-2"/>
          <c:y val="2.8368794326241127E-2"/>
          <c:w val="0.89653471300927634"/>
          <c:h val="0.80630713230478768"/>
        </c:manualLayout>
      </c:layout>
      <c:barChart>
        <c:barDir val="col"/>
        <c:grouping val="clustered"/>
        <c:varyColors val="0"/>
        <c:ser>
          <c:idx val="5"/>
          <c:order val="4"/>
          <c:tx>
            <c:strRef>
              <c:f>自产原油V2!$G$1</c:f>
              <c:strCache>
                <c:ptCount val="1"/>
                <c:pt idx="0">
                  <c:v>与迪拜原油价差</c:v>
                </c:pt>
              </c:strCache>
            </c:strRef>
          </c:tx>
          <c:spPr>
            <a:solidFill>
              <a:srgbClr val="C00000"/>
            </a:solidFill>
            <a:ln>
              <a:noFill/>
            </a:ln>
            <a:effectLst/>
          </c:spPr>
          <c:invertIfNegative val="0"/>
          <c:dLbls>
            <c:dLbl>
              <c:idx val="14"/>
              <c:layout/>
              <c:showLegendKey val="0"/>
              <c:showVal val="1"/>
              <c:showCatName val="0"/>
              <c:showSerName val="0"/>
              <c:showPercent val="0"/>
              <c:showBubbleSize val="0"/>
            </c:dLbl>
            <c:showLegendKey val="0"/>
            <c:showVal val="0"/>
            <c:showCatName val="0"/>
            <c:showSerName val="0"/>
            <c:showPercent val="0"/>
            <c:showBubbleSize val="0"/>
          </c:dLbls>
          <c:cat>
            <c:strRef>
              <c:f>自产原油V2!$A$2:$A$16</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自产原油V2!$G$2:$G$16</c:f>
              <c:numCache>
                <c:formatCode>0.00_ </c:formatCode>
                <c:ptCount val="15"/>
                <c:pt idx="0">
                  <c:v>-2.6025000000000071</c:v>
                </c:pt>
                <c:pt idx="1">
                  <c:v>-2.3687500000000132</c:v>
                </c:pt>
                <c:pt idx="2">
                  <c:v>-2.5247500000000045</c:v>
                </c:pt>
                <c:pt idx="3">
                  <c:v>-1.6390909090908963</c:v>
                </c:pt>
                <c:pt idx="4">
                  <c:v>-3.8197619047618883</c:v>
                </c:pt>
                <c:pt idx="5">
                  <c:v>-2.6263157894736935</c:v>
                </c:pt>
                <c:pt idx="6">
                  <c:v>-2.7329999999999885</c:v>
                </c:pt>
                <c:pt idx="7">
                  <c:v>-3.0234999999999985</c:v>
                </c:pt>
                <c:pt idx="8">
                  <c:v>-3.3706818181818221</c:v>
                </c:pt>
                <c:pt idx="9">
                  <c:v>-3.5134090909091067</c:v>
                </c:pt>
                <c:pt idx="10">
                  <c:v>-2.7647500000000078</c:v>
                </c:pt>
                <c:pt idx="11">
                  <c:v>-2.9509999999999992</c:v>
                </c:pt>
                <c:pt idx="12">
                  <c:v>-2.9899999999999949</c:v>
                </c:pt>
                <c:pt idx="13">
                  <c:v>-2.8100000000000023</c:v>
                </c:pt>
                <c:pt idx="14">
                  <c:v>-3.1482499999999827</c:v>
                </c:pt>
              </c:numCache>
            </c:numRef>
          </c:val>
          <c:extLst xmlns:c16r2="http://schemas.microsoft.com/office/drawing/2015/06/chart">
            <c:ext xmlns:c16="http://schemas.microsoft.com/office/drawing/2014/chart" uri="{C3380CC4-5D6E-409C-BE32-E72D297353CC}">
              <c16:uniqueId val="{00000000-7195-4E63-A413-22F3421B3E16}"/>
            </c:ext>
          </c:extLst>
        </c:ser>
        <c:dLbls>
          <c:showLegendKey val="0"/>
          <c:showVal val="0"/>
          <c:showCatName val="0"/>
          <c:showSerName val="0"/>
          <c:showPercent val="0"/>
          <c:showBubbleSize val="0"/>
        </c:dLbls>
        <c:gapWidth val="208"/>
        <c:overlap val="-4"/>
        <c:axId val="181416320"/>
        <c:axId val="181795456"/>
      </c:barChart>
      <c:lineChart>
        <c:grouping val="standard"/>
        <c:varyColors val="0"/>
        <c:ser>
          <c:idx val="0"/>
          <c:order val="0"/>
          <c:tx>
            <c:strRef>
              <c:f>自产原油V2!$B$1</c:f>
              <c:strCache>
                <c:ptCount val="1"/>
                <c:pt idx="0">
                  <c:v>自产计价期迪拜原油价格</c:v>
                </c:pt>
              </c:strCache>
            </c:strRef>
          </c:tx>
          <c:spPr>
            <a:ln w="28575" cap="rnd">
              <a:solidFill>
                <a:srgbClr val="C00000"/>
              </a:solidFill>
              <a:round/>
            </a:ln>
            <a:effectLst/>
          </c:spPr>
          <c:marker>
            <c:symbol val="triangle"/>
            <c:size val="5"/>
            <c:spPr>
              <a:solidFill>
                <a:srgbClr val="C00000"/>
              </a:solidFill>
              <a:ln w="9525">
                <a:solidFill>
                  <a:srgbClr val="C00000"/>
                </a:solidFill>
              </a:ln>
              <a:effectLst/>
            </c:spPr>
          </c:marker>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F-A221-4403-9966-6383FF273CF7}"/>
                </c:ext>
              </c:extLst>
            </c:dLbl>
            <c:dLbl>
              <c:idx val="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E-A221-4403-9966-6383FF273CF7}"/>
                </c:ext>
              </c:extLst>
            </c:dLbl>
            <c:dLbl>
              <c:idx val="2"/>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A221-4403-9966-6383FF273CF7}"/>
                </c:ext>
              </c:extLst>
            </c:dLbl>
            <c:dLbl>
              <c:idx val="3"/>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C-A221-4403-9966-6383FF273CF7}"/>
                </c:ext>
              </c:extLst>
            </c:dLbl>
            <c:dLbl>
              <c:idx val="4"/>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A221-4403-9966-6383FF273CF7}"/>
                </c:ext>
              </c:extLst>
            </c:dLbl>
            <c:dLbl>
              <c:idx val="5"/>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A-A221-4403-9966-6383FF273CF7}"/>
                </c:ext>
              </c:extLst>
            </c:dLbl>
            <c:dLbl>
              <c:idx val="6"/>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A221-4403-9966-6383FF273CF7}"/>
                </c:ext>
              </c:extLst>
            </c:dLbl>
            <c:dLbl>
              <c:idx val="7"/>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8-A221-4403-9966-6383FF273CF7}"/>
                </c:ext>
              </c:extLst>
            </c:dLbl>
            <c:dLbl>
              <c:idx val="8"/>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A221-4403-9966-6383FF273CF7}"/>
                </c:ext>
              </c:extLst>
            </c:dLbl>
            <c:dLbl>
              <c:idx val="9"/>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A221-4403-9966-6383FF273CF7}"/>
                </c:ext>
              </c:extLst>
            </c:dLbl>
            <c:dLbl>
              <c:idx val="1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A221-4403-9966-6383FF273CF7}"/>
                </c:ext>
              </c:extLst>
            </c:dLbl>
            <c:dLbl>
              <c:idx val="1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A221-4403-9966-6383FF273CF7}"/>
                </c:ext>
              </c:extLst>
            </c:dLbl>
            <c:dLbl>
              <c:idx val="12"/>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A221-4403-9966-6383FF273CF7}"/>
                </c:ext>
              </c:extLst>
            </c:dLbl>
            <c:dLbl>
              <c:idx val="13"/>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A221-4403-9966-6383FF273CF7}"/>
                </c:ext>
              </c:extLst>
            </c:dLbl>
            <c:dLbl>
              <c:idx val="14"/>
              <c:layout>
                <c:manualLayout>
                  <c:x val="-1.1423910076736807E-2"/>
                  <c:y val="-5.1579626047711701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A221-4403-9966-6383FF273CF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自产原油V2!$A$2:$A$16</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自产原油V2!$B$2:$B$16</c:f>
              <c:numCache>
                <c:formatCode>0.00_ </c:formatCode>
                <c:ptCount val="15"/>
                <c:pt idx="0">
                  <c:v>65.632499999999979</c:v>
                </c:pt>
                <c:pt idx="1">
                  <c:v>63.378750000000011</c:v>
                </c:pt>
                <c:pt idx="2">
                  <c:v>62.314750000000004</c:v>
                </c:pt>
                <c:pt idx="3">
                  <c:v>67.4790909090909</c:v>
                </c:pt>
                <c:pt idx="4">
                  <c:v>73.899761904761888</c:v>
                </c:pt>
                <c:pt idx="5">
                  <c:v>73.456315789473692</c:v>
                </c:pt>
                <c:pt idx="6">
                  <c:v>73.322999999999979</c:v>
                </c:pt>
                <c:pt idx="7">
                  <c:v>72.043499999999995</c:v>
                </c:pt>
                <c:pt idx="8">
                  <c:v>76.350681818181727</c:v>
                </c:pt>
                <c:pt idx="9">
                  <c:v>80.143409090909103</c:v>
                </c:pt>
                <c:pt idx="10">
                  <c:v>69.214750000000024</c:v>
                </c:pt>
                <c:pt idx="11">
                  <c:v>58.601000000000006</c:v>
                </c:pt>
                <c:pt idx="12">
                  <c:v>57.58</c:v>
                </c:pt>
                <c:pt idx="13">
                  <c:v>63.14</c:v>
                </c:pt>
                <c:pt idx="14">
                  <c:v>66.658249999999981</c:v>
                </c:pt>
              </c:numCache>
            </c:numRef>
          </c:val>
          <c:smooth val="0"/>
          <c:extLst xmlns:c16r2="http://schemas.microsoft.com/office/drawing/2015/06/chart">
            <c:ext xmlns:c16="http://schemas.microsoft.com/office/drawing/2014/chart" uri="{C3380CC4-5D6E-409C-BE32-E72D297353CC}">
              <c16:uniqueId val="{00000001-7195-4E63-A413-22F3421B3E16}"/>
            </c:ext>
          </c:extLst>
        </c:ser>
        <c:ser>
          <c:idx val="1"/>
          <c:order val="1"/>
          <c:tx>
            <c:strRef>
              <c:f>自产原油V2!$C$1</c:f>
              <c:strCache>
                <c:ptCount val="1"/>
                <c:pt idx="0">
                  <c:v>供内部企业</c:v>
                </c:pt>
              </c:strCache>
            </c:strRef>
          </c:tx>
          <c:spPr>
            <a:ln w="22225" cap="rnd">
              <a:solidFill>
                <a:srgbClr val="FF0000"/>
              </a:solidFill>
              <a:round/>
            </a:ln>
            <a:effectLst/>
          </c:spPr>
          <c:marker>
            <c:symbol val="none"/>
          </c:marker>
          <c:dLbls>
            <c:dLbl>
              <c:idx val="14"/>
              <c:layout>
                <c:manualLayout>
                  <c:x val="-1.1423910076736807E-2"/>
                  <c:y val="1.0315925209542148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1-A221-4403-9966-6383FF273CF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自产原油V2!$A$2:$A$16</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自产原油V2!$C$2:$C$16</c:f>
              <c:numCache>
                <c:formatCode>0.00_ </c:formatCode>
                <c:ptCount val="15"/>
                <c:pt idx="0">
                  <c:v>62.33</c:v>
                </c:pt>
                <c:pt idx="1">
                  <c:v>60.20000000000001</c:v>
                </c:pt>
                <c:pt idx="2">
                  <c:v>59.65</c:v>
                </c:pt>
                <c:pt idx="3">
                  <c:v>65.790000000000006</c:v>
                </c:pt>
                <c:pt idx="4">
                  <c:v>71.069999999999993</c:v>
                </c:pt>
                <c:pt idx="5">
                  <c:v>70.27</c:v>
                </c:pt>
                <c:pt idx="6">
                  <c:v>69.95</c:v>
                </c:pt>
                <c:pt idx="7">
                  <c:v>68.31</c:v>
                </c:pt>
                <c:pt idx="8">
                  <c:v>72.510000000000005</c:v>
                </c:pt>
                <c:pt idx="9">
                  <c:v>76.010000000000005</c:v>
                </c:pt>
                <c:pt idx="10">
                  <c:v>65.319999999999993</c:v>
                </c:pt>
                <c:pt idx="11">
                  <c:v>54.82</c:v>
                </c:pt>
                <c:pt idx="12">
                  <c:v>54.74</c:v>
                </c:pt>
                <c:pt idx="13">
                  <c:v>60.7</c:v>
                </c:pt>
                <c:pt idx="14">
                  <c:v>63.02</c:v>
                </c:pt>
              </c:numCache>
            </c:numRef>
          </c:val>
          <c:smooth val="0"/>
          <c:extLst xmlns:c16r2="http://schemas.microsoft.com/office/drawing/2015/06/chart">
            <c:ext xmlns:c16="http://schemas.microsoft.com/office/drawing/2014/chart" uri="{C3380CC4-5D6E-409C-BE32-E72D297353CC}">
              <c16:uniqueId val="{00000002-7195-4E63-A413-22F3421B3E16}"/>
            </c:ext>
          </c:extLst>
        </c:ser>
        <c:ser>
          <c:idx val="2"/>
          <c:order val="2"/>
          <c:tx>
            <c:strRef>
              <c:f>自产原油V2!$D$1</c:f>
              <c:strCache>
                <c:ptCount val="1"/>
                <c:pt idx="0">
                  <c:v>外销地炼</c:v>
                </c:pt>
              </c:strCache>
            </c:strRef>
          </c:tx>
          <c:spPr>
            <a:ln w="22225" cap="rnd">
              <a:solidFill>
                <a:srgbClr val="00B0F0"/>
              </a:solidFill>
              <a:round/>
            </a:ln>
            <a:effectLst/>
          </c:spPr>
          <c:marker>
            <c:symbol val="none"/>
          </c:marker>
          <c:dLbls>
            <c:dLbl>
              <c:idx val="14"/>
              <c:layout>
                <c:manualLayout>
                  <c:x val="-1.1423910076736807E-2"/>
                  <c:y val="-3.8684719535783382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A221-4403-9966-6383FF273CF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自产原油V2!$A$2:$A$16</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自产原油V2!$D$2:$D$16</c:f>
              <c:numCache>
                <c:formatCode>0.00_ </c:formatCode>
                <c:ptCount val="15"/>
                <c:pt idx="0">
                  <c:v>67.040000000000006</c:v>
                </c:pt>
                <c:pt idx="1">
                  <c:v>64.38</c:v>
                </c:pt>
                <c:pt idx="2">
                  <c:v>60.58</c:v>
                </c:pt>
                <c:pt idx="3">
                  <c:v>69.260000000000005</c:v>
                </c:pt>
                <c:pt idx="4">
                  <c:v>68.149999999999991</c:v>
                </c:pt>
                <c:pt idx="5">
                  <c:v>74.27</c:v>
                </c:pt>
                <c:pt idx="6">
                  <c:v>74.69</c:v>
                </c:pt>
                <c:pt idx="7">
                  <c:v>71.48</c:v>
                </c:pt>
                <c:pt idx="8">
                  <c:v>75.72</c:v>
                </c:pt>
                <c:pt idx="9">
                  <c:v>79.959999999999994</c:v>
                </c:pt>
                <c:pt idx="10">
                  <c:v>68.739999999999995</c:v>
                </c:pt>
                <c:pt idx="11">
                  <c:v>57.65</c:v>
                </c:pt>
                <c:pt idx="12">
                  <c:v>55.98</c:v>
                </c:pt>
                <c:pt idx="13">
                  <c:v>62.449999999999996</c:v>
                </c:pt>
                <c:pt idx="14">
                  <c:v>66.679999999999978</c:v>
                </c:pt>
              </c:numCache>
            </c:numRef>
          </c:val>
          <c:smooth val="0"/>
          <c:extLst xmlns:c16r2="http://schemas.microsoft.com/office/drawing/2015/06/chart">
            <c:ext xmlns:c16="http://schemas.microsoft.com/office/drawing/2014/chart" uri="{C3380CC4-5D6E-409C-BE32-E72D297353CC}">
              <c16:uniqueId val="{00000003-7195-4E63-A413-22F3421B3E16}"/>
            </c:ext>
          </c:extLst>
        </c:ser>
        <c:ser>
          <c:idx val="3"/>
          <c:order val="3"/>
          <c:tx>
            <c:strRef>
              <c:f>自产原油V2!$E$1</c:f>
              <c:strCache>
                <c:ptCount val="1"/>
                <c:pt idx="0">
                  <c:v>外销中石油</c:v>
                </c:pt>
              </c:strCache>
            </c:strRef>
          </c:tx>
          <c:spPr>
            <a:ln w="22225" cap="rnd">
              <a:solidFill>
                <a:srgbClr val="92D050"/>
              </a:solidFill>
              <a:round/>
            </a:ln>
            <a:effectLst/>
          </c:spPr>
          <c:marker>
            <c:symbol val="none"/>
          </c:marker>
          <c:dLbls>
            <c:dLbl>
              <c:idx val="14"/>
              <c:layout>
                <c:manualLayout>
                  <c:x val="-9.7919229229172632E-3"/>
                  <c:y val="-2.5789813023855659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0-A221-4403-9966-6383FF273CF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自产原油V2!$A$2:$A$16</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自产原油V2!$E$2:$E$16</c:f>
              <c:numCache>
                <c:formatCode>0.00_ </c:formatCode>
                <c:ptCount val="15"/>
                <c:pt idx="0">
                  <c:v>62.36</c:v>
                </c:pt>
                <c:pt idx="1">
                  <c:v>63.68</c:v>
                </c:pt>
                <c:pt idx="2">
                  <c:v>59.290000000000013</c:v>
                </c:pt>
                <c:pt idx="3">
                  <c:v>57.879999999999995</c:v>
                </c:pt>
                <c:pt idx="4">
                  <c:v>63.220000000000013</c:v>
                </c:pt>
                <c:pt idx="5">
                  <c:v>71.319999999999993</c:v>
                </c:pt>
                <c:pt idx="6">
                  <c:v>71.940000000000026</c:v>
                </c:pt>
                <c:pt idx="7">
                  <c:v>76.2</c:v>
                </c:pt>
                <c:pt idx="8">
                  <c:v>73.510000000000005</c:v>
                </c:pt>
                <c:pt idx="9">
                  <c:v>76.8</c:v>
                </c:pt>
                <c:pt idx="10">
                  <c:v>79.81</c:v>
                </c:pt>
                <c:pt idx="11">
                  <c:v>66.63</c:v>
                </c:pt>
                <c:pt idx="12">
                  <c:v>56.08</c:v>
                </c:pt>
                <c:pt idx="13">
                  <c:v>57.67</c:v>
                </c:pt>
                <c:pt idx="14">
                  <c:v>63.5</c:v>
                </c:pt>
              </c:numCache>
            </c:numRef>
          </c:val>
          <c:smooth val="0"/>
          <c:extLst xmlns:c16r2="http://schemas.microsoft.com/office/drawing/2015/06/chart">
            <c:ext xmlns:c16="http://schemas.microsoft.com/office/drawing/2014/chart" uri="{C3380CC4-5D6E-409C-BE32-E72D297353CC}">
              <c16:uniqueId val="{00000004-7195-4E63-A413-22F3421B3E16}"/>
            </c:ext>
          </c:extLst>
        </c:ser>
        <c:dLbls>
          <c:showLegendKey val="0"/>
          <c:showVal val="0"/>
          <c:showCatName val="0"/>
          <c:showSerName val="0"/>
          <c:showPercent val="0"/>
          <c:showBubbleSize val="0"/>
        </c:dLbls>
        <c:marker val="1"/>
        <c:smooth val="0"/>
        <c:axId val="181767168"/>
        <c:axId val="181793920"/>
      </c:lineChart>
      <c:catAx>
        <c:axId val="181767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美元</a:t>
                </a:r>
                <a:r>
                  <a:rPr lang="en-US" altLang="zh-CN"/>
                  <a:t>/</a:t>
                </a:r>
                <a:r>
                  <a:rPr lang="zh-CN" altLang="en-US"/>
                  <a:t>桶</a:t>
                </a:r>
              </a:p>
            </c:rich>
          </c:tx>
          <c:layout>
            <c:manualLayout>
              <c:xMode val="edge"/>
              <c:yMode val="edge"/>
              <c:x val="0.84390989139608563"/>
              <c:y val="5.574904881075908E-2"/>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crossAx val="181793920"/>
        <c:crosses val="autoZero"/>
        <c:auto val="1"/>
        <c:lblAlgn val="ctr"/>
        <c:lblOffset val="100"/>
        <c:noMultiLvlLbl val="0"/>
      </c:catAx>
      <c:valAx>
        <c:axId val="181793920"/>
        <c:scaling>
          <c:orientation val="minMax"/>
          <c:max val="82"/>
          <c:min val="46"/>
        </c:scaling>
        <c:delete val="0"/>
        <c:axPos val="l"/>
        <c:majorGridlines>
          <c:spPr>
            <a:ln w="9525" cap="flat" cmpd="sng" algn="ctr">
              <a:gradFill>
                <a:gsLst>
                  <a:gs pos="80000">
                    <a:schemeClr val="bg1"/>
                  </a:gs>
                  <a:gs pos="92000">
                    <a:schemeClr val="accent1">
                      <a:lumMod val="45000"/>
                      <a:lumOff val="55000"/>
                    </a:schemeClr>
                  </a:gs>
                  <a:gs pos="100000">
                    <a:schemeClr val="accent1">
                      <a:lumMod val="30000"/>
                      <a:lumOff val="70000"/>
                    </a:schemeClr>
                  </a:gs>
                </a:gsLst>
                <a:lin ang="5400000" scaled="1"/>
              </a:gra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zh-CN"/>
          </a:p>
        </c:txPr>
        <c:crossAx val="181767168"/>
        <c:crosses val="autoZero"/>
        <c:crossBetween val="between"/>
        <c:majorUnit val="6"/>
      </c:valAx>
      <c:valAx>
        <c:axId val="181795456"/>
        <c:scaling>
          <c:orientation val="minMax"/>
          <c:max val="25"/>
          <c:min val="-5"/>
        </c:scaling>
        <c:delete val="0"/>
        <c:axPos val="r"/>
        <c:numFmt formatCode="#,##0_ "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zh-CN"/>
          </a:p>
        </c:txPr>
        <c:crossAx val="181416320"/>
        <c:crosses val="max"/>
        <c:crossBetween val="between"/>
      </c:valAx>
      <c:catAx>
        <c:axId val="181416320"/>
        <c:scaling>
          <c:orientation val="minMax"/>
        </c:scaling>
        <c:delete val="1"/>
        <c:axPos val="b"/>
        <c:numFmt formatCode="General" sourceLinked="1"/>
        <c:majorTickMark val="out"/>
        <c:minorTickMark val="none"/>
        <c:tickLblPos val="none"/>
        <c:crossAx val="181795456"/>
        <c:crossesAt val="0"/>
        <c:auto val="1"/>
        <c:lblAlgn val="ctr"/>
        <c:lblOffset val="100"/>
        <c:noMultiLvlLbl val="0"/>
      </c:catAx>
      <c:spPr>
        <a:noFill/>
        <a:ln>
          <a:noFill/>
        </a:ln>
        <a:effectLst/>
      </c:spPr>
    </c:plotArea>
    <c:legend>
      <c:legendPos val="b"/>
      <c:layout>
        <c:manualLayout>
          <c:xMode val="edge"/>
          <c:yMode val="edge"/>
          <c:x val="0.10367721580595844"/>
          <c:y val="0.93838639191268802"/>
          <c:w val="0.8091727904145235"/>
          <c:h val="6.16136080873121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7399767790376524E-2"/>
          <c:y val="2.389112778225562E-2"/>
          <c:w val="0.93248135079062655"/>
          <c:h val="0.72211399756132844"/>
        </c:manualLayout>
      </c:layout>
      <c:lineChart>
        <c:grouping val="standard"/>
        <c:varyColors val="0"/>
        <c:ser>
          <c:idx val="2"/>
          <c:order val="0"/>
          <c:tx>
            <c:strRef>
              <c:f>Sheet1!$C$7</c:f>
              <c:strCache>
                <c:ptCount val="1"/>
                <c:pt idx="0">
                  <c:v>胜利内部</c:v>
                </c:pt>
              </c:strCache>
            </c:strRef>
          </c:tx>
          <c:spPr>
            <a:ln>
              <a:solidFill>
                <a:srgbClr val="FF0000"/>
              </a:solidFill>
            </a:ln>
          </c:spPr>
          <c:marker>
            <c:symbol val="triangle"/>
            <c:size val="5"/>
            <c:spPr>
              <a:solidFill>
                <a:srgbClr val="FF0000"/>
              </a:solidFill>
              <a:ln>
                <a:noFill/>
              </a:ln>
            </c:spPr>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spPr>
              <a:noFill/>
              <a:ln w="25400">
                <a:noFill/>
              </a:ln>
            </c:spPr>
            <c:dLblPos val="r"/>
            <c:showLegendKey val="0"/>
            <c:showVal val="1"/>
            <c:showCatName val="0"/>
            <c:showSerName val="0"/>
            <c:showPercent val="0"/>
            <c:showBubbleSize val="0"/>
            <c:showLeaderLines val="0"/>
          </c:dLbls>
          <c:cat>
            <c:strRef>
              <c:f>Sheet1!$D$4:$R$4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Sheet1!$D$7:$R$7</c:f>
              <c:numCache>
                <c:formatCode>0_ </c:formatCode>
                <c:ptCount val="15"/>
                <c:pt idx="0">
                  <c:v>64</c:v>
                </c:pt>
                <c:pt idx="1">
                  <c:v>62</c:v>
                </c:pt>
                <c:pt idx="2">
                  <c:v>60</c:v>
                </c:pt>
                <c:pt idx="3">
                  <c:v>66</c:v>
                </c:pt>
                <c:pt idx="4">
                  <c:v>72</c:v>
                </c:pt>
                <c:pt idx="5">
                  <c:v>71</c:v>
                </c:pt>
                <c:pt idx="6">
                  <c:v>71</c:v>
                </c:pt>
                <c:pt idx="7">
                  <c:v>70</c:v>
                </c:pt>
                <c:pt idx="8">
                  <c:v>74</c:v>
                </c:pt>
                <c:pt idx="9">
                  <c:v>77</c:v>
                </c:pt>
                <c:pt idx="10">
                  <c:v>67</c:v>
                </c:pt>
                <c:pt idx="11">
                  <c:v>56</c:v>
                </c:pt>
                <c:pt idx="12">
                  <c:v>56</c:v>
                </c:pt>
                <c:pt idx="13">
                  <c:v>62</c:v>
                </c:pt>
                <c:pt idx="14">
                  <c:v>65</c:v>
                </c:pt>
              </c:numCache>
            </c:numRef>
          </c:val>
          <c:smooth val="0"/>
        </c:ser>
        <c:ser>
          <c:idx val="3"/>
          <c:order val="1"/>
          <c:tx>
            <c:strRef>
              <c:f>Sheet1!$C$8</c:f>
              <c:strCache>
                <c:ptCount val="1"/>
                <c:pt idx="0">
                  <c:v>胜利中石油</c:v>
                </c:pt>
              </c:strCache>
            </c:strRef>
          </c:tx>
          <c:spPr>
            <a:ln>
              <a:solidFill>
                <a:srgbClr val="92D050"/>
              </a:solidFill>
            </a:ln>
          </c:spPr>
          <c:marker>
            <c:symbol val="dash"/>
            <c:size val="5"/>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spPr>
              <a:noFill/>
              <a:ln w="25400">
                <a:noFill/>
              </a:ln>
            </c:spPr>
            <c:dLblPos val="r"/>
            <c:showLegendKey val="0"/>
            <c:showVal val="1"/>
            <c:showCatName val="0"/>
            <c:showSerName val="0"/>
            <c:showPercent val="0"/>
            <c:showBubbleSize val="0"/>
            <c:showLeaderLines val="0"/>
          </c:dLbls>
          <c:cat>
            <c:strRef>
              <c:f>Sheet1!$D$4:$R$4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Sheet1!$D$8:$R$8</c:f>
              <c:numCache>
                <c:formatCode>0_ </c:formatCode>
                <c:ptCount val="15"/>
                <c:pt idx="0">
                  <c:v>46</c:v>
                </c:pt>
                <c:pt idx="1">
                  <c:v>50</c:v>
                </c:pt>
                <c:pt idx="2">
                  <c:v>47</c:v>
                </c:pt>
                <c:pt idx="3">
                  <c:v>46</c:v>
                </c:pt>
                <c:pt idx="4">
                  <c:v>50</c:v>
                </c:pt>
                <c:pt idx="5">
                  <c:v>56</c:v>
                </c:pt>
                <c:pt idx="6">
                  <c:v>55</c:v>
                </c:pt>
                <c:pt idx="7">
                  <c:v>56</c:v>
                </c:pt>
                <c:pt idx="8">
                  <c:v>56</c:v>
                </c:pt>
                <c:pt idx="9">
                  <c:v>59</c:v>
                </c:pt>
                <c:pt idx="10">
                  <c:v>63</c:v>
                </c:pt>
                <c:pt idx="11">
                  <c:v>53</c:v>
                </c:pt>
                <c:pt idx="12">
                  <c:v>43</c:v>
                </c:pt>
                <c:pt idx="13">
                  <c:v>42</c:v>
                </c:pt>
                <c:pt idx="14">
                  <c:v>49</c:v>
                </c:pt>
              </c:numCache>
            </c:numRef>
          </c:val>
          <c:smooth val="0"/>
        </c:ser>
        <c:ser>
          <c:idx val="4"/>
          <c:order val="2"/>
          <c:tx>
            <c:strRef>
              <c:f>Sheet1!$C$9</c:f>
              <c:strCache>
                <c:ptCount val="1"/>
                <c:pt idx="0">
                  <c:v>胜利地炼</c:v>
                </c:pt>
              </c:strCache>
            </c:strRef>
          </c:tx>
          <c:marker>
            <c:symbol val="star"/>
            <c:size val="5"/>
            <c:spPr>
              <a:noFill/>
              <a:ln>
                <a:solidFill>
                  <a:srgbClr val="FFFF00"/>
                </a:solidFill>
              </a:ln>
            </c:spPr>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spPr>
              <a:noFill/>
              <a:ln w="25400">
                <a:noFill/>
              </a:ln>
            </c:spPr>
            <c:dLblPos val="r"/>
            <c:showLegendKey val="0"/>
            <c:showVal val="1"/>
            <c:showCatName val="0"/>
            <c:showSerName val="0"/>
            <c:showPercent val="0"/>
            <c:showBubbleSize val="0"/>
            <c:showLeaderLines val="0"/>
          </c:dLbls>
          <c:cat>
            <c:strRef>
              <c:f>Sheet1!$D$4:$R$4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Sheet1!$D$9:$R$9</c:f>
              <c:numCache>
                <c:formatCode>0_ </c:formatCode>
                <c:ptCount val="15"/>
                <c:pt idx="0">
                  <c:v>65</c:v>
                </c:pt>
                <c:pt idx="1">
                  <c:v>63</c:v>
                </c:pt>
                <c:pt idx="2">
                  <c:v>64</c:v>
                </c:pt>
                <c:pt idx="3">
                  <c:v>69</c:v>
                </c:pt>
                <c:pt idx="4">
                  <c:v>77</c:v>
                </c:pt>
                <c:pt idx="5">
                  <c:v>74</c:v>
                </c:pt>
                <c:pt idx="6">
                  <c:v>77</c:v>
                </c:pt>
                <c:pt idx="7">
                  <c:v>72</c:v>
                </c:pt>
                <c:pt idx="8">
                  <c:v>76</c:v>
                </c:pt>
                <c:pt idx="9">
                  <c:v>81</c:v>
                </c:pt>
                <c:pt idx="10">
                  <c:v>70</c:v>
                </c:pt>
                <c:pt idx="11">
                  <c:v>58</c:v>
                </c:pt>
                <c:pt idx="12">
                  <c:v>55</c:v>
                </c:pt>
                <c:pt idx="13">
                  <c:v>61</c:v>
                </c:pt>
                <c:pt idx="14">
                  <c:v>63</c:v>
                </c:pt>
              </c:numCache>
            </c:numRef>
          </c:val>
          <c:smooth val="0"/>
        </c:ser>
        <c:ser>
          <c:idx val="5"/>
          <c:order val="3"/>
          <c:tx>
            <c:strRef>
              <c:f>Sheet1!$C$10</c:f>
              <c:strCache>
                <c:ptCount val="1"/>
                <c:pt idx="0">
                  <c:v>合计</c:v>
                </c:pt>
              </c:strCache>
            </c:strRef>
          </c:tx>
          <c:dLbls>
            <c:spPr>
              <a:noFill/>
              <a:ln w="25400">
                <a:noFill/>
              </a:ln>
            </c:spPr>
            <c:dLblPos val="r"/>
            <c:showLegendKey val="0"/>
            <c:showVal val="1"/>
            <c:showCatName val="0"/>
            <c:showSerName val="0"/>
            <c:showPercent val="0"/>
            <c:showBubbleSize val="0"/>
            <c:showLeaderLines val="0"/>
          </c:dLbls>
          <c:cat>
            <c:strRef>
              <c:f>Sheet1!$D$4:$R$4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Sheet1!$D$10:$R$10</c:f>
            </c:numRef>
          </c:val>
          <c:smooth val="0"/>
        </c:ser>
        <c:dLbls>
          <c:showLegendKey val="0"/>
          <c:showVal val="0"/>
          <c:showCatName val="0"/>
          <c:showSerName val="0"/>
          <c:showPercent val="0"/>
          <c:showBubbleSize val="0"/>
        </c:dLbls>
        <c:marker val="1"/>
        <c:smooth val="0"/>
        <c:axId val="181510528"/>
        <c:axId val="181512064"/>
      </c:lineChart>
      <c:catAx>
        <c:axId val="181510528"/>
        <c:scaling>
          <c:orientation val="minMax"/>
        </c:scaling>
        <c:delete val="0"/>
        <c:axPos val="b"/>
        <c:numFmt formatCode="General" sourceLinked="1"/>
        <c:majorTickMark val="out"/>
        <c:minorTickMark val="none"/>
        <c:tickLblPos val="nextTo"/>
        <c:crossAx val="181512064"/>
        <c:crosses val="autoZero"/>
        <c:auto val="1"/>
        <c:lblAlgn val="ctr"/>
        <c:lblOffset val="100"/>
        <c:noMultiLvlLbl val="0"/>
      </c:catAx>
      <c:valAx>
        <c:axId val="181512064"/>
        <c:scaling>
          <c:orientation val="minMax"/>
          <c:max val="94"/>
          <c:min val="40"/>
        </c:scaling>
        <c:delete val="0"/>
        <c:axPos val="l"/>
        <c:numFmt formatCode="0_ " sourceLinked="1"/>
        <c:majorTickMark val="out"/>
        <c:minorTickMark val="none"/>
        <c:tickLblPos val="nextTo"/>
        <c:spPr>
          <a:ln w="6350"/>
        </c:spPr>
        <c:crossAx val="181510528"/>
        <c:crosses val="autoZero"/>
        <c:crossBetween val="between"/>
      </c:valAx>
    </c:plotArea>
    <c:legend>
      <c:legendPos val="b"/>
      <c:layout>
        <c:manualLayout>
          <c:xMode val="edge"/>
          <c:yMode val="edge"/>
          <c:x val="3.3228589857488763E-2"/>
          <c:y val="0.85644851370322894"/>
          <c:w val="0.93354265801782499"/>
          <c:h val="0.12287957028627261"/>
        </c:manualLayou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7399767790376524E-2"/>
          <c:y val="2.389112778225562E-2"/>
          <c:w val="0.93248135079062655"/>
          <c:h val="0.72211399756132844"/>
        </c:manualLayout>
      </c:layout>
      <c:lineChart>
        <c:grouping val="standard"/>
        <c:varyColors val="0"/>
        <c:ser>
          <c:idx val="5"/>
          <c:order val="0"/>
          <c:tx>
            <c:strRef>
              <c:f>Sheet1!$C$10</c:f>
              <c:strCache>
                <c:ptCount val="1"/>
                <c:pt idx="0">
                  <c:v>合计</c:v>
                </c:pt>
              </c:strCache>
            </c:strRef>
          </c:tx>
          <c:dLbls>
            <c:spPr>
              <a:noFill/>
              <a:ln w="25400">
                <a:noFill/>
              </a:ln>
            </c:spPr>
            <c:showLegendKey val="0"/>
            <c:showVal val="1"/>
            <c:showCatName val="0"/>
            <c:showSerName val="0"/>
            <c:showPercent val="0"/>
            <c:showBubbleSize val="0"/>
            <c:showLeaderLines val="0"/>
          </c:dLbls>
          <c:cat>
            <c:strRef>
              <c:f>Sheet1!$D$4:$R$4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Sheet1!$D$10:$R$10</c:f>
            </c:numRef>
          </c:val>
          <c:smooth val="0"/>
        </c:ser>
        <c:ser>
          <c:idx val="6"/>
          <c:order val="1"/>
          <c:tx>
            <c:strRef>
              <c:f>Sheet1!$C$11</c:f>
              <c:strCache>
                <c:ptCount val="1"/>
                <c:pt idx="0">
                  <c:v>西北内部</c:v>
                </c:pt>
              </c:strCache>
            </c:strRef>
          </c:tx>
          <c:spPr>
            <a:ln>
              <a:solidFill>
                <a:srgbClr val="FF0000"/>
              </a:solidFill>
            </a:ln>
          </c:spPr>
          <c:marker>
            <c:symbol val="triangle"/>
            <c:size val="5"/>
            <c:spPr>
              <a:solidFill>
                <a:srgbClr val="FF0000"/>
              </a:solidFill>
              <a:ln>
                <a:noFill/>
              </a:ln>
            </c:spPr>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spPr>
              <a:noFill/>
              <a:ln w="25400">
                <a:noFill/>
              </a:ln>
            </c:spPr>
            <c:showLegendKey val="0"/>
            <c:showVal val="1"/>
            <c:showCatName val="0"/>
            <c:showSerName val="0"/>
            <c:showPercent val="0"/>
            <c:showBubbleSize val="0"/>
            <c:showLeaderLines val="0"/>
          </c:dLbls>
          <c:cat>
            <c:strRef>
              <c:f>Sheet1!$D$4:$R$4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Sheet1!$D$11:$R$11</c:f>
              <c:numCache>
                <c:formatCode>0_ </c:formatCode>
                <c:ptCount val="15"/>
                <c:pt idx="0">
                  <c:v>54</c:v>
                </c:pt>
                <c:pt idx="1">
                  <c:v>51</c:v>
                </c:pt>
                <c:pt idx="2">
                  <c:v>50</c:v>
                </c:pt>
                <c:pt idx="3">
                  <c:v>55</c:v>
                </c:pt>
                <c:pt idx="4">
                  <c:v>62</c:v>
                </c:pt>
                <c:pt idx="5">
                  <c:v>61</c:v>
                </c:pt>
                <c:pt idx="6">
                  <c:v>61</c:v>
                </c:pt>
                <c:pt idx="7">
                  <c:v>60</c:v>
                </c:pt>
                <c:pt idx="8">
                  <c:v>64</c:v>
                </c:pt>
                <c:pt idx="9">
                  <c:v>68</c:v>
                </c:pt>
                <c:pt idx="10">
                  <c:v>57</c:v>
                </c:pt>
                <c:pt idx="11">
                  <c:v>46</c:v>
                </c:pt>
                <c:pt idx="12">
                  <c:v>45</c:v>
                </c:pt>
                <c:pt idx="13">
                  <c:v>51</c:v>
                </c:pt>
                <c:pt idx="14">
                  <c:v>54</c:v>
                </c:pt>
              </c:numCache>
            </c:numRef>
          </c:val>
          <c:smooth val="0"/>
        </c:ser>
        <c:ser>
          <c:idx val="7"/>
          <c:order val="2"/>
          <c:tx>
            <c:strRef>
              <c:f>Sheet1!$C$12</c:f>
              <c:strCache>
                <c:ptCount val="1"/>
                <c:pt idx="0">
                  <c:v>西北中石油</c:v>
                </c:pt>
              </c:strCache>
            </c:strRef>
          </c:tx>
          <c:spPr>
            <a:ln>
              <a:solidFill>
                <a:srgbClr val="92D050"/>
              </a:solidFill>
            </a:ln>
          </c:spPr>
          <c:marker>
            <c:symbol val="dash"/>
            <c:size val="5"/>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spPr>
              <a:noFill/>
              <a:ln w="25400">
                <a:noFill/>
              </a:ln>
            </c:spPr>
            <c:showLegendKey val="0"/>
            <c:showVal val="1"/>
            <c:showCatName val="0"/>
            <c:showSerName val="0"/>
            <c:showPercent val="0"/>
            <c:showBubbleSize val="0"/>
            <c:showLeaderLines val="0"/>
          </c:dLbls>
          <c:cat>
            <c:strRef>
              <c:f>Sheet1!$D$4:$R$4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Sheet1!$D$12:$R$12</c:f>
              <c:numCache>
                <c:formatCode>0_ </c:formatCode>
                <c:ptCount val="15"/>
                <c:pt idx="0">
                  <c:v>69</c:v>
                </c:pt>
                <c:pt idx="1">
                  <c:v>67</c:v>
                </c:pt>
                <c:pt idx="2">
                  <c:v>61</c:v>
                </c:pt>
                <c:pt idx="3">
                  <c:v>59</c:v>
                </c:pt>
                <c:pt idx="4">
                  <c:v>64</c:v>
                </c:pt>
                <c:pt idx="5">
                  <c:v>75</c:v>
                </c:pt>
                <c:pt idx="6">
                  <c:v>77</c:v>
                </c:pt>
                <c:pt idx="7">
                  <c:v>82</c:v>
                </c:pt>
                <c:pt idx="8">
                  <c:v>78</c:v>
                </c:pt>
                <c:pt idx="9">
                  <c:v>73</c:v>
                </c:pt>
                <c:pt idx="10">
                  <c:v>78</c:v>
                </c:pt>
                <c:pt idx="11">
                  <c:v>67</c:v>
                </c:pt>
                <c:pt idx="12">
                  <c:v>56</c:v>
                </c:pt>
                <c:pt idx="13">
                  <c:v>58</c:v>
                </c:pt>
                <c:pt idx="14">
                  <c:v>61</c:v>
                </c:pt>
              </c:numCache>
            </c:numRef>
          </c:val>
          <c:smooth val="0"/>
        </c:ser>
        <c:ser>
          <c:idx val="8"/>
          <c:order val="3"/>
          <c:tx>
            <c:strRef>
              <c:f>Sheet1!$C$13</c:f>
              <c:strCache>
                <c:ptCount val="1"/>
                <c:pt idx="0">
                  <c:v>西北地炼</c:v>
                </c:pt>
              </c:strCache>
            </c:strRef>
          </c:tx>
          <c:spPr>
            <a:ln>
              <a:solidFill>
                <a:schemeClr val="tx2">
                  <a:lumMod val="40000"/>
                  <a:lumOff val="60000"/>
                </a:schemeClr>
              </a:solidFill>
            </a:ln>
          </c:spPr>
          <c:marker>
            <c:symbol val="star"/>
            <c:size val="5"/>
            <c:spPr>
              <a:ln>
                <a:solidFill>
                  <a:srgbClr val="FFFF00"/>
                </a:solidFill>
              </a:ln>
            </c:spPr>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spPr>
              <a:noFill/>
              <a:ln w="25400">
                <a:noFill/>
              </a:ln>
            </c:spPr>
            <c:showLegendKey val="0"/>
            <c:showVal val="1"/>
            <c:showCatName val="0"/>
            <c:showSerName val="0"/>
            <c:showPercent val="0"/>
            <c:showBubbleSize val="0"/>
            <c:showLeaderLines val="0"/>
          </c:dLbls>
          <c:cat>
            <c:strRef>
              <c:f>Sheet1!$D$4:$R$4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Sheet1!$D$13:$R$13</c:f>
              <c:numCache>
                <c:formatCode>0_ </c:formatCode>
                <c:ptCount val="15"/>
                <c:pt idx="0">
                  <c:v>63</c:v>
                </c:pt>
                <c:pt idx="1">
                  <c:v>54</c:v>
                </c:pt>
                <c:pt idx="2">
                  <c:v>52</c:v>
                </c:pt>
                <c:pt idx="3">
                  <c:v>64</c:v>
                </c:pt>
                <c:pt idx="4">
                  <c:v>59</c:v>
                </c:pt>
                <c:pt idx="5">
                  <c:v>70</c:v>
                </c:pt>
                <c:pt idx="6">
                  <c:v>62</c:v>
                </c:pt>
                <c:pt idx="7">
                  <c:v>72</c:v>
                </c:pt>
                <c:pt idx="8">
                  <c:v>70</c:v>
                </c:pt>
                <c:pt idx="9">
                  <c:v>70</c:v>
                </c:pt>
                <c:pt idx="10">
                  <c:v>58</c:v>
                </c:pt>
                <c:pt idx="11">
                  <c:v>48</c:v>
                </c:pt>
                <c:pt idx="12">
                  <c:v>65</c:v>
                </c:pt>
                <c:pt idx="13">
                  <c:v>57</c:v>
                </c:pt>
                <c:pt idx="14">
                  <c:v>57</c:v>
                </c:pt>
              </c:numCache>
            </c:numRef>
          </c:val>
          <c:smooth val="0"/>
        </c:ser>
        <c:dLbls>
          <c:showLegendKey val="0"/>
          <c:showVal val="0"/>
          <c:showCatName val="0"/>
          <c:showSerName val="0"/>
          <c:showPercent val="0"/>
          <c:showBubbleSize val="0"/>
        </c:dLbls>
        <c:marker val="1"/>
        <c:smooth val="0"/>
        <c:axId val="181581312"/>
        <c:axId val="181582848"/>
      </c:lineChart>
      <c:catAx>
        <c:axId val="181581312"/>
        <c:scaling>
          <c:orientation val="minMax"/>
        </c:scaling>
        <c:delete val="0"/>
        <c:axPos val="b"/>
        <c:numFmt formatCode="General" sourceLinked="1"/>
        <c:majorTickMark val="out"/>
        <c:minorTickMark val="none"/>
        <c:tickLblPos val="nextTo"/>
        <c:crossAx val="181582848"/>
        <c:crosses val="autoZero"/>
        <c:auto val="1"/>
        <c:lblAlgn val="ctr"/>
        <c:lblOffset val="100"/>
        <c:noMultiLvlLbl val="0"/>
      </c:catAx>
      <c:valAx>
        <c:axId val="181582848"/>
        <c:scaling>
          <c:orientation val="minMax"/>
          <c:max val="94"/>
          <c:min val="40"/>
        </c:scaling>
        <c:delete val="0"/>
        <c:axPos val="l"/>
        <c:numFmt formatCode="0_ " sourceLinked="1"/>
        <c:majorTickMark val="out"/>
        <c:minorTickMark val="none"/>
        <c:tickLblPos val="nextTo"/>
        <c:spPr>
          <a:ln w="6350"/>
        </c:spPr>
        <c:crossAx val="181581312"/>
        <c:crosses val="autoZero"/>
        <c:crossBetween val="between"/>
      </c:valAx>
    </c:plotArea>
    <c:legend>
      <c:legendPos val="b"/>
      <c:layout>
        <c:manualLayout>
          <c:xMode val="edge"/>
          <c:yMode val="edge"/>
          <c:x val="3.3228533710337335E-2"/>
          <c:y val="0.85644857598217861"/>
          <c:w val="0.93354255807203557"/>
          <c:h val="0.12287991089149965"/>
        </c:manualLayout>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9589414725221735E-2"/>
          <c:y val="6.5088757396449717E-2"/>
          <c:w val="0.90298790486240355"/>
          <c:h val="0.61951917252946964"/>
        </c:manualLayout>
      </c:layout>
      <c:lineChart>
        <c:grouping val="standard"/>
        <c:varyColors val="0"/>
        <c:ser>
          <c:idx val="0"/>
          <c:order val="0"/>
          <c:tx>
            <c:strRef>
              <c:f>自销!$A$5</c:f>
              <c:strCache>
                <c:ptCount val="1"/>
                <c:pt idx="0">
                  <c:v>油田企业自销天然气价格</c:v>
                </c:pt>
              </c:strCache>
            </c:strRef>
          </c:tx>
          <c:spPr>
            <a:ln w="22225"/>
          </c:spPr>
          <c:dLbls>
            <c:dLbl>
              <c:idx val="14"/>
              <c:layout/>
              <c:showLegendKey val="0"/>
              <c:showVal val="1"/>
              <c:showCatName val="0"/>
              <c:showSerName val="0"/>
              <c:showPercent val="0"/>
              <c:showBubbleSize val="0"/>
            </c:dLbl>
            <c:showLegendKey val="0"/>
            <c:showVal val="0"/>
            <c:showCatName val="0"/>
            <c:showSerName val="0"/>
            <c:showPercent val="0"/>
            <c:showBubbleSize val="0"/>
          </c:dLbls>
          <c:cat>
            <c:strRef>
              <c:f>自销!$B$4:$P$4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自销!$B$5:$P$5</c:f>
              <c:numCache>
                <c:formatCode>General</c:formatCode>
                <c:ptCount val="15"/>
                <c:pt idx="0" formatCode="0.000_ ">
                  <c:v>1.28</c:v>
                </c:pt>
                <c:pt idx="1">
                  <c:v>1.304</c:v>
                </c:pt>
                <c:pt idx="2">
                  <c:v>1.3280000000000001</c:v>
                </c:pt>
                <c:pt idx="3">
                  <c:v>1.3009999999999968</c:v>
                </c:pt>
                <c:pt idx="4">
                  <c:v>1.2909999999999966</c:v>
                </c:pt>
                <c:pt idx="5">
                  <c:v>1.3360000000000001</c:v>
                </c:pt>
                <c:pt idx="6">
                  <c:v>1.3740000000000001</c:v>
                </c:pt>
                <c:pt idx="7">
                  <c:v>1.4</c:v>
                </c:pt>
                <c:pt idx="8">
                  <c:v>1.377</c:v>
                </c:pt>
                <c:pt idx="9">
                  <c:v>1.306</c:v>
                </c:pt>
                <c:pt idx="10">
                  <c:v>1.476</c:v>
                </c:pt>
                <c:pt idx="11">
                  <c:v>1.4729999999999965</c:v>
                </c:pt>
                <c:pt idx="12">
                  <c:v>1.48</c:v>
                </c:pt>
                <c:pt idx="13" formatCode="0.00_ ">
                  <c:v>1.466</c:v>
                </c:pt>
                <c:pt idx="14" formatCode="0.00_ ">
                  <c:v>1.47</c:v>
                </c:pt>
              </c:numCache>
            </c:numRef>
          </c:val>
          <c:smooth val="0"/>
        </c:ser>
        <c:ser>
          <c:idx val="1"/>
          <c:order val="1"/>
          <c:tx>
            <c:strRef>
              <c:f>自销!$A$6</c:f>
              <c:strCache>
                <c:ptCount val="1"/>
                <c:pt idx="0">
                  <c:v>天然气分公司川气管线销售价格</c:v>
                </c:pt>
              </c:strCache>
            </c:strRef>
          </c:tx>
          <c:spPr>
            <a:ln w="22225"/>
          </c:spPr>
          <c:dLbls>
            <c:dLbl>
              <c:idx val="14"/>
              <c:layout/>
              <c:showLegendKey val="0"/>
              <c:showVal val="1"/>
              <c:showCatName val="0"/>
              <c:showSerName val="0"/>
              <c:showPercent val="0"/>
              <c:showBubbleSize val="0"/>
            </c:dLbl>
            <c:showLegendKey val="0"/>
            <c:showVal val="0"/>
            <c:showCatName val="0"/>
            <c:showSerName val="0"/>
            <c:showPercent val="0"/>
            <c:showBubbleSize val="0"/>
          </c:dLbls>
          <c:cat>
            <c:strRef>
              <c:f>自销!$B$4:$P$4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自销!$B$6:$P$6</c:f>
              <c:numCache>
                <c:formatCode>General</c:formatCode>
                <c:ptCount val="15"/>
                <c:pt idx="0">
                  <c:v>1.4989999999999968</c:v>
                </c:pt>
                <c:pt idx="1">
                  <c:v>1.476</c:v>
                </c:pt>
                <c:pt idx="2">
                  <c:v>1.4789999999999965</c:v>
                </c:pt>
                <c:pt idx="3">
                  <c:v>1.3009999999999968</c:v>
                </c:pt>
                <c:pt idx="4">
                  <c:v>1.31</c:v>
                </c:pt>
                <c:pt idx="5">
                  <c:v>1.296</c:v>
                </c:pt>
                <c:pt idx="6">
                  <c:v>1.32</c:v>
                </c:pt>
                <c:pt idx="7">
                  <c:v>1.3169999999999968</c:v>
                </c:pt>
                <c:pt idx="8">
                  <c:v>1.3320000000000001</c:v>
                </c:pt>
                <c:pt idx="9">
                  <c:v>1.4269999999999956</c:v>
                </c:pt>
                <c:pt idx="10">
                  <c:v>1.7180000000000002</c:v>
                </c:pt>
                <c:pt idx="11">
                  <c:v>1.7180000000000002</c:v>
                </c:pt>
                <c:pt idx="12">
                  <c:v>1.8800000000000001</c:v>
                </c:pt>
                <c:pt idx="13" formatCode="0.00_ ">
                  <c:v>1.7700000000000002</c:v>
                </c:pt>
                <c:pt idx="14" formatCode="0.00_ ">
                  <c:v>1.7189999999999968</c:v>
                </c:pt>
              </c:numCache>
            </c:numRef>
          </c:val>
          <c:smooth val="0"/>
        </c:ser>
        <c:ser>
          <c:idx val="2"/>
          <c:order val="2"/>
          <c:tx>
            <c:strRef>
              <c:f>自销!$A$7</c:f>
              <c:strCache>
                <c:ptCount val="1"/>
                <c:pt idx="0">
                  <c:v>天然气分公司榆济管线销售价格</c:v>
                </c:pt>
              </c:strCache>
            </c:strRef>
          </c:tx>
          <c:spPr>
            <a:ln w="22225"/>
          </c:spPr>
          <c:dLbls>
            <c:dLbl>
              <c:idx val="14"/>
              <c:layout/>
              <c:showLegendKey val="0"/>
              <c:showVal val="1"/>
              <c:showCatName val="0"/>
              <c:showSerName val="0"/>
              <c:showPercent val="0"/>
              <c:showBubbleSize val="0"/>
            </c:dLbl>
            <c:showLegendKey val="0"/>
            <c:showVal val="0"/>
            <c:showCatName val="0"/>
            <c:showSerName val="0"/>
            <c:showPercent val="0"/>
            <c:showBubbleSize val="0"/>
          </c:dLbls>
          <c:cat>
            <c:strRef>
              <c:f>自销!$B$4:$P$4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自销!$B$7:$P$7</c:f>
              <c:numCache>
                <c:formatCode>General</c:formatCode>
                <c:ptCount val="15"/>
                <c:pt idx="0">
                  <c:v>1.4669999999999965</c:v>
                </c:pt>
                <c:pt idx="1">
                  <c:v>1.4549999999999963</c:v>
                </c:pt>
                <c:pt idx="2">
                  <c:v>1.4549999999999963</c:v>
                </c:pt>
                <c:pt idx="3">
                  <c:v>1.341</c:v>
                </c:pt>
                <c:pt idx="4">
                  <c:v>1.37</c:v>
                </c:pt>
                <c:pt idx="5">
                  <c:v>1.4</c:v>
                </c:pt>
                <c:pt idx="6">
                  <c:v>1.395</c:v>
                </c:pt>
                <c:pt idx="7">
                  <c:v>1.5349999999999966</c:v>
                </c:pt>
                <c:pt idx="8">
                  <c:v>1.3560000000000001</c:v>
                </c:pt>
                <c:pt idx="9">
                  <c:v>1.466</c:v>
                </c:pt>
                <c:pt idx="10">
                  <c:v>1.595</c:v>
                </c:pt>
                <c:pt idx="11">
                  <c:v>1.7260000000000002</c:v>
                </c:pt>
                <c:pt idx="12" formatCode="0.00_);[Red]\(0.00\)">
                  <c:v>2.0219999999999998</c:v>
                </c:pt>
                <c:pt idx="13" formatCode="0.00_);[Red]\(0.00\)">
                  <c:v>1.9760000000000031</c:v>
                </c:pt>
                <c:pt idx="14" formatCode="0.00_);[Red]\(0.00\)">
                  <c:v>1.7889999999999968</c:v>
                </c:pt>
              </c:numCache>
            </c:numRef>
          </c:val>
          <c:smooth val="0"/>
        </c:ser>
        <c:ser>
          <c:idx val="3"/>
          <c:order val="3"/>
          <c:tx>
            <c:strRef>
              <c:f>自销!$A$8</c:f>
              <c:strCache>
                <c:ptCount val="1"/>
                <c:pt idx="0">
                  <c:v>油田企业供天分平均价格</c:v>
                </c:pt>
              </c:strCache>
            </c:strRef>
          </c:tx>
          <c:spPr>
            <a:ln w="22225"/>
          </c:spPr>
          <c:dLbls>
            <c:dLbl>
              <c:idx val="14"/>
              <c:layout/>
              <c:showLegendKey val="0"/>
              <c:showVal val="1"/>
              <c:showCatName val="0"/>
              <c:showSerName val="0"/>
              <c:showPercent val="0"/>
              <c:showBubbleSize val="0"/>
            </c:dLbl>
            <c:showLegendKey val="0"/>
            <c:showVal val="0"/>
            <c:showCatName val="0"/>
            <c:showSerName val="0"/>
            <c:showPercent val="0"/>
            <c:showBubbleSize val="0"/>
          </c:dLbls>
          <c:cat>
            <c:strRef>
              <c:f>自销!$B$4:$P$4</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自销!$B$8:$P$8</c:f>
              <c:numCache>
                <c:formatCode>0.000_ </c:formatCode>
                <c:ptCount val="15"/>
                <c:pt idx="0">
                  <c:v>1.3190013330536958</c:v>
                </c:pt>
                <c:pt idx="1">
                  <c:v>1.3248124427268395</c:v>
                </c:pt>
                <c:pt idx="2">
                  <c:v>1.3213506877293795</c:v>
                </c:pt>
                <c:pt idx="3">
                  <c:v>1.1983305350408635</c:v>
                </c:pt>
                <c:pt idx="4">
                  <c:v>1.1998005289984139</c:v>
                </c:pt>
                <c:pt idx="5">
                  <c:v>1.2007424289686701</c:v>
                </c:pt>
                <c:pt idx="6">
                  <c:v>1.2010805636389781</c:v>
                </c:pt>
                <c:pt idx="7">
                  <c:v>1.2011767006740353</c:v>
                </c:pt>
                <c:pt idx="8">
                  <c:v>1.2010213222038426</c:v>
                </c:pt>
                <c:pt idx="9">
                  <c:v>1.2014759414913407</c:v>
                </c:pt>
                <c:pt idx="10">
                  <c:v>1.3372695332856264</c:v>
                </c:pt>
                <c:pt idx="11">
                  <c:v>1.3410326637654693</c:v>
                </c:pt>
                <c:pt idx="12">
                  <c:v>1.3501791074226759</c:v>
                </c:pt>
                <c:pt idx="13" formatCode="0.00_ ">
                  <c:v>1.3578413996084366</c:v>
                </c:pt>
                <c:pt idx="14" formatCode="0.00_ ">
                  <c:v>1.35</c:v>
                </c:pt>
              </c:numCache>
            </c:numRef>
          </c:val>
          <c:smooth val="0"/>
        </c:ser>
        <c:dLbls>
          <c:showLegendKey val="0"/>
          <c:showVal val="0"/>
          <c:showCatName val="0"/>
          <c:showSerName val="0"/>
          <c:showPercent val="0"/>
          <c:showBubbleSize val="0"/>
        </c:dLbls>
        <c:marker val="1"/>
        <c:smooth val="0"/>
        <c:axId val="181832320"/>
        <c:axId val="181842304"/>
      </c:lineChart>
      <c:catAx>
        <c:axId val="181832320"/>
        <c:scaling>
          <c:orientation val="minMax"/>
        </c:scaling>
        <c:delete val="0"/>
        <c:axPos val="b"/>
        <c:numFmt formatCode="General" sourceLinked="1"/>
        <c:majorTickMark val="none"/>
        <c:minorTickMark val="none"/>
        <c:tickLblPos val="nextTo"/>
        <c:txPr>
          <a:bodyPr/>
          <a:lstStyle/>
          <a:p>
            <a:pPr>
              <a:defRPr sz="600"/>
            </a:pPr>
            <a:endParaRPr lang="zh-CN"/>
          </a:p>
        </c:txPr>
        <c:crossAx val="181842304"/>
        <c:crossesAt val="0"/>
        <c:auto val="1"/>
        <c:lblAlgn val="ctr"/>
        <c:lblOffset val="100"/>
        <c:noMultiLvlLbl val="0"/>
      </c:catAx>
      <c:valAx>
        <c:axId val="181842304"/>
        <c:scaling>
          <c:orientation val="minMax"/>
          <c:min val="1"/>
        </c:scaling>
        <c:delete val="0"/>
        <c:axPos val="l"/>
        <c:numFmt formatCode="@" sourceLinked="0"/>
        <c:majorTickMark val="none"/>
        <c:minorTickMark val="none"/>
        <c:tickLblPos val="nextTo"/>
        <c:txPr>
          <a:bodyPr/>
          <a:lstStyle/>
          <a:p>
            <a:pPr>
              <a:defRPr sz="800"/>
            </a:pPr>
            <a:endParaRPr lang="zh-CN"/>
          </a:p>
        </c:txPr>
        <c:crossAx val="181832320"/>
        <c:crosses val="autoZero"/>
        <c:crossBetween val="between"/>
        <c:majorUnit val="0.1"/>
        <c:minorUnit val="0.1"/>
      </c:valAx>
    </c:plotArea>
    <c:legend>
      <c:legendPos val="r"/>
      <c:layout>
        <c:manualLayout>
          <c:xMode val="edge"/>
          <c:yMode val="edge"/>
          <c:x val="3.6344833184511816E-2"/>
          <c:y val="0.79686576899780959"/>
          <c:w val="0.9636551265921246"/>
          <c:h val="0.17558123281927168"/>
        </c:manualLayout>
      </c:layout>
      <c:overlay val="0"/>
      <c:txPr>
        <a:bodyPr/>
        <a:lstStyle/>
        <a:p>
          <a:pPr>
            <a:defRPr sz="600"/>
          </a:pPr>
          <a:endParaRPr lang="zh-CN"/>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油田销售!$A$6</c:f>
              <c:strCache>
                <c:ptCount val="1"/>
                <c:pt idx="0">
                  <c:v>胜利油田</c:v>
                </c:pt>
              </c:strCache>
            </c:strRef>
          </c:tx>
          <c:spPr>
            <a:ln w="22225"/>
          </c:spPr>
          <c:dLbls>
            <c:dLbl>
              <c:idx val="14"/>
              <c:layout>
                <c:manualLayout>
                  <c:x val="-1.6760154013938185E-3"/>
                  <c:y val="4.5029206936388892E-2"/>
                </c:manualLayout>
              </c:layout>
              <c:showLegendKey val="0"/>
              <c:showVal val="1"/>
              <c:showCatName val="0"/>
              <c:showSerName val="0"/>
              <c:showPercent val="0"/>
              <c:showBubbleSize val="0"/>
            </c:dLbl>
            <c:showLegendKey val="0"/>
            <c:showVal val="0"/>
            <c:showCatName val="0"/>
            <c:showSerName val="0"/>
            <c:showPercent val="0"/>
            <c:showBubbleSize val="0"/>
          </c:dLbls>
          <c:cat>
            <c:strRef>
              <c:f>油田销售!$B$5:$P$5</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油田销售!$B$6:$P$6</c:f>
              <c:numCache>
                <c:formatCode>#,##0.00_ ;[Red]\-#,##0.00\ </c:formatCode>
                <c:ptCount val="15"/>
                <c:pt idx="0">
                  <c:v>1.1900000000000031</c:v>
                </c:pt>
                <c:pt idx="1">
                  <c:v>1.21</c:v>
                </c:pt>
                <c:pt idx="2">
                  <c:v>1.180000000000003</c:v>
                </c:pt>
                <c:pt idx="3">
                  <c:v>1.1900000000000031</c:v>
                </c:pt>
                <c:pt idx="4">
                  <c:v>1.24</c:v>
                </c:pt>
                <c:pt idx="5">
                  <c:v>1.85</c:v>
                </c:pt>
                <c:pt idx="6">
                  <c:v>1.8959999999999966</c:v>
                </c:pt>
                <c:pt idx="7">
                  <c:v>1.891</c:v>
                </c:pt>
                <c:pt idx="8">
                  <c:v>1.9019999999999966</c:v>
                </c:pt>
                <c:pt idx="9">
                  <c:v>1.843</c:v>
                </c:pt>
                <c:pt idx="10">
                  <c:v>1.899</c:v>
                </c:pt>
                <c:pt idx="11">
                  <c:v>1.444</c:v>
                </c:pt>
                <c:pt idx="12">
                  <c:v>1.180000000000003</c:v>
                </c:pt>
                <c:pt idx="13">
                  <c:v>1.9600000000000031</c:v>
                </c:pt>
                <c:pt idx="14">
                  <c:v>1.46</c:v>
                </c:pt>
              </c:numCache>
            </c:numRef>
          </c:val>
          <c:smooth val="0"/>
        </c:ser>
        <c:ser>
          <c:idx val="2"/>
          <c:order val="1"/>
          <c:tx>
            <c:strRef>
              <c:f>油田销售!$A$7</c:f>
              <c:strCache>
                <c:ptCount val="1"/>
                <c:pt idx="0">
                  <c:v>上海海洋</c:v>
                </c:pt>
              </c:strCache>
            </c:strRef>
          </c:tx>
          <c:spPr>
            <a:ln w="22225"/>
          </c:spPr>
          <c:dLbls>
            <c:dLbl>
              <c:idx val="14"/>
              <c:layout/>
              <c:showLegendKey val="0"/>
              <c:showVal val="1"/>
              <c:showCatName val="0"/>
              <c:showSerName val="0"/>
              <c:showPercent val="0"/>
              <c:showBubbleSize val="0"/>
            </c:dLbl>
            <c:showLegendKey val="0"/>
            <c:showVal val="0"/>
            <c:showCatName val="0"/>
            <c:showSerName val="0"/>
            <c:showPercent val="0"/>
            <c:showBubbleSize val="0"/>
          </c:dLbls>
          <c:cat>
            <c:strRef>
              <c:f>油田销售!$B$5:$P$5</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油田销售!$B$7:$P$7</c:f>
              <c:numCache>
                <c:formatCode>#,##0.00_ ;[Red]\-#,##0.00\ </c:formatCode>
                <c:ptCount val="15"/>
                <c:pt idx="0">
                  <c:v>1.86</c:v>
                </c:pt>
                <c:pt idx="1">
                  <c:v>1.86</c:v>
                </c:pt>
                <c:pt idx="2">
                  <c:v>1.8900000000000001</c:v>
                </c:pt>
                <c:pt idx="3">
                  <c:v>2.5819999999999999</c:v>
                </c:pt>
                <c:pt idx="4">
                  <c:v>1.821</c:v>
                </c:pt>
                <c:pt idx="5">
                  <c:v>1.78</c:v>
                </c:pt>
                <c:pt idx="6">
                  <c:v>1.7929999999999968</c:v>
                </c:pt>
                <c:pt idx="7">
                  <c:v>1.8029999999999968</c:v>
                </c:pt>
                <c:pt idx="8">
                  <c:v>1.8</c:v>
                </c:pt>
                <c:pt idx="9">
                  <c:v>1.804</c:v>
                </c:pt>
                <c:pt idx="10">
                  <c:v>1.8029999999999968</c:v>
                </c:pt>
                <c:pt idx="11">
                  <c:v>1.927</c:v>
                </c:pt>
                <c:pt idx="12">
                  <c:v>1.930000000000003</c:v>
                </c:pt>
                <c:pt idx="13">
                  <c:v>2.15</c:v>
                </c:pt>
                <c:pt idx="14">
                  <c:v>2.04</c:v>
                </c:pt>
              </c:numCache>
            </c:numRef>
          </c:val>
          <c:smooth val="0"/>
        </c:ser>
        <c:ser>
          <c:idx val="4"/>
          <c:order val="2"/>
          <c:tx>
            <c:strRef>
              <c:f>油田销售!$A$8</c:f>
              <c:strCache>
                <c:ptCount val="1"/>
                <c:pt idx="0">
                  <c:v>西北分公司</c:v>
                </c:pt>
              </c:strCache>
            </c:strRef>
          </c:tx>
          <c:spPr>
            <a:ln w="22225"/>
          </c:spPr>
          <c:dLbls>
            <c:dLbl>
              <c:idx val="14"/>
              <c:layout/>
              <c:showLegendKey val="0"/>
              <c:showVal val="1"/>
              <c:showCatName val="0"/>
              <c:showSerName val="0"/>
              <c:showPercent val="0"/>
              <c:showBubbleSize val="0"/>
            </c:dLbl>
            <c:showLegendKey val="0"/>
            <c:showVal val="0"/>
            <c:showCatName val="0"/>
            <c:showSerName val="0"/>
            <c:showPercent val="0"/>
            <c:showBubbleSize val="0"/>
          </c:dLbls>
          <c:cat>
            <c:strRef>
              <c:f>油田销售!$B$5:$P$5</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油田销售!$B$8:$P$8</c:f>
              <c:numCache>
                <c:formatCode>#,##0.00_ ;[Red]\-#,##0.00\ </c:formatCode>
                <c:ptCount val="15"/>
                <c:pt idx="0">
                  <c:v>0.82000000000000062</c:v>
                </c:pt>
                <c:pt idx="1">
                  <c:v>0.82000000000000062</c:v>
                </c:pt>
                <c:pt idx="2">
                  <c:v>0.82000000000000062</c:v>
                </c:pt>
                <c:pt idx="3">
                  <c:v>0.84000000000000064</c:v>
                </c:pt>
                <c:pt idx="4">
                  <c:v>0.85400000000000065</c:v>
                </c:pt>
                <c:pt idx="5">
                  <c:v>0.84000000000000064</c:v>
                </c:pt>
                <c:pt idx="6">
                  <c:v>0.82500000000000062</c:v>
                </c:pt>
                <c:pt idx="7">
                  <c:v>0.83400000000000063</c:v>
                </c:pt>
                <c:pt idx="8">
                  <c:v>0.85200000000000065</c:v>
                </c:pt>
                <c:pt idx="9">
                  <c:v>0.68400000000000005</c:v>
                </c:pt>
                <c:pt idx="10">
                  <c:v>0.80800000000000005</c:v>
                </c:pt>
                <c:pt idx="11">
                  <c:v>0.79300000000000004</c:v>
                </c:pt>
                <c:pt idx="12">
                  <c:v>0.83000000000000063</c:v>
                </c:pt>
                <c:pt idx="13">
                  <c:v>0.83000000000000063</c:v>
                </c:pt>
                <c:pt idx="14">
                  <c:v>0.84000000000000064</c:v>
                </c:pt>
              </c:numCache>
            </c:numRef>
          </c:val>
          <c:smooth val="0"/>
        </c:ser>
        <c:ser>
          <c:idx val="6"/>
          <c:order val="3"/>
          <c:tx>
            <c:strRef>
              <c:f>油田销售!$A$9</c:f>
              <c:strCache>
                <c:ptCount val="1"/>
                <c:pt idx="0">
                  <c:v>西南分公司</c:v>
                </c:pt>
              </c:strCache>
            </c:strRef>
          </c:tx>
          <c:dLbls>
            <c:dLbl>
              <c:idx val="14"/>
              <c:layout>
                <c:manualLayout>
                  <c:x val="-1.2290637627726687E-16"/>
                  <c:y val="-3.7524339113657386E-2"/>
                </c:manualLayout>
              </c:layout>
              <c:showLegendKey val="0"/>
              <c:showVal val="1"/>
              <c:showCatName val="0"/>
              <c:showSerName val="0"/>
              <c:showPercent val="0"/>
              <c:showBubbleSize val="0"/>
            </c:dLbl>
            <c:showLegendKey val="0"/>
            <c:showVal val="0"/>
            <c:showCatName val="0"/>
            <c:showSerName val="0"/>
            <c:showPercent val="0"/>
            <c:showBubbleSize val="0"/>
          </c:dLbls>
          <c:cat>
            <c:strRef>
              <c:f>油田销售!$B$5:$P$5</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油田销售!$B$9:$P$9</c:f>
              <c:numCache>
                <c:formatCode>#,##0.00_ ;[Red]\-#,##0.00\ </c:formatCode>
                <c:ptCount val="15"/>
                <c:pt idx="0">
                  <c:v>1.29</c:v>
                </c:pt>
                <c:pt idx="1">
                  <c:v>1.27</c:v>
                </c:pt>
                <c:pt idx="2">
                  <c:v>1.33</c:v>
                </c:pt>
                <c:pt idx="3">
                  <c:v>1.27</c:v>
                </c:pt>
                <c:pt idx="4">
                  <c:v>1.2809999999999966</c:v>
                </c:pt>
                <c:pt idx="5">
                  <c:v>1.36</c:v>
                </c:pt>
                <c:pt idx="6">
                  <c:v>1.4009999999999956</c:v>
                </c:pt>
                <c:pt idx="7">
                  <c:v>1.411999999999993</c:v>
                </c:pt>
                <c:pt idx="8">
                  <c:v>1.4159999999999935</c:v>
                </c:pt>
                <c:pt idx="9">
                  <c:v>1.4159999999999935</c:v>
                </c:pt>
                <c:pt idx="10">
                  <c:v>1.5169999999999966</c:v>
                </c:pt>
                <c:pt idx="11">
                  <c:v>1.4489999999999963</c:v>
                </c:pt>
                <c:pt idx="12">
                  <c:v>1.53</c:v>
                </c:pt>
                <c:pt idx="13">
                  <c:v>1.53</c:v>
                </c:pt>
                <c:pt idx="14">
                  <c:v>1.53</c:v>
                </c:pt>
              </c:numCache>
            </c:numRef>
          </c:val>
          <c:smooth val="0"/>
        </c:ser>
        <c:ser>
          <c:idx val="7"/>
          <c:order val="4"/>
          <c:tx>
            <c:strRef>
              <c:f>油田销售!$A$10</c:f>
              <c:strCache>
                <c:ptCount val="1"/>
                <c:pt idx="0">
                  <c:v>油田企业平均销售价格</c:v>
                </c:pt>
              </c:strCache>
            </c:strRef>
          </c:tx>
          <c:spPr>
            <a:ln w="22225">
              <a:solidFill>
                <a:srgbClr val="FF0000"/>
              </a:solidFill>
            </a:ln>
          </c:spPr>
          <c:dLbls>
            <c:dLbl>
              <c:idx val="14"/>
              <c:layout/>
              <c:showLegendKey val="0"/>
              <c:showVal val="1"/>
              <c:showCatName val="0"/>
              <c:showSerName val="0"/>
              <c:showPercent val="0"/>
              <c:showBubbleSize val="0"/>
            </c:dLbl>
            <c:showLegendKey val="0"/>
            <c:showVal val="0"/>
            <c:showCatName val="0"/>
            <c:showSerName val="0"/>
            <c:showPercent val="0"/>
            <c:showBubbleSize val="0"/>
          </c:dLbls>
          <c:cat>
            <c:strRef>
              <c:f>油田销售!$B$5:$P$5</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油田销售!$B$10:$P$10</c:f>
              <c:numCache>
                <c:formatCode>#,##0.00_ ;[Red]\-#,##0.00\ </c:formatCode>
                <c:ptCount val="15"/>
                <c:pt idx="0">
                  <c:v>1.2769999999999966</c:v>
                </c:pt>
                <c:pt idx="1">
                  <c:v>1.304</c:v>
                </c:pt>
                <c:pt idx="2">
                  <c:v>1.3280000000000001</c:v>
                </c:pt>
                <c:pt idx="3">
                  <c:v>1.3009999999999968</c:v>
                </c:pt>
                <c:pt idx="4">
                  <c:v>1.2909999999999966</c:v>
                </c:pt>
                <c:pt idx="5">
                  <c:v>1.3360000000000001</c:v>
                </c:pt>
                <c:pt idx="6">
                  <c:v>1.3740000000000001</c:v>
                </c:pt>
                <c:pt idx="7">
                  <c:v>1.4</c:v>
                </c:pt>
                <c:pt idx="8">
                  <c:v>1.377</c:v>
                </c:pt>
                <c:pt idx="9">
                  <c:v>1.306</c:v>
                </c:pt>
                <c:pt idx="10">
                  <c:v>1.476</c:v>
                </c:pt>
                <c:pt idx="11">
                  <c:v>1.4729999999999965</c:v>
                </c:pt>
                <c:pt idx="12">
                  <c:v>1.48</c:v>
                </c:pt>
                <c:pt idx="13">
                  <c:v>1.466</c:v>
                </c:pt>
                <c:pt idx="14">
                  <c:v>1.47</c:v>
                </c:pt>
              </c:numCache>
            </c:numRef>
          </c:val>
          <c:smooth val="0"/>
        </c:ser>
        <c:dLbls>
          <c:showLegendKey val="0"/>
          <c:showVal val="0"/>
          <c:showCatName val="0"/>
          <c:showSerName val="0"/>
          <c:showPercent val="0"/>
          <c:showBubbleSize val="0"/>
        </c:dLbls>
        <c:marker val="1"/>
        <c:smooth val="0"/>
        <c:axId val="182187520"/>
        <c:axId val="182189056"/>
      </c:lineChart>
      <c:catAx>
        <c:axId val="182187520"/>
        <c:scaling>
          <c:orientation val="minMax"/>
        </c:scaling>
        <c:delete val="0"/>
        <c:axPos val="b"/>
        <c:majorTickMark val="out"/>
        <c:minorTickMark val="none"/>
        <c:tickLblPos val="nextTo"/>
        <c:txPr>
          <a:bodyPr/>
          <a:lstStyle/>
          <a:p>
            <a:pPr>
              <a:defRPr sz="800"/>
            </a:pPr>
            <a:endParaRPr lang="zh-CN"/>
          </a:p>
        </c:txPr>
        <c:crossAx val="182189056"/>
        <c:crosses val="autoZero"/>
        <c:auto val="1"/>
        <c:lblAlgn val="ctr"/>
        <c:lblOffset val="100"/>
        <c:noMultiLvlLbl val="0"/>
      </c:catAx>
      <c:valAx>
        <c:axId val="182189056"/>
        <c:scaling>
          <c:orientation val="minMax"/>
        </c:scaling>
        <c:delete val="0"/>
        <c:axPos val="l"/>
        <c:numFmt formatCode="#,##0.0_ ;[Red]\-#,##0.0\ " sourceLinked="0"/>
        <c:majorTickMark val="out"/>
        <c:minorTickMark val="none"/>
        <c:tickLblPos val="nextTo"/>
        <c:txPr>
          <a:bodyPr/>
          <a:lstStyle/>
          <a:p>
            <a:pPr>
              <a:defRPr sz="800"/>
            </a:pPr>
            <a:endParaRPr lang="zh-CN"/>
          </a:p>
        </c:txPr>
        <c:crossAx val="182187520"/>
        <c:crosses val="autoZero"/>
        <c:crossBetween val="between"/>
      </c:valAx>
    </c:plotArea>
    <c:legend>
      <c:legendPos val="b"/>
      <c:layout/>
      <c:overlay val="0"/>
      <c:txPr>
        <a:bodyPr/>
        <a:lstStyle/>
        <a:p>
          <a:pPr>
            <a:defRPr sz="800"/>
          </a:pPr>
          <a:endParaRPr lang="zh-CN"/>
        </a:p>
      </c:txPr>
    </c:legend>
    <c:plotVisOnly val="1"/>
    <c:dispBlanksAs val="gap"/>
    <c:showDLblsOverMax val="0"/>
  </c:chart>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LNG!$A$27</c:f>
              <c:strCache>
                <c:ptCount val="1"/>
                <c:pt idx="0">
                  <c:v>到岸成本</c:v>
                </c:pt>
              </c:strCache>
            </c:strRef>
          </c:tx>
          <c:spPr>
            <a:ln w="22225">
              <a:solidFill>
                <a:srgbClr val="FF0000"/>
              </a:solidFill>
            </a:ln>
          </c:spPr>
          <c:marker>
            <c:symbol val="none"/>
          </c:marker>
          <c:dLbls>
            <c:dLbl>
              <c:idx val="14"/>
              <c:layout/>
              <c:showLegendKey val="0"/>
              <c:showVal val="1"/>
              <c:showCatName val="0"/>
              <c:showSerName val="0"/>
              <c:showPercent val="0"/>
              <c:showBubbleSize val="0"/>
            </c:dLbl>
            <c:showLegendKey val="0"/>
            <c:showVal val="0"/>
            <c:showCatName val="0"/>
            <c:showSerName val="0"/>
            <c:showPercent val="0"/>
            <c:showBubbleSize val="0"/>
          </c:dLbls>
          <c:cat>
            <c:strRef>
              <c:f>LNG!$B$26:$P$26</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LNG!$B$27:$P$27</c:f>
              <c:numCache>
                <c:formatCode>0.00_ ;[Red]\-0.00\ </c:formatCode>
                <c:ptCount val="15"/>
                <c:pt idx="0">
                  <c:v>2.1889655172413822</c:v>
                </c:pt>
                <c:pt idx="1">
                  <c:v>2.2510344827586208</c:v>
                </c:pt>
                <c:pt idx="2">
                  <c:v>2.2896551724137928</c:v>
                </c:pt>
                <c:pt idx="3">
                  <c:v>2.3882758620689657</c:v>
                </c:pt>
                <c:pt idx="4">
                  <c:v>2.4524137931034442</c:v>
                </c:pt>
                <c:pt idx="5">
                  <c:v>2.6165517241379312</c:v>
                </c:pt>
                <c:pt idx="6">
                  <c:v>2.7544827586206933</c:v>
                </c:pt>
                <c:pt idx="7">
                  <c:v>2.9137931034482727</c:v>
                </c:pt>
                <c:pt idx="8">
                  <c:v>2.9893379310344832</c:v>
                </c:pt>
                <c:pt idx="9">
                  <c:v>3.1048275862068992</c:v>
                </c:pt>
                <c:pt idx="10">
                  <c:v>3.2234482758620691</c:v>
                </c:pt>
                <c:pt idx="11">
                  <c:v>3.1227241379310375</c:v>
                </c:pt>
                <c:pt idx="12">
                  <c:v>3.2668965517241402</c:v>
                </c:pt>
                <c:pt idx="13">
                  <c:v>3.1965517241379344</c:v>
                </c:pt>
                <c:pt idx="14">
                  <c:v>3.1151724137930978</c:v>
                </c:pt>
              </c:numCache>
            </c:numRef>
          </c:val>
          <c:smooth val="0"/>
        </c:ser>
        <c:ser>
          <c:idx val="1"/>
          <c:order val="1"/>
          <c:tx>
            <c:strRef>
              <c:f>LNG!$A$28</c:f>
              <c:strCache>
                <c:ptCount val="1"/>
                <c:pt idx="0">
                  <c:v>气态销售价格</c:v>
                </c:pt>
              </c:strCache>
            </c:strRef>
          </c:tx>
          <c:spPr>
            <a:ln w="22225">
              <a:solidFill>
                <a:schemeClr val="tx2">
                  <a:lumMod val="60000"/>
                  <a:lumOff val="40000"/>
                </a:schemeClr>
              </a:solidFill>
            </a:ln>
          </c:spPr>
          <c:marker>
            <c:symbol val="none"/>
          </c:marker>
          <c:dLbls>
            <c:dLbl>
              <c:idx val="14"/>
              <c:layout/>
              <c:showLegendKey val="0"/>
              <c:showVal val="1"/>
              <c:showCatName val="0"/>
              <c:showSerName val="0"/>
              <c:showPercent val="0"/>
              <c:showBubbleSize val="0"/>
            </c:dLbl>
            <c:showLegendKey val="0"/>
            <c:showVal val="0"/>
            <c:showCatName val="0"/>
            <c:showSerName val="0"/>
            <c:showPercent val="0"/>
            <c:showBubbleSize val="0"/>
          </c:dLbls>
          <c:cat>
            <c:strRef>
              <c:f>LNG!$B$26:$P$26</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LNG!$B$28:$P$28</c:f>
              <c:numCache>
                <c:formatCode>_(* #,##0.00_);_(* \(#,##0.00\);_(* "-"??_);_(@_)</c:formatCode>
                <c:ptCount val="15"/>
                <c:pt idx="0">
                  <c:v>1.9538431372549019</c:v>
                </c:pt>
                <c:pt idx="1">
                  <c:v>1.9355812182741099</c:v>
                </c:pt>
                <c:pt idx="2">
                  <c:v>1.9187315307820303</c:v>
                </c:pt>
                <c:pt idx="3">
                  <c:v>1.6622547283702231</c:v>
                </c:pt>
                <c:pt idx="4">
                  <c:v>1.6364764388084343</c:v>
                </c:pt>
                <c:pt idx="5">
                  <c:v>1.7609944839508798</c:v>
                </c:pt>
                <c:pt idx="6">
                  <c:v>1.7988379312314391</c:v>
                </c:pt>
                <c:pt idx="7">
                  <c:v>1.8304932731652108</c:v>
                </c:pt>
                <c:pt idx="8">
                  <c:v>1.8357349695008445</c:v>
                </c:pt>
                <c:pt idx="9">
                  <c:v>1.8591526011228701</c:v>
                </c:pt>
                <c:pt idx="10">
                  <c:v>1.9956189476168025</c:v>
                </c:pt>
                <c:pt idx="11">
                  <c:v>2.375552651196859</c:v>
                </c:pt>
                <c:pt idx="12">
                  <c:v>2.4794733556698567</c:v>
                </c:pt>
                <c:pt idx="13">
                  <c:v>2.3167376660466341</c:v>
                </c:pt>
                <c:pt idx="14">
                  <c:v>2.3042456549652823</c:v>
                </c:pt>
              </c:numCache>
            </c:numRef>
          </c:val>
          <c:smooth val="0"/>
        </c:ser>
        <c:ser>
          <c:idx val="2"/>
          <c:order val="2"/>
          <c:tx>
            <c:strRef>
              <c:f>LNG!$A$29</c:f>
              <c:strCache>
                <c:ptCount val="1"/>
                <c:pt idx="0">
                  <c:v> 液态销售价格</c:v>
                </c:pt>
              </c:strCache>
            </c:strRef>
          </c:tx>
          <c:spPr>
            <a:ln w="22225"/>
          </c:spPr>
          <c:marker>
            <c:symbol val="none"/>
          </c:marker>
          <c:dLbls>
            <c:dLbl>
              <c:idx val="14"/>
              <c:layout/>
              <c:showLegendKey val="0"/>
              <c:showVal val="1"/>
              <c:showCatName val="0"/>
              <c:showSerName val="0"/>
              <c:showPercent val="0"/>
              <c:showBubbleSize val="0"/>
            </c:dLbl>
            <c:showLegendKey val="0"/>
            <c:showVal val="0"/>
            <c:showCatName val="0"/>
            <c:showSerName val="0"/>
            <c:showPercent val="0"/>
            <c:showBubbleSize val="0"/>
          </c:dLbls>
          <c:cat>
            <c:strRef>
              <c:f>LNG!$B$26:$P$26</c:f>
              <c:strCache>
                <c:ptCount val="15"/>
                <c:pt idx="0">
                  <c:v>2018年1月</c:v>
                </c:pt>
                <c:pt idx="1">
                  <c:v>2月</c:v>
                </c:pt>
                <c:pt idx="2">
                  <c:v>3月</c:v>
                </c:pt>
                <c:pt idx="3">
                  <c:v>4月</c:v>
                </c:pt>
                <c:pt idx="4">
                  <c:v>5月</c:v>
                </c:pt>
                <c:pt idx="5">
                  <c:v>6月</c:v>
                </c:pt>
                <c:pt idx="6">
                  <c:v>7月</c:v>
                </c:pt>
                <c:pt idx="7">
                  <c:v>8月</c:v>
                </c:pt>
                <c:pt idx="8">
                  <c:v>9月</c:v>
                </c:pt>
                <c:pt idx="9">
                  <c:v>10月</c:v>
                </c:pt>
                <c:pt idx="10">
                  <c:v>11月</c:v>
                </c:pt>
                <c:pt idx="11">
                  <c:v>12月</c:v>
                </c:pt>
                <c:pt idx="12">
                  <c:v>2019年1月</c:v>
                </c:pt>
                <c:pt idx="13">
                  <c:v>2月</c:v>
                </c:pt>
                <c:pt idx="14">
                  <c:v>3月</c:v>
                </c:pt>
              </c:strCache>
            </c:strRef>
          </c:cat>
          <c:val>
            <c:numRef>
              <c:f>LNG!$B$29:$P$29</c:f>
              <c:numCache>
                <c:formatCode>_(* #,##0.00_);_(* \(#,##0.00\);_(* "-"??_);_(@_)</c:formatCode>
                <c:ptCount val="15"/>
                <c:pt idx="0">
                  <c:v>3.0697311849241853</c:v>
                </c:pt>
                <c:pt idx="1">
                  <c:v>3.1274073757166092</c:v>
                </c:pt>
                <c:pt idx="2">
                  <c:v>2.4285372100744707</c:v>
                </c:pt>
                <c:pt idx="3">
                  <c:v>2.1140360747461315</c:v>
                </c:pt>
                <c:pt idx="4">
                  <c:v>2.1920632316391369</c:v>
                </c:pt>
                <c:pt idx="5">
                  <c:v>2.3570783910263278</c:v>
                </c:pt>
                <c:pt idx="6">
                  <c:v>2.4943658486707592</c:v>
                </c:pt>
                <c:pt idx="7">
                  <c:v>2.6126693168736583</c:v>
                </c:pt>
                <c:pt idx="8">
                  <c:v>2.6409330152582382</c:v>
                </c:pt>
                <c:pt idx="9">
                  <c:v>2.7011765517241413</c:v>
                </c:pt>
                <c:pt idx="10">
                  <c:v>2.6487496551724177</c:v>
                </c:pt>
                <c:pt idx="11">
                  <c:v>2.7915800000000002</c:v>
                </c:pt>
                <c:pt idx="12">
                  <c:v>3.0312868601335308</c:v>
                </c:pt>
                <c:pt idx="13">
                  <c:v>2.6921012043276011</c:v>
                </c:pt>
                <c:pt idx="14">
                  <c:v>2.589793270315583</c:v>
                </c:pt>
              </c:numCache>
            </c:numRef>
          </c:val>
          <c:smooth val="0"/>
        </c:ser>
        <c:dLbls>
          <c:showLegendKey val="0"/>
          <c:showVal val="0"/>
          <c:showCatName val="0"/>
          <c:showSerName val="0"/>
          <c:showPercent val="0"/>
          <c:showBubbleSize val="0"/>
        </c:dLbls>
        <c:marker val="1"/>
        <c:smooth val="0"/>
        <c:axId val="181921280"/>
        <c:axId val="181922816"/>
      </c:lineChart>
      <c:catAx>
        <c:axId val="181921280"/>
        <c:scaling>
          <c:orientation val="minMax"/>
        </c:scaling>
        <c:delete val="0"/>
        <c:axPos val="b"/>
        <c:majorTickMark val="out"/>
        <c:minorTickMark val="none"/>
        <c:tickLblPos val="nextTo"/>
        <c:txPr>
          <a:bodyPr/>
          <a:lstStyle/>
          <a:p>
            <a:pPr>
              <a:defRPr sz="800"/>
            </a:pPr>
            <a:endParaRPr lang="zh-CN"/>
          </a:p>
        </c:txPr>
        <c:crossAx val="181922816"/>
        <c:crosses val="autoZero"/>
        <c:auto val="1"/>
        <c:lblAlgn val="ctr"/>
        <c:lblOffset val="100"/>
        <c:noMultiLvlLbl val="0"/>
      </c:catAx>
      <c:valAx>
        <c:axId val="181922816"/>
        <c:scaling>
          <c:orientation val="minMax"/>
        </c:scaling>
        <c:delete val="0"/>
        <c:axPos val="l"/>
        <c:numFmt formatCode="_ * #,##0.0_ ;_ * \-#,##0.0_ ;_ * &quot;-&quot;?_ ;_ @_ " sourceLinked="0"/>
        <c:majorTickMark val="out"/>
        <c:minorTickMark val="none"/>
        <c:tickLblPos val="nextTo"/>
        <c:txPr>
          <a:bodyPr/>
          <a:lstStyle/>
          <a:p>
            <a:pPr>
              <a:defRPr sz="800"/>
            </a:pPr>
            <a:endParaRPr lang="zh-CN"/>
          </a:p>
        </c:txPr>
        <c:crossAx val="181921280"/>
        <c:crosses val="autoZero"/>
        <c:crossBetween val="between"/>
      </c:valAx>
    </c:plotArea>
    <c:legend>
      <c:legendPos val="b"/>
      <c:layout/>
      <c:overlay val="0"/>
      <c:txPr>
        <a:bodyPr/>
        <a:lstStyle/>
        <a:p>
          <a:pPr>
            <a:defRPr sz="800"/>
          </a:pPr>
          <a:endParaRPr lang="zh-CN"/>
        </a:p>
      </c:txPr>
    </c:legend>
    <c:plotVisOnly val="1"/>
    <c:dispBlanksAs val="gap"/>
    <c:showDLblsOverMax val="0"/>
  </c:chart>
  <c:externalData r:id="rId1">
    <c:autoUpdate val="0"/>
  </c:externalData>
</c:chartSpace>
</file>

<file path=ppt/drawings/_rels/drawing4.x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0.88331</cdr:x>
      <cdr:y>0.19303</cdr:y>
    </cdr:from>
    <cdr:to>
      <cdr:x>0.94358</cdr:x>
      <cdr:y>0.24803</cdr:y>
    </cdr:to>
    <cdr:sp macro="" textlink="">
      <cdr:nvSpPr>
        <cdr:cNvPr id="2" name="TextBox 11"/>
        <cdr:cNvSpPr txBox="1"/>
      </cdr:nvSpPr>
      <cdr:spPr>
        <a:xfrm xmlns:a="http://schemas.openxmlformats.org/drawingml/2006/main">
          <a:off x="7028952" y="864120"/>
          <a:ext cx="479618"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zh-CN"/>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r>
            <a:rPr lang="en-US" altLang="zh-CN" sz="1000" dirty="0" smtClean="0"/>
            <a:t>67.03</a:t>
          </a:r>
          <a:endParaRPr lang="zh-CN" altLang="en-US" sz="1000" dirty="0"/>
        </a:p>
      </cdr:txBody>
    </cdr:sp>
  </cdr:relSizeAnchor>
</c:userShapes>
</file>

<file path=ppt/drawings/drawing2.xml><?xml version="1.0" encoding="utf-8"?>
<c:userShapes xmlns:c="http://schemas.openxmlformats.org/drawingml/2006/chart">
  <cdr:relSizeAnchor xmlns:cdr="http://schemas.openxmlformats.org/drawingml/2006/chartDrawing">
    <cdr:from>
      <cdr:x>0.81752</cdr:x>
      <cdr:y>0.07639</cdr:y>
    </cdr:from>
    <cdr:to>
      <cdr:x>0.97347</cdr:x>
      <cdr:y>0.18287</cdr:y>
    </cdr:to>
    <cdr:sp macro="" textlink="">
      <cdr:nvSpPr>
        <cdr:cNvPr id="2" name="TextBox 1"/>
        <cdr:cNvSpPr txBox="1"/>
      </cdr:nvSpPr>
      <cdr:spPr>
        <a:xfrm xmlns:a="http://schemas.openxmlformats.org/drawingml/2006/main">
          <a:off x="6457950" y="209550"/>
          <a:ext cx="1231900" cy="2921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800" b="1" dirty="0"/>
            <a:t>单位：元</a:t>
          </a:r>
          <a:r>
            <a:rPr lang="en-US" altLang="zh-CN" sz="800" b="1" dirty="0"/>
            <a:t>/</a:t>
          </a:r>
          <a:r>
            <a:rPr lang="zh-CN" altLang="en-US" sz="800" b="1" dirty="0"/>
            <a:t>方</a:t>
          </a:r>
          <a:r>
            <a:rPr lang="zh-CN" altLang="en-US" sz="800" b="1" baseline="0" dirty="0"/>
            <a:t>  不含税</a:t>
          </a:r>
          <a:endParaRPr lang="zh-CN" altLang="en-US" sz="800" b="1" dirty="0"/>
        </a:p>
      </cdr:txBody>
    </cdr:sp>
  </cdr:relSizeAnchor>
</c:userShapes>
</file>

<file path=ppt/drawings/drawing3.xml><?xml version="1.0" encoding="utf-8"?>
<c:userShapes xmlns:c="http://schemas.openxmlformats.org/drawingml/2006/chart">
  <cdr:relSizeAnchor xmlns:cdr="http://schemas.openxmlformats.org/drawingml/2006/chartDrawing">
    <cdr:from>
      <cdr:x>0.78267</cdr:x>
      <cdr:y>0.38298</cdr:y>
    </cdr:from>
    <cdr:to>
      <cdr:x>0.90099</cdr:x>
      <cdr:y>0.46809</cdr:y>
    </cdr:to>
    <cdr:sp macro="" textlink="">
      <cdr:nvSpPr>
        <cdr:cNvPr id="2" name="TextBox 1"/>
        <cdr:cNvSpPr txBox="1"/>
      </cdr:nvSpPr>
      <cdr:spPr>
        <a:xfrm xmlns:a="http://schemas.openxmlformats.org/drawingml/2006/main">
          <a:off x="6048841" y="1296180"/>
          <a:ext cx="914400" cy="288040"/>
        </a:xfrm>
        <a:prstGeom xmlns:a="http://schemas.openxmlformats.org/drawingml/2006/main" prst="rect">
          <a:avLst/>
        </a:prstGeom>
      </cdr:spPr>
      <cdr:txBody>
        <a:bodyPr xmlns:a="http://schemas.openxmlformats.org/drawingml/2006/main" vertOverflow="clip" vert="eaVert" wrap="none" rtlCol="0"/>
        <a:lstStyle xmlns:a="http://schemas.openxmlformats.org/drawingml/2006/main"/>
        <a:p xmlns:a="http://schemas.openxmlformats.org/drawingml/2006/main">
          <a:endParaRPr lang="zh-CN" altLang="en-US" sz="1100" dirty="0"/>
        </a:p>
      </cdr:txBody>
    </cdr:sp>
  </cdr:relSizeAnchor>
  <cdr:relSizeAnchor xmlns:cdr="http://schemas.openxmlformats.org/drawingml/2006/chartDrawing">
    <cdr:from>
      <cdr:x>0.77254</cdr:x>
      <cdr:y>0.3617</cdr:y>
    </cdr:from>
    <cdr:to>
      <cdr:x>0.89086</cdr:x>
      <cdr:y>0.44681</cdr:y>
    </cdr:to>
    <cdr:sp macro="" textlink="">
      <cdr:nvSpPr>
        <cdr:cNvPr id="3" name="TextBox 2"/>
        <cdr:cNvSpPr txBox="1"/>
      </cdr:nvSpPr>
      <cdr:spPr>
        <a:xfrm xmlns:a="http://schemas.openxmlformats.org/drawingml/2006/main">
          <a:off x="5970533" y="1224170"/>
          <a:ext cx="914400" cy="2880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dirty="0" smtClean="0"/>
            <a:t>705</a:t>
          </a:r>
          <a:endParaRPr lang="zh-CN" altLang="en-US" sz="1100" dirty="0"/>
        </a:p>
      </cdr:txBody>
    </cdr:sp>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0.00304</cdr:x>
      <cdr:y>0.00651</cdr:y>
    </cdr:to>
    <cdr:pic>
      <cdr:nvPicPr>
        <cdr:cNvPr id="2" name="chart">
          <a:extLst xmlns:a="http://schemas.openxmlformats.org/drawingml/2006/main">
            <a:ext uri="{FF2B5EF4-FFF2-40B4-BE49-F238E27FC236}">
              <a16:creationId xmlns="" xmlns:a16="http://schemas.microsoft.com/office/drawing/2014/main" id="{B052EFE4-F70D-413D-8B7A-CE0BA8823B7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dr:relSizeAnchor xmlns:cdr="http://schemas.openxmlformats.org/drawingml/2006/chartDrawing">
    <cdr:from>
      <cdr:x>0.20403</cdr:x>
      <cdr:y>0.20611</cdr:y>
    </cdr:from>
    <cdr:to>
      <cdr:x>0.31791</cdr:x>
      <cdr:y>0.45038</cdr:y>
    </cdr:to>
    <cdr:sp macro="" textlink="">
      <cdr:nvSpPr>
        <cdr:cNvPr id="3" name="TextBox 2"/>
        <cdr:cNvSpPr txBox="1"/>
      </cdr:nvSpPr>
      <cdr:spPr>
        <a:xfrm xmlns:a="http://schemas.openxmlformats.org/drawingml/2006/main">
          <a:off x="1638300" y="771526"/>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0.1376</cdr:x>
      <cdr:y>0.02036</cdr:y>
    </cdr:from>
    <cdr:to>
      <cdr:x>0.66667</cdr:x>
      <cdr:y>0.08397</cdr:y>
    </cdr:to>
    <cdr:sp macro="" textlink="">
      <cdr:nvSpPr>
        <cdr:cNvPr id="4" name="TextBox 3"/>
        <cdr:cNvSpPr txBox="1"/>
      </cdr:nvSpPr>
      <cdr:spPr>
        <a:xfrm xmlns:a="http://schemas.openxmlformats.org/drawingml/2006/main">
          <a:off x="1104870" y="76202"/>
          <a:ext cx="4248180" cy="23812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zh-CN" altLang="en-US" sz="1100" b="1" dirty="0"/>
            <a:t>                 </a:t>
          </a:r>
          <a:r>
            <a:rPr lang="zh-CN" altLang="en-US" sz="800" b="1" dirty="0"/>
            <a:t>化工产品与石脑油价差情况（不含自营贸易）</a:t>
          </a:r>
        </a:p>
      </cdr:txBody>
    </cdr:sp>
  </cdr:relSizeAnchor>
  <cdr:relSizeAnchor xmlns:cdr="http://schemas.openxmlformats.org/drawingml/2006/chartDrawing">
    <cdr:from>
      <cdr:x>0.16251</cdr:x>
      <cdr:y>0.06361</cdr:y>
    </cdr:from>
    <cdr:to>
      <cdr:x>0.33096</cdr:x>
      <cdr:y>0.46056</cdr:y>
    </cdr:to>
    <cdr:sp macro="" textlink="">
      <cdr:nvSpPr>
        <cdr:cNvPr id="5" name="TextBox 4"/>
        <cdr:cNvSpPr txBox="1"/>
      </cdr:nvSpPr>
      <cdr:spPr>
        <a:xfrm xmlns:a="http://schemas.openxmlformats.org/drawingml/2006/main">
          <a:off x="1304925" y="238126"/>
          <a:ext cx="1352550" cy="14859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0.71293</cdr:x>
      <cdr:y>0.19084</cdr:y>
    </cdr:from>
    <cdr:to>
      <cdr:x>0.96916</cdr:x>
      <cdr:y>0.26209</cdr:y>
    </cdr:to>
    <cdr:sp macro="" textlink="">
      <cdr:nvSpPr>
        <cdr:cNvPr id="7" name="TextBox 6"/>
        <cdr:cNvSpPr txBox="1"/>
      </cdr:nvSpPr>
      <cdr:spPr>
        <a:xfrm xmlns:a="http://schemas.openxmlformats.org/drawingml/2006/main">
          <a:off x="5724525" y="714376"/>
          <a:ext cx="2057400" cy="2667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0.879</cdr:x>
      <cdr:y>0.3944</cdr:y>
    </cdr:from>
    <cdr:to>
      <cdr:x>0.93238</cdr:x>
      <cdr:y>0.46056</cdr:y>
    </cdr:to>
    <cdr:sp macro="" textlink="">
      <cdr:nvSpPr>
        <cdr:cNvPr id="8" name="TextBox 7"/>
        <cdr:cNvSpPr txBox="1"/>
      </cdr:nvSpPr>
      <cdr:spPr>
        <a:xfrm xmlns:a="http://schemas.openxmlformats.org/drawingml/2006/main">
          <a:off x="7058025" y="1476376"/>
          <a:ext cx="428625" cy="24765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zh-CN" sz="1100">
            <a:latin typeface="+mn-lt"/>
            <a:ea typeface="+mn-ea"/>
            <a:cs typeface="+mn-cs"/>
          </a:endParaRPr>
        </a:p>
      </cdr:txBody>
    </cdr:sp>
  </cdr:relSizeAnchor>
  <cdr:relSizeAnchor xmlns:cdr="http://schemas.openxmlformats.org/drawingml/2006/chartDrawing">
    <cdr:from>
      <cdr:x>0.84816</cdr:x>
      <cdr:y>0.30789</cdr:y>
    </cdr:from>
    <cdr:to>
      <cdr:x>0.9917</cdr:x>
      <cdr:y>0.39695</cdr:y>
    </cdr:to>
    <cdr:sp macro="" textlink="">
      <cdr:nvSpPr>
        <cdr:cNvPr id="9" name="TextBox 8"/>
        <cdr:cNvSpPr txBox="1"/>
      </cdr:nvSpPr>
      <cdr:spPr>
        <a:xfrm xmlns:a="http://schemas.openxmlformats.org/drawingml/2006/main">
          <a:off x="6810374" y="1152526"/>
          <a:ext cx="1152525" cy="3333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0.94187</cdr:x>
      <cdr:y>0.06616</cdr:y>
    </cdr:from>
    <cdr:to>
      <cdr:x>1</cdr:x>
      <cdr:y>0.17048</cdr:y>
    </cdr:to>
    <cdr:sp macro="" textlink="">
      <cdr:nvSpPr>
        <cdr:cNvPr id="10" name="TextBox 9"/>
        <cdr:cNvSpPr txBox="1"/>
      </cdr:nvSpPr>
      <cdr:spPr>
        <a:xfrm xmlns:a="http://schemas.openxmlformats.org/drawingml/2006/main">
          <a:off x="7562849" y="247651"/>
          <a:ext cx="466725" cy="3905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0.88612</cdr:x>
      <cdr:y>0.07888</cdr:y>
    </cdr:from>
    <cdr:to>
      <cdr:x>0.93713</cdr:x>
      <cdr:y>0.22137</cdr:y>
    </cdr:to>
    <cdr:sp macro="" textlink="">
      <cdr:nvSpPr>
        <cdr:cNvPr id="11" name="TextBox 10"/>
        <cdr:cNvSpPr txBox="1"/>
      </cdr:nvSpPr>
      <cdr:spPr>
        <a:xfrm xmlns:a="http://schemas.openxmlformats.org/drawingml/2006/main">
          <a:off x="7115175" y="295276"/>
          <a:ext cx="409575" cy="533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zh-CN" sz="1100">
            <a:latin typeface="+mn-lt"/>
            <a:ea typeface="+mn-ea"/>
            <a:cs typeface="+mn-cs"/>
          </a:endParaRPr>
        </a:p>
      </cdr:txBody>
    </cdr:sp>
  </cdr:relSizeAnchor>
  <cdr:relSizeAnchor xmlns:cdr="http://schemas.openxmlformats.org/drawingml/2006/chartDrawing">
    <cdr:from>
      <cdr:x>0.91103</cdr:x>
      <cdr:y>0.6056</cdr:y>
    </cdr:from>
    <cdr:to>
      <cdr:x>1</cdr:x>
      <cdr:y>0.73791</cdr:y>
    </cdr:to>
    <cdr:sp macro="" textlink="">
      <cdr:nvSpPr>
        <cdr:cNvPr id="12" name="TextBox 11"/>
        <cdr:cNvSpPr txBox="1"/>
      </cdr:nvSpPr>
      <cdr:spPr>
        <a:xfrm xmlns:a="http://schemas.openxmlformats.org/drawingml/2006/main">
          <a:off x="7315199" y="2266951"/>
          <a:ext cx="714375" cy="4953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0.93594</cdr:x>
      <cdr:y>0.39949</cdr:y>
    </cdr:from>
    <cdr:to>
      <cdr:x>1</cdr:x>
      <cdr:y>0.48855</cdr:y>
    </cdr:to>
    <cdr:sp macro="" textlink="">
      <cdr:nvSpPr>
        <cdr:cNvPr id="13" name="TextBox 12"/>
        <cdr:cNvSpPr txBox="1"/>
      </cdr:nvSpPr>
      <cdr:spPr>
        <a:xfrm xmlns:a="http://schemas.openxmlformats.org/drawingml/2006/main">
          <a:off x="7515225" y="1495425"/>
          <a:ext cx="514350" cy="3333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0.27165</cdr:x>
      <cdr:y>0.02545</cdr:y>
    </cdr:from>
    <cdr:to>
      <cdr:x>0.67378</cdr:x>
      <cdr:y>0.07634</cdr:y>
    </cdr:to>
    <cdr:sp macro="" textlink="">
      <cdr:nvSpPr>
        <cdr:cNvPr id="14" name="TextBox 13"/>
        <cdr:cNvSpPr txBox="1"/>
      </cdr:nvSpPr>
      <cdr:spPr>
        <a:xfrm xmlns:a="http://schemas.openxmlformats.org/drawingml/2006/main">
          <a:off x="2181225" y="95251"/>
          <a:ext cx="3228975" cy="1905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a:p>
      </cdr:txBody>
    </cdr:sp>
  </cdr:relSizeAnchor>
</c:userShapes>
</file>

<file path=ppt/drawings/drawing5.xml><?xml version="1.0" encoding="utf-8"?>
<c:userShapes xmlns:c="http://schemas.openxmlformats.org/drawingml/2006/chart">
  <cdr:relSizeAnchor xmlns:cdr="http://schemas.openxmlformats.org/drawingml/2006/chartDrawing">
    <cdr:from>
      <cdr:x>0.33116</cdr:x>
      <cdr:y>0.1284</cdr:y>
    </cdr:from>
    <cdr:to>
      <cdr:x>0.60756</cdr:x>
      <cdr:y>0.20494</cdr:y>
    </cdr:to>
    <cdr:sp macro="" textlink="">
      <cdr:nvSpPr>
        <cdr:cNvPr id="2" name="TextBox 1"/>
        <cdr:cNvSpPr txBox="1"/>
      </cdr:nvSpPr>
      <cdr:spPr>
        <a:xfrm xmlns:a="http://schemas.openxmlformats.org/drawingml/2006/main">
          <a:off x="2419350" y="495300"/>
          <a:ext cx="2019300" cy="2952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0.62321</cdr:x>
      <cdr:y>0.13086</cdr:y>
    </cdr:from>
    <cdr:to>
      <cdr:x>0.74837</cdr:x>
      <cdr:y>0.2642</cdr:y>
    </cdr:to>
    <cdr:sp macro="" textlink="">
      <cdr:nvSpPr>
        <cdr:cNvPr id="3" name="TextBox 2"/>
        <cdr:cNvSpPr txBox="1"/>
      </cdr:nvSpPr>
      <cdr:spPr>
        <a:xfrm xmlns:a="http://schemas.openxmlformats.org/drawingml/2006/main">
          <a:off x="4552950" y="504825"/>
          <a:ext cx="914400" cy="514350"/>
        </a:xfrm>
        <a:prstGeom xmlns:a="http://schemas.openxmlformats.org/drawingml/2006/main" prst="rect">
          <a:avLst/>
        </a:prstGeom>
      </cdr:spPr>
      <cdr:txBody>
        <a:bodyPr xmlns:a="http://schemas.openxmlformats.org/drawingml/2006/main" vertOverflow="clip" vert="eaVert" wrap="non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0.61538</cdr:x>
      <cdr:y>0.17037</cdr:y>
    </cdr:from>
    <cdr:to>
      <cdr:x>0.74055</cdr:x>
      <cdr:y>0.25432</cdr:y>
    </cdr:to>
    <cdr:sp macro="" textlink="">
      <cdr:nvSpPr>
        <cdr:cNvPr id="4" name="TextBox 3"/>
        <cdr:cNvSpPr txBox="1"/>
      </cdr:nvSpPr>
      <cdr:spPr>
        <a:xfrm xmlns:a="http://schemas.openxmlformats.org/drawingml/2006/main">
          <a:off x="4495800" y="657225"/>
          <a:ext cx="914400" cy="32385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0.38592</cdr:x>
      <cdr:y>0.00247</cdr:y>
    </cdr:from>
    <cdr:to>
      <cdr:x>0.58018</cdr:x>
      <cdr:y>0.07654</cdr:y>
    </cdr:to>
    <cdr:sp macro="" textlink="">
      <cdr:nvSpPr>
        <cdr:cNvPr id="5" name="TextBox 4"/>
        <cdr:cNvSpPr txBox="1"/>
      </cdr:nvSpPr>
      <cdr:spPr>
        <a:xfrm xmlns:a="http://schemas.openxmlformats.org/drawingml/2006/main">
          <a:off x="2819399" y="9525"/>
          <a:ext cx="1419225" cy="28575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zh-CN" altLang="zh-CN" sz="800" b="1" dirty="0">
              <a:latin typeface="+mn-lt"/>
              <a:ea typeface="+mn-ea"/>
              <a:cs typeface="+mn-cs"/>
            </a:rPr>
            <a:t>化工产品价格走势</a:t>
          </a:r>
          <a:endParaRPr lang="zh-CN" altLang="zh-CN" sz="800" dirty="0"/>
        </a:p>
        <a:p xmlns:a="http://schemas.openxmlformats.org/drawingml/2006/main">
          <a:endParaRPr lang="zh-CN" alt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6" y="9"/>
            <a:ext cx="427884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593161" y="9"/>
            <a:ext cx="4278841" cy="341064"/>
          </a:xfrm>
          <a:prstGeom prst="rect">
            <a:avLst/>
          </a:prstGeom>
        </p:spPr>
        <p:txBody>
          <a:bodyPr vert="horz" lIns="91440" tIns="45720" rIns="91440" bIns="45720" rtlCol="0"/>
          <a:lstStyle>
            <a:lvl1pPr algn="r">
              <a:defRPr sz="1200"/>
            </a:lvl1pPr>
          </a:lstStyle>
          <a:p>
            <a:fld id="{A9823938-42EE-4868-A0D3-F02AE147E5CD}" type="datetimeFigureOut">
              <a:rPr lang="zh-CN" altLang="en-US" smtClean="0"/>
              <a:pPr/>
              <a:t>2019/4/25</a:t>
            </a:fld>
            <a:endParaRPr lang="zh-CN" altLang="en-US"/>
          </a:p>
        </p:txBody>
      </p:sp>
      <p:sp>
        <p:nvSpPr>
          <p:cNvPr id="4" name="页脚占位符 3"/>
          <p:cNvSpPr>
            <a:spLocks noGrp="1"/>
          </p:cNvSpPr>
          <p:nvPr>
            <p:ph type="ftr" sz="quarter" idx="2"/>
          </p:nvPr>
        </p:nvSpPr>
        <p:spPr>
          <a:xfrm>
            <a:off x="36" y="6456612"/>
            <a:ext cx="427884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593161" y="6456612"/>
            <a:ext cx="4278841" cy="341063"/>
          </a:xfrm>
          <a:prstGeom prst="rect">
            <a:avLst/>
          </a:prstGeom>
        </p:spPr>
        <p:txBody>
          <a:bodyPr vert="horz" lIns="91440" tIns="45720" rIns="91440" bIns="45720" rtlCol="0" anchor="b"/>
          <a:lstStyle>
            <a:lvl1pPr algn="r">
              <a:defRPr sz="1200"/>
            </a:lvl1pPr>
          </a:lstStyle>
          <a:p>
            <a:fld id="{C6A45E15-4579-408B-B038-430C9DC94FBE}" type="slidenum">
              <a:rPr lang="zh-CN" altLang="en-US" smtClean="0"/>
              <a:pPr/>
              <a:t>‹#›</a:t>
            </a:fld>
            <a:endParaRPr lang="zh-CN" altLang="en-US"/>
          </a:p>
        </p:txBody>
      </p:sp>
    </p:spTree>
    <p:extLst>
      <p:ext uri="{BB962C8B-B14F-4D97-AF65-F5344CB8AC3E}">
        <p14:creationId xmlns:p14="http://schemas.microsoft.com/office/powerpoint/2010/main" val="52337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6" y="9"/>
            <a:ext cx="4278841" cy="33988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61" y="9"/>
            <a:ext cx="4278841" cy="339883"/>
          </a:xfrm>
          <a:prstGeom prst="rect">
            <a:avLst/>
          </a:prstGeom>
        </p:spPr>
        <p:txBody>
          <a:bodyPr vert="horz" lIns="91440" tIns="45720" rIns="91440" bIns="45720" rtlCol="0"/>
          <a:lstStyle>
            <a:lvl1pPr algn="r">
              <a:defRPr sz="1200"/>
            </a:lvl1pPr>
          </a:lstStyle>
          <a:p>
            <a:fld id="{D3983694-7AA6-4450-B506-94BE0F2BBD2A}" type="datetimeFigureOut">
              <a:rPr lang="zh-CN" altLang="en-US" smtClean="0"/>
              <a:pPr/>
              <a:t>2019/4/25</a:t>
            </a:fld>
            <a:endParaRPr lang="zh-CN" altLang="en-US"/>
          </a:p>
        </p:txBody>
      </p:sp>
      <p:sp>
        <p:nvSpPr>
          <p:cNvPr id="4" name="幻灯片图像占位符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6" y="3228896"/>
            <a:ext cx="7899400" cy="305895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36" y="6456621"/>
            <a:ext cx="4278841" cy="33988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61" y="6456621"/>
            <a:ext cx="4278841" cy="339883"/>
          </a:xfrm>
          <a:prstGeom prst="rect">
            <a:avLst/>
          </a:prstGeom>
        </p:spPr>
        <p:txBody>
          <a:bodyPr vert="horz" lIns="91440" tIns="45720" rIns="91440" bIns="45720" rtlCol="0" anchor="b"/>
          <a:lstStyle>
            <a:lvl1pPr algn="r">
              <a:defRPr sz="1200"/>
            </a:lvl1pPr>
          </a:lstStyle>
          <a:p>
            <a:fld id="{E6C4E10E-0D6E-4584-9622-8691374B2975}" type="slidenum">
              <a:rPr lang="zh-CN" altLang="en-US" smtClean="0"/>
              <a:pPr/>
              <a:t>‹#›</a:t>
            </a:fld>
            <a:endParaRPr lang="zh-CN" altLang="en-US"/>
          </a:p>
        </p:txBody>
      </p:sp>
    </p:spTree>
    <p:extLst>
      <p:ext uri="{BB962C8B-B14F-4D97-AF65-F5344CB8AC3E}">
        <p14:creationId xmlns:p14="http://schemas.microsoft.com/office/powerpoint/2010/main" val="713908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2</a:t>
            </a:fld>
            <a:endParaRPr lang="zh-CN" altLang="en-US"/>
          </a:p>
        </p:txBody>
      </p:sp>
    </p:spTree>
    <p:extLst>
      <p:ext uri="{BB962C8B-B14F-4D97-AF65-F5344CB8AC3E}">
        <p14:creationId xmlns:p14="http://schemas.microsoft.com/office/powerpoint/2010/main" val="316599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19</a:t>
            </a:fld>
            <a:endParaRPr lang="zh-CN" altLang="en-US"/>
          </a:p>
        </p:txBody>
      </p:sp>
    </p:spTree>
    <p:extLst>
      <p:ext uri="{BB962C8B-B14F-4D97-AF65-F5344CB8AC3E}">
        <p14:creationId xmlns:p14="http://schemas.microsoft.com/office/powerpoint/2010/main" val="1911452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26</a:t>
            </a:fld>
            <a:endParaRPr lang="zh-CN" altLang="en-US"/>
          </a:p>
        </p:txBody>
      </p:sp>
    </p:spTree>
    <p:extLst>
      <p:ext uri="{BB962C8B-B14F-4D97-AF65-F5344CB8AC3E}">
        <p14:creationId xmlns:p14="http://schemas.microsoft.com/office/powerpoint/2010/main" val="130184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27</a:t>
            </a:fld>
            <a:endParaRPr lang="zh-CN" altLang="en-US"/>
          </a:p>
        </p:txBody>
      </p:sp>
    </p:spTree>
    <p:extLst>
      <p:ext uri="{BB962C8B-B14F-4D97-AF65-F5344CB8AC3E}">
        <p14:creationId xmlns:p14="http://schemas.microsoft.com/office/powerpoint/2010/main" val="336913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5</a:t>
            </a:fld>
            <a:endParaRPr lang="zh-CN" altLang="en-US"/>
          </a:p>
        </p:txBody>
      </p:sp>
    </p:spTree>
    <p:extLst>
      <p:ext uri="{BB962C8B-B14F-4D97-AF65-F5344CB8AC3E}">
        <p14:creationId xmlns:p14="http://schemas.microsoft.com/office/powerpoint/2010/main" val="408182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6</a:t>
            </a:fld>
            <a:endParaRPr lang="zh-CN" altLang="en-US"/>
          </a:p>
        </p:txBody>
      </p:sp>
    </p:spTree>
    <p:extLst>
      <p:ext uri="{BB962C8B-B14F-4D97-AF65-F5344CB8AC3E}">
        <p14:creationId xmlns:p14="http://schemas.microsoft.com/office/powerpoint/2010/main" val="386398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8</a:t>
            </a:fld>
            <a:endParaRPr lang="zh-CN" altLang="en-US"/>
          </a:p>
        </p:txBody>
      </p:sp>
    </p:spTree>
    <p:extLst>
      <p:ext uri="{BB962C8B-B14F-4D97-AF65-F5344CB8AC3E}">
        <p14:creationId xmlns:p14="http://schemas.microsoft.com/office/powerpoint/2010/main" val="2271917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10</a:t>
            </a:fld>
            <a:endParaRPr lang="zh-CN" altLang="en-US"/>
          </a:p>
        </p:txBody>
      </p:sp>
    </p:spTree>
    <p:extLst>
      <p:ext uri="{BB962C8B-B14F-4D97-AF65-F5344CB8AC3E}">
        <p14:creationId xmlns:p14="http://schemas.microsoft.com/office/powerpoint/2010/main" val="4244264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11</a:t>
            </a:fld>
            <a:endParaRPr lang="zh-CN" altLang="en-US"/>
          </a:p>
        </p:txBody>
      </p:sp>
    </p:spTree>
    <p:extLst>
      <p:ext uri="{BB962C8B-B14F-4D97-AF65-F5344CB8AC3E}">
        <p14:creationId xmlns:p14="http://schemas.microsoft.com/office/powerpoint/2010/main" val="165530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16</a:t>
            </a:fld>
            <a:endParaRPr lang="zh-CN" altLang="en-US"/>
          </a:p>
        </p:txBody>
      </p:sp>
    </p:spTree>
    <p:extLst>
      <p:ext uri="{BB962C8B-B14F-4D97-AF65-F5344CB8AC3E}">
        <p14:creationId xmlns:p14="http://schemas.microsoft.com/office/powerpoint/2010/main" val="3862611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17</a:t>
            </a:fld>
            <a:endParaRPr lang="zh-CN" altLang="en-US"/>
          </a:p>
        </p:txBody>
      </p:sp>
    </p:spTree>
    <p:extLst>
      <p:ext uri="{BB962C8B-B14F-4D97-AF65-F5344CB8AC3E}">
        <p14:creationId xmlns:p14="http://schemas.microsoft.com/office/powerpoint/2010/main" val="1911452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C4E10E-0D6E-4584-9622-8691374B2975}" type="slidenum">
              <a:rPr lang="zh-CN" altLang="en-US" smtClean="0"/>
              <a:pPr/>
              <a:t>18</a:t>
            </a:fld>
            <a:endParaRPr lang="zh-CN" altLang="en-US"/>
          </a:p>
        </p:txBody>
      </p:sp>
    </p:spTree>
    <p:extLst>
      <p:ext uri="{BB962C8B-B14F-4D97-AF65-F5344CB8AC3E}">
        <p14:creationId xmlns:p14="http://schemas.microsoft.com/office/powerpoint/2010/main" val="19114526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descr="PPT模板-1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61" y="0"/>
            <a:ext cx="9119339" cy="6858000"/>
          </a:xfrm>
          <a:prstGeom prst="rect">
            <a:avLst/>
          </a:prstGeom>
        </p:spPr>
      </p:pic>
      <p:sp>
        <p:nvSpPr>
          <p:cNvPr id="5"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BAAFE60-927C-4FBB-A527-1D5A7642DDB0}" type="datetime1">
              <a:rPr lang="zh-CN" altLang="en-US" smtClean="0"/>
              <a:pPr/>
              <a:t>2019/4/25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48B3E8-95D7-4EDB-B09B-1EE74EE19A1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D5299CE-0B05-4333-902F-FD599EEBF97F}" type="datetime1">
              <a:rPr lang="zh-CN" altLang="en-US" smtClean="0"/>
              <a:pPr/>
              <a:t>2019/4/25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48B3E8-95D7-4EDB-B09B-1EE74EE19A10}"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8D6A991-C272-49B5-9B60-CE6BEAFBD53D}" type="datetime1">
              <a:rPr lang="zh-CN" altLang="en-US" smtClean="0"/>
              <a:pPr/>
              <a:t>2019/4/25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48B3E8-95D7-4EDB-B09B-1EE74EE19A10}"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fld id="{0B8BC511-05AF-4155-A67F-DFC481EC64EB}" type="slidenum">
              <a:rPr lang="en-US" altLang="zh-CN"/>
              <a:pPr>
                <a:defRPr/>
              </a:pPr>
              <a:t>‹#›</a:t>
            </a:fld>
            <a:endParaRPr lang="en-US" altLang="zh-CN"/>
          </a:p>
        </p:txBody>
      </p:sp>
    </p:spTree>
    <p:extLst>
      <p:ext uri="{BB962C8B-B14F-4D97-AF65-F5344CB8AC3E}">
        <p14:creationId xmlns:p14="http://schemas.microsoft.com/office/powerpoint/2010/main" val="119036356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descr="PPT模板-16.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61" y="0"/>
            <a:ext cx="9119339"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3" name="图片 2" descr="PPT模板-19.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22555" cy="6858000"/>
          </a:xfrm>
          <a:prstGeom prst="rect">
            <a:avLst/>
          </a:prstGeom>
        </p:spPr>
      </p:pic>
      <p:sp>
        <p:nvSpPr>
          <p:cNvPr id="4" name="日期占位符 3"/>
          <p:cNvSpPr>
            <a:spLocks noGrp="1"/>
          </p:cNvSpPr>
          <p:nvPr>
            <p:ph type="dt" sz="half" idx="10"/>
          </p:nvPr>
        </p:nvSpPr>
        <p:spPr>
          <a:xfrm>
            <a:off x="5652150" y="5877340"/>
            <a:ext cx="2133600" cy="365125"/>
          </a:xfrm>
        </p:spPr>
        <p:txBody>
          <a:bodyPr/>
          <a:lstStyle/>
          <a:p>
            <a:fld id="{D9DE98FE-917E-4DEF-80D6-9FEA7ECDC804}" type="datetime1">
              <a:rPr lang="zh-CN" altLang="en-US" smtClean="0"/>
              <a:pPr/>
              <a:t>2019/4/25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31260" y="6351979"/>
            <a:ext cx="621390" cy="365125"/>
          </a:xfrm>
        </p:spPr>
        <p:txBody>
          <a:bodyPr/>
          <a:lstStyle>
            <a:lvl1pPr>
              <a:defRPr sz="2000">
                <a:solidFill>
                  <a:srgbClr val="CD0A20"/>
                </a:solidFill>
              </a:defRPr>
            </a:lvl1pPr>
          </a:lstStyle>
          <a:p>
            <a:fld id="{4F48B3E8-95D7-4EDB-B09B-1EE74EE19A10}" type="slidenum">
              <a:rPr lang="zh-CN" altLang="en-US" smtClean="0"/>
              <a:pPr/>
              <a:t>‹#›</a:t>
            </a:fld>
            <a:endParaRPr lang="zh-CN" altLang="en-US" dirty="0"/>
          </a:p>
        </p:txBody>
      </p:sp>
      <p:cxnSp>
        <p:nvCxnSpPr>
          <p:cNvPr id="7" name="直接连接符 6"/>
          <p:cNvCxnSpPr/>
          <p:nvPr/>
        </p:nvCxnSpPr>
        <p:spPr>
          <a:xfrm>
            <a:off x="251400" y="692620"/>
            <a:ext cx="8641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2" name="图片 1" descr="PPT模板-18.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61" y="8221"/>
            <a:ext cx="9119339"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BEF0377-DF0E-47B3-BC56-4DB1329F8C98}" type="datetime1">
              <a:rPr lang="zh-CN" altLang="en-US" smtClean="0"/>
              <a:pPr/>
              <a:t>2019/4/25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48B3E8-95D7-4EDB-B09B-1EE74EE19A1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648543F-0C60-44B3-A633-5E12F1A07340}" type="datetime1">
              <a:rPr lang="zh-CN" altLang="en-US" smtClean="0"/>
              <a:pPr/>
              <a:t>2019/4/25</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4F48B3E8-95D7-4EDB-B09B-1EE74EE19A1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F8744EB-236D-4CEC-8CCF-3647C654B7AC}" type="datetime1">
              <a:rPr lang="zh-CN" altLang="en-US" smtClean="0"/>
              <a:pPr/>
              <a:t>2019/4/25</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4F48B3E8-95D7-4EDB-B09B-1EE74EE19A1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290B4D-FE33-4152-89F8-10EE53250383}" type="datetime1">
              <a:rPr lang="zh-CN" altLang="en-US" smtClean="0"/>
              <a:pPr/>
              <a:t>2019/4/25</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4F48B3E8-95D7-4EDB-B09B-1EE74EE19A1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9F7BB0E-5E8A-458E-9D67-07E799021852}" type="datetime1">
              <a:rPr lang="zh-CN" altLang="en-US" smtClean="0"/>
              <a:pPr/>
              <a:t>2019/4/25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48B3E8-95D7-4EDB-B09B-1EE74EE19A1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076070" y="6453420"/>
            <a:ext cx="2133600" cy="365125"/>
          </a:xfrm>
          <a:prstGeom prst="rect">
            <a:avLst/>
          </a:prstGeom>
        </p:spPr>
        <p:txBody>
          <a:bodyPr vert="horz" lIns="91440" tIns="45720" rIns="91440" bIns="45720" rtlCol="0" anchor="ctr"/>
          <a:lstStyle>
            <a:lvl1pPr algn="r">
              <a:defRPr sz="1200">
                <a:solidFill>
                  <a:schemeClr val="bg1"/>
                </a:solidFill>
              </a:defRPr>
            </a:lvl1pPr>
          </a:lstStyle>
          <a:p>
            <a:fld id="{AD46877C-BA73-4E2D-8C19-0AE6B66CA9A5}" type="datetime1">
              <a:rPr lang="zh-CN" altLang="en-US" smtClean="0"/>
              <a:pPr/>
              <a:t>2019/4/25</a:t>
            </a:fld>
            <a:endParaRPr lang="zh-CN" altLang="en-US" dirty="0"/>
          </a:p>
        </p:txBody>
      </p:sp>
      <p:sp>
        <p:nvSpPr>
          <p:cNvPr id="6" name="灯片编号占位符 5"/>
          <p:cNvSpPr>
            <a:spLocks noGrp="1"/>
          </p:cNvSpPr>
          <p:nvPr>
            <p:ph type="sldNum" sz="quarter" idx="4"/>
          </p:nvPr>
        </p:nvSpPr>
        <p:spPr>
          <a:xfrm>
            <a:off x="7911160" y="6453420"/>
            <a:ext cx="621390" cy="365125"/>
          </a:xfrm>
          <a:prstGeom prst="rect">
            <a:avLst/>
          </a:prstGeom>
        </p:spPr>
        <p:txBody>
          <a:bodyPr vert="horz" lIns="91440" tIns="45720" rIns="91440" bIns="45720" rtlCol="0" anchor="ctr"/>
          <a:lstStyle>
            <a:lvl1pPr algn="l">
              <a:defRPr sz="1200">
                <a:solidFill>
                  <a:schemeClr val="bg1"/>
                </a:solidFill>
              </a:defRPr>
            </a:lvl1pPr>
          </a:lstStyle>
          <a:p>
            <a:fld id="{4F48B3E8-95D7-4EDB-B09B-1EE74EE19A10}" type="slidenum">
              <a:rPr lang="zh-CN" altLang="en-US" smtClean="0"/>
              <a:pPr/>
              <a:t>‹#›</a:t>
            </a:fld>
            <a:r>
              <a:rPr lang="en-US" altLang="zh-CN" dirty="0"/>
              <a:t>5</a:t>
            </a:r>
            <a:endParaRPr lang="zh-CN" altLang="en-US" dirty="0"/>
          </a:p>
        </p:txBody>
      </p:sp>
      <p:pic>
        <p:nvPicPr>
          <p:cNvPr id="8" name="Picture 3" descr="C:\Users\wumin\Desktop\++4.png"/>
          <p:cNvPicPr>
            <a:picLocks noChangeAspect="1" noChangeArrowheads="1"/>
          </p:cNvPicPr>
          <p:nvPr/>
        </p:nvPicPr>
        <p:blipFill>
          <a:blip r:embed="rId15" cstate="print"/>
          <a:srcRect/>
          <a:stretch>
            <a:fillRect/>
          </a:stretch>
        </p:blipFill>
        <p:spPr bwMode="auto">
          <a:xfrm>
            <a:off x="683460" y="6525430"/>
            <a:ext cx="954087" cy="219075"/>
          </a:xfrm>
          <a:prstGeom prst="rect">
            <a:avLst/>
          </a:prstGeom>
          <a:noFill/>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2" r:id="rId1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chart" Target="../charts/chart13.xml"/><Relationship Id="rId4" Type="http://schemas.openxmlformats.org/officeDocument/2006/relationships/chart" Target="../charts/char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1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chart" Target="../charts/chart17.xml"/><Relationship Id="rId4" Type="http://schemas.openxmlformats.org/officeDocument/2006/relationships/chart" Target="../charts/chart1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hart" Target="../charts/chart18.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14"/>
          <p:cNvSpPr txBox="1">
            <a:spLocks noChangeArrowheads="1"/>
          </p:cNvSpPr>
          <p:nvPr/>
        </p:nvSpPr>
        <p:spPr bwMode="auto">
          <a:xfrm>
            <a:off x="1213498" y="5157240"/>
            <a:ext cx="6697662" cy="369332"/>
          </a:xfrm>
          <a:prstGeom prst="rect">
            <a:avLst/>
          </a:prstGeom>
          <a:noFill/>
          <a:ln w="9525">
            <a:noFill/>
            <a:miter lim="800000"/>
            <a:headEnd/>
            <a:tailEnd/>
          </a:ln>
        </p:spPr>
        <p:txBody>
          <a:bodyPr>
            <a:spAutoFit/>
          </a:bodyPr>
          <a:lstStyle/>
          <a:p>
            <a:pPr algn="ctr" eaLnBrk="0" hangingPunct="0">
              <a:spcBef>
                <a:spcPct val="20000"/>
              </a:spcBef>
              <a:buSzPct val="60000"/>
              <a:buFont typeface="Webdings" pitchFamily="18" charset="2"/>
              <a:buNone/>
            </a:pPr>
            <a:r>
              <a:rPr lang="en-US" altLang="zh-CN" b="1" dirty="0" smtClean="0">
                <a:latin typeface="微软雅黑" panose="020B0503020204020204" pitchFamily="34" charset="-122"/>
                <a:ea typeface="微软雅黑" panose="020B0503020204020204" pitchFamily="34" charset="-122"/>
              </a:rPr>
              <a:t>2019</a:t>
            </a:r>
            <a:r>
              <a:rPr lang="zh-CN" altLang="zh-CN" sz="1800" b="1" dirty="0" smtClean="0">
                <a:latin typeface="微软雅黑" panose="020B0503020204020204" pitchFamily="34" charset="-122"/>
                <a:ea typeface="微软雅黑" panose="020B0503020204020204" pitchFamily="34" charset="-122"/>
              </a:rPr>
              <a:t>年</a:t>
            </a:r>
            <a:r>
              <a:rPr lang="en-US" altLang="zh-CN" b="1" dirty="0" smtClean="0">
                <a:latin typeface="微软雅黑" panose="020B0503020204020204" pitchFamily="34" charset="-122"/>
                <a:ea typeface="微软雅黑" panose="020B0503020204020204" pitchFamily="34" charset="-122"/>
              </a:rPr>
              <a:t>4</a:t>
            </a:r>
            <a:r>
              <a:rPr lang="zh-CN" altLang="en-US" sz="1800" b="1" dirty="0" smtClean="0">
                <a:latin typeface="微软雅黑" panose="020B0503020204020204" pitchFamily="34" charset="-122"/>
                <a:ea typeface="微软雅黑" panose="020B0503020204020204" pitchFamily="34" charset="-122"/>
              </a:rPr>
              <a:t>月</a:t>
            </a:r>
            <a:r>
              <a:rPr lang="en-US" altLang="zh-CN" b="1" dirty="0" smtClean="0">
                <a:latin typeface="微软雅黑" panose="020B0503020204020204" pitchFamily="34" charset="-122"/>
                <a:ea typeface="微软雅黑" panose="020B0503020204020204" pitchFamily="34" charset="-122"/>
              </a:rPr>
              <a:t>11</a:t>
            </a:r>
            <a:r>
              <a:rPr lang="zh-CN" altLang="en-US" sz="1800" b="1" dirty="0" smtClean="0">
                <a:latin typeface="微软雅黑" panose="020B0503020204020204" pitchFamily="34" charset="-122"/>
                <a:ea typeface="微软雅黑" panose="020B0503020204020204" pitchFamily="34" charset="-122"/>
              </a:rPr>
              <a:t>日</a:t>
            </a:r>
            <a:endParaRPr lang="en-US" altLang="zh-CN" sz="1800" dirty="0">
              <a:latin typeface="微软雅黑" panose="020B0503020204020204" pitchFamily="34" charset="-122"/>
              <a:ea typeface="微软雅黑" panose="020B0503020204020204" pitchFamily="34" charset="-122"/>
            </a:endParaRPr>
          </a:p>
        </p:txBody>
      </p:sp>
      <p:sp>
        <p:nvSpPr>
          <p:cNvPr id="5" name="Text Box 9"/>
          <p:cNvSpPr txBox="1">
            <a:spLocks noChangeArrowheads="1"/>
          </p:cNvSpPr>
          <p:nvPr/>
        </p:nvSpPr>
        <p:spPr bwMode="auto">
          <a:xfrm>
            <a:off x="7381572" y="778152"/>
            <a:ext cx="1584600" cy="456267"/>
          </a:xfrm>
          <a:prstGeom prst="rect">
            <a:avLst/>
          </a:prstGeom>
          <a:noFill/>
          <a:ln w="9525">
            <a:noFill/>
            <a:miter lim="800000"/>
            <a:headEnd/>
            <a:tailEnd/>
          </a:ln>
          <a:effectLst/>
        </p:spPr>
        <p:txBody>
          <a:bodyPr lIns="90406" tIns="45243" rIns="90406" bIns="45243">
            <a:spAutoFit/>
          </a:bodyPr>
          <a:lstStyle/>
          <a:p>
            <a:pPr>
              <a:lnSpc>
                <a:spcPts val="1000"/>
              </a:lnSpc>
              <a:spcBef>
                <a:spcPct val="50000"/>
              </a:spcBef>
              <a:defRPr/>
            </a:pPr>
            <a:r>
              <a:rPr lang="zh-CN" altLang="en-US" sz="1400" dirty="0">
                <a:solidFill>
                  <a:srgbClr val="000000"/>
                </a:solidFill>
                <a:latin typeface="黑体" pitchFamily="2" charset="-122"/>
                <a:ea typeface="黑体" pitchFamily="2" charset="-122"/>
              </a:rPr>
              <a:t>内部资料</a:t>
            </a:r>
          </a:p>
          <a:p>
            <a:pPr>
              <a:lnSpc>
                <a:spcPts val="1000"/>
              </a:lnSpc>
              <a:spcBef>
                <a:spcPct val="50000"/>
              </a:spcBef>
              <a:defRPr/>
            </a:pPr>
            <a:r>
              <a:rPr lang="zh-CN" altLang="en-US" sz="1400" dirty="0">
                <a:solidFill>
                  <a:srgbClr val="000000"/>
                </a:solidFill>
                <a:latin typeface="黑体" pitchFamily="2" charset="-122"/>
                <a:ea typeface="黑体" pitchFamily="2" charset="-122"/>
              </a:rPr>
              <a:t>注意保存</a:t>
            </a:r>
          </a:p>
        </p:txBody>
      </p:sp>
      <p:sp>
        <p:nvSpPr>
          <p:cNvPr id="7" name="Text Box 14"/>
          <p:cNvSpPr txBox="1">
            <a:spLocks noChangeArrowheads="1"/>
          </p:cNvSpPr>
          <p:nvPr/>
        </p:nvSpPr>
        <p:spPr bwMode="auto">
          <a:xfrm>
            <a:off x="899592" y="2192126"/>
            <a:ext cx="7488938" cy="738664"/>
          </a:xfrm>
          <a:prstGeom prst="rect">
            <a:avLst/>
          </a:prstGeom>
          <a:noFill/>
          <a:ln w="9525">
            <a:noFill/>
            <a:miter lim="800000"/>
            <a:headEnd/>
            <a:tailEnd/>
          </a:ln>
        </p:spPr>
        <p:txBody>
          <a:bodyPr wrap="square">
            <a:spAutoFit/>
          </a:bodyPr>
          <a:lstStyle/>
          <a:p>
            <a:pPr algn="ctr">
              <a:lnSpc>
                <a:spcPct val="150000"/>
              </a:lnSpc>
            </a:pPr>
            <a:r>
              <a:rPr lang="en-US" altLang="zh-CN" sz="2800" b="1" dirty="0" smtClean="0">
                <a:latin typeface="微软雅黑" panose="020B0503020204020204" pitchFamily="34" charset="-122"/>
                <a:ea typeface="微软雅黑" panose="020B0503020204020204" pitchFamily="34" charset="-122"/>
              </a:rPr>
              <a:t>2019</a:t>
            </a:r>
            <a:r>
              <a:rPr lang="zh-CN" altLang="zh-CN" sz="2800" b="1" dirty="0" smtClean="0">
                <a:latin typeface="微软雅黑" panose="020B0503020204020204" pitchFamily="34" charset="-122"/>
                <a:ea typeface="微软雅黑" panose="020B0503020204020204" pitchFamily="34" charset="-122"/>
              </a:rPr>
              <a:t>年</a:t>
            </a:r>
            <a:r>
              <a:rPr lang="en-US" altLang="zh-CN" sz="2800" b="1" dirty="0" smtClean="0">
                <a:latin typeface="微软雅黑" panose="020B0503020204020204" pitchFamily="34" charset="-122"/>
                <a:ea typeface="微软雅黑" panose="020B0503020204020204" pitchFamily="34" charset="-122"/>
              </a:rPr>
              <a:t>3</a:t>
            </a:r>
            <a:r>
              <a:rPr lang="zh-CN" altLang="zh-CN" sz="2800" b="1" dirty="0" smtClean="0">
                <a:latin typeface="微软雅黑" panose="020B0503020204020204" pitchFamily="34" charset="-122"/>
                <a:ea typeface="微软雅黑" panose="020B0503020204020204" pitchFamily="34" charset="-122"/>
              </a:rPr>
              <a:t>月</a:t>
            </a:r>
            <a:r>
              <a:rPr lang="zh-CN" altLang="en-US" sz="2800" b="1" dirty="0" smtClean="0">
                <a:latin typeface="微软雅黑" panose="020B0503020204020204" pitchFamily="34" charset="-122"/>
                <a:ea typeface="微软雅黑" panose="020B0503020204020204" pitchFamily="34" charset="-122"/>
              </a:rPr>
              <a:t>市场及</a:t>
            </a:r>
            <a:r>
              <a:rPr lang="zh-CN" altLang="zh-CN" sz="2800" b="1" dirty="0" smtClean="0">
                <a:latin typeface="微软雅黑" panose="020B0503020204020204" pitchFamily="34" charset="-122"/>
                <a:ea typeface="微软雅黑" panose="020B0503020204020204" pitchFamily="34" charset="-122"/>
              </a:rPr>
              <a:t>价格情况分析</a:t>
            </a:r>
            <a:endParaRPr lang="zh-CN" altLang="zh-CN" sz="2800" dirty="0">
              <a:latin typeface="微软雅黑" panose="020B0503020204020204" pitchFamily="34" charset="-122"/>
              <a:ea typeface="微软雅黑" panose="020B0503020204020204" pitchFamily="34" charset="-122"/>
            </a:endParaRPr>
          </a:p>
        </p:txBody>
      </p:sp>
      <p:sp>
        <p:nvSpPr>
          <p:cNvPr id="8" name="Text Box 14"/>
          <p:cNvSpPr txBox="1">
            <a:spLocks noChangeArrowheads="1"/>
          </p:cNvSpPr>
          <p:nvPr/>
        </p:nvSpPr>
        <p:spPr bwMode="auto">
          <a:xfrm>
            <a:off x="1213498" y="4787908"/>
            <a:ext cx="6697662" cy="369332"/>
          </a:xfrm>
          <a:prstGeom prst="rect">
            <a:avLst/>
          </a:prstGeom>
          <a:noFill/>
          <a:ln w="9525">
            <a:noFill/>
            <a:miter lim="800000"/>
            <a:headEnd/>
            <a:tailEnd/>
          </a:ln>
        </p:spPr>
        <p:txBody>
          <a:bodyPr>
            <a:spAutoFit/>
          </a:bodyPr>
          <a:lstStyle/>
          <a:p>
            <a:pPr algn="ctr" eaLnBrk="0" hangingPunct="0">
              <a:spcBef>
                <a:spcPct val="20000"/>
              </a:spcBef>
              <a:buSzPct val="60000"/>
              <a:buFont typeface="Webdings" pitchFamily="18" charset="2"/>
              <a:buNone/>
            </a:pPr>
            <a:r>
              <a:rPr lang="zh-CN" altLang="en-US" sz="1800" b="1" dirty="0" smtClean="0">
                <a:latin typeface="微软雅黑" panose="020B0503020204020204" pitchFamily="34" charset="-122"/>
                <a:ea typeface="微软雅黑" panose="020B0503020204020204" pitchFamily="34" charset="-122"/>
              </a:rPr>
              <a:t>价格处</a:t>
            </a:r>
            <a:endParaRPr lang="en-US" altLang="zh-CN"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4003143"/>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80949" y="6351979"/>
            <a:ext cx="621390" cy="365125"/>
          </a:xfrm>
        </p:spPr>
        <p:txBody>
          <a:bodyPr/>
          <a:lstStyle/>
          <a:p>
            <a:fld id="{4F48B3E8-95D7-4EDB-B09B-1EE74EE19A10}" type="slidenum">
              <a:rPr lang="zh-CN" altLang="en-US" smtClean="0"/>
              <a:pPr/>
              <a:t>9</a:t>
            </a:fld>
            <a:endParaRPr lang="zh-CN" altLang="en-US" dirty="0"/>
          </a:p>
        </p:txBody>
      </p:sp>
      <p:sp>
        <p:nvSpPr>
          <p:cNvPr id="8" name="灯片编号占位符 8"/>
          <p:cNvSpPr txBox="1">
            <a:spLocks/>
          </p:cNvSpPr>
          <p:nvPr/>
        </p:nvSpPr>
        <p:spPr>
          <a:xfrm>
            <a:off x="8339868" y="6249454"/>
            <a:ext cx="62139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FFFF"/>
                </a:solidFill>
                <a:latin typeface="Arial" panose="020B0604020202020204" pitchFamily="34" charset="0"/>
                <a:cs typeface="Arial" panose="020B0604020202020204" pitchFamily="34" charset="0"/>
              </a:rPr>
              <a:t>8</a:t>
            </a:r>
            <a:endParaRPr kumimoji="0" lang="zh-CN"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自产原油价格情况</a:t>
            </a:r>
            <a:endParaRPr lang="zh-CN" altLang="en-US" b="1" dirty="0">
              <a:latin typeface="微软雅黑" panose="020B0503020204020204" pitchFamily="34" charset="-122"/>
              <a:ea typeface="微软雅黑" panose="020B0503020204020204" pitchFamily="34" charset="-122"/>
            </a:endParaRPr>
          </a:p>
        </p:txBody>
      </p:sp>
      <p:sp>
        <p:nvSpPr>
          <p:cNvPr id="12" name="Rectangle 3"/>
          <p:cNvSpPr>
            <a:spLocks noChangeArrowheads="1"/>
          </p:cNvSpPr>
          <p:nvPr/>
        </p:nvSpPr>
        <p:spPr bwMode="auto">
          <a:xfrm>
            <a:off x="179512" y="845825"/>
            <a:ext cx="8856984" cy="350865"/>
          </a:xfrm>
          <a:prstGeom prst="rect">
            <a:avLst/>
          </a:prstGeom>
          <a:noFill/>
          <a:ln w="9525" algn="ctr">
            <a:noFill/>
            <a:prstDash val="sysDot"/>
            <a:miter lim="800000"/>
            <a:headEnd/>
            <a:tailEnd/>
          </a:ln>
        </p:spPr>
        <p:txBody>
          <a:bodyPr wrap="square">
            <a:spAutoFit/>
          </a:bodyPr>
          <a:lstStyle/>
          <a:p>
            <a:pPr algn="just" eaLnBrk="0" hangingPunct="0">
              <a:lnSpc>
                <a:spcPct val="120000"/>
              </a:lnSpc>
              <a:spcBef>
                <a:spcPts val="0"/>
              </a:spcBef>
              <a:buSzPct val="60000"/>
            </a:pPr>
            <a:r>
              <a:rPr lang="zh-CN" altLang="en-US" sz="1400" b="1" dirty="0" smtClean="0">
                <a:latin typeface="微软雅黑" panose="020B0503020204020204" pitchFamily="34" charset="-122"/>
                <a:ea typeface="微软雅黑" panose="020B0503020204020204" pitchFamily="34" charset="-122"/>
              </a:rPr>
              <a:t>        胜利及西北原油价格情况</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7837967" y="1689403"/>
            <a:ext cx="1003801" cy="246221"/>
          </a:xfrm>
          <a:prstGeom prst="rect">
            <a:avLst/>
          </a:prstGeom>
        </p:spPr>
        <p:txBody>
          <a:bodyPr wrap="none">
            <a:spAutoFit/>
          </a:bodyPr>
          <a:lstStyle/>
          <a:p>
            <a:r>
              <a:rPr lang="zh-CN" altLang="en-US" sz="1000" dirty="0" smtClean="0"/>
              <a:t>单位：美元</a:t>
            </a:r>
            <a:r>
              <a:rPr lang="en-US" altLang="zh-CN" sz="1000" dirty="0" smtClean="0"/>
              <a:t>/</a:t>
            </a:r>
            <a:r>
              <a:rPr lang="zh-CN" altLang="en-US" sz="1000" dirty="0" smtClean="0"/>
              <a:t>桶</a:t>
            </a:r>
            <a:endParaRPr lang="zh-CN" altLang="en-US" sz="1000" dirty="0"/>
          </a:p>
        </p:txBody>
      </p:sp>
      <p:pic>
        <p:nvPicPr>
          <p:cNvPr id="19" name="图片 18" descr="未标题-1-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20"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21"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16" name="Rectangle 1"/>
          <p:cNvSpPr>
            <a:spLocks noChangeArrowheads="1"/>
          </p:cNvSpPr>
          <p:nvPr/>
        </p:nvSpPr>
        <p:spPr bwMode="auto">
          <a:xfrm>
            <a:off x="611104" y="1181572"/>
            <a:ext cx="785151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07988" fontAlgn="base">
              <a:spcBef>
                <a:spcPct val="0"/>
              </a:spcBef>
              <a:spcAft>
                <a:spcPct val="0"/>
              </a:spcAft>
              <a:tabLst>
                <a:tab pos="1162050" algn="l"/>
              </a:tabLst>
            </a:pPr>
            <a:r>
              <a:rPr lang="zh-CN" altLang="en-US" sz="1200" dirty="0" smtClean="0">
                <a:latin typeface="微软雅黑" panose="020B0503020204020204" pitchFamily="34" charset="-122"/>
                <a:ea typeface="微软雅黑" panose="020B0503020204020204" pitchFamily="34" charset="-122"/>
              </a:rPr>
              <a:t>胜利油田供中石油原油为春风稠油，品质差，贴水多，价格较低。</a:t>
            </a:r>
            <a:endParaRPr lang="en-US" altLang="zh-CN" sz="1200" dirty="0" smtClean="0">
              <a:latin typeface="微软雅黑" panose="020B0503020204020204" pitchFamily="34" charset="-122"/>
              <a:ea typeface="微软雅黑" panose="020B0503020204020204" pitchFamily="34" charset="-122"/>
            </a:endParaRPr>
          </a:p>
          <a:p>
            <a:pPr lvl="0" indent="407988" fontAlgn="base">
              <a:spcBef>
                <a:spcPct val="0"/>
              </a:spcBef>
              <a:spcAft>
                <a:spcPct val="0"/>
              </a:spcAft>
              <a:tabLst>
                <a:tab pos="1162050" algn="l"/>
              </a:tabLst>
            </a:pPr>
            <a:r>
              <a:rPr lang="zh-CN" altLang="en-US" sz="1200" dirty="0" smtClean="0">
                <a:latin typeface="微软雅黑" panose="020B0503020204020204" pitchFamily="34" charset="-122"/>
                <a:ea typeface="微软雅黑" panose="020B0503020204020204" pitchFamily="34" charset="-122"/>
              </a:rPr>
              <a:t>西北分公司从去年开始顺北轻油上产，供地炼和供中石油的原油中轻质油增加，价格较高。 </a:t>
            </a:r>
            <a:endParaRPr lang="en-US" altLang="zh-CN" sz="1200" dirty="0" smtClean="0">
              <a:latin typeface="微软雅黑" panose="020B0503020204020204" pitchFamily="34" charset="-122"/>
              <a:ea typeface="微软雅黑" panose="020B0503020204020204" pitchFamily="34" charset="-122"/>
            </a:endParaRPr>
          </a:p>
        </p:txBody>
      </p:sp>
      <p:graphicFrame>
        <p:nvGraphicFramePr>
          <p:cNvPr id="22" name="图表 21"/>
          <p:cNvGraphicFramePr>
            <a:graphicFrameLocks/>
          </p:cNvGraphicFramePr>
          <p:nvPr/>
        </p:nvGraphicFramePr>
        <p:xfrm>
          <a:off x="611104" y="1935624"/>
          <a:ext cx="3816530" cy="40979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图表 22"/>
          <p:cNvGraphicFramePr>
            <a:graphicFrameLocks/>
          </p:cNvGraphicFramePr>
          <p:nvPr/>
        </p:nvGraphicFramePr>
        <p:xfrm>
          <a:off x="4647141" y="1953090"/>
          <a:ext cx="3815475" cy="40805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9</a:t>
            </a:r>
            <a:endParaRPr lang="zh-CN" altLang="en-US" dirty="0">
              <a:solidFill>
                <a:srgbClr val="FFFFFF"/>
              </a:solidFill>
              <a:latin typeface="Arial" panose="020B0604020202020204" pitchFamily="34" charset="0"/>
              <a:cs typeface="Arial" panose="020B0604020202020204" pitchFamily="34" charset="0"/>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22" name="Rectangle 1"/>
          <p:cNvSpPr>
            <a:spLocks noChangeArrowheads="1"/>
          </p:cNvSpPr>
          <p:nvPr/>
        </p:nvSpPr>
        <p:spPr bwMode="auto">
          <a:xfrm>
            <a:off x="611452" y="1072993"/>
            <a:ext cx="775388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07988" algn="just" fontAlgn="base">
              <a:spcBef>
                <a:spcPct val="0"/>
              </a:spcBef>
              <a:spcAft>
                <a:spcPct val="0"/>
              </a:spcAft>
            </a:pPr>
            <a:r>
              <a:rPr lang="en-US" altLang="zh-CN" sz="1200" dirty="0" smtClean="0">
                <a:solidFill>
                  <a:srgbClr val="000000"/>
                </a:solidFill>
                <a:latin typeface="微软雅黑" panose="020B0503020204020204" pitchFamily="34" charset="-122"/>
                <a:ea typeface="微软雅黑" panose="020B0503020204020204" pitchFamily="34" charset="-122"/>
              </a:rPr>
              <a:t>3</a:t>
            </a:r>
            <a:r>
              <a:rPr lang="zh-CN" altLang="en-US" sz="1200" dirty="0" smtClean="0">
                <a:solidFill>
                  <a:srgbClr val="000000"/>
                </a:solidFill>
                <a:latin typeface="微软雅黑" panose="020B0503020204020204" pitchFamily="34" charset="-122"/>
                <a:ea typeface="微软雅黑" panose="020B0503020204020204" pitchFamily="34" charset="-122"/>
              </a:rPr>
              <a:t>月份，销售自产天然气</a:t>
            </a:r>
            <a:r>
              <a:rPr lang="en-US" altLang="zh-CN" sz="1200" dirty="0" smtClean="0">
                <a:solidFill>
                  <a:srgbClr val="000000"/>
                </a:solidFill>
                <a:latin typeface="微软雅黑" panose="020B0503020204020204" pitchFamily="34" charset="-122"/>
                <a:ea typeface="微软雅黑" panose="020B0503020204020204" pitchFamily="34" charset="-122"/>
              </a:rPr>
              <a:t>25</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亿方，平均价格为</a:t>
            </a:r>
            <a:r>
              <a:rPr lang="en-US" altLang="zh-CN" sz="1200" dirty="0" smtClean="0">
                <a:solidFill>
                  <a:srgbClr val="000000"/>
                </a:solidFill>
                <a:latin typeface="微软雅黑" panose="020B0503020204020204" pitchFamily="34" charset="-122"/>
                <a:ea typeface="微软雅黑" panose="020B0503020204020204" pitchFamily="34" charset="-122"/>
              </a:rPr>
              <a:t>1.64</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0.05</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方。油气田企业自销天然气</a:t>
            </a:r>
            <a:r>
              <a:rPr lang="en-US" altLang="zh-CN" sz="1200" dirty="0" smtClean="0">
                <a:solidFill>
                  <a:srgbClr val="000000"/>
                </a:solidFill>
                <a:latin typeface="微软雅黑" panose="020B0503020204020204" pitchFamily="34" charset="-122"/>
                <a:ea typeface="微软雅黑" panose="020B0503020204020204" pitchFamily="34" charset="-122"/>
              </a:rPr>
              <a:t>8</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亿方，平均价格为</a:t>
            </a:r>
            <a:r>
              <a:rPr lang="en-US" altLang="zh-CN" sz="1200" dirty="0" smtClean="0">
                <a:solidFill>
                  <a:srgbClr val="000000"/>
                </a:solidFill>
                <a:latin typeface="微软雅黑" panose="020B0503020204020204" pitchFamily="34" charset="-122"/>
                <a:ea typeface="微软雅黑" panose="020B0503020204020204" pitchFamily="34" charset="-122"/>
              </a:rPr>
              <a:t>1.47</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方，与上月价格基本持平。天分公司天然气销售</a:t>
            </a:r>
            <a:r>
              <a:rPr lang="en-US" altLang="zh-CN" sz="1200" dirty="0" smtClean="0">
                <a:solidFill>
                  <a:srgbClr val="000000"/>
                </a:solidFill>
                <a:latin typeface="微软雅黑" panose="020B0503020204020204" pitchFamily="34" charset="-122"/>
                <a:ea typeface="微软雅黑" panose="020B0503020204020204" pitchFamily="34" charset="-122"/>
              </a:rPr>
              <a:t>17</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亿方，平均价格为</a:t>
            </a:r>
            <a:r>
              <a:rPr lang="en-US" altLang="zh-CN" sz="1200" dirty="0" smtClean="0">
                <a:solidFill>
                  <a:srgbClr val="000000"/>
                </a:solidFill>
                <a:latin typeface="微软雅黑" panose="020B0503020204020204" pitchFamily="34" charset="-122"/>
                <a:ea typeface="微软雅黑" panose="020B0503020204020204" pitchFamily="34" charset="-122"/>
              </a:rPr>
              <a:t>1.73</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0.08</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方，主要原因是随着冬季供暖季结束，合同外高价销售的增量气销量下降。川气东送管线销售天然气</a:t>
            </a:r>
            <a:r>
              <a:rPr lang="en-US" altLang="zh-CN" sz="1200" dirty="0" smtClean="0">
                <a:solidFill>
                  <a:srgbClr val="000000"/>
                </a:solidFill>
                <a:latin typeface="微软雅黑" panose="020B0503020204020204" pitchFamily="34" charset="-122"/>
                <a:ea typeface="微软雅黑" panose="020B0503020204020204" pitchFamily="34" charset="-122"/>
              </a:rPr>
              <a:t>14</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亿方，平均价格为</a:t>
            </a:r>
            <a:r>
              <a:rPr lang="en-US" altLang="zh-CN" sz="1200" dirty="0" smtClean="0">
                <a:solidFill>
                  <a:srgbClr val="000000"/>
                </a:solidFill>
                <a:latin typeface="微软雅黑" panose="020B0503020204020204" pitchFamily="34" charset="-122"/>
                <a:ea typeface="微软雅黑" panose="020B0503020204020204" pitchFamily="34" charset="-122"/>
              </a:rPr>
              <a:t>1.72</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0.05</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方。榆济管线销售天然气</a:t>
            </a:r>
            <a:r>
              <a:rPr lang="en-US" altLang="zh-CN" sz="1200" dirty="0" smtClean="0">
                <a:solidFill>
                  <a:srgbClr val="000000"/>
                </a:solidFill>
                <a:latin typeface="微软雅黑" panose="020B0503020204020204" pitchFamily="34" charset="-122"/>
                <a:ea typeface="微软雅黑" panose="020B0503020204020204" pitchFamily="34" charset="-122"/>
              </a:rPr>
              <a:t>3</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亿方，平均价格为</a:t>
            </a:r>
            <a:r>
              <a:rPr lang="en-US" altLang="zh-CN" sz="1200" dirty="0" smtClean="0">
                <a:solidFill>
                  <a:srgbClr val="000000"/>
                </a:solidFill>
                <a:latin typeface="微软雅黑" panose="020B0503020204020204" pitchFamily="34" charset="-122"/>
                <a:ea typeface="微软雅黑" panose="020B0503020204020204" pitchFamily="34" charset="-122"/>
              </a:rPr>
              <a:t>1.79</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0.19</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方，下降幅度较大的主要原因是高价气销售数量减少，同时受与中石油对取暖季串换气气款清算的影响，价格下降。</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pPr indent="407988" algn="just" fontAlgn="base">
              <a:spcBef>
                <a:spcPct val="0"/>
              </a:spcBef>
              <a:spcAft>
                <a:spcPct val="0"/>
              </a:spcAft>
            </a:pPr>
            <a:r>
              <a:rPr lang="en-US" altLang="zh-CN" sz="1200" dirty="0" smtClean="0">
                <a:solidFill>
                  <a:srgbClr val="000000"/>
                </a:solidFill>
                <a:latin typeface="微软雅黑" panose="020B0503020204020204" pitchFamily="34" charset="-122"/>
                <a:ea typeface="微软雅黑" panose="020B0503020204020204" pitchFamily="34" charset="-122"/>
              </a:rPr>
              <a:t>1</a:t>
            </a:r>
            <a:r>
              <a:rPr lang="zh-CN" altLang="en-US" sz="1200" dirty="0" smtClean="0">
                <a:solidFill>
                  <a:srgbClr val="000000"/>
                </a:solidFill>
                <a:latin typeface="微软雅黑" panose="020B0503020204020204" pitchFamily="34" charset="-122"/>
                <a:ea typeface="微软雅黑" panose="020B0503020204020204" pitchFamily="34" charset="-122"/>
              </a:rPr>
              <a:t>季度，销售自产天然气累计</a:t>
            </a:r>
            <a:r>
              <a:rPr lang="en-US" altLang="zh-CN" sz="1200" dirty="0" smtClean="0">
                <a:solidFill>
                  <a:srgbClr val="000000"/>
                </a:solidFill>
                <a:latin typeface="微软雅黑" panose="020B0503020204020204" pitchFamily="34" charset="-122"/>
                <a:ea typeface="微软雅黑" panose="020B0503020204020204" pitchFamily="34" charset="-122"/>
              </a:rPr>
              <a:t>70</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亿方，平均价格为</a:t>
            </a:r>
            <a:r>
              <a:rPr lang="en-US" altLang="zh-CN" sz="1200" dirty="0" smtClean="0">
                <a:solidFill>
                  <a:srgbClr val="000000"/>
                </a:solidFill>
                <a:latin typeface="微软雅黑" panose="020B0503020204020204" pitchFamily="34" charset="-122"/>
                <a:ea typeface="微软雅黑" panose="020B0503020204020204" pitchFamily="34" charset="-122"/>
              </a:rPr>
              <a:t>1.70</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方，同比上涨</a:t>
            </a:r>
            <a:r>
              <a:rPr lang="en-US" altLang="zh-CN" sz="1200" dirty="0" smtClean="0">
                <a:solidFill>
                  <a:srgbClr val="000000"/>
                </a:solidFill>
                <a:latin typeface="微软雅黑" panose="020B0503020204020204" pitchFamily="34" charset="-122"/>
                <a:ea typeface="微软雅黑" panose="020B0503020204020204" pitchFamily="34" charset="-122"/>
              </a:rPr>
              <a:t>0.28</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方，其中，油气田企业自销天然气累计</a:t>
            </a:r>
            <a:r>
              <a:rPr lang="en-US" altLang="zh-CN" sz="1200" dirty="0" smtClean="0">
                <a:solidFill>
                  <a:srgbClr val="000000"/>
                </a:solidFill>
                <a:latin typeface="微软雅黑" panose="020B0503020204020204" pitchFamily="34" charset="-122"/>
                <a:ea typeface="微软雅黑" panose="020B0503020204020204" pitchFamily="34" charset="-122"/>
              </a:rPr>
              <a:t>24</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1.47</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方，同比上涨</a:t>
            </a:r>
            <a:r>
              <a:rPr lang="en-US" altLang="zh-CN" sz="1200" dirty="0" smtClean="0">
                <a:solidFill>
                  <a:srgbClr val="000000"/>
                </a:solidFill>
                <a:latin typeface="微软雅黑" panose="020B0503020204020204" pitchFamily="34" charset="-122"/>
                <a:ea typeface="微软雅黑" panose="020B0503020204020204" pitchFamily="34" charset="-122"/>
              </a:rPr>
              <a:t>0.18</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方；天分公司天然气累计销售</a:t>
            </a:r>
            <a:r>
              <a:rPr lang="en-US" altLang="zh-CN" sz="1200" dirty="0" smtClean="0">
                <a:solidFill>
                  <a:srgbClr val="000000"/>
                </a:solidFill>
                <a:latin typeface="微软雅黑" panose="020B0503020204020204" pitchFamily="34" charset="-122"/>
                <a:ea typeface="微软雅黑" panose="020B0503020204020204" pitchFamily="34" charset="-122"/>
              </a:rPr>
              <a:t>46</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亿方，平均价格为</a:t>
            </a:r>
            <a:r>
              <a:rPr lang="en-US" altLang="zh-CN" sz="1200" dirty="0" smtClean="0">
                <a:solidFill>
                  <a:srgbClr val="000000"/>
                </a:solidFill>
                <a:latin typeface="微软雅黑" panose="020B0503020204020204" pitchFamily="34" charset="-122"/>
                <a:ea typeface="微软雅黑" panose="020B0503020204020204" pitchFamily="34" charset="-122"/>
              </a:rPr>
              <a:t>1.81</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方，同比上涨</a:t>
            </a:r>
            <a:r>
              <a:rPr lang="en-US" altLang="zh-CN" sz="1200" dirty="0" smtClean="0">
                <a:solidFill>
                  <a:srgbClr val="000000"/>
                </a:solidFill>
                <a:latin typeface="微软雅黑" panose="020B0503020204020204" pitchFamily="34" charset="-122"/>
                <a:ea typeface="微软雅黑" panose="020B0503020204020204" pitchFamily="34" charset="-122"/>
              </a:rPr>
              <a:t>0.33</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a:t>
            </a:r>
          </a:p>
          <a:p>
            <a:pPr lvl="0" indent="407988" algn="just" fontAlgn="base">
              <a:spcBef>
                <a:spcPct val="0"/>
              </a:spcBef>
              <a:spcAft>
                <a:spcPct val="0"/>
              </a:spcAft>
            </a:pPr>
            <a:endParaRPr lang="zh-CN" altLang="en-US" sz="1200" dirty="0" smtClean="0">
              <a:solidFill>
                <a:srgbClr val="000000"/>
              </a:solidFill>
              <a:latin typeface="微软雅黑" panose="020B0503020204020204" pitchFamily="34" charset="-122"/>
              <a:ea typeface="微软雅黑" panose="020B0503020204020204" pitchFamily="34" charset="-122"/>
            </a:endParaRPr>
          </a:p>
        </p:txBody>
      </p:sp>
      <p:sp>
        <p:nvSpPr>
          <p:cNvPr id="11"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天然气价格情况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371007593"/>
              </p:ext>
            </p:extLst>
          </p:nvPr>
        </p:nvGraphicFramePr>
        <p:xfrm>
          <a:off x="683460" y="3431280"/>
          <a:ext cx="7681868" cy="2086010"/>
        </p:xfrm>
        <a:graphic>
          <a:graphicData uri="http://schemas.openxmlformats.org/drawingml/2006/table">
            <a:tbl>
              <a:tblPr/>
              <a:tblGrid>
                <a:gridCol w="1536679"/>
                <a:gridCol w="1126081"/>
                <a:gridCol w="836518"/>
                <a:gridCol w="836518"/>
                <a:gridCol w="836518"/>
                <a:gridCol w="836518"/>
                <a:gridCol w="836518"/>
                <a:gridCol w="836518"/>
              </a:tblGrid>
              <a:tr h="347666">
                <a:tc gridSpan="8">
                  <a:txBody>
                    <a:bodyPr/>
                    <a:lstStyle/>
                    <a:p>
                      <a:pPr algn="ctr" rtl="0" fontAlgn="ctr"/>
                      <a:r>
                        <a:rPr lang="zh-CN" altLang="en-US" sz="1200" b="1" i="0" u="none" strike="noStrike" dirty="0" smtClean="0">
                          <a:solidFill>
                            <a:srgbClr val="FFFFFF"/>
                          </a:solidFill>
                          <a:latin typeface="微软雅黑" panose="020B0503020204020204" pitchFamily="34" charset="-122"/>
                          <a:ea typeface="微软雅黑" panose="020B0503020204020204" pitchFamily="34" charset="-122"/>
                        </a:rPr>
                        <a:t>自产天然气</a:t>
                      </a:r>
                      <a:r>
                        <a:rPr lang="zh-CN" altLang="en-US" sz="1200" b="1" i="0" u="none" strike="noStrike" dirty="0">
                          <a:solidFill>
                            <a:srgbClr val="FFFFFF"/>
                          </a:solidFill>
                          <a:latin typeface="微软雅黑" panose="020B0503020204020204" pitchFamily="34" charset="-122"/>
                          <a:ea typeface="微软雅黑" panose="020B0503020204020204" pitchFamily="34" charset="-122"/>
                        </a:rPr>
                        <a:t>销售价格情况</a:t>
                      </a:r>
                      <a:r>
                        <a:rPr lang="en-US" altLang="zh-CN" sz="1200" b="1" i="0" u="none" strike="noStrike" dirty="0">
                          <a:solidFill>
                            <a:srgbClr val="FFFFFF"/>
                          </a:solidFill>
                          <a:latin typeface="微软雅黑" panose="020B0503020204020204" pitchFamily="34" charset="-122"/>
                          <a:ea typeface="微软雅黑" panose="020B0503020204020204" pitchFamily="34" charset="-122"/>
                        </a:rPr>
                        <a:t>(</a:t>
                      </a:r>
                      <a:r>
                        <a:rPr lang="zh-CN" altLang="en-US" sz="1200" b="1" i="0" u="none" strike="noStrike" dirty="0">
                          <a:solidFill>
                            <a:srgbClr val="FFFFFF"/>
                          </a:solidFill>
                          <a:latin typeface="微软雅黑" panose="020B0503020204020204" pitchFamily="34" charset="-122"/>
                          <a:ea typeface="微软雅黑" panose="020B0503020204020204" pitchFamily="34" charset="-122"/>
                        </a:rPr>
                        <a:t>元</a:t>
                      </a:r>
                      <a:r>
                        <a:rPr lang="en-US" altLang="zh-CN" sz="1200" b="1" i="0" u="none" strike="noStrike" dirty="0">
                          <a:solidFill>
                            <a:srgbClr val="FFFFFF"/>
                          </a:solidFill>
                          <a:latin typeface="微软雅黑" panose="020B0503020204020204" pitchFamily="34" charset="-122"/>
                          <a:ea typeface="微软雅黑" panose="020B0503020204020204" pitchFamily="34" charset="-122"/>
                        </a:rPr>
                        <a:t>/</a:t>
                      </a:r>
                      <a:r>
                        <a:rPr lang="zh-CN" altLang="en-US" sz="1200" b="1" i="0" u="none" strike="noStrike" dirty="0">
                          <a:solidFill>
                            <a:srgbClr val="FFFFFF"/>
                          </a:solidFill>
                          <a:latin typeface="微软雅黑" panose="020B0503020204020204" pitchFamily="34" charset="-122"/>
                          <a:ea typeface="微软雅黑" panose="020B0503020204020204" pitchFamily="34" charset="-122"/>
                        </a:rPr>
                        <a:t>方，不含</a:t>
                      </a:r>
                      <a:r>
                        <a:rPr lang="zh-CN" altLang="en-US" sz="1200" b="1" i="0" u="none" strike="noStrike" dirty="0" smtClean="0">
                          <a:solidFill>
                            <a:srgbClr val="FFFFFF"/>
                          </a:solidFill>
                          <a:latin typeface="微软雅黑" panose="020B0503020204020204" pitchFamily="34" charset="-122"/>
                          <a:ea typeface="微软雅黑" panose="020B0503020204020204" pitchFamily="34" charset="-122"/>
                        </a:rPr>
                        <a:t>税，不</a:t>
                      </a:r>
                      <a:r>
                        <a:rPr lang="zh-CN" altLang="en-US" sz="1200" b="1" i="0" u="none" strike="noStrike" dirty="0">
                          <a:solidFill>
                            <a:srgbClr val="FFFFFF"/>
                          </a:solidFill>
                          <a:latin typeface="微软雅黑" panose="020B0503020204020204" pitchFamily="34" charset="-122"/>
                          <a:ea typeface="微软雅黑" panose="020B0503020204020204" pitchFamily="34" charset="-122"/>
                        </a:rPr>
                        <a:t>含管输</a:t>
                      </a:r>
                      <a:r>
                        <a:rPr lang="en-US" altLang="zh-CN" sz="1200" b="1" i="0" u="none" strike="noStrike" dirty="0">
                          <a:solidFill>
                            <a:srgbClr val="FFFFFF"/>
                          </a:solidFill>
                          <a:latin typeface="微软雅黑" panose="020B0503020204020204" pitchFamily="34" charset="-122"/>
                          <a:ea typeface="微软雅黑" panose="020B0503020204020204" pitchFamily="34" charset="-122"/>
                        </a:rPr>
                        <a:t>)</a:t>
                      </a:r>
                      <a:endParaRPr lang="zh-CN" altLang="en-US" sz="1200" b="1" i="0" u="none" strike="noStrike" dirty="0">
                        <a:solidFill>
                          <a:srgbClr val="FFFFFF"/>
                        </a:solidFill>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33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9724">
                <a:tc>
                  <a:txBody>
                    <a:bodyPr/>
                    <a:lstStyle/>
                    <a:p>
                      <a:pPr algn="ctr" rtl="0" fontAlgn="ctr"/>
                      <a:r>
                        <a:rPr lang="zh-CN" altLang="en-US" sz="1200" b="1" i="0" u="none" strike="noStrike" dirty="0">
                          <a:solidFill>
                            <a:srgbClr val="000000"/>
                          </a:solidFill>
                          <a:latin typeface="微软雅黑" panose="020B0503020204020204" pitchFamily="34" charset="-122"/>
                          <a:ea typeface="微软雅黑" panose="020B0503020204020204" pitchFamily="34" charset="-122"/>
                        </a:rPr>
                        <a:t>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1" i="0" u="none" strike="noStrike" dirty="0">
                          <a:solidFill>
                            <a:srgbClr val="000000"/>
                          </a:solidFill>
                          <a:latin typeface="微软雅黑" panose="020B0503020204020204" pitchFamily="34" charset="-122"/>
                          <a:ea typeface="微软雅黑" panose="020B0503020204020204" pitchFamily="34" charset="-122"/>
                        </a:rPr>
                        <a:t>内部出厂价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1" i="0" u="none" strike="noStrike" dirty="0">
                          <a:solidFill>
                            <a:srgbClr val="000000"/>
                          </a:solidFill>
                          <a:latin typeface="微软雅黑" panose="020B0503020204020204" pitchFamily="34" charset="-122"/>
                          <a:ea typeface="微软雅黑" panose="020B0503020204020204" pitchFamily="34" charset="-122"/>
                        </a:rPr>
                        <a:t>上月</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1" i="0" u="none" strike="noStrike" dirty="0">
                          <a:solidFill>
                            <a:srgbClr val="000000"/>
                          </a:solidFill>
                          <a:latin typeface="微软雅黑" panose="020B0503020204020204" pitchFamily="34" charset="-122"/>
                          <a:ea typeface="微软雅黑" panose="020B0503020204020204" pitchFamily="34" charset="-122"/>
                        </a:rPr>
                        <a:t>本月</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1" i="0" u="none" strike="noStrike" dirty="0">
                          <a:solidFill>
                            <a:srgbClr val="000000"/>
                          </a:solidFill>
                          <a:latin typeface="微软雅黑" panose="020B0503020204020204" pitchFamily="34" charset="-122"/>
                          <a:ea typeface="微软雅黑" panose="020B0503020204020204" pitchFamily="34" charset="-122"/>
                        </a:rPr>
                        <a:t>环比</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1" i="0" u="none" strike="noStrike" dirty="0" smtClean="0">
                          <a:solidFill>
                            <a:srgbClr val="000000"/>
                          </a:solidFill>
                          <a:latin typeface="微软雅黑" panose="020B0503020204020204" pitchFamily="34" charset="-122"/>
                          <a:ea typeface="微软雅黑" panose="020B0503020204020204" pitchFamily="34" charset="-122"/>
                        </a:rPr>
                        <a:t>累计</a:t>
                      </a:r>
                      <a:endParaRPr lang="zh-CN" altLang="en-US" sz="1200" b="1" i="0" u="none" strike="noStrike" dirty="0">
                        <a:solidFill>
                          <a:srgbClr val="000000"/>
                        </a:solidFill>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1" i="0" u="none" strike="noStrike" dirty="0" smtClean="0">
                          <a:solidFill>
                            <a:srgbClr val="000000"/>
                          </a:solidFill>
                          <a:latin typeface="微软雅黑" panose="020B0503020204020204" pitchFamily="34" charset="-122"/>
                          <a:ea typeface="微软雅黑" panose="020B0503020204020204" pitchFamily="34" charset="-122"/>
                        </a:rPr>
                        <a:t>同期</a:t>
                      </a:r>
                      <a:endParaRPr lang="zh-CN" altLang="en-US" sz="1200" b="1" i="0" u="none" strike="noStrike" dirty="0">
                        <a:solidFill>
                          <a:srgbClr val="000000"/>
                        </a:solidFill>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1" i="0" u="none" strike="noStrike" dirty="0">
                          <a:solidFill>
                            <a:srgbClr val="000000"/>
                          </a:solidFill>
                          <a:latin typeface="微软雅黑" panose="020B0503020204020204" pitchFamily="34" charset="-122"/>
                          <a:ea typeface="微软雅黑" panose="020B0503020204020204" pitchFamily="34" charset="-122"/>
                        </a:rPr>
                        <a:t>同比</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724">
                <a:tc>
                  <a:txBody>
                    <a:bodyPr/>
                    <a:lstStyle/>
                    <a:p>
                      <a:pPr algn="ctr" rtl="0" fontAlgn="ctr"/>
                      <a:r>
                        <a:rPr lang="zh-CN" altLang="en-US" sz="1200" b="1" i="0" u="none" strike="noStrike" dirty="0">
                          <a:solidFill>
                            <a:srgbClr val="000000"/>
                          </a:solidFill>
                          <a:latin typeface="微软雅黑" panose="020B0503020204020204" pitchFamily="34" charset="-122"/>
                          <a:ea typeface="微软雅黑" panose="020B0503020204020204" pitchFamily="34" charset="-122"/>
                        </a:rPr>
                        <a:t>股份外销合计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zh-CN" altLang="en-US" sz="1050" b="1" i="0" u="none" strike="noStrike" dirty="0">
                          <a:solidFill>
                            <a:srgbClr val="000000"/>
                          </a:solidFill>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050" b="1" i="0" u="none" strike="noStrike" kern="1200" dirty="0">
                          <a:solidFill>
                            <a:srgbClr val="000000"/>
                          </a:solidFill>
                          <a:latin typeface="微软雅黑" panose="020B0503020204020204" pitchFamily="34" charset="-122"/>
                          <a:ea typeface="微软雅黑" panose="020B0503020204020204" pitchFamily="34" charset="-122"/>
                          <a:cs typeface="+mn-cs"/>
                        </a:rPr>
                        <a:t>1.69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050" b="1" i="0" u="none" strike="noStrike" kern="1200" dirty="0">
                          <a:solidFill>
                            <a:srgbClr val="000000"/>
                          </a:solidFill>
                          <a:latin typeface="微软雅黑" panose="020B0503020204020204" pitchFamily="34" charset="-122"/>
                          <a:ea typeface="微软雅黑" panose="020B0503020204020204" pitchFamily="34" charset="-122"/>
                          <a:cs typeface="+mn-cs"/>
                        </a:rPr>
                        <a:t>1.64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050" b="1" i="0" u="none" strike="noStrike" dirty="0">
                          <a:solidFill>
                            <a:srgbClr val="000000"/>
                          </a:solidFill>
                          <a:latin typeface="微软雅黑" panose="020B0503020204020204" pitchFamily="34" charset="-122"/>
                          <a:ea typeface="微软雅黑" panose="020B0503020204020204" pitchFamily="34" charset="-122"/>
                        </a:rPr>
                        <a:t>-</a:t>
                      </a:r>
                      <a:r>
                        <a:rPr lang="en-US" altLang="zh-CN" sz="1050" b="1" i="0" u="none" strike="noStrike" dirty="0" smtClean="0">
                          <a:solidFill>
                            <a:srgbClr val="000000"/>
                          </a:solidFill>
                          <a:latin typeface="微软雅黑" panose="020B0503020204020204" pitchFamily="34" charset="-122"/>
                          <a:ea typeface="微软雅黑" panose="020B0503020204020204" pitchFamily="34" charset="-122"/>
                        </a:rPr>
                        <a:t>0.05</a:t>
                      </a:r>
                      <a:endParaRPr lang="en-US" altLang="zh-CN" sz="1050" b="1" i="0" u="none" strike="noStrike" dirty="0">
                        <a:solidFill>
                          <a:srgbClr val="000000"/>
                        </a:solidFill>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050" b="1" i="0" u="none" strike="noStrike" dirty="0" smtClean="0">
                          <a:solidFill>
                            <a:srgbClr val="000000"/>
                          </a:solidFill>
                          <a:latin typeface="微软雅黑" panose="020B0503020204020204" pitchFamily="34" charset="-122"/>
                          <a:ea typeface="微软雅黑" panose="020B0503020204020204" pitchFamily="34" charset="-122"/>
                        </a:rPr>
                        <a:t>1.70</a:t>
                      </a:r>
                      <a:endParaRPr lang="en-US" altLang="zh-CN" sz="1050" b="1" i="0" u="none" strike="noStrike" dirty="0">
                        <a:solidFill>
                          <a:srgbClr val="000000"/>
                        </a:solidFill>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050" b="1" i="0" u="none" strike="noStrike" dirty="0">
                          <a:solidFill>
                            <a:srgbClr val="000000"/>
                          </a:solidFill>
                          <a:latin typeface="微软雅黑" panose="020B0503020204020204" pitchFamily="34" charset="-122"/>
                          <a:ea typeface="微软雅黑" panose="020B0503020204020204" pitchFamily="34" charset="-122"/>
                        </a:rPr>
                        <a:t>1.42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050" b="1" i="0" u="none" strike="noStrike" dirty="0" smtClean="0">
                          <a:solidFill>
                            <a:srgbClr val="000000"/>
                          </a:solidFill>
                          <a:latin typeface="微软雅黑" panose="020B0503020204020204" pitchFamily="34" charset="-122"/>
                          <a:ea typeface="微软雅黑" panose="020B0503020204020204" pitchFamily="34" charset="-122"/>
                        </a:rPr>
                        <a:t>0.28</a:t>
                      </a:r>
                      <a:endParaRPr lang="en-US" altLang="zh-CN" sz="1050" b="1" i="0" u="none" strike="noStrike" dirty="0">
                        <a:solidFill>
                          <a:srgbClr val="000000"/>
                        </a:solidFill>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9724">
                <a:tc>
                  <a:txBody>
                    <a:bodyPr/>
                    <a:lstStyle/>
                    <a:p>
                      <a:pPr algn="ctr" rtl="0" fontAlgn="ctr"/>
                      <a:r>
                        <a:rPr lang="zh-CN" altLang="en-US" sz="1200" b="1" i="0" u="none" strike="noStrike" dirty="0">
                          <a:solidFill>
                            <a:srgbClr val="000000"/>
                          </a:solidFill>
                          <a:latin typeface="微软雅黑" panose="020B0503020204020204" pitchFamily="34" charset="-122"/>
                          <a:ea typeface="微软雅黑" panose="020B0503020204020204" pitchFamily="34" charset="-122"/>
                        </a:rPr>
                        <a:t>油田企业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rtl="0" fontAlgn="ctr"/>
                      <a:r>
                        <a:rPr lang="zh-CN" altLang="en-US" sz="1050" b="1" i="0" u="none" strike="noStrike">
                          <a:solidFill>
                            <a:srgbClr val="000000"/>
                          </a:solidFill>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050" b="1" i="0" u="none" strike="noStrike" dirty="0" smtClean="0">
                          <a:solidFill>
                            <a:srgbClr val="000000"/>
                          </a:solidFill>
                          <a:latin typeface="微软雅黑" panose="020B0503020204020204" pitchFamily="34" charset="-122"/>
                          <a:ea typeface="微软雅黑" panose="020B0503020204020204" pitchFamily="34" charset="-122"/>
                        </a:rPr>
                        <a:t>1.47</a:t>
                      </a:r>
                      <a:endParaRPr lang="en-US" altLang="zh-CN" sz="1050" b="1" i="0" u="none" strike="noStrike" dirty="0">
                        <a:solidFill>
                          <a:srgbClr val="000000"/>
                        </a:solidFill>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050" b="1" i="0" u="none" strike="noStrike" dirty="0">
                          <a:solidFill>
                            <a:srgbClr val="000000"/>
                          </a:solidFill>
                          <a:latin typeface="微软雅黑" panose="020B0503020204020204" pitchFamily="34" charset="-122"/>
                          <a:ea typeface="微软雅黑" panose="020B0503020204020204" pitchFamily="34" charset="-122"/>
                        </a:rPr>
                        <a:t>1.47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050" b="1" i="0" u="none" strike="noStrike" dirty="0" smtClean="0">
                          <a:solidFill>
                            <a:srgbClr val="000000"/>
                          </a:solidFill>
                          <a:latin typeface="微软雅黑" panose="020B0503020204020204" pitchFamily="34" charset="-122"/>
                          <a:ea typeface="微软雅黑" panose="020B0503020204020204" pitchFamily="34" charset="-122"/>
                        </a:rPr>
                        <a:t>-</a:t>
                      </a:r>
                      <a:endParaRPr lang="en-US" altLang="zh-CN" sz="1050" b="1" i="0" u="none" strike="noStrike" dirty="0">
                        <a:solidFill>
                          <a:srgbClr val="000000"/>
                        </a:solidFill>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050" b="1" i="0" u="none" strike="noStrike" dirty="0">
                          <a:solidFill>
                            <a:srgbClr val="000000"/>
                          </a:solidFill>
                          <a:latin typeface="微软雅黑" panose="020B0503020204020204" pitchFamily="34" charset="-122"/>
                          <a:ea typeface="微软雅黑" panose="020B0503020204020204" pitchFamily="34" charset="-122"/>
                        </a:rPr>
                        <a:t>1.47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050" b="1" i="0" u="none" strike="noStrike" dirty="0">
                          <a:solidFill>
                            <a:srgbClr val="000000"/>
                          </a:solidFill>
                          <a:latin typeface="微软雅黑" panose="020B0503020204020204" pitchFamily="34" charset="-122"/>
                          <a:ea typeface="微软雅黑" panose="020B0503020204020204" pitchFamily="34" charset="-122"/>
                        </a:rPr>
                        <a:t>1.29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050" b="1" i="0" u="none" strike="noStrike" dirty="0">
                          <a:solidFill>
                            <a:srgbClr val="000000"/>
                          </a:solidFill>
                          <a:latin typeface="微软雅黑" panose="020B0503020204020204" pitchFamily="34" charset="-122"/>
                          <a:ea typeface="微软雅黑" panose="020B0503020204020204" pitchFamily="34" charset="-122"/>
                        </a:rPr>
                        <a:t>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9724">
                <a:tc>
                  <a:txBody>
                    <a:bodyPr/>
                    <a:lstStyle/>
                    <a:p>
                      <a:pPr algn="ctr" rtl="0" fontAlgn="ctr"/>
                      <a:r>
                        <a:rPr lang="zh-CN" altLang="en-US" sz="1200" b="1" i="0" u="none" strike="noStrike" dirty="0">
                          <a:solidFill>
                            <a:srgbClr val="000000"/>
                          </a:solidFill>
                          <a:latin typeface="微软雅黑" panose="020B0503020204020204" pitchFamily="34" charset="-122"/>
                          <a:ea typeface="微软雅黑" panose="020B0503020204020204" pitchFamily="34" charset="-122"/>
                        </a:rPr>
                        <a:t>天然气分公司</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050" b="1" i="0" u="none" strike="noStrike" dirty="0" smtClean="0">
                          <a:solidFill>
                            <a:srgbClr val="000000"/>
                          </a:solidFill>
                          <a:latin typeface="微软雅黑" panose="020B0503020204020204" pitchFamily="34" charset="-122"/>
                          <a:ea typeface="微软雅黑" panose="020B0503020204020204" pitchFamily="34" charset="-122"/>
                        </a:rPr>
                        <a:t>1.35</a:t>
                      </a:r>
                      <a:endParaRPr lang="en-US" altLang="zh-CN" sz="1050" b="1" i="0" u="none" strike="noStrike" dirty="0">
                        <a:solidFill>
                          <a:srgbClr val="000000"/>
                        </a:solidFill>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1.81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1.73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-0.08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1.81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1.48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0.33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9724">
                <a:tc>
                  <a:txBody>
                    <a:bodyPr/>
                    <a:lstStyle/>
                    <a:p>
                      <a:pPr algn="ctr" rtl="0" fontAlgn="ctr"/>
                      <a:r>
                        <a:rPr lang="zh-CN" altLang="en-US" sz="1200" b="1" i="0" u="none" strike="noStrike" dirty="0">
                          <a:solidFill>
                            <a:srgbClr val="000000"/>
                          </a:solidFill>
                          <a:latin typeface="微软雅黑" panose="020B0503020204020204" pitchFamily="34" charset="-122"/>
                          <a:ea typeface="微软雅黑" panose="020B0503020204020204" pitchFamily="34" charset="-122"/>
                        </a:rPr>
                        <a:t>川气东送</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50" b="1" i="0" u="none" strike="noStrike" dirty="0" smtClean="0">
                          <a:solidFill>
                            <a:srgbClr val="000000"/>
                          </a:solidFill>
                          <a:latin typeface="微软雅黑" panose="020B0503020204020204" pitchFamily="34" charset="-122"/>
                          <a:ea typeface="微软雅黑" panose="020B0503020204020204" pitchFamily="34" charset="-122"/>
                        </a:rPr>
                        <a:t>1.35</a:t>
                      </a:r>
                      <a:endParaRPr lang="en-US" altLang="zh-CN" sz="1050" b="1" i="0" u="none" strike="noStrike" dirty="0">
                        <a:solidFill>
                          <a:srgbClr val="000000"/>
                        </a:solidFill>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1.77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1.72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-0.05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1.79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1.49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0.30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724">
                <a:tc>
                  <a:txBody>
                    <a:bodyPr/>
                    <a:lstStyle/>
                    <a:p>
                      <a:pPr algn="ctr" rtl="0" fontAlgn="ctr"/>
                      <a:r>
                        <a:rPr lang="zh-CN" altLang="en-US" sz="1200" b="1" i="0" u="none" strike="noStrike" dirty="0">
                          <a:solidFill>
                            <a:srgbClr val="000000"/>
                          </a:solidFill>
                          <a:latin typeface="微软雅黑" panose="020B0503020204020204" pitchFamily="34" charset="-122"/>
                          <a:ea typeface="微软雅黑" panose="020B0503020204020204" pitchFamily="34" charset="-122"/>
                        </a:rPr>
                        <a:t>榆济管线</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50" b="1" i="0" u="none" strike="noStrike" dirty="0">
                          <a:solidFill>
                            <a:srgbClr val="000000"/>
                          </a:solidFill>
                          <a:latin typeface="微软雅黑" panose="020B0503020204020204" pitchFamily="34" charset="-122"/>
                          <a:ea typeface="微软雅黑" panose="020B0503020204020204" pitchFamily="34" charset="-122"/>
                        </a:rPr>
                        <a:t>1.33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1.98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1.79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-0.19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1.93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1.46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050" b="1" i="0" u="none" strike="noStrike" kern="1200" dirty="0" smtClean="0">
                          <a:solidFill>
                            <a:srgbClr val="000000"/>
                          </a:solidFill>
                          <a:latin typeface="微软雅黑" panose="020B0503020204020204" pitchFamily="34" charset="-122"/>
                          <a:ea typeface="微软雅黑" panose="020B0503020204020204" pitchFamily="34" charset="-122"/>
                          <a:cs typeface="+mn-cs"/>
                        </a:rPr>
                        <a:t>0.47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2" name="Rectangle 3"/>
          <p:cNvSpPr>
            <a:spLocks noChangeArrowheads="1"/>
          </p:cNvSpPr>
          <p:nvPr/>
        </p:nvSpPr>
        <p:spPr bwMode="auto">
          <a:xfrm>
            <a:off x="179512" y="692620"/>
            <a:ext cx="8856984" cy="350865"/>
          </a:xfrm>
          <a:prstGeom prst="rect">
            <a:avLst/>
          </a:prstGeom>
          <a:noFill/>
          <a:ln w="9525" algn="ctr">
            <a:noFill/>
            <a:prstDash val="sysDot"/>
            <a:miter lim="800000"/>
            <a:headEnd/>
            <a:tailEnd/>
          </a:ln>
        </p:spPr>
        <p:txBody>
          <a:bodyPr wrap="square">
            <a:spAutoFit/>
          </a:bodyPr>
          <a:lstStyle/>
          <a:p>
            <a:pPr algn="just" eaLnBrk="0" hangingPunct="0">
              <a:lnSpc>
                <a:spcPct val="120000"/>
              </a:lnSpc>
              <a:spcBef>
                <a:spcPts val="0"/>
              </a:spcBef>
              <a:buSzPct val="60000"/>
            </a:pPr>
            <a:r>
              <a:rPr lang="zh-CN" altLang="en-US" sz="1400" b="1" dirty="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    自产天然气销售情况</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6327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a:xfrm>
            <a:off x="8221855" y="6278699"/>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10</a:t>
            </a:r>
            <a:endParaRPr lang="zh-CN" altLang="en-US" dirty="0">
              <a:solidFill>
                <a:srgbClr val="FFFFFF"/>
              </a:solidFill>
              <a:latin typeface="Arial" panose="020B0604020202020204" pitchFamily="34" charset="0"/>
              <a:cs typeface="Arial" panose="020B0604020202020204" pitchFamily="34" charset="0"/>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28" name="TextBox 27"/>
          <p:cNvSpPr txBox="1"/>
          <p:nvPr/>
        </p:nvSpPr>
        <p:spPr>
          <a:xfrm>
            <a:off x="4424628" y="1654007"/>
            <a:ext cx="4536630" cy="400110"/>
          </a:xfrm>
          <a:prstGeom prst="rect">
            <a:avLst/>
          </a:prstGeom>
          <a:noFill/>
        </p:spPr>
        <p:txBody>
          <a:bodyPr wrap="square" rtlCol="0">
            <a:spAutoFit/>
          </a:bodyPr>
          <a:lstStyle/>
          <a:p>
            <a:pPr algn="ctr"/>
            <a:r>
              <a:rPr lang="zh-CN" altLang="en-US" sz="1000" b="1" dirty="0" smtClean="0">
                <a:latin typeface="微软雅黑" panose="020B0503020204020204" pitchFamily="34" charset="-122"/>
                <a:ea typeface="微软雅黑" panose="020B0503020204020204" pitchFamily="34" charset="-122"/>
              </a:rPr>
              <a:t>单位：元</a:t>
            </a:r>
            <a:r>
              <a:rPr lang="en-US" altLang="zh-CN" sz="1000" b="1" dirty="0" smtClean="0">
                <a:latin typeface="微软雅黑" panose="020B0503020204020204" pitchFamily="34" charset="-122"/>
                <a:ea typeface="微软雅黑" panose="020B0503020204020204" pitchFamily="34" charset="-122"/>
              </a:rPr>
              <a:t>/</a:t>
            </a:r>
            <a:r>
              <a:rPr lang="zh-CN" altLang="en-US" sz="1000" b="1" dirty="0" smtClean="0">
                <a:latin typeface="微软雅黑" panose="020B0503020204020204" pitchFamily="34" charset="-122"/>
                <a:ea typeface="微软雅黑" panose="020B0503020204020204" pitchFamily="34" charset="-122"/>
              </a:rPr>
              <a:t>方，不含税，不含管输费</a:t>
            </a:r>
          </a:p>
          <a:p>
            <a:pPr algn="ctr"/>
            <a:endParaRPr lang="zh-CN" altLang="en-US" sz="1000" b="1" dirty="0">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天然气价格情况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1998323" y="1057788"/>
            <a:ext cx="4852610" cy="307777"/>
          </a:xfrm>
          <a:prstGeom prst="rect">
            <a:avLst/>
          </a:prstGeom>
        </p:spPr>
        <p:txBody>
          <a:bodyPr wrap="none">
            <a:spAutoFit/>
          </a:bodyPr>
          <a:lstStyle/>
          <a:p>
            <a:r>
              <a:rPr lang="zh-CN" altLang="en-US" sz="1400" b="1" dirty="0" smtClean="0">
                <a:solidFill>
                  <a:srgbClr val="000000"/>
                </a:solidFill>
                <a:latin typeface="微软雅黑" panose="020B0503020204020204" pitchFamily="34" charset="-122"/>
                <a:ea typeface="微软雅黑" panose="020B0503020204020204" pitchFamily="34" charset="-122"/>
              </a:rPr>
              <a:t>油田企业自销天然气、天然气分公司天然气外销价格情况图</a:t>
            </a:r>
            <a:endParaRPr lang="zh-CN" altLang="en-US" sz="1400" dirty="0"/>
          </a:p>
        </p:txBody>
      </p:sp>
      <p:graphicFrame>
        <p:nvGraphicFramePr>
          <p:cNvPr id="12" name="图表 11"/>
          <p:cNvGraphicFramePr>
            <a:graphicFrameLocks/>
          </p:cNvGraphicFramePr>
          <p:nvPr/>
        </p:nvGraphicFramePr>
        <p:xfrm>
          <a:off x="683460" y="2054117"/>
          <a:ext cx="7849090" cy="32334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625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607103" y="5884329"/>
            <a:ext cx="2133600" cy="365125"/>
          </a:xfrm>
        </p:spPr>
        <p:txBody>
          <a:bodyPr/>
          <a:lstStyle/>
          <a:p>
            <a:fld id="{D9DE98FE-917E-4DEF-80D6-9FEA7ECDC804}" type="datetime1">
              <a:rPr lang="zh-CN" altLang="en-US" smtClean="0"/>
              <a:pPr/>
              <a:t>2019/4/25</a:t>
            </a:fld>
            <a:endParaRPr lang="zh-CN" altLang="en-US" dirty="0"/>
          </a:p>
        </p:txBody>
      </p:sp>
      <p:sp>
        <p:nvSpPr>
          <p:cNvPr id="5" name="矩形 4"/>
          <p:cNvSpPr/>
          <p:nvPr/>
        </p:nvSpPr>
        <p:spPr>
          <a:xfrm>
            <a:off x="787834" y="689814"/>
            <a:ext cx="2159566" cy="350865"/>
          </a:xfrm>
          <a:prstGeom prst="rect">
            <a:avLst/>
          </a:prstGeom>
          <a:noFill/>
          <a:ln w="9525" algn="ctr">
            <a:noFill/>
            <a:prstDash val="sysDot"/>
            <a:miter lim="800000"/>
            <a:headEnd/>
            <a:tailEnd/>
          </a:ln>
        </p:spPr>
        <p:txBody>
          <a:bodyPr wrap="square">
            <a:spAutoFit/>
          </a:bodyPr>
          <a:lstStyle/>
          <a:p>
            <a:pPr algn="just" eaLnBrk="0" fontAlgn="base" hangingPunct="0">
              <a:lnSpc>
                <a:spcPct val="120000"/>
              </a:lnSpc>
              <a:spcAft>
                <a:spcPct val="0"/>
              </a:spcAft>
              <a:buSzPct val="60000"/>
            </a:pPr>
            <a:r>
              <a:rPr lang="zh-CN" altLang="en-US" sz="1400" b="1" dirty="0" smtClean="0">
                <a:solidFill>
                  <a:srgbClr val="000000"/>
                </a:solidFill>
                <a:latin typeface="微软雅黑" panose="020B0503020204020204" pitchFamily="34" charset="-122"/>
                <a:ea typeface="微软雅黑" panose="020B0503020204020204" pitchFamily="34" charset="-122"/>
              </a:rPr>
              <a:t>分企业</a:t>
            </a:r>
            <a:r>
              <a:rPr lang="zh-CN" altLang="en-US" sz="1400" b="1" dirty="0">
                <a:solidFill>
                  <a:srgbClr val="000000"/>
                </a:solidFill>
                <a:latin typeface="微软雅黑" panose="020B0503020204020204" pitchFamily="34" charset="-122"/>
                <a:ea typeface="微软雅黑" panose="020B0503020204020204" pitchFamily="34" charset="-122"/>
              </a:rPr>
              <a:t>天然气销售情况</a:t>
            </a:r>
          </a:p>
        </p:txBody>
      </p:sp>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11</a:t>
            </a:r>
            <a:endParaRPr lang="zh-CN" altLang="en-US" dirty="0">
              <a:solidFill>
                <a:srgbClr val="FFFFFF"/>
              </a:solidFill>
              <a:latin typeface="Arial" panose="020B0604020202020204" pitchFamily="34" charset="0"/>
              <a:cs typeface="Arial" panose="020B0604020202020204" pitchFamily="34" charset="0"/>
            </a:endParaRPr>
          </a:p>
        </p:txBody>
      </p:sp>
      <p:sp>
        <p:nvSpPr>
          <p:cNvPr id="10"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天然气价格情况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pic>
        <p:nvPicPr>
          <p:cNvPr id="11" name="图片 10" descr="未标题-1-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2"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3"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14" name="TextBox 13"/>
          <p:cNvSpPr txBox="1"/>
          <p:nvPr/>
        </p:nvSpPr>
        <p:spPr>
          <a:xfrm>
            <a:off x="787833" y="1040679"/>
            <a:ext cx="7577497" cy="830997"/>
          </a:xfrm>
          <a:prstGeom prst="rect">
            <a:avLst/>
          </a:prstGeom>
          <a:noFill/>
        </p:spPr>
        <p:txBody>
          <a:bodyPr wrap="square" rtlCol="0">
            <a:spAutoFit/>
          </a:bodyPr>
          <a:lstStyle/>
          <a:p>
            <a:r>
              <a:rPr lang="zh-CN" altLang="en-US" sz="1200" dirty="0" smtClean="0">
                <a:solidFill>
                  <a:srgbClr val="000000"/>
                </a:solidFill>
                <a:latin typeface="微软雅黑" pitchFamily="34" charset="-122"/>
                <a:ea typeface="微软雅黑" pitchFamily="34" charset="-122"/>
              </a:rPr>
              <a:t>        </a:t>
            </a:r>
            <a:r>
              <a:rPr lang="en-US" altLang="zh-CN" sz="1200" dirty="0" smtClean="0">
                <a:solidFill>
                  <a:srgbClr val="000000"/>
                </a:solidFill>
                <a:latin typeface="微软雅黑" pitchFamily="34" charset="-122"/>
                <a:ea typeface="微软雅黑" pitchFamily="34" charset="-122"/>
              </a:rPr>
              <a:t>3</a:t>
            </a:r>
            <a:r>
              <a:rPr lang="zh-CN" altLang="en-US" sz="1200" dirty="0" smtClean="0">
                <a:solidFill>
                  <a:srgbClr val="000000"/>
                </a:solidFill>
                <a:latin typeface="微软雅黑" pitchFamily="34" charset="-122"/>
                <a:ea typeface="微软雅黑" pitchFamily="34" charset="-122"/>
              </a:rPr>
              <a:t>月份，油气田企业销售天然气</a:t>
            </a:r>
            <a:r>
              <a:rPr lang="en-US" altLang="zh-CN" sz="1200" dirty="0" smtClean="0">
                <a:solidFill>
                  <a:srgbClr val="000000"/>
                </a:solidFill>
                <a:latin typeface="微软雅黑" pitchFamily="34" charset="-122"/>
                <a:ea typeface="微软雅黑" pitchFamily="34" charset="-122"/>
              </a:rPr>
              <a:t>8</a:t>
            </a:r>
            <a:r>
              <a:rPr lang="zh-CN" altLang="en-US" sz="1200" dirty="0" smtClean="0">
                <a:solidFill>
                  <a:srgbClr val="000000"/>
                </a:solidFill>
                <a:latin typeface="微软雅黑" pitchFamily="34" charset="-122"/>
                <a:ea typeface="微软雅黑" pitchFamily="34" charset="-122"/>
              </a:rPr>
              <a:t>亿方，平均价格为</a:t>
            </a:r>
            <a:r>
              <a:rPr lang="en-US" altLang="zh-CN" sz="1200" dirty="0" smtClean="0">
                <a:solidFill>
                  <a:srgbClr val="000000"/>
                </a:solidFill>
                <a:latin typeface="微软雅黑" pitchFamily="34" charset="-122"/>
                <a:ea typeface="微软雅黑" pitchFamily="34" charset="-122"/>
              </a:rPr>
              <a:t>1.47</a:t>
            </a:r>
            <a:r>
              <a:rPr lang="zh-CN" altLang="en-US" sz="1200" dirty="0" smtClean="0">
                <a:solidFill>
                  <a:srgbClr val="000000"/>
                </a:solidFill>
                <a:latin typeface="微软雅黑" pitchFamily="34" charset="-122"/>
                <a:ea typeface="微软雅黑" pitchFamily="34" charset="-122"/>
              </a:rPr>
              <a:t>元</a:t>
            </a:r>
            <a:r>
              <a:rPr lang="en-US" altLang="zh-CN" sz="1200" dirty="0" smtClean="0">
                <a:solidFill>
                  <a:srgbClr val="000000"/>
                </a:solidFill>
                <a:latin typeface="微软雅黑" pitchFamily="34" charset="-122"/>
                <a:ea typeface="微软雅黑" pitchFamily="34" charset="-122"/>
              </a:rPr>
              <a:t>/</a:t>
            </a:r>
            <a:r>
              <a:rPr lang="zh-CN" altLang="en-US" sz="1200" dirty="0" smtClean="0">
                <a:solidFill>
                  <a:srgbClr val="000000"/>
                </a:solidFill>
                <a:latin typeface="微软雅黑" pitchFamily="34" charset="-122"/>
                <a:ea typeface="微软雅黑" pitchFamily="34" charset="-122"/>
              </a:rPr>
              <a:t>方，与上月基本持平。需要关注的是胜利油田自销天然气价格环比下跌</a:t>
            </a:r>
            <a:r>
              <a:rPr lang="en-US" altLang="zh-CN" sz="1200" dirty="0" smtClean="0">
                <a:solidFill>
                  <a:srgbClr val="000000"/>
                </a:solidFill>
                <a:latin typeface="微软雅黑" pitchFamily="34" charset="-122"/>
                <a:ea typeface="微软雅黑" pitchFamily="34" charset="-122"/>
              </a:rPr>
              <a:t>0.5</a:t>
            </a:r>
            <a:r>
              <a:rPr lang="zh-CN" altLang="en-US" sz="1200" dirty="0" smtClean="0">
                <a:solidFill>
                  <a:srgbClr val="000000"/>
                </a:solidFill>
                <a:latin typeface="微软雅黑" pitchFamily="34" charset="-122"/>
                <a:ea typeface="微软雅黑" pitchFamily="34" charset="-122"/>
              </a:rPr>
              <a:t>元</a:t>
            </a:r>
            <a:r>
              <a:rPr lang="en-US" altLang="zh-CN" sz="1200" dirty="0" smtClean="0">
                <a:solidFill>
                  <a:srgbClr val="000000"/>
                </a:solidFill>
                <a:latin typeface="微软雅黑" pitchFamily="34" charset="-122"/>
                <a:ea typeface="微软雅黑" pitchFamily="34" charset="-122"/>
              </a:rPr>
              <a:t>/</a:t>
            </a:r>
            <a:r>
              <a:rPr lang="zh-CN" altLang="en-US" sz="1200" dirty="0" smtClean="0">
                <a:solidFill>
                  <a:srgbClr val="000000"/>
                </a:solidFill>
                <a:latin typeface="微软雅黑" pitchFamily="34" charset="-122"/>
                <a:ea typeface="微软雅黑" pitchFamily="34" charset="-122"/>
              </a:rPr>
              <a:t>方，主要原因为“</a:t>
            </a:r>
            <a:r>
              <a:rPr lang="zh-CN" altLang="en-US" sz="1200" dirty="0" smtClean="0">
                <a:latin typeface="微软雅黑" pitchFamily="34" charset="-122"/>
                <a:ea typeface="微软雅黑" pitchFamily="34" charset="-122"/>
              </a:rPr>
              <a:t>四供一业”移交当地，因与当地燃气公司在天然气销售价格协商、气款结算等方面存在问题，导致近</a:t>
            </a:r>
            <a:r>
              <a:rPr lang="en-US" altLang="zh-CN" sz="1200" dirty="0" smtClean="0">
                <a:latin typeface="微软雅黑" pitchFamily="34" charset="-122"/>
                <a:ea typeface="微软雅黑" pitchFamily="34" charset="-122"/>
              </a:rPr>
              <a:t>3</a:t>
            </a:r>
            <a:r>
              <a:rPr lang="zh-CN" altLang="en-US" sz="1200" dirty="0" smtClean="0">
                <a:latin typeface="微软雅黑" pitchFamily="34" charset="-122"/>
                <a:ea typeface="微软雅黑" pitchFamily="34" charset="-122"/>
              </a:rPr>
              <a:t>个月价格异常。</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graphicFrame>
        <p:nvGraphicFramePr>
          <p:cNvPr id="15" name="图表 14"/>
          <p:cNvGraphicFramePr/>
          <p:nvPr/>
        </p:nvGraphicFramePr>
        <p:xfrm>
          <a:off x="787834" y="2204830"/>
          <a:ext cx="7577496" cy="33844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DE98FE-917E-4DEF-80D6-9FEA7ECDC804}" type="datetime1">
              <a:rPr lang="zh-CN" altLang="en-US" smtClean="0"/>
              <a:pPr/>
              <a:t>2019/4/25</a:t>
            </a:fld>
            <a:endParaRPr lang="zh-CN" altLang="en-US"/>
          </a:p>
        </p:txBody>
      </p:sp>
      <p:sp>
        <p:nvSpPr>
          <p:cNvPr id="5" name="矩形 4"/>
          <p:cNvSpPr/>
          <p:nvPr/>
        </p:nvSpPr>
        <p:spPr>
          <a:xfrm>
            <a:off x="621221" y="764630"/>
            <a:ext cx="1290738" cy="307777"/>
          </a:xfrm>
          <a:prstGeom prst="rect">
            <a:avLst/>
          </a:prstGeom>
        </p:spPr>
        <p:txBody>
          <a:bodyPr wrap="none">
            <a:spAutoFit/>
          </a:bodyPr>
          <a:lstStyle/>
          <a:p>
            <a:r>
              <a:rPr lang="en-US" altLang="zh-CN" sz="1400" b="1" dirty="0" smtClean="0">
                <a:solidFill>
                  <a:srgbClr val="000000"/>
                </a:solidFill>
                <a:latin typeface="微软雅黑" panose="020B0503020204020204" pitchFamily="34" charset="-122"/>
                <a:ea typeface="微软雅黑" panose="020B0503020204020204" pitchFamily="34" charset="-122"/>
              </a:rPr>
              <a:t>LNG</a:t>
            </a:r>
            <a:r>
              <a:rPr lang="zh-CN" altLang="en-US" sz="1400" b="1" dirty="0" smtClean="0">
                <a:solidFill>
                  <a:srgbClr val="000000"/>
                </a:solidFill>
                <a:latin typeface="微软雅黑" panose="020B0503020204020204" pitchFamily="34" charset="-122"/>
                <a:ea typeface="微软雅黑" panose="020B0503020204020204" pitchFamily="34" charset="-122"/>
              </a:rPr>
              <a:t>销售情况</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621221" y="1043485"/>
            <a:ext cx="7911330" cy="1754326"/>
          </a:xfrm>
          <a:prstGeom prst="rect">
            <a:avLst/>
          </a:prstGeom>
        </p:spPr>
        <p:txBody>
          <a:bodyPr wrap="square">
            <a:spAutoFit/>
          </a:bodyPr>
          <a:lstStyle/>
          <a:p>
            <a:r>
              <a:rPr lang="zh-CN" altLang="en-US" sz="1200" dirty="0" smtClean="0">
                <a:solidFill>
                  <a:srgbClr val="000000"/>
                </a:solidFill>
                <a:latin typeface="微软雅黑" panose="020B0503020204020204" pitchFamily="34" charset="-122"/>
                <a:ea typeface="微软雅黑" panose="020B0503020204020204" pitchFamily="34" charset="-122"/>
              </a:rPr>
              <a:t>       随着天气回暖，</a:t>
            </a:r>
            <a:r>
              <a:rPr lang="en-US" altLang="zh-CN" sz="1200" dirty="0" smtClean="0">
                <a:solidFill>
                  <a:srgbClr val="000000"/>
                </a:solidFill>
                <a:latin typeface="微软雅黑" panose="020B0503020204020204" pitchFamily="34" charset="-122"/>
                <a:ea typeface="微软雅黑" panose="020B0503020204020204" pitchFamily="34" charset="-122"/>
              </a:rPr>
              <a:t> 3</a:t>
            </a:r>
            <a:r>
              <a:rPr lang="zh-CN" altLang="en-US" sz="1200" dirty="0" smtClean="0">
                <a:solidFill>
                  <a:srgbClr val="000000"/>
                </a:solidFill>
                <a:latin typeface="微软雅黑" panose="020B0503020204020204" pitchFamily="34" charset="-122"/>
                <a:ea typeface="微软雅黑" panose="020B0503020204020204" pitchFamily="34" charset="-122"/>
              </a:rPr>
              <a:t>月份国内天然气受供应充足，</a:t>
            </a:r>
            <a:r>
              <a:rPr lang="en-US" altLang="zh-CN" sz="1200" dirty="0" smtClean="0">
                <a:solidFill>
                  <a:srgbClr val="000000"/>
                </a:solidFill>
                <a:latin typeface="微软雅黑" panose="020B0503020204020204" pitchFamily="34" charset="-122"/>
                <a:ea typeface="微软雅黑" panose="020B0503020204020204" pitchFamily="34" charset="-122"/>
              </a:rPr>
              <a:t>LNG</a:t>
            </a:r>
            <a:r>
              <a:rPr lang="zh-CN" altLang="en-US" sz="1200" dirty="0" smtClean="0">
                <a:solidFill>
                  <a:srgbClr val="000000"/>
                </a:solidFill>
                <a:latin typeface="微软雅黑" panose="020B0503020204020204" pitchFamily="34" charset="-122"/>
                <a:ea typeface="微软雅黑" panose="020B0503020204020204" pitchFamily="34" charset="-122"/>
              </a:rPr>
              <a:t>市场需求疲软，价格下降。</a:t>
            </a:r>
            <a:r>
              <a:rPr lang="en-US" altLang="zh-CN" sz="1200" dirty="0" smtClean="0">
                <a:solidFill>
                  <a:srgbClr val="000000"/>
                </a:solidFill>
                <a:latin typeface="微软雅黑" panose="020B0503020204020204" pitchFamily="34" charset="-122"/>
                <a:ea typeface="微软雅黑" panose="020B0503020204020204" pitchFamily="34" charset="-122"/>
              </a:rPr>
              <a:t> LNG</a:t>
            </a:r>
            <a:r>
              <a:rPr lang="zh-CN" altLang="en-US" sz="1200" dirty="0" smtClean="0">
                <a:solidFill>
                  <a:srgbClr val="000000"/>
                </a:solidFill>
                <a:latin typeface="微软雅黑" panose="020B0503020204020204" pitchFamily="34" charset="-122"/>
                <a:ea typeface="微软雅黑" panose="020B0503020204020204" pitchFamily="34" charset="-122"/>
              </a:rPr>
              <a:t>到岸</a:t>
            </a:r>
            <a:r>
              <a:rPr lang="en-US" altLang="zh-CN" sz="1200" dirty="0" smtClean="0">
                <a:solidFill>
                  <a:srgbClr val="000000"/>
                </a:solidFill>
                <a:latin typeface="微软雅黑" panose="020B0503020204020204" pitchFamily="34" charset="-122"/>
                <a:ea typeface="微软雅黑" panose="020B0503020204020204" pitchFamily="34" charset="-122"/>
              </a:rPr>
              <a:t>104</a:t>
            </a:r>
            <a:r>
              <a:rPr lang="zh-CN" altLang="en-US" sz="1200" dirty="0" smtClean="0">
                <a:solidFill>
                  <a:srgbClr val="000000"/>
                </a:solidFill>
                <a:latin typeface="微软雅黑" panose="020B0503020204020204" pitchFamily="34" charset="-122"/>
                <a:ea typeface="微软雅黑" panose="020B0503020204020204" pitchFamily="34" charset="-122"/>
              </a:rPr>
              <a:t>万吨（折</a:t>
            </a:r>
            <a:r>
              <a:rPr lang="en-US" altLang="zh-CN" sz="1200" dirty="0" smtClean="0">
                <a:solidFill>
                  <a:srgbClr val="000000"/>
                </a:solidFill>
                <a:latin typeface="微软雅黑" panose="020B0503020204020204" pitchFamily="34" charset="-122"/>
                <a:ea typeface="微软雅黑" panose="020B0503020204020204" pitchFamily="34" charset="-122"/>
              </a:rPr>
              <a:t>15</a:t>
            </a:r>
            <a:r>
              <a:rPr lang="zh-CN" altLang="en-US" sz="1200" dirty="0" smtClean="0">
                <a:solidFill>
                  <a:srgbClr val="000000"/>
                </a:solidFill>
                <a:latin typeface="微软雅黑" panose="020B0503020204020204" pitchFamily="34" charset="-122"/>
                <a:ea typeface="微软雅黑" panose="020B0503020204020204" pitchFamily="34" charset="-122"/>
              </a:rPr>
              <a:t>亿方），到岸成本为</a:t>
            </a:r>
            <a:r>
              <a:rPr lang="en-US" altLang="zh-CN" sz="1200" dirty="0" smtClean="0">
                <a:solidFill>
                  <a:srgbClr val="000000"/>
                </a:solidFill>
                <a:latin typeface="微软雅黑" panose="020B0503020204020204" pitchFamily="34" charset="-122"/>
                <a:ea typeface="微软雅黑" panose="020B0503020204020204" pitchFamily="34" charset="-122"/>
              </a:rPr>
              <a:t>3.12</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0.08</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方，其中，长约到岸</a:t>
            </a:r>
            <a:r>
              <a:rPr lang="en-US" altLang="zh-CN" sz="1200" dirty="0" smtClean="0">
                <a:solidFill>
                  <a:srgbClr val="000000"/>
                </a:solidFill>
                <a:latin typeface="微软雅黑" panose="020B0503020204020204" pitchFamily="34" charset="-122"/>
                <a:ea typeface="微软雅黑" panose="020B0503020204020204" pitchFamily="34" charset="-122"/>
              </a:rPr>
              <a:t>77</a:t>
            </a:r>
            <a:r>
              <a:rPr lang="zh-CN" altLang="en-US" sz="1200" dirty="0" smtClean="0">
                <a:solidFill>
                  <a:srgbClr val="000000"/>
                </a:solidFill>
                <a:latin typeface="微软雅黑" panose="020B0503020204020204" pitchFamily="34" charset="-122"/>
                <a:ea typeface="微软雅黑" panose="020B0503020204020204" pitchFamily="34" charset="-122"/>
              </a:rPr>
              <a:t>万吨（折</a:t>
            </a:r>
            <a:r>
              <a:rPr lang="en-US" altLang="zh-CN" sz="1200" dirty="0" smtClean="0">
                <a:solidFill>
                  <a:srgbClr val="000000"/>
                </a:solidFill>
                <a:latin typeface="微软雅黑" panose="020B0503020204020204" pitchFamily="34" charset="-122"/>
                <a:ea typeface="微软雅黑" panose="020B0503020204020204" pitchFamily="34" charset="-122"/>
              </a:rPr>
              <a:t>11</a:t>
            </a:r>
            <a:r>
              <a:rPr lang="zh-CN" altLang="en-US" sz="1200" dirty="0" smtClean="0">
                <a:solidFill>
                  <a:srgbClr val="000000"/>
                </a:solidFill>
                <a:latin typeface="微软雅黑" panose="020B0503020204020204" pitchFamily="34" charset="-122"/>
                <a:ea typeface="微软雅黑" panose="020B0503020204020204" pitchFamily="34" charset="-122"/>
              </a:rPr>
              <a:t>亿方），到岸成本</a:t>
            </a:r>
            <a:r>
              <a:rPr lang="en-US" altLang="zh-CN" sz="1200" dirty="0" smtClean="0">
                <a:solidFill>
                  <a:srgbClr val="000000"/>
                </a:solidFill>
                <a:latin typeface="微软雅黑" panose="020B0503020204020204" pitchFamily="34" charset="-122"/>
                <a:ea typeface="微软雅黑" panose="020B0503020204020204" pitchFamily="34" charset="-122"/>
              </a:rPr>
              <a:t>3.06</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0.14</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方；现货到岸</a:t>
            </a:r>
            <a:r>
              <a:rPr lang="en-US" altLang="zh-CN" sz="1200" dirty="0" smtClean="0">
                <a:solidFill>
                  <a:srgbClr val="000000"/>
                </a:solidFill>
                <a:latin typeface="微软雅黑" panose="020B0503020204020204" pitchFamily="34" charset="-122"/>
                <a:ea typeface="微软雅黑" panose="020B0503020204020204" pitchFamily="34" charset="-122"/>
              </a:rPr>
              <a:t>27</a:t>
            </a:r>
            <a:r>
              <a:rPr lang="zh-CN" altLang="en-US" sz="1200" dirty="0" smtClean="0">
                <a:solidFill>
                  <a:srgbClr val="000000"/>
                </a:solidFill>
                <a:latin typeface="微软雅黑" panose="020B0503020204020204" pitchFamily="34" charset="-122"/>
                <a:ea typeface="微软雅黑" panose="020B0503020204020204" pitchFamily="34" charset="-122"/>
              </a:rPr>
              <a:t>万吨，到岸成本</a:t>
            </a:r>
            <a:r>
              <a:rPr lang="en-US" altLang="zh-CN" sz="1200" dirty="0" smtClean="0">
                <a:solidFill>
                  <a:srgbClr val="000000"/>
                </a:solidFill>
                <a:latin typeface="微软雅黑" panose="020B0503020204020204" pitchFamily="34" charset="-122"/>
                <a:ea typeface="微软雅黑" panose="020B0503020204020204" pitchFamily="34" charset="-122"/>
              </a:rPr>
              <a:t>3.27</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方，环比上涨</a:t>
            </a:r>
            <a:r>
              <a:rPr lang="en-US" altLang="zh-CN" sz="1200" dirty="0" smtClean="0">
                <a:solidFill>
                  <a:srgbClr val="000000"/>
                </a:solidFill>
                <a:latin typeface="微软雅黑" panose="020B0503020204020204" pitchFamily="34" charset="-122"/>
                <a:ea typeface="微软雅黑" panose="020B0503020204020204" pitchFamily="34" charset="-122"/>
              </a:rPr>
              <a:t>0.08</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a:t>
            </a:r>
            <a:r>
              <a:rPr lang="en-US" altLang="zh-CN" sz="1200" dirty="0" smtClean="0">
                <a:solidFill>
                  <a:srgbClr val="000000"/>
                </a:solidFill>
                <a:latin typeface="微软雅黑" panose="020B0503020204020204" pitchFamily="34" charset="-122"/>
                <a:ea typeface="微软雅黑" panose="020B0503020204020204" pitchFamily="34" charset="-122"/>
              </a:rPr>
              <a:t>LNG</a:t>
            </a:r>
            <a:r>
              <a:rPr lang="zh-CN" altLang="en-US" sz="1200" dirty="0" smtClean="0">
                <a:solidFill>
                  <a:srgbClr val="000000"/>
                </a:solidFill>
                <a:latin typeface="微软雅黑" panose="020B0503020204020204" pitchFamily="34" charset="-122"/>
                <a:ea typeface="微软雅黑" panose="020B0503020204020204" pitchFamily="34" charset="-122"/>
              </a:rPr>
              <a:t>销售</a:t>
            </a:r>
            <a:r>
              <a:rPr lang="en-US" altLang="zh-CN" sz="1200" dirty="0" smtClean="0">
                <a:solidFill>
                  <a:srgbClr val="000000"/>
                </a:solidFill>
                <a:latin typeface="微软雅黑" panose="020B0503020204020204" pitchFamily="34" charset="-122"/>
                <a:ea typeface="微软雅黑" panose="020B0503020204020204" pitchFamily="34" charset="-122"/>
              </a:rPr>
              <a:t>15</a:t>
            </a:r>
            <a:r>
              <a:rPr lang="zh-CN" altLang="en-US" sz="1200" dirty="0" smtClean="0">
                <a:solidFill>
                  <a:srgbClr val="000000"/>
                </a:solidFill>
                <a:latin typeface="微软雅黑" panose="020B0503020204020204" pitchFamily="34" charset="-122"/>
                <a:ea typeface="微软雅黑" panose="020B0503020204020204" pitchFamily="34" charset="-122"/>
              </a:rPr>
              <a:t>亿方，价格</a:t>
            </a:r>
            <a:r>
              <a:rPr lang="en-US" altLang="zh-CN" sz="1200" dirty="0" smtClean="0">
                <a:solidFill>
                  <a:srgbClr val="000000"/>
                </a:solidFill>
                <a:latin typeface="微软雅黑" panose="020B0503020204020204" pitchFamily="34" charset="-122"/>
                <a:ea typeface="微软雅黑" panose="020B0503020204020204" pitchFamily="34" charset="-122"/>
              </a:rPr>
              <a:t>2.53</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0.05</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方，其中，气态销售</a:t>
            </a:r>
            <a:r>
              <a:rPr lang="en-US" altLang="zh-CN" sz="1200" dirty="0" smtClean="0">
                <a:solidFill>
                  <a:srgbClr val="000000"/>
                </a:solidFill>
                <a:latin typeface="微软雅黑" panose="020B0503020204020204" pitchFamily="34" charset="-122"/>
                <a:ea typeface="微软雅黑" panose="020B0503020204020204" pitchFamily="34" charset="-122"/>
              </a:rPr>
              <a:t>10</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2.3</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0.01</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方；液态销售</a:t>
            </a:r>
            <a:r>
              <a:rPr lang="en-US" altLang="zh-CN" sz="1200" dirty="0" smtClean="0">
                <a:solidFill>
                  <a:srgbClr val="000000"/>
                </a:solidFill>
                <a:latin typeface="微软雅黑" panose="020B0503020204020204" pitchFamily="34" charset="-122"/>
                <a:ea typeface="微软雅黑" panose="020B0503020204020204" pitchFamily="34" charset="-122"/>
              </a:rPr>
              <a:t>33</a:t>
            </a:r>
            <a:r>
              <a:rPr lang="zh-CN" altLang="en-US" sz="1200" dirty="0" smtClean="0">
                <a:solidFill>
                  <a:srgbClr val="000000"/>
                </a:solidFill>
                <a:latin typeface="微软雅黑" panose="020B0503020204020204" pitchFamily="34" charset="-122"/>
                <a:ea typeface="微软雅黑" panose="020B0503020204020204" pitchFamily="34" charset="-122"/>
              </a:rPr>
              <a:t>万吨（折</a:t>
            </a:r>
            <a:r>
              <a:rPr lang="en-US" altLang="zh-CN" sz="1200" dirty="0" smtClean="0">
                <a:solidFill>
                  <a:srgbClr val="000000"/>
                </a:solidFill>
                <a:latin typeface="微软雅黑" panose="020B0503020204020204" pitchFamily="34" charset="-122"/>
                <a:ea typeface="微软雅黑" panose="020B0503020204020204" pitchFamily="34" charset="-122"/>
              </a:rPr>
              <a:t>5</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2.59</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0.1</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r>
              <a:rPr lang="en-US" altLang="zh-CN" sz="1200" dirty="0" smtClean="0">
                <a:solidFill>
                  <a:srgbClr val="000000"/>
                </a:solidFill>
                <a:latin typeface="微软雅黑" panose="020B0503020204020204" pitchFamily="34" charset="-122"/>
                <a:ea typeface="微软雅黑" panose="020B0503020204020204" pitchFamily="34" charset="-122"/>
              </a:rPr>
              <a:t>      1</a:t>
            </a:r>
            <a:r>
              <a:rPr lang="zh-CN" altLang="en-US" sz="1200" dirty="0" smtClean="0">
                <a:solidFill>
                  <a:srgbClr val="000000"/>
                </a:solidFill>
                <a:latin typeface="微软雅黑" panose="020B0503020204020204" pitchFamily="34" charset="-122"/>
                <a:ea typeface="微软雅黑" panose="020B0503020204020204" pitchFamily="34" charset="-122"/>
              </a:rPr>
              <a:t>季度，</a:t>
            </a:r>
            <a:r>
              <a:rPr lang="en-US" altLang="zh-CN" sz="1200" dirty="0" smtClean="0">
                <a:solidFill>
                  <a:srgbClr val="000000"/>
                </a:solidFill>
                <a:latin typeface="微软雅黑" panose="020B0503020204020204" pitchFamily="34" charset="-122"/>
                <a:ea typeface="微软雅黑" panose="020B0503020204020204" pitchFamily="34" charset="-122"/>
              </a:rPr>
              <a:t>LNG</a:t>
            </a:r>
            <a:r>
              <a:rPr lang="zh-CN" altLang="en-US" sz="1200" dirty="0" smtClean="0">
                <a:solidFill>
                  <a:srgbClr val="000000"/>
                </a:solidFill>
                <a:latin typeface="微软雅黑" panose="020B0503020204020204" pitchFamily="34" charset="-122"/>
                <a:ea typeface="微软雅黑" panose="020B0503020204020204" pitchFamily="34" charset="-122"/>
              </a:rPr>
              <a:t>到岸累计</a:t>
            </a:r>
            <a:r>
              <a:rPr lang="en-US" altLang="zh-CN" sz="1200" dirty="0" smtClean="0">
                <a:solidFill>
                  <a:srgbClr val="000000"/>
                </a:solidFill>
                <a:latin typeface="微软雅黑" panose="020B0503020204020204" pitchFamily="34" charset="-122"/>
                <a:ea typeface="微软雅黑" panose="020B0503020204020204" pitchFamily="34" charset="-122"/>
              </a:rPr>
              <a:t>316</a:t>
            </a:r>
            <a:r>
              <a:rPr lang="zh-CN" altLang="en-US" sz="1200" dirty="0" smtClean="0">
                <a:solidFill>
                  <a:srgbClr val="000000"/>
                </a:solidFill>
                <a:latin typeface="微软雅黑" panose="020B0503020204020204" pitchFamily="34" charset="-122"/>
                <a:ea typeface="微软雅黑" panose="020B0503020204020204" pitchFamily="34" charset="-122"/>
              </a:rPr>
              <a:t>万吨（折</a:t>
            </a:r>
            <a:r>
              <a:rPr lang="en-US" altLang="zh-CN" sz="1200" dirty="0" smtClean="0">
                <a:solidFill>
                  <a:srgbClr val="000000"/>
                </a:solidFill>
                <a:latin typeface="微软雅黑" panose="020B0503020204020204" pitchFamily="34" charset="-122"/>
                <a:ea typeface="微软雅黑" panose="020B0503020204020204" pitchFamily="34" charset="-122"/>
              </a:rPr>
              <a:t>46</a:t>
            </a:r>
            <a:r>
              <a:rPr lang="zh-CN" altLang="en-US" sz="1200" dirty="0" smtClean="0">
                <a:solidFill>
                  <a:srgbClr val="000000"/>
                </a:solidFill>
                <a:latin typeface="微软雅黑" panose="020B0503020204020204" pitchFamily="34" charset="-122"/>
                <a:ea typeface="微软雅黑" panose="020B0503020204020204" pitchFamily="34" charset="-122"/>
              </a:rPr>
              <a:t>亿方），到岸成本为</a:t>
            </a:r>
            <a:r>
              <a:rPr lang="en-US" altLang="zh-CN" sz="1200" dirty="0" smtClean="0">
                <a:solidFill>
                  <a:srgbClr val="000000"/>
                </a:solidFill>
                <a:latin typeface="微软雅黑" panose="020B0503020204020204" pitchFamily="34" charset="-122"/>
                <a:ea typeface="微软雅黑" panose="020B0503020204020204" pitchFamily="34" charset="-122"/>
              </a:rPr>
              <a:t>3.15</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方，同比上涨</a:t>
            </a:r>
            <a:r>
              <a:rPr lang="en-US" altLang="zh-CN" sz="1200" dirty="0" smtClean="0">
                <a:solidFill>
                  <a:srgbClr val="000000"/>
                </a:solidFill>
                <a:latin typeface="微软雅黑" panose="020B0503020204020204" pitchFamily="34" charset="-122"/>
                <a:ea typeface="微软雅黑" panose="020B0503020204020204" pitchFamily="34" charset="-122"/>
              </a:rPr>
              <a:t>0.94</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方，其中，长约到岸</a:t>
            </a:r>
            <a:r>
              <a:rPr lang="en-US" altLang="zh-CN" sz="1200" dirty="0" smtClean="0">
                <a:solidFill>
                  <a:srgbClr val="000000"/>
                </a:solidFill>
                <a:latin typeface="微软雅黑" panose="020B0503020204020204" pitchFamily="34" charset="-122"/>
                <a:ea typeface="微软雅黑" panose="020B0503020204020204" pitchFamily="34" charset="-122"/>
              </a:rPr>
              <a:t>217</a:t>
            </a:r>
            <a:r>
              <a:rPr lang="zh-CN" altLang="en-US" sz="1200" dirty="0" smtClean="0">
                <a:solidFill>
                  <a:srgbClr val="000000"/>
                </a:solidFill>
                <a:latin typeface="微软雅黑" panose="020B0503020204020204" pitchFamily="34" charset="-122"/>
                <a:ea typeface="微软雅黑" panose="020B0503020204020204" pitchFamily="34" charset="-122"/>
              </a:rPr>
              <a:t>万吨（折</a:t>
            </a:r>
            <a:r>
              <a:rPr lang="en-US" altLang="zh-CN" sz="1200" dirty="0" smtClean="0">
                <a:solidFill>
                  <a:srgbClr val="000000"/>
                </a:solidFill>
                <a:latin typeface="微软雅黑" panose="020B0503020204020204" pitchFamily="34" charset="-122"/>
                <a:ea typeface="微软雅黑" panose="020B0503020204020204" pitchFamily="34" charset="-122"/>
              </a:rPr>
              <a:t>32</a:t>
            </a:r>
            <a:r>
              <a:rPr lang="zh-CN" altLang="en-US" sz="1200" dirty="0" smtClean="0">
                <a:solidFill>
                  <a:srgbClr val="000000"/>
                </a:solidFill>
                <a:latin typeface="微软雅黑" panose="020B0503020204020204" pitchFamily="34" charset="-122"/>
                <a:ea typeface="微软雅黑" panose="020B0503020204020204" pitchFamily="34" charset="-122"/>
              </a:rPr>
              <a:t>亿方），到岸成本</a:t>
            </a:r>
            <a:r>
              <a:rPr lang="en-US" altLang="zh-CN" sz="1200" dirty="0" smtClean="0">
                <a:solidFill>
                  <a:srgbClr val="000000"/>
                </a:solidFill>
                <a:latin typeface="微软雅黑" panose="020B0503020204020204" pitchFamily="34" charset="-122"/>
                <a:ea typeface="微软雅黑" panose="020B0503020204020204" pitchFamily="34" charset="-122"/>
              </a:rPr>
              <a:t>3.16</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方，同比上涨</a:t>
            </a:r>
            <a:r>
              <a:rPr lang="en-US" altLang="zh-CN" sz="1200" dirty="0" smtClean="0">
                <a:solidFill>
                  <a:srgbClr val="000000"/>
                </a:solidFill>
                <a:latin typeface="微软雅黑" panose="020B0503020204020204" pitchFamily="34" charset="-122"/>
                <a:ea typeface="微软雅黑" panose="020B0503020204020204" pitchFamily="34" charset="-122"/>
              </a:rPr>
              <a:t>0.94</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方；现货到岸</a:t>
            </a:r>
            <a:r>
              <a:rPr lang="en-US" altLang="zh-CN" sz="1200" dirty="0" smtClean="0">
                <a:solidFill>
                  <a:srgbClr val="000000"/>
                </a:solidFill>
                <a:latin typeface="微软雅黑" panose="020B0503020204020204" pitchFamily="34" charset="-122"/>
                <a:ea typeface="微软雅黑" panose="020B0503020204020204" pitchFamily="34" charset="-122"/>
              </a:rPr>
              <a:t>99</a:t>
            </a:r>
            <a:r>
              <a:rPr lang="zh-CN" altLang="en-US" sz="1200" dirty="0" smtClean="0">
                <a:solidFill>
                  <a:srgbClr val="000000"/>
                </a:solidFill>
                <a:latin typeface="微软雅黑" panose="020B0503020204020204" pitchFamily="34" charset="-122"/>
                <a:ea typeface="微软雅黑" panose="020B0503020204020204" pitchFamily="34" charset="-122"/>
              </a:rPr>
              <a:t>万吨（折</a:t>
            </a:r>
            <a:r>
              <a:rPr lang="en-US" altLang="zh-CN" sz="1200" dirty="0" smtClean="0">
                <a:solidFill>
                  <a:srgbClr val="000000"/>
                </a:solidFill>
                <a:latin typeface="微软雅黑" panose="020B0503020204020204" pitchFamily="34" charset="-122"/>
                <a:ea typeface="微软雅黑" panose="020B0503020204020204" pitchFamily="34" charset="-122"/>
              </a:rPr>
              <a:t>14</a:t>
            </a:r>
            <a:r>
              <a:rPr lang="zh-CN" altLang="en-US" sz="1200" dirty="0" smtClean="0">
                <a:solidFill>
                  <a:srgbClr val="000000"/>
                </a:solidFill>
                <a:latin typeface="微软雅黑" panose="020B0503020204020204" pitchFamily="34" charset="-122"/>
                <a:ea typeface="微软雅黑" panose="020B0503020204020204" pitchFamily="34" charset="-122"/>
              </a:rPr>
              <a:t>亿方），到岸成本</a:t>
            </a:r>
            <a:r>
              <a:rPr lang="en-US" altLang="zh-CN" sz="1200" dirty="0" smtClean="0">
                <a:solidFill>
                  <a:srgbClr val="000000"/>
                </a:solidFill>
                <a:latin typeface="微软雅黑" panose="020B0503020204020204" pitchFamily="34" charset="-122"/>
                <a:ea typeface="微软雅黑" panose="020B0503020204020204" pitchFamily="34" charset="-122"/>
              </a:rPr>
              <a:t>3.15</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方，去年同期无现货。</a:t>
            </a:r>
            <a:r>
              <a:rPr lang="en-US" altLang="zh-CN" sz="1200" dirty="0" smtClean="0">
                <a:solidFill>
                  <a:srgbClr val="000000"/>
                </a:solidFill>
                <a:latin typeface="微软雅黑" panose="020B0503020204020204" pitchFamily="34" charset="-122"/>
                <a:ea typeface="微软雅黑" panose="020B0503020204020204" pitchFamily="34" charset="-122"/>
              </a:rPr>
              <a:t>LNG</a:t>
            </a:r>
            <a:r>
              <a:rPr lang="zh-CN" altLang="en-US" sz="1200" dirty="0" smtClean="0">
                <a:solidFill>
                  <a:srgbClr val="000000"/>
                </a:solidFill>
                <a:latin typeface="微软雅黑" panose="020B0503020204020204" pitchFamily="34" charset="-122"/>
                <a:ea typeface="微软雅黑" panose="020B0503020204020204" pitchFamily="34" charset="-122"/>
              </a:rPr>
              <a:t>销售价格</a:t>
            </a:r>
            <a:r>
              <a:rPr lang="en-US" altLang="zh-CN" sz="1200" dirty="0" smtClean="0">
                <a:solidFill>
                  <a:srgbClr val="000000"/>
                </a:solidFill>
                <a:latin typeface="微软雅黑" panose="020B0503020204020204" pitchFamily="34" charset="-122"/>
                <a:ea typeface="微软雅黑" panose="020B0503020204020204" pitchFamily="34" charset="-122"/>
              </a:rPr>
              <a:t>2.42</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方，同比上涨了</a:t>
            </a:r>
            <a:r>
              <a:rPr lang="en-US" altLang="zh-CN" sz="1200" dirty="0" smtClean="0">
                <a:solidFill>
                  <a:srgbClr val="000000"/>
                </a:solidFill>
                <a:latin typeface="微软雅黑" panose="020B0503020204020204" pitchFamily="34" charset="-122"/>
                <a:ea typeface="微软雅黑" panose="020B0503020204020204" pitchFamily="34" charset="-122"/>
              </a:rPr>
              <a:t>0.3</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方，其中，气态销售</a:t>
            </a:r>
            <a:r>
              <a:rPr lang="en-US" altLang="zh-CN" sz="1200" dirty="0" smtClean="0">
                <a:solidFill>
                  <a:srgbClr val="000000"/>
                </a:solidFill>
                <a:latin typeface="微软雅黑" panose="020B0503020204020204" pitchFamily="34" charset="-122"/>
                <a:ea typeface="微软雅黑" panose="020B0503020204020204" pitchFamily="34" charset="-122"/>
              </a:rPr>
              <a:t>30</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2.37</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方，同比上涨</a:t>
            </a:r>
            <a:r>
              <a:rPr lang="en-US" altLang="zh-CN" sz="1200" dirty="0" smtClean="0">
                <a:solidFill>
                  <a:srgbClr val="000000"/>
                </a:solidFill>
                <a:latin typeface="微软雅黑" panose="020B0503020204020204" pitchFamily="34" charset="-122"/>
                <a:ea typeface="微软雅黑" panose="020B0503020204020204" pitchFamily="34" charset="-122"/>
              </a:rPr>
              <a:t>0.43</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方；液态销售</a:t>
            </a:r>
            <a:r>
              <a:rPr lang="en-US" altLang="zh-CN" sz="1200" dirty="0" smtClean="0">
                <a:solidFill>
                  <a:srgbClr val="000000"/>
                </a:solidFill>
                <a:latin typeface="微软雅黑" panose="020B0503020204020204" pitchFamily="34" charset="-122"/>
                <a:ea typeface="微软雅黑" panose="020B0503020204020204" pitchFamily="34" charset="-122"/>
              </a:rPr>
              <a:t>16</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2.78</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方，同比下跌</a:t>
            </a:r>
            <a:r>
              <a:rPr lang="en-US" altLang="zh-CN" sz="1200" dirty="0" smtClean="0">
                <a:solidFill>
                  <a:srgbClr val="000000"/>
                </a:solidFill>
                <a:latin typeface="微软雅黑" panose="020B0503020204020204" pitchFamily="34" charset="-122"/>
                <a:ea typeface="微软雅黑" panose="020B0503020204020204" pitchFamily="34" charset="-122"/>
              </a:rPr>
              <a:t>0.11</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8" name="灯片编号占位符 8"/>
          <p:cNvSpPr txBox="1">
            <a:spLocks/>
          </p:cNvSpPr>
          <p:nvPr/>
        </p:nvSpPr>
        <p:spPr>
          <a:xfrm>
            <a:off x="8339868" y="6249454"/>
            <a:ext cx="62139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noProof="0" dirty="0" smtClean="0">
                <a:solidFill>
                  <a:srgbClr val="FFFFFF"/>
                </a:solidFill>
                <a:latin typeface="Arial" panose="020B0604020202020204" pitchFamily="34" charset="0"/>
                <a:cs typeface="Arial" panose="020B0604020202020204" pitchFamily="34" charset="0"/>
              </a:rPr>
              <a:t>12</a:t>
            </a:r>
            <a:endParaRPr kumimoji="0" lang="zh-CN"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7" name="TextBox 16"/>
          <p:cNvSpPr txBox="1"/>
          <p:nvPr/>
        </p:nvSpPr>
        <p:spPr>
          <a:xfrm>
            <a:off x="807021" y="5877340"/>
            <a:ext cx="6048840" cy="215444"/>
          </a:xfrm>
          <a:prstGeom prst="rect">
            <a:avLst/>
          </a:prstGeom>
          <a:noFill/>
        </p:spPr>
        <p:txBody>
          <a:bodyPr wrap="square" rtlCol="0">
            <a:spAutoFit/>
          </a:bodyPr>
          <a:lstStyle/>
          <a:p>
            <a:r>
              <a:rPr lang="zh-CN" altLang="en-US" sz="800" dirty="0" smtClean="0"/>
              <a:t>备注：进口</a:t>
            </a:r>
            <a:r>
              <a:rPr lang="en-US" altLang="zh-CN" sz="800" dirty="0" smtClean="0"/>
              <a:t>LNG</a:t>
            </a:r>
            <a:r>
              <a:rPr lang="zh-CN" altLang="en-US" sz="800" dirty="0" smtClean="0"/>
              <a:t>到岸价和</a:t>
            </a:r>
            <a:r>
              <a:rPr lang="en-US" altLang="zh-CN" sz="800" dirty="0" smtClean="0"/>
              <a:t>LNG</a:t>
            </a:r>
            <a:r>
              <a:rPr lang="zh-CN" altLang="en-US" sz="800" dirty="0" smtClean="0"/>
              <a:t>液态销售价格按元</a:t>
            </a:r>
            <a:r>
              <a:rPr lang="en-US" altLang="zh-CN" sz="800" dirty="0" smtClean="0"/>
              <a:t>/</a:t>
            </a:r>
            <a:r>
              <a:rPr lang="zh-CN" altLang="en-US" sz="800" dirty="0" smtClean="0"/>
              <a:t>吨除以</a:t>
            </a:r>
            <a:r>
              <a:rPr lang="en-US" altLang="zh-CN" sz="800" dirty="0" smtClean="0"/>
              <a:t>1450</a:t>
            </a:r>
            <a:r>
              <a:rPr lang="zh-CN" altLang="en-US" sz="800" dirty="0" smtClean="0"/>
              <a:t>折算为元</a:t>
            </a:r>
            <a:r>
              <a:rPr lang="en-US" altLang="zh-CN" sz="800" dirty="0" smtClean="0"/>
              <a:t>/</a:t>
            </a:r>
            <a:r>
              <a:rPr lang="zh-CN" altLang="en-US" sz="800" dirty="0" smtClean="0"/>
              <a:t>方价格。</a:t>
            </a:r>
            <a:endParaRPr lang="zh-CN" altLang="en-US" sz="800" dirty="0"/>
          </a:p>
        </p:txBody>
      </p:sp>
      <p:sp>
        <p:nvSpPr>
          <p:cNvPr id="9"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-LNG</a:t>
            </a:r>
            <a:r>
              <a:rPr lang="zh-CN" altLang="en-US" b="1" dirty="0" smtClean="0">
                <a:latin typeface="微软雅黑" panose="020B0503020204020204" pitchFamily="34" charset="-122"/>
                <a:ea typeface="微软雅黑" panose="020B0503020204020204" pitchFamily="34" charset="-122"/>
              </a:rPr>
              <a:t>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4607370" y="2620787"/>
            <a:ext cx="4536630" cy="307777"/>
          </a:xfrm>
          <a:prstGeom prst="rect">
            <a:avLst/>
          </a:prstGeom>
          <a:noFill/>
        </p:spPr>
        <p:txBody>
          <a:bodyPr wrap="square" rtlCol="0">
            <a:spAutoFit/>
          </a:bodyPr>
          <a:lstStyle/>
          <a:p>
            <a:pPr algn="ctr"/>
            <a:r>
              <a:rPr lang="zh-CN" altLang="en-US" sz="1400" b="1" dirty="0" smtClean="0">
                <a:latin typeface="微软雅黑" panose="020B0503020204020204" pitchFamily="34" charset="-122"/>
                <a:ea typeface="微软雅黑" panose="020B0503020204020204" pitchFamily="34" charset="-122"/>
              </a:rPr>
              <a:t>             </a:t>
            </a:r>
            <a:r>
              <a:rPr lang="zh-CN" altLang="en-US" sz="1000" b="1" dirty="0" smtClean="0">
                <a:latin typeface="微软雅黑" panose="020B0503020204020204" pitchFamily="34" charset="-122"/>
                <a:ea typeface="微软雅黑" panose="020B0503020204020204" pitchFamily="34" charset="-122"/>
              </a:rPr>
              <a:t>单位：元</a:t>
            </a:r>
            <a:r>
              <a:rPr lang="en-US" altLang="zh-CN" sz="1000" b="1" dirty="0" smtClean="0">
                <a:latin typeface="微软雅黑" panose="020B0503020204020204" pitchFamily="34" charset="-122"/>
                <a:ea typeface="微软雅黑" panose="020B0503020204020204" pitchFamily="34" charset="-122"/>
              </a:rPr>
              <a:t>/</a:t>
            </a:r>
            <a:r>
              <a:rPr lang="zh-CN" altLang="en-US" sz="1000" b="1" dirty="0" smtClean="0">
                <a:latin typeface="微软雅黑" panose="020B0503020204020204" pitchFamily="34" charset="-122"/>
                <a:ea typeface="微软雅黑" panose="020B0503020204020204" pitchFamily="34" charset="-122"/>
              </a:rPr>
              <a:t>方，不含税</a:t>
            </a:r>
            <a:endParaRPr lang="zh-CN" altLang="en-US" sz="1000" b="1" dirty="0">
              <a:latin typeface="微软雅黑" panose="020B0503020204020204" pitchFamily="34" charset="-122"/>
              <a:ea typeface="微软雅黑" panose="020B0503020204020204" pitchFamily="34" charset="-122"/>
            </a:endParaRPr>
          </a:p>
        </p:txBody>
      </p:sp>
      <p:pic>
        <p:nvPicPr>
          <p:cNvPr id="11" name="图片 10" descr="未标题-1-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2"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3"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graphicFrame>
        <p:nvGraphicFramePr>
          <p:cNvPr id="14" name="图表 13"/>
          <p:cNvGraphicFramePr/>
          <p:nvPr/>
        </p:nvGraphicFramePr>
        <p:xfrm>
          <a:off x="807021" y="2928564"/>
          <a:ext cx="7725530" cy="2948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DE98FE-917E-4DEF-80D6-9FEA7ECDC804}" type="datetime1">
              <a:rPr lang="zh-CN" altLang="en-US" smtClean="0"/>
              <a:pPr/>
              <a:t>2019/4/25</a:t>
            </a:fld>
            <a:endParaRPr lang="zh-CN" altLang="en-US"/>
          </a:p>
        </p:txBody>
      </p:sp>
      <p:sp>
        <p:nvSpPr>
          <p:cNvPr id="4"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-LNG</a:t>
            </a:r>
            <a:r>
              <a:rPr lang="zh-CN" altLang="en-US" b="1" dirty="0" smtClean="0">
                <a:latin typeface="微软雅黑" panose="020B0503020204020204" pitchFamily="34" charset="-122"/>
                <a:ea typeface="微软雅黑" panose="020B0503020204020204" pitchFamily="34" charset="-122"/>
              </a:rPr>
              <a:t>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5" name="矩形 4"/>
          <p:cNvSpPr/>
          <p:nvPr/>
        </p:nvSpPr>
        <p:spPr>
          <a:xfrm>
            <a:off x="621221" y="764630"/>
            <a:ext cx="2188420" cy="307777"/>
          </a:xfrm>
          <a:prstGeom prst="rect">
            <a:avLst/>
          </a:prstGeom>
        </p:spPr>
        <p:txBody>
          <a:bodyPr wrap="none">
            <a:spAutoFit/>
          </a:bodyPr>
          <a:lstStyle/>
          <a:p>
            <a:r>
              <a:rPr lang="zh-CN" altLang="en-US" sz="1400" b="1" dirty="0" smtClean="0">
                <a:solidFill>
                  <a:srgbClr val="000000"/>
                </a:solidFill>
                <a:latin typeface="微软雅黑" panose="020B0503020204020204" pitchFamily="34" charset="-122"/>
                <a:ea typeface="微软雅黑" panose="020B0503020204020204" pitchFamily="34" charset="-122"/>
              </a:rPr>
              <a:t>分区域</a:t>
            </a:r>
            <a:r>
              <a:rPr lang="en-US" altLang="zh-CN" sz="1400" b="1" dirty="0" smtClean="0">
                <a:solidFill>
                  <a:srgbClr val="000000"/>
                </a:solidFill>
                <a:latin typeface="微软雅黑" panose="020B0503020204020204" pitchFamily="34" charset="-122"/>
                <a:ea typeface="微软雅黑" panose="020B0503020204020204" pitchFamily="34" charset="-122"/>
              </a:rPr>
              <a:t>LNG</a:t>
            </a:r>
            <a:r>
              <a:rPr lang="zh-CN" altLang="en-US" sz="1400" b="1" dirty="0" smtClean="0">
                <a:solidFill>
                  <a:srgbClr val="000000"/>
                </a:solidFill>
                <a:latin typeface="微软雅黑" panose="020B0503020204020204" pitchFamily="34" charset="-122"/>
                <a:ea typeface="微软雅黑" panose="020B0503020204020204" pitchFamily="34" charset="-122"/>
              </a:rPr>
              <a:t>销售价格情况</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1619589" y="2401123"/>
            <a:ext cx="2808391" cy="307777"/>
          </a:xfrm>
          <a:prstGeom prst="rect">
            <a:avLst/>
          </a:prstGeom>
        </p:spPr>
        <p:txBody>
          <a:bodyPr wrap="square">
            <a:spAutoFit/>
          </a:bodyPr>
          <a:lstStyle/>
          <a:p>
            <a:r>
              <a:rPr lang="zh-CN" altLang="en-US" sz="1400" dirty="0" smtClean="0">
                <a:solidFill>
                  <a:srgbClr val="000000"/>
                </a:solidFill>
                <a:latin typeface="微软雅黑" panose="020B0503020204020204" pitchFamily="34" charset="-122"/>
                <a:ea typeface="微软雅黑" panose="020B0503020204020204" pitchFamily="34" charset="-122"/>
              </a:rPr>
              <a:t>华北地区销售价格图</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8" name="灯片编号占位符 8"/>
          <p:cNvSpPr txBox="1">
            <a:spLocks/>
          </p:cNvSpPr>
          <p:nvPr/>
        </p:nvSpPr>
        <p:spPr>
          <a:xfrm>
            <a:off x="8339868" y="6249454"/>
            <a:ext cx="62139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noProof="0" dirty="0" smtClean="0">
                <a:solidFill>
                  <a:srgbClr val="FFFFFF"/>
                </a:solidFill>
                <a:latin typeface="Arial" panose="020B0604020202020204" pitchFamily="34" charset="0"/>
                <a:cs typeface="Arial" panose="020B0604020202020204" pitchFamily="34" charset="0"/>
              </a:rPr>
              <a:t>13</a:t>
            </a:r>
            <a:endParaRPr kumimoji="0" lang="zh-CN"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矩形 8"/>
          <p:cNvSpPr/>
          <p:nvPr/>
        </p:nvSpPr>
        <p:spPr>
          <a:xfrm>
            <a:off x="5796170" y="2457401"/>
            <a:ext cx="2160300" cy="307777"/>
          </a:xfrm>
          <a:prstGeom prst="rect">
            <a:avLst/>
          </a:prstGeom>
        </p:spPr>
        <p:txBody>
          <a:bodyPr wrap="square">
            <a:spAutoFit/>
          </a:bodyPr>
          <a:lstStyle/>
          <a:p>
            <a:r>
              <a:rPr lang="zh-CN" altLang="en-US" sz="1400" dirty="0" smtClean="0">
                <a:solidFill>
                  <a:srgbClr val="000000"/>
                </a:solidFill>
                <a:latin typeface="微软雅黑" panose="020B0503020204020204" pitchFamily="34" charset="-122"/>
                <a:ea typeface="微软雅黑" panose="020B0503020204020204" pitchFamily="34" charset="-122"/>
              </a:rPr>
              <a:t>华南地区销售价格图</a:t>
            </a:r>
            <a:endParaRPr lang="zh-CN" altLang="en-US" sz="1400" dirty="0">
              <a:solidFill>
                <a:srgbClr val="000000"/>
              </a:solidFill>
              <a:latin typeface="微软雅黑" panose="020B0503020204020204" pitchFamily="34" charset="-122"/>
              <a:ea typeface="微软雅黑" panose="020B0503020204020204" pitchFamily="34" charset="-122"/>
            </a:endParaRPr>
          </a:p>
        </p:txBody>
      </p:sp>
      <p:graphicFrame>
        <p:nvGraphicFramePr>
          <p:cNvPr id="11" name="图表 10"/>
          <p:cNvGraphicFramePr/>
          <p:nvPr/>
        </p:nvGraphicFramePr>
        <p:xfrm>
          <a:off x="621220" y="2708900"/>
          <a:ext cx="3806760" cy="33124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p:cNvGraphicFramePr/>
          <p:nvPr/>
        </p:nvGraphicFramePr>
        <p:xfrm>
          <a:off x="4839579" y="2849380"/>
          <a:ext cx="3692970" cy="3171980"/>
        </p:xfrm>
        <a:graphic>
          <a:graphicData uri="http://schemas.openxmlformats.org/drawingml/2006/chart">
            <c:chart xmlns:c="http://schemas.openxmlformats.org/drawingml/2006/chart" xmlns:r="http://schemas.openxmlformats.org/officeDocument/2006/relationships" r:id="rId3"/>
          </a:graphicData>
        </a:graphic>
      </p:graphicFrame>
      <p:sp>
        <p:nvSpPr>
          <p:cNvPr id="10" name="矩形 9"/>
          <p:cNvSpPr/>
          <p:nvPr/>
        </p:nvSpPr>
        <p:spPr>
          <a:xfrm>
            <a:off x="621221" y="1072406"/>
            <a:ext cx="7911329" cy="1384995"/>
          </a:xfrm>
          <a:prstGeom prst="rect">
            <a:avLst/>
          </a:prstGeom>
        </p:spPr>
        <p:txBody>
          <a:bodyPr wrap="square">
            <a:spAutoFit/>
          </a:bodyPr>
          <a:lstStyle/>
          <a:p>
            <a:r>
              <a:rPr lang="zh-CN" altLang="en-US" sz="1200" dirty="0" smtClean="0">
                <a:solidFill>
                  <a:srgbClr val="000000"/>
                </a:solidFill>
                <a:latin typeface="微软雅黑" panose="020B0503020204020204" pitchFamily="34" charset="-122"/>
                <a:ea typeface="微软雅黑" panose="020B0503020204020204" pitchFamily="34" charset="-122"/>
              </a:rPr>
              <a:t>       华北地区</a:t>
            </a:r>
            <a:r>
              <a:rPr lang="en-US" altLang="zh-CN" sz="1200" dirty="0" smtClean="0">
                <a:solidFill>
                  <a:srgbClr val="000000"/>
                </a:solidFill>
                <a:latin typeface="微软雅黑" panose="020B0503020204020204" pitchFamily="34" charset="-122"/>
                <a:ea typeface="微软雅黑" panose="020B0503020204020204" pitchFamily="34" charset="-122"/>
              </a:rPr>
              <a:t>3</a:t>
            </a:r>
            <a:r>
              <a:rPr lang="zh-CN" altLang="en-US" sz="1200" dirty="0" smtClean="0">
                <a:solidFill>
                  <a:srgbClr val="000000"/>
                </a:solidFill>
                <a:latin typeface="微软雅黑" panose="020B0503020204020204" pitchFamily="34" charset="-122"/>
                <a:ea typeface="微软雅黑" panose="020B0503020204020204" pitchFamily="34" charset="-122"/>
              </a:rPr>
              <a:t>月份销售</a:t>
            </a:r>
            <a:r>
              <a:rPr lang="en-US" altLang="zh-CN" sz="1200" dirty="0" smtClean="0">
                <a:solidFill>
                  <a:srgbClr val="000000"/>
                </a:solidFill>
                <a:latin typeface="微软雅黑" panose="020B0503020204020204" pitchFamily="34" charset="-122"/>
                <a:ea typeface="微软雅黑" panose="020B0503020204020204" pitchFamily="34" charset="-122"/>
              </a:rPr>
              <a:t>12</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2.4</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0.01</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方，其中气态销售</a:t>
            </a:r>
            <a:r>
              <a:rPr lang="en-US" altLang="zh-CN" sz="1200" dirty="0" smtClean="0">
                <a:solidFill>
                  <a:srgbClr val="000000"/>
                </a:solidFill>
                <a:latin typeface="微软雅黑" panose="020B0503020204020204" pitchFamily="34" charset="-122"/>
                <a:ea typeface="微软雅黑" panose="020B0503020204020204" pitchFamily="34" charset="-122"/>
              </a:rPr>
              <a:t>9</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2.29</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0.02</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方；液态销售</a:t>
            </a:r>
            <a:r>
              <a:rPr lang="en-US" altLang="zh-CN" sz="1200" dirty="0" smtClean="0">
                <a:solidFill>
                  <a:srgbClr val="000000"/>
                </a:solidFill>
                <a:latin typeface="微软雅黑" panose="020B0503020204020204" pitchFamily="34" charset="-122"/>
                <a:ea typeface="微软雅黑" panose="020B0503020204020204" pitchFamily="34" charset="-122"/>
              </a:rPr>
              <a:t>3</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2.67</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方，与上月基本持平。</a:t>
            </a:r>
            <a:r>
              <a:rPr lang="en-US" altLang="zh-CN" sz="1200" dirty="0" smtClean="0">
                <a:solidFill>
                  <a:srgbClr val="000000"/>
                </a:solidFill>
                <a:latin typeface="微软雅黑" panose="020B0503020204020204" pitchFamily="34" charset="-122"/>
                <a:ea typeface="微软雅黑" panose="020B0503020204020204" pitchFamily="34" charset="-122"/>
              </a:rPr>
              <a:t>1</a:t>
            </a:r>
            <a:r>
              <a:rPr lang="zh-CN" altLang="en-US" sz="1200" dirty="0" smtClean="0">
                <a:solidFill>
                  <a:srgbClr val="000000"/>
                </a:solidFill>
                <a:latin typeface="微软雅黑" panose="020B0503020204020204" pitchFamily="34" charset="-122"/>
                <a:ea typeface="微软雅黑" panose="020B0503020204020204" pitchFamily="34" charset="-122"/>
              </a:rPr>
              <a:t>季度累计销售</a:t>
            </a:r>
            <a:r>
              <a:rPr lang="en-US" altLang="zh-CN" sz="1200" dirty="0" smtClean="0">
                <a:solidFill>
                  <a:srgbClr val="000000"/>
                </a:solidFill>
                <a:latin typeface="微软雅黑" panose="020B0503020204020204" pitchFamily="34" charset="-122"/>
                <a:ea typeface="微软雅黑" panose="020B0503020204020204" pitchFamily="34" charset="-122"/>
              </a:rPr>
              <a:t>40</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2.49</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方，同比上涨</a:t>
            </a:r>
            <a:r>
              <a:rPr lang="en-US" altLang="zh-CN" sz="1200" dirty="0" smtClean="0">
                <a:solidFill>
                  <a:srgbClr val="000000"/>
                </a:solidFill>
                <a:latin typeface="微软雅黑" panose="020B0503020204020204" pitchFamily="34" charset="-122"/>
                <a:ea typeface="微软雅黑" panose="020B0503020204020204" pitchFamily="34" charset="-122"/>
              </a:rPr>
              <a:t>0.34</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r>
              <a:rPr lang="en-US" altLang="zh-CN" sz="1200" dirty="0" smtClean="0">
                <a:solidFill>
                  <a:srgbClr val="000000"/>
                </a:solidFill>
                <a:latin typeface="微软雅黑" panose="020B0503020204020204" pitchFamily="34" charset="-122"/>
                <a:ea typeface="微软雅黑" panose="020B0503020204020204" pitchFamily="34" charset="-122"/>
              </a:rPr>
              <a:t>      </a:t>
            </a:r>
            <a:r>
              <a:rPr lang="zh-CN" altLang="en-US" sz="1200" dirty="0" smtClean="0">
                <a:solidFill>
                  <a:srgbClr val="000000"/>
                </a:solidFill>
                <a:latin typeface="微软雅黑" panose="020B0503020204020204" pitchFamily="34" charset="-122"/>
                <a:ea typeface="微软雅黑" panose="020B0503020204020204" pitchFamily="34" charset="-122"/>
              </a:rPr>
              <a:t>华南地区</a:t>
            </a:r>
            <a:r>
              <a:rPr lang="en-US" altLang="zh-CN" sz="1200" dirty="0" smtClean="0">
                <a:solidFill>
                  <a:srgbClr val="000000"/>
                </a:solidFill>
                <a:latin typeface="微软雅黑" panose="020B0503020204020204" pitchFamily="34" charset="-122"/>
                <a:ea typeface="微软雅黑" panose="020B0503020204020204" pitchFamily="34" charset="-122"/>
              </a:rPr>
              <a:t>3</a:t>
            </a:r>
            <a:r>
              <a:rPr lang="zh-CN" altLang="en-US" sz="1200" dirty="0" smtClean="0">
                <a:solidFill>
                  <a:srgbClr val="000000"/>
                </a:solidFill>
                <a:latin typeface="微软雅黑" panose="020B0503020204020204" pitchFamily="34" charset="-122"/>
                <a:ea typeface="微软雅黑" panose="020B0503020204020204" pitchFamily="34" charset="-122"/>
              </a:rPr>
              <a:t>月份销售</a:t>
            </a:r>
            <a:r>
              <a:rPr lang="en-US" altLang="zh-CN" sz="1200" dirty="0" smtClean="0">
                <a:solidFill>
                  <a:srgbClr val="000000"/>
                </a:solidFill>
                <a:latin typeface="微软雅黑" panose="020B0503020204020204" pitchFamily="34" charset="-122"/>
                <a:ea typeface="微软雅黑" panose="020B0503020204020204" pitchFamily="34" charset="-122"/>
              </a:rPr>
              <a:t>2</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2.45</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0.17</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方，其中气态销售</a:t>
            </a:r>
            <a:r>
              <a:rPr lang="en-US" altLang="zh-CN" sz="1200" dirty="0" smtClean="0">
                <a:solidFill>
                  <a:srgbClr val="000000"/>
                </a:solidFill>
                <a:latin typeface="微软雅黑" panose="020B0503020204020204" pitchFamily="34" charset="-122"/>
                <a:ea typeface="微软雅黑" panose="020B0503020204020204" pitchFamily="34" charset="-122"/>
              </a:rPr>
              <a:t>0.3</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2.66</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方，环比上涨</a:t>
            </a:r>
            <a:r>
              <a:rPr lang="en-US" altLang="zh-CN" sz="1200" dirty="0" smtClean="0">
                <a:solidFill>
                  <a:srgbClr val="000000"/>
                </a:solidFill>
                <a:latin typeface="微软雅黑" panose="020B0503020204020204" pitchFamily="34" charset="-122"/>
                <a:ea typeface="微软雅黑" panose="020B0503020204020204" pitchFamily="34" charset="-122"/>
              </a:rPr>
              <a:t>0.4</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方，主要原因为天分公司将广西</a:t>
            </a:r>
            <a:r>
              <a:rPr lang="en-US" altLang="zh-CN" sz="1200" dirty="0" smtClean="0">
                <a:solidFill>
                  <a:srgbClr val="000000"/>
                </a:solidFill>
                <a:latin typeface="微软雅黑" panose="020B0503020204020204" pitchFamily="34" charset="-122"/>
                <a:ea typeface="微软雅黑" panose="020B0503020204020204" pitchFamily="34" charset="-122"/>
              </a:rPr>
              <a:t>LNG</a:t>
            </a:r>
            <a:r>
              <a:rPr lang="zh-CN" altLang="en-US" sz="1200" dirty="0" smtClean="0">
                <a:solidFill>
                  <a:srgbClr val="000000"/>
                </a:solidFill>
                <a:latin typeface="微软雅黑" panose="020B0503020204020204" pitchFamily="34" charset="-122"/>
                <a:ea typeface="微软雅黑" panose="020B0503020204020204" pitchFamily="34" charset="-122"/>
              </a:rPr>
              <a:t>外输管道的管存气按照较高的价格销售给广西管道公司；液态销售</a:t>
            </a:r>
            <a:r>
              <a:rPr lang="en-US" altLang="zh-CN" sz="1200" dirty="0" smtClean="0">
                <a:solidFill>
                  <a:srgbClr val="000000"/>
                </a:solidFill>
                <a:latin typeface="微软雅黑" panose="020B0503020204020204" pitchFamily="34" charset="-122"/>
                <a:ea typeface="微软雅黑" panose="020B0503020204020204" pitchFamily="34" charset="-122"/>
              </a:rPr>
              <a:t>1.6</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2.4</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方，环比下跌</a:t>
            </a:r>
            <a:r>
              <a:rPr lang="en-US" altLang="zh-CN" sz="1200" dirty="0" smtClean="0">
                <a:solidFill>
                  <a:srgbClr val="000000"/>
                </a:solidFill>
                <a:latin typeface="微软雅黑" panose="020B0503020204020204" pitchFamily="34" charset="-122"/>
                <a:ea typeface="微软雅黑" panose="020B0503020204020204" pitchFamily="34" charset="-122"/>
              </a:rPr>
              <a:t>0.17</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a:t>
            </a:r>
            <a:r>
              <a:rPr lang="en-US" altLang="zh-CN" sz="1200" dirty="0" smtClean="0">
                <a:solidFill>
                  <a:srgbClr val="000000"/>
                </a:solidFill>
                <a:latin typeface="微软雅黑" panose="020B0503020204020204" pitchFamily="34" charset="-122"/>
                <a:ea typeface="微软雅黑" panose="020B0503020204020204" pitchFamily="34" charset="-122"/>
              </a:rPr>
              <a:t> 1</a:t>
            </a:r>
            <a:r>
              <a:rPr lang="zh-CN" altLang="en-US" sz="1200" dirty="0" smtClean="0">
                <a:solidFill>
                  <a:srgbClr val="000000"/>
                </a:solidFill>
                <a:latin typeface="微软雅黑" panose="020B0503020204020204" pitchFamily="34" charset="-122"/>
                <a:ea typeface="微软雅黑" panose="020B0503020204020204" pitchFamily="34" charset="-122"/>
              </a:rPr>
              <a:t>季度累计销售</a:t>
            </a:r>
            <a:r>
              <a:rPr lang="en-US" altLang="zh-CN" sz="1200" dirty="0" smtClean="0">
                <a:solidFill>
                  <a:srgbClr val="000000"/>
                </a:solidFill>
                <a:latin typeface="微软雅黑" panose="020B0503020204020204" pitchFamily="34" charset="-122"/>
                <a:ea typeface="微软雅黑" panose="020B0503020204020204" pitchFamily="34" charset="-122"/>
              </a:rPr>
              <a:t>5</a:t>
            </a:r>
            <a:r>
              <a:rPr lang="zh-CN" altLang="en-US" sz="1200" dirty="0" smtClean="0">
                <a:solidFill>
                  <a:srgbClr val="000000"/>
                </a:solidFill>
                <a:latin typeface="微软雅黑" panose="020B0503020204020204" pitchFamily="34" charset="-122"/>
                <a:ea typeface="微软雅黑" panose="020B0503020204020204" pitchFamily="34" charset="-122"/>
              </a:rPr>
              <a:t>亿方，平均价格</a:t>
            </a:r>
            <a:r>
              <a:rPr lang="en-US" altLang="zh-CN" sz="1200" dirty="0" smtClean="0">
                <a:solidFill>
                  <a:srgbClr val="000000"/>
                </a:solidFill>
                <a:latin typeface="微软雅黑" panose="020B0503020204020204" pitchFamily="34" charset="-122"/>
                <a:ea typeface="微软雅黑" panose="020B0503020204020204" pitchFamily="34" charset="-122"/>
              </a:rPr>
              <a:t>2.57</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方，同比上涨</a:t>
            </a:r>
            <a:r>
              <a:rPr lang="en-US" altLang="zh-CN" sz="1200" dirty="0" smtClean="0">
                <a:solidFill>
                  <a:srgbClr val="000000"/>
                </a:solidFill>
                <a:latin typeface="微软雅黑" panose="020B0503020204020204" pitchFamily="34" charset="-122"/>
                <a:ea typeface="微软雅黑" panose="020B0503020204020204" pitchFamily="34" charset="-122"/>
              </a:rPr>
              <a:t>0.05</a:t>
            </a:r>
            <a:r>
              <a:rPr lang="zh-CN" altLang="en-US" sz="1200" dirty="0" smtClean="0">
                <a:solidFill>
                  <a:srgbClr val="000000"/>
                </a:solidFill>
                <a:latin typeface="微软雅黑" panose="020B0503020204020204" pitchFamily="34" charset="-122"/>
                <a:ea typeface="微软雅黑" panose="020B0503020204020204" pitchFamily="34" charset="-122"/>
              </a:rPr>
              <a:t>元</a:t>
            </a:r>
            <a:r>
              <a:rPr lang="en-US" altLang="zh-CN" sz="1200" dirty="0" smtClean="0">
                <a:solidFill>
                  <a:srgbClr val="000000"/>
                </a:solidFill>
                <a:latin typeface="微软雅黑" panose="020B0503020204020204" pitchFamily="34" charset="-122"/>
                <a:ea typeface="微软雅黑" panose="020B0503020204020204" pitchFamily="34" charset="-122"/>
              </a:rPr>
              <a:t>/</a:t>
            </a:r>
            <a:r>
              <a:rPr lang="zh-CN" altLang="en-US" sz="1200" dirty="0" smtClean="0">
                <a:solidFill>
                  <a:srgbClr val="000000"/>
                </a:solidFill>
                <a:latin typeface="微软雅黑" panose="020B0503020204020204" pitchFamily="34" charset="-122"/>
                <a:ea typeface="微软雅黑" panose="020B0503020204020204" pitchFamily="34" charset="-122"/>
              </a:rPr>
              <a:t>方。</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DE98FE-917E-4DEF-80D6-9FEA7ECDC804}" type="datetime1">
              <a:rPr lang="zh-CN" altLang="en-US" smtClean="0"/>
              <a:pPr/>
              <a:t>2019/4/25</a:t>
            </a:fld>
            <a:endParaRPr lang="zh-CN" altLang="en-US"/>
          </a:p>
        </p:txBody>
      </p:sp>
      <p:sp>
        <p:nvSpPr>
          <p:cNvPr id="4"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天然气价格情况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5" name="文本框 12"/>
          <p:cNvSpPr txBox="1"/>
          <p:nvPr/>
        </p:nvSpPr>
        <p:spPr>
          <a:xfrm>
            <a:off x="251400" y="692620"/>
            <a:ext cx="6294687" cy="415498"/>
          </a:xfrm>
          <a:prstGeom prst="rect">
            <a:avLst/>
          </a:prstGeom>
          <a:noFill/>
        </p:spPr>
        <p:txBody>
          <a:bodyPr wrap="square" rtlCol="0">
            <a:spAutoFit/>
          </a:bodyPr>
          <a:lstStyle/>
          <a:p>
            <a:pPr algn="just">
              <a:lnSpc>
                <a:spcPct val="150000"/>
              </a:lnSpc>
            </a:pPr>
            <a:r>
              <a:rPr lang="zh-CN" altLang="en-US" sz="1400" b="1" dirty="0">
                <a:latin typeface="微软雅黑" pitchFamily="34" charset="-122"/>
                <a:ea typeface="微软雅黑" pitchFamily="34" charset="-122"/>
              </a:rPr>
              <a:t>    </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自产</a:t>
            </a:r>
            <a:r>
              <a:rPr lang="zh-CN" altLang="en-US" sz="1400" b="1" dirty="0" smtClean="0">
                <a:latin typeface="微软雅黑" pitchFamily="34" charset="-122"/>
                <a:ea typeface="微软雅黑" pitchFamily="34" charset="-122"/>
              </a:rPr>
              <a:t>天然气销售业务盈利增加，进口</a:t>
            </a:r>
            <a:r>
              <a:rPr lang="en-US" altLang="zh-CN" sz="1400" b="1" dirty="0" smtClean="0">
                <a:latin typeface="微软雅黑" pitchFamily="34" charset="-122"/>
                <a:ea typeface="微软雅黑" pitchFamily="34" charset="-122"/>
              </a:rPr>
              <a:t>LNG</a:t>
            </a:r>
            <a:r>
              <a:rPr lang="zh-CN" altLang="en-US" sz="1400" b="1" dirty="0" smtClean="0">
                <a:latin typeface="微软雅黑" pitchFamily="34" charset="-122"/>
                <a:ea typeface="微软雅黑" pitchFamily="34" charset="-122"/>
              </a:rPr>
              <a:t>业务亏损</a:t>
            </a:r>
            <a:r>
              <a:rPr lang="zh-CN" altLang="en-US" sz="1400" b="1" dirty="0">
                <a:latin typeface="微软雅黑" pitchFamily="34" charset="-122"/>
                <a:ea typeface="微软雅黑" pitchFamily="34" charset="-122"/>
              </a:rPr>
              <a:t>增加。</a:t>
            </a:r>
            <a:endParaRPr lang="en-US" altLang="zh-CN" sz="1400" b="1" dirty="0">
              <a:latin typeface="微软雅黑" pitchFamily="34" charset="-122"/>
              <a:ea typeface="微软雅黑" pitchFamily="34" charset="-122"/>
            </a:endParaRPr>
          </a:p>
        </p:txBody>
      </p:sp>
      <p:graphicFrame>
        <p:nvGraphicFramePr>
          <p:cNvPr id="6" name="表格 2"/>
          <p:cNvGraphicFramePr>
            <a:graphicFrameLocks noGrp="1"/>
          </p:cNvGraphicFramePr>
          <p:nvPr>
            <p:extLst/>
          </p:nvPr>
        </p:nvGraphicFramePr>
        <p:xfrm>
          <a:off x="251400" y="1226883"/>
          <a:ext cx="4482622" cy="4782185"/>
        </p:xfrm>
        <a:graphic>
          <a:graphicData uri="http://schemas.openxmlformats.org/drawingml/2006/table">
            <a:tbl>
              <a:tblPr/>
              <a:tblGrid>
                <a:gridCol w="2231350">
                  <a:extLst>
                    <a:ext uri="{9D8B030D-6E8A-4147-A177-3AD203B41FA5}">
                      <a16:colId xmlns="" xmlns:a16="http://schemas.microsoft.com/office/drawing/2014/main" val="20000"/>
                    </a:ext>
                  </a:extLst>
                </a:gridCol>
                <a:gridCol w="1275057">
                  <a:extLst>
                    <a:ext uri="{9D8B030D-6E8A-4147-A177-3AD203B41FA5}">
                      <a16:colId xmlns="" xmlns:a16="http://schemas.microsoft.com/office/drawing/2014/main" val="20001"/>
                    </a:ext>
                  </a:extLst>
                </a:gridCol>
                <a:gridCol w="976215">
                  <a:extLst>
                    <a:ext uri="{9D8B030D-6E8A-4147-A177-3AD203B41FA5}">
                      <a16:colId xmlns="" xmlns:a16="http://schemas.microsoft.com/office/drawing/2014/main" val="20002"/>
                    </a:ext>
                  </a:extLst>
                </a:gridCol>
              </a:tblGrid>
              <a:tr h="235164">
                <a:tc>
                  <a:txBody>
                    <a:bodyPr/>
                    <a:lstStyle/>
                    <a:p>
                      <a:pPr algn="ctr" rtl="0" fontAlgn="ctr"/>
                      <a:r>
                        <a:rPr lang="zh-CN" altLang="en-US" sz="1000" b="0" i="0" u="none" strike="noStrike" dirty="0">
                          <a:solidFill>
                            <a:srgbClr val="000000"/>
                          </a:solidFill>
                          <a:latin typeface="宋体" panose="02010600030101010101" pitchFamily="2" charset="-122"/>
                          <a:ea typeface="宋体" panose="02010600030101010101" pitchFamily="2" charset="-122"/>
                        </a:rPr>
                        <a:t>　 单位名称</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smtClean="0">
                          <a:solidFill>
                            <a:srgbClr val="000000"/>
                          </a:solidFill>
                          <a:latin typeface="宋体" panose="02010600030101010101" pitchFamily="2" charset="-122"/>
                          <a:ea typeface="宋体" panose="02010600030101010101" pitchFamily="2" charset="-122"/>
                        </a:rPr>
                        <a:t>    2018</a:t>
                      </a:r>
                      <a:r>
                        <a:rPr lang="zh-CN" altLang="en-US" sz="1000" b="0" i="0" u="none" strike="noStrike" dirty="0" smtClean="0">
                          <a:solidFill>
                            <a:srgbClr val="000000"/>
                          </a:solidFill>
                          <a:latin typeface="宋体" panose="02010600030101010101" pitchFamily="2" charset="-122"/>
                          <a:ea typeface="宋体" panose="02010600030101010101" pitchFamily="2" charset="-122"/>
                        </a:rPr>
                        <a:t>年</a:t>
                      </a:r>
                      <a:r>
                        <a:rPr lang="en-US" altLang="zh-CN" sz="1000" b="0" i="0" u="none" strike="noStrike" dirty="0" smtClean="0">
                          <a:solidFill>
                            <a:srgbClr val="000000"/>
                          </a:solidFill>
                          <a:latin typeface="宋体" panose="02010600030101010101" pitchFamily="2" charset="-122"/>
                          <a:ea typeface="宋体" panose="02010600030101010101" pitchFamily="2" charset="-122"/>
                        </a:rPr>
                        <a:t>1</a:t>
                      </a:r>
                      <a:r>
                        <a:rPr lang="zh-CN" altLang="en-US" sz="1000" b="0" i="0" u="none" strike="noStrike" dirty="0" smtClean="0">
                          <a:solidFill>
                            <a:srgbClr val="000000"/>
                          </a:solidFill>
                          <a:latin typeface="宋体" panose="02010600030101010101" pitchFamily="2" charset="-122"/>
                          <a:ea typeface="宋体" panose="02010600030101010101" pitchFamily="2" charset="-122"/>
                        </a:rPr>
                        <a:t>季度</a:t>
                      </a:r>
                      <a:endParaRPr lang="zh-CN" altLang="en-US" sz="1000" b="0" i="0" u="none" strike="noStrike" dirty="0">
                        <a:solidFill>
                          <a:srgbClr val="000000"/>
                        </a:solidFill>
                        <a:latin typeface="宋体" panose="02010600030101010101" pitchFamily="2" charset="-122"/>
                        <a:ea typeface="宋体" panose="02010600030101010101" pitchFamily="2"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r>
                        <a:rPr lang="en-US" altLang="zh-CN" sz="1000" b="0" i="0" u="none" strike="noStrike" dirty="0" smtClean="0">
                          <a:solidFill>
                            <a:srgbClr val="000000"/>
                          </a:solidFill>
                          <a:latin typeface="宋体" panose="02010600030101010101" pitchFamily="2" charset="-122"/>
                          <a:ea typeface="宋体" panose="02010600030101010101" pitchFamily="2" charset="-122"/>
                        </a:rPr>
                        <a:t>2019</a:t>
                      </a:r>
                      <a:r>
                        <a:rPr lang="zh-CN" altLang="en-US" sz="1000" b="0" i="0" u="none" strike="noStrike" dirty="0" smtClean="0">
                          <a:solidFill>
                            <a:srgbClr val="000000"/>
                          </a:solidFill>
                          <a:latin typeface="宋体" panose="02010600030101010101" pitchFamily="2" charset="-122"/>
                          <a:ea typeface="宋体" panose="02010600030101010101" pitchFamily="2" charset="-122"/>
                        </a:rPr>
                        <a:t>年</a:t>
                      </a:r>
                      <a:r>
                        <a:rPr lang="en-US" altLang="zh-CN" sz="1000" b="0" i="0" u="none" strike="noStrike" dirty="0" smtClean="0">
                          <a:solidFill>
                            <a:srgbClr val="000000"/>
                          </a:solidFill>
                          <a:latin typeface="宋体" panose="02010600030101010101" pitchFamily="2" charset="-122"/>
                          <a:ea typeface="宋体" panose="02010600030101010101" pitchFamily="2" charset="-122"/>
                        </a:rPr>
                        <a:t>1</a:t>
                      </a:r>
                      <a:r>
                        <a:rPr lang="zh-CN" altLang="en-US" sz="1000" b="0" i="0" u="none" strike="noStrike" dirty="0" smtClean="0">
                          <a:solidFill>
                            <a:srgbClr val="000000"/>
                          </a:solidFill>
                          <a:latin typeface="宋体" panose="02010600030101010101" pitchFamily="2" charset="-122"/>
                          <a:ea typeface="宋体" panose="02010600030101010101" pitchFamily="2" charset="-122"/>
                        </a:rPr>
                        <a:t>季度</a:t>
                      </a:r>
                      <a:endParaRPr lang="zh-CN" altLang="en-US" sz="1000" b="0" i="0" u="none" strike="noStrike" dirty="0">
                        <a:solidFill>
                          <a:srgbClr val="000000"/>
                        </a:solidFill>
                        <a:latin typeface="宋体" panose="02010600030101010101" pitchFamily="2" charset="-122"/>
                        <a:ea typeface="宋体" panose="02010600030101010101" pitchFamily="2"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17670">
                <a:tc>
                  <a:txBody>
                    <a:bodyPr/>
                    <a:lstStyle/>
                    <a:p>
                      <a:pPr algn="l" rtl="0" fontAlgn="b"/>
                      <a:r>
                        <a:rPr lang="zh-CN" altLang="en-US" sz="1000" b="1" i="0" u="none" strike="noStrike" dirty="0">
                          <a:solidFill>
                            <a:srgbClr val="000000"/>
                          </a:solidFill>
                          <a:latin typeface="宋体" panose="02010600030101010101" pitchFamily="2" charset="-122"/>
                          <a:ea typeface="宋体" panose="02010600030101010101" pitchFamily="2" charset="-122"/>
                        </a:rPr>
                        <a:t>一、油气田企业自销利润合计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lnSpc>
                          <a:spcPts val="700"/>
                        </a:lnSpc>
                      </a:pPr>
                      <a:r>
                        <a:rPr lang="zh-CN" altLang="en-US" sz="800" b="1" i="0" u="none" strike="noStrike" dirty="0">
                          <a:solidFill>
                            <a:srgbClr val="000000"/>
                          </a:solidFill>
                          <a:latin typeface="宋体"/>
                        </a:rPr>
                        <a:t>               </a:t>
                      </a:r>
                      <a:r>
                        <a:rPr lang="en-US" altLang="zh-CN" sz="800" b="1" i="0" u="none" strike="noStrike" dirty="0">
                          <a:solidFill>
                            <a:srgbClr val="000000"/>
                          </a:solidFill>
                          <a:latin typeface="宋体"/>
                        </a:rPr>
                        <a:t>-1.57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lnSpc>
                          <a:spcPts val="700"/>
                        </a:lnSpc>
                      </a:pPr>
                      <a:r>
                        <a:rPr lang="en-US" altLang="zh-CN" sz="800" b="1" i="0" u="none" strike="noStrike" dirty="0" smtClean="0">
                          <a:solidFill>
                            <a:srgbClr val="000000"/>
                          </a:solidFill>
                          <a:latin typeface="宋体"/>
                        </a:rPr>
                        <a:t>2.61 </a:t>
                      </a:r>
                      <a:endParaRPr lang="en-US" altLang="zh-CN" sz="800" b="1" i="0" u="none" strike="noStrike" dirty="0">
                        <a:solidFill>
                          <a:srgbClr val="000000"/>
                        </a:solidFill>
                        <a:latin typeface="宋体"/>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237073">
                <a:tc>
                  <a:txBody>
                    <a:bodyPr/>
                    <a:lstStyle/>
                    <a:p>
                      <a:pPr algn="l" rtl="0" fontAlgn="b">
                        <a:lnSpc>
                          <a:spcPts val="700"/>
                        </a:lnSpc>
                      </a:pPr>
                      <a:r>
                        <a:rPr lang="zh-CN" altLang="en-US" sz="1000" b="0" i="0" u="none" strike="noStrike" dirty="0">
                          <a:solidFill>
                            <a:srgbClr val="000000"/>
                          </a:solidFill>
                          <a:latin typeface="宋体"/>
                        </a:rPr>
                        <a:t>    </a:t>
                      </a:r>
                      <a:r>
                        <a:rPr lang="en-US" altLang="zh-CN" sz="1000" b="0" i="0" u="none" strike="noStrike" dirty="0">
                          <a:solidFill>
                            <a:srgbClr val="000000"/>
                          </a:solidFill>
                          <a:latin typeface="宋体"/>
                        </a:rPr>
                        <a:t>1.</a:t>
                      </a:r>
                      <a:r>
                        <a:rPr lang="zh-CN" altLang="en-US" sz="1000" b="0" i="0" u="none" strike="noStrike" dirty="0">
                          <a:solidFill>
                            <a:srgbClr val="000000"/>
                          </a:solidFill>
                          <a:latin typeface="宋体"/>
                        </a:rPr>
                        <a:t>胜利油田分公司</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-0.48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a:t>
                      </a:r>
                      <a:r>
                        <a:rPr lang="en-US" altLang="zh-CN" sz="800" b="0" i="0" u="none" strike="noStrike" kern="1200" dirty="0">
                          <a:solidFill>
                            <a:srgbClr val="000000"/>
                          </a:solidFill>
                          <a:latin typeface="宋体"/>
                          <a:ea typeface="+mn-ea"/>
                          <a:cs typeface="+mn-cs"/>
                        </a:rPr>
                        <a:t>0.97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02"/>
                  </a:ext>
                </a:extLst>
              </a:tr>
              <a:tr h="183594">
                <a:tc>
                  <a:txBody>
                    <a:bodyPr/>
                    <a:lstStyle/>
                    <a:p>
                      <a:pPr algn="l" rtl="0" fontAlgn="b">
                        <a:lnSpc>
                          <a:spcPts val="700"/>
                        </a:lnSpc>
                      </a:pPr>
                      <a:r>
                        <a:rPr lang="zh-CN" altLang="en-US" sz="1000" b="0" i="0" u="none" strike="noStrike" dirty="0">
                          <a:solidFill>
                            <a:srgbClr val="000000"/>
                          </a:solidFill>
                          <a:latin typeface="宋体"/>
                        </a:rPr>
                        <a:t>    </a:t>
                      </a:r>
                      <a:r>
                        <a:rPr lang="en-US" altLang="zh-CN" sz="1000" b="0" i="0" u="none" strike="noStrike" dirty="0">
                          <a:solidFill>
                            <a:srgbClr val="000000"/>
                          </a:solidFill>
                          <a:latin typeface="宋体"/>
                        </a:rPr>
                        <a:t>2.</a:t>
                      </a:r>
                      <a:r>
                        <a:rPr lang="zh-CN" altLang="en-US" sz="1000" b="0" i="0" u="none" strike="noStrike" dirty="0">
                          <a:solidFill>
                            <a:srgbClr val="000000"/>
                          </a:solidFill>
                          <a:latin typeface="宋体"/>
                        </a:rPr>
                        <a:t>西北油田分公司</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0.65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0.05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03"/>
                  </a:ext>
                </a:extLst>
              </a:tr>
              <a:tr h="183594">
                <a:tc>
                  <a:txBody>
                    <a:bodyPr/>
                    <a:lstStyle/>
                    <a:p>
                      <a:pPr algn="l" rtl="0" fontAlgn="b">
                        <a:lnSpc>
                          <a:spcPts val="700"/>
                        </a:lnSpc>
                      </a:pPr>
                      <a:r>
                        <a:rPr lang="zh-CN" altLang="en-US" sz="1000" b="0" i="0" u="none" strike="noStrike" dirty="0">
                          <a:solidFill>
                            <a:srgbClr val="000000"/>
                          </a:solidFill>
                          <a:latin typeface="宋体"/>
                        </a:rPr>
                        <a:t>    </a:t>
                      </a:r>
                      <a:r>
                        <a:rPr lang="en-US" altLang="zh-CN" sz="1000" b="0" i="0" u="none" strike="noStrike" dirty="0">
                          <a:solidFill>
                            <a:srgbClr val="000000"/>
                          </a:solidFill>
                          <a:latin typeface="宋体"/>
                        </a:rPr>
                        <a:t>3.</a:t>
                      </a:r>
                      <a:r>
                        <a:rPr lang="zh-CN" altLang="en-US" sz="1000" b="0" i="0" u="none" strike="noStrike" dirty="0">
                          <a:solidFill>
                            <a:srgbClr val="000000"/>
                          </a:solidFill>
                          <a:latin typeface="宋体"/>
                        </a:rPr>
                        <a:t>中原油田分公司</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0.38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3.60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04"/>
                  </a:ext>
                </a:extLst>
              </a:tr>
              <a:tr h="183594">
                <a:tc>
                  <a:txBody>
                    <a:bodyPr/>
                    <a:lstStyle/>
                    <a:p>
                      <a:pPr algn="l" rtl="0" fontAlgn="b">
                        <a:lnSpc>
                          <a:spcPts val="700"/>
                        </a:lnSpc>
                      </a:pPr>
                      <a:r>
                        <a:rPr lang="zh-CN" altLang="en-US" sz="1000" b="0" i="0" u="none" strike="noStrike" dirty="0">
                          <a:solidFill>
                            <a:srgbClr val="000000"/>
                          </a:solidFill>
                          <a:latin typeface="宋体"/>
                        </a:rPr>
                        <a:t>    </a:t>
                      </a:r>
                      <a:r>
                        <a:rPr lang="en-US" altLang="zh-CN" sz="1000" b="0" i="0" u="none" strike="noStrike" dirty="0">
                          <a:solidFill>
                            <a:srgbClr val="000000"/>
                          </a:solidFill>
                          <a:latin typeface="宋体"/>
                        </a:rPr>
                        <a:t>4.</a:t>
                      </a:r>
                      <a:r>
                        <a:rPr lang="zh-CN" altLang="en-US" sz="1000" b="0" i="0" u="none" strike="noStrike" dirty="0">
                          <a:solidFill>
                            <a:srgbClr val="000000"/>
                          </a:solidFill>
                          <a:latin typeface="宋体"/>
                        </a:rPr>
                        <a:t>河南油田分公司</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0.06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0.03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05"/>
                  </a:ext>
                </a:extLst>
              </a:tr>
              <a:tr h="183594">
                <a:tc>
                  <a:txBody>
                    <a:bodyPr/>
                    <a:lstStyle/>
                    <a:p>
                      <a:pPr algn="l" rtl="0" fontAlgn="b">
                        <a:lnSpc>
                          <a:spcPts val="700"/>
                        </a:lnSpc>
                      </a:pPr>
                      <a:r>
                        <a:rPr lang="zh-CN" altLang="en-US" sz="1000" b="0" i="0" u="none" strike="noStrike">
                          <a:solidFill>
                            <a:srgbClr val="000000"/>
                          </a:solidFill>
                          <a:latin typeface="宋体"/>
                        </a:rPr>
                        <a:t>    </a:t>
                      </a:r>
                      <a:r>
                        <a:rPr lang="en-US" altLang="zh-CN" sz="1000" b="0" i="0" u="none" strike="noStrike" dirty="0">
                          <a:solidFill>
                            <a:srgbClr val="000000"/>
                          </a:solidFill>
                          <a:latin typeface="宋体"/>
                        </a:rPr>
                        <a:t>5.</a:t>
                      </a:r>
                      <a:r>
                        <a:rPr lang="zh-CN" altLang="en-US" sz="1000" b="0" i="0" u="none" strike="noStrike">
                          <a:solidFill>
                            <a:srgbClr val="000000"/>
                          </a:solidFill>
                          <a:latin typeface="宋体"/>
                        </a:rPr>
                        <a:t>江汉油田分公司</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0.19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0.53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06"/>
                  </a:ext>
                </a:extLst>
              </a:tr>
              <a:tr h="183594">
                <a:tc>
                  <a:txBody>
                    <a:bodyPr/>
                    <a:lstStyle/>
                    <a:p>
                      <a:pPr algn="l" rtl="0" fontAlgn="b">
                        <a:lnSpc>
                          <a:spcPts val="700"/>
                        </a:lnSpc>
                      </a:pPr>
                      <a:r>
                        <a:rPr lang="zh-CN" altLang="en-US" sz="1000" b="0" i="0" u="none" strike="noStrike">
                          <a:solidFill>
                            <a:srgbClr val="000000"/>
                          </a:solidFill>
                          <a:latin typeface="宋体"/>
                        </a:rPr>
                        <a:t>    </a:t>
                      </a:r>
                      <a:r>
                        <a:rPr lang="en-US" altLang="zh-CN" sz="1000" b="0" i="0" u="none" strike="noStrike" dirty="0">
                          <a:solidFill>
                            <a:srgbClr val="000000"/>
                          </a:solidFill>
                          <a:latin typeface="宋体"/>
                        </a:rPr>
                        <a:t>6.</a:t>
                      </a:r>
                      <a:r>
                        <a:rPr lang="zh-CN" altLang="en-US" sz="1000" b="0" i="0" u="none" strike="noStrike">
                          <a:solidFill>
                            <a:srgbClr val="000000"/>
                          </a:solidFill>
                          <a:latin typeface="宋体"/>
                        </a:rPr>
                        <a:t>江苏油田分公司</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-0.01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0.01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07"/>
                  </a:ext>
                </a:extLst>
              </a:tr>
              <a:tr h="183594">
                <a:tc>
                  <a:txBody>
                    <a:bodyPr/>
                    <a:lstStyle/>
                    <a:p>
                      <a:pPr algn="l" rtl="0" fontAlgn="b">
                        <a:lnSpc>
                          <a:spcPts val="700"/>
                        </a:lnSpc>
                      </a:pPr>
                      <a:r>
                        <a:rPr lang="zh-CN" altLang="en-US" sz="1000" b="0" i="0" u="none" strike="noStrike">
                          <a:solidFill>
                            <a:srgbClr val="000000"/>
                          </a:solidFill>
                          <a:latin typeface="宋体"/>
                        </a:rPr>
                        <a:t>    </a:t>
                      </a:r>
                      <a:r>
                        <a:rPr lang="en-US" altLang="zh-CN" sz="1000" b="0" i="0" u="none" strike="noStrike" dirty="0">
                          <a:solidFill>
                            <a:srgbClr val="000000"/>
                          </a:solidFill>
                          <a:latin typeface="宋体"/>
                        </a:rPr>
                        <a:t>7.</a:t>
                      </a:r>
                      <a:r>
                        <a:rPr lang="zh-CN" altLang="en-US" sz="1000" b="0" i="0" u="none" strike="noStrike">
                          <a:solidFill>
                            <a:srgbClr val="000000"/>
                          </a:solidFill>
                          <a:latin typeface="宋体"/>
                        </a:rPr>
                        <a:t>西南油气分公司</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-3.24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a:t>
                      </a:r>
                      <a:r>
                        <a:rPr lang="en-US" altLang="zh-CN" sz="800" b="0" i="0" u="none" strike="noStrike" kern="1200" dirty="0">
                          <a:solidFill>
                            <a:srgbClr val="000000"/>
                          </a:solidFill>
                          <a:latin typeface="宋体"/>
                          <a:ea typeface="+mn-ea"/>
                          <a:cs typeface="+mn-cs"/>
                        </a:rPr>
                        <a:t>0.00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08"/>
                  </a:ext>
                </a:extLst>
              </a:tr>
              <a:tr h="183594">
                <a:tc>
                  <a:txBody>
                    <a:bodyPr/>
                    <a:lstStyle/>
                    <a:p>
                      <a:pPr algn="l" rtl="0" fontAlgn="b">
                        <a:lnSpc>
                          <a:spcPts val="700"/>
                        </a:lnSpc>
                      </a:pPr>
                      <a:r>
                        <a:rPr lang="zh-CN" altLang="en-US" sz="1000" b="0" i="0" u="none" strike="noStrike" dirty="0">
                          <a:solidFill>
                            <a:srgbClr val="000000"/>
                          </a:solidFill>
                          <a:latin typeface="宋体"/>
                        </a:rPr>
                        <a:t>    </a:t>
                      </a:r>
                      <a:r>
                        <a:rPr lang="en-US" altLang="zh-CN" sz="1000" b="0" i="0" u="none" strike="noStrike" dirty="0">
                          <a:solidFill>
                            <a:srgbClr val="000000"/>
                          </a:solidFill>
                          <a:latin typeface="宋体"/>
                        </a:rPr>
                        <a:t>8.</a:t>
                      </a:r>
                      <a:r>
                        <a:rPr lang="zh-CN" altLang="en-US" sz="1000" b="0" i="0" u="none" strike="noStrike" dirty="0">
                          <a:solidFill>
                            <a:srgbClr val="000000"/>
                          </a:solidFill>
                          <a:latin typeface="宋体"/>
                        </a:rPr>
                        <a:t>华北油气分公司</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1.07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3.33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09"/>
                  </a:ext>
                </a:extLst>
              </a:tr>
              <a:tr h="183594">
                <a:tc>
                  <a:txBody>
                    <a:bodyPr/>
                    <a:lstStyle/>
                    <a:p>
                      <a:pPr algn="l" rtl="0" fontAlgn="b">
                        <a:lnSpc>
                          <a:spcPts val="700"/>
                        </a:lnSpc>
                      </a:pPr>
                      <a:r>
                        <a:rPr lang="zh-CN" altLang="en-US" sz="1000" b="0" i="0" u="none" strike="noStrike">
                          <a:solidFill>
                            <a:srgbClr val="000000"/>
                          </a:solidFill>
                          <a:latin typeface="宋体"/>
                        </a:rPr>
                        <a:t>    </a:t>
                      </a:r>
                      <a:r>
                        <a:rPr lang="en-US" altLang="zh-CN" sz="1000" b="0" i="0" u="none" strike="noStrike" dirty="0">
                          <a:solidFill>
                            <a:srgbClr val="000000"/>
                          </a:solidFill>
                          <a:latin typeface="宋体"/>
                        </a:rPr>
                        <a:t>9.</a:t>
                      </a:r>
                      <a:r>
                        <a:rPr lang="zh-CN" altLang="en-US" sz="1000" b="0" i="0" u="none" strike="noStrike">
                          <a:solidFill>
                            <a:srgbClr val="000000"/>
                          </a:solidFill>
                          <a:latin typeface="宋体"/>
                        </a:rPr>
                        <a:t>东北油气分公司</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1.24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1.41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10"/>
                  </a:ext>
                </a:extLst>
              </a:tr>
              <a:tr h="183594">
                <a:tc>
                  <a:txBody>
                    <a:bodyPr/>
                    <a:lstStyle/>
                    <a:p>
                      <a:pPr algn="l" rtl="0" fontAlgn="b">
                        <a:lnSpc>
                          <a:spcPts val="700"/>
                        </a:lnSpc>
                      </a:pPr>
                      <a:r>
                        <a:rPr lang="zh-CN" altLang="en-US" sz="1000" b="0" i="0" u="none" strike="noStrike" dirty="0">
                          <a:solidFill>
                            <a:srgbClr val="000000"/>
                          </a:solidFill>
                          <a:latin typeface="宋体"/>
                        </a:rPr>
                        <a:t>    </a:t>
                      </a:r>
                      <a:r>
                        <a:rPr lang="en-US" altLang="zh-CN" sz="1000" b="0" i="0" u="none" strike="noStrike" dirty="0">
                          <a:solidFill>
                            <a:srgbClr val="000000"/>
                          </a:solidFill>
                          <a:latin typeface="宋体"/>
                        </a:rPr>
                        <a:t>10.</a:t>
                      </a:r>
                      <a:r>
                        <a:rPr lang="zh-CN" altLang="en-US" sz="1000" b="0" i="0" u="none" strike="noStrike" dirty="0">
                          <a:solidFill>
                            <a:srgbClr val="000000"/>
                          </a:solidFill>
                          <a:latin typeface="宋体"/>
                        </a:rPr>
                        <a:t>华东油气分公司</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-0.41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0.49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11"/>
                  </a:ext>
                </a:extLst>
              </a:tr>
              <a:tr h="183594">
                <a:tc>
                  <a:txBody>
                    <a:bodyPr/>
                    <a:lstStyle/>
                    <a:p>
                      <a:pPr algn="l" rtl="0" fontAlgn="b">
                        <a:lnSpc>
                          <a:spcPts val="700"/>
                        </a:lnSpc>
                      </a:pPr>
                      <a:r>
                        <a:rPr lang="zh-CN" altLang="en-US" sz="1000" b="0" i="0" u="none" strike="noStrike" dirty="0">
                          <a:solidFill>
                            <a:srgbClr val="000000"/>
                          </a:solidFill>
                          <a:latin typeface="宋体"/>
                        </a:rPr>
                        <a:t>    </a:t>
                      </a:r>
                      <a:r>
                        <a:rPr lang="en-US" altLang="zh-CN" sz="1000" b="0" i="0" u="none" strike="noStrike" dirty="0">
                          <a:solidFill>
                            <a:srgbClr val="000000"/>
                          </a:solidFill>
                          <a:latin typeface="宋体"/>
                        </a:rPr>
                        <a:t>11.</a:t>
                      </a:r>
                      <a:r>
                        <a:rPr lang="zh-CN" altLang="en-US" sz="1000" b="0" i="0" u="none" strike="noStrike" dirty="0">
                          <a:solidFill>
                            <a:srgbClr val="000000"/>
                          </a:solidFill>
                          <a:latin typeface="宋体"/>
                        </a:rPr>
                        <a:t>上海油气分公司</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-1.03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a:t>
                      </a:r>
                      <a:r>
                        <a:rPr lang="en-US" altLang="zh-CN" sz="800" b="0" i="0" u="none" strike="noStrike" kern="1200" dirty="0">
                          <a:solidFill>
                            <a:srgbClr val="000000"/>
                          </a:solidFill>
                          <a:latin typeface="宋体"/>
                          <a:ea typeface="+mn-ea"/>
                          <a:cs typeface="+mn-cs"/>
                        </a:rPr>
                        <a:t>5.89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12"/>
                  </a:ext>
                </a:extLst>
              </a:tr>
              <a:tr h="36320">
                <a:tc>
                  <a:txBody>
                    <a:bodyPr/>
                    <a:lstStyle/>
                    <a:p>
                      <a:pPr algn="l" rtl="0" fontAlgn="b">
                        <a:lnSpc>
                          <a:spcPts val="700"/>
                        </a:lnSpc>
                      </a:pPr>
                      <a:endParaRPr lang="zh-CN" altLang="en-US" sz="10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lnSpc>
                          <a:spcPts val="700"/>
                        </a:lnSpc>
                      </a:pPr>
                      <a:endParaRPr lang="en-US" altLang="zh-CN" sz="800" b="0" i="0" u="none" strike="noStrike" dirty="0">
                        <a:solidFill>
                          <a:srgbClr val="000000"/>
                        </a:solidFill>
                        <a:latin typeface="宋体"/>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ts val="700"/>
                        </a:lnSpc>
                      </a:pP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4"/>
                  </a:ext>
                </a:extLst>
              </a:tr>
              <a:tr h="216030">
                <a:tc>
                  <a:txBody>
                    <a:bodyPr/>
                    <a:lstStyle/>
                    <a:p>
                      <a:pPr marL="0" marR="0" indent="0" algn="l" defTabSz="914400" rtl="0" eaLnBrk="1" fontAlgn="b" latinLnBrk="0" hangingPunct="1">
                        <a:lnSpc>
                          <a:spcPts val="700"/>
                        </a:lnSpc>
                        <a:spcBef>
                          <a:spcPts val="0"/>
                        </a:spcBef>
                        <a:spcAft>
                          <a:spcPts val="0"/>
                        </a:spcAft>
                        <a:buClrTx/>
                        <a:buSzTx/>
                        <a:buFontTx/>
                        <a:buNone/>
                        <a:tabLst/>
                        <a:defRPr/>
                      </a:pPr>
                      <a:r>
                        <a:rPr lang="zh-CN" altLang="en-US" sz="1000" b="1" i="0" u="none" strike="noStrike" dirty="0" smtClean="0">
                          <a:solidFill>
                            <a:srgbClr val="000000"/>
                          </a:solidFill>
                          <a:latin typeface="宋体" panose="02010600030101010101" pitchFamily="2" charset="-122"/>
                          <a:ea typeface="宋体" panose="02010600030101010101" pitchFamily="2" charset="-122"/>
                        </a:rPr>
                        <a:t>二、油气田交天分公司销售利润合计</a:t>
                      </a:r>
                      <a:endParaRPr lang="zh-CN" altLang="en-US" sz="1000" b="0" i="0" u="none" strike="noStrike" dirty="0">
                        <a:solidFill>
                          <a:srgbClr val="000000"/>
                        </a:solidFill>
                        <a:latin typeface="宋体" panose="02010600030101010101" pitchFamily="2" charset="-122"/>
                        <a:ea typeface="宋体" panose="02010600030101010101" pitchFamily="2"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lnSpc>
                          <a:spcPts val="700"/>
                        </a:lnSpc>
                      </a:pPr>
                      <a:r>
                        <a:rPr lang="zh-CN" altLang="en-US" sz="800" b="1" i="0" u="none" strike="noStrike" dirty="0">
                          <a:solidFill>
                            <a:srgbClr val="000000"/>
                          </a:solidFill>
                          <a:latin typeface="宋体"/>
                        </a:rPr>
                        <a:t>               </a:t>
                      </a:r>
                      <a:r>
                        <a:rPr lang="en-US" altLang="zh-CN" sz="800" b="1" i="0" u="none" strike="noStrike" dirty="0">
                          <a:solidFill>
                            <a:srgbClr val="000000"/>
                          </a:solidFill>
                          <a:latin typeface="宋体"/>
                        </a:rPr>
                        <a:t>10.86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1" i="0" u="none" strike="noStrike" kern="1200" dirty="0" smtClean="0">
                          <a:solidFill>
                            <a:srgbClr val="000000"/>
                          </a:solidFill>
                          <a:latin typeface="宋体"/>
                          <a:ea typeface="+mn-ea"/>
                          <a:cs typeface="+mn-cs"/>
                        </a:rPr>
                        <a:t>12.55 </a:t>
                      </a:r>
                      <a:endParaRPr lang="en-US" altLang="zh-CN" sz="800" b="1"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3594">
                <a:tc>
                  <a:txBody>
                    <a:bodyPr/>
                    <a:lstStyle/>
                    <a:p>
                      <a:pPr algn="l" rtl="0" fontAlgn="b">
                        <a:lnSpc>
                          <a:spcPts val="700"/>
                        </a:lnSpc>
                      </a:pPr>
                      <a:r>
                        <a:rPr lang="zh-CN" altLang="en-US" sz="1000" b="0" i="0" u="none" strike="noStrike" dirty="0">
                          <a:solidFill>
                            <a:srgbClr val="000000"/>
                          </a:solidFill>
                          <a:latin typeface="宋体" panose="02010600030101010101" pitchFamily="2" charset="-122"/>
                          <a:ea typeface="宋体" panose="02010600030101010101" pitchFamily="2" charset="-122"/>
                        </a:rPr>
                        <a:t>     </a:t>
                      </a:r>
                      <a:r>
                        <a:rPr lang="en-US" altLang="zh-CN" sz="1000" b="0" i="0" u="none" strike="noStrike" dirty="0">
                          <a:solidFill>
                            <a:srgbClr val="000000"/>
                          </a:solidFill>
                          <a:latin typeface="宋体" panose="02010600030101010101" pitchFamily="2" charset="-122"/>
                          <a:ea typeface="宋体" panose="02010600030101010101" pitchFamily="2" charset="-122"/>
                        </a:rPr>
                        <a:t>1.</a:t>
                      </a:r>
                      <a:r>
                        <a:rPr lang="zh-CN" altLang="en-US" sz="1000" b="0" i="0" u="none" strike="noStrike" dirty="0">
                          <a:solidFill>
                            <a:srgbClr val="000000"/>
                          </a:solidFill>
                          <a:latin typeface="宋体" panose="02010600030101010101" pitchFamily="2" charset="-122"/>
                          <a:ea typeface="宋体" panose="02010600030101010101" pitchFamily="2" charset="-122"/>
                        </a:rPr>
                        <a:t>中原油田分公司</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6.27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zh-CN" altLang="en-US" sz="800" b="0" i="0" u="none" strike="noStrike" kern="1200" dirty="0">
                          <a:solidFill>
                            <a:srgbClr val="000000"/>
                          </a:solidFill>
                          <a:latin typeface="宋体"/>
                          <a:ea typeface="+mn-ea"/>
                          <a:cs typeface="+mn-cs"/>
                        </a:rPr>
                        <a:t> </a:t>
                      </a:r>
                      <a:r>
                        <a:rPr lang="en-US" altLang="zh-CN" sz="800" b="0" i="0" u="none" strike="noStrike" kern="1200" dirty="0" smtClean="0">
                          <a:solidFill>
                            <a:srgbClr val="000000"/>
                          </a:solidFill>
                          <a:latin typeface="宋体"/>
                          <a:ea typeface="+mn-ea"/>
                          <a:cs typeface="+mn-cs"/>
                        </a:rPr>
                        <a:t>4.94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15"/>
                  </a:ext>
                </a:extLst>
              </a:tr>
              <a:tr h="183594">
                <a:tc>
                  <a:txBody>
                    <a:bodyPr/>
                    <a:lstStyle/>
                    <a:p>
                      <a:pPr algn="l" rtl="0" fontAlgn="b">
                        <a:lnSpc>
                          <a:spcPts val="700"/>
                        </a:lnSpc>
                      </a:pPr>
                      <a:r>
                        <a:rPr lang="zh-CN" altLang="en-US" sz="1000" b="0" i="0" u="none" strike="noStrike" dirty="0">
                          <a:solidFill>
                            <a:srgbClr val="000000"/>
                          </a:solidFill>
                          <a:latin typeface="宋体" panose="02010600030101010101" pitchFamily="2" charset="-122"/>
                          <a:ea typeface="宋体" panose="02010600030101010101" pitchFamily="2" charset="-122"/>
                        </a:rPr>
                        <a:t>     </a:t>
                      </a:r>
                      <a:r>
                        <a:rPr lang="en-US" altLang="zh-CN" sz="1000" b="0" i="0" u="none" strike="noStrike" dirty="0">
                          <a:solidFill>
                            <a:srgbClr val="000000"/>
                          </a:solidFill>
                          <a:latin typeface="宋体" panose="02010600030101010101" pitchFamily="2" charset="-122"/>
                          <a:ea typeface="宋体" panose="02010600030101010101" pitchFamily="2" charset="-122"/>
                        </a:rPr>
                        <a:t>2.</a:t>
                      </a:r>
                      <a:r>
                        <a:rPr lang="zh-CN" altLang="en-US" sz="1000" b="0" i="0" u="none" strike="noStrike" dirty="0">
                          <a:solidFill>
                            <a:srgbClr val="000000"/>
                          </a:solidFill>
                          <a:latin typeface="宋体" panose="02010600030101010101" pitchFamily="2" charset="-122"/>
                          <a:ea typeface="宋体" panose="02010600030101010101" pitchFamily="2" charset="-122"/>
                        </a:rPr>
                        <a:t>江汉油田分公司</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5.73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6.76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16"/>
                  </a:ext>
                </a:extLst>
              </a:tr>
              <a:tr h="183594">
                <a:tc>
                  <a:txBody>
                    <a:bodyPr/>
                    <a:lstStyle/>
                    <a:p>
                      <a:pPr algn="l" rtl="0" fontAlgn="b">
                        <a:lnSpc>
                          <a:spcPts val="700"/>
                        </a:lnSpc>
                      </a:pPr>
                      <a:r>
                        <a:rPr lang="zh-CN" altLang="en-US" sz="1000" b="0" i="0" u="none" strike="noStrike" dirty="0">
                          <a:solidFill>
                            <a:srgbClr val="000000"/>
                          </a:solidFill>
                          <a:latin typeface="宋体" panose="02010600030101010101" pitchFamily="2" charset="-122"/>
                          <a:ea typeface="宋体" panose="02010600030101010101" pitchFamily="2" charset="-122"/>
                        </a:rPr>
                        <a:t>     </a:t>
                      </a:r>
                      <a:r>
                        <a:rPr lang="en-US" altLang="zh-CN" sz="1000" b="0" i="0" u="none" strike="noStrike" dirty="0">
                          <a:solidFill>
                            <a:srgbClr val="000000"/>
                          </a:solidFill>
                          <a:latin typeface="宋体" panose="02010600030101010101" pitchFamily="2" charset="-122"/>
                          <a:ea typeface="宋体" panose="02010600030101010101" pitchFamily="2" charset="-122"/>
                        </a:rPr>
                        <a:t>3.</a:t>
                      </a:r>
                      <a:r>
                        <a:rPr lang="zh-CN" altLang="en-US" sz="1000" b="0" i="0" u="none" strike="noStrike" dirty="0">
                          <a:solidFill>
                            <a:srgbClr val="000000"/>
                          </a:solidFill>
                          <a:latin typeface="宋体" panose="02010600030101010101" pitchFamily="2" charset="-122"/>
                          <a:ea typeface="宋体" panose="02010600030101010101" pitchFamily="2" charset="-122"/>
                        </a:rPr>
                        <a:t>西南分公司</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-2.02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0.06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17"/>
                  </a:ext>
                </a:extLst>
              </a:tr>
              <a:tr h="183594">
                <a:tc>
                  <a:txBody>
                    <a:bodyPr/>
                    <a:lstStyle/>
                    <a:p>
                      <a:pPr algn="l" rtl="0" fontAlgn="b">
                        <a:lnSpc>
                          <a:spcPts val="700"/>
                        </a:lnSpc>
                      </a:pPr>
                      <a:r>
                        <a:rPr lang="zh-CN" altLang="en-US" sz="1000" b="0" i="0" u="none" strike="noStrike" dirty="0">
                          <a:solidFill>
                            <a:srgbClr val="000000"/>
                          </a:solidFill>
                          <a:latin typeface="宋体" panose="02010600030101010101" pitchFamily="2" charset="-122"/>
                          <a:ea typeface="宋体" panose="02010600030101010101" pitchFamily="2" charset="-122"/>
                        </a:rPr>
                        <a:t>     </a:t>
                      </a:r>
                      <a:r>
                        <a:rPr lang="en-US" altLang="zh-CN" sz="1000" b="0" i="0" u="none" strike="noStrike" dirty="0">
                          <a:solidFill>
                            <a:srgbClr val="000000"/>
                          </a:solidFill>
                          <a:latin typeface="宋体" panose="02010600030101010101" pitchFamily="2" charset="-122"/>
                          <a:ea typeface="宋体" panose="02010600030101010101" pitchFamily="2" charset="-122"/>
                        </a:rPr>
                        <a:t>4.</a:t>
                      </a:r>
                      <a:r>
                        <a:rPr lang="zh-CN" altLang="en-US" sz="1000" b="0" i="0" u="none" strike="noStrike" dirty="0">
                          <a:solidFill>
                            <a:srgbClr val="000000"/>
                          </a:solidFill>
                          <a:latin typeface="宋体" panose="02010600030101010101" pitchFamily="2" charset="-122"/>
                          <a:ea typeface="宋体" panose="02010600030101010101" pitchFamily="2" charset="-122"/>
                        </a:rPr>
                        <a:t>华北分公司</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0.90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0.80 </a:t>
                      </a:r>
                      <a:endParaRPr lang="en-US" altLang="zh-CN" sz="800" b="0"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 xmlns:a16="http://schemas.microsoft.com/office/drawing/2014/main" val="10018"/>
                  </a:ext>
                </a:extLst>
              </a:tr>
              <a:tr h="183594">
                <a:tc>
                  <a:txBody>
                    <a:bodyPr/>
                    <a:lstStyle/>
                    <a:p>
                      <a:pPr algn="l" rtl="0" fontAlgn="b">
                        <a:lnSpc>
                          <a:spcPts val="700"/>
                        </a:lnSpc>
                      </a:pPr>
                      <a:r>
                        <a:rPr lang="zh-CN" altLang="en-US" sz="1000" b="0" i="0" u="none" strike="noStrike" dirty="0">
                          <a:solidFill>
                            <a:srgbClr val="000000"/>
                          </a:solidFill>
                          <a:latin typeface="宋体" panose="02010600030101010101" pitchFamily="2" charset="-122"/>
                          <a:ea typeface="宋体" panose="02010600030101010101" pitchFamily="2" charset="-122"/>
                        </a:rPr>
                        <a:t>     </a:t>
                      </a:r>
                      <a:r>
                        <a:rPr lang="en-US" altLang="zh-CN" sz="1000" b="0" i="0" u="none" strike="noStrike" dirty="0">
                          <a:solidFill>
                            <a:srgbClr val="000000"/>
                          </a:solidFill>
                          <a:latin typeface="宋体" panose="02010600030101010101" pitchFamily="2" charset="-122"/>
                          <a:ea typeface="宋体" panose="02010600030101010101" pitchFamily="2" charset="-122"/>
                        </a:rPr>
                        <a:t>5.</a:t>
                      </a:r>
                      <a:r>
                        <a:rPr lang="zh-CN" altLang="en-US" sz="1000" b="0" i="0" u="none" strike="noStrike" dirty="0">
                          <a:solidFill>
                            <a:srgbClr val="000000"/>
                          </a:solidFill>
                          <a:latin typeface="宋体" panose="02010600030101010101" pitchFamily="2" charset="-122"/>
                          <a:ea typeface="宋体" panose="02010600030101010101" pitchFamily="2" charset="-122"/>
                        </a:rPr>
                        <a:t>华东分公司</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lnSpc>
                          <a:spcPts val="700"/>
                        </a:lnSpc>
                      </a:pPr>
                      <a:r>
                        <a:rPr lang="zh-CN" altLang="en-US" sz="800" b="0" i="0" u="none" strike="noStrike" dirty="0">
                          <a:solidFill>
                            <a:srgbClr val="000000"/>
                          </a:solidFill>
                          <a:latin typeface="宋体"/>
                        </a:rPr>
                        <a:t>                 </a:t>
                      </a:r>
                      <a:r>
                        <a:rPr lang="en-US" altLang="zh-CN" sz="800" b="0" i="0" u="none" strike="noStrike" dirty="0">
                          <a:solidFill>
                            <a:srgbClr val="000000"/>
                          </a:solidFill>
                          <a:latin typeface="宋体"/>
                        </a:rPr>
                        <a:t>-0.02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0" i="0" u="none" strike="noStrike" kern="1200" dirty="0" smtClean="0">
                          <a:solidFill>
                            <a:srgbClr val="000000"/>
                          </a:solidFill>
                          <a:latin typeface="宋体"/>
                          <a:ea typeface="+mn-ea"/>
                          <a:cs typeface="+mn-cs"/>
                        </a:rPr>
                        <a:t>-</a:t>
                      </a:r>
                      <a:r>
                        <a:rPr lang="en-US" altLang="zh-CN" sz="800" b="0" i="0" u="none" strike="noStrike" kern="1200" dirty="0">
                          <a:solidFill>
                            <a:srgbClr val="000000"/>
                          </a:solidFill>
                          <a:latin typeface="宋体"/>
                          <a:ea typeface="+mn-ea"/>
                          <a:cs typeface="+mn-cs"/>
                        </a:rPr>
                        <a:t>0.02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9"/>
                  </a:ext>
                </a:extLst>
              </a:tr>
              <a:tr h="234190">
                <a:tc>
                  <a:txBody>
                    <a:bodyPr/>
                    <a:lstStyle/>
                    <a:p>
                      <a:pPr algn="l" rtl="0" fontAlgn="b">
                        <a:lnSpc>
                          <a:spcPts val="700"/>
                        </a:lnSpc>
                      </a:pPr>
                      <a:r>
                        <a:rPr lang="zh-CN" altLang="en-US" sz="1000" b="1" i="0" u="none" strike="noStrike" dirty="0">
                          <a:solidFill>
                            <a:srgbClr val="000000"/>
                          </a:solidFill>
                          <a:latin typeface="宋体" panose="02010600030101010101" pitchFamily="2" charset="-122"/>
                          <a:ea typeface="宋体" panose="02010600030101010101" pitchFamily="2" charset="-122"/>
                        </a:rPr>
                        <a:t>三、天分公司天然气销售利润</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lnSpc>
                          <a:spcPts val="700"/>
                        </a:lnSpc>
                      </a:pPr>
                      <a:r>
                        <a:rPr lang="zh-CN" altLang="en-US" sz="800" b="1" i="0" u="none" strike="noStrike" dirty="0">
                          <a:solidFill>
                            <a:srgbClr val="000000"/>
                          </a:solidFill>
                          <a:latin typeface="宋体"/>
                        </a:rPr>
                        <a:t>                </a:t>
                      </a:r>
                      <a:r>
                        <a:rPr lang="en-US" altLang="zh-CN" sz="800" b="1" i="0" u="none" strike="noStrike" dirty="0">
                          <a:solidFill>
                            <a:srgbClr val="000000"/>
                          </a:solidFill>
                          <a:latin typeface="宋体"/>
                        </a:rPr>
                        <a:t>6.27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1" i="0" u="none" strike="noStrike" kern="1200" dirty="0" smtClean="0">
                          <a:solidFill>
                            <a:srgbClr val="000000"/>
                          </a:solidFill>
                          <a:latin typeface="宋体"/>
                          <a:ea typeface="+mn-ea"/>
                          <a:cs typeface="+mn-cs"/>
                        </a:rPr>
                        <a:t>13.43 </a:t>
                      </a:r>
                      <a:endParaRPr lang="en-US" altLang="zh-CN" sz="800" b="1"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r h="183594">
                <a:tc>
                  <a:txBody>
                    <a:bodyPr/>
                    <a:lstStyle/>
                    <a:p>
                      <a:pPr algn="l" rtl="0" fontAlgn="b">
                        <a:lnSpc>
                          <a:spcPts val="700"/>
                        </a:lnSpc>
                      </a:pPr>
                      <a:r>
                        <a:rPr lang="zh-CN" altLang="en-US" sz="1000" b="1" i="0" u="none" strike="noStrike" dirty="0">
                          <a:solidFill>
                            <a:srgbClr val="000000"/>
                          </a:solidFill>
                          <a:latin typeface="宋体" panose="02010600030101010101" pitchFamily="2" charset="-122"/>
                          <a:ea typeface="宋体" panose="02010600030101010101" pitchFamily="2" charset="-122"/>
                        </a:rPr>
                        <a:t>四、天然气管输利润</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lnSpc>
                          <a:spcPts val="700"/>
                        </a:lnSpc>
                      </a:pPr>
                      <a:r>
                        <a:rPr lang="zh-CN" altLang="en-US" sz="800" b="1" i="0" u="none" strike="noStrike" dirty="0">
                          <a:solidFill>
                            <a:srgbClr val="000000"/>
                          </a:solidFill>
                          <a:latin typeface="宋体"/>
                        </a:rPr>
                        <a:t>                </a:t>
                      </a:r>
                      <a:r>
                        <a:rPr lang="en-US" altLang="zh-CN" sz="800" b="1" i="0" u="none" strike="noStrike" dirty="0">
                          <a:solidFill>
                            <a:srgbClr val="000000"/>
                          </a:solidFill>
                          <a:latin typeface="宋体"/>
                        </a:rPr>
                        <a:t>1.00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1" i="0" u="none" strike="noStrike" kern="1200" dirty="0" smtClean="0">
                          <a:solidFill>
                            <a:srgbClr val="000000"/>
                          </a:solidFill>
                          <a:latin typeface="宋体"/>
                          <a:ea typeface="+mn-ea"/>
                          <a:cs typeface="+mn-cs"/>
                        </a:rPr>
                        <a:t>2.07 </a:t>
                      </a:r>
                      <a:endParaRPr lang="en-US" altLang="zh-CN" sz="800" b="1"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1"/>
                  </a:ext>
                </a:extLst>
              </a:tr>
              <a:tr h="248466">
                <a:tc>
                  <a:txBody>
                    <a:bodyPr/>
                    <a:lstStyle/>
                    <a:p>
                      <a:pPr algn="l" rtl="0" fontAlgn="b">
                        <a:lnSpc>
                          <a:spcPts val="700"/>
                        </a:lnSpc>
                      </a:pPr>
                      <a:r>
                        <a:rPr lang="zh-CN" altLang="en-US" sz="1000" b="1" i="0" u="none" strike="noStrike" dirty="0">
                          <a:solidFill>
                            <a:srgbClr val="000000"/>
                          </a:solidFill>
                          <a:latin typeface="宋体" panose="02010600030101010101" pitchFamily="2" charset="-122"/>
                          <a:ea typeface="宋体" panose="02010600030101010101" pitchFamily="2" charset="-122"/>
                        </a:rPr>
                        <a:t>自产天然气盈利合计</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rtl="0" fontAlgn="ctr">
                        <a:lnSpc>
                          <a:spcPts val="700"/>
                        </a:lnSpc>
                      </a:pPr>
                      <a:r>
                        <a:rPr lang="zh-CN" altLang="en-US" sz="800" b="1" i="0" u="none" strike="noStrike" dirty="0">
                          <a:solidFill>
                            <a:srgbClr val="000000"/>
                          </a:solidFill>
                          <a:latin typeface="宋体"/>
                        </a:rPr>
                        <a:t>               </a:t>
                      </a:r>
                      <a:r>
                        <a:rPr lang="en-US" altLang="zh-CN" sz="800" b="1" i="0" u="none" strike="noStrike" dirty="0">
                          <a:solidFill>
                            <a:srgbClr val="000000"/>
                          </a:solidFill>
                          <a:latin typeface="宋体"/>
                        </a:rPr>
                        <a:t>16.56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ctr" latinLnBrk="0" hangingPunct="1">
                        <a:lnSpc>
                          <a:spcPts val="700"/>
                        </a:lnSpc>
                      </a:pPr>
                      <a:r>
                        <a:rPr lang="en-US" altLang="zh-CN" sz="800" b="1" i="0" u="none" strike="noStrike" kern="1200" dirty="0" smtClean="0">
                          <a:solidFill>
                            <a:srgbClr val="000000"/>
                          </a:solidFill>
                          <a:latin typeface="宋体"/>
                          <a:ea typeface="+mn-ea"/>
                          <a:cs typeface="+mn-cs"/>
                        </a:rPr>
                        <a:t>30.66 </a:t>
                      </a:r>
                      <a:endParaRPr lang="en-US" altLang="zh-CN" sz="800" b="1"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819408462"/>
                  </a:ext>
                </a:extLst>
              </a:tr>
              <a:tr h="183594">
                <a:tc>
                  <a:txBody>
                    <a:bodyPr/>
                    <a:lstStyle/>
                    <a:p>
                      <a:pPr algn="l" rtl="0" fontAlgn="b">
                        <a:lnSpc>
                          <a:spcPts val="700"/>
                        </a:lnSpc>
                      </a:pPr>
                      <a:r>
                        <a:rPr lang="zh-CN" altLang="en-US" sz="1000" b="1" i="0" u="none" strike="noStrike" dirty="0">
                          <a:solidFill>
                            <a:srgbClr val="000000"/>
                          </a:solidFill>
                          <a:latin typeface="宋体" panose="02010600030101010101" pitchFamily="2" charset="-122"/>
                          <a:ea typeface="宋体" panose="02010600030101010101" pitchFamily="2" charset="-122"/>
                        </a:rPr>
                        <a:t>五、</a:t>
                      </a:r>
                      <a:r>
                        <a:rPr lang="en-US" altLang="zh-CN" sz="1000" b="1" i="0" u="none" strike="noStrike" dirty="0">
                          <a:solidFill>
                            <a:srgbClr val="000000"/>
                          </a:solidFill>
                          <a:latin typeface="宋体" panose="02010600030101010101" pitchFamily="2" charset="-122"/>
                          <a:ea typeface="宋体" panose="02010600030101010101" pitchFamily="2" charset="-122"/>
                        </a:rPr>
                        <a:t>LNG</a:t>
                      </a:r>
                      <a:r>
                        <a:rPr lang="zh-CN" altLang="en-US" sz="1000" b="1" i="0" u="none" strike="noStrike" dirty="0">
                          <a:solidFill>
                            <a:srgbClr val="000000"/>
                          </a:solidFill>
                          <a:latin typeface="宋体" panose="02010600030101010101" pitchFamily="2" charset="-122"/>
                          <a:ea typeface="宋体" panose="02010600030101010101" pitchFamily="2" charset="-122"/>
                        </a:rPr>
                        <a:t>业务利润</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rtl="0" fontAlgn="ctr">
                        <a:lnSpc>
                          <a:spcPts val="700"/>
                        </a:lnSpc>
                      </a:pPr>
                      <a:r>
                        <a:rPr lang="zh-CN" altLang="en-US" sz="800" b="1" i="0" u="none" strike="noStrike" dirty="0">
                          <a:solidFill>
                            <a:srgbClr val="000000"/>
                          </a:solidFill>
                          <a:latin typeface="宋体"/>
                        </a:rPr>
                        <a:t>               </a:t>
                      </a:r>
                      <a:r>
                        <a:rPr lang="en-US" altLang="zh-CN" sz="800" b="1" i="0" u="none" strike="noStrike" dirty="0">
                          <a:solidFill>
                            <a:srgbClr val="000000"/>
                          </a:solidFill>
                          <a:latin typeface="宋体"/>
                        </a:rPr>
                        <a:t>-1.10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ts val="700"/>
                        </a:lnSpc>
                      </a:pPr>
                      <a:r>
                        <a:rPr lang="en-US" altLang="zh-CN" sz="800" b="1" i="0" u="none" strike="noStrike" kern="1200" dirty="0" smtClean="0">
                          <a:solidFill>
                            <a:srgbClr val="000000"/>
                          </a:solidFill>
                          <a:latin typeface="宋体"/>
                          <a:ea typeface="+mn-ea"/>
                          <a:cs typeface="+mn-cs"/>
                        </a:rPr>
                        <a:t>-</a:t>
                      </a:r>
                      <a:r>
                        <a:rPr lang="en-US" altLang="zh-CN" sz="800" b="1" i="0" u="none" strike="noStrike" kern="1200" dirty="0">
                          <a:solidFill>
                            <a:srgbClr val="000000"/>
                          </a:solidFill>
                          <a:latin typeface="宋体"/>
                          <a:ea typeface="+mn-ea"/>
                          <a:cs typeface="+mn-cs"/>
                        </a:rPr>
                        <a:t>20.64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3"/>
                  </a:ext>
                </a:extLst>
              </a:tr>
              <a:tr h="183594">
                <a:tc>
                  <a:txBody>
                    <a:bodyPr/>
                    <a:lstStyle/>
                    <a:p>
                      <a:pPr algn="l" rtl="0" fontAlgn="b">
                        <a:lnSpc>
                          <a:spcPts val="700"/>
                        </a:lnSpc>
                      </a:pPr>
                      <a:r>
                        <a:rPr lang="zh-CN" altLang="en-US" sz="1000" b="1" i="0" u="none" strike="noStrike" dirty="0">
                          <a:solidFill>
                            <a:srgbClr val="000000"/>
                          </a:solidFill>
                          <a:latin typeface="宋体" panose="02010600030101010101" pitchFamily="2" charset="-122"/>
                          <a:ea typeface="宋体" panose="02010600030101010101" pitchFamily="2" charset="-122"/>
                        </a:rPr>
                        <a:t>天然气全产业链盈利合计</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rtl="0" fontAlgn="ctr">
                        <a:lnSpc>
                          <a:spcPts val="700"/>
                        </a:lnSpc>
                      </a:pPr>
                      <a:r>
                        <a:rPr lang="zh-CN" altLang="en-US" sz="800" b="1" i="0" u="none" strike="noStrike" dirty="0">
                          <a:solidFill>
                            <a:srgbClr val="000000"/>
                          </a:solidFill>
                          <a:latin typeface="宋体"/>
                        </a:rPr>
                        <a:t>               </a:t>
                      </a:r>
                      <a:r>
                        <a:rPr lang="en-US" altLang="zh-CN" sz="800" b="1" i="0" u="none" strike="noStrike" dirty="0">
                          <a:solidFill>
                            <a:srgbClr val="000000"/>
                          </a:solidFill>
                          <a:latin typeface="宋体"/>
                        </a:rPr>
                        <a:t>15.46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ctr" latinLnBrk="0" hangingPunct="1">
                        <a:lnSpc>
                          <a:spcPts val="700"/>
                        </a:lnSpc>
                      </a:pPr>
                      <a:r>
                        <a:rPr lang="en-US" altLang="zh-CN" sz="800" b="1" i="0" u="none" strike="noStrike" kern="1200" dirty="0" smtClean="0">
                          <a:solidFill>
                            <a:srgbClr val="000000"/>
                          </a:solidFill>
                          <a:latin typeface="宋体"/>
                          <a:ea typeface="+mn-ea"/>
                          <a:cs typeface="+mn-cs"/>
                        </a:rPr>
                        <a:t>10.02 </a:t>
                      </a:r>
                      <a:endParaRPr lang="en-US" altLang="zh-CN" sz="800" b="1" i="0" u="none" strike="noStrike" kern="1200" dirty="0">
                        <a:solidFill>
                          <a:srgbClr val="000000"/>
                        </a:solidFill>
                        <a:latin typeface="宋体"/>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22"/>
                  </a:ext>
                </a:extLst>
              </a:tr>
            </a:tbl>
          </a:graphicData>
        </a:graphic>
      </p:graphicFrame>
      <p:sp>
        <p:nvSpPr>
          <p:cNvPr id="7" name="TextBox 14"/>
          <p:cNvSpPr txBox="1"/>
          <p:nvPr/>
        </p:nvSpPr>
        <p:spPr>
          <a:xfrm>
            <a:off x="3707879" y="980662"/>
            <a:ext cx="1026143" cy="246221"/>
          </a:xfrm>
          <a:prstGeom prst="rect">
            <a:avLst/>
          </a:prstGeom>
          <a:noFill/>
        </p:spPr>
        <p:txBody>
          <a:bodyPr wrap="square" rtlCol="0">
            <a:spAutoFit/>
          </a:bodyPr>
          <a:lstStyle/>
          <a:p>
            <a:pPr algn="r"/>
            <a:r>
              <a:rPr lang="zh-CN" altLang="en-US" sz="1000" dirty="0"/>
              <a:t>单位：亿元</a:t>
            </a:r>
          </a:p>
        </p:txBody>
      </p:sp>
      <p:sp>
        <p:nvSpPr>
          <p:cNvPr id="8" name="圆角矩形 7"/>
          <p:cNvSpPr>
            <a:spLocks noChangeArrowheads="1"/>
          </p:cNvSpPr>
          <p:nvPr/>
        </p:nvSpPr>
        <p:spPr bwMode="auto">
          <a:xfrm>
            <a:off x="4963273" y="1070031"/>
            <a:ext cx="3733757" cy="4807309"/>
          </a:xfrm>
          <a:prstGeom prst="roundRect">
            <a:avLst>
              <a:gd name="adj" fmla="val 12151"/>
            </a:avLst>
          </a:prstGeom>
          <a:noFill/>
          <a:ln w="9525" cap="flat" cmpd="sng" algn="ctr">
            <a:solidFill>
              <a:sysClr val="window" lastClr="FFFFFF">
                <a:lumMod val="75000"/>
              </a:sysClr>
            </a:solidFill>
            <a:prstDash val="solid"/>
            <a:miter lim="800000"/>
            <a:headEnd/>
            <a:tailEnd/>
          </a:ln>
          <a:effectLst/>
        </p:spPr>
        <p:txBody>
          <a:bodyPr anchor="ctr"/>
          <a:lstStyle/>
          <a:p>
            <a:pPr marL="285750" indent="-285750" algn="just" fontAlgn="ctr">
              <a:lnSpc>
                <a:spcPct val="150000"/>
              </a:lnSpc>
              <a:buClr>
                <a:srgbClr val="27506E"/>
              </a:buClr>
              <a:buSzPct val="80000"/>
              <a:buFont typeface="Wingdings" panose="05000000000000000000" pitchFamily="2" charset="2"/>
              <a:buChar char="Ø"/>
            </a:pPr>
            <a:r>
              <a:rPr lang="en-US" altLang="zh-CN" sz="1100" b="1" dirty="0" smtClean="0">
                <a:latin typeface="微软雅黑" pitchFamily="34" charset="-122"/>
                <a:ea typeface="微软雅黑" pitchFamily="34" charset="-122"/>
              </a:rPr>
              <a:t>2019</a:t>
            </a:r>
            <a:r>
              <a:rPr lang="zh-CN" altLang="en-US" sz="1100" b="1" dirty="0" smtClean="0">
                <a:latin typeface="微软雅黑" pitchFamily="34" charset="-122"/>
                <a:ea typeface="微软雅黑" pitchFamily="34" charset="-122"/>
              </a:rPr>
              <a:t>年</a:t>
            </a:r>
            <a:r>
              <a:rPr lang="en-US" altLang="zh-CN" sz="1100" b="1" dirty="0" smtClean="0">
                <a:latin typeface="微软雅黑" pitchFamily="34" charset="-122"/>
                <a:ea typeface="微软雅黑" pitchFamily="34" charset="-122"/>
              </a:rPr>
              <a:t>1</a:t>
            </a:r>
            <a:r>
              <a:rPr lang="zh-CN" altLang="en-US" sz="1100" b="1" dirty="0" smtClean="0">
                <a:latin typeface="微软雅黑" pitchFamily="34" charset="-122"/>
                <a:ea typeface="微软雅黑" pitchFamily="34" charset="-122"/>
              </a:rPr>
              <a:t>季度天然气全产业链盈利</a:t>
            </a:r>
            <a:r>
              <a:rPr lang="en-US" altLang="zh-CN" sz="1100" b="1" dirty="0" smtClean="0">
                <a:latin typeface="微软雅黑" pitchFamily="34" charset="-122"/>
                <a:ea typeface="微软雅黑" pitchFamily="34" charset="-122"/>
              </a:rPr>
              <a:t>10</a:t>
            </a:r>
            <a:r>
              <a:rPr lang="zh-CN" altLang="en-US" sz="1100" b="1" dirty="0" smtClean="0">
                <a:latin typeface="微软雅黑" pitchFamily="34" charset="-122"/>
                <a:ea typeface="微软雅黑" pitchFamily="34" charset="-122"/>
              </a:rPr>
              <a:t>亿元，同比减少</a:t>
            </a:r>
            <a:r>
              <a:rPr lang="en-US" altLang="zh-CN" sz="1100" b="1" dirty="0" smtClean="0">
                <a:latin typeface="微软雅黑" pitchFamily="34" charset="-122"/>
                <a:ea typeface="微软雅黑" pitchFamily="34" charset="-122"/>
              </a:rPr>
              <a:t>5</a:t>
            </a:r>
            <a:r>
              <a:rPr lang="zh-CN" altLang="en-US" sz="1100" b="1" dirty="0" smtClean="0">
                <a:latin typeface="微软雅黑" pitchFamily="34" charset="-122"/>
                <a:ea typeface="微软雅黑" pitchFamily="34" charset="-122"/>
              </a:rPr>
              <a:t>亿元，</a:t>
            </a:r>
            <a:r>
              <a:rPr lang="zh-CN" altLang="en-US" sz="1100" dirty="0" smtClean="0">
                <a:latin typeface="微软雅黑" pitchFamily="34" charset="-122"/>
                <a:ea typeface="微软雅黑" pitchFamily="34" charset="-122"/>
              </a:rPr>
              <a:t>其中：自</a:t>
            </a:r>
            <a:r>
              <a:rPr lang="zh-CN" altLang="en-US" sz="1100" dirty="0">
                <a:latin typeface="微软雅黑" pitchFamily="34" charset="-122"/>
                <a:ea typeface="微软雅黑" pitchFamily="34" charset="-122"/>
              </a:rPr>
              <a:t>产</a:t>
            </a:r>
            <a:r>
              <a:rPr lang="zh-CN" altLang="en-US" sz="1100" dirty="0" smtClean="0">
                <a:latin typeface="微软雅黑" pitchFamily="34" charset="-122"/>
                <a:ea typeface="微软雅黑" pitchFamily="34" charset="-122"/>
              </a:rPr>
              <a:t>天然气实现盈利</a:t>
            </a:r>
            <a:r>
              <a:rPr lang="en-US" altLang="zh-CN" sz="1100" dirty="0" smtClean="0">
                <a:latin typeface="微软雅黑" pitchFamily="34" charset="-122"/>
                <a:ea typeface="微软雅黑" pitchFamily="34" charset="-122"/>
              </a:rPr>
              <a:t>31</a:t>
            </a:r>
            <a:r>
              <a:rPr lang="zh-CN" altLang="en-US" sz="1100" dirty="0" smtClean="0">
                <a:latin typeface="微软雅黑" pitchFamily="34" charset="-122"/>
                <a:ea typeface="微软雅黑" pitchFamily="34" charset="-122"/>
              </a:rPr>
              <a:t>亿</a:t>
            </a:r>
            <a:r>
              <a:rPr lang="zh-CN" altLang="en-US" sz="1100" dirty="0">
                <a:latin typeface="微软雅黑" pitchFamily="34" charset="-122"/>
                <a:ea typeface="微软雅黑" pitchFamily="34" charset="-122"/>
              </a:rPr>
              <a:t>元，</a:t>
            </a:r>
            <a:r>
              <a:rPr lang="zh-CN" altLang="en-US" sz="1100" dirty="0" smtClean="0">
                <a:latin typeface="微软雅黑" pitchFamily="34" charset="-122"/>
                <a:ea typeface="微软雅黑" pitchFamily="34" charset="-122"/>
              </a:rPr>
              <a:t>同比增加盈利</a:t>
            </a:r>
            <a:r>
              <a:rPr lang="en-US" altLang="zh-CN" sz="1100" dirty="0" smtClean="0">
                <a:latin typeface="微软雅黑" pitchFamily="34" charset="-122"/>
                <a:ea typeface="微软雅黑" pitchFamily="34" charset="-122"/>
              </a:rPr>
              <a:t>14</a:t>
            </a:r>
            <a:r>
              <a:rPr lang="zh-CN" altLang="en-US" sz="1100" dirty="0" smtClean="0">
                <a:latin typeface="微软雅黑" pitchFamily="34" charset="-122"/>
                <a:ea typeface="微软雅黑" pitchFamily="34" charset="-122"/>
              </a:rPr>
              <a:t>亿元；进口</a:t>
            </a:r>
            <a:r>
              <a:rPr lang="en-US" altLang="zh-CN" sz="1100" dirty="0" smtClean="0">
                <a:latin typeface="微软雅黑" pitchFamily="34" charset="-122"/>
                <a:ea typeface="微软雅黑" pitchFamily="34" charset="-122"/>
              </a:rPr>
              <a:t>LNG</a:t>
            </a:r>
            <a:r>
              <a:rPr lang="zh-CN" altLang="en-US" sz="1100" dirty="0" smtClean="0">
                <a:latin typeface="微软雅黑" pitchFamily="34" charset="-122"/>
                <a:ea typeface="微软雅黑" pitchFamily="34" charset="-122"/>
              </a:rPr>
              <a:t>业务亏损</a:t>
            </a:r>
            <a:r>
              <a:rPr lang="en-US" altLang="zh-CN" sz="1100" dirty="0" smtClean="0">
                <a:latin typeface="微软雅黑" pitchFamily="34" charset="-122"/>
                <a:ea typeface="微软雅黑" pitchFamily="34" charset="-122"/>
              </a:rPr>
              <a:t>21</a:t>
            </a:r>
            <a:r>
              <a:rPr lang="zh-CN" altLang="en-US" sz="1100" dirty="0" smtClean="0">
                <a:latin typeface="微软雅黑" pitchFamily="34" charset="-122"/>
                <a:ea typeface="微软雅黑" pitchFamily="34" charset="-122"/>
              </a:rPr>
              <a:t>亿元，同比增加亏损</a:t>
            </a:r>
            <a:r>
              <a:rPr lang="en-US" altLang="zh-CN" sz="1100" dirty="0" smtClean="0">
                <a:latin typeface="微软雅黑" pitchFamily="34" charset="-122"/>
                <a:ea typeface="微软雅黑" pitchFamily="34" charset="-122"/>
              </a:rPr>
              <a:t>20</a:t>
            </a:r>
            <a:r>
              <a:rPr lang="zh-CN" altLang="en-US" sz="1100" dirty="0" smtClean="0">
                <a:latin typeface="微软雅黑" pitchFamily="34" charset="-122"/>
                <a:ea typeface="微软雅黑" pitchFamily="34" charset="-122"/>
              </a:rPr>
              <a:t>亿元。</a:t>
            </a:r>
            <a:endParaRPr lang="en-US" altLang="zh-CN" sz="1100" dirty="0" smtClean="0">
              <a:latin typeface="微软雅黑" pitchFamily="34" charset="-122"/>
              <a:ea typeface="微软雅黑" pitchFamily="34" charset="-122"/>
            </a:endParaRPr>
          </a:p>
          <a:p>
            <a:pPr marL="285750" indent="-285750" algn="just" fontAlgn="ctr">
              <a:lnSpc>
                <a:spcPct val="150000"/>
              </a:lnSpc>
              <a:buClr>
                <a:srgbClr val="27506E"/>
              </a:buClr>
              <a:buSzPct val="80000"/>
              <a:buFont typeface="Wingdings" panose="05000000000000000000" pitchFamily="2" charset="2"/>
              <a:buChar char="Ø"/>
            </a:pPr>
            <a:r>
              <a:rPr lang="zh-CN" altLang="en-US" sz="1100" b="1" dirty="0" smtClean="0">
                <a:latin typeface="微软雅黑" pitchFamily="34" charset="-122"/>
                <a:ea typeface="微软雅黑" pitchFamily="34" charset="-122"/>
              </a:rPr>
              <a:t>自产天然气盈利增加</a:t>
            </a:r>
            <a:r>
              <a:rPr lang="zh-CN" altLang="en-US" sz="1100" dirty="0" smtClean="0">
                <a:latin typeface="微软雅黑" pitchFamily="34" charset="-122"/>
                <a:ea typeface="微软雅黑" pitchFamily="34" charset="-122"/>
              </a:rPr>
              <a:t>的主要原因是居民用气价格与非居民用气价格并轨，油气田企业和天分公司进行了天然气推价，销售价格上涨，同时销售气量同比增加。油田企业自销天然气利润</a:t>
            </a:r>
            <a:r>
              <a:rPr lang="zh-CN" altLang="en-US" sz="1100" dirty="0">
                <a:latin typeface="微软雅黑" pitchFamily="34" charset="-122"/>
                <a:ea typeface="微软雅黑" pitchFamily="34" charset="-122"/>
              </a:rPr>
              <a:t>同比</a:t>
            </a:r>
            <a:r>
              <a:rPr lang="zh-CN" altLang="en-US" sz="1100" dirty="0" smtClean="0">
                <a:latin typeface="微软雅黑" pitchFamily="34" charset="-122"/>
                <a:ea typeface="微软雅黑" pitchFamily="34" charset="-122"/>
              </a:rPr>
              <a:t>增加</a:t>
            </a:r>
            <a:r>
              <a:rPr lang="en-US" altLang="zh-CN" sz="1100" dirty="0" smtClean="0">
                <a:latin typeface="微软雅黑" pitchFamily="34" charset="-122"/>
                <a:ea typeface="微软雅黑" pitchFamily="34" charset="-122"/>
              </a:rPr>
              <a:t>4</a:t>
            </a:r>
            <a:r>
              <a:rPr lang="zh-CN" altLang="en-US" sz="1100" dirty="0" smtClean="0">
                <a:latin typeface="微软雅黑" pitchFamily="34" charset="-122"/>
                <a:ea typeface="微软雅黑" pitchFamily="34" charset="-122"/>
              </a:rPr>
              <a:t>亿元；天分销售天然气利润</a:t>
            </a:r>
            <a:r>
              <a:rPr lang="zh-CN" altLang="en-US" sz="1100" dirty="0">
                <a:latin typeface="微软雅黑" pitchFamily="34" charset="-122"/>
                <a:ea typeface="微软雅黑" pitchFamily="34" charset="-122"/>
              </a:rPr>
              <a:t>同比</a:t>
            </a:r>
            <a:r>
              <a:rPr lang="zh-CN" altLang="en-US" sz="1100" dirty="0" smtClean="0">
                <a:latin typeface="微软雅黑" pitchFamily="34" charset="-122"/>
                <a:ea typeface="微软雅黑" pitchFamily="34" charset="-122"/>
              </a:rPr>
              <a:t>增加</a:t>
            </a:r>
            <a:r>
              <a:rPr lang="en-US" altLang="zh-CN" sz="1100" dirty="0" smtClean="0">
                <a:latin typeface="微软雅黑" pitchFamily="34" charset="-122"/>
                <a:ea typeface="微软雅黑" pitchFamily="34" charset="-122"/>
              </a:rPr>
              <a:t>7</a:t>
            </a:r>
            <a:r>
              <a:rPr lang="zh-CN" altLang="en-US" sz="1100" dirty="0" smtClean="0">
                <a:latin typeface="微软雅黑" pitchFamily="34" charset="-122"/>
                <a:ea typeface="微软雅黑" pitchFamily="34" charset="-122"/>
              </a:rPr>
              <a:t>亿元。</a:t>
            </a:r>
            <a:endParaRPr lang="en-US" altLang="zh-CN" sz="1100" dirty="0" smtClean="0">
              <a:latin typeface="微软雅黑" pitchFamily="34" charset="-122"/>
              <a:ea typeface="微软雅黑" pitchFamily="34" charset="-122"/>
            </a:endParaRPr>
          </a:p>
          <a:p>
            <a:pPr marL="285750" indent="-285750" algn="just" fontAlgn="ctr">
              <a:lnSpc>
                <a:spcPct val="150000"/>
              </a:lnSpc>
              <a:buClr>
                <a:srgbClr val="27506E"/>
              </a:buClr>
              <a:buSzPct val="80000"/>
              <a:buFont typeface="Wingdings" panose="05000000000000000000" pitchFamily="2" charset="2"/>
              <a:buChar char="Ø"/>
            </a:pPr>
            <a:r>
              <a:rPr lang="zh-CN" altLang="en-US" sz="1100" b="1" dirty="0" smtClean="0">
                <a:latin typeface="微软雅黑" pitchFamily="34" charset="-122"/>
                <a:ea typeface="微软雅黑" pitchFamily="34" charset="-122"/>
              </a:rPr>
              <a:t>进口</a:t>
            </a:r>
            <a:r>
              <a:rPr lang="en-US" altLang="zh-CN" sz="1100" b="1" dirty="0" smtClean="0">
                <a:latin typeface="微软雅黑" pitchFamily="34" charset="-122"/>
                <a:ea typeface="微软雅黑" pitchFamily="34" charset="-122"/>
              </a:rPr>
              <a:t>LNG</a:t>
            </a:r>
            <a:r>
              <a:rPr lang="zh-CN" altLang="en-US" sz="1100" b="1" dirty="0" smtClean="0">
                <a:latin typeface="微软雅黑" pitchFamily="34" charset="-122"/>
                <a:ea typeface="微软雅黑" pitchFamily="34" charset="-122"/>
              </a:rPr>
              <a:t>业务亏损增加</a:t>
            </a:r>
            <a:r>
              <a:rPr lang="zh-CN" altLang="en-US" sz="1100" dirty="0" smtClean="0">
                <a:latin typeface="微软雅黑" pitchFamily="34" charset="-122"/>
                <a:ea typeface="微软雅黑" pitchFamily="34" charset="-122"/>
              </a:rPr>
              <a:t>的主要原因</a:t>
            </a:r>
            <a:r>
              <a:rPr lang="en-US" altLang="zh-CN" sz="1100" dirty="0" smtClean="0">
                <a:latin typeface="微软雅黑" pitchFamily="34" charset="-122"/>
                <a:ea typeface="微软雅黑" pitchFamily="34" charset="-122"/>
              </a:rPr>
              <a:t>LNG</a:t>
            </a:r>
            <a:r>
              <a:rPr lang="zh-CN" altLang="en-US" sz="1100" dirty="0" smtClean="0">
                <a:latin typeface="微软雅黑" pitchFamily="34" charset="-122"/>
                <a:ea typeface="微软雅黑" pitchFamily="34" charset="-122"/>
              </a:rPr>
              <a:t>到岸成本较高，同比上升</a:t>
            </a:r>
            <a:r>
              <a:rPr lang="en-US" altLang="zh-CN" sz="1100" dirty="0" smtClean="0">
                <a:latin typeface="微软雅黑" pitchFamily="34" charset="-122"/>
                <a:ea typeface="微软雅黑" pitchFamily="34" charset="-122"/>
              </a:rPr>
              <a:t>0.94</a:t>
            </a:r>
            <a:r>
              <a:rPr lang="zh-CN" altLang="en-US" sz="1100" dirty="0" smtClean="0">
                <a:latin typeface="微软雅黑" pitchFamily="34" charset="-122"/>
                <a:ea typeface="微软雅黑" pitchFamily="34" charset="-122"/>
              </a:rPr>
              <a:t>元</a:t>
            </a:r>
            <a:r>
              <a:rPr lang="en-US" altLang="zh-CN" sz="1100" dirty="0" smtClean="0">
                <a:latin typeface="微软雅黑" pitchFamily="34" charset="-122"/>
                <a:ea typeface="微软雅黑" pitchFamily="34" charset="-122"/>
              </a:rPr>
              <a:t>/</a:t>
            </a:r>
            <a:r>
              <a:rPr lang="zh-CN" altLang="en-US" sz="1100" dirty="0" smtClean="0">
                <a:latin typeface="微软雅黑" pitchFamily="34" charset="-122"/>
                <a:ea typeface="微软雅黑" pitchFamily="34" charset="-122"/>
              </a:rPr>
              <a:t>方，</a:t>
            </a:r>
            <a:r>
              <a:rPr lang="en-US" altLang="zh-CN" sz="1100" dirty="0" smtClean="0">
                <a:latin typeface="微软雅黑" pitchFamily="34" charset="-122"/>
                <a:ea typeface="微软雅黑" pitchFamily="34" charset="-122"/>
              </a:rPr>
              <a:t>2019</a:t>
            </a:r>
            <a:r>
              <a:rPr lang="zh-CN" altLang="en-US" sz="1100" dirty="0" smtClean="0">
                <a:latin typeface="微软雅黑" pitchFamily="34" charset="-122"/>
                <a:ea typeface="微软雅黑" pitchFamily="34" charset="-122"/>
              </a:rPr>
              <a:t>年</a:t>
            </a:r>
            <a:r>
              <a:rPr lang="en-US" altLang="zh-CN" sz="1100" dirty="0" smtClean="0">
                <a:latin typeface="微软雅黑" pitchFamily="34" charset="-122"/>
                <a:ea typeface="微软雅黑" pitchFamily="34" charset="-122"/>
              </a:rPr>
              <a:t>1</a:t>
            </a:r>
            <a:r>
              <a:rPr lang="zh-CN" altLang="en-US" sz="1100" dirty="0" smtClean="0">
                <a:latin typeface="微软雅黑" pitchFamily="34" charset="-122"/>
                <a:ea typeface="微软雅黑" pitchFamily="34" charset="-122"/>
              </a:rPr>
              <a:t>季度进口长约实际结算</a:t>
            </a:r>
            <a:r>
              <a:rPr lang="en-US" altLang="zh-CN" sz="1100" dirty="0" smtClean="0">
                <a:latin typeface="微软雅黑" pitchFamily="34" charset="-122"/>
                <a:ea typeface="微软雅黑" pitchFamily="34" charset="-122"/>
              </a:rPr>
              <a:t>JCC</a:t>
            </a:r>
            <a:r>
              <a:rPr lang="zh-CN" altLang="en-US" sz="1100" dirty="0" smtClean="0">
                <a:latin typeface="微软雅黑" pitchFamily="34" charset="-122"/>
                <a:ea typeface="微软雅黑" pitchFamily="34" charset="-122"/>
              </a:rPr>
              <a:t>价格平均为</a:t>
            </a:r>
            <a:r>
              <a:rPr lang="en-US" altLang="zh-CN" sz="1100" dirty="0" smtClean="0">
                <a:latin typeface="微软雅黑" pitchFamily="34" charset="-122"/>
                <a:ea typeface="微软雅黑" pitchFamily="34" charset="-122"/>
              </a:rPr>
              <a:t>76</a:t>
            </a:r>
            <a:r>
              <a:rPr lang="zh-CN" altLang="en-US" sz="1100" dirty="0" smtClean="0">
                <a:latin typeface="微软雅黑" pitchFamily="34" charset="-122"/>
                <a:ea typeface="微软雅黑" pitchFamily="34" charset="-122"/>
              </a:rPr>
              <a:t>美元</a:t>
            </a:r>
            <a:r>
              <a:rPr lang="en-US" altLang="zh-CN" sz="1100" dirty="0" smtClean="0">
                <a:latin typeface="微软雅黑" pitchFamily="34" charset="-122"/>
                <a:ea typeface="微软雅黑" pitchFamily="34" charset="-122"/>
              </a:rPr>
              <a:t>/</a:t>
            </a:r>
            <a:r>
              <a:rPr lang="zh-CN" altLang="en-US" sz="1100" dirty="0" smtClean="0">
                <a:latin typeface="微软雅黑" pitchFamily="34" charset="-122"/>
                <a:ea typeface="微软雅黑" pitchFamily="34" charset="-122"/>
              </a:rPr>
              <a:t>桶，同比高</a:t>
            </a:r>
            <a:r>
              <a:rPr lang="en-US" altLang="zh-CN" sz="1100" dirty="0" smtClean="0">
                <a:latin typeface="微软雅黑" pitchFamily="34" charset="-122"/>
                <a:ea typeface="微软雅黑" pitchFamily="34" charset="-122"/>
              </a:rPr>
              <a:t>20</a:t>
            </a:r>
            <a:r>
              <a:rPr lang="zh-CN" altLang="en-US" sz="1100" dirty="0" smtClean="0">
                <a:latin typeface="微软雅黑" pitchFamily="34" charset="-122"/>
                <a:ea typeface="微软雅黑" pitchFamily="34" charset="-122"/>
              </a:rPr>
              <a:t>美元</a:t>
            </a:r>
            <a:r>
              <a:rPr lang="en-US" altLang="zh-CN" sz="1100" dirty="0" smtClean="0">
                <a:latin typeface="微软雅黑" pitchFamily="34" charset="-122"/>
                <a:ea typeface="微软雅黑" pitchFamily="34" charset="-122"/>
              </a:rPr>
              <a:t>/</a:t>
            </a:r>
            <a:r>
              <a:rPr lang="zh-CN" altLang="en-US" sz="1100" dirty="0" smtClean="0">
                <a:latin typeface="微软雅黑" pitchFamily="34" charset="-122"/>
                <a:ea typeface="微软雅黑" pitchFamily="34" charset="-122"/>
              </a:rPr>
              <a:t>桶（约</a:t>
            </a:r>
            <a:r>
              <a:rPr lang="en-US" altLang="zh-CN" sz="1100" dirty="0" smtClean="0">
                <a:latin typeface="微软雅黑" pitchFamily="34" charset="-122"/>
                <a:ea typeface="微软雅黑" pitchFamily="34" charset="-122"/>
              </a:rPr>
              <a:t>0.8</a:t>
            </a:r>
            <a:r>
              <a:rPr lang="zh-CN" altLang="en-US" sz="1100" dirty="0" smtClean="0">
                <a:latin typeface="微软雅黑" pitchFamily="34" charset="-122"/>
                <a:ea typeface="微软雅黑" pitchFamily="34" charset="-122"/>
              </a:rPr>
              <a:t>元</a:t>
            </a:r>
            <a:r>
              <a:rPr lang="en-US" altLang="zh-CN" sz="1100" dirty="0" smtClean="0">
                <a:latin typeface="微软雅黑" pitchFamily="34" charset="-122"/>
                <a:ea typeface="微软雅黑" pitchFamily="34" charset="-122"/>
              </a:rPr>
              <a:t>/</a:t>
            </a:r>
            <a:r>
              <a:rPr lang="zh-CN" altLang="en-US" sz="1100" dirty="0" smtClean="0">
                <a:latin typeface="微软雅黑" pitchFamily="34" charset="-122"/>
                <a:ea typeface="微软雅黑" pitchFamily="34" charset="-122"/>
              </a:rPr>
              <a:t>方）。虽然</a:t>
            </a:r>
            <a:r>
              <a:rPr lang="en-US" altLang="zh-CN" sz="1100" dirty="0" smtClean="0">
                <a:latin typeface="微软雅黑" pitchFamily="34" charset="-122"/>
                <a:ea typeface="微软雅黑" pitchFamily="34" charset="-122"/>
              </a:rPr>
              <a:t>LNG</a:t>
            </a:r>
            <a:r>
              <a:rPr lang="zh-CN" altLang="en-US" sz="1100" dirty="0" smtClean="0">
                <a:latin typeface="微软雅黑" pitchFamily="34" charset="-122"/>
                <a:ea typeface="微软雅黑" pitchFamily="34" charset="-122"/>
              </a:rPr>
              <a:t>销售价格同比上涨了</a:t>
            </a:r>
            <a:r>
              <a:rPr lang="en-US" altLang="zh-CN" sz="1100" dirty="0" smtClean="0">
                <a:latin typeface="微软雅黑" pitchFamily="34" charset="-122"/>
                <a:ea typeface="微软雅黑" pitchFamily="34" charset="-122"/>
              </a:rPr>
              <a:t>0.3</a:t>
            </a:r>
            <a:r>
              <a:rPr lang="zh-CN" altLang="en-US" sz="1100" dirty="0" smtClean="0">
                <a:latin typeface="微软雅黑" pitchFamily="34" charset="-122"/>
                <a:ea typeface="微软雅黑" pitchFamily="34" charset="-122"/>
              </a:rPr>
              <a:t>元</a:t>
            </a:r>
            <a:r>
              <a:rPr lang="en-US" altLang="zh-CN" sz="1100" dirty="0" smtClean="0">
                <a:latin typeface="微软雅黑" pitchFamily="34" charset="-122"/>
                <a:ea typeface="微软雅黑" pitchFamily="34" charset="-122"/>
              </a:rPr>
              <a:t>/</a:t>
            </a:r>
            <a:r>
              <a:rPr lang="zh-CN" altLang="en-US" sz="1100" dirty="0" smtClean="0">
                <a:latin typeface="微软雅黑" pitchFamily="34" charset="-122"/>
                <a:ea typeface="微软雅黑" pitchFamily="34" charset="-122"/>
              </a:rPr>
              <a:t>方，但远低于成本上升幅度。</a:t>
            </a:r>
            <a:endParaRPr lang="en-US" altLang="zh-CN" sz="1100" dirty="0" smtClean="0">
              <a:latin typeface="微软雅黑" pitchFamily="34" charset="-122"/>
              <a:ea typeface="微软雅黑" pitchFamily="34" charset="-122"/>
            </a:endParaRPr>
          </a:p>
        </p:txBody>
      </p:sp>
      <p:sp>
        <p:nvSpPr>
          <p:cNvPr id="9" name="灯片编号占位符 8"/>
          <p:cNvSpPr txBox="1">
            <a:spLocks/>
          </p:cNvSpPr>
          <p:nvPr/>
        </p:nvSpPr>
        <p:spPr>
          <a:xfrm>
            <a:off x="8128900" y="6242465"/>
            <a:ext cx="62139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14</a:t>
            </a:r>
            <a:endParaRPr kumimoji="0" lang="zh-CN"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half" idx="10"/>
          </p:nvPr>
        </p:nvSpPr>
        <p:spPr>
          <a:xfrm>
            <a:off x="6516270" y="5883858"/>
            <a:ext cx="1197470" cy="365125"/>
          </a:xfrm>
        </p:spPr>
        <p:txBody>
          <a:bodyPr/>
          <a:lstStyle/>
          <a:p>
            <a:fld id="{D9DE98FE-917E-4DEF-80D6-9FEA7ECDC804}" type="datetime1">
              <a:rPr lang="zh-CN" altLang="en-US" smtClean="0"/>
              <a:pPr/>
              <a:t>2019/4/25</a:t>
            </a:fld>
            <a:endParaRPr lang="zh-CN" altLang="en-US"/>
          </a:p>
        </p:txBody>
      </p:sp>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15</a:t>
            </a:r>
            <a:endParaRPr lang="zh-CN" altLang="en-US" dirty="0">
              <a:solidFill>
                <a:srgbClr val="FFFFFF"/>
              </a:solidFill>
              <a:latin typeface="Arial" panose="020B0604020202020204" pitchFamily="34" charset="0"/>
              <a:cs typeface="Arial" panose="020B0604020202020204" pitchFamily="34" charset="0"/>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20" name="矩形 19"/>
          <p:cNvSpPr/>
          <p:nvPr/>
        </p:nvSpPr>
        <p:spPr>
          <a:xfrm>
            <a:off x="395420" y="1076511"/>
            <a:ext cx="8138976" cy="1865126"/>
          </a:xfrm>
          <a:prstGeom prst="rect">
            <a:avLst/>
          </a:prstGeom>
        </p:spPr>
        <p:txBody>
          <a:bodyPr wrap="square">
            <a:spAutoFit/>
          </a:bodyPr>
          <a:lstStyle/>
          <a:p>
            <a:pPr algn="just" eaLnBrk="0" hangingPunct="0">
              <a:lnSpc>
                <a:spcPct val="120000"/>
              </a:lnSpc>
              <a:buSzPct val="60000"/>
            </a:pPr>
            <a:r>
              <a:rPr lang="en-US" altLang="zh-CN" sz="1200" dirty="0" smtClean="0">
                <a:latin typeface="微软雅黑" panose="020B0503020204020204" pitchFamily="34" charset="-122"/>
                <a:ea typeface="微软雅黑" panose="020B0503020204020204" pitchFamily="34" charset="-122"/>
              </a:rPr>
              <a:t>       3</a:t>
            </a:r>
            <a:r>
              <a:rPr lang="zh-CN" altLang="en-US" sz="1200" dirty="0" smtClean="0">
                <a:latin typeface="微软雅黑" panose="020B0503020204020204" pitchFamily="34" charset="-122"/>
                <a:ea typeface="微软雅黑" panose="020B0503020204020204" pitchFamily="34" charset="-122"/>
              </a:rPr>
              <a:t>月份国内汽柴油调价窗口共</a:t>
            </a: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次，其中：</a:t>
            </a:r>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月</a:t>
            </a:r>
            <a:r>
              <a:rPr lang="en-US" altLang="zh-CN" sz="1200" dirty="0" smtClean="0">
                <a:latin typeface="微软雅黑" panose="020B0503020204020204" pitchFamily="34" charset="-122"/>
                <a:ea typeface="微软雅黑" panose="020B0503020204020204" pitchFamily="34" charset="-122"/>
              </a:rPr>
              <a:t>14</a:t>
            </a:r>
            <a:r>
              <a:rPr lang="zh-CN" altLang="en-US" sz="1200" dirty="0" smtClean="0">
                <a:latin typeface="微软雅黑" panose="020B0503020204020204" pitchFamily="34" charset="-122"/>
                <a:ea typeface="微软雅黑" panose="020B0503020204020204" pitchFamily="34" charset="-122"/>
              </a:rPr>
              <a:t>号汽柴油调价搁浅，</a:t>
            </a:r>
            <a:r>
              <a:rPr lang="en-US" altLang="zh-CN" sz="1200" dirty="0" smtClean="0">
                <a:latin typeface="微软雅黑" panose="020B0503020204020204" pitchFamily="34" charset="-122"/>
                <a:ea typeface="微软雅黑" panose="020B0503020204020204" pitchFamily="34" charset="-122"/>
              </a:rPr>
              <a:t>28</a:t>
            </a:r>
            <a:r>
              <a:rPr lang="zh-CN" altLang="en-US" sz="1200" dirty="0" smtClean="0">
                <a:latin typeface="微软雅黑" panose="020B0503020204020204" pitchFamily="34" charset="-122"/>
                <a:ea typeface="微软雅黑" panose="020B0503020204020204" pitchFamily="34" charset="-122"/>
              </a:rPr>
              <a:t>号均上调</a:t>
            </a:r>
            <a:r>
              <a:rPr lang="en-US" altLang="zh-CN" sz="1200" dirty="0" smtClean="0">
                <a:latin typeface="微软雅黑" panose="020B0503020204020204" pitchFamily="34" charset="-122"/>
                <a:ea typeface="微软雅黑" panose="020B0503020204020204" pitchFamily="34" charset="-122"/>
              </a:rPr>
              <a:t>80</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吨。汽油与柴油（标准品）军队价格分别为</a:t>
            </a:r>
            <a:r>
              <a:rPr lang="en-US" altLang="zh-CN" sz="1200" dirty="0" smtClean="0">
                <a:latin typeface="微软雅黑" panose="020B0503020204020204" pitchFamily="34" charset="-122"/>
                <a:ea typeface="微软雅黑" panose="020B0503020204020204" pitchFamily="34" charset="-122"/>
              </a:rPr>
              <a:t>7918</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6903</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吨，环比分别上升</a:t>
            </a:r>
            <a:r>
              <a:rPr lang="en-US" altLang="zh-CN" sz="1200" dirty="0" smtClean="0">
                <a:latin typeface="微软雅黑" panose="020B0503020204020204" pitchFamily="34" charset="-122"/>
                <a:ea typeface="微软雅黑" panose="020B0503020204020204" pitchFamily="34" charset="-122"/>
              </a:rPr>
              <a:t>303</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294</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一季度累计调价</a:t>
            </a:r>
            <a:r>
              <a:rPr lang="en-US" altLang="zh-CN" sz="1200" dirty="0" smtClean="0">
                <a:latin typeface="微软雅黑" panose="020B0503020204020204" pitchFamily="34" charset="-122"/>
                <a:ea typeface="微软雅黑" panose="020B0503020204020204" pitchFamily="34" charset="-122"/>
              </a:rPr>
              <a:t>6</a:t>
            </a:r>
            <a:r>
              <a:rPr lang="zh-CN" altLang="en-US" sz="1200" dirty="0" smtClean="0">
                <a:latin typeface="微软雅黑" panose="020B0503020204020204" pitchFamily="34" charset="-122"/>
                <a:ea typeface="微软雅黑" panose="020B0503020204020204" pitchFamily="34" charset="-122"/>
              </a:rPr>
              <a:t>次，上调</a:t>
            </a:r>
            <a:r>
              <a:rPr lang="en-US" altLang="zh-CN" sz="1200" dirty="0" smtClean="0">
                <a:latin typeface="微软雅黑" panose="020B0503020204020204" pitchFamily="34" charset="-122"/>
                <a:ea typeface="微软雅黑" panose="020B0503020204020204" pitchFamily="34" charset="-122"/>
              </a:rPr>
              <a:t>5</a:t>
            </a:r>
            <a:r>
              <a:rPr lang="zh-CN" altLang="en-US" sz="1200" dirty="0" smtClean="0">
                <a:latin typeface="微软雅黑" panose="020B0503020204020204" pitchFamily="34" charset="-122"/>
                <a:ea typeface="微软雅黑" panose="020B0503020204020204" pitchFamily="34" charset="-122"/>
              </a:rPr>
              <a:t>次，搁浅</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次，</a:t>
            </a:r>
            <a:r>
              <a:rPr lang="zh-CN" altLang="zh-CN" sz="1200" dirty="0" smtClean="0">
                <a:latin typeface="微软雅黑" panose="020B0503020204020204" pitchFamily="34" charset="-122"/>
                <a:ea typeface="微软雅黑" panose="020B0503020204020204" pitchFamily="34" charset="-122"/>
              </a:rPr>
              <a:t>汽油价格累计上调</a:t>
            </a:r>
            <a:r>
              <a:rPr lang="en-US" altLang="zh-CN" sz="1200" dirty="0" smtClean="0">
                <a:latin typeface="微软雅黑" panose="020B0503020204020204" pitchFamily="34" charset="-122"/>
                <a:ea typeface="微软雅黑" panose="020B0503020204020204" pitchFamily="34" charset="-122"/>
              </a:rPr>
              <a:t>750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吨，柴油价格累计上调</a:t>
            </a:r>
            <a:r>
              <a:rPr lang="en-US" altLang="zh-CN" sz="1200" dirty="0" smtClean="0">
                <a:latin typeface="微软雅黑" panose="020B0503020204020204" pitchFamily="34" charset="-122"/>
                <a:ea typeface="微软雅黑" panose="020B0503020204020204" pitchFamily="34" charset="-122"/>
              </a:rPr>
              <a:t>725</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zh-CN" altLang="en-US" sz="1200" dirty="0" smtClean="0">
                <a:latin typeface="微软雅黑" panose="020B0503020204020204" pitchFamily="34" charset="-122"/>
                <a:ea typeface="微软雅黑" panose="020B0503020204020204" pitchFamily="34" charset="-122"/>
              </a:rPr>
              <a:t>。汽油与柴油（标准品）军队价格分别为</a:t>
            </a:r>
            <a:r>
              <a:rPr lang="en-US" altLang="zh-CN" sz="1200" dirty="0" smtClean="0">
                <a:latin typeface="微软雅黑" panose="020B0503020204020204" pitchFamily="34" charset="-122"/>
                <a:ea typeface="微软雅黑" panose="020B0503020204020204" pitchFamily="34" charset="-122"/>
              </a:rPr>
              <a:t>7618</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6614</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吨，同比分别上升</a:t>
            </a:r>
            <a:r>
              <a:rPr lang="en-US" altLang="zh-CN" sz="1200" dirty="0" smtClean="0">
                <a:latin typeface="微软雅黑" panose="020B0503020204020204" pitchFamily="34" charset="-122"/>
                <a:ea typeface="微软雅黑" panose="020B0503020204020204" pitchFamily="34" charset="-122"/>
              </a:rPr>
              <a:t>158</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145</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a:t>
            </a:r>
            <a:endParaRPr lang="en-US" altLang="zh-CN" sz="1200" dirty="0" smtClean="0">
              <a:latin typeface="微软雅黑" panose="020B0503020204020204" pitchFamily="34" charset="-122"/>
              <a:ea typeface="微软雅黑" panose="020B0503020204020204" pitchFamily="34" charset="-122"/>
            </a:endParaRPr>
          </a:p>
          <a:p>
            <a:pPr algn="just" eaLnBrk="0" hangingPunct="0">
              <a:lnSpc>
                <a:spcPct val="120000"/>
              </a:lnSpc>
              <a:buSzPct val="60000"/>
            </a:pPr>
            <a:r>
              <a:rPr lang="zh-CN" altLang="en-US" sz="1200" dirty="0" smtClean="0">
                <a:latin typeface="微软雅黑" panose="020B0503020204020204" pitchFamily="34" charset="-122"/>
                <a:ea typeface="微软雅黑" panose="020B0503020204020204" pitchFamily="34" charset="-122"/>
              </a:rPr>
              <a:t>       新加坡汽油与柴油到岸完税价（标准品）分别为</a:t>
            </a:r>
            <a:r>
              <a:rPr lang="en-US" altLang="zh-CN" sz="1200" dirty="0" smtClean="0">
                <a:latin typeface="微软雅黑" panose="020B0503020204020204" pitchFamily="34" charset="-122"/>
                <a:ea typeface="微软雅黑" panose="020B0503020204020204" pitchFamily="34" charset="-122"/>
              </a:rPr>
              <a:t>6976</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6582</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吨，环比分别上升</a:t>
            </a:r>
            <a:r>
              <a:rPr lang="en-US" altLang="zh-CN" sz="1200" dirty="0" smtClean="0">
                <a:latin typeface="微软雅黑" panose="020B0503020204020204" pitchFamily="34" charset="-122"/>
                <a:ea typeface="微软雅黑" panose="020B0503020204020204" pitchFamily="34" charset="-122"/>
              </a:rPr>
              <a:t>485</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108</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 一季度新加坡汽油为</a:t>
            </a:r>
            <a:r>
              <a:rPr lang="en-US" altLang="zh-CN" sz="1200" dirty="0" smtClean="0">
                <a:latin typeface="微软雅黑" panose="020B0503020204020204" pitchFamily="34" charset="-122"/>
                <a:ea typeface="微软雅黑" panose="020B0503020204020204" pitchFamily="34" charset="-122"/>
              </a:rPr>
              <a:t>6556</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419</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吨，新加坡柴油</a:t>
            </a:r>
            <a:r>
              <a:rPr lang="en-US" altLang="zh-CN" sz="1200" dirty="0" smtClean="0">
                <a:latin typeface="微软雅黑" panose="020B0503020204020204" pitchFamily="34" charset="-122"/>
                <a:ea typeface="微软雅黑" panose="020B0503020204020204" pitchFamily="34" charset="-122"/>
              </a:rPr>
              <a:t>6398</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吨，同比上涨</a:t>
            </a:r>
            <a:r>
              <a:rPr lang="en-US" altLang="zh-CN" sz="1200" dirty="0" smtClean="0">
                <a:latin typeface="微软雅黑" panose="020B0503020204020204" pitchFamily="34" charset="-122"/>
                <a:ea typeface="微软雅黑" panose="020B0503020204020204" pitchFamily="34" charset="-122"/>
              </a:rPr>
              <a:t>107</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a:t>
            </a:r>
            <a:endParaRPr lang="en-US" altLang="zh-CN" sz="1200" dirty="0" smtClean="0">
              <a:latin typeface="微软雅黑" panose="020B0503020204020204" pitchFamily="34" charset="-122"/>
              <a:ea typeface="微软雅黑" panose="020B0503020204020204" pitchFamily="34" charset="-122"/>
            </a:endParaRPr>
          </a:p>
          <a:p>
            <a:pPr algn="just" eaLnBrk="0" hangingPunct="0">
              <a:lnSpc>
                <a:spcPct val="120000"/>
              </a:lnSpc>
              <a:buSzPct val="60000"/>
            </a:pPr>
            <a:r>
              <a:rPr lang="zh-CN" altLang="en-US" sz="1200" dirty="0" smtClean="0">
                <a:latin typeface="微软雅黑" panose="020B0503020204020204" pitchFamily="34" charset="-122"/>
                <a:ea typeface="微软雅黑" panose="020B0503020204020204" pitchFamily="34" charset="-122"/>
              </a:rPr>
              <a:t>      外采山东地炼汽柴油（标准品）到货价分别为</a:t>
            </a:r>
            <a:r>
              <a:rPr lang="en-US" altLang="zh-CN" sz="1200" dirty="0" smtClean="0">
                <a:latin typeface="微软雅黑" panose="020B0503020204020204" pitchFamily="34" charset="-122"/>
                <a:ea typeface="微软雅黑" panose="020B0503020204020204" pitchFamily="34" charset="-122"/>
              </a:rPr>
              <a:t>6211</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5709</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吨，环比分别上升</a:t>
            </a:r>
            <a:r>
              <a:rPr lang="en-US" altLang="zh-CN" sz="1200" dirty="0" smtClean="0">
                <a:latin typeface="微软雅黑" panose="020B0503020204020204" pitchFamily="34" charset="-122"/>
                <a:ea typeface="微软雅黑" panose="020B0503020204020204" pitchFamily="34" charset="-122"/>
              </a:rPr>
              <a:t>71</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184</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吨。一季度外采山东地炼汽油到货价为</a:t>
            </a:r>
            <a:r>
              <a:rPr lang="en-US" altLang="zh-CN" sz="1200" dirty="0" smtClean="0">
                <a:latin typeface="微软雅黑" panose="020B0503020204020204" pitchFamily="34" charset="-122"/>
                <a:ea typeface="微软雅黑" panose="020B0503020204020204" pitchFamily="34" charset="-122"/>
              </a:rPr>
              <a:t>6206</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216</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吨，柴油到货价为</a:t>
            </a:r>
            <a:r>
              <a:rPr lang="en-US" altLang="zh-CN" sz="1200" dirty="0" smtClean="0">
                <a:latin typeface="微软雅黑" panose="020B0503020204020204" pitchFamily="34" charset="-122"/>
                <a:ea typeface="微软雅黑" panose="020B0503020204020204" pitchFamily="34" charset="-122"/>
              </a:rPr>
              <a:t>5711</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吨，同比上涨</a:t>
            </a:r>
            <a:r>
              <a:rPr lang="en-US" altLang="zh-CN" sz="1200" dirty="0" smtClean="0">
                <a:latin typeface="微软雅黑" panose="020B0503020204020204" pitchFamily="34" charset="-122"/>
                <a:ea typeface="微软雅黑" panose="020B0503020204020204" pitchFamily="34" charset="-122"/>
              </a:rPr>
              <a:t>52</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a:t>
            </a:r>
            <a:endParaRPr lang="en-US" altLang="zh-CN" sz="1200" dirty="0" smtClean="0">
              <a:latin typeface="微软雅黑" panose="020B0503020204020204" pitchFamily="34" charset="-122"/>
              <a:ea typeface="微软雅黑" panose="020B0503020204020204" pitchFamily="34" charset="-122"/>
            </a:endParaRPr>
          </a:p>
        </p:txBody>
      </p:sp>
      <p:sp>
        <p:nvSpPr>
          <p:cNvPr id="12"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成品油价格情况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15" name="Rectangle 2"/>
          <p:cNvSpPr>
            <a:spLocks noChangeArrowheads="1"/>
          </p:cNvSpPr>
          <p:nvPr/>
        </p:nvSpPr>
        <p:spPr bwMode="auto">
          <a:xfrm>
            <a:off x="3721540" y="2833915"/>
            <a:ext cx="4812856"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33763" algn="l" defTabSz="914400" rtl="0" eaLnBrk="1" fontAlgn="base" latinLnBrk="0" hangingPunct="1">
              <a:lnSpc>
                <a:spcPct val="100000"/>
              </a:lnSpc>
              <a:spcBef>
                <a:spcPct val="0"/>
              </a:spcBef>
              <a:spcAft>
                <a:spcPct val="0"/>
              </a:spcAft>
              <a:buClrTx/>
              <a:buSzTx/>
              <a:buFontTx/>
              <a:buNone/>
              <a:tabLst/>
            </a:pPr>
            <a:r>
              <a:rPr kumimoji="0" lang="en-US" alt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单位：元</a:t>
            </a:r>
            <a:r>
              <a:rPr kumimoji="0" lang="en-US" alt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吨，含税价</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 name="Rectangle 2"/>
          <p:cNvSpPr>
            <a:spLocks noChangeArrowheads="1"/>
          </p:cNvSpPr>
          <p:nvPr/>
        </p:nvSpPr>
        <p:spPr bwMode="auto">
          <a:xfrm>
            <a:off x="-384876" y="2833915"/>
            <a:ext cx="4812856"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33763" algn="l" defTabSz="914400" rtl="0" eaLnBrk="1" fontAlgn="base" latinLnBrk="0" hangingPunct="1">
              <a:lnSpc>
                <a:spcPct val="100000"/>
              </a:lnSpc>
              <a:spcBef>
                <a:spcPct val="0"/>
              </a:spcBef>
              <a:spcAft>
                <a:spcPct val="0"/>
              </a:spcAft>
              <a:buClrTx/>
              <a:buSzTx/>
              <a:buFontTx/>
              <a:buNone/>
              <a:tabLst/>
            </a:pPr>
            <a:r>
              <a:rPr kumimoji="0" lang="en-US" alt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单位：元</a:t>
            </a:r>
            <a:r>
              <a:rPr kumimoji="0" lang="en-US" alt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吨，含税价</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13" name="图表 12">
            <a:extLst>
              <a:ext uri="{FF2B5EF4-FFF2-40B4-BE49-F238E27FC236}">
                <a16:creationId xmlns:xdr="http://schemas.openxmlformats.org/drawingml/2006/spreadsheetDrawing" xmlns:a16="http://schemas.microsoft.com/office/drawing/2014/main" xmlns="" xmlns:lc="http://schemas.openxmlformats.org/drawingml/2006/lockedCanvas" id="{00000000-0008-0000-0200-000002000000}"/>
              </a:ext>
            </a:extLst>
          </p:cNvPr>
          <p:cNvGraphicFramePr/>
          <p:nvPr/>
        </p:nvGraphicFramePr>
        <p:xfrm>
          <a:off x="639535" y="3212970"/>
          <a:ext cx="3788445" cy="26708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图表 13">
            <a:extLst>
              <a:ext uri="{FF2B5EF4-FFF2-40B4-BE49-F238E27FC236}">
                <a16:creationId xmlns:xdr="http://schemas.openxmlformats.org/drawingml/2006/spreadsheetDrawing" xmlns:a16="http://schemas.microsoft.com/office/drawing/2014/main" xmlns="" xmlns:lc="http://schemas.openxmlformats.org/drawingml/2006/lockedCanvas" id="{00000000-0008-0000-0200-000003000000}"/>
              </a:ext>
            </a:extLst>
          </p:cNvPr>
          <p:cNvGraphicFramePr/>
          <p:nvPr/>
        </p:nvGraphicFramePr>
        <p:xfrm>
          <a:off x="4788030" y="3212970"/>
          <a:ext cx="3909000" cy="267088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82491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16</a:t>
            </a:r>
            <a:endParaRPr lang="zh-CN" altLang="en-US" dirty="0">
              <a:solidFill>
                <a:srgbClr val="FFFFFF"/>
              </a:solidFill>
              <a:latin typeface="Arial" panose="020B0604020202020204" pitchFamily="34" charset="0"/>
              <a:cs typeface="Arial" panose="020B0604020202020204" pitchFamily="34" charset="0"/>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29" name="矩形 28"/>
          <p:cNvSpPr/>
          <p:nvPr/>
        </p:nvSpPr>
        <p:spPr>
          <a:xfrm>
            <a:off x="611448" y="945709"/>
            <a:ext cx="8085581" cy="1643527"/>
          </a:xfrm>
          <a:prstGeom prst="rect">
            <a:avLst/>
          </a:prstGeom>
        </p:spPr>
        <p:txBody>
          <a:bodyPr wrap="square">
            <a:spAutoFit/>
          </a:bodyPr>
          <a:lstStyle/>
          <a:p>
            <a:pPr algn="just" eaLnBrk="0" hangingPunct="0">
              <a:lnSpc>
                <a:spcPct val="120000"/>
              </a:lnSpc>
              <a:buSzPct val="60000"/>
            </a:pPr>
            <a:r>
              <a:rPr lang="zh-CN" altLang="en-US" sz="1200" b="1" dirty="0" smtClean="0">
                <a:latin typeface="微软雅黑" panose="020B0503020204020204" pitchFamily="34" charset="-122"/>
                <a:ea typeface="微软雅黑" panose="020B0503020204020204" pitchFamily="34" charset="-122"/>
              </a:rPr>
              <a:t>汽柴油经营</a:t>
            </a:r>
            <a:r>
              <a:rPr lang="zh-CN" altLang="zh-CN" sz="1200" b="1" dirty="0" smtClean="0">
                <a:latin typeface="微软雅黑" panose="020B0503020204020204" pitchFamily="34" charset="-122"/>
                <a:ea typeface="微软雅黑" panose="020B0503020204020204" pitchFamily="34" charset="-122"/>
              </a:rPr>
              <a:t>总体情况</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汽油</a:t>
            </a:r>
            <a:endParaRPr lang="zh-CN" altLang="zh-CN" sz="1200" b="1" dirty="0" smtClean="0">
              <a:latin typeface="微软雅黑" panose="020B0503020204020204" pitchFamily="34" charset="-122"/>
              <a:ea typeface="微软雅黑" panose="020B0503020204020204" pitchFamily="34" charset="-122"/>
            </a:endParaRPr>
          </a:p>
          <a:p>
            <a:pPr algn="just" eaLnBrk="0" hangingPunct="0">
              <a:lnSpc>
                <a:spcPct val="120000"/>
              </a:lnSpc>
              <a:spcBef>
                <a:spcPts val="0"/>
              </a:spcBef>
              <a:buSzPct val="60000"/>
            </a:pPr>
            <a:endParaRPr lang="en-US" altLang="zh-CN" sz="1200" dirty="0" smtClean="0">
              <a:latin typeface="微软雅黑" panose="020B0503020204020204" pitchFamily="34" charset="-122"/>
              <a:ea typeface="微软雅黑" panose="020B0503020204020204" pitchFamily="34" charset="-122"/>
            </a:endParaRPr>
          </a:p>
          <a:p>
            <a:pPr algn="just" eaLnBrk="0" hangingPunct="0">
              <a:lnSpc>
                <a:spcPct val="120000"/>
              </a:lnSpc>
              <a:buSzPct val="60000"/>
            </a:pP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月份</a:t>
            </a:r>
            <a:r>
              <a:rPr lang="zh-CN" altLang="zh-CN" sz="1200" dirty="0" smtClean="0">
                <a:latin typeface="微软雅黑" panose="020B0503020204020204" pitchFamily="34" charset="-122"/>
                <a:ea typeface="微软雅黑" panose="020B0503020204020204" pitchFamily="34" charset="-122"/>
              </a:rPr>
              <a:t>销售公司境内汽油销量</a:t>
            </a:r>
            <a:r>
              <a:rPr lang="en-US" altLang="zh-CN" sz="1200" dirty="0" smtClean="0">
                <a:latin typeface="微软雅黑" panose="020B0503020204020204" pitchFamily="34" charset="-122"/>
                <a:ea typeface="微软雅黑" panose="020B0503020204020204" pitchFamily="34" charset="-122"/>
              </a:rPr>
              <a:t>705</a:t>
            </a:r>
            <a:r>
              <a:rPr lang="zh-CN" altLang="zh-CN" sz="1200" dirty="0" smtClean="0">
                <a:latin typeface="微软雅黑" panose="020B0503020204020204" pitchFamily="34" charset="-122"/>
                <a:ea typeface="微软雅黑" panose="020B0503020204020204" pitchFamily="34" charset="-122"/>
              </a:rPr>
              <a:t>万吨，环比减少</a:t>
            </a:r>
            <a:r>
              <a:rPr lang="en-US" altLang="zh-CN" sz="1200" dirty="0" smtClean="0">
                <a:latin typeface="微软雅黑" panose="020B0503020204020204" pitchFamily="34" charset="-122"/>
                <a:ea typeface="微软雅黑" panose="020B0503020204020204" pitchFamily="34" charset="-122"/>
              </a:rPr>
              <a:t>49</a:t>
            </a:r>
            <a:r>
              <a:rPr lang="zh-CN" altLang="zh-CN" sz="1200" dirty="0" smtClean="0">
                <a:latin typeface="微软雅黑" panose="020B0503020204020204" pitchFamily="34" charset="-122"/>
                <a:ea typeface="微软雅黑" panose="020B0503020204020204" pitchFamily="34" charset="-122"/>
              </a:rPr>
              <a:t>万吨，销售价格</a:t>
            </a:r>
            <a:r>
              <a:rPr lang="en-US" altLang="zh-CN" sz="1200" dirty="0" smtClean="0">
                <a:latin typeface="微软雅黑" panose="020B0503020204020204" pitchFamily="34" charset="-122"/>
                <a:ea typeface="微软雅黑" panose="020B0503020204020204" pitchFamily="34" charset="-122"/>
              </a:rPr>
              <a:t>8862</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吨，环比上涨</a:t>
            </a:r>
            <a:r>
              <a:rPr lang="en-US" altLang="zh-CN" sz="1200" dirty="0" smtClean="0">
                <a:latin typeface="微软雅黑" panose="020B0503020204020204" pitchFamily="34" charset="-122"/>
                <a:ea typeface="微软雅黑" panose="020B0503020204020204" pitchFamily="34" charset="-122"/>
              </a:rPr>
              <a:t>208</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吨，采购价格</a:t>
            </a:r>
            <a:r>
              <a:rPr lang="en-US" altLang="zh-CN" sz="1200" dirty="0" smtClean="0">
                <a:latin typeface="微软雅黑" panose="020B0503020204020204" pitchFamily="34" charset="-122"/>
                <a:ea typeface="微软雅黑" panose="020B0503020204020204" pitchFamily="34" charset="-122"/>
              </a:rPr>
              <a:t>7884</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环比上涨</a:t>
            </a:r>
            <a:r>
              <a:rPr lang="en-US" altLang="zh-CN" sz="1200" dirty="0" smtClean="0">
                <a:latin typeface="微软雅黑" panose="020B0503020204020204" pitchFamily="34" charset="-122"/>
                <a:ea typeface="微软雅黑" panose="020B0503020204020204" pitchFamily="34" charset="-122"/>
              </a:rPr>
              <a:t>227</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吨，受销量下降和推价不到位影响，购销价差</a:t>
            </a:r>
            <a:r>
              <a:rPr lang="en-US" altLang="zh-CN" sz="1200" dirty="0" smtClean="0">
                <a:latin typeface="微软雅黑" panose="020B0503020204020204" pitchFamily="34" charset="-122"/>
                <a:ea typeface="微软雅黑" panose="020B0503020204020204" pitchFamily="34" charset="-122"/>
              </a:rPr>
              <a:t>978</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吨，环比收窄</a:t>
            </a:r>
            <a:r>
              <a:rPr lang="en-US" altLang="zh-CN" sz="1200" dirty="0" smtClean="0">
                <a:latin typeface="微软雅黑" panose="020B0503020204020204" pitchFamily="34" charset="-122"/>
                <a:ea typeface="微软雅黑" panose="020B0503020204020204" pitchFamily="34" charset="-122"/>
              </a:rPr>
              <a:t>19</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endParaRPr lang="en-US" altLang="zh-CN" sz="1200" dirty="0" smtClean="0">
              <a:latin typeface="微软雅黑" panose="020B0503020204020204" pitchFamily="34" charset="-122"/>
              <a:ea typeface="微软雅黑" panose="020B0503020204020204" pitchFamily="34" charset="-122"/>
            </a:endParaRPr>
          </a:p>
          <a:p>
            <a:pPr algn="just" eaLnBrk="0" hangingPunct="0">
              <a:lnSpc>
                <a:spcPct val="120000"/>
              </a:lnSpc>
              <a:buSzPct val="60000"/>
            </a:pPr>
            <a:r>
              <a:rPr lang="en-US" altLang="zh-CN" sz="1200" dirty="0" smtClean="0">
                <a:latin typeface="微软雅黑" panose="020B0503020204020204" pitchFamily="34" charset="-122"/>
                <a:ea typeface="微软雅黑" panose="020B0503020204020204" pitchFamily="34" charset="-122"/>
              </a:rPr>
              <a:t>      </a:t>
            </a:r>
            <a:r>
              <a:rPr lang="zh-CN" altLang="zh-CN" sz="1200" dirty="0" smtClean="0">
                <a:latin typeface="微软雅黑" panose="020B0503020204020204" pitchFamily="34" charset="-122"/>
                <a:ea typeface="微软雅黑" panose="020B0503020204020204" pitchFamily="34" charset="-122"/>
              </a:rPr>
              <a:t>一季度销售公司境内汽油销量</a:t>
            </a:r>
            <a:r>
              <a:rPr lang="en-US" altLang="zh-CN" sz="1200" dirty="0" smtClean="0">
                <a:latin typeface="微软雅黑" panose="020B0503020204020204" pitchFamily="34" charset="-122"/>
                <a:ea typeface="微软雅黑" panose="020B0503020204020204" pitchFamily="34" charset="-122"/>
              </a:rPr>
              <a:t>2246</a:t>
            </a:r>
            <a:r>
              <a:rPr lang="zh-CN" altLang="zh-CN" sz="1200" dirty="0" smtClean="0">
                <a:latin typeface="微软雅黑" panose="020B0503020204020204" pitchFamily="34" charset="-122"/>
                <a:ea typeface="微软雅黑" panose="020B0503020204020204" pitchFamily="34" charset="-122"/>
              </a:rPr>
              <a:t>万吨，同比增加</a:t>
            </a:r>
            <a:r>
              <a:rPr lang="en-US" altLang="zh-CN" sz="1200" dirty="0" smtClean="0">
                <a:latin typeface="微软雅黑" panose="020B0503020204020204" pitchFamily="34" charset="-122"/>
                <a:ea typeface="微软雅黑" panose="020B0503020204020204" pitchFamily="34" charset="-122"/>
              </a:rPr>
              <a:t>85</a:t>
            </a:r>
            <a:r>
              <a:rPr lang="zh-CN" altLang="zh-CN" sz="1200" dirty="0" smtClean="0">
                <a:latin typeface="微软雅黑" panose="020B0503020204020204" pitchFamily="34" charset="-122"/>
                <a:ea typeface="微软雅黑" panose="020B0503020204020204" pitchFamily="34" charset="-122"/>
              </a:rPr>
              <a:t>万吨，销售价格</a:t>
            </a:r>
            <a:r>
              <a:rPr lang="en-US" altLang="zh-CN" sz="1200" dirty="0" smtClean="0">
                <a:latin typeface="微软雅黑" panose="020B0503020204020204" pitchFamily="34" charset="-122"/>
                <a:ea typeface="微软雅黑" panose="020B0503020204020204" pitchFamily="34" charset="-122"/>
              </a:rPr>
              <a:t>8593</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247</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吨，采购价格</a:t>
            </a:r>
            <a:r>
              <a:rPr lang="en-US" altLang="zh-CN" sz="1200" dirty="0" smtClean="0">
                <a:latin typeface="微软雅黑" panose="020B0503020204020204" pitchFamily="34" charset="-122"/>
                <a:ea typeface="微软雅黑" panose="020B0503020204020204" pitchFamily="34" charset="-122"/>
              </a:rPr>
              <a:t>7631</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en-US" altLang="zh-CN" sz="1200" dirty="0" smtClean="0">
                <a:latin typeface="微软雅黑" panose="020B0503020204020204" pitchFamily="34" charset="-122"/>
                <a:ea typeface="微软雅黑" panose="020B0503020204020204" pitchFamily="34" charset="-122"/>
              </a:rPr>
              <a:t>, </a:t>
            </a:r>
            <a:r>
              <a:rPr lang="zh-CN" altLang="zh-CN" sz="1200" dirty="0" smtClean="0">
                <a:latin typeface="微软雅黑" panose="020B0503020204020204" pitchFamily="34" charset="-122"/>
                <a:ea typeface="微软雅黑" panose="020B0503020204020204" pitchFamily="34" charset="-122"/>
              </a:rPr>
              <a:t>同比下降</a:t>
            </a:r>
            <a:r>
              <a:rPr lang="en-US" altLang="zh-CN" sz="1200" dirty="0" smtClean="0">
                <a:latin typeface="微软雅黑" panose="020B0503020204020204" pitchFamily="34" charset="-122"/>
                <a:ea typeface="微软雅黑" panose="020B0503020204020204" pitchFamily="34" charset="-122"/>
              </a:rPr>
              <a:t>300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吨，购销价差</a:t>
            </a:r>
            <a:r>
              <a:rPr lang="en-US" altLang="zh-CN" sz="1200" dirty="0" smtClean="0">
                <a:latin typeface="微软雅黑" panose="020B0503020204020204" pitchFamily="34" charset="-122"/>
                <a:ea typeface="微软雅黑" panose="020B0503020204020204" pitchFamily="34" charset="-122"/>
              </a:rPr>
              <a:t>962</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吨，同比扩大</a:t>
            </a:r>
            <a:r>
              <a:rPr lang="en-US" altLang="zh-CN" sz="1200" dirty="0" smtClean="0">
                <a:latin typeface="微软雅黑" panose="020B0503020204020204" pitchFamily="34" charset="-122"/>
                <a:ea typeface="微软雅黑" panose="020B0503020204020204" pitchFamily="34" charset="-122"/>
              </a:rPr>
              <a:t>53</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p>
          <a:p>
            <a:pPr algn="just" eaLnBrk="0" hangingPunct="0">
              <a:lnSpc>
                <a:spcPct val="120000"/>
              </a:lnSpc>
              <a:spcBef>
                <a:spcPts val="0"/>
              </a:spcBef>
              <a:buSzPct val="60000"/>
            </a:pPr>
            <a:endParaRPr lang="en-US" altLang="zh-CN" sz="1200" dirty="0" smtClean="0">
              <a:latin typeface="微软雅黑" panose="020B0503020204020204" pitchFamily="34" charset="-122"/>
              <a:ea typeface="微软雅黑" panose="020B0503020204020204" pitchFamily="34" charset="-122"/>
            </a:endParaRPr>
          </a:p>
        </p:txBody>
      </p:sp>
      <p:sp>
        <p:nvSpPr>
          <p:cNvPr id="15"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成品油价格情况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graphicFrame>
        <p:nvGraphicFramePr>
          <p:cNvPr id="22" name="图表 21"/>
          <p:cNvGraphicFramePr/>
          <p:nvPr/>
        </p:nvGraphicFramePr>
        <p:xfrm>
          <a:off x="899489" y="2420860"/>
          <a:ext cx="7728420" cy="33844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26116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17</a:t>
            </a:r>
            <a:endParaRPr lang="zh-CN" altLang="en-US" dirty="0">
              <a:solidFill>
                <a:srgbClr val="FFFFFF"/>
              </a:solidFill>
              <a:latin typeface="Arial" panose="020B0604020202020204" pitchFamily="34" charset="0"/>
              <a:cs typeface="Arial" panose="020B0604020202020204" pitchFamily="34" charset="0"/>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29" name="矩形 28"/>
          <p:cNvSpPr/>
          <p:nvPr/>
        </p:nvSpPr>
        <p:spPr>
          <a:xfrm>
            <a:off x="611448" y="945709"/>
            <a:ext cx="8085581" cy="1569660"/>
          </a:xfrm>
          <a:prstGeom prst="rect">
            <a:avLst/>
          </a:prstGeom>
        </p:spPr>
        <p:txBody>
          <a:bodyPr wrap="square">
            <a:spAutoFit/>
          </a:bodyPr>
          <a:lstStyle/>
          <a:p>
            <a:pPr algn="just" eaLnBrk="0" hangingPunct="0">
              <a:lnSpc>
                <a:spcPct val="120000"/>
              </a:lnSpc>
              <a:buSzPct val="60000"/>
            </a:pPr>
            <a:r>
              <a:rPr lang="zh-CN" altLang="en-US" sz="1200" b="1" dirty="0" smtClean="0">
                <a:latin typeface="微软雅黑" panose="020B0503020204020204" pitchFamily="34" charset="-122"/>
                <a:ea typeface="微软雅黑" panose="020B0503020204020204" pitchFamily="34" charset="-122"/>
              </a:rPr>
              <a:t>汽柴油经营</a:t>
            </a:r>
            <a:r>
              <a:rPr lang="zh-CN" altLang="zh-CN" sz="1200" b="1" dirty="0" smtClean="0">
                <a:latin typeface="微软雅黑" panose="020B0503020204020204" pitchFamily="34" charset="-122"/>
                <a:ea typeface="微软雅黑" panose="020B0503020204020204" pitchFamily="34" charset="-122"/>
              </a:rPr>
              <a:t>总体情况</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柴油</a:t>
            </a:r>
            <a:endParaRPr lang="zh-CN" altLang="zh-CN" sz="1200" b="1" dirty="0" smtClean="0">
              <a:latin typeface="微软雅黑" panose="020B0503020204020204" pitchFamily="34" charset="-122"/>
              <a:ea typeface="微软雅黑" panose="020B0503020204020204" pitchFamily="34" charset="-122"/>
            </a:endParaRPr>
          </a:p>
          <a:p>
            <a:pPr algn="just" eaLnBrk="0" hangingPunct="0">
              <a:lnSpc>
                <a:spcPct val="120000"/>
              </a:lnSpc>
              <a:spcBef>
                <a:spcPts val="0"/>
              </a:spcBef>
              <a:buSzPct val="60000"/>
            </a:pPr>
            <a:endParaRPr lang="en-US" altLang="zh-CN" sz="1200" dirty="0" smtClean="0">
              <a:latin typeface="微软雅黑" panose="020B0503020204020204" pitchFamily="34" charset="-122"/>
              <a:ea typeface="微软雅黑" panose="020B0503020204020204" pitchFamily="34" charset="-122"/>
            </a:endParaRPr>
          </a:p>
          <a:p>
            <a:pPr algn="just" eaLnBrk="0" hangingPunct="0">
              <a:lnSpc>
                <a:spcPct val="120000"/>
              </a:lnSpc>
              <a:buSzPct val="60000"/>
            </a:pP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月份</a:t>
            </a:r>
            <a:r>
              <a:rPr lang="zh-CN" altLang="zh-CN" sz="1200" dirty="0" smtClean="0">
                <a:latin typeface="微软雅黑" panose="020B0503020204020204" pitchFamily="34" charset="-122"/>
                <a:ea typeface="微软雅黑" panose="020B0503020204020204" pitchFamily="34" charset="-122"/>
              </a:rPr>
              <a:t>销售公司境内柴油销量</a:t>
            </a:r>
            <a:r>
              <a:rPr lang="en-US" altLang="zh-CN" sz="1200" dirty="0" smtClean="0">
                <a:latin typeface="微软雅黑" panose="020B0503020204020204" pitchFamily="34" charset="-122"/>
                <a:ea typeface="微软雅黑" panose="020B0503020204020204" pitchFamily="34" charset="-122"/>
              </a:rPr>
              <a:t>675</a:t>
            </a:r>
            <a:r>
              <a:rPr lang="zh-CN" altLang="zh-CN" sz="1200" dirty="0" smtClean="0">
                <a:latin typeface="微软雅黑" panose="020B0503020204020204" pitchFamily="34" charset="-122"/>
                <a:ea typeface="微软雅黑" panose="020B0503020204020204" pitchFamily="34" charset="-122"/>
              </a:rPr>
              <a:t>万吨，环比增加</a:t>
            </a:r>
            <a:r>
              <a:rPr lang="en-US" altLang="zh-CN" sz="1200" dirty="0" smtClean="0">
                <a:latin typeface="微软雅黑" panose="020B0503020204020204" pitchFamily="34" charset="-122"/>
                <a:ea typeface="微软雅黑" panose="020B0503020204020204" pitchFamily="34" charset="-122"/>
              </a:rPr>
              <a:t>299</a:t>
            </a:r>
            <a:r>
              <a:rPr lang="zh-CN" altLang="zh-CN" sz="1200" dirty="0" smtClean="0">
                <a:latin typeface="微软雅黑" panose="020B0503020204020204" pitchFamily="34" charset="-122"/>
                <a:ea typeface="微软雅黑" panose="020B0503020204020204" pitchFamily="34" charset="-122"/>
              </a:rPr>
              <a:t>万吨，销售价格</a:t>
            </a:r>
            <a:r>
              <a:rPr lang="en-US" altLang="zh-CN" sz="1200" dirty="0" smtClean="0">
                <a:latin typeface="微软雅黑" panose="020B0503020204020204" pitchFamily="34" charset="-122"/>
                <a:ea typeface="微软雅黑" panose="020B0503020204020204" pitchFamily="34" charset="-122"/>
              </a:rPr>
              <a:t>6791</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吨，环比上涨</a:t>
            </a:r>
            <a:r>
              <a:rPr lang="en-US" altLang="zh-CN" sz="1200" dirty="0" smtClean="0">
                <a:latin typeface="微软雅黑" panose="020B0503020204020204" pitchFamily="34" charset="-122"/>
                <a:ea typeface="微软雅黑" panose="020B0503020204020204" pitchFamily="34" charset="-122"/>
              </a:rPr>
              <a:t>129</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吨，采购价格</a:t>
            </a:r>
            <a:r>
              <a:rPr lang="en-US" altLang="zh-CN" sz="1200" dirty="0" smtClean="0">
                <a:latin typeface="微软雅黑" panose="020B0503020204020204" pitchFamily="34" charset="-122"/>
                <a:ea typeface="微软雅黑" panose="020B0503020204020204" pitchFamily="34" charset="-122"/>
              </a:rPr>
              <a:t>6620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环比上涨</a:t>
            </a:r>
            <a:r>
              <a:rPr lang="en-US" altLang="zh-CN" sz="1200" dirty="0" smtClean="0">
                <a:latin typeface="微软雅黑" panose="020B0503020204020204" pitchFamily="34" charset="-122"/>
                <a:ea typeface="微软雅黑" panose="020B0503020204020204" pitchFamily="34" charset="-122"/>
              </a:rPr>
              <a:t>255</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吨，受推价不到位影响，购销价差</a:t>
            </a:r>
            <a:r>
              <a:rPr lang="en-US" altLang="zh-CN" sz="1200" dirty="0" smtClean="0">
                <a:latin typeface="微软雅黑" panose="020B0503020204020204" pitchFamily="34" charset="-122"/>
                <a:ea typeface="微软雅黑" panose="020B0503020204020204" pitchFamily="34" charset="-122"/>
              </a:rPr>
              <a:t>171</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吨，环比收窄</a:t>
            </a:r>
            <a:r>
              <a:rPr lang="en-US" altLang="zh-CN" sz="1200" dirty="0" smtClean="0">
                <a:latin typeface="微软雅黑" panose="020B0503020204020204" pitchFamily="34" charset="-122"/>
                <a:ea typeface="微软雅黑" panose="020B0503020204020204" pitchFamily="34" charset="-122"/>
              </a:rPr>
              <a:t>125</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p>
          <a:p>
            <a:r>
              <a:rPr lang="en-US" altLang="zh-CN" sz="1200" dirty="0" smtClean="0">
                <a:latin typeface="微软雅黑" panose="020B0503020204020204" pitchFamily="34" charset="-122"/>
                <a:ea typeface="微软雅黑" panose="020B0503020204020204" pitchFamily="34" charset="-122"/>
              </a:rPr>
              <a:t>       </a:t>
            </a:r>
            <a:r>
              <a:rPr lang="zh-CN" altLang="zh-CN" sz="1200" dirty="0" smtClean="0">
                <a:latin typeface="微软雅黑" panose="020B0503020204020204" pitchFamily="34" charset="-122"/>
                <a:ea typeface="微软雅黑" panose="020B0503020204020204" pitchFamily="34" charset="-122"/>
              </a:rPr>
              <a:t>一季度销售公司境内柴油销量</a:t>
            </a:r>
            <a:r>
              <a:rPr lang="en-US" altLang="zh-CN" sz="1200" dirty="0" smtClean="0">
                <a:latin typeface="微软雅黑" panose="020B0503020204020204" pitchFamily="34" charset="-122"/>
                <a:ea typeface="微软雅黑" panose="020B0503020204020204" pitchFamily="34" charset="-122"/>
              </a:rPr>
              <a:t>1680</a:t>
            </a:r>
            <a:r>
              <a:rPr lang="zh-CN" altLang="zh-CN" sz="1200" dirty="0" smtClean="0">
                <a:latin typeface="微软雅黑" panose="020B0503020204020204" pitchFamily="34" charset="-122"/>
                <a:ea typeface="微软雅黑" panose="020B0503020204020204" pitchFamily="34" charset="-122"/>
              </a:rPr>
              <a:t>万吨，同比增加</a:t>
            </a:r>
            <a:r>
              <a:rPr lang="en-US" altLang="zh-CN" sz="1200" dirty="0" smtClean="0">
                <a:latin typeface="微软雅黑" panose="020B0503020204020204" pitchFamily="34" charset="-122"/>
                <a:ea typeface="微软雅黑" panose="020B0503020204020204" pitchFamily="34" charset="-122"/>
              </a:rPr>
              <a:t>92</a:t>
            </a:r>
            <a:r>
              <a:rPr lang="zh-CN" altLang="zh-CN" sz="1200" dirty="0" smtClean="0">
                <a:latin typeface="微软雅黑" panose="020B0503020204020204" pitchFamily="34" charset="-122"/>
                <a:ea typeface="微软雅黑" panose="020B0503020204020204" pitchFamily="34" charset="-122"/>
              </a:rPr>
              <a:t>万吨，销售价格</a:t>
            </a:r>
            <a:r>
              <a:rPr lang="en-US" altLang="zh-CN" sz="1200" dirty="0" smtClean="0">
                <a:latin typeface="微软雅黑" panose="020B0503020204020204" pitchFamily="34" charset="-122"/>
                <a:ea typeface="微软雅黑" panose="020B0503020204020204" pitchFamily="34" charset="-122"/>
              </a:rPr>
              <a:t>6636</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226</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吨，采购价格</a:t>
            </a:r>
            <a:r>
              <a:rPr lang="en-US" altLang="zh-CN" sz="1200" dirty="0" smtClean="0">
                <a:latin typeface="微软雅黑" panose="020B0503020204020204" pitchFamily="34" charset="-122"/>
                <a:ea typeface="微软雅黑" panose="020B0503020204020204" pitchFamily="34" charset="-122"/>
              </a:rPr>
              <a:t>6343</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en-US" altLang="zh-CN" sz="1200" dirty="0" smtClean="0">
                <a:latin typeface="微软雅黑" panose="020B0503020204020204" pitchFamily="34" charset="-122"/>
                <a:ea typeface="微软雅黑" panose="020B0503020204020204" pitchFamily="34" charset="-122"/>
              </a:rPr>
              <a:t>, </a:t>
            </a:r>
            <a:r>
              <a:rPr lang="zh-CN" altLang="zh-CN" sz="1200" dirty="0" smtClean="0">
                <a:latin typeface="微软雅黑" panose="020B0503020204020204" pitchFamily="34" charset="-122"/>
                <a:ea typeface="微软雅黑" panose="020B0503020204020204" pitchFamily="34" charset="-122"/>
              </a:rPr>
              <a:t>同比下降</a:t>
            </a:r>
            <a:r>
              <a:rPr lang="en-US" altLang="zh-CN" sz="1200" dirty="0" smtClean="0">
                <a:latin typeface="微软雅黑" panose="020B0503020204020204" pitchFamily="34" charset="-122"/>
                <a:ea typeface="微软雅黑" panose="020B0503020204020204" pitchFamily="34" charset="-122"/>
              </a:rPr>
              <a:t>214</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吨，购销价差</a:t>
            </a:r>
            <a:r>
              <a:rPr lang="en-US" altLang="zh-CN" sz="1200" dirty="0" smtClean="0">
                <a:latin typeface="微软雅黑" panose="020B0503020204020204" pitchFamily="34" charset="-122"/>
                <a:ea typeface="微软雅黑" panose="020B0503020204020204" pitchFamily="34" charset="-122"/>
              </a:rPr>
              <a:t>290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吨，同比收窄</a:t>
            </a:r>
            <a:r>
              <a:rPr lang="en-US" altLang="zh-CN" sz="1200" dirty="0" smtClean="0">
                <a:latin typeface="微软雅黑" panose="020B0503020204020204" pitchFamily="34" charset="-122"/>
                <a:ea typeface="微软雅黑" panose="020B0503020204020204" pitchFamily="34" charset="-122"/>
              </a:rPr>
              <a:t>11</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p>
          <a:p>
            <a:pPr algn="just" eaLnBrk="0" hangingPunct="0">
              <a:lnSpc>
                <a:spcPct val="120000"/>
              </a:lnSpc>
              <a:spcBef>
                <a:spcPts val="0"/>
              </a:spcBef>
              <a:buSzPct val="60000"/>
            </a:pPr>
            <a:endParaRPr lang="en-US" altLang="zh-CN" sz="1200" dirty="0" smtClean="0">
              <a:latin typeface="微软雅黑" panose="020B0503020204020204" pitchFamily="34" charset="-122"/>
              <a:ea typeface="微软雅黑" panose="020B0503020204020204" pitchFamily="34" charset="-122"/>
            </a:endParaRPr>
          </a:p>
        </p:txBody>
      </p:sp>
      <p:sp>
        <p:nvSpPr>
          <p:cNvPr id="15"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成品油价格情况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graphicFrame>
        <p:nvGraphicFramePr>
          <p:cNvPr id="11" name="图表 10"/>
          <p:cNvGraphicFramePr/>
          <p:nvPr/>
        </p:nvGraphicFramePr>
        <p:xfrm>
          <a:off x="899488" y="2515368"/>
          <a:ext cx="7440379" cy="35780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26116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92350" y="1772770"/>
            <a:ext cx="1827143" cy="584776"/>
          </a:xfrm>
          <a:prstGeom prst="rect">
            <a:avLst/>
          </a:prstGeom>
        </p:spPr>
        <p:txBody>
          <a:bodyPr wrap="none">
            <a:spAutoFit/>
          </a:bodyPr>
          <a:lstStyle/>
          <a:p>
            <a:r>
              <a:rPr lang="en-US" altLang="zh-CN" sz="3200" dirty="0">
                <a:solidFill>
                  <a:schemeClr val="bg1"/>
                </a:solidFill>
                <a:latin typeface="Arial" panose="020B0604020202020204"/>
                <a:cs typeface="Arial" panose="020B0604020202020204"/>
              </a:rPr>
              <a:t>Contents</a:t>
            </a:r>
            <a:endParaRPr lang="zh-CN" altLang="en-US" sz="3200" dirty="0">
              <a:solidFill>
                <a:schemeClr val="bg1"/>
              </a:solidFill>
              <a:latin typeface="Arial" panose="020B0604020202020204"/>
              <a:cs typeface="Arial" panose="020B0604020202020204"/>
            </a:endParaRPr>
          </a:p>
        </p:txBody>
      </p:sp>
      <p:sp>
        <p:nvSpPr>
          <p:cNvPr id="3" name="矩形 2"/>
          <p:cNvSpPr/>
          <p:nvPr/>
        </p:nvSpPr>
        <p:spPr>
          <a:xfrm>
            <a:off x="7084371" y="2249458"/>
            <a:ext cx="876935" cy="460375"/>
          </a:xfrm>
          <a:prstGeom prst="rect">
            <a:avLst/>
          </a:prstGeom>
        </p:spPr>
        <p:txBody>
          <a:bodyPr wrap="none">
            <a:spAutoFit/>
          </a:bodyPr>
          <a:lstStyle/>
          <a:p>
            <a:r>
              <a:rPr lang="zh-CN" altLang="en-US" sz="2400" dirty="0" smtClean="0">
                <a:solidFill>
                  <a:srgbClr val="FFFFFF"/>
                </a:solidFill>
                <a:latin typeface="方正兰亭中黑简体" panose="02000000000000000000" charset="-122"/>
                <a:ea typeface="方正兰亭中黑简体" panose="02000000000000000000" charset="-122"/>
              </a:rPr>
              <a:t>目 录</a:t>
            </a:r>
          </a:p>
        </p:txBody>
      </p:sp>
      <p:sp>
        <p:nvSpPr>
          <p:cNvPr id="4" name="矩形 3"/>
          <p:cNvSpPr/>
          <p:nvPr/>
        </p:nvSpPr>
        <p:spPr>
          <a:xfrm>
            <a:off x="899490" y="1754451"/>
            <a:ext cx="5400750" cy="4757841"/>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Heiti SC Light"/>
              </a:rPr>
              <a:t>一</a:t>
            </a:r>
            <a:r>
              <a:rPr lang="zh-CN" altLang="en-US" dirty="0" smtClean="0">
                <a:latin typeface="微软雅黑" panose="020B0503020204020204" pitchFamily="34" charset="-122"/>
                <a:ea typeface="微软雅黑" panose="020B0503020204020204" pitchFamily="34" charset="-122"/>
                <a:cs typeface="Heiti SC Light"/>
              </a:rPr>
              <a:t>、</a:t>
            </a:r>
            <a:r>
              <a:rPr lang="zh-CN" altLang="zh-CN" b="1" dirty="0" smtClean="0">
                <a:latin typeface="微软雅黑" panose="020B0503020204020204" pitchFamily="34" charset="-122"/>
                <a:ea typeface="微软雅黑" panose="020B0503020204020204" pitchFamily="34" charset="-122"/>
              </a:rPr>
              <a:t>国际市场</a:t>
            </a:r>
            <a:r>
              <a:rPr lang="zh-CN" altLang="en-US" b="1" dirty="0" smtClean="0">
                <a:latin typeface="微软雅黑" panose="020B0503020204020204" pitchFamily="34" charset="-122"/>
                <a:ea typeface="微软雅黑" panose="020B0503020204020204" pitchFamily="34" charset="-122"/>
              </a:rPr>
              <a:t>走势分析</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cs typeface="Heiti SC Light"/>
              </a:rPr>
              <a:t>二、</a:t>
            </a:r>
            <a:r>
              <a:rPr lang="zh-CN" altLang="en-US" b="1" dirty="0" smtClean="0">
                <a:latin typeface="微软雅黑" panose="020B0503020204020204" pitchFamily="34" charset="-122"/>
                <a:ea typeface="微软雅黑" panose="020B0503020204020204" pitchFamily="34" charset="-122"/>
              </a:rPr>
              <a:t>股份公司主要原料及产品价格分析</a:t>
            </a:r>
            <a:endParaRPr lang="en-US" altLang="zh-CN" b="1" dirty="0" smtClean="0">
              <a:latin typeface="微软雅黑" panose="020B0503020204020204" pitchFamily="34" charset="-122"/>
              <a:ea typeface="微软雅黑" panose="020B0503020204020204" pitchFamily="34" charset="-122"/>
            </a:endParaRPr>
          </a:p>
          <a:p>
            <a:pPr lvl="1">
              <a:lnSpc>
                <a:spcPct val="150000"/>
              </a:lnSpc>
            </a:pPr>
            <a:r>
              <a:rPr lang="en-US" altLang="zh-CN" sz="1600" dirty="0" smtClean="0">
                <a:latin typeface="微软雅黑" panose="020B0503020204020204" pitchFamily="34" charset="-122"/>
                <a:ea typeface="微软雅黑" panose="020B0503020204020204" pitchFamily="34" charset="-122"/>
              </a:rPr>
              <a:t>1.</a:t>
            </a:r>
            <a:r>
              <a:rPr lang="zh-CN" altLang="zh-CN" sz="1600" dirty="0" smtClean="0">
                <a:latin typeface="微软雅黑" panose="020B0503020204020204" pitchFamily="34" charset="-122"/>
                <a:ea typeface="微软雅黑" panose="020B0503020204020204" pitchFamily="34" charset="-122"/>
              </a:rPr>
              <a:t>进口原油买断价格</a:t>
            </a:r>
            <a:r>
              <a:rPr lang="zh-CN" altLang="en-US" sz="1600" dirty="0" smtClean="0">
                <a:latin typeface="微软雅黑" panose="020B0503020204020204" pitchFamily="34" charset="-122"/>
                <a:ea typeface="微软雅黑" panose="020B0503020204020204" pitchFamily="34" charset="-122"/>
              </a:rPr>
              <a:t>情况</a:t>
            </a:r>
            <a:endParaRPr lang="zh-CN" altLang="zh-CN" sz="1600" dirty="0" smtClean="0">
              <a:latin typeface="微软雅黑" panose="020B0503020204020204" pitchFamily="34" charset="-122"/>
              <a:ea typeface="微软雅黑" panose="020B0503020204020204" pitchFamily="34" charset="-122"/>
            </a:endParaRPr>
          </a:p>
          <a:p>
            <a:pPr lvl="1">
              <a:lnSpc>
                <a:spcPct val="150000"/>
              </a:lnSpc>
            </a:pPr>
            <a:r>
              <a:rPr lang="en-US" altLang="zh-CN" sz="1600" dirty="0" smtClean="0">
                <a:latin typeface="微软雅黑" panose="020B0503020204020204" pitchFamily="34" charset="-122"/>
                <a:ea typeface="微软雅黑" panose="020B0503020204020204" pitchFamily="34" charset="-122"/>
              </a:rPr>
              <a:t>2.</a:t>
            </a:r>
            <a:r>
              <a:rPr lang="zh-CN" altLang="zh-CN" sz="1600" dirty="0" smtClean="0">
                <a:latin typeface="微软雅黑" panose="020B0503020204020204" pitchFamily="34" charset="-122"/>
                <a:ea typeface="微软雅黑" panose="020B0503020204020204" pitchFamily="34" charset="-122"/>
              </a:rPr>
              <a:t>自产原油价格</a:t>
            </a:r>
            <a:r>
              <a:rPr lang="zh-CN" altLang="en-US" sz="1600" dirty="0" smtClean="0">
                <a:latin typeface="微软雅黑" panose="020B0503020204020204" pitchFamily="34" charset="-122"/>
                <a:ea typeface="微软雅黑" panose="020B0503020204020204" pitchFamily="34" charset="-122"/>
              </a:rPr>
              <a:t>情况</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pP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天然气价格情况</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pPr>
            <a:r>
              <a:rPr lang="en-US" altLang="zh-CN" sz="1600" dirty="0" smtClean="0">
                <a:latin typeface="微软雅黑" panose="020B0503020204020204" pitchFamily="34" charset="-122"/>
                <a:ea typeface="微软雅黑" panose="020B0503020204020204" pitchFamily="34" charset="-122"/>
              </a:rPr>
              <a:t>4.LNG</a:t>
            </a:r>
            <a:r>
              <a:rPr lang="zh-CN" altLang="en-US" sz="1600" dirty="0" smtClean="0">
                <a:latin typeface="微软雅黑" panose="020B0503020204020204" pitchFamily="34" charset="-122"/>
                <a:ea typeface="微软雅黑" panose="020B0503020204020204" pitchFamily="34" charset="-122"/>
              </a:rPr>
              <a:t>销售价格情况</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pPr>
            <a:r>
              <a:rPr lang="en-US" altLang="zh-CN" sz="1600" dirty="0" smtClean="0">
                <a:latin typeface="微软雅黑" panose="020B0503020204020204" pitchFamily="34" charset="-122"/>
                <a:ea typeface="微软雅黑" panose="020B0503020204020204" pitchFamily="34" charset="-122"/>
              </a:rPr>
              <a:t>5.</a:t>
            </a:r>
            <a:r>
              <a:rPr lang="zh-CN" altLang="en-US" sz="1600" dirty="0" smtClean="0">
                <a:latin typeface="微软雅黑" panose="020B0503020204020204" pitchFamily="34" charset="-122"/>
                <a:ea typeface="微软雅黑" panose="020B0503020204020204" pitchFamily="34" charset="-122"/>
              </a:rPr>
              <a:t>成品油</a:t>
            </a:r>
            <a:r>
              <a:rPr lang="zh-CN" altLang="zh-CN" sz="1600" dirty="0" smtClean="0">
                <a:latin typeface="微软雅黑" panose="020B0503020204020204" pitchFamily="34" charset="-122"/>
                <a:ea typeface="微软雅黑" panose="020B0503020204020204" pitchFamily="34" charset="-122"/>
              </a:rPr>
              <a:t>价格情况</a:t>
            </a:r>
          </a:p>
          <a:p>
            <a:pPr lvl="1">
              <a:lnSpc>
                <a:spcPct val="150000"/>
              </a:lnSpc>
            </a:pPr>
            <a:r>
              <a:rPr lang="en-US" altLang="zh-CN" sz="1600" dirty="0" smtClean="0">
                <a:latin typeface="微软雅黑" panose="020B0503020204020204" pitchFamily="34" charset="-122"/>
                <a:ea typeface="微软雅黑" panose="020B0503020204020204" pitchFamily="34" charset="-122"/>
              </a:rPr>
              <a:t>6.</a:t>
            </a:r>
            <a:r>
              <a:rPr lang="zh-CN" altLang="zh-CN" sz="1600" dirty="0" smtClean="0">
                <a:latin typeface="微软雅黑" panose="020B0503020204020204" pitchFamily="34" charset="-122"/>
                <a:ea typeface="微软雅黑" panose="020B0503020204020204" pitchFamily="34" charset="-122"/>
              </a:rPr>
              <a:t>化工产品价格情况</a:t>
            </a:r>
            <a:endParaRPr lang="zh-CN" altLang="en-US" sz="1600" dirty="0" smtClean="0">
              <a:latin typeface="微软雅黑" panose="020B0503020204020204" pitchFamily="34" charset="-122"/>
              <a:ea typeface="微软雅黑" panose="020B0503020204020204" pitchFamily="34" charset="-122"/>
            </a:endParaRPr>
          </a:p>
          <a:p>
            <a:pPr lvl="1">
              <a:lnSpc>
                <a:spcPct val="150000"/>
              </a:lnSpc>
            </a:pPr>
            <a:r>
              <a:rPr lang="en-US" altLang="zh-CN" sz="1600" dirty="0" smtClean="0">
                <a:latin typeface="微软雅黑" panose="020B0503020204020204" pitchFamily="34" charset="-122"/>
                <a:ea typeface="微软雅黑" panose="020B0503020204020204" pitchFamily="34" charset="-122"/>
              </a:rPr>
              <a:t>7.</a:t>
            </a:r>
            <a:r>
              <a:rPr lang="zh-CN" altLang="en-US" sz="1600" dirty="0" smtClean="0">
                <a:latin typeface="微软雅黑" panose="020B0503020204020204" pitchFamily="34" charset="-122"/>
                <a:ea typeface="微软雅黑" panose="020B0503020204020204" pitchFamily="34" charset="-122"/>
              </a:rPr>
              <a:t>炼油自销</a:t>
            </a:r>
            <a:r>
              <a:rPr lang="zh-CN" altLang="zh-CN" sz="1600" dirty="0" smtClean="0">
                <a:latin typeface="微软雅黑" panose="020B0503020204020204" pitchFamily="34" charset="-122"/>
                <a:ea typeface="微软雅黑" panose="020B0503020204020204" pitchFamily="34" charset="-122"/>
              </a:rPr>
              <a:t>产品价格情况</a:t>
            </a:r>
          </a:p>
          <a:p>
            <a:pPr>
              <a:lnSpc>
                <a:spcPct val="150000"/>
              </a:lnSpc>
            </a:pPr>
            <a:endParaRPr lang="en-US" altLang="zh-CN" dirty="0" smtClean="0">
              <a:latin typeface="微软雅黑" panose="020B0503020204020204" pitchFamily="34" charset="-122"/>
              <a:ea typeface="微软雅黑" panose="020B0503020204020204" pitchFamily="34" charset="-122"/>
              <a:cs typeface="Heiti SC Light"/>
            </a:endParaRPr>
          </a:p>
          <a:p>
            <a:pPr>
              <a:lnSpc>
                <a:spcPct val="150000"/>
              </a:lnSpc>
            </a:pPr>
            <a:endParaRPr lang="zh-CN" altLang="zh-CN" sz="1600" b="1" dirty="0" smtClean="0">
              <a:latin typeface="微软雅黑" panose="020B0503020204020204" pitchFamily="34" charset="-122"/>
              <a:ea typeface="微软雅黑" panose="020B0503020204020204" pitchFamily="34" charset="-122"/>
            </a:endParaRPr>
          </a:p>
          <a:p>
            <a:pPr>
              <a:lnSpc>
                <a:spcPct val="150000"/>
              </a:lnSpc>
            </a:pPr>
            <a:endParaRPr lang="en-US" altLang="zh-CN" sz="16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7236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18</a:t>
            </a:r>
            <a:endParaRPr lang="zh-CN" altLang="en-US" dirty="0">
              <a:solidFill>
                <a:srgbClr val="FFFFFF"/>
              </a:solidFill>
              <a:latin typeface="Arial" panose="020B0604020202020204" pitchFamily="34" charset="0"/>
              <a:cs typeface="Arial" panose="020B0604020202020204" pitchFamily="34" charset="0"/>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29" name="矩形 28"/>
          <p:cNvSpPr/>
          <p:nvPr/>
        </p:nvSpPr>
        <p:spPr>
          <a:xfrm>
            <a:off x="611448" y="945709"/>
            <a:ext cx="8349809" cy="2012859"/>
          </a:xfrm>
          <a:prstGeom prst="rect">
            <a:avLst/>
          </a:prstGeom>
        </p:spPr>
        <p:txBody>
          <a:bodyPr wrap="square">
            <a:spAutoFit/>
          </a:bodyPr>
          <a:lstStyle/>
          <a:p>
            <a:pPr algn="just" eaLnBrk="0" hangingPunct="0">
              <a:lnSpc>
                <a:spcPct val="120000"/>
              </a:lnSpc>
              <a:spcBef>
                <a:spcPts val="0"/>
              </a:spcBef>
              <a:buSzPct val="60000"/>
            </a:pPr>
            <a:r>
              <a:rPr lang="zh-CN" altLang="en-US" sz="1200" b="1" dirty="0" smtClean="0">
                <a:latin typeface="微软雅黑" panose="020B0503020204020204" pitchFamily="34" charset="-122"/>
                <a:ea typeface="微软雅黑" panose="020B0503020204020204" pitchFamily="34" charset="-122"/>
              </a:rPr>
              <a:t>汽柴油销售情况</a:t>
            </a:r>
            <a:endParaRPr lang="en-US" altLang="zh-CN" sz="1200" b="1" dirty="0" smtClean="0">
              <a:latin typeface="微软雅黑" panose="020B0503020204020204" pitchFamily="34" charset="-122"/>
              <a:ea typeface="微软雅黑" panose="020B0503020204020204" pitchFamily="34" charset="-122"/>
            </a:endParaRPr>
          </a:p>
          <a:p>
            <a:r>
              <a:rPr lang="en-US" altLang="zh-CN" sz="1200" dirty="0" smtClean="0"/>
              <a:t>        </a:t>
            </a:r>
            <a:r>
              <a:rPr lang="en-US" altLang="zh-CN" sz="1200" dirty="0" smtClean="0">
                <a:latin typeface="微软雅黑" panose="020B0503020204020204" pitchFamily="34" charset="-122"/>
                <a:ea typeface="微软雅黑" panose="020B0503020204020204" pitchFamily="34" charset="-122"/>
              </a:rPr>
              <a:t>3</a:t>
            </a:r>
            <a:r>
              <a:rPr lang="zh-CN" altLang="zh-CN" sz="1200" dirty="0" smtClean="0">
                <a:latin typeface="微软雅黑" panose="020B0503020204020204" pitchFamily="34" charset="-122"/>
                <a:ea typeface="微软雅黑" panose="020B0503020204020204" pitchFamily="34" charset="-122"/>
              </a:rPr>
              <a:t>月</a:t>
            </a:r>
            <a:r>
              <a:rPr lang="zh-CN" altLang="en-US" sz="1200" dirty="0" smtClean="0">
                <a:latin typeface="微软雅黑" panose="020B0503020204020204" pitchFamily="34" charset="-122"/>
                <a:ea typeface="微软雅黑" panose="020B0503020204020204" pitchFamily="34" charset="-122"/>
              </a:rPr>
              <a:t>份</a:t>
            </a:r>
            <a:r>
              <a:rPr lang="zh-CN" altLang="zh-CN" sz="1200" dirty="0" smtClean="0">
                <a:latin typeface="微软雅黑" panose="020B0503020204020204" pitchFamily="34" charset="-122"/>
                <a:ea typeface="微软雅黑" panose="020B0503020204020204" pitchFamily="34" charset="-122"/>
              </a:rPr>
              <a:t>销售公司境内汽油销售价格</a:t>
            </a:r>
            <a:r>
              <a:rPr lang="en-US" altLang="zh-CN" sz="1200" dirty="0" smtClean="0">
                <a:latin typeface="微软雅黑" panose="020B0503020204020204" pitchFamily="34" charset="-122"/>
                <a:ea typeface="微软雅黑" panose="020B0503020204020204" pitchFamily="34" charset="-122"/>
              </a:rPr>
              <a:t>8862</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吨，环比上涨</a:t>
            </a:r>
            <a:r>
              <a:rPr lang="en-US" altLang="zh-CN" sz="1200" dirty="0" smtClean="0">
                <a:latin typeface="微软雅黑" panose="020B0503020204020204" pitchFamily="34" charset="-122"/>
                <a:ea typeface="微软雅黑" panose="020B0503020204020204" pitchFamily="34" charset="-122"/>
              </a:rPr>
              <a:t>208</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吨，其中：零售价格</a:t>
            </a:r>
            <a:r>
              <a:rPr lang="en-US" altLang="zh-CN" sz="1200" dirty="0" smtClean="0">
                <a:latin typeface="微软雅黑" panose="020B0503020204020204" pitchFamily="34" charset="-122"/>
                <a:ea typeface="微软雅黑" panose="020B0503020204020204" pitchFamily="34" charset="-122"/>
              </a:rPr>
              <a:t>9320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吨，环比上涨</a:t>
            </a:r>
            <a:r>
              <a:rPr lang="en-US" altLang="zh-CN" sz="1200" dirty="0" smtClean="0">
                <a:latin typeface="微软雅黑" panose="020B0503020204020204" pitchFamily="34" charset="-122"/>
                <a:ea typeface="微软雅黑" panose="020B0503020204020204" pitchFamily="34" charset="-122"/>
              </a:rPr>
              <a:t>287</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吨，低于军队价涨幅</a:t>
            </a:r>
            <a:r>
              <a:rPr lang="en-US" altLang="zh-CN" sz="1200" dirty="0" smtClean="0">
                <a:latin typeface="微软雅黑" panose="020B0503020204020204" pitchFamily="34" charset="-122"/>
                <a:ea typeface="微软雅黑" panose="020B0503020204020204" pitchFamily="34" charset="-122"/>
              </a:rPr>
              <a:t>40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吨；直批价格</a:t>
            </a:r>
            <a:r>
              <a:rPr lang="en-US" altLang="zh-CN" sz="1200" dirty="0" smtClean="0">
                <a:latin typeface="微软雅黑" panose="020B0503020204020204" pitchFamily="34" charset="-122"/>
                <a:ea typeface="微软雅黑" panose="020B0503020204020204" pitchFamily="34" charset="-122"/>
              </a:rPr>
              <a:t>7330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吨，环比上涨</a:t>
            </a:r>
            <a:r>
              <a:rPr lang="en-US" altLang="zh-CN" sz="1200" dirty="0" smtClean="0">
                <a:latin typeface="微软雅黑" panose="020B0503020204020204" pitchFamily="34" charset="-122"/>
                <a:ea typeface="微软雅黑" panose="020B0503020204020204" pitchFamily="34" charset="-122"/>
              </a:rPr>
              <a:t>34</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吨，低于军队价涨幅</a:t>
            </a:r>
            <a:r>
              <a:rPr lang="en-US" altLang="zh-CN" sz="1200" dirty="0" smtClean="0">
                <a:latin typeface="微软雅黑" panose="020B0503020204020204" pitchFamily="34" charset="-122"/>
                <a:ea typeface="微软雅黑" panose="020B0503020204020204" pitchFamily="34" charset="-122"/>
              </a:rPr>
              <a:t>294</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en-US" altLang="zh-CN" sz="1200" dirty="0" smtClean="0">
                <a:latin typeface="微软雅黑" panose="020B0503020204020204" pitchFamily="34" charset="-122"/>
                <a:ea typeface="微软雅黑" panose="020B0503020204020204" pitchFamily="34" charset="-122"/>
              </a:rPr>
              <a:t>    </a:t>
            </a:r>
            <a:endParaRPr lang="zh-CN"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t>
            </a:r>
            <a:r>
              <a:rPr lang="zh-CN" altLang="zh-CN" sz="1200" dirty="0" smtClean="0">
                <a:latin typeface="微软雅黑" panose="020B0503020204020204" pitchFamily="34" charset="-122"/>
                <a:ea typeface="微软雅黑" panose="020B0503020204020204" pitchFamily="34" charset="-122"/>
              </a:rPr>
              <a:t>一季度销售公司境内汽油销售价格</a:t>
            </a:r>
            <a:r>
              <a:rPr lang="en-US" altLang="zh-CN" sz="1200" dirty="0" smtClean="0">
                <a:latin typeface="微软雅黑" panose="020B0503020204020204" pitchFamily="34" charset="-122"/>
                <a:ea typeface="微软雅黑" panose="020B0503020204020204" pitchFamily="34" charset="-122"/>
              </a:rPr>
              <a:t>8593</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247</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吨，其中：零售价格</a:t>
            </a:r>
            <a:r>
              <a:rPr lang="en-US" altLang="zh-CN" sz="1200" dirty="0" smtClean="0">
                <a:latin typeface="微软雅黑" panose="020B0503020204020204" pitchFamily="34" charset="-122"/>
                <a:ea typeface="微软雅黑" panose="020B0503020204020204" pitchFamily="34" charset="-122"/>
              </a:rPr>
              <a:t>8973</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200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吨；直批价格</a:t>
            </a:r>
            <a:r>
              <a:rPr lang="en-US" altLang="zh-CN" sz="1200" dirty="0" smtClean="0">
                <a:latin typeface="微软雅黑" panose="020B0503020204020204" pitchFamily="34" charset="-122"/>
                <a:ea typeface="微软雅黑" panose="020B0503020204020204" pitchFamily="34" charset="-122"/>
              </a:rPr>
              <a:t>7267</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255</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en-US" altLang="zh-CN" sz="1200" dirty="0" smtClean="0">
                <a:latin typeface="微软雅黑" panose="020B0503020204020204" pitchFamily="34" charset="-122"/>
                <a:ea typeface="微软雅黑" panose="020B0503020204020204" pitchFamily="34" charset="-122"/>
              </a:rPr>
              <a:t>   </a:t>
            </a:r>
            <a:endParaRPr lang="zh-CN"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3</a:t>
            </a:r>
            <a:r>
              <a:rPr lang="zh-CN" altLang="zh-CN" sz="1200" dirty="0" smtClean="0">
                <a:latin typeface="微软雅黑" panose="020B0503020204020204" pitchFamily="34" charset="-122"/>
                <a:ea typeface="微软雅黑" panose="020B0503020204020204" pitchFamily="34" charset="-122"/>
              </a:rPr>
              <a:t>月</a:t>
            </a:r>
            <a:r>
              <a:rPr lang="zh-CN" altLang="en-US" sz="1200" dirty="0" smtClean="0">
                <a:latin typeface="微软雅黑" panose="020B0503020204020204" pitchFamily="34" charset="-122"/>
                <a:ea typeface="微软雅黑" panose="020B0503020204020204" pitchFamily="34" charset="-122"/>
              </a:rPr>
              <a:t>份</a:t>
            </a:r>
            <a:r>
              <a:rPr lang="zh-CN" altLang="zh-CN" sz="1200" dirty="0" smtClean="0">
                <a:latin typeface="微软雅黑" panose="020B0503020204020204" pitchFamily="34" charset="-122"/>
                <a:ea typeface="微软雅黑" panose="020B0503020204020204" pitchFamily="34" charset="-122"/>
              </a:rPr>
              <a:t>销售公司境内柴油销售价格</a:t>
            </a:r>
            <a:r>
              <a:rPr lang="en-US" altLang="zh-CN" sz="1200" dirty="0" smtClean="0">
                <a:latin typeface="微软雅黑" panose="020B0503020204020204" pitchFamily="34" charset="-122"/>
                <a:ea typeface="微软雅黑" panose="020B0503020204020204" pitchFamily="34" charset="-122"/>
              </a:rPr>
              <a:t>6791</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吨，环比上涨</a:t>
            </a:r>
            <a:r>
              <a:rPr lang="en-US" altLang="zh-CN" sz="1200" dirty="0" smtClean="0">
                <a:latin typeface="微软雅黑" panose="020B0503020204020204" pitchFamily="34" charset="-122"/>
                <a:ea typeface="微软雅黑" panose="020B0503020204020204" pitchFamily="34" charset="-122"/>
              </a:rPr>
              <a:t>129</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吨，其中：零售价格</a:t>
            </a:r>
            <a:r>
              <a:rPr lang="en-US" altLang="zh-CN" sz="1200" dirty="0" smtClean="0">
                <a:latin typeface="微软雅黑" panose="020B0503020204020204" pitchFamily="34" charset="-122"/>
                <a:ea typeface="微软雅黑" panose="020B0503020204020204" pitchFamily="34" charset="-122"/>
              </a:rPr>
              <a:t>7156</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吨，环比上涨</a:t>
            </a:r>
            <a:r>
              <a:rPr lang="en-US" altLang="zh-CN" sz="1200" dirty="0" smtClean="0">
                <a:latin typeface="微软雅黑" panose="020B0503020204020204" pitchFamily="34" charset="-122"/>
                <a:ea typeface="微软雅黑" panose="020B0503020204020204" pitchFamily="34" charset="-122"/>
              </a:rPr>
              <a:t>128</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吨，低于军队价涨幅</a:t>
            </a:r>
            <a:r>
              <a:rPr lang="en-US" altLang="zh-CN" sz="1200" dirty="0" smtClean="0">
                <a:latin typeface="微软雅黑" panose="020B0503020204020204" pitchFamily="34" charset="-122"/>
                <a:ea typeface="微软雅黑" panose="020B0503020204020204" pitchFamily="34" charset="-122"/>
              </a:rPr>
              <a:t>165</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吨；直批价格</a:t>
            </a:r>
            <a:r>
              <a:rPr lang="en-US" altLang="zh-CN" sz="1200" dirty="0" smtClean="0">
                <a:latin typeface="微软雅黑" panose="020B0503020204020204" pitchFamily="34" charset="-122"/>
                <a:ea typeface="微软雅黑" panose="020B0503020204020204" pitchFamily="34" charset="-122"/>
              </a:rPr>
              <a:t>6342</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吨，环比上涨</a:t>
            </a:r>
            <a:r>
              <a:rPr lang="en-US" altLang="zh-CN" sz="1200" dirty="0" smtClean="0">
                <a:latin typeface="微软雅黑" panose="020B0503020204020204" pitchFamily="34" charset="-122"/>
                <a:ea typeface="微软雅黑" panose="020B0503020204020204" pitchFamily="34" charset="-122"/>
              </a:rPr>
              <a:t>86</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吨，低于军队价涨幅</a:t>
            </a:r>
            <a:r>
              <a:rPr lang="en-US" altLang="zh-CN" sz="1200" dirty="0" smtClean="0">
                <a:latin typeface="微软雅黑" panose="020B0503020204020204" pitchFamily="34" charset="-122"/>
                <a:ea typeface="微软雅黑" panose="020B0503020204020204" pitchFamily="34" charset="-122"/>
              </a:rPr>
              <a:t>207</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p>
          <a:p>
            <a:r>
              <a:rPr lang="en-US" altLang="zh-CN" sz="1200" dirty="0" smtClean="0">
                <a:latin typeface="微软雅黑" panose="020B0503020204020204" pitchFamily="34" charset="-122"/>
                <a:ea typeface="微软雅黑" panose="020B0503020204020204" pitchFamily="34" charset="-122"/>
              </a:rPr>
              <a:t>      </a:t>
            </a:r>
            <a:r>
              <a:rPr lang="zh-CN" altLang="zh-CN" sz="1200" dirty="0" smtClean="0">
                <a:latin typeface="微软雅黑" panose="020B0503020204020204" pitchFamily="34" charset="-122"/>
                <a:ea typeface="微软雅黑" panose="020B0503020204020204" pitchFamily="34" charset="-122"/>
              </a:rPr>
              <a:t>一季度销售公司境内柴油销售价格</a:t>
            </a:r>
            <a:r>
              <a:rPr lang="en-US" altLang="zh-CN" sz="1200" dirty="0" smtClean="0">
                <a:latin typeface="微软雅黑" panose="020B0503020204020204" pitchFamily="34" charset="-122"/>
                <a:ea typeface="微软雅黑" panose="020B0503020204020204" pitchFamily="34" charset="-122"/>
              </a:rPr>
              <a:t>6636</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226</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吨，其中：零售价格</a:t>
            </a:r>
            <a:r>
              <a:rPr lang="en-US" altLang="zh-CN" sz="1200" dirty="0" smtClean="0">
                <a:latin typeface="微软雅黑" panose="020B0503020204020204" pitchFamily="34" charset="-122"/>
                <a:ea typeface="微软雅黑" panose="020B0503020204020204" pitchFamily="34" charset="-122"/>
              </a:rPr>
              <a:t>6912</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253</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吨；直批价格</a:t>
            </a:r>
            <a:r>
              <a:rPr lang="en-US" altLang="zh-CN" sz="1200" dirty="0" smtClean="0">
                <a:latin typeface="微软雅黑" panose="020B0503020204020204" pitchFamily="34" charset="-122"/>
                <a:ea typeface="微软雅黑" panose="020B0503020204020204" pitchFamily="34" charset="-122"/>
              </a:rPr>
              <a:t>6277</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162</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en-US" altLang="zh-CN" sz="1200" dirty="0" smtClean="0">
                <a:latin typeface="微软雅黑" panose="020B0503020204020204" pitchFamily="34" charset="-122"/>
                <a:ea typeface="微软雅黑" panose="020B0503020204020204" pitchFamily="34" charset="-122"/>
              </a:rPr>
              <a:t>   </a:t>
            </a:r>
            <a:endParaRPr lang="zh-CN" altLang="zh-CN" sz="1200" dirty="0" smtClean="0">
              <a:latin typeface="微软雅黑" panose="020B0503020204020204" pitchFamily="34" charset="-122"/>
              <a:ea typeface="微软雅黑" panose="020B0503020204020204" pitchFamily="34" charset="-122"/>
            </a:endParaRPr>
          </a:p>
          <a:p>
            <a:pPr algn="just" eaLnBrk="0" hangingPunct="0">
              <a:lnSpc>
                <a:spcPct val="120000"/>
              </a:lnSpc>
              <a:spcBef>
                <a:spcPts val="0"/>
              </a:spcBef>
              <a:buSzPct val="60000"/>
            </a:pPr>
            <a:endParaRPr lang="en-US" altLang="zh-CN" sz="1200" dirty="0" smtClean="0">
              <a:latin typeface="微软雅黑" panose="020B0503020204020204" pitchFamily="34" charset="-122"/>
              <a:ea typeface="微软雅黑" panose="020B0503020204020204" pitchFamily="34" charset="-122"/>
            </a:endParaRPr>
          </a:p>
        </p:txBody>
      </p:sp>
      <p:sp>
        <p:nvSpPr>
          <p:cNvPr id="15"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成品油价格情况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14" name="Rectangle 2"/>
          <p:cNvSpPr>
            <a:spLocks noChangeArrowheads="1"/>
          </p:cNvSpPr>
          <p:nvPr/>
        </p:nvSpPr>
        <p:spPr bwMode="auto">
          <a:xfrm>
            <a:off x="3514507" y="2743124"/>
            <a:ext cx="501804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33763" algn="l"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单位：万吨，元</a:t>
            </a:r>
            <a:r>
              <a:rPr kumimoji="0" lang="en-US" alt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吨，含税价</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 name="Rectangle 2"/>
          <p:cNvSpPr>
            <a:spLocks noChangeArrowheads="1"/>
          </p:cNvSpPr>
          <p:nvPr/>
        </p:nvSpPr>
        <p:spPr bwMode="auto">
          <a:xfrm>
            <a:off x="3744214" y="4237565"/>
            <a:ext cx="501804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33763" algn="l"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单位：万吨，元</a:t>
            </a:r>
            <a:r>
              <a:rPr kumimoji="0" lang="en-US" alt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吨，含税价</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21" name="表格 20"/>
          <p:cNvGraphicFramePr>
            <a:graphicFrameLocks noGrp="1"/>
          </p:cNvGraphicFramePr>
          <p:nvPr/>
        </p:nvGraphicFramePr>
        <p:xfrm>
          <a:off x="827479" y="2958564"/>
          <a:ext cx="7705067" cy="1119125"/>
        </p:xfrm>
        <a:graphic>
          <a:graphicData uri="http://schemas.openxmlformats.org/drawingml/2006/table">
            <a:tbl>
              <a:tblPr/>
              <a:tblGrid>
                <a:gridCol w="1084695"/>
                <a:gridCol w="589101"/>
                <a:gridCol w="589101"/>
                <a:gridCol w="532996"/>
                <a:gridCol w="589101"/>
                <a:gridCol w="589101"/>
                <a:gridCol w="532996"/>
                <a:gridCol w="532996"/>
                <a:gridCol w="532996"/>
                <a:gridCol w="532996"/>
                <a:gridCol w="532996"/>
                <a:gridCol w="532996"/>
                <a:gridCol w="532996"/>
              </a:tblGrid>
              <a:tr h="159875">
                <a:tc rowSpan="2">
                  <a:txBody>
                    <a:bodyPr/>
                    <a:lstStyle/>
                    <a:p>
                      <a:pPr algn="ctr" rtl="0" fontAlgn="b"/>
                      <a:r>
                        <a:rPr lang="zh-CN" altLang="en-US" sz="800" b="0" i="0" u="none" strike="noStrike" dirty="0">
                          <a:solidFill>
                            <a:srgbClr val="000000"/>
                          </a:solidFill>
                          <a:latin typeface="Arial"/>
                        </a:rPr>
                        <a:t>项目</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rtl="0" fontAlgn="b"/>
                      <a:r>
                        <a:rPr lang="zh-CN" altLang="en-US" sz="800" b="0" i="0" u="none" strike="noStrike" dirty="0">
                          <a:solidFill>
                            <a:srgbClr val="000000"/>
                          </a:solidFill>
                          <a:latin typeface="Arial"/>
                        </a:rPr>
                        <a:t>上月</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800" b="0" i="0" u="none" strike="noStrike" dirty="0">
                          <a:solidFill>
                            <a:srgbClr val="000000"/>
                          </a:solidFill>
                          <a:latin typeface="Arial"/>
                        </a:rPr>
                        <a:t>本月</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800" b="0" i="0" u="none" strike="noStrike" dirty="0">
                          <a:solidFill>
                            <a:srgbClr val="000000"/>
                          </a:solidFill>
                          <a:latin typeface="Arial"/>
                        </a:rPr>
                        <a:t>环比</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800" b="0" i="0" u="none" strike="noStrike" dirty="0">
                          <a:solidFill>
                            <a:srgbClr val="000000"/>
                          </a:solidFill>
                          <a:latin typeface="Arial"/>
                        </a:rPr>
                        <a:t>累计</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800" b="0" i="0" u="none" strike="noStrike">
                          <a:solidFill>
                            <a:srgbClr val="000000"/>
                          </a:solidFill>
                          <a:latin typeface="Arial"/>
                        </a:rPr>
                        <a:t>同期</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800" b="0" i="0" u="none" strike="noStrike" dirty="0">
                          <a:solidFill>
                            <a:srgbClr val="000000"/>
                          </a:solidFill>
                          <a:latin typeface="Arial"/>
                        </a:rPr>
                        <a:t>同比</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r h="159875">
                <a:tc vMerge="1">
                  <a:txBody>
                    <a:bodyPr/>
                    <a:lstStyle/>
                    <a:p>
                      <a:endParaRPr lang="zh-CN" altLang="en-US"/>
                    </a:p>
                  </a:txBody>
                  <a:tcPr/>
                </a:tc>
                <a:tc>
                  <a:txBody>
                    <a:bodyPr/>
                    <a:lstStyle/>
                    <a:p>
                      <a:pPr algn="ctr" rtl="0" fontAlgn="b"/>
                      <a:r>
                        <a:rPr lang="zh-CN" altLang="en-US" sz="8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dirty="0">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dirty="0">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dirty="0">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dirty="0">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dirty="0">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75">
                <a:tc>
                  <a:txBody>
                    <a:bodyPr/>
                    <a:lstStyle/>
                    <a:p>
                      <a:pPr algn="l" rtl="0" fontAlgn="b"/>
                      <a:r>
                        <a:rPr lang="zh-CN" altLang="en-US" sz="800" b="0" i="0" u="none" strike="noStrike">
                          <a:solidFill>
                            <a:srgbClr val="000000"/>
                          </a:solidFill>
                          <a:latin typeface="Arial"/>
                        </a:rPr>
                        <a:t>汽油</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75">
                <a:tc>
                  <a:txBody>
                    <a:bodyPr/>
                    <a:lstStyle/>
                    <a:p>
                      <a:pPr algn="l" rtl="0" fontAlgn="b"/>
                      <a:r>
                        <a:rPr lang="zh-CN" altLang="en-US" sz="800" b="0" i="0" u="none" strike="noStrike">
                          <a:solidFill>
                            <a:srgbClr val="000000"/>
                          </a:solidFill>
                          <a:latin typeface="Arial"/>
                        </a:rPr>
                        <a:t>其中： 军队价（综合价）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8,224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8,551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327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8,227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8,398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-170</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75">
                <a:tc>
                  <a:txBody>
                    <a:bodyPr/>
                    <a:lstStyle/>
                    <a:p>
                      <a:pPr algn="l" rtl="0" fontAlgn="b"/>
                      <a:r>
                        <a:rPr lang="zh-CN" altLang="en-US" sz="800" b="0" i="0" u="none" strike="noStrike">
                          <a:solidFill>
                            <a:srgbClr val="000000"/>
                          </a:solidFill>
                          <a:latin typeface="Arial"/>
                        </a:rPr>
                        <a:t>          平均外销价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754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8,654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705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8,862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-49</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208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2,246</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8,593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2,161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8,840</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85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-247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75">
                <a:tc>
                  <a:txBody>
                    <a:bodyPr/>
                    <a:lstStyle/>
                    <a:p>
                      <a:pPr algn="l" rtl="0" fontAlgn="b"/>
                      <a:r>
                        <a:rPr lang="zh-CN" altLang="en-US" sz="800" b="0" i="0" u="none" strike="noStrike">
                          <a:solidFill>
                            <a:srgbClr val="000000"/>
                          </a:solidFill>
                          <a:latin typeface="Arial"/>
                        </a:rPr>
                        <a:t>          其中：零售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589</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9,033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542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9,320</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-47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287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1,746</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8,973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1,728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9,173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18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-200</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9875">
                <a:tc>
                  <a:txBody>
                    <a:bodyPr/>
                    <a:lstStyle/>
                    <a:p>
                      <a:pPr algn="l" rtl="0" fontAlgn="b"/>
                      <a:r>
                        <a:rPr lang="zh-CN" altLang="en-US" sz="800" b="0" i="0" u="none" strike="noStrike">
                          <a:solidFill>
                            <a:srgbClr val="000000"/>
                          </a:solidFill>
                          <a:latin typeface="Arial"/>
                        </a:rPr>
                        <a:t>                     直批</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165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7,296</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163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7,330</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a:rPr>
                        <a:t>34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500</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7,267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433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7,522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67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a:rPr>
                        <a:t>-255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2" name="表格 21"/>
          <p:cNvGraphicFramePr>
            <a:graphicFrameLocks noGrp="1"/>
          </p:cNvGraphicFramePr>
          <p:nvPr/>
        </p:nvGraphicFramePr>
        <p:xfrm>
          <a:off x="827476" y="4453011"/>
          <a:ext cx="7705071" cy="1246287"/>
        </p:xfrm>
        <a:graphic>
          <a:graphicData uri="http://schemas.openxmlformats.org/drawingml/2006/table">
            <a:tbl>
              <a:tblPr/>
              <a:tblGrid>
                <a:gridCol w="1084695"/>
                <a:gridCol w="589102"/>
                <a:gridCol w="589102"/>
                <a:gridCol w="532996"/>
                <a:gridCol w="589102"/>
                <a:gridCol w="589102"/>
                <a:gridCol w="532996"/>
                <a:gridCol w="532996"/>
                <a:gridCol w="532996"/>
                <a:gridCol w="532996"/>
                <a:gridCol w="532996"/>
                <a:gridCol w="532996"/>
                <a:gridCol w="532996"/>
              </a:tblGrid>
              <a:tr h="178041">
                <a:tc rowSpan="2">
                  <a:txBody>
                    <a:bodyPr/>
                    <a:lstStyle/>
                    <a:p>
                      <a:pPr algn="ctr" rtl="0" fontAlgn="b"/>
                      <a:r>
                        <a:rPr lang="zh-CN" altLang="en-US" sz="800" b="0" i="0" u="none" strike="noStrike" dirty="0">
                          <a:solidFill>
                            <a:srgbClr val="000000"/>
                          </a:solidFill>
                          <a:latin typeface="Arial"/>
                        </a:rPr>
                        <a:t>项目</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rtl="0" fontAlgn="b"/>
                      <a:r>
                        <a:rPr lang="zh-CN" altLang="en-US" sz="800" b="0" i="0" u="none" strike="noStrike" dirty="0">
                          <a:solidFill>
                            <a:srgbClr val="000000"/>
                          </a:solidFill>
                          <a:latin typeface="Arial"/>
                        </a:rPr>
                        <a:t>上月</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800" b="0" i="0" u="none" strike="noStrike" dirty="0">
                          <a:solidFill>
                            <a:srgbClr val="000000"/>
                          </a:solidFill>
                          <a:latin typeface="Arial"/>
                        </a:rPr>
                        <a:t>本月</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800" b="0" i="0" u="none" strike="noStrike" dirty="0">
                          <a:solidFill>
                            <a:srgbClr val="000000"/>
                          </a:solidFill>
                          <a:latin typeface="Arial"/>
                        </a:rPr>
                        <a:t>环比</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800" b="0" i="0" u="none" strike="noStrike" dirty="0">
                          <a:solidFill>
                            <a:srgbClr val="000000"/>
                          </a:solidFill>
                          <a:latin typeface="Arial"/>
                        </a:rPr>
                        <a:t>累计</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800" b="0" i="0" u="none" strike="noStrike" dirty="0">
                          <a:solidFill>
                            <a:srgbClr val="000000"/>
                          </a:solidFill>
                          <a:latin typeface="Arial"/>
                        </a:rPr>
                        <a:t>同期</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800" b="0" i="0" u="none" strike="noStrike" dirty="0">
                          <a:solidFill>
                            <a:srgbClr val="000000"/>
                          </a:solidFill>
                          <a:latin typeface="Arial"/>
                        </a:rPr>
                        <a:t>同比</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r h="178041">
                <a:tc vMerge="1">
                  <a:txBody>
                    <a:bodyPr/>
                    <a:lstStyle/>
                    <a:p>
                      <a:endParaRPr lang="zh-CN" altLang="en-US"/>
                    </a:p>
                  </a:txBody>
                  <a:tcPr/>
                </a:tc>
                <a:tc>
                  <a:txBody>
                    <a:bodyPr/>
                    <a:lstStyle/>
                    <a:p>
                      <a:pPr algn="ctr" rtl="0" fontAlgn="b"/>
                      <a:r>
                        <a:rPr lang="zh-CN" altLang="en-US" sz="800" b="0" i="0" u="none" strike="noStrike" dirty="0">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8041">
                <a:tc>
                  <a:txBody>
                    <a:bodyPr/>
                    <a:lstStyle/>
                    <a:p>
                      <a:pPr algn="l" rtl="0" fontAlgn="b"/>
                      <a:r>
                        <a:rPr lang="zh-CN" altLang="en-US" sz="800" b="0" i="0" u="none" strike="noStrike">
                          <a:solidFill>
                            <a:srgbClr val="000000"/>
                          </a:solidFill>
                          <a:latin typeface="Arial"/>
                        </a:rPr>
                        <a:t>柴油</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8041">
                <a:tc>
                  <a:txBody>
                    <a:bodyPr/>
                    <a:lstStyle/>
                    <a:p>
                      <a:pPr algn="l" rtl="0" fontAlgn="b"/>
                      <a:r>
                        <a:rPr lang="zh-CN" altLang="en-US" sz="800" b="0" i="0" u="none" strike="noStrike">
                          <a:solidFill>
                            <a:srgbClr val="000000"/>
                          </a:solidFill>
                          <a:latin typeface="Arial"/>
                        </a:rPr>
                        <a:t>其中： 军队价（综合价）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6,610</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a:rPr>
                        <a:t>6,903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293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6,614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6,760</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8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-145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8041">
                <a:tc>
                  <a:txBody>
                    <a:bodyPr/>
                    <a:lstStyle/>
                    <a:p>
                      <a:pPr algn="l" rtl="0" fontAlgn="b"/>
                      <a:r>
                        <a:rPr lang="zh-CN" altLang="en-US" sz="800" b="0" i="0" u="none" strike="noStrike">
                          <a:solidFill>
                            <a:srgbClr val="000000"/>
                          </a:solidFill>
                          <a:latin typeface="Arial"/>
                        </a:rPr>
                        <a:t>          平均外销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376</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6,662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675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6,791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299</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a:rPr>
                        <a:t>129</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a:rPr>
                        <a:t>1,680</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6,636</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1,587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6,861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92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-226</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8041">
                <a:tc>
                  <a:txBody>
                    <a:bodyPr/>
                    <a:lstStyle/>
                    <a:p>
                      <a:pPr algn="l" rtl="0" fontAlgn="b"/>
                      <a:r>
                        <a:rPr lang="zh-CN" altLang="en-US" sz="800" b="0" i="0" u="none" strike="noStrike">
                          <a:solidFill>
                            <a:srgbClr val="000000"/>
                          </a:solidFill>
                          <a:latin typeface="Arial"/>
                        </a:rPr>
                        <a:t>           其中： 零售</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197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7,028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372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7,156</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175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128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a:rPr>
                        <a:t>949</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6,912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a:rPr>
                        <a:t>924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7,165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24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-253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8041">
                <a:tc>
                  <a:txBody>
                    <a:bodyPr/>
                    <a:lstStyle/>
                    <a:p>
                      <a:pPr algn="l" rtl="0" fontAlgn="b"/>
                      <a:r>
                        <a:rPr lang="zh-CN" altLang="en-US" sz="800" b="0" i="0" u="none" strike="noStrike">
                          <a:solidFill>
                            <a:srgbClr val="000000"/>
                          </a:solidFill>
                          <a:latin typeface="Arial"/>
                        </a:rPr>
                        <a:t>                     直批</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178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6,256</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303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6,342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125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86</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a:rPr>
                        <a:t>731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a:solidFill>
                            <a:srgbClr val="000000"/>
                          </a:solidFill>
                          <a:latin typeface="Arial Unicode MS"/>
                        </a:rPr>
                        <a:t>6,277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a:rPr>
                        <a:t>663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6,439</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Unicode MS"/>
                        </a:rPr>
                        <a:t>68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800" b="0" i="0" u="none" strike="noStrike" dirty="0">
                          <a:solidFill>
                            <a:srgbClr val="000000"/>
                          </a:solidFill>
                          <a:latin typeface="Arial"/>
                        </a:rPr>
                        <a:t>-162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6116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DE98FE-917E-4DEF-80D6-9FEA7ECDC804}" type="datetime1">
              <a:rPr lang="zh-CN" altLang="en-US" smtClean="0"/>
              <a:pPr/>
              <a:t>2019/4/25</a:t>
            </a:fld>
            <a:endParaRPr lang="zh-CN" altLang="en-US"/>
          </a:p>
        </p:txBody>
      </p:sp>
      <p:sp>
        <p:nvSpPr>
          <p:cNvPr id="8"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19</a:t>
            </a:r>
            <a:endParaRPr lang="zh-CN" altLang="en-US" dirty="0">
              <a:solidFill>
                <a:srgbClr val="FFFFFF"/>
              </a:solidFill>
              <a:latin typeface="Arial" panose="020B0604020202020204" pitchFamily="34" charset="0"/>
              <a:cs typeface="Arial" panose="020B0604020202020204" pitchFamily="34" charset="0"/>
            </a:endParaRPr>
          </a:p>
        </p:txBody>
      </p:sp>
      <p:sp>
        <p:nvSpPr>
          <p:cNvPr id="11" name="Rectangle 3"/>
          <p:cNvSpPr>
            <a:spLocks noChangeArrowheads="1"/>
          </p:cNvSpPr>
          <p:nvPr/>
        </p:nvSpPr>
        <p:spPr bwMode="auto">
          <a:xfrm>
            <a:off x="323410" y="620610"/>
            <a:ext cx="8637848" cy="904863"/>
          </a:xfrm>
          <a:prstGeom prst="rect">
            <a:avLst/>
          </a:prstGeom>
          <a:noFill/>
          <a:ln w="9525" algn="ctr">
            <a:noFill/>
            <a:prstDash val="sysDot"/>
            <a:miter lim="800000"/>
            <a:headEnd/>
            <a:tailEnd/>
          </a:ln>
        </p:spPr>
        <p:txBody>
          <a:bodyPr wrap="square">
            <a:spAutoFit/>
          </a:bodyPr>
          <a:lstStyle/>
          <a:p>
            <a:pPr algn="just" eaLnBrk="0" fontAlgn="base" hangingPunct="0">
              <a:lnSpc>
                <a:spcPct val="120000"/>
              </a:lnSpc>
              <a:spcAft>
                <a:spcPct val="0"/>
              </a:spcAft>
              <a:buSzPct val="60000"/>
            </a:pPr>
            <a:r>
              <a:rPr lang="en-US" altLang="zh-CN" sz="1400" dirty="0" smtClean="0">
                <a:latin typeface="微软雅黑" panose="020B0503020204020204" pitchFamily="34" charset="-122"/>
                <a:ea typeface="微软雅黑" panose="020B0503020204020204" pitchFamily="34" charset="-122"/>
              </a:rPr>
              <a:t>      </a:t>
            </a:r>
            <a:r>
              <a:rPr lang="zh-CN" altLang="en-US" sz="1000" dirty="0" smtClean="0">
                <a:latin typeface="微软雅黑" pitchFamily="34" charset="-122"/>
                <a:ea typeface="微软雅黑" pitchFamily="34" charset="-122"/>
              </a:rPr>
              <a:t>本月销售公司汽油零售比例为</a:t>
            </a:r>
            <a:r>
              <a:rPr lang="en-US" altLang="zh-CN" sz="1000" dirty="0" smtClean="0">
                <a:latin typeface="微软雅黑" pitchFamily="34" charset="-122"/>
                <a:ea typeface="微软雅黑" pitchFamily="34" charset="-122"/>
              </a:rPr>
              <a:t>76.9%</a:t>
            </a:r>
            <a:r>
              <a:rPr lang="zh-CN" altLang="en-US" sz="1000" dirty="0" smtClean="0">
                <a:latin typeface="微软雅黑" pitchFamily="34" charset="-122"/>
                <a:ea typeface="微软雅黑" pitchFamily="34" charset="-122"/>
              </a:rPr>
              <a:t>，环比下降</a:t>
            </a:r>
            <a:r>
              <a:rPr lang="en-US" altLang="zh-CN" sz="1000" dirty="0" smtClean="0">
                <a:latin typeface="微软雅黑" pitchFamily="34" charset="-122"/>
                <a:ea typeface="微软雅黑" pitchFamily="34" charset="-122"/>
              </a:rPr>
              <a:t>1.2</a:t>
            </a:r>
            <a:r>
              <a:rPr lang="zh-CN" altLang="en-US" sz="1000" dirty="0" smtClean="0">
                <a:latin typeface="微软雅黑" pitchFamily="34" charset="-122"/>
                <a:ea typeface="微软雅黑" pitchFamily="34" charset="-122"/>
              </a:rPr>
              <a:t>个百分点，柴油零售比例为</a:t>
            </a:r>
            <a:r>
              <a:rPr lang="en-US" altLang="zh-CN" sz="1000" dirty="0" smtClean="0">
                <a:latin typeface="微软雅黑" pitchFamily="34" charset="-122"/>
                <a:ea typeface="微软雅黑" pitchFamily="34" charset="-122"/>
              </a:rPr>
              <a:t>55.2%</a:t>
            </a:r>
            <a:r>
              <a:rPr lang="zh-CN" altLang="en-US" sz="1000" dirty="0" smtClean="0">
                <a:latin typeface="微软雅黑" pitchFamily="34" charset="-122"/>
                <a:ea typeface="微软雅黑" pitchFamily="34" charset="-122"/>
              </a:rPr>
              <a:t>，环比上升</a:t>
            </a:r>
            <a:r>
              <a:rPr lang="en-US" altLang="zh-CN" sz="1000" dirty="0" smtClean="0">
                <a:latin typeface="微软雅黑" pitchFamily="34" charset="-122"/>
                <a:ea typeface="微软雅黑" pitchFamily="34" charset="-122"/>
              </a:rPr>
              <a:t>2.8</a:t>
            </a:r>
            <a:r>
              <a:rPr lang="zh-CN" altLang="en-US" sz="1000" dirty="0" smtClean="0">
                <a:latin typeface="微软雅黑" pitchFamily="34" charset="-122"/>
                <a:ea typeface="微软雅黑" pitchFamily="34" charset="-122"/>
              </a:rPr>
              <a:t>个百分点；汽柴油零售不到位情况分别为</a:t>
            </a:r>
            <a:r>
              <a:rPr lang="en-US" altLang="zh-CN" sz="1000" dirty="0" smtClean="0">
                <a:latin typeface="微软雅黑" pitchFamily="34" charset="-122"/>
                <a:ea typeface="微软雅黑" pitchFamily="34" charset="-122"/>
              </a:rPr>
              <a:t>-118</a:t>
            </a:r>
            <a:r>
              <a:rPr lang="zh-CN" altLang="en-US" sz="1000" dirty="0" smtClean="0">
                <a:latin typeface="微软雅黑" pitchFamily="34" charset="-122"/>
                <a:ea typeface="微软雅黑" pitchFamily="34" charset="-122"/>
              </a:rPr>
              <a:t>元</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吨和</a:t>
            </a:r>
            <a:r>
              <a:rPr lang="en-US" altLang="zh-CN" sz="1000" dirty="0" smtClean="0">
                <a:latin typeface="微软雅黑" pitchFamily="34" charset="-122"/>
                <a:ea typeface="微软雅黑" pitchFamily="34" charset="-122"/>
              </a:rPr>
              <a:t>-565</a:t>
            </a:r>
            <a:r>
              <a:rPr lang="zh-CN" altLang="en-US" sz="1000" dirty="0" smtClean="0">
                <a:latin typeface="微软雅黑" pitchFamily="34" charset="-122"/>
                <a:ea typeface="微软雅黑" pitchFamily="34" charset="-122"/>
              </a:rPr>
              <a:t>元</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吨，环比分别扩大</a:t>
            </a:r>
            <a:r>
              <a:rPr lang="en-US" altLang="zh-CN" sz="1000" dirty="0" smtClean="0">
                <a:latin typeface="微软雅黑" pitchFamily="34" charset="-122"/>
                <a:ea typeface="微软雅黑" pitchFamily="34" charset="-122"/>
              </a:rPr>
              <a:t>36</a:t>
            </a:r>
            <a:r>
              <a:rPr lang="zh-CN" altLang="en-US" sz="1000" dirty="0" smtClean="0">
                <a:latin typeface="微软雅黑" pitchFamily="34" charset="-122"/>
                <a:ea typeface="微软雅黑" pitchFamily="34" charset="-122"/>
              </a:rPr>
              <a:t>元</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吨和</a:t>
            </a:r>
            <a:r>
              <a:rPr lang="en-US" altLang="zh-CN" sz="1000" dirty="0" smtClean="0">
                <a:latin typeface="微软雅黑" pitchFamily="34" charset="-122"/>
                <a:ea typeface="微软雅黑" pitchFamily="34" charset="-122"/>
              </a:rPr>
              <a:t>130</a:t>
            </a:r>
            <a:r>
              <a:rPr lang="zh-CN" altLang="en-US" sz="1000" dirty="0" smtClean="0">
                <a:latin typeface="微软雅黑" pitchFamily="34" charset="-122"/>
                <a:ea typeface="微软雅黑" pitchFamily="34" charset="-122"/>
              </a:rPr>
              <a:t>元</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吨。</a:t>
            </a:r>
            <a:r>
              <a:rPr lang="zh-CN" altLang="zh-CN" sz="1000" dirty="0" smtClean="0">
                <a:latin typeface="微软雅黑" pitchFamily="34" charset="-122"/>
                <a:ea typeface="微软雅黑" pitchFamily="34" charset="-122"/>
              </a:rPr>
              <a:t>一季度汽柴油零售比例分别为</a:t>
            </a:r>
            <a:r>
              <a:rPr lang="en-US" altLang="zh-CN" sz="1000" dirty="0" smtClean="0">
                <a:latin typeface="微软雅黑" pitchFamily="34" charset="-122"/>
                <a:ea typeface="微软雅黑" pitchFamily="34" charset="-122"/>
              </a:rPr>
              <a:t>77.7%</a:t>
            </a:r>
            <a:r>
              <a:rPr lang="zh-CN" altLang="zh-CN" sz="1000" dirty="0" smtClean="0">
                <a:latin typeface="微软雅黑" pitchFamily="34" charset="-122"/>
                <a:ea typeface="微软雅黑" pitchFamily="34" charset="-122"/>
              </a:rPr>
              <a:t>和</a:t>
            </a:r>
            <a:r>
              <a:rPr lang="en-US" altLang="zh-CN" sz="1000" dirty="0" smtClean="0">
                <a:latin typeface="微软雅黑" pitchFamily="34" charset="-122"/>
                <a:ea typeface="微软雅黑" pitchFamily="34" charset="-122"/>
              </a:rPr>
              <a:t>56.5%</a:t>
            </a:r>
            <a:r>
              <a:rPr lang="zh-CN" altLang="zh-CN" sz="1000" dirty="0" smtClean="0">
                <a:latin typeface="微软雅黑" pitchFamily="34" charset="-122"/>
                <a:ea typeface="微软雅黑" pitchFamily="34" charset="-122"/>
              </a:rPr>
              <a:t>，同比分别下降</a:t>
            </a:r>
            <a:r>
              <a:rPr lang="en-US" altLang="zh-CN" sz="1000" dirty="0" smtClean="0">
                <a:latin typeface="微软雅黑" pitchFamily="34" charset="-122"/>
                <a:ea typeface="微软雅黑" pitchFamily="34" charset="-122"/>
              </a:rPr>
              <a:t>2.2</a:t>
            </a:r>
            <a:r>
              <a:rPr lang="zh-CN" altLang="zh-CN" sz="1000" dirty="0" smtClean="0">
                <a:latin typeface="微软雅黑" pitchFamily="34" charset="-122"/>
                <a:ea typeface="微软雅黑" pitchFamily="34" charset="-122"/>
              </a:rPr>
              <a:t>个百分点和</a:t>
            </a:r>
            <a:r>
              <a:rPr lang="en-US" altLang="zh-CN" sz="1000" dirty="0" smtClean="0">
                <a:latin typeface="微软雅黑" pitchFamily="34" charset="-122"/>
                <a:ea typeface="微软雅黑" pitchFamily="34" charset="-122"/>
              </a:rPr>
              <a:t>1.8</a:t>
            </a:r>
            <a:r>
              <a:rPr lang="zh-CN" altLang="zh-CN" sz="1000" dirty="0" smtClean="0">
                <a:latin typeface="微软雅黑" pitchFamily="34" charset="-122"/>
                <a:ea typeface="微软雅黑" pitchFamily="34" charset="-122"/>
              </a:rPr>
              <a:t>个百分点，汽柴油零售不到位情况分别为</a:t>
            </a:r>
            <a:r>
              <a:rPr lang="en-US" altLang="zh-CN" sz="1000" dirty="0" smtClean="0">
                <a:latin typeface="微软雅黑" pitchFamily="34" charset="-122"/>
                <a:ea typeface="微软雅黑" pitchFamily="34" charset="-122"/>
              </a:rPr>
              <a:t>-129</a:t>
            </a:r>
            <a:r>
              <a:rPr lang="zh-CN" altLang="zh-CN" sz="1000" dirty="0" smtClean="0">
                <a:latin typeface="微软雅黑" pitchFamily="34" charset="-122"/>
                <a:ea typeface="微软雅黑" pitchFamily="34" charset="-122"/>
              </a:rPr>
              <a:t>元</a:t>
            </a:r>
            <a:r>
              <a:rPr lang="en-US" altLang="zh-CN" sz="1000" dirty="0" smtClean="0">
                <a:latin typeface="微软雅黑" pitchFamily="34" charset="-122"/>
                <a:ea typeface="微软雅黑" pitchFamily="34" charset="-122"/>
              </a:rPr>
              <a:t>/</a:t>
            </a:r>
            <a:r>
              <a:rPr lang="zh-CN" altLang="zh-CN" sz="1000" dirty="0" smtClean="0">
                <a:latin typeface="微软雅黑" pitchFamily="34" charset="-122"/>
                <a:ea typeface="微软雅黑" pitchFamily="34" charset="-122"/>
              </a:rPr>
              <a:t>吨和</a:t>
            </a:r>
            <a:r>
              <a:rPr lang="en-US" altLang="zh-CN" sz="1000" dirty="0" smtClean="0">
                <a:latin typeface="微软雅黑" pitchFamily="34" charset="-122"/>
                <a:ea typeface="微软雅黑" pitchFamily="34" charset="-122"/>
              </a:rPr>
              <a:t>-548</a:t>
            </a:r>
            <a:r>
              <a:rPr lang="zh-CN" altLang="zh-CN" sz="1000" dirty="0" smtClean="0">
                <a:latin typeface="微软雅黑" pitchFamily="34" charset="-122"/>
                <a:ea typeface="微软雅黑" pitchFamily="34" charset="-122"/>
              </a:rPr>
              <a:t>元</a:t>
            </a:r>
            <a:r>
              <a:rPr lang="en-US" altLang="zh-CN" sz="1000" dirty="0" smtClean="0">
                <a:latin typeface="微软雅黑" pitchFamily="34" charset="-122"/>
                <a:ea typeface="微软雅黑" pitchFamily="34" charset="-122"/>
              </a:rPr>
              <a:t>/</a:t>
            </a:r>
            <a:r>
              <a:rPr lang="zh-CN" altLang="zh-CN" sz="1000" dirty="0" smtClean="0">
                <a:latin typeface="微软雅黑" pitchFamily="34" charset="-122"/>
                <a:ea typeface="微软雅黑" pitchFamily="34" charset="-122"/>
              </a:rPr>
              <a:t>吨，</a:t>
            </a:r>
            <a:r>
              <a:rPr lang="zh-CN" altLang="en-US" sz="1000" dirty="0" smtClean="0">
                <a:latin typeface="微软雅黑" pitchFamily="34" charset="-122"/>
                <a:ea typeface="微软雅黑" pitchFamily="34" charset="-122"/>
              </a:rPr>
              <a:t>同</a:t>
            </a:r>
            <a:r>
              <a:rPr lang="zh-CN" altLang="zh-CN" sz="1000" dirty="0" smtClean="0">
                <a:latin typeface="微软雅黑" pitchFamily="34" charset="-122"/>
                <a:ea typeface="微软雅黑" pitchFamily="34" charset="-122"/>
              </a:rPr>
              <a:t>比分别扩大</a:t>
            </a:r>
            <a:r>
              <a:rPr lang="en-US" altLang="zh-CN" sz="1000" dirty="0" smtClean="0">
                <a:latin typeface="微软雅黑" pitchFamily="34" charset="-122"/>
                <a:ea typeface="微软雅黑" pitchFamily="34" charset="-122"/>
              </a:rPr>
              <a:t>4</a:t>
            </a:r>
            <a:r>
              <a:rPr lang="zh-CN" altLang="zh-CN" sz="1000" dirty="0" smtClean="0">
                <a:latin typeface="微软雅黑" pitchFamily="34" charset="-122"/>
                <a:ea typeface="微软雅黑" pitchFamily="34" charset="-122"/>
              </a:rPr>
              <a:t>元</a:t>
            </a:r>
            <a:r>
              <a:rPr lang="en-US" altLang="zh-CN" sz="1000" dirty="0" smtClean="0">
                <a:latin typeface="微软雅黑" pitchFamily="34" charset="-122"/>
                <a:ea typeface="微软雅黑" pitchFamily="34" charset="-122"/>
              </a:rPr>
              <a:t>/</a:t>
            </a:r>
            <a:r>
              <a:rPr lang="zh-CN" altLang="zh-CN" sz="1000" dirty="0" smtClean="0">
                <a:latin typeface="微软雅黑" pitchFamily="34" charset="-122"/>
                <a:ea typeface="微软雅黑" pitchFamily="34" charset="-122"/>
              </a:rPr>
              <a:t>吨和</a:t>
            </a:r>
            <a:r>
              <a:rPr lang="en-US" altLang="zh-CN" sz="1000" dirty="0" smtClean="0">
                <a:latin typeface="微软雅黑" pitchFamily="34" charset="-122"/>
                <a:ea typeface="微软雅黑" pitchFamily="34" charset="-122"/>
              </a:rPr>
              <a:t>109</a:t>
            </a:r>
            <a:r>
              <a:rPr lang="zh-CN" altLang="zh-CN" sz="1000" dirty="0" smtClean="0">
                <a:latin typeface="微软雅黑" pitchFamily="34" charset="-122"/>
                <a:ea typeface="微软雅黑" pitchFamily="34" charset="-122"/>
              </a:rPr>
              <a:t>元</a:t>
            </a:r>
            <a:r>
              <a:rPr lang="en-US" altLang="zh-CN" sz="1000" dirty="0" smtClean="0">
                <a:latin typeface="微软雅黑" pitchFamily="34" charset="-122"/>
                <a:ea typeface="微软雅黑" pitchFamily="34" charset="-122"/>
              </a:rPr>
              <a:t>/</a:t>
            </a:r>
            <a:r>
              <a:rPr lang="zh-CN" altLang="zh-CN" sz="1000" dirty="0" smtClean="0">
                <a:latin typeface="微软雅黑" pitchFamily="34" charset="-122"/>
                <a:ea typeface="微软雅黑" pitchFamily="34" charset="-122"/>
              </a:rPr>
              <a:t>吨。</a:t>
            </a:r>
          </a:p>
          <a:p>
            <a:pPr algn="just" eaLnBrk="0" fontAlgn="base" hangingPunct="0">
              <a:lnSpc>
                <a:spcPct val="120000"/>
              </a:lnSpc>
              <a:spcAft>
                <a:spcPct val="0"/>
              </a:spcAft>
              <a:buSzPct val="60000"/>
            </a:pPr>
            <a:endParaRPr lang="zh-CN" altLang="zh-CN" sz="1000" dirty="0" smtClean="0">
              <a:latin typeface="微软雅黑" pitchFamily="34" charset="-122"/>
              <a:ea typeface="微软雅黑" pitchFamily="34" charset="-122"/>
            </a:endParaRPr>
          </a:p>
        </p:txBody>
      </p:sp>
      <p:sp>
        <p:nvSpPr>
          <p:cNvPr id="9"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成品油价格情况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10" name="Rectangle 2"/>
          <p:cNvSpPr>
            <a:spLocks noChangeArrowheads="1"/>
          </p:cNvSpPr>
          <p:nvPr/>
        </p:nvSpPr>
        <p:spPr bwMode="auto">
          <a:xfrm>
            <a:off x="6660290" y="980660"/>
            <a:ext cx="213764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433763" algn="l"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单位：万吨，元</a:t>
            </a:r>
            <a:r>
              <a:rPr kumimoji="0" lang="en-US" alt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吨，含税价</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2" name="图片 11" descr="未标题-1-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4"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5"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graphicFrame>
        <p:nvGraphicFramePr>
          <p:cNvPr id="13" name="表格 12"/>
          <p:cNvGraphicFramePr>
            <a:graphicFrameLocks noGrp="1"/>
          </p:cNvGraphicFramePr>
          <p:nvPr/>
        </p:nvGraphicFramePr>
        <p:xfrm>
          <a:off x="467435" y="1319207"/>
          <a:ext cx="8330497" cy="4839860"/>
        </p:xfrm>
        <a:graphic>
          <a:graphicData uri="http://schemas.openxmlformats.org/drawingml/2006/table">
            <a:tbl>
              <a:tblPr/>
              <a:tblGrid>
                <a:gridCol w="87843"/>
                <a:gridCol w="488232"/>
                <a:gridCol w="236477"/>
                <a:gridCol w="380656"/>
                <a:gridCol w="402616"/>
                <a:gridCol w="402616"/>
                <a:gridCol w="402616"/>
                <a:gridCol w="402616"/>
                <a:gridCol w="380656"/>
                <a:gridCol w="380656"/>
                <a:gridCol w="402616"/>
                <a:gridCol w="380656"/>
                <a:gridCol w="358695"/>
                <a:gridCol w="380656"/>
                <a:gridCol w="402616"/>
                <a:gridCol w="424577"/>
                <a:gridCol w="402616"/>
                <a:gridCol w="424577"/>
                <a:gridCol w="402616"/>
                <a:gridCol w="402616"/>
                <a:gridCol w="402616"/>
                <a:gridCol w="380656"/>
              </a:tblGrid>
              <a:tr h="129171">
                <a:tc rowSpan="3" gridSpan="2">
                  <a:txBody>
                    <a:bodyPr/>
                    <a:lstStyle/>
                    <a:p>
                      <a:pPr algn="ctr" fontAlgn="ctr"/>
                      <a:r>
                        <a:rPr lang="zh-CN" altLang="en-US" sz="400" b="0" i="0" u="none" strike="noStrike" dirty="0">
                          <a:solidFill>
                            <a:srgbClr val="000000"/>
                          </a:solidFill>
                          <a:latin typeface="等线"/>
                        </a:rPr>
                        <a:t>项目</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zh-CN" altLang="en-US"/>
                    </a:p>
                  </a:txBody>
                  <a:tcPr/>
                </a:tc>
                <a:tc gridSpan="10">
                  <a:txBody>
                    <a:bodyPr/>
                    <a:lstStyle/>
                    <a:p>
                      <a:pPr algn="ctr" fontAlgn="ctr"/>
                      <a:r>
                        <a:rPr lang="zh-CN" altLang="en-US" sz="400" b="0" i="0" u="none" strike="noStrike" dirty="0">
                          <a:solidFill>
                            <a:srgbClr val="000000"/>
                          </a:solidFill>
                          <a:latin typeface="等线"/>
                        </a:rPr>
                        <a:t>汽油</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0">
                  <a:txBody>
                    <a:bodyPr/>
                    <a:lstStyle/>
                    <a:p>
                      <a:pPr algn="ctr" fontAlgn="ctr"/>
                      <a:r>
                        <a:rPr lang="zh-CN" altLang="en-US" sz="400" b="0" i="0" u="none" strike="noStrike">
                          <a:solidFill>
                            <a:srgbClr val="000000"/>
                          </a:solidFill>
                          <a:latin typeface="等线"/>
                        </a:rPr>
                        <a:t>柴油</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29171">
                <a:tc gridSpan="2" vMerge="1">
                  <a:txBody>
                    <a:bodyPr/>
                    <a:lstStyle/>
                    <a:p>
                      <a:endParaRPr lang="zh-CN" altLang="en-US"/>
                    </a:p>
                  </a:txBody>
                  <a:tcPr/>
                </a:tc>
                <a:tc hMerge="1" vMerge="1">
                  <a:txBody>
                    <a:bodyPr/>
                    <a:lstStyle/>
                    <a:p>
                      <a:endParaRPr lang="zh-CN" altLang="en-US"/>
                    </a:p>
                  </a:txBody>
                  <a:tcPr/>
                </a:tc>
                <a:tc gridSpan="2">
                  <a:txBody>
                    <a:bodyPr/>
                    <a:lstStyle/>
                    <a:p>
                      <a:pPr algn="ctr" fontAlgn="ctr"/>
                      <a:r>
                        <a:rPr lang="zh-CN" altLang="en-US" sz="400" b="0" i="0" u="none" strike="noStrike">
                          <a:solidFill>
                            <a:srgbClr val="000000"/>
                          </a:solidFill>
                          <a:latin typeface="等线"/>
                        </a:rPr>
                        <a:t>经营量</a:t>
                      </a:r>
                      <a:r>
                        <a:rPr lang="en-US" altLang="zh-CN" sz="400" b="0" i="0" u="none" strike="noStrike">
                          <a:solidFill>
                            <a:srgbClr val="000000"/>
                          </a:solidFill>
                          <a:latin typeface="等线"/>
                        </a:rPr>
                        <a:t>(</a:t>
                      </a:r>
                      <a:r>
                        <a:rPr lang="zh-CN" altLang="en-US" sz="400" b="0" i="0" u="none" strike="noStrike">
                          <a:solidFill>
                            <a:srgbClr val="000000"/>
                          </a:solidFill>
                          <a:latin typeface="等线"/>
                        </a:rPr>
                        <a:t>万吨</a:t>
                      </a:r>
                      <a:r>
                        <a:rPr lang="en-US" altLang="zh-CN" sz="400" b="0" i="0" u="none" strike="noStrike">
                          <a:solidFill>
                            <a:srgbClr val="000000"/>
                          </a:solidFill>
                          <a:latin typeface="等线"/>
                        </a:rPr>
                        <a:t>)</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ctr" fontAlgn="ctr"/>
                      <a:r>
                        <a:rPr lang="zh-CN" altLang="en-US" sz="400" b="0" i="0" u="none" strike="noStrike">
                          <a:solidFill>
                            <a:srgbClr val="000000"/>
                          </a:solidFill>
                          <a:latin typeface="等线"/>
                        </a:rPr>
                        <a:t>零售占比</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400" b="0" i="0" u="none" strike="noStrike">
                          <a:solidFill>
                            <a:srgbClr val="000000"/>
                          </a:solidFill>
                          <a:latin typeface="等线"/>
                        </a:rPr>
                        <a:t>零售不到位情况</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400" b="0" i="0" u="none" strike="noStrike" dirty="0">
                          <a:solidFill>
                            <a:srgbClr val="000000"/>
                          </a:solidFill>
                          <a:latin typeface="等线"/>
                        </a:rPr>
                        <a:t>经营量</a:t>
                      </a:r>
                      <a:r>
                        <a:rPr lang="en-US" altLang="zh-CN" sz="400" b="0" i="0" u="none" strike="noStrike" dirty="0">
                          <a:solidFill>
                            <a:srgbClr val="000000"/>
                          </a:solidFill>
                          <a:latin typeface="等线"/>
                        </a:rPr>
                        <a:t>(</a:t>
                      </a:r>
                      <a:r>
                        <a:rPr lang="zh-CN" altLang="en-US" sz="400" b="0" i="0" u="none" strike="noStrike" dirty="0">
                          <a:solidFill>
                            <a:srgbClr val="000000"/>
                          </a:solidFill>
                          <a:latin typeface="等线"/>
                        </a:rPr>
                        <a:t>万吨</a:t>
                      </a:r>
                      <a:r>
                        <a:rPr lang="en-US" altLang="zh-CN" sz="400" b="0" i="0" u="none" strike="noStrike" dirty="0">
                          <a:solidFill>
                            <a:srgbClr val="000000"/>
                          </a:solidFill>
                          <a:latin typeface="等线"/>
                        </a:rPr>
                        <a:t>)</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4">
                  <a:txBody>
                    <a:bodyPr/>
                    <a:lstStyle/>
                    <a:p>
                      <a:pPr algn="ctr" fontAlgn="ctr"/>
                      <a:r>
                        <a:rPr lang="zh-CN" altLang="en-US" sz="400" b="0" i="0" u="none" strike="noStrike">
                          <a:solidFill>
                            <a:srgbClr val="000000"/>
                          </a:solidFill>
                          <a:latin typeface="等线"/>
                        </a:rPr>
                        <a:t>零售占比</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400" b="0" i="0" u="none" strike="noStrike">
                          <a:solidFill>
                            <a:srgbClr val="000000"/>
                          </a:solidFill>
                          <a:latin typeface="等线"/>
                        </a:rPr>
                        <a:t>零售不到位情况</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29171">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400" b="0" i="0" u="none" strike="noStrike">
                          <a:solidFill>
                            <a:srgbClr val="000000"/>
                          </a:solidFill>
                          <a:latin typeface="等线"/>
                        </a:rPr>
                        <a:t>当月</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累计</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当月</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环比</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累计</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同比</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当月</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环比</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累计</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同比</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当月</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累计</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当月</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环比</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累计</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同比</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当月</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环比</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累计</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latin typeface="等线"/>
                        </a:rPr>
                        <a:t>同比</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0123">
                <a:tc gridSpan="2">
                  <a:txBody>
                    <a:bodyPr/>
                    <a:lstStyle/>
                    <a:p>
                      <a:pPr algn="ctr" fontAlgn="ctr"/>
                      <a:r>
                        <a:rPr lang="zh-CN" altLang="en-US" sz="400" b="0" i="0" u="none" strike="noStrike">
                          <a:solidFill>
                            <a:srgbClr val="000000"/>
                          </a:solidFill>
                          <a:latin typeface="等线"/>
                        </a:rPr>
                        <a:t>销售公司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r" fontAlgn="ctr"/>
                      <a:r>
                        <a:rPr lang="en-US" altLang="zh-CN" sz="400" b="0" i="0" u="none" strike="noStrike" dirty="0">
                          <a:solidFill>
                            <a:srgbClr val="000000"/>
                          </a:solidFill>
                          <a:latin typeface="等线"/>
                        </a:rPr>
                        <a:t>705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2246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76.95%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-1.20%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77.74%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-2.20%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675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1680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55.17%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2.80%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56.48%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-1.80%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-565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-548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rowSpan="19">
                  <a:txBody>
                    <a:bodyPr/>
                    <a:lstStyle/>
                    <a:p>
                      <a:pPr algn="ctr" fontAlgn="ctr"/>
                      <a:r>
                        <a:rPr lang="zh-CN" altLang="en-US" sz="400" b="0" i="0" u="none" strike="noStrike">
                          <a:solidFill>
                            <a:srgbClr val="000000"/>
                          </a:solidFill>
                          <a:latin typeface="等线"/>
                        </a:rPr>
                        <a:t>区内</a:t>
                      </a:r>
                    </a:p>
                  </a:txBody>
                  <a:tcPr marL="5360" marR="5360" marT="536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latin typeface="等线"/>
                        </a:rPr>
                        <a:t>北京石油分公司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dirty="0">
                          <a:solidFill>
                            <a:srgbClr val="000000"/>
                          </a:solidFill>
                          <a:latin typeface="等线"/>
                        </a:rPr>
                        <a:t>29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79.67%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-0.93%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80.96%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2.27%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-256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-288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59.20%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-2.71%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63.58%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6.16%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-302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-448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天津石油分公司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12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85.07%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-3.44%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87.26%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-2.22%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55.70%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-6.47%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62.50%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5.14%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-569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-184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-477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-331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河北石油分公司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23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89.07%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0.79%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88.51%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-0.23%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-247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-153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-188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59.76%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2.24%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60.82%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-2.59%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-927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-466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山西石油分公司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13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91.14%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0.87%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90.64%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5.50%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-330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-356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42.84%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8.57%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44.45%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-4.64%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-974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-494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354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上海石油分公司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25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82.05%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2.88%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79.74%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5.91%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51.96%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-15.03%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57.07%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10.35%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-326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322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-415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-253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江苏石油分公司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81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255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72.40%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0.97%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72.67%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-4.57%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54.16%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7.18%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53.66%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-1.53%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-751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-284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-653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浙江石油分公司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80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239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68.94%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0.30%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68.26%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-3.98%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18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50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40.83%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-3.41%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41.84%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-5.20%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-301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-345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-176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安徽石油分公司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28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74.12%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4.82%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70.99%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-2.92%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-205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-81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-165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47.34%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4.34%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48.09%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-542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-155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-511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福建石油分公司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31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70.29%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-5.40%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73.60%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-2.01%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54.70%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11.66%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55.78%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6.90%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-514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-256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-575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-268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江西石油分公司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24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86.53%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6.44%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84.13%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-5.52%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-89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60.32%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-0.08%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63.45%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-0.55%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-376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-223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-408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山东石油分公司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42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78.61%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1.76%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79.74%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-352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-243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-297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301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49.11%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-6.54%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56.71%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-3.76%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-747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-804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河南石油分公司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31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83.65%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-0.96%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83.65%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-2.95%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-211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-208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34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61.14%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-7.56%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66.85%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-9.53%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-676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-154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-686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湖北石油分公司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27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89.49%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-0.95%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88.91%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-0.07%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-197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31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73.90%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-4.28%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77.63%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-0.80%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-463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-579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-169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湖南石油分公司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32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83.68%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84.01%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-0.05%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67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57.56%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-6.56%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63.70%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-4.73%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-157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-162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广东石油分公司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85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245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73.59%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-6.07%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78.12%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-4.08%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64.61%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64.65%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-336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-352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广西石油分公司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25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79.93%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-1.94%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80.86%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-2.71%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69.83%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3.53%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68.75%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2.75%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-523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-462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-271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海南石油分公司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86.56%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-1.90%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84.61%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-2.23%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184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158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67.37%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-3.62%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69.12%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-172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贵州石油分公司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24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88.56%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0.15%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88.32%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-2.08%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54.92%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-2.46%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56.78%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-1.96%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云南石油分公司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23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89.49%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2.09%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88.25%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-0.68%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222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224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68.64%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-2.30%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70.64%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-2.91%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-347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-289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rowSpan="12">
                  <a:txBody>
                    <a:bodyPr/>
                    <a:lstStyle/>
                    <a:p>
                      <a:pPr algn="ctr" fontAlgn="ctr"/>
                      <a:r>
                        <a:rPr lang="zh-CN" altLang="en-US" sz="400" b="0" i="0" u="none" strike="noStrike">
                          <a:solidFill>
                            <a:srgbClr val="000000"/>
                          </a:solidFill>
                          <a:latin typeface="等线"/>
                        </a:rPr>
                        <a:t>区外</a:t>
                      </a:r>
                    </a:p>
                  </a:txBody>
                  <a:tcPr marL="5360" marR="5360" marT="536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latin typeface="等线"/>
                        </a:rPr>
                        <a:t>辽宁石油分公司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65.97%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17.35%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57.68%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0.07%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-857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-841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-236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38.47%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6.28%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40.17%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-2.16%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-1366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-573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-1024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四川石油分公司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76.26%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-6.83%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74.78%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6.32%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-376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-345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50.33%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-3.94%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52.37%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4.99%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-572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-538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-462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重庆石油分公司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10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55.45%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53.88%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-6.12%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-397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-398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-155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62.63%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2.55%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60.31%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-0.01%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-623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-699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-162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陕西石油分公司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76.50%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71.91%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-8.05%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-355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-352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69.06%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-1.90%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69.62%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0.22%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-1195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-1087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-392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内蒙古石油分公司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76.97%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-4.31%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82.04%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-9.64%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-836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-788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73.12%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78.23%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20.63%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-1423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-372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-1167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-458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新疆石油分公司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57.65%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-1.72%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59.00%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8.19%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-171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-190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42.72%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3.12%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43.28%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-488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-477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吉林石油分公司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67.23%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-6.62%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65.89%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-6.69%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-549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-461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68.23%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25.08%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54.98%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-29.90%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-1812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-1230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-1304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黑龙江石油分公司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75.73%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-2.16%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74.28%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8.65%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-960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-1039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79.74%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8.71%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73.09%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5.03%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-1386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-1474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青海石油分公司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98.81%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0.77%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98.52%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0.19%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-476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-471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84.32%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86.29%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-0.03%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-925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-872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-190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甘肃石油分公司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99.06%</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2.93%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97.33%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-2.52%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-283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-258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72.30%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-2.71%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72.72%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-13.15%</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-439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-431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-175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宁夏石油分公司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92.70%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2.43%</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86.49%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8.34%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-953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79.00%</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-0.12%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77.62%</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-1071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-256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-918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-117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104">
                <a:tc vMerge="1">
                  <a:txBody>
                    <a:bodyPr/>
                    <a:lstStyle/>
                    <a:p>
                      <a:endParaRPr lang="zh-CN" altLang="en-US"/>
                    </a:p>
                  </a:txBody>
                  <a:tcPr/>
                </a:tc>
                <a:tc>
                  <a:txBody>
                    <a:bodyPr/>
                    <a:lstStyle/>
                    <a:p>
                      <a:pPr algn="l" fontAlgn="ctr"/>
                      <a:r>
                        <a:rPr lang="zh-CN" altLang="en-US" sz="400" b="0" i="0" u="none" strike="noStrike">
                          <a:solidFill>
                            <a:srgbClr val="000000"/>
                          </a:solidFill>
                          <a:latin typeface="等线"/>
                        </a:rPr>
                        <a:t>西藏石油分公司</a:t>
                      </a:r>
                    </a:p>
                  </a:txBody>
                  <a:tcPr marL="5360" marR="5360"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tcPr>
                </a:tc>
                <a:tc>
                  <a:txBody>
                    <a:bodyPr/>
                    <a:lstStyle/>
                    <a:p>
                      <a:pPr algn="r" fontAlgn="ctr"/>
                      <a:r>
                        <a:rPr lang="en-US" altLang="zh-CN" sz="400" b="0" i="0" u="none" strike="noStrike">
                          <a:solidFill>
                            <a:srgbClr val="000000"/>
                          </a:solidFill>
                          <a:latin typeface="等线"/>
                        </a:rPr>
                        <a:t>0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88.77%</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-1.98%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88.81%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12.74%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-151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-8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-139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121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40.24%</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-10.41%</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39.89%</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-11.78%</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-182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-46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a:solidFill>
                            <a:srgbClr val="000000"/>
                          </a:solidFill>
                          <a:latin typeface="等线"/>
                        </a:rPr>
                        <a:t>-144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400" b="0" i="0" u="none" strike="noStrike" dirty="0">
                          <a:solidFill>
                            <a:srgbClr val="000000"/>
                          </a:solidFill>
                          <a:latin typeface="等线"/>
                        </a:rPr>
                        <a:t>61 </a:t>
                      </a:r>
                    </a:p>
                  </a:txBody>
                  <a:tcPr marL="5360" marR="144717" marT="5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DE98FE-917E-4DEF-80D6-9FEA7ECDC804}" type="datetime1">
              <a:rPr lang="zh-CN" altLang="en-US" smtClean="0"/>
              <a:pPr/>
              <a:t>2019/4/25</a:t>
            </a:fld>
            <a:endParaRPr lang="zh-CN" altLang="en-US" dirty="0"/>
          </a:p>
        </p:txBody>
      </p:sp>
      <p:sp>
        <p:nvSpPr>
          <p:cNvPr id="4"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成品油价格情况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681834" y="1196690"/>
            <a:ext cx="8015196" cy="1231106"/>
          </a:xfrm>
          <a:prstGeom prst="rect">
            <a:avLst/>
          </a:prstGeom>
          <a:noFill/>
          <a:ln w="9525" algn="ctr">
            <a:noFill/>
            <a:prstDash val="sysDot"/>
            <a:miter lim="800000"/>
            <a:headEnd/>
            <a:tailEnd/>
          </a:ln>
        </p:spPr>
        <p:txBody>
          <a:bodyPr wrap="square">
            <a:spAutoFit/>
          </a:bodyPr>
          <a:lstStyle/>
          <a:p>
            <a:r>
              <a:rPr lang="en-US" altLang="zh-CN" sz="1200" dirty="0" smtClean="0">
                <a:latin typeface="微软雅黑" panose="020B0503020204020204" pitchFamily="34" charset="-122"/>
                <a:ea typeface="微软雅黑" panose="020B0503020204020204" pitchFamily="34" charset="-122"/>
              </a:rPr>
              <a:t>      3</a:t>
            </a:r>
            <a:r>
              <a:rPr lang="zh-CN" altLang="zh-CN" sz="1200" dirty="0" smtClean="0">
                <a:latin typeface="微软雅黑" panose="020B0503020204020204" pitchFamily="34" charset="-122"/>
                <a:ea typeface="微软雅黑" panose="020B0503020204020204" pitchFamily="34" charset="-122"/>
              </a:rPr>
              <a:t>月销售公司汽油采购</a:t>
            </a:r>
            <a:r>
              <a:rPr lang="en-US" altLang="zh-CN" sz="1200" dirty="0" smtClean="0">
                <a:latin typeface="微软雅黑" panose="020B0503020204020204" pitchFamily="34" charset="-122"/>
                <a:ea typeface="微软雅黑" panose="020B0503020204020204" pitchFamily="34" charset="-122"/>
              </a:rPr>
              <a:t>752</a:t>
            </a:r>
            <a:r>
              <a:rPr lang="zh-CN" altLang="zh-CN" sz="1200" dirty="0" smtClean="0">
                <a:latin typeface="微软雅黑" panose="020B0503020204020204" pitchFamily="34" charset="-122"/>
                <a:ea typeface="微软雅黑" panose="020B0503020204020204" pitchFamily="34" charset="-122"/>
              </a:rPr>
              <a:t>万吨，环比增加</a:t>
            </a:r>
            <a:r>
              <a:rPr lang="en-US" altLang="zh-CN" sz="1200" dirty="0" smtClean="0">
                <a:latin typeface="微软雅黑" panose="020B0503020204020204" pitchFamily="34" charset="-122"/>
                <a:ea typeface="微软雅黑" panose="020B0503020204020204" pitchFamily="34" charset="-122"/>
              </a:rPr>
              <a:t>45</a:t>
            </a:r>
            <a:r>
              <a:rPr lang="zh-CN" altLang="zh-CN" sz="1200" dirty="0" smtClean="0">
                <a:latin typeface="微软雅黑" panose="020B0503020204020204" pitchFamily="34" charset="-122"/>
                <a:ea typeface="微软雅黑" panose="020B0503020204020204" pitchFamily="34" charset="-122"/>
              </a:rPr>
              <a:t>万吨，其中：系统内资源</a:t>
            </a:r>
            <a:r>
              <a:rPr lang="en-US" altLang="zh-CN" sz="1200" dirty="0" smtClean="0">
                <a:latin typeface="微软雅黑" panose="020B0503020204020204" pitchFamily="34" charset="-122"/>
                <a:ea typeface="微软雅黑" panose="020B0503020204020204" pitchFamily="34" charset="-122"/>
              </a:rPr>
              <a:t>513</a:t>
            </a:r>
            <a:r>
              <a:rPr lang="zh-CN" altLang="zh-CN" sz="1200" dirty="0" smtClean="0">
                <a:latin typeface="微软雅黑" panose="020B0503020204020204" pitchFamily="34" charset="-122"/>
                <a:ea typeface="微软雅黑" panose="020B0503020204020204" pitchFamily="34" charset="-122"/>
              </a:rPr>
              <a:t>万吨，环比增加</a:t>
            </a:r>
            <a:r>
              <a:rPr lang="en-US" altLang="zh-CN" sz="1200" dirty="0" smtClean="0">
                <a:latin typeface="微软雅黑" panose="020B0503020204020204" pitchFamily="34" charset="-122"/>
                <a:ea typeface="微软雅黑" panose="020B0503020204020204" pitchFamily="34" charset="-122"/>
              </a:rPr>
              <a:t>17</a:t>
            </a:r>
            <a:r>
              <a:rPr lang="zh-CN" altLang="zh-CN" sz="1200" dirty="0" smtClean="0">
                <a:latin typeface="微软雅黑" panose="020B0503020204020204" pitchFamily="34" charset="-122"/>
                <a:ea typeface="微软雅黑" panose="020B0503020204020204" pitchFamily="34" charset="-122"/>
              </a:rPr>
              <a:t>万吨；系统外资源</a:t>
            </a:r>
            <a:r>
              <a:rPr lang="en-US" altLang="zh-CN" sz="1200" dirty="0" smtClean="0">
                <a:latin typeface="微软雅黑" panose="020B0503020204020204" pitchFamily="34" charset="-122"/>
                <a:ea typeface="微软雅黑" panose="020B0503020204020204" pitchFamily="34" charset="-122"/>
              </a:rPr>
              <a:t>239</a:t>
            </a:r>
            <a:r>
              <a:rPr lang="zh-CN" altLang="zh-CN" sz="1200" dirty="0" smtClean="0">
                <a:latin typeface="微软雅黑" panose="020B0503020204020204" pitchFamily="34" charset="-122"/>
                <a:ea typeface="微软雅黑" panose="020B0503020204020204" pitchFamily="34" charset="-122"/>
              </a:rPr>
              <a:t>万吨，环比增加</a:t>
            </a:r>
            <a:r>
              <a:rPr lang="en-US" altLang="zh-CN" sz="1200" dirty="0" smtClean="0">
                <a:latin typeface="微软雅黑" panose="020B0503020204020204" pitchFamily="34" charset="-122"/>
                <a:ea typeface="微软雅黑" panose="020B0503020204020204" pitchFamily="34" charset="-122"/>
              </a:rPr>
              <a:t>28</a:t>
            </a:r>
            <a:r>
              <a:rPr lang="zh-CN" altLang="zh-CN" sz="1200" dirty="0" smtClean="0">
                <a:latin typeface="微软雅黑" panose="020B0503020204020204" pitchFamily="34" charset="-122"/>
                <a:ea typeface="微软雅黑" panose="020B0503020204020204" pitchFamily="34" charset="-122"/>
              </a:rPr>
              <a:t>万吨。销售公司汽油</a:t>
            </a:r>
            <a:r>
              <a:rPr lang="zh-CN" altLang="en-US" sz="1200" dirty="0" smtClean="0">
                <a:latin typeface="微软雅黑" panose="020B0503020204020204" pitchFamily="34" charset="-122"/>
                <a:ea typeface="微软雅黑" panose="020B0503020204020204" pitchFamily="34" charset="-122"/>
              </a:rPr>
              <a:t>综合</a:t>
            </a:r>
            <a:r>
              <a:rPr lang="zh-CN" altLang="zh-CN" sz="1200" dirty="0" smtClean="0">
                <a:latin typeface="微软雅黑" panose="020B0503020204020204" pitchFamily="34" charset="-122"/>
                <a:ea typeface="微软雅黑" panose="020B0503020204020204" pitchFamily="34" charset="-122"/>
              </a:rPr>
              <a:t>采购成本</a:t>
            </a:r>
            <a:r>
              <a:rPr lang="en-US" altLang="zh-CN" sz="1200" dirty="0" smtClean="0">
                <a:latin typeface="微软雅黑" panose="020B0503020204020204" pitchFamily="34" charset="-122"/>
                <a:ea typeface="微软雅黑" panose="020B0503020204020204" pitchFamily="34" charset="-122"/>
              </a:rPr>
              <a:t>7881</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吨，环比上升</a:t>
            </a:r>
            <a:r>
              <a:rPr lang="en-US" altLang="zh-CN" sz="1200" dirty="0" smtClean="0">
                <a:latin typeface="微软雅黑" panose="020B0503020204020204" pitchFamily="34" charset="-122"/>
                <a:ea typeface="微软雅黑" panose="020B0503020204020204" pitchFamily="34" charset="-122"/>
              </a:rPr>
              <a:t>227</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吨，其中：系统内资源采购成本</a:t>
            </a:r>
            <a:r>
              <a:rPr lang="en-US" altLang="zh-CN" sz="1200" dirty="0" smtClean="0">
                <a:latin typeface="微软雅黑" panose="020B0503020204020204" pitchFamily="34" charset="-122"/>
                <a:ea typeface="微软雅黑" panose="020B0503020204020204" pitchFamily="34" charset="-122"/>
              </a:rPr>
              <a:t>8341</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吨，环比上升</a:t>
            </a:r>
            <a:r>
              <a:rPr lang="en-US" altLang="zh-CN" sz="1200" dirty="0" smtClean="0">
                <a:latin typeface="微软雅黑" panose="020B0503020204020204" pitchFamily="34" charset="-122"/>
                <a:ea typeface="微软雅黑" panose="020B0503020204020204" pitchFamily="34" charset="-122"/>
              </a:rPr>
              <a:t>328</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吨；系统外资源采购成本</a:t>
            </a:r>
            <a:r>
              <a:rPr lang="en-US" altLang="zh-CN" sz="1200" dirty="0" smtClean="0">
                <a:latin typeface="微软雅黑" panose="020B0503020204020204" pitchFamily="34" charset="-122"/>
                <a:ea typeface="微软雅黑" panose="020B0503020204020204" pitchFamily="34" charset="-122"/>
              </a:rPr>
              <a:t>6894</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吨，环比上升</a:t>
            </a:r>
            <a:r>
              <a:rPr lang="en-US" altLang="zh-CN" sz="1200" dirty="0" smtClean="0">
                <a:latin typeface="微软雅黑" panose="020B0503020204020204" pitchFamily="34" charset="-122"/>
                <a:ea typeface="微软雅黑" panose="020B0503020204020204" pitchFamily="34" charset="-122"/>
              </a:rPr>
              <a:t>84</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p>
          <a:p>
            <a:r>
              <a:rPr lang="en-US" altLang="zh-CN" sz="1200" dirty="0" smtClean="0">
                <a:latin typeface="微软雅黑" panose="020B0503020204020204" pitchFamily="34" charset="-122"/>
                <a:ea typeface="微软雅黑" panose="020B0503020204020204" pitchFamily="34" charset="-122"/>
              </a:rPr>
              <a:t>      </a:t>
            </a:r>
            <a:r>
              <a:rPr lang="zh-CN" altLang="zh-CN" sz="1200" dirty="0" smtClean="0">
                <a:latin typeface="微软雅黑" panose="020B0503020204020204" pitchFamily="34" charset="-122"/>
                <a:ea typeface="微软雅黑" panose="020B0503020204020204" pitchFamily="34" charset="-122"/>
              </a:rPr>
              <a:t>一季度销售公司汽油采购</a:t>
            </a:r>
            <a:r>
              <a:rPr lang="en-US" altLang="zh-CN" sz="1200" dirty="0" smtClean="0">
                <a:latin typeface="微软雅黑" panose="020B0503020204020204" pitchFamily="34" charset="-122"/>
                <a:ea typeface="微软雅黑" panose="020B0503020204020204" pitchFamily="34" charset="-122"/>
              </a:rPr>
              <a:t>2304</a:t>
            </a:r>
            <a:r>
              <a:rPr lang="zh-CN" altLang="zh-CN" sz="1200" dirty="0" smtClean="0">
                <a:latin typeface="微软雅黑" panose="020B0503020204020204" pitchFamily="34" charset="-122"/>
                <a:ea typeface="微软雅黑" panose="020B0503020204020204" pitchFamily="34" charset="-122"/>
              </a:rPr>
              <a:t>万吨，同比增加</a:t>
            </a:r>
            <a:r>
              <a:rPr lang="en-US" altLang="zh-CN" sz="1200" dirty="0" smtClean="0">
                <a:latin typeface="微软雅黑" panose="020B0503020204020204" pitchFamily="34" charset="-122"/>
                <a:ea typeface="微软雅黑" panose="020B0503020204020204" pitchFamily="34" charset="-122"/>
              </a:rPr>
              <a:t>125</a:t>
            </a:r>
            <a:r>
              <a:rPr lang="zh-CN" altLang="zh-CN" sz="1200" dirty="0" smtClean="0">
                <a:latin typeface="微软雅黑" panose="020B0503020204020204" pitchFamily="34" charset="-122"/>
                <a:ea typeface="微软雅黑" panose="020B0503020204020204" pitchFamily="34" charset="-122"/>
              </a:rPr>
              <a:t>万吨，其中：系统内资源</a:t>
            </a:r>
            <a:r>
              <a:rPr lang="en-US" altLang="zh-CN" sz="1200" dirty="0" smtClean="0">
                <a:latin typeface="微软雅黑" panose="020B0503020204020204" pitchFamily="34" charset="-122"/>
                <a:ea typeface="微软雅黑" panose="020B0503020204020204" pitchFamily="34" charset="-122"/>
              </a:rPr>
              <a:t>1538</a:t>
            </a:r>
            <a:r>
              <a:rPr lang="zh-CN" altLang="zh-CN" sz="1200" dirty="0" smtClean="0">
                <a:latin typeface="微软雅黑" panose="020B0503020204020204" pitchFamily="34" charset="-122"/>
                <a:ea typeface="微软雅黑" panose="020B0503020204020204" pitchFamily="34" charset="-122"/>
              </a:rPr>
              <a:t>万吨，同比增加</a:t>
            </a:r>
            <a:r>
              <a:rPr lang="en-US" altLang="zh-CN" sz="1200" dirty="0" smtClean="0">
                <a:latin typeface="微软雅黑" panose="020B0503020204020204" pitchFamily="34" charset="-122"/>
                <a:ea typeface="微软雅黑" panose="020B0503020204020204" pitchFamily="34" charset="-122"/>
              </a:rPr>
              <a:t>80</a:t>
            </a:r>
            <a:r>
              <a:rPr lang="zh-CN" altLang="zh-CN" sz="1200" dirty="0" smtClean="0">
                <a:latin typeface="微软雅黑" panose="020B0503020204020204" pitchFamily="34" charset="-122"/>
                <a:ea typeface="微软雅黑" panose="020B0503020204020204" pitchFamily="34" charset="-122"/>
              </a:rPr>
              <a:t>万吨；系统外资源</a:t>
            </a:r>
            <a:r>
              <a:rPr lang="en-US" altLang="zh-CN" sz="1200" dirty="0" smtClean="0">
                <a:latin typeface="微软雅黑" panose="020B0503020204020204" pitchFamily="34" charset="-122"/>
                <a:ea typeface="微软雅黑" panose="020B0503020204020204" pitchFamily="34" charset="-122"/>
              </a:rPr>
              <a:t>766</a:t>
            </a:r>
            <a:r>
              <a:rPr lang="zh-CN" altLang="zh-CN" sz="1200" dirty="0" smtClean="0">
                <a:latin typeface="微软雅黑" panose="020B0503020204020204" pitchFamily="34" charset="-122"/>
                <a:ea typeface="微软雅黑" panose="020B0503020204020204" pitchFamily="34" charset="-122"/>
              </a:rPr>
              <a:t>万吨，同比增加</a:t>
            </a:r>
            <a:r>
              <a:rPr lang="en-US" altLang="zh-CN" sz="1200" dirty="0" smtClean="0">
                <a:latin typeface="微软雅黑" panose="020B0503020204020204" pitchFamily="34" charset="-122"/>
                <a:ea typeface="微软雅黑" panose="020B0503020204020204" pitchFamily="34" charset="-122"/>
              </a:rPr>
              <a:t>45</a:t>
            </a:r>
            <a:r>
              <a:rPr lang="zh-CN" altLang="zh-CN" sz="1200" dirty="0" smtClean="0">
                <a:latin typeface="微软雅黑" panose="020B0503020204020204" pitchFamily="34" charset="-122"/>
                <a:ea typeface="微软雅黑" panose="020B0503020204020204" pitchFamily="34" charset="-122"/>
              </a:rPr>
              <a:t>万吨。销售公司汽油采购成本</a:t>
            </a:r>
            <a:r>
              <a:rPr lang="en-US" altLang="zh-CN" sz="1200" dirty="0" smtClean="0">
                <a:latin typeface="微软雅黑" panose="020B0503020204020204" pitchFamily="34" charset="-122"/>
                <a:ea typeface="微软雅黑" panose="020B0503020204020204" pitchFamily="34" charset="-122"/>
              </a:rPr>
              <a:t>7618</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311</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吨，其中：系统内资源采购成本</a:t>
            </a:r>
            <a:r>
              <a:rPr lang="en-US" altLang="zh-CN" sz="1200" dirty="0" smtClean="0">
                <a:latin typeface="微软雅黑" panose="020B0503020204020204" pitchFamily="34" charset="-122"/>
                <a:ea typeface="微软雅黑" panose="020B0503020204020204" pitchFamily="34" charset="-122"/>
              </a:rPr>
              <a:t>8037</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331</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吨；系统外资源采购成本</a:t>
            </a:r>
            <a:r>
              <a:rPr lang="en-US" altLang="zh-CN" sz="1200" dirty="0" smtClean="0">
                <a:latin typeface="微软雅黑" panose="020B0503020204020204" pitchFamily="34" charset="-122"/>
                <a:ea typeface="微软雅黑" panose="020B0503020204020204" pitchFamily="34" charset="-122"/>
              </a:rPr>
              <a:t>6776</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265</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zh-CN" altLang="en-US" sz="1200" dirty="0" smtClean="0">
                <a:latin typeface="微软雅黑" panose="020B0503020204020204" pitchFamily="34" charset="-122"/>
                <a:ea typeface="微软雅黑" panose="020B0503020204020204" pitchFamily="34" charset="-122"/>
              </a:rPr>
              <a:t>。详细</a:t>
            </a:r>
            <a:r>
              <a:rPr lang="zh-CN" altLang="zh-CN" sz="1200" dirty="0" smtClean="0">
                <a:latin typeface="微软雅黑" panose="020B0503020204020204" pitchFamily="34" charset="-122"/>
                <a:ea typeface="微软雅黑" panose="020B0503020204020204" pitchFamily="34" charset="-122"/>
              </a:rPr>
              <a:t>情况如下： </a:t>
            </a:r>
          </a:p>
        </p:txBody>
      </p:sp>
      <p:sp>
        <p:nvSpPr>
          <p:cNvPr id="6" name="矩形 5"/>
          <p:cNvSpPr/>
          <p:nvPr/>
        </p:nvSpPr>
        <p:spPr>
          <a:xfrm>
            <a:off x="787834" y="689814"/>
            <a:ext cx="2159566" cy="350865"/>
          </a:xfrm>
          <a:prstGeom prst="rect">
            <a:avLst/>
          </a:prstGeom>
          <a:noFill/>
          <a:ln w="9525" algn="ctr">
            <a:noFill/>
            <a:prstDash val="sysDot"/>
            <a:miter lim="800000"/>
            <a:headEnd/>
            <a:tailEnd/>
          </a:ln>
        </p:spPr>
        <p:txBody>
          <a:bodyPr wrap="square">
            <a:spAutoFit/>
          </a:bodyPr>
          <a:lstStyle/>
          <a:p>
            <a:pPr algn="just" eaLnBrk="0" fontAlgn="base" hangingPunct="0">
              <a:lnSpc>
                <a:spcPct val="120000"/>
              </a:lnSpc>
              <a:spcAft>
                <a:spcPct val="0"/>
              </a:spcAft>
              <a:buSzPct val="60000"/>
            </a:pPr>
            <a:r>
              <a:rPr lang="zh-CN" altLang="en-US" sz="1400" b="1" dirty="0" smtClean="0">
                <a:solidFill>
                  <a:srgbClr val="000000"/>
                </a:solidFill>
                <a:latin typeface="微软雅黑" panose="020B0503020204020204" pitchFamily="34" charset="-122"/>
                <a:ea typeface="微软雅黑" panose="020B0503020204020204" pitchFamily="34" charset="-122"/>
              </a:rPr>
              <a:t>销售公司采购情况</a:t>
            </a:r>
            <a:r>
              <a:rPr lang="en-US" altLang="zh-CN" sz="1400" b="1" dirty="0" smtClean="0">
                <a:solidFill>
                  <a:srgbClr val="000000"/>
                </a:solidFill>
                <a:latin typeface="微软雅黑" panose="020B0503020204020204" pitchFamily="34" charset="-122"/>
                <a:ea typeface="微软雅黑" panose="020B0503020204020204" pitchFamily="34" charset="-122"/>
              </a:rPr>
              <a:t>-</a:t>
            </a:r>
            <a:r>
              <a:rPr lang="zh-CN" altLang="en-US" sz="1400" b="1" dirty="0" smtClean="0">
                <a:solidFill>
                  <a:srgbClr val="000000"/>
                </a:solidFill>
                <a:latin typeface="微软雅黑" panose="020B0503020204020204" pitchFamily="34" charset="-122"/>
                <a:ea typeface="微软雅黑" panose="020B0503020204020204" pitchFamily="34" charset="-122"/>
              </a:rPr>
              <a:t>汽油</a:t>
            </a:r>
            <a:endParaRPr lang="zh-CN" altLang="en-US" sz="1400" b="1" dirty="0">
              <a:solidFill>
                <a:srgbClr val="000000"/>
              </a:solidFill>
              <a:latin typeface="微软雅黑" panose="020B0503020204020204" pitchFamily="34" charset="-122"/>
              <a:ea typeface="微软雅黑" panose="020B0503020204020204" pitchFamily="34" charset="-122"/>
            </a:endParaRPr>
          </a:p>
        </p:txBody>
      </p:sp>
      <p:sp>
        <p:nvSpPr>
          <p:cNvPr id="12" name="Rectangle 2"/>
          <p:cNvSpPr>
            <a:spLocks noChangeArrowheads="1"/>
          </p:cNvSpPr>
          <p:nvPr/>
        </p:nvSpPr>
        <p:spPr bwMode="auto">
          <a:xfrm>
            <a:off x="3429232" y="2427796"/>
            <a:ext cx="491064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33763" algn="l"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单位：万吨</a:t>
            </a:r>
            <a:r>
              <a:rPr kumimoji="0" lang="zh-CN" altLang="en-US"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，元</a:t>
            </a:r>
            <a:r>
              <a:rPr kumimoji="0" lang="en-US" alt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吨，含税</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灯片编号占位符 8"/>
          <p:cNvSpPr txBox="1">
            <a:spLocks/>
          </p:cNvSpPr>
          <p:nvPr/>
        </p:nvSpPr>
        <p:spPr>
          <a:xfrm>
            <a:off x="8339868" y="6249454"/>
            <a:ext cx="62139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FFFF"/>
                </a:solidFill>
                <a:latin typeface="Arial" panose="020B0604020202020204" pitchFamily="34" charset="0"/>
                <a:cs typeface="Arial" panose="020B0604020202020204" pitchFamily="34" charset="0"/>
              </a:rPr>
              <a:t>20</a:t>
            </a:r>
            <a:endParaRPr kumimoji="0" lang="zh-CN"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graphicFrame>
        <p:nvGraphicFramePr>
          <p:cNvPr id="9" name="表格 8"/>
          <p:cNvGraphicFramePr>
            <a:graphicFrameLocks noGrp="1"/>
          </p:cNvGraphicFramePr>
          <p:nvPr/>
        </p:nvGraphicFramePr>
        <p:xfrm>
          <a:off x="1043506" y="2780911"/>
          <a:ext cx="7296366" cy="3096429"/>
        </p:xfrm>
        <a:graphic>
          <a:graphicData uri="http://schemas.openxmlformats.org/drawingml/2006/table">
            <a:tbl>
              <a:tblPr/>
              <a:tblGrid>
                <a:gridCol w="1027158"/>
                <a:gridCol w="557854"/>
                <a:gridCol w="557854"/>
                <a:gridCol w="504724"/>
                <a:gridCol w="557854"/>
                <a:gridCol w="557854"/>
                <a:gridCol w="504724"/>
                <a:gridCol w="504724"/>
                <a:gridCol w="504724"/>
                <a:gridCol w="504724"/>
                <a:gridCol w="504724"/>
                <a:gridCol w="504724"/>
                <a:gridCol w="504724"/>
              </a:tblGrid>
              <a:tr h="442347">
                <a:tc rowSpan="2">
                  <a:txBody>
                    <a:bodyPr/>
                    <a:lstStyle/>
                    <a:p>
                      <a:pPr algn="ctr" rtl="0" fontAlgn="b"/>
                      <a:r>
                        <a:rPr lang="zh-CN" altLang="en-US" sz="1000" b="0" i="0" u="none" strike="noStrike" dirty="0">
                          <a:solidFill>
                            <a:srgbClr val="000000"/>
                          </a:solidFill>
                          <a:latin typeface="Arial"/>
                        </a:rPr>
                        <a:t>项目</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rtl="0" fontAlgn="b"/>
                      <a:r>
                        <a:rPr lang="zh-CN" altLang="en-US" sz="1000" b="0" i="0" u="none" strike="noStrike">
                          <a:solidFill>
                            <a:srgbClr val="000000"/>
                          </a:solidFill>
                          <a:latin typeface="Arial"/>
                        </a:rPr>
                        <a:t>上月</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1000" b="0" i="0" u="none" strike="noStrike">
                          <a:solidFill>
                            <a:srgbClr val="000000"/>
                          </a:solidFill>
                          <a:latin typeface="Arial"/>
                        </a:rPr>
                        <a:t>本月</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1000" b="0" i="0" u="none" strike="noStrike">
                          <a:solidFill>
                            <a:srgbClr val="000000"/>
                          </a:solidFill>
                          <a:latin typeface="Arial"/>
                        </a:rPr>
                        <a:t>环比</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1000" b="0" i="0" u="none" strike="noStrike">
                          <a:solidFill>
                            <a:srgbClr val="000000"/>
                          </a:solidFill>
                          <a:latin typeface="Arial"/>
                        </a:rPr>
                        <a:t>累计</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1000" b="0" i="0" u="none" strike="noStrike">
                          <a:solidFill>
                            <a:srgbClr val="000000"/>
                          </a:solidFill>
                          <a:latin typeface="Arial"/>
                        </a:rPr>
                        <a:t>同期</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1000" b="0" i="0" u="none" strike="noStrike">
                          <a:solidFill>
                            <a:srgbClr val="000000"/>
                          </a:solidFill>
                          <a:latin typeface="Arial"/>
                        </a:rPr>
                        <a:t>同比</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r h="442347">
                <a:tc vMerge="1">
                  <a:txBody>
                    <a:bodyPr/>
                    <a:lstStyle/>
                    <a:p>
                      <a:endParaRPr lang="zh-CN" altLang="en-US"/>
                    </a:p>
                  </a:txBody>
                  <a:tcPr/>
                </a:tc>
                <a:tc>
                  <a:txBody>
                    <a:bodyPr/>
                    <a:lstStyle/>
                    <a:p>
                      <a:pPr algn="ctr" rtl="0" fontAlgn="b"/>
                      <a:r>
                        <a:rPr lang="zh-CN" altLang="en-US" sz="1000" b="0" i="0" u="none" strike="noStrike" dirty="0">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dirty="0">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dirty="0">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dirty="0">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2347">
                <a:tc>
                  <a:txBody>
                    <a:bodyPr/>
                    <a:lstStyle/>
                    <a:p>
                      <a:pPr algn="l" rtl="0" fontAlgn="b"/>
                      <a:r>
                        <a:rPr lang="zh-CN" altLang="en-US" sz="1000" b="0" i="0" u="none" strike="noStrike" dirty="0">
                          <a:solidFill>
                            <a:srgbClr val="000000"/>
                          </a:solidFill>
                          <a:latin typeface="宋体"/>
                        </a:rPr>
                        <a:t>军队价（综合价）</a:t>
                      </a:r>
                      <a:r>
                        <a:rPr lang="zh-CN" altLang="en-US" sz="10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8,224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8,551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dirty="0">
                          <a:solidFill>
                            <a:srgbClr val="000000"/>
                          </a:solidFill>
                          <a:latin typeface="Arial Unicode MS"/>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327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8,227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8,398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-171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2347">
                <a:tc>
                  <a:txBody>
                    <a:bodyPr/>
                    <a:lstStyle/>
                    <a:p>
                      <a:pPr algn="l" rtl="0" fontAlgn="b"/>
                      <a:r>
                        <a:rPr lang="zh-CN" altLang="en-US" sz="1000" b="0" i="0" u="none" strike="noStrike">
                          <a:solidFill>
                            <a:srgbClr val="000000"/>
                          </a:solidFill>
                          <a:latin typeface="宋体"/>
                        </a:rPr>
                        <a:t>平均采购价</a:t>
                      </a:r>
                      <a:r>
                        <a:rPr lang="zh-CN" altLang="en-US" sz="10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707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7,654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752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7,881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45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227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2,304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7,618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2,178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7,929</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125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-311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2347">
                <a:tc>
                  <a:txBody>
                    <a:bodyPr/>
                    <a:lstStyle/>
                    <a:p>
                      <a:pPr algn="l" rtl="0" fontAlgn="b"/>
                      <a:r>
                        <a:rPr lang="zh-CN" altLang="en-US" sz="1000" b="0" i="0" u="none" strike="noStrike">
                          <a:solidFill>
                            <a:srgbClr val="000000"/>
                          </a:solidFill>
                          <a:latin typeface="宋体"/>
                        </a:rPr>
                        <a:t>系统内资源</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496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8,013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513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8,341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17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328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1,538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8,037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1,458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8,368</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80</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-331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2347">
                <a:tc>
                  <a:txBody>
                    <a:bodyPr/>
                    <a:lstStyle/>
                    <a:p>
                      <a:pPr algn="l" rtl="0" fontAlgn="b"/>
                      <a:r>
                        <a:rPr lang="zh-CN" altLang="en-US" sz="1000" b="0" i="0" u="none" strike="noStrike">
                          <a:solidFill>
                            <a:srgbClr val="000000"/>
                          </a:solidFill>
                          <a:latin typeface="宋体"/>
                        </a:rPr>
                        <a:t>系统外资源</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211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6,810</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239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6,894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28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84</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766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6,776</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720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7,041</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45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-265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2347">
                <a:tc>
                  <a:txBody>
                    <a:bodyPr/>
                    <a:lstStyle/>
                    <a:p>
                      <a:pPr algn="l" rtl="0" fontAlgn="b"/>
                      <a:r>
                        <a:rPr lang="zh-CN" altLang="en-US" sz="1000" b="0" i="0" u="none" strike="noStrike">
                          <a:solidFill>
                            <a:srgbClr val="000000"/>
                          </a:solidFill>
                          <a:latin typeface="宋体"/>
                        </a:rPr>
                        <a:t>其中：</a:t>
                      </a:r>
                      <a:r>
                        <a:rPr lang="zh-CN" altLang="en-US" sz="1000" b="0" i="0" u="none" strike="noStrike">
                          <a:solidFill>
                            <a:srgbClr val="000000"/>
                          </a:solidFill>
                          <a:latin typeface="Arial"/>
                        </a:rPr>
                        <a:t> </a:t>
                      </a:r>
                      <a:r>
                        <a:rPr lang="zh-CN" altLang="en-US" sz="1000" b="0" i="0" u="none" strike="noStrike">
                          <a:solidFill>
                            <a:srgbClr val="000000"/>
                          </a:solidFill>
                          <a:latin typeface="宋体"/>
                        </a:rPr>
                        <a:t>山东地炼</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12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6,607</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11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6,702</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-1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95</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42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6,566</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55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6,969</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-13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-403</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DE98FE-917E-4DEF-80D6-9FEA7ECDC804}" type="datetime1">
              <a:rPr lang="zh-CN" altLang="en-US" smtClean="0"/>
              <a:pPr/>
              <a:t>2019/4/25</a:t>
            </a:fld>
            <a:endParaRPr lang="zh-CN" altLang="en-US" dirty="0"/>
          </a:p>
        </p:txBody>
      </p:sp>
      <p:sp>
        <p:nvSpPr>
          <p:cNvPr id="4"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成品油价格情况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681834" y="1196690"/>
            <a:ext cx="8015196" cy="1200329"/>
          </a:xfrm>
          <a:prstGeom prst="rect">
            <a:avLst/>
          </a:prstGeom>
          <a:noFill/>
          <a:ln w="9525" algn="ctr">
            <a:noFill/>
            <a:prstDash val="sysDot"/>
            <a:miter lim="800000"/>
            <a:headEnd/>
            <a:tailEnd/>
          </a:ln>
        </p:spPr>
        <p:txBody>
          <a:bodyPr wrap="square">
            <a:spAutoFit/>
          </a:bodyPr>
          <a:lstStyle/>
          <a:p>
            <a:r>
              <a:rPr lang="en-US" altLang="zh-CN" sz="1200" dirty="0" smtClean="0">
                <a:latin typeface="微软雅黑" panose="020B0503020204020204" pitchFamily="34" charset="-122"/>
                <a:ea typeface="微软雅黑" panose="020B0503020204020204" pitchFamily="34" charset="-122"/>
              </a:rPr>
              <a:t>       3</a:t>
            </a:r>
            <a:r>
              <a:rPr lang="zh-CN" altLang="zh-CN" sz="1200" dirty="0" smtClean="0">
                <a:latin typeface="微软雅黑" panose="020B0503020204020204" pitchFamily="34" charset="-122"/>
                <a:ea typeface="微软雅黑" panose="020B0503020204020204" pitchFamily="34" charset="-122"/>
              </a:rPr>
              <a:t>月销售公司柴油采购</a:t>
            </a:r>
            <a:r>
              <a:rPr lang="en-US" altLang="zh-CN" sz="1200" dirty="0" smtClean="0">
                <a:latin typeface="微软雅黑" panose="020B0503020204020204" pitchFamily="34" charset="-122"/>
                <a:ea typeface="微软雅黑" panose="020B0503020204020204" pitchFamily="34" charset="-122"/>
              </a:rPr>
              <a:t>644</a:t>
            </a:r>
            <a:r>
              <a:rPr lang="zh-CN" altLang="zh-CN" sz="1200" dirty="0" smtClean="0">
                <a:latin typeface="微软雅黑" panose="020B0503020204020204" pitchFamily="34" charset="-122"/>
                <a:ea typeface="微软雅黑" panose="020B0503020204020204" pitchFamily="34" charset="-122"/>
              </a:rPr>
              <a:t>万吨，环比增加</a:t>
            </a:r>
            <a:r>
              <a:rPr lang="en-US" altLang="zh-CN" sz="1200" dirty="0" smtClean="0">
                <a:latin typeface="微软雅黑" panose="020B0503020204020204" pitchFamily="34" charset="-122"/>
                <a:ea typeface="微软雅黑" panose="020B0503020204020204" pitchFamily="34" charset="-122"/>
              </a:rPr>
              <a:t>95</a:t>
            </a:r>
            <a:r>
              <a:rPr lang="zh-CN" altLang="zh-CN" sz="1200" dirty="0" smtClean="0">
                <a:latin typeface="微软雅黑" panose="020B0503020204020204" pitchFamily="34" charset="-122"/>
                <a:ea typeface="微软雅黑" panose="020B0503020204020204" pitchFamily="34" charset="-122"/>
              </a:rPr>
              <a:t>万吨，其中：系统内资源</a:t>
            </a:r>
            <a:r>
              <a:rPr lang="en-US" altLang="zh-CN" sz="1200" dirty="0" smtClean="0">
                <a:latin typeface="微软雅黑" panose="020B0503020204020204" pitchFamily="34" charset="-122"/>
                <a:ea typeface="微软雅黑" panose="020B0503020204020204" pitchFamily="34" charset="-122"/>
              </a:rPr>
              <a:t>447</a:t>
            </a:r>
            <a:r>
              <a:rPr lang="zh-CN" altLang="zh-CN" sz="1200" dirty="0" smtClean="0">
                <a:latin typeface="微软雅黑" panose="020B0503020204020204" pitchFamily="34" charset="-122"/>
                <a:ea typeface="微软雅黑" panose="020B0503020204020204" pitchFamily="34" charset="-122"/>
              </a:rPr>
              <a:t>万吨，环比增加</a:t>
            </a:r>
            <a:r>
              <a:rPr lang="en-US" altLang="zh-CN" sz="1200" dirty="0" smtClean="0">
                <a:latin typeface="微软雅黑" panose="020B0503020204020204" pitchFamily="34" charset="-122"/>
                <a:ea typeface="微软雅黑" panose="020B0503020204020204" pitchFamily="34" charset="-122"/>
              </a:rPr>
              <a:t>48</a:t>
            </a:r>
            <a:r>
              <a:rPr lang="zh-CN" altLang="zh-CN" sz="1200" dirty="0" smtClean="0">
                <a:latin typeface="微软雅黑" panose="020B0503020204020204" pitchFamily="34" charset="-122"/>
                <a:ea typeface="微软雅黑" panose="020B0503020204020204" pitchFamily="34" charset="-122"/>
              </a:rPr>
              <a:t>万吨；系统外资源</a:t>
            </a:r>
            <a:r>
              <a:rPr lang="en-US" altLang="zh-CN" sz="1200" dirty="0" smtClean="0">
                <a:latin typeface="微软雅黑" panose="020B0503020204020204" pitchFamily="34" charset="-122"/>
                <a:ea typeface="微软雅黑" panose="020B0503020204020204" pitchFamily="34" charset="-122"/>
              </a:rPr>
              <a:t>198</a:t>
            </a:r>
            <a:r>
              <a:rPr lang="zh-CN" altLang="zh-CN" sz="1200" dirty="0" smtClean="0">
                <a:latin typeface="微软雅黑" panose="020B0503020204020204" pitchFamily="34" charset="-122"/>
                <a:ea typeface="微软雅黑" panose="020B0503020204020204" pitchFamily="34" charset="-122"/>
              </a:rPr>
              <a:t>万吨，环比增加</a:t>
            </a:r>
            <a:r>
              <a:rPr lang="en-US" altLang="zh-CN" sz="1200" dirty="0" smtClean="0">
                <a:latin typeface="微软雅黑" panose="020B0503020204020204" pitchFamily="34" charset="-122"/>
                <a:ea typeface="微软雅黑" panose="020B0503020204020204" pitchFamily="34" charset="-122"/>
              </a:rPr>
              <a:t>47</a:t>
            </a:r>
            <a:r>
              <a:rPr lang="zh-CN" altLang="zh-CN" sz="1200" dirty="0" smtClean="0">
                <a:latin typeface="微软雅黑" panose="020B0503020204020204" pitchFamily="34" charset="-122"/>
                <a:ea typeface="微软雅黑" panose="020B0503020204020204" pitchFamily="34" charset="-122"/>
              </a:rPr>
              <a:t>万吨。销售公司柴油采购成本</a:t>
            </a:r>
            <a:r>
              <a:rPr lang="en-US" altLang="zh-CN" sz="1200" dirty="0" smtClean="0">
                <a:latin typeface="微软雅黑" panose="020B0503020204020204" pitchFamily="34" charset="-122"/>
                <a:ea typeface="微软雅黑" panose="020B0503020204020204" pitchFamily="34" charset="-122"/>
              </a:rPr>
              <a:t>6620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吨，环比上升</a:t>
            </a:r>
            <a:r>
              <a:rPr lang="en-US" altLang="zh-CN" sz="1200" dirty="0" smtClean="0">
                <a:latin typeface="微软雅黑" panose="020B0503020204020204" pitchFamily="34" charset="-122"/>
                <a:ea typeface="微软雅黑" panose="020B0503020204020204" pitchFamily="34" charset="-122"/>
              </a:rPr>
              <a:t>256</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吨，其中：系统内资源采购成本</a:t>
            </a:r>
            <a:r>
              <a:rPr lang="en-US" altLang="zh-CN" sz="1200" dirty="0" smtClean="0">
                <a:latin typeface="微软雅黑" panose="020B0503020204020204" pitchFamily="34" charset="-122"/>
                <a:ea typeface="微软雅黑" panose="020B0503020204020204" pitchFamily="34" charset="-122"/>
              </a:rPr>
              <a:t>6819</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吨，环比上升</a:t>
            </a:r>
            <a:r>
              <a:rPr lang="en-US" altLang="zh-CN" sz="1200" dirty="0" smtClean="0">
                <a:latin typeface="微软雅黑" panose="020B0503020204020204" pitchFamily="34" charset="-122"/>
                <a:ea typeface="微软雅黑" panose="020B0503020204020204" pitchFamily="34" charset="-122"/>
              </a:rPr>
              <a:t>259</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吨；系统外资源采购成本</a:t>
            </a:r>
            <a:r>
              <a:rPr lang="en-US" altLang="zh-CN" sz="1200" dirty="0" smtClean="0">
                <a:latin typeface="微软雅黑" panose="020B0503020204020204" pitchFamily="34" charset="-122"/>
                <a:ea typeface="微软雅黑" panose="020B0503020204020204" pitchFamily="34" charset="-122"/>
              </a:rPr>
              <a:t>6169</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吨，环比上升</a:t>
            </a:r>
            <a:r>
              <a:rPr lang="en-US" altLang="zh-CN" sz="1200" dirty="0" smtClean="0">
                <a:latin typeface="微软雅黑" panose="020B0503020204020204" pitchFamily="34" charset="-122"/>
                <a:ea typeface="微软雅黑" panose="020B0503020204020204" pitchFamily="34" charset="-122"/>
              </a:rPr>
              <a:t>323</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en-US" altLang="zh-CN" sz="1200" dirty="0" smtClean="0">
                <a:latin typeface="微软雅黑" panose="020B0503020204020204" pitchFamily="34" charset="-122"/>
                <a:ea typeface="微软雅黑" panose="020B0503020204020204" pitchFamily="34" charset="-122"/>
              </a:rPr>
              <a:t>.</a:t>
            </a:r>
            <a:endParaRPr lang="zh-CN"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t>
            </a:r>
            <a:r>
              <a:rPr lang="zh-CN" altLang="zh-CN" sz="1200" dirty="0" smtClean="0">
                <a:latin typeface="微软雅黑" panose="020B0503020204020204" pitchFamily="34" charset="-122"/>
                <a:ea typeface="微软雅黑" panose="020B0503020204020204" pitchFamily="34" charset="-122"/>
              </a:rPr>
              <a:t>一季度销售公司柴油采购</a:t>
            </a:r>
            <a:r>
              <a:rPr lang="en-US" altLang="zh-CN" sz="1200" dirty="0" smtClean="0">
                <a:latin typeface="微软雅黑" panose="020B0503020204020204" pitchFamily="34" charset="-122"/>
                <a:ea typeface="微软雅黑" panose="020B0503020204020204" pitchFamily="34" charset="-122"/>
              </a:rPr>
              <a:t>1865</a:t>
            </a:r>
            <a:r>
              <a:rPr lang="zh-CN" altLang="zh-CN" sz="1200" dirty="0" smtClean="0">
                <a:latin typeface="微软雅黑" panose="020B0503020204020204" pitchFamily="34" charset="-122"/>
                <a:ea typeface="微软雅黑" panose="020B0503020204020204" pitchFamily="34" charset="-122"/>
              </a:rPr>
              <a:t>万吨，同比增加</a:t>
            </a:r>
            <a:r>
              <a:rPr lang="en-US" altLang="zh-CN" sz="1200" dirty="0" smtClean="0">
                <a:latin typeface="微软雅黑" panose="020B0503020204020204" pitchFamily="34" charset="-122"/>
                <a:ea typeface="微软雅黑" panose="020B0503020204020204" pitchFamily="34" charset="-122"/>
              </a:rPr>
              <a:t>148</a:t>
            </a:r>
            <a:r>
              <a:rPr lang="zh-CN" altLang="zh-CN" sz="1200" dirty="0" smtClean="0">
                <a:latin typeface="微软雅黑" panose="020B0503020204020204" pitchFamily="34" charset="-122"/>
                <a:ea typeface="微软雅黑" panose="020B0503020204020204" pitchFamily="34" charset="-122"/>
              </a:rPr>
              <a:t>万吨，其中：系统内资源</a:t>
            </a:r>
            <a:r>
              <a:rPr lang="en-US" altLang="zh-CN" sz="1200" dirty="0" smtClean="0">
                <a:latin typeface="微软雅黑" panose="020B0503020204020204" pitchFamily="34" charset="-122"/>
                <a:ea typeface="微软雅黑" panose="020B0503020204020204" pitchFamily="34" charset="-122"/>
              </a:rPr>
              <a:t>1287</a:t>
            </a:r>
            <a:r>
              <a:rPr lang="zh-CN" altLang="zh-CN" sz="1200" dirty="0" smtClean="0">
                <a:latin typeface="微软雅黑" panose="020B0503020204020204" pitchFamily="34" charset="-122"/>
                <a:ea typeface="微软雅黑" panose="020B0503020204020204" pitchFamily="34" charset="-122"/>
              </a:rPr>
              <a:t>万吨，同比减少</a:t>
            </a:r>
            <a:r>
              <a:rPr lang="en-US" altLang="zh-CN" sz="1200" dirty="0" smtClean="0">
                <a:latin typeface="微软雅黑" panose="020B0503020204020204" pitchFamily="34" charset="-122"/>
                <a:ea typeface="微软雅黑" panose="020B0503020204020204" pitchFamily="34" charset="-122"/>
              </a:rPr>
              <a:t>32</a:t>
            </a:r>
            <a:r>
              <a:rPr lang="zh-CN" altLang="zh-CN" sz="1200" dirty="0" smtClean="0">
                <a:latin typeface="微软雅黑" panose="020B0503020204020204" pitchFamily="34" charset="-122"/>
                <a:ea typeface="微软雅黑" panose="020B0503020204020204" pitchFamily="34" charset="-122"/>
              </a:rPr>
              <a:t>万吨；系统外资源</a:t>
            </a:r>
            <a:r>
              <a:rPr lang="en-US" altLang="zh-CN" sz="1200" dirty="0" smtClean="0">
                <a:latin typeface="微软雅黑" panose="020B0503020204020204" pitchFamily="34" charset="-122"/>
                <a:ea typeface="微软雅黑" panose="020B0503020204020204" pitchFamily="34" charset="-122"/>
              </a:rPr>
              <a:t>578</a:t>
            </a:r>
            <a:r>
              <a:rPr lang="zh-CN" altLang="zh-CN" sz="1200" dirty="0" smtClean="0">
                <a:latin typeface="微软雅黑" panose="020B0503020204020204" pitchFamily="34" charset="-122"/>
                <a:ea typeface="微软雅黑" panose="020B0503020204020204" pitchFamily="34" charset="-122"/>
              </a:rPr>
              <a:t>万吨，同比增加</a:t>
            </a:r>
            <a:r>
              <a:rPr lang="en-US" altLang="zh-CN" sz="1200" dirty="0" smtClean="0">
                <a:latin typeface="微软雅黑" panose="020B0503020204020204" pitchFamily="34" charset="-122"/>
                <a:ea typeface="微软雅黑" panose="020B0503020204020204" pitchFamily="34" charset="-122"/>
              </a:rPr>
              <a:t>180</a:t>
            </a:r>
            <a:r>
              <a:rPr lang="zh-CN" altLang="zh-CN" sz="1200" dirty="0" smtClean="0">
                <a:latin typeface="微软雅黑" panose="020B0503020204020204" pitchFamily="34" charset="-122"/>
                <a:ea typeface="微软雅黑" panose="020B0503020204020204" pitchFamily="34" charset="-122"/>
              </a:rPr>
              <a:t>万吨。销售公司柴油采购成本</a:t>
            </a:r>
            <a:r>
              <a:rPr lang="en-US" altLang="zh-CN" sz="1200" dirty="0" smtClean="0">
                <a:latin typeface="微软雅黑" panose="020B0503020204020204" pitchFamily="34" charset="-122"/>
                <a:ea typeface="微软雅黑" panose="020B0503020204020204" pitchFamily="34" charset="-122"/>
              </a:rPr>
              <a:t>6340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217</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吨，其中：系统内资源采购成本</a:t>
            </a:r>
            <a:r>
              <a:rPr lang="en-US" altLang="zh-CN" sz="1200" dirty="0" smtClean="0">
                <a:latin typeface="微软雅黑" panose="020B0503020204020204" pitchFamily="34" charset="-122"/>
                <a:ea typeface="微软雅黑" panose="020B0503020204020204" pitchFamily="34" charset="-122"/>
              </a:rPr>
              <a:t>6528</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196</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吨；系统外资源采购成本</a:t>
            </a:r>
            <a:r>
              <a:rPr lang="en-US" altLang="zh-CN" sz="1200" dirty="0" smtClean="0">
                <a:latin typeface="微软雅黑" panose="020B0503020204020204" pitchFamily="34" charset="-122"/>
                <a:ea typeface="微软雅黑" panose="020B0503020204020204" pitchFamily="34" charset="-122"/>
              </a:rPr>
              <a:t>5921/</a:t>
            </a:r>
            <a:r>
              <a:rPr lang="zh-CN" altLang="zh-CN" sz="1200" dirty="0" smtClean="0">
                <a:latin typeface="微软雅黑" panose="020B0503020204020204" pitchFamily="34" charset="-122"/>
                <a:ea typeface="微软雅黑" panose="020B0503020204020204" pitchFamily="34" charset="-122"/>
              </a:rPr>
              <a:t>吨，同比下降</a:t>
            </a:r>
            <a:r>
              <a:rPr lang="en-US" altLang="zh-CN" sz="1200" dirty="0" smtClean="0">
                <a:latin typeface="微软雅黑" panose="020B0503020204020204" pitchFamily="34" charset="-122"/>
                <a:ea typeface="微软雅黑" panose="020B0503020204020204" pitchFamily="34" charset="-122"/>
              </a:rPr>
              <a:t>84</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zh-CN" altLang="en-US" sz="1200" dirty="0" smtClean="0">
                <a:latin typeface="微软雅黑" panose="020B0503020204020204" pitchFamily="34" charset="-122"/>
                <a:ea typeface="微软雅黑" panose="020B0503020204020204" pitchFamily="34" charset="-122"/>
              </a:rPr>
              <a:t>详细</a:t>
            </a:r>
            <a:r>
              <a:rPr lang="zh-CN" altLang="zh-CN" sz="1200" dirty="0" smtClean="0">
                <a:latin typeface="微软雅黑" panose="020B0503020204020204" pitchFamily="34" charset="-122"/>
                <a:ea typeface="微软雅黑" panose="020B0503020204020204" pitchFamily="34" charset="-122"/>
              </a:rPr>
              <a:t>情况如下： </a:t>
            </a:r>
          </a:p>
        </p:txBody>
      </p:sp>
      <p:sp>
        <p:nvSpPr>
          <p:cNvPr id="6" name="矩形 5"/>
          <p:cNvSpPr/>
          <p:nvPr/>
        </p:nvSpPr>
        <p:spPr>
          <a:xfrm>
            <a:off x="787834" y="689814"/>
            <a:ext cx="2159566" cy="350865"/>
          </a:xfrm>
          <a:prstGeom prst="rect">
            <a:avLst/>
          </a:prstGeom>
          <a:noFill/>
          <a:ln w="9525" algn="ctr">
            <a:noFill/>
            <a:prstDash val="sysDot"/>
            <a:miter lim="800000"/>
            <a:headEnd/>
            <a:tailEnd/>
          </a:ln>
        </p:spPr>
        <p:txBody>
          <a:bodyPr wrap="square">
            <a:spAutoFit/>
          </a:bodyPr>
          <a:lstStyle/>
          <a:p>
            <a:pPr algn="just" eaLnBrk="0" fontAlgn="base" hangingPunct="0">
              <a:lnSpc>
                <a:spcPct val="120000"/>
              </a:lnSpc>
              <a:spcAft>
                <a:spcPct val="0"/>
              </a:spcAft>
              <a:buSzPct val="60000"/>
            </a:pPr>
            <a:r>
              <a:rPr lang="zh-CN" altLang="en-US" sz="1400" b="1" dirty="0" smtClean="0">
                <a:solidFill>
                  <a:srgbClr val="000000"/>
                </a:solidFill>
                <a:latin typeface="微软雅黑" panose="020B0503020204020204" pitchFamily="34" charset="-122"/>
                <a:ea typeface="微软雅黑" panose="020B0503020204020204" pitchFamily="34" charset="-122"/>
              </a:rPr>
              <a:t>销售公司采购情况</a:t>
            </a:r>
            <a:r>
              <a:rPr lang="en-US" altLang="zh-CN" sz="1400" b="1" dirty="0" smtClean="0">
                <a:solidFill>
                  <a:srgbClr val="000000"/>
                </a:solidFill>
                <a:latin typeface="微软雅黑" panose="020B0503020204020204" pitchFamily="34" charset="-122"/>
                <a:ea typeface="微软雅黑" panose="020B0503020204020204" pitchFamily="34" charset="-122"/>
              </a:rPr>
              <a:t>-</a:t>
            </a:r>
            <a:r>
              <a:rPr lang="zh-CN" altLang="en-US" sz="1400" b="1" dirty="0" smtClean="0">
                <a:solidFill>
                  <a:srgbClr val="000000"/>
                </a:solidFill>
                <a:latin typeface="微软雅黑" panose="020B0503020204020204" pitchFamily="34" charset="-122"/>
                <a:ea typeface="微软雅黑" panose="020B0503020204020204" pitchFamily="34" charset="-122"/>
              </a:rPr>
              <a:t>柴油</a:t>
            </a:r>
            <a:endParaRPr lang="zh-CN" altLang="en-US" sz="1400" b="1" dirty="0">
              <a:solidFill>
                <a:srgbClr val="000000"/>
              </a:solidFill>
              <a:latin typeface="微软雅黑" panose="020B0503020204020204" pitchFamily="34" charset="-122"/>
              <a:ea typeface="微软雅黑" panose="020B0503020204020204" pitchFamily="34" charset="-122"/>
            </a:endParaRPr>
          </a:p>
        </p:txBody>
      </p:sp>
      <p:sp>
        <p:nvSpPr>
          <p:cNvPr id="12" name="Rectangle 2"/>
          <p:cNvSpPr>
            <a:spLocks noChangeArrowheads="1"/>
          </p:cNvSpPr>
          <p:nvPr/>
        </p:nvSpPr>
        <p:spPr bwMode="auto">
          <a:xfrm>
            <a:off x="3876160" y="2427796"/>
            <a:ext cx="4820872"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indent="3433763" fontAlgn="base">
              <a:spcBef>
                <a:spcPct val="0"/>
              </a:spcBef>
              <a:spcAft>
                <a:spcPct val="0"/>
              </a:spcAft>
            </a:pPr>
            <a:r>
              <a:rPr lang="zh-CN" altLang="zh-CN" sz="800" dirty="0" smtClean="0">
                <a:latin typeface="Calibri" pitchFamily="34" charset="0"/>
                <a:ea typeface="宋体" pitchFamily="2" charset="-122"/>
                <a:cs typeface="Times New Roman" pitchFamily="18" charset="0"/>
              </a:rPr>
              <a:t>单位：万吨</a:t>
            </a:r>
            <a:r>
              <a:rPr lang="zh-CN" altLang="en-US" sz="800" dirty="0" smtClean="0">
                <a:latin typeface="Calibri" pitchFamily="34" charset="0"/>
                <a:ea typeface="宋体" pitchFamily="2" charset="-122"/>
                <a:cs typeface="Times New Roman" pitchFamily="18" charset="0"/>
              </a:rPr>
              <a:t>，元</a:t>
            </a:r>
            <a:r>
              <a:rPr lang="en-US" altLang="zh-CN" sz="800" dirty="0" smtClean="0">
                <a:latin typeface="Calibri" pitchFamily="34" charset="0"/>
                <a:ea typeface="宋体" pitchFamily="2" charset="-122"/>
                <a:cs typeface="Times New Roman" pitchFamily="18" charset="0"/>
              </a:rPr>
              <a:t>/</a:t>
            </a:r>
            <a:r>
              <a:rPr lang="zh-CN" altLang="en-US" sz="800" dirty="0" smtClean="0">
                <a:latin typeface="Calibri" pitchFamily="34" charset="0"/>
                <a:ea typeface="宋体" pitchFamily="2" charset="-122"/>
                <a:cs typeface="Times New Roman" pitchFamily="18" charset="0"/>
              </a:rPr>
              <a:t>吨，含税</a:t>
            </a:r>
            <a:endParaRPr lang="zh-CN" altLang="en-US" dirty="0" smtClean="0">
              <a:latin typeface="Arial" pitchFamily="34" charset="0"/>
              <a:ea typeface="宋体" pitchFamily="2" charset="-122"/>
              <a:cs typeface="宋体" pitchFamily="2" charset="-122"/>
            </a:endParaRPr>
          </a:p>
        </p:txBody>
      </p:sp>
      <p:sp>
        <p:nvSpPr>
          <p:cNvPr id="14" name="灯片编号占位符 8"/>
          <p:cNvSpPr txBox="1">
            <a:spLocks/>
          </p:cNvSpPr>
          <p:nvPr/>
        </p:nvSpPr>
        <p:spPr>
          <a:xfrm>
            <a:off x="8339868" y="6249454"/>
            <a:ext cx="62139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FFFF"/>
                </a:solidFill>
                <a:latin typeface="Arial" panose="020B0604020202020204" pitchFamily="34" charset="0"/>
                <a:cs typeface="Arial" panose="020B0604020202020204" pitchFamily="34" charset="0"/>
              </a:rPr>
              <a:t>21</a:t>
            </a:r>
            <a:endParaRPr kumimoji="0" lang="zh-CN"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graphicFrame>
        <p:nvGraphicFramePr>
          <p:cNvPr id="10" name="表格 9"/>
          <p:cNvGraphicFramePr>
            <a:graphicFrameLocks noGrp="1"/>
          </p:cNvGraphicFramePr>
          <p:nvPr/>
        </p:nvGraphicFramePr>
        <p:xfrm>
          <a:off x="787834" y="2852919"/>
          <a:ext cx="7909198" cy="2808400"/>
        </p:xfrm>
        <a:graphic>
          <a:graphicData uri="http://schemas.openxmlformats.org/drawingml/2006/table">
            <a:tbl>
              <a:tblPr/>
              <a:tblGrid>
                <a:gridCol w="1113430"/>
                <a:gridCol w="604708"/>
                <a:gridCol w="604708"/>
                <a:gridCol w="547117"/>
                <a:gridCol w="604708"/>
                <a:gridCol w="604708"/>
                <a:gridCol w="547117"/>
                <a:gridCol w="547117"/>
                <a:gridCol w="547117"/>
                <a:gridCol w="547117"/>
                <a:gridCol w="547117"/>
                <a:gridCol w="547117"/>
                <a:gridCol w="547117"/>
              </a:tblGrid>
              <a:tr h="401200">
                <a:tc rowSpan="2">
                  <a:txBody>
                    <a:bodyPr/>
                    <a:lstStyle/>
                    <a:p>
                      <a:pPr algn="ctr" rtl="0" fontAlgn="b"/>
                      <a:r>
                        <a:rPr lang="zh-CN" altLang="en-US" sz="1000" b="0" i="0" u="none" strike="noStrike" dirty="0">
                          <a:solidFill>
                            <a:srgbClr val="000000"/>
                          </a:solidFill>
                          <a:latin typeface="Arial"/>
                        </a:rPr>
                        <a:t>项目</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rtl="0" fontAlgn="b"/>
                      <a:r>
                        <a:rPr lang="zh-CN" altLang="en-US" sz="1000" b="0" i="0" u="none" strike="noStrike">
                          <a:solidFill>
                            <a:srgbClr val="000000"/>
                          </a:solidFill>
                          <a:latin typeface="Arial"/>
                        </a:rPr>
                        <a:t>上月</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1000" b="0" i="0" u="none" strike="noStrike">
                          <a:solidFill>
                            <a:srgbClr val="000000"/>
                          </a:solidFill>
                          <a:latin typeface="Arial"/>
                        </a:rPr>
                        <a:t>本月</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1000" b="0" i="0" u="none" strike="noStrike">
                          <a:solidFill>
                            <a:srgbClr val="000000"/>
                          </a:solidFill>
                          <a:latin typeface="Arial"/>
                        </a:rPr>
                        <a:t>环比</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1000" b="0" i="0" u="none" strike="noStrike">
                          <a:solidFill>
                            <a:srgbClr val="000000"/>
                          </a:solidFill>
                          <a:latin typeface="Arial"/>
                        </a:rPr>
                        <a:t>累计</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1000" b="0" i="0" u="none" strike="noStrike">
                          <a:solidFill>
                            <a:srgbClr val="000000"/>
                          </a:solidFill>
                          <a:latin typeface="Arial"/>
                        </a:rPr>
                        <a:t>同期</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b"/>
                      <a:r>
                        <a:rPr lang="zh-CN" altLang="en-US" sz="1000" b="0" i="0" u="none" strike="noStrike" dirty="0">
                          <a:solidFill>
                            <a:srgbClr val="000000"/>
                          </a:solidFill>
                          <a:latin typeface="Arial"/>
                        </a:rPr>
                        <a:t>同比</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r h="401200">
                <a:tc vMerge="1">
                  <a:txBody>
                    <a:bodyPr/>
                    <a:lstStyle/>
                    <a:p>
                      <a:endParaRPr lang="zh-CN" altLang="en-US"/>
                    </a:p>
                  </a:txBody>
                  <a:tcPr/>
                </a:tc>
                <a:tc>
                  <a:txBody>
                    <a:bodyPr/>
                    <a:lstStyle/>
                    <a:p>
                      <a:pPr algn="ctr" rtl="0" fontAlgn="b"/>
                      <a:r>
                        <a:rPr lang="zh-CN" altLang="en-US" sz="1000" b="0" i="0" u="none" strike="noStrike" dirty="0">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数量</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单价</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200">
                <a:tc>
                  <a:txBody>
                    <a:bodyPr/>
                    <a:lstStyle/>
                    <a:p>
                      <a:pPr algn="l" rtl="0" fontAlgn="b"/>
                      <a:r>
                        <a:rPr lang="zh-CN" altLang="en-US" sz="1000" b="0" i="0" u="none" strike="noStrike" dirty="0">
                          <a:solidFill>
                            <a:srgbClr val="000000"/>
                          </a:solidFill>
                          <a:latin typeface="宋体"/>
                        </a:rPr>
                        <a:t>军队价（综合价）</a:t>
                      </a:r>
                      <a:r>
                        <a:rPr lang="zh-CN" altLang="en-US" sz="1000" b="0" i="0" u="none" strike="noStrike" dirty="0">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6,610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6,903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293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6,614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6,706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000" b="0" i="0" u="none" strike="noStrike">
                          <a:solidFill>
                            <a:srgbClr val="000000"/>
                          </a:solidFill>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200">
                <a:tc>
                  <a:txBody>
                    <a:bodyPr/>
                    <a:lstStyle/>
                    <a:p>
                      <a:pPr algn="l" rtl="0" fontAlgn="b"/>
                      <a:r>
                        <a:rPr lang="zh-CN" altLang="en-US" sz="1000" b="0" i="0" u="none" strike="noStrike">
                          <a:solidFill>
                            <a:srgbClr val="000000"/>
                          </a:solidFill>
                          <a:latin typeface="宋体"/>
                        </a:rPr>
                        <a:t>平均采购价</a:t>
                      </a:r>
                      <a:r>
                        <a:rPr lang="zh-CN" altLang="en-US" sz="1000" b="0" i="0" u="none" strike="noStrike">
                          <a:solidFill>
                            <a:srgbClr val="000000"/>
                          </a:solidFill>
                          <a:latin typeface="Arial"/>
                        </a:rPr>
                        <a:t> </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549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6,364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644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6,620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256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1,865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1,717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6,557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-217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200">
                <a:tc>
                  <a:txBody>
                    <a:bodyPr/>
                    <a:lstStyle/>
                    <a:p>
                      <a:pPr algn="l" rtl="0" fontAlgn="b"/>
                      <a:r>
                        <a:rPr lang="zh-CN" altLang="en-US" sz="1000" b="0" i="0" u="none" strike="noStrike">
                          <a:solidFill>
                            <a:srgbClr val="000000"/>
                          </a:solidFill>
                          <a:latin typeface="宋体"/>
                        </a:rPr>
                        <a:t>系统内资源</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398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6,560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447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6,819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48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1,287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6,528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1,319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6,724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-196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200">
                <a:tc>
                  <a:txBody>
                    <a:bodyPr/>
                    <a:lstStyle/>
                    <a:p>
                      <a:pPr algn="l" rtl="0" fontAlgn="b"/>
                      <a:r>
                        <a:rPr lang="zh-CN" altLang="en-US" sz="1000" b="0" i="0" u="none" strike="noStrike">
                          <a:solidFill>
                            <a:srgbClr val="000000"/>
                          </a:solidFill>
                          <a:latin typeface="宋体"/>
                        </a:rPr>
                        <a:t>系统外资源</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151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5,846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198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47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323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578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5,921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398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180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200">
                <a:tc>
                  <a:txBody>
                    <a:bodyPr/>
                    <a:lstStyle/>
                    <a:p>
                      <a:pPr algn="l" rtl="0" fontAlgn="b"/>
                      <a:r>
                        <a:rPr lang="zh-CN" altLang="en-US" sz="1000" b="0" i="0" u="none" strike="noStrike">
                          <a:solidFill>
                            <a:srgbClr val="000000"/>
                          </a:solidFill>
                          <a:latin typeface="宋体"/>
                        </a:rPr>
                        <a:t>其中：</a:t>
                      </a:r>
                      <a:r>
                        <a:rPr lang="zh-CN" altLang="en-US" sz="1000" b="0" i="0" u="none" strike="noStrike">
                          <a:solidFill>
                            <a:srgbClr val="000000"/>
                          </a:solidFill>
                          <a:latin typeface="Arial"/>
                        </a:rPr>
                        <a:t> </a:t>
                      </a:r>
                      <a:r>
                        <a:rPr lang="zh-CN" altLang="en-US" sz="1000" b="0" i="0" u="none" strike="noStrike">
                          <a:solidFill>
                            <a:srgbClr val="000000"/>
                          </a:solidFill>
                          <a:latin typeface="宋体"/>
                        </a:rPr>
                        <a:t>山东地炼</a:t>
                      </a:r>
                    </a:p>
                  </a:txBody>
                  <a:tcPr marL="5892" marR="5892" marT="58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5,546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5,900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-0.1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354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35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5,551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a:rPr>
                        <a:t>26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a:solidFill>
                            <a:srgbClr val="000000"/>
                          </a:solidFill>
                          <a:latin typeface="Arial Unicode MS"/>
                        </a:rPr>
                        <a:t>5,592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Unicode MS"/>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000" b="0" i="0" u="none" strike="noStrike" dirty="0">
                          <a:solidFill>
                            <a:srgbClr val="000000"/>
                          </a:solidFill>
                          <a:latin typeface="Arial"/>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DE98FE-917E-4DEF-80D6-9FEA7ECDC804}" type="datetime1">
              <a:rPr lang="zh-CN" altLang="en-US" smtClean="0"/>
              <a:pPr/>
              <a:t>2019/4/25</a:t>
            </a:fld>
            <a:endParaRPr lang="zh-CN" altLang="en-US" dirty="0"/>
          </a:p>
        </p:txBody>
      </p:sp>
      <p:sp>
        <p:nvSpPr>
          <p:cNvPr id="4"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成品油价格情况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787832" y="5646507"/>
            <a:ext cx="7909197" cy="461665"/>
          </a:xfrm>
          <a:prstGeom prst="rect">
            <a:avLst/>
          </a:prstGeom>
          <a:noFill/>
          <a:ln w="9525" algn="ctr">
            <a:noFill/>
            <a:prstDash val="sysDot"/>
            <a:miter lim="800000"/>
            <a:headEnd/>
            <a:tailEnd/>
          </a:ln>
        </p:spPr>
        <p:txBody>
          <a:bodyPr wrap="square">
            <a:spAutoFit/>
          </a:bodyPr>
          <a:lstStyle/>
          <a:p>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按照资源顺推原则，系统内汽油资源优先进入零售环节销售，由于零售比例较高，系统内资源不能满足零售资源需求，不足部分需通过外采资源补充，外采汽油进零售环节销售盈利能力最好。</a:t>
            </a:r>
            <a:endParaRPr lang="zh-CN" altLang="zh-CN" sz="12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043510" y="750012"/>
            <a:ext cx="3551593" cy="350865"/>
          </a:xfrm>
          <a:prstGeom prst="rect">
            <a:avLst/>
          </a:prstGeom>
          <a:noFill/>
          <a:ln w="9525" algn="ctr">
            <a:noFill/>
            <a:prstDash val="sysDot"/>
            <a:miter lim="800000"/>
            <a:headEnd/>
            <a:tailEnd/>
          </a:ln>
        </p:spPr>
        <p:txBody>
          <a:bodyPr wrap="square">
            <a:spAutoFit/>
          </a:bodyPr>
          <a:lstStyle/>
          <a:p>
            <a:pPr algn="just" eaLnBrk="0" fontAlgn="base" hangingPunct="0">
              <a:lnSpc>
                <a:spcPct val="120000"/>
              </a:lnSpc>
              <a:spcAft>
                <a:spcPct val="0"/>
              </a:spcAft>
              <a:buSzPct val="60000"/>
            </a:pPr>
            <a:r>
              <a:rPr lang="zh-CN" altLang="en-US" sz="1400" b="1" dirty="0" smtClean="0">
                <a:solidFill>
                  <a:srgbClr val="000000"/>
                </a:solidFill>
                <a:latin typeface="微软雅黑" panose="020B0503020204020204" pitchFamily="34" charset="-122"/>
                <a:ea typeface="微软雅黑" panose="020B0503020204020204" pitchFamily="34" charset="-122"/>
              </a:rPr>
              <a:t>销售公司成品油分渠道购销情况</a:t>
            </a:r>
            <a:r>
              <a:rPr lang="en-US" altLang="zh-CN" sz="1400" b="1" dirty="0" smtClean="0">
                <a:solidFill>
                  <a:srgbClr val="000000"/>
                </a:solidFill>
                <a:latin typeface="微软雅黑" panose="020B0503020204020204" pitchFamily="34" charset="-122"/>
                <a:ea typeface="微软雅黑" panose="020B0503020204020204" pitchFamily="34" charset="-122"/>
              </a:rPr>
              <a:t>-</a:t>
            </a:r>
            <a:r>
              <a:rPr lang="zh-CN" altLang="en-US" sz="1400" b="1" dirty="0" smtClean="0">
                <a:solidFill>
                  <a:srgbClr val="000000"/>
                </a:solidFill>
                <a:latin typeface="微软雅黑" panose="020B0503020204020204" pitchFamily="34" charset="-122"/>
                <a:ea typeface="微软雅黑" panose="020B0503020204020204" pitchFamily="34" charset="-122"/>
              </a:rPr>
              <a:t>汽油</a:t>
            </a:r>
            <a:endParaRPr lang="zh-CN" altLang="en-US" sz="1400" b="1" dirty="0">
              <a:solidFill>
                <a:srgbClr val="000000"/>
              </a:solidFill>
              <a:latin typeface="微软雅黑" panose="020B0503020204020204" pitchFamily="34" charset="-122"/>
              <a:ea typeface="微软雅黑" panose="020B0503020204020204" pitchFamily="34" charset="-122"/>
            </a:endParaRPr>
          </a:p>
        </p:txBody>
      </p:sp>
      <p:sp>
        <p:nvSpPr>
          <p:cNvPr id="12" name="Rectangle 2"/>
          <p:cNvSpPr>
            <a:spLocks noChangeArrowheads="1"/>
          </p:cNvSpPr>
          <p:nvPr/>
        </p:nvSpPr>
        <p:spPr bwMode="auto">
          <a:xfrm>
            <a:off x="3589851" y="1927833"/>
            <a:ext cx="494270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433763" fontAlgn="base">
              <a:spcBef>
                <a:spcPct val="0"/>
              </a:spcBef>
              <a:spcAft>
                <a:spcPct val="0"/>
              </a:spcAft>
            </a:pPr>
            <a:r>
              <a:rPr lang="zh-CN" altLang="zh-CN" sz="1200" dirty="0" smtClean="0">
                <a:latin typeface="Calibri" pitchFamily="34" charset="0"/>
                <a:ea typeface="宋体" pitchFamily="2" charset="-122"/>
                <a:cs typeface="Times New Roman" pitchFamily="18" charset="0"/>
              </a:rPr>
              <a:t>单位：</a:t>
            </a:r>
            <a:r>
              <a:rPr lang="zh-CN" altLang="en-US" sz="1200" dirty="0" smtClean="0">
                <a:latin typeface="Calibri" pitchFamily="34" charset="0"/>
                <a:ea typeface="宋体" pitchFamily="2" charset="-122"/>
                <a:cs typeface="Times New Roman" pitchFamily="18" charset="0"/>
              </a:rPr>
              <a:t>元</a:t>
            </a:r>
            <a:r>
              <a:rPr lang="en-US" altLang="zh-CN" sz="1200" dirty="0" smtClean="0">
                <a:latin typeface="Calibri" pitchFamily="34" charset="0"/>
                <a:ea typeface="宋体" pitchFamily="2" charset="-122"/>
                <a:cs typeface="Times New Roman" pitchFamily="18" charset="0"/>
              </a:rPr>
              <a:t>/</a:t>
            </a:r>
            <a:r>
              <a:rPr lang="zh-CN" altLang="en-US" sz="1200" dirty="0" smtClean="0">
                <a:latin typeface="Calibri" pitchFamily="34" charset="0"/>
                <a:ea typeface="宋体" pitchFamily="2" charset="-122"/>
                <a:cs typeface="Times New Roman" pitchFamily="18" charset="0"/>
              </a:rPr>
              <a:t>吨，含税</a:t>
            </a:r>
            <a:endParaRPr lang="zh-CN" altLang="en-US" sz="3600" dirty="0" smtClean="0">
              <a:latin typeface="Arial" pitchFamily="34" charset="0"/>
              <a:ea typeface="宋体" pitchFamily="2" charset="-122"/>
              <a:cs typeface="宋体" pitchFamily="2" charset="-122"/>
            </a:endParaRPr>
          </a:p>
          <a:p>
            <a:pPr marL="0" marR="0" lvl="0" indent="3433763" algn="l" defTabSz="914400" rtl="0" eaLnBrk="1" fontAlgn="base" latinLnBrk="0" hangingPunct="1">
              <a:lnSpc>
                <a:spcPct val="100000"/>
              </a:lnSpc>
              <a:spcBef>
                <a:spcPct val="0"/>
              </a:spcBef>
              <a:spcAft>
                <a:spcPct val="0"/>
              </a:spcAft>
              <a:buClrTx/>
              <a:buSzTx/>
              <a:buFontTx/>
              <a:buNone/>
              <a:tabLst/>
            </a:pPr>
            <a:endParaRPr kumimoji="0" lang="zh-CN" altLang="en-US"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灯片编号占位符 8"/>
          <p:cNvSpPr txBox="1">
            <a:spLocks/>
          </p:cNvSpPr>
          <p:nvPr/>
        </p:nvSpPr>
        <p:spPr>
          <a:xfrm>
            <a:off x="8339868" y="6249454"/>
            <a:ext cx="62139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FFFF"/>
                </a:solidFill>
                <a:latin typeface="Arial" panose="020B0604020202020204" pitchFamily="34" charset="0"/>
                <a:cs typeface="Arial" panose="020B0604020202020204" pitchFamily="34" charset="0"/>
              </a:rPr>
              <a:t>22</a:t>
            </a:r>
            <a:endParaRPr kumimoji="0" lang="zh-CN"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graphicFrame>
        <p:nvGraphicFramePr>
          <p:cNvPr id="11" name="表格 10"/>
          <p:cNvGraphicFramePr>
            <a:graphicFrameLocks noGrp="1"/>
          </p:cNvGraphicFramePr>
          <p:nvPr/>
        </p:nvGraphicFramePr>
        <p:xfrm>
          <a:off x="1043510" y="2492872"/>
          <a:ext cx="7489041" cy="2952408"/>
        </p:xfrm>
        <a:graphic>
          <a:graphicData uri="http://schemas.openxmlformats.org/drawingml/2006/table">
            <a:tbl>
              <a:tblPr/>
              <a:tblGrid>
                <a:gridCol w="1069863"/>
                <a:gridCol w="1069863"/>
                <a:gridCol w="1069863"/>
                <a:gridCol w="1069863"/>
                <a:gridCol w="1069863"/>
                <a:gridCol w="1069863"/>
                <a:gridCol w="1069863"/>
              </a:tblGrid>
              <a:tr h="369051">
                <a:tc rowSpan="2">
                  <a:txBody>
                    <a:bodyPr/>
                    <a:lstStyle/>
                    <a:p>
                      <a:pPr algn="ctr" rtl="0" fontAlgn="b"/>
                      <a:r>
                        <a:rPr lang="zh-CN" altLang="en-US" sz="1200" b="0" i="0" u="none" strike="noStrike" dirty="0">
                          <a:solidFill>
                            <a:srgbClr val="000000"/>
                          </a:solidFill>
                          <a:latin typeface="Arial"/>
                        </a:rPr>
                        <a:t>项目</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上月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本月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环比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累计</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同期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同比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051">
                <a:tc vMerge="1">
                  <a:txBody>
                    <a:bodyPr/>
                    <a:lstStyle/>
                    <a:p>
                      <a:endParaRPr lang="zh-CN" altLang="en-US"/>
                    </a:p>
                  </a:txBody>
                  <a:tcPr/>
                </a:tc>
                <a:tc>
                  <a:txBody>
                    <a:bodyPr/>
                    <a:lstStyle/>
                    <a:p>
                      <a:pPr algn="ctr" rtl="0" fontAlgn="b"/>
                      <a:r>
                        <a:rPr lang="zh-CN" altLang="en-US" sz="1200" b="0" i="0" u="none" strike="noStrike" dirty="0">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051">
                <a:tc>
                  <a:txBody>
                    <a:bodyPr/>
                    <a:lstStyle/>
                    <a:p>
                      <a:pPr algn="l" rtl="0" fontAlgn="b"/>
                      <a:r>
                        <a:rPr lang="zh-CN" altLang="en-US" sz="1200" b="0" i="0" u="none" strike="noStrike">
                          <a:solidFill>
                            <a:srgbClr val="000000"/>
                          </a:solidFill>
                          <a:latin typeface="Arial"/>
                        </a:rPr>
                        <a:t>平均采购价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7,654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7,881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a:rPr>
                        <a:t>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7,618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7,929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-311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051">
                <a:tc>
                  <a:txBody>
                    <a:bodyPr/>
                    <a:lstStyle/>
                    <a:p>
                      <a:pPr algn="l" rtl="0" fontAlgn="b"/>
                      <a:r>
                        <a:rPr lang="zh-CN" altLang="en-US" sz="1200" b="0" i="0" u="none" strike="noStrike">
                          <a:solidFill>
                            <a:srgbClr val="000000"/>
                          </a:solidFill>
                          <a:latin typeface="Arial"/>
                        </a:rPr>
                        <a:t>系统内资源</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8,013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8,341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a:rPr>
                        <a:t>328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8,037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8,368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-331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051">
                <a:tc>
                  <a:txBody>
                    <a:bodyPr/>
                    <a:lstStyle/>
                    <a:p>
                      <a:pPr algn="l" rtl="0" fontAlgn="b"/>
                      <a:r>
                        <a:rPr lang="zh-CN" altLang="en-US" sz="1200" b="0" i="0" u="none" strike="noStrike">
                          <a:solidFill>
                            <a:srgbClr val="000000"/>
                          </a:solidFill>
                          <a:latin typeface="Arial"/>
                        </a:rPr>
                        <a:t>系统外资源</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6,810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6,894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6,776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7,041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051">
                <a:tc>
                  <a:txBody>
                    <a:bodyPr/>
                    <a:lstStyle/>
                    <a:p>
                      <a:pPr algn="l" rtl="0" fontAlgn="b"/>
                      <a:r>
                        <a:rPr lang="zh-CN" altLang="en-US" sz="1200" b="0" i="0" u="none" strike="noStrike">
                          <a:solidFill>
                            <a:srgbClr val="000000"/>
                          </a:solidFill>
                          <a:latin typeface="Arial"/>
                        </a:rPr>
                        <a:t>零售价格</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9,033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9,320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a:rPr>
                        <a:t>287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8,973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9,173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051">
                <a:tc>
                  <a:txBody>
                    <a:bodyPr/>
                    <a:lstStyle/>
                    <a:p>
                      <a:pPr algn="l" rtl="0" fontAlgn="b"/>
                      <a:r>
                        <a:rPr lang="zh-CN" altLang="en-US" sz="1200" b="0" i="0" u="none" strike="noStrike">
                          <a:solidFill>
                            <a:srgbClr val="000000"/>
                          </a:solidFill>
                          <a:latin typeface="Arial"/>
                        </a:rPr>
                        <a:t>厂零差</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1,020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979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936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805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9051">
                <a:tc>
                  <a:txBody>
                    <a:bodyPr/>
                    <a:lstStyle/>
                    <a:p>
                      <a:pPr algn="l" rtl="0" fontAlgn="b"/>
                      <a:r>
                        <a:rPr lang="zh-CN" altLang="en-US" sz="1200" b="0" i="0" u="none" strike="noStrike">
                          <a:solidFill>
                            <a:srgbClr val="000000"/>
                          </a:solidFill>
                          <a:latin typeface="Arial"/>
                        </a:rPr>
                        <a:t>采零差</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2,223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2,426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a:rPr>
                        <a:t>203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2,197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2,132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Rectangle 3"/>
          <p:cNvSpPr>
            <a:spLocks noChangeArrowheads="1"/>
          </p:cNvSpPr>
          <p:nvPr/>
        </p:nvSpPr>
        <p:spPr bwMode="auto">
          <a:xfrm>
            <a:off x="787833" y="1096836"/>
            <a:ext cx="7909197" cy="830997"/>
          </a:xfrm>
          <a:prstGeom prst="rect">
            <a:avLst/>
          </a:prstGeom>
          <a:noFill/>
          <a:ln w="9525" algn="ctr">
            <a:noFill/>
            <a:prstDash val="sysDot"/>
            <a:miter lim="800000"/>
            <a:headEnd/>
            <a:tailEnd/>
          </a:ln>
        </p:spPr>
        <p:txBody>
          <a:bodyPr wrap="square">
            <a:spAutoFit/>
          </a:bodyPr>
          <a:lstStyle/>
          <a:p>
            <a:r>
              <a:rPr lang="en-US" altLang="zh-CN" sz="1200" dirty="0" smtClean="0">
                <a:latin typeface="微软雅黑" panose="020B0503020204020204" pitchFamily="34" charset="-122"/>
                <a:ea typeface="微软雅黑" panose="020B0503020204020204" pitchFamily="34" charset="-122"/>
              </a:rPr>
              <a:t>       3</a:t>
            </a:r>
            <a:r>
              <a:rPr lang="zh-CN" altLang="en-US" sz="1200" dirty="0" smtClean="0">
                <a:latin typeface="微软雅黑" panose="020B0503020204020204" pitchFamily="34" charset="-122"/>
                <a:ea typeface="微软雅黑" panose="020B0503020204020204" pitchFamily="34" charset="-122"/>
              </a:rPr>
              <a:t>月份系统内资源环比上涨</a:t>
            </a:r>
            <a:r>
              <a:rPr lang="en-US" altLang="zh-CN" sz="1200" dirty="0" smtClean="0">
                <a:latin typeface="微软雅黑" panose="020B0503020204020204" pitchFamily="34" charset="-122"/>
                <a:ea typeface="微软雅黑" panose="020B0503020204020204" pitchFamily="34" charset="-122"/>
              </a:rPr>
              <a:t>328</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吨，系统外资源环比上涨</a:t>
            </a:r>
            <a:r>
              <a:rPr lang="en-US" altLang="zh-CN" sz="1200" dirty="0" smtClean="0">
                <a:latin typeface="微软雅黑" panose="020B0503020204020204" pitchFamily="34" charset="-122"/>
                <a:ea typeface="微软雅黑" panose="020B0503020204020204" pitchFamily="34" charset="-122"/>
              </a:rPr>
              <a:t>84</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吨，零售价格上涨</a:t>
            </a:r>
            <a:r>
              <a:rPr lang="en-US" altLang="zh-CN" sz="1200" dirty="0" smtClean="0">
                <a:latin typeface="微软雅黑" panose="020B0503020204020204" pitchFamily="34" charset="-122"/>
                <a:ea typeface="微软雅黑" panose="020B0503020204020204" pitchFamily="34" charset="-122"/>
              </a:rPr>
              <a:t>287</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吨，厂零差（零售价减炼油出厂价）缩小</a:t>
            </a:r>
            <a:r>
              <a:rPr lang="en-US" altLang="zh-CN" sz="1200" dirty="0" smtClean="0">
                <a:latin typeface="微软雅黑" panose="020B0503020204020204" pitchFamily="34" charset="-122"/>
                <a:ea typeface="微软雅黑" panose="020B0503020204020204" pitchFamily="34" charset="-122"/>
              </a:rPr>
              <a:t>41</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吨，采零差（零售价减外采价）差扩大</a:t>
            </a:r>
            <a:r>
              <a:rPr lang="en-US" altLang="zh-CN" sz="1200" dirty="0" smtClean="0">
                <a:latin typeface="微软雅黑" panose="020B0503020204020204" pitchFamily="34" charset="-122"/>
                <a:ea typeface="微软雅黑" panose="020B0503020204020204" pitchFamily="34" charset="-122"/>
              </a:rPr>
              <a:t>203</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一季度系统内资源同比降低</a:t>
            </a:r>
            <a:r>
              <a:rPr lang="en-US" altLang="zh-CN" sz="1200" dirty="0" smtClean="0">
                <a:latin typeface="微软雅黑" panose="020B0503020204020204" pitchFamily="34" charset="-122"/>
                <a:ea typeface="微软雅黑" panose="020B0503020204020204" pitchFamily="34" charset="-122"/>
              </a:rPr>
              <a:t>331</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吨，系统外资源同比降低</a:t>
            </a:r>
            <a:r>
              <a:rPr lang="en-US" altLang="zh-CN" sz="1200" dirty="0" smtClean="0">
                <a:latin typeface="微软雅黑" panose="020B0503020204020204" pitchFamily="34" charset="-122"/>
                <a:ea typeface="微软雅黑" panose="020B0503020204020204" pitchFamily="34" charset="-122"/>
              </a:rPr>
              <a:t>265</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吨，零售价格降低</a:t>
            </a:r>
            <a:r>
              <a:rPr lang="en-US" altLang="zh-CN" sz="1200" dirty="0" smtClean="0">
                <a:latin typeface="微软雅黑" panose="020B0503020204020204" pitchFamily="34" charset="-122"/>
                <a:ea typeface="微软雅黑" panose="020B0503020204020204" pitchFamily="34" charset="-122"/>
              </a:rPr>
              <a:t>200</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吨，厂零差扩大</a:t>
            </a:r>
            <a:r>
              <a:rPr lang="en-US" altLang="zh-CN" sz="1200" dirty="0" smtClean="0">
                <a:latin typeface="微软雅黑" panose="020B0503020204020204" pitchFamily="34" charset="-122"/>
                <a:ea typeface="微软雅黑" panose="020B0503020204020204" pitchFamily="34" charset="-122"/>
              </a:rPr>
              <a:t>131</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吨，采零差扩大</a:t>
            </a:r>
            <a:r>
              <a:rPr lang="en-US" altLang="zh-CN" sz="1200" dirty="0" smtClean="0">
                <a:latin typeface="微软雅黑" panose="020B0503020204020204" pitchFamily="34" charset="-122"/>
                <a:ea typeface="微软雅黑" panose="020B0503020204020204" pitchFamily="34" charset="-122"/>
              </a:rPr>
              <a:t>65</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a:t>
            </a:r>
            <a:endParaRPr lang="zh-CN"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DE98FE-917E-4DEF-80D6-9FEA7ECDC804}" type="datetime1">
              <a:rPr lang="zh-CN" altLang="en-US" smtClean="0"/>
              <a:pPr/>
              <a:t>2019/4/25</a:t>
            </a:fld>
            <a:endParaRPr lang="zh-CN" altLang="en-US" dirty="0"/>
          </a:p>
        </p:txBody>
      </p:sp>
      <p:sp>
        <p:nvSpPr>
          <p:cNvPr id="4"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成品油价格情况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971501" y="5646507"/>
            <a:ext cx="7128989" cy="461665"/>
          </a:xfrm>
          <a:prstGeom prst="rect">
            <a:avLst/>
          </a:prstGeom>
          <a:noFill/>
          <a:ln w="9525" algn="ctr">
            <a:noFill/>
            <a:prstDash val="sysDot"/>
            <a:miter lim="800000"/>
            <a:headEnd/>
            <a:tailEnd/>
          </a:ln>
        </p:spPr>
        <p:txBody>
          <a:bodyPr wrap="square">
            <a:spAutoFit/>
          </a:bodyPr>
          <a:lstStyle/>
          <a:p>
            <a:r>
              <a:rPr lang="zh-CN" altLang="en-US" sz="1200" dirty="0" smtClean="0">
                <a:latin typeface="微软雅黑" panose="020B0503020204020204" pitchFamily="34" charset="-122"/>
                <a:ea typeface="微软雅黑" panose="020B0503020204020204" pitchFamily="34" charset="-122"/>
              </a:rPr>
              <a:t>       按照资源顺推原则，系统内柴油资源优先进入零售环节销售，由于柴油零售比例较低，系统内资源通过零售渠道难以全部消化，剩余部分需通过直批渠道消化，系统内资源进入直批环节销售价差为负。</a:t>
            </a:r>
            <a:endParaRPr lang="zh-CN" altLang="zh-CN" sz="12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787833" y="689814"/>
            <a:ext cx="3551593" cy="350865"/>
          </a:xfrm>
          <a:prstGeom prst="rect">
            <a:avLst/>
          </a:prstGeom>
          <a:noFill/>
          <a:ln w="9525" algn="ctr">
            <a:noFill/>
            <a:prstDash val="sysDot"/>
            <a:miter lim="800000"/>
            <a:headEnd/>
            <a:tailEnd/>
          </a:ln>
        </p:spPr>
        <p:txBody>
          <a:bodyPr wrap="square">
            <a:spAutoFit/>
          </a:bodyPr>
          <a:lstStyle/>
          <a:p>
            <a:pPr algn="just" eaLnBrk="0" fontAlgn="base" hangingPunct="0">
              <a:lnSpc>
                <a:spcPct val="120000"/>
              </a:lnSpc>
              <a:spcAft>
                <a:spcPct val="0"/>
              </a:spcAft>
              <a:buSzPct val="60000"/>
            </a:pPr>
            <a:r>
              <a:rPr lang="zh-CN" altLang="en-US" sz="1400" b="1" dirty="0" smtClean="0">
                <a:solidFill>
                  <a:srgbClr val="000000"/>
                </a:solidFill>
                <a:latin typeface="微软雅黑" panose="020B0503020204020204" pitchFamily="34" charset="-122"/>
                <a:ea typeface="微软雅黑" panose="020B0503020204020204" pitchFamily="34" charset="-122"/>
              </a:rPr>
              <a:t>销售公司成品油分渠道购销情况</a:t>
            </a:r>
            <a:r>
              <a:rPr lang="en-US" altLang="zh-CN" sz="1400" b="1" dirty="0" smtClean="0">
                <a:solidFill>
                  <a:srgbClr val="000000"/>
                </a:solidFill>
                <a:latin typeface="微软雅黑" panose="020B0503020204020204" pitchFamily="34" charset="-122"/>
                <a:ea typeface="微软雅黑" panose="020B0503020204020204" pitchFamily="34" charset="-122"/>
              </a:rPr>
              <a:t>-</a:t>
            </a:r>
            <a:r>
              <a:rPr lang="zh-CN" altLang="en-US" sz="1400" b="1" dirty="0" smtClean="0">
                <a:solidFill>
                  <a:srgbClr val="000000"/>
                </a:solidFill>
                <a:latin typeface="微软雅黑" panose="020B0503020204020204" pitchFamily="34" charset="-122"/>
                <a:ea typeface="微软雅黑" panose="020B0503020204020204" pitchFamily="34" charset="-122"/>
              </a:rPr>
              <a:t>柴油</a:t>
            </a:r>
            <a:endParaRPr lang="zh-CN" altLang="en-US" sz="1400" b="1" dirty="0">
              <a:solidFill>
                <a:srgbClr val="000000"/>
              </a:solidFill>
              <a:latin typeface="微软雅黑" panose="020B0503020204020204" pitchFamily="34" charset="-122"/>
              <a:ea typeface="微软雅黑" panose="020B0503020204020204" pitchFamily="34" charset="-122"/>
            </a:endParaRPr>
          </a:p>
        </p:txBody>
      </p:sp>
      <p:sp>
        <p:nvSpPr>
          <p:cNvPr id="12" name="Rectangle 2"/>
          <p:cNvSpPr>
            <a:spLocks noChangeArrowheads="1"/>
          </p:cNvSpPr>
          <p:nvPr/>
        </p:nvSpPr>
        <p:spPr bwMode="auto">
          <a:xfrm>
            <a:off x="3180800" y="2051529"/>
            <a:ext cx="494270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433763" fontAlgn="base">
              <a:spcBef>
                <a:spcPct val="0"/>
              </a:spcBef>
              <a:spcAft>
                <a:spcPct val="0"/>
              </a:spcAft>
            </a:pPr>
            <a:r>
              <a:rPr lang="zh-CN" altLang="zh-CN" sz="1200" dirty="0" smtClean="0">
                <a:latin typeface="Calibri" pitchFamily="34" charset="0"/>
                <a:ea typeface="宋体" pitchFamily="2" charset="-122"/>
                <a:cs typeface="Times New Roman" pitchFamily="18" charset="0"/>
              </a:rPr>
              <a:t>单位：</a:t>
            </a:r>
            <a:r>
              <a:rPr lang="zh-CN" altLang="en-US" sz="1200" dirty="0" smtClean="0">
                <a:latin typeface="Calibri" pitchFamily="34" charset="0"/>
                <a:ea typeface="宋体" pitchFamily="2" charset="-122"/>
                <a:cs typeface="Times New Roman" pitchFamily="18" charset="0"/>
              </a:rPr>
              <a:t>元</a:t>
            </a:r>
            <a:r>
              <a:rPr lang="en-US" altLang="zh-CN" sz="1200" dirty="0" smtClean="0">
                <a:latin typeface="Calibri" pitchFamily="34" charset="0"/>
                <a:ea typeface="宋体" pitchFamily="2" charset="-122"/>
                <a:cs typeface="Times New Roman" pitchFamily="18" charset="0"/>
              </a:rPr>
              <a:t>/</a:t>
            </a:r>
            <a:r>
              <a:rPr lang="zh-CN" altLang="en-US" sz="1200" dirty="0" smtClean="0">
                <a:latin typeface="Calibri" pitchFamily="34" charset="0"/>
                <a:ea typeface="宋体" pitchFamily="2" charset="-122"/>
                <a:cs typeface="Times New Roman" pitchFamily="18" charset="0"/>
              </a:rPr>
              <a:t>吨，含税</a:t>
            </a:r>
            <a:endParaRPr lang="zh-CN" altLang="en-US" sz="3600" dirty="0" smtClean="0">
              <a:latin typeface="Arial" pitchFamily="34" charset="0"/>
              <a:ea typeface="宋体" pitchFamily="2" charset="-122"/>
              <a:cs typeface="宋体" pitchFamily="2" charset="-122"/>
            </a:endParaRPr>
          </a:p>
          <a:p>
            <a:pPr marL="0" marR="0" lvl="0" indent="3433763" algn="l" defTabSz="914400" rtl="0" eaLnBrk="1" fontAlgn="base" latinLnBrk="0" hangingPunct="1">
              <a:lnSpc>
                <a:spcPct val="100000"/>
              </a:lnSpc>
              <a:spcBef>
                <a:spcPct val="0"/>
              </a:spcBef>
              <a:spcAft>
                <a:spcPct val="0"/>
              </a:spcAft>
              <a:buClrTx/>
              <a:buSzTx/>
              <a:buFontTx/>
              <a:buNone/>
              <a:tabLst/>
            </a:pPr>
            <a:endParaRPr kumimoji="0" lang="zh-CN" altLang="en-US"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灯片编号占位符 8"/>
          <p:cNvSpPr txBox="1">
            <a:spLocks/>
          </p:cNvSpPr>
          <p:nvPr/>
        </p:nvSpPr>
        <p:spPr>
          <a:xfrm>
            <a:off x="8339868" y="6249454"/>
            <a:ext cx="62139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FFFF"/>
                </a:solidFill>
                <a:latin typeface="Arial" panose="020B0604020202020204" pitchFamily="34" charset="0"/>
                <a:cs typeface="Arial" panose="020B0604020202020204" pitchFamily="34" charset="0"/>
              </a:rPr>
              <a:t>23</a:t>
            </a:r>
            <a:endParaRPr kumimoji="0" lang="zh-CN"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graphicFrame>
        <p:nvGraphicFramePr>
          <p:cNvPr id="15" name="表格 14"/>
          <p:cNvGraphicFramePr>
            <a:graphicFrameLocks noGrp="1"/>
          </p:cNvGraphicFramePr>
          <p:nvPr/>
        </p:nvGraphicFramePr>
        <p:xfrm>
          <a:off x="971501" y="2708900"/>
          <a:ext cx="7128989" cy="2808390"/>
        </p:xfrm>
        <a:graphic>
          <a:graphicData uri="http://schemas.openxmlformats.org/drawingml/2006/table">
            <a:tbl>
              <a:tblPr/>
              <a:tblGrid>
                <a:gridCol w="1018427"/>
                <a:gridCol w="1018427"/>
                <a:gridCol w="1018427"/>
                <a:gridCol w="1018427"/>
                <a:gridCol w="1018427"/>
                <a:gridCol w="1018427"/>
                <a:gridCol w="1018427"/>
              </a:tblGrid>
              <a:tr h="280839">
                <a:tc rowSpan="2">
                  <a:txBody>
                    <a:bodyPr/>
                    <a:lstStyle/>
                    <a:p>
                      <a:pPr algn="ctr" rtl="0" fontAlgn="b"/>
                      <a:r>
                        <a:rPr lang="zh-CN" altLang="en-US" sz="1200" b="0" i="0" u="none" strike="noStrike" dirty="0">
                          <a:solidFill>
                            <a:srgbClr val="000000"/>
                          </a:solidFill>
                          <a:latin typeface="Arial"/>
                        </a:rPr>
                        <a:t>项目</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上月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本月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环比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累计</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同期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同比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839">
                <a:tc vMerge="1">
                  <a:txBody>
                    <a:bodyPr/>
                    <a:lstStyle/>
                    <a:p>
                      <a:endParaRPr lang="zh-CN" altLang="en-US"/>
                    </a:p>
                  </a:txBody>
                  <a:tcPr/>
                </a:tc>
                <a:tc>
                  <a:txBody>
                    <a:bodyPr/>
                    <a:lstStyle/>
                    <a:p>
                      <a:pPr algn="ctr" rtl="0" fontAlgn="b"/>
                      <a:r>
                        <a:rPr lang="zh-CN" altLang="en-US" sz="1200" b="0" i="0" u="none" strike="noStrike" dirty="0">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zh-CN" altLang="en-US" sz="1200" b="0" i="0" u="none" strike="noStrike">
                          <a:solidFill>
                            <a:srgbClr val="000000"/>
                          </a:solidFill>
                          <a:latin typeface="Arial"/>
                        </a:rPr>
                        <a:t>单价</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839">
                <a:tc>
                  <a:txBody>
                    <a:bodyPr/>
                    <a:lstStyle/>
                    <a:p>
                      <a:pPr algn="l" rtl="0" fontAlgn="b"/>
                      <a:r>
                        <a:rPr lang="zh-CN" altLang="en-US" sz="1200" b="0" i="0" u="none" strike="noStrike">
                          <a:solidFill>
                            <a:srgbClr val="000000"/>
                          </a:solidFill>
                          <a:latin typeface="Arial"/>
                        </a:rPr>
                        <a:t>平均采购价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6,364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6,620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256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6,557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-217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839">
                <a:tc>
                  <a:txBody>
                    <a:bodyPr/>
                    <a:lstStyle/>
                    <a:p>
                      <a:pPr algn="l" rtl="0" fontAlgn="b"/>
                      <a:r>
                        <a:rPr lang="zh-CN" altLang="en-US" sz="1200" b="0" i="0" u="none" strike="noStrike">
                          <a:solidFill>
                            <a:srgbClr val="000000"/>
                          </a:solidFill>
                          <a:latin typeface="Arial"/>
                        </a:rPr>
                        <a:t>系统内资源</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6,560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6,819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6,528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6,724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-196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839">
                <a:tc>
                  <a:txBody>
                    <a:bodyPr/>
                    <a:lstStyle/>
                    <a:p>
                      <a:pPr algn="l" rtl="0" fontAlgn="b"/>
                      <a:r>
                        <a:rPr lang="zh-CN" altLang="en-US" sz="1200" b="0" i="0" u="none" strike="noStrike">
                          <a:solidFill>
                            <a:srgbClr val="000000"/>
                          </a:solidFill>
                          <a:latin typeface="Arial"/>
                        </a:rPr>
                        <a:t>系统外资源</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5,846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chemeClr val="tx1"/>
                          </a:solidFill>
                          <a:latin typeface="Arial Unicode MS"/>
                        </a:rPr>
                        <a:t>6,169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chemeClr val="tx1"/>
                          </a:solidFill>
                          <a:latin typeface="Arial Unicode MS"/>
                        </a:rPr>
                        <a:t>323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chemeClr val="tx1"/>
                          </a:solidFill>
                          <a:latin typeface="Arial Unicode MS"/>
                        </a:rPr>
                        <a:t>5,921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839">
                <a:tc>
                  <a:txBody>
                    <a:bodyPr/>
                    <a:lstStyle/>
                    <a:p>
                      <a:pPr algn="l" rtl="0" fontAlgn="b"/>
                      <a:r>
                        <a:rPr lang="zh-CN" altLang="en-US" sz="1200" b="0" i="0" u="none" strike="noStrike">
                          <a:solidFill>
                            <a:srgbClr val="000000"/>
                          </a:solidFill>
                          <a:latin typeface="Arial"/>
                        </a:rPr>
                        <a:t>直批</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6,256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6,342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a:rPr>
                        <a:t>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6,277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6,439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a:rPr>
                        <a:t>-162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839">
                <a:tc>
                  <a:txBody>
                    <a:bodyPr/>
                    <a:lstStyle/>
                    <a:p>
                      <a:pPr algn="l" rtl="0" fontAlgn="b"/>
                      <a:r>
                        <a:rPr lang="zh-CN" altLang="en-US" sz="1200" b="0" i="0" u="none" strike="noStrike">
                          <a:solidFill>
                            <a:srgbClr val="000000"/>
                          </a:solidFill>
                          <a:latin typeface="Arial"/>
                        </a:rPr>
                        <a:t>零售</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7,028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7,156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a:rPr>
                        <a:t>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6,912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7,165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a:rPr>
                        <a:t>-253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839">
                <a:tc>
                  <a:txBody>
                    <a:bodyPr/>
                    <a:lstStyle/>
                    <a:p>
                      <a:pPr algn="l" rtl="0" fontAlgn="b"/>
                      <a:r>
                        <a:rPr lang="zh-CN" altLang="en-US" sz="1200" b="0" i="0" u="none" strike="noStrike">
                          <a:solidFill>
                            <a:srgbClr val="000000"/>
                          </a:solidFill>
                          <a:latin typeface="Arial"/>
                        </a:rPr>
                        <a:t>厂批差</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-477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a:rPr>
                        <a:t>-173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-251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-285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839">
                <a:tc>
                  <a:txBody>
                    <a:bodyPr/>
                    <a:lstStyle/>
                    <a:p>
                      <a:pPr algn="l" rtl="0" fontAlgn="b"/>
                      <a:r>
                        <a:rPr lang="zh-CN" altLang="en-US" sz="1200" b="0" i="0" u="none" strike="noStrike">
                          <a:solidFill>
                            <a:srgbClr val="000000"/>
                          </a:solidFill>
                          <a:latin typeface="宋体"/>
                        </a:rPr>
                        <a:t>采批差</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410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173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-237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356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Unicode MS"/>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839">
                <a:tc>
                  <a:txBody>
                    <a:bodyPr/>
                    <a:lstStyle/>
                    <a:p>
                      <a:pPr algn="l" rtl="0" fontAlgn="b"/>
                      <a:r>
                        <a:rPr lang="zh-CN" altLang="en-US" sz="1200" b="0" i="0" u="none" strike="noStrike">
                          <a:solidFill>
                            <a:srgbClr val="000000"/>
                          </a:solidFill>
                          <a:latin typeface="Arial"/>
                        </a:rPr>
                        <a:t>厂零差</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468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337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a:rPr>
                        <a:t>-131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a:solidFill>
                            <a:srgbClr val="000000"/>
                          </a:solidFill>
                          <a:latin typeface="Arial Unicode MS"/>
                        </a:rPr>
                        <a:t>441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altLang="zh-CN" sz="1200" b="0" i="0" u="none" strike="noStrike" dirty="0">
                          <a:solidFill>
                            <a:srgbClr val="000000"/>
                          </a:solidFill>
                          <a:latin typeface="Arial"/>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Rectangle 3"/>
          <p:cNvSpPr>
            <a:spLocks noChangeArrowheads="1"/>
          </p:cNvSpPr>
          <p:nvPr/>
        </p:nvSpPr>
        <p:spPr bwMode="auto">
          <a:xfrm>
            <a:off x="787833" y="1096836"/>
            <a:ext cx="7909197" cy="830997"/>
          </a:xfrm>
          <a:prstGeom prst="rect">
            <a:avLst/>
          </a:prstGeom>
          <a:noFill/>
          <a:ln w="9525" algn="ctr">
            <a:noFill/>
            <a:prstDash val="sysDot"/>
            <a:miter lim="800000"/>
            <a:headEnd/>
            <a:tailEnd/>
          </a:ln>
        </p:spPr>
        <p:txBody>
          <a:bodyPr wrap="square">
            <a:spAutoFit/>
          </a:bodyPr>
          <a:lstStyle/>
          <a:p>
            <a:r>
              <a:rPr lang="en-US" altLang="zh-CN" sz="1200" dirty="0" smtClean="0">
                <a:latin typeface="微软雅黑" panose="020B0503020204020204" pitchFamily="34" charset="-122"/>
                <a:ea typeface="微软雅黑" panose="020B0503020204020204" pitchFamily="34" charset="-122"/>
              </a:rPr>
              <a:t>       3</a:t>
            </a:r>
            <a:r>
              <a:rPr lang="zh-CN" altLang="en-US" sz="1200" dirty="0" smtClean="0">
                <a:latin typeface="微软雅黑" panose="020B0503020204020204" pitchFamily="34" charset="-122"/>
                <a:ea typeface="微软雅黑" panose="020B0503020204020204" pitchFamily="34" charset="-122"/>
              </a:rPr>
              <a:t>月份系统内资源环比上涨</a:t>
            </a:r>
            <a:r>
              <a:rPr lang="en-US" altLang="zh-CN" sz="1200" dirty="0" smtClean="0">
                <a:latin typeface="微软雅黑" panose="020B0503020204020204" pitchFamily="34" charset="-122"/>
                <a:ea typeface="微软雅黑" panose="020B0503020204020204" pitchFamily="34" charset="-122"/>
              </a:rPr>
              <a:t>259</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吨，系统外资源环比上涨</a:t>
            </a:r>
            <a:r>
              <a:rPr lang="en-US" altLang="zh-CN" sz="1200" dirty="0" smtClean="0">
                <a:latin typeface="微软雅黑" panose="020B0503020204020204" pitchFamily="34" charset="-122"/>
                <a:ea typeface="微软雅黑" panose="020B0503020204020204" pitchFamily="34" charset="-122"/>
              </a:rPr>
              <a:t>323</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吨，零售价格上涨</a:t>
            </a:r>
            <a:r>
              <a:rPr lang="en-US" altLang="zh-CN" sz="1200" dirty="0" smtClean="0">
                <a:latin typeface="微软雅黑" panose="020B0503020204020204" pitchFamily="34" charset="-122"/>
                <a:ea typeface="微软雅黑" panose="020B0503020204020204" pitchFamily="34" charset="-122"/>
              </a:rPr>
              <a:t>128</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吨，厂零差缩小</a:t>
            </a:r>
            <a:r>
              <a:rPr lang="en-US" altLang="zh-CN" sz="1200" dirty="0" smtClean="0">
                <a:latin typeface="微软雅黑" panose="020B0503020204020204" pitchFamily="34" charset="-122"/>
                <a:ea typeface="微软雅黑" panose="020B0503020204020204" pitchFamily="34" charset="-122"/>
              </a:rPr>
              <a:t>131</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吨，厂批差（直批价减炼油出厂价）缩小</a:t>
            </a:r>
            <a:r>
              <a:rPr lang="en-US" altLang="zh-CN" sz="1200" dirty="0" smtClean="0">
                <a:latin typeface="微软雅黑" panose="020B0503020204020204" pitchFamily="34" charset="-122"/>
                <a:ea typeface="微软雅黑" panose="020B0503020204020204" pitchFamily="34" charset="-122"/>
              </a:rPr>
              <a:t>173</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吨，采批差（直批价减外采价）缩小</a:t>
            </a:r>
            <a:r>
              <a:rPr lang="en-US" altLang="zh-CN" sz="1200" dirty="0" smtClean="0">
                <a:latin typeface="微软雅黑" panose="020B0503020204020204" pitchFamily="34" charset="-122"/>
                <a:ea typeface="微软雅黑" panose="020B0503020204020204" pitchFamily="34" charset="-122"/>
              </a:rPr>
              <a:t>237</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      一季度系统内资源同比降低</a:t>
            </a:r>
            <a:r>
              <a:rPr lang="en-US" altLang="zh-CN" sz="1200" dirty="0" smtClean="0">
                <a:latin typeface="微软雅黑" panose="020B0503020204020204" pitchFamily="34" charset="-122"/>
                <a:ea typeface="微软雅黑" panose="020B0503020204020204" pitchFamily="34" charset="-122"/>
              </a:rPr>
              <a:t>196</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吨，系统外资源同比降低</a:t>
            </a:r>
            <a:r>
              <a:rPr lang="en-US" altLang="zh-CN" sz="1200" dirty="0" smtClean="0">
                <a:latin typeface="微软雅黑" panose="020B0503020204020204" pitchFamily="34" charset="-122"/>
                <a:ea typeface="微软雅黑" panose="020B0503020204020204" pitchFamily="34" charset="-122"/>
              </a:rPr>
              <a:t>84</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吨，零售价格降低</a:t>
            </a:r>
            <a:r>
              <a:rPr lang="en-US" altLang="zh-CN" sz="1200" dirty="0" smtClean="0">
                <a:latin typeface="微软雅黑" panose="020B0503020204020204" pitchFamily="34" charset="-122"/>
                <a:ea typeface="微软雅黑" panose="020B0503020204020204" pitchFamily="34" charset="-122"/>
              </a:rPr>
              <a:t>253</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吨，厂零差缩小</a:t>
            </a:r>
            <a:r>
              <a:rPr lang="en-US" altLang="zh-CN" sz="1200" dirty="0" smtClean="0">
                <a:latin typeface="微软雅黑" panose="020B0503020204020204" pitchFamily="34" charset="-122"/>
                <a:ea typeface="微软雅黑" panose="020B0503020204020204" pitchFamily="34" charset="-122"/>
              </a:rPr>
              <a:t>57</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吨，厂批差扩大</a:t>
            </a:r>
            <a:r>
              <a:rPr lang="en-US" altLang="zh-CN" sz="1200" dirty="0" smtClean="0">
                <a:latin typeface="微软雅黑" panose="020B0503020204020204" pitchFamily="34" charset="-122"/>
                <a:ea typeface="微软雅黑" panose="020B0503020204020204" pitchFamily="34" charset="-122"/>
              </a:rPr>
              <a:t>34</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吨，采批差缩小</a:t>
            </a:r>
            <a:r>
              <a:rPr lang="en-US" altLang="zh-CN" sz="1200" dirty="0" smtClean="0">
                <a:latin typeface="微软雅黑" panose="020B0503020204020204" pitchFamily="34" charset="-122"/>
                <a:ea typeface="微软雅黑" panose="020B0503020204020204" pitchFamily="34" charset="-122"/>
              </a:rPr>
              <a:t>78</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a:t>
            </a:r>
            <a:endParaRPr lang="zh-CN"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DE98FE-917E-4DEF-80D6-9FEA7ECDC804}" type="datetime1">
              <a:rPr lang="zh-CN" altLang="en-US" smtClean="0"/>
              <a:pPr/>
              <a:t>2019/4/25</a:t>
            </a:fld>
            <a:endParaRPr lang="zh-CN" altLang="en-US"/>
          </a:p>
        </p:txBody>
      </p:sp>
      <p:sp>
        <p:nvSpPr>
          <p:cNvPr id="5" name="矩形 4"/>
          <p:cNvSpPr/>
          <p:nvPr/>
        </p:nvSpPr>
        <p:spPr>
          <a:xfrm>
            <a:off x="683458" y="830971"/>
            <a:ext cx="8013571" cy="978729"/>
          </a:xfrm>
          <a:prstGeom prst="rect">
            <a:avLst/>
          </a:prstGeom>
        </p:spPr>
        <p:txBody>
          <a:bodyPr wrap="square">
            <a:spAutoFit/>
          </a:bodyPr>
          <a:lstStyle/>
          <a:p>
            <a:pPr algn="just" eaLnBrk="0" hangingPunct="0">
              <a:lnSpc>
                <a:spcPct val="120000"/>
              </a:lnSpc>
              <a:buSzPct val="60000"/>
            </a:pPr>
            <a:r>
              <a:rPr lang="zh-CN" altLang="en-US" sz="1200" b="1" dirty="0" smtClean="0"/>
              <a:t>     </a:t>
            </a:r>
            <a:r>
              <a:rPr lang="zh-CN" altLang="en-US" sz="1200" b="1" dirty="0" smtClean="0">
                <a:latin typeface="微软雅黑" panose="020B0503020204020204" pitchFamily="34" charset="-122"/>
                <a:ea typeface="微软雅黑" panose="020B0503020204020204" pitchFamily="34" charset="-122"/>
              </a:rPr>
              <a:t>成品油内部市场化情况</a:t>
            </a:r>
            <a:endParaRPr lang="en-US" altLang="zh-CN" sz="1200" b="1" dirty="0" smtClean="0">
              <a:latin typeface="微软雅黑" panose="020B0503020204020204" pitchFamily="34" charset="-122"/>
              <a:ea typeface="微软雅黑" panose="020B0503020204020204" pitchFamily="34" charset="-122"/>
            </a:endParaRPr>
          </a:p>
          <a:p>
            <a:pPr algn="just" eaLnBrk="0" hangingPunct="0">
              <a:lnSpc>
                <a:spcPct val="120000"/>
              </a:lnSpc>
              <a:buSzPct val="60000"/>
            </a:pPr>
            <a:r>
              <a:rPr lang="en-US" altLang="zh-CN" sz="1200" b="1" dirty="0" smtClean="0"/>
              <a:t>          </a:t>
            </a:r>
            <a:r>
              <a:rPr lang="en-US" altLang="zh-CN" sz="1200" dirty="0" smtClean="0">
                <a:latin typeface="微软雅黑" panose="020B0503020204020204" pitchFamily="34" charset="-122"/>
                <a:ea typeface="微软雅黑" panose="020B0503020204020204" pitchFamily="34" charset="-122"/>
              </a:rPr>
              <a:t>2019</a:t>
            </a:r>
            <a:r>
              <a:rPr lang="zh-CN" altLang="en-US" sz="1200" dirty="0" smtClean="0">
                <a:latin typeface="微软雅黑" panose="020B0503020204020204" pitchFamily="34" charset="-122"/>
                <a:ea typeface="微软雅黑" panose="020B0503020204020204" pitchFamily="34" charset="-122"/>
              </a:rPr>
              <a:t>年炼油交销售成品油价格按基准量和超基准量分别定价，</a:t>
            </a:r>
            <a:r>
              <a:rPr lang="zh-CN" altLang="zh-CN" sz="1200" dirty="0" smtClean="0">
                <a:latin typeface="微软雅黑" panose="020B0503020204020204" pitchFamily="34" charset="-122"/>
                <a:ea typeface="微软雅黑" panose="020B0503020204020204" pitchFamily="34" charset="-122"/>
              </a:rPr>
              <a:t>汽</a:t>
            </a:r>
            <a:r>
              <a:rPr lang="zh-CN" altLang="en-US" sz="1200" dirty="0" smtClean="0">
                <a:latin typeface="微软雅黑" panose="020B0503020204020204" pitchFamily="34" charset="-122"/>
                <a:ea typeface="微软雅黑" panose="020B0503020204020204" pitchFamily="34" charset="-122"/>
              </a:rPr>
              <a:t>柴油</a:t>
            </a:r>
            <a:r>
              <a:rPr lang="zh-CN" altLang="zh-CN" sz="1200" dirty="0" smtClean="0">
                <a:latin typeface="微软雅黑" panose="020B0503020204020204" pitchFamily="34" charset="-122"/>
                <a:ea typeface="微软雅黑" panose="020B0503020204020204" pitchFamily="34" charset="-122"/>
              </a:rPr>
              <a:t>基准量</a:t>
            </a:r>
            <a:r>
              <a:rPr lang="zh-CN" altLang="en-US" sz="1200" dirty="0" smtClean="0">
                <a:latin typeface="微软雅黑" panose="020B0503020204020204" pitchFamily="34" charset="-122"/>
                <a:ea typeface="微软雅黑" panose="020B0503020204020204" pitchFamily="34" charset="-122"/>
              </a:rPr>
              <a:t>分别按照</a:t>
            </a:r>
            <a:r>
              <a:rPr lang="en-US" altLang="zh-CN" sz="1200" dirty="0" smtClean="0">
                <a:latin typeface="微软雅黑" panose="020B0503020204020204" pitchFamily="34" charset="-122"/>
                <a:ea typeface="微软雅黑" panose="020B0503020204020204" pitchFamily="34" charset="-122"/>
              </a:rPr>
              <a:t>2018</a:t>
            </a:r>
            <a:r>
              <a:rPr lang="zh-CN" altLang="zh-CN" sz="1200" dirty="0" smtClean="0">
                <a:latin typeface="微软雅黑" panose="020B0503020204020204" pitchFamily="34" charset="-122"/>
                <a:ea typeface="微软雅黑" panose="020B0503020204020204" pitchFamily="34" charset="-122"/>
              </a:rPr>
              <a:t>年炼油交销售境内配置资源总量的</a:t>
            </a:r>
            <a:r>
              <a:rPr lang="en-US" altLang="zh-CN" sz="1200" dirty="0" smtClean="0">
                <a:latin typeface="微软雅黑" panose="020B0503020204020204" pitchFamily="34" charset="-122"/>
                <a:ea typeface="微软雅黑" panose="020B0503020204020204" pitchFamily="34" charset="-122"/>
              </a:rPr>
              <a:t>90%</a:t>
            </a:r>
            <a:r>
              <a:rPr lang="zh-CN" altLang="en-US" sz="1200" dirty="0" smtClean="0">
                <a:latin typeface="微软雅黑" panose="020B0503020204020204" pitchFamily="34" charset="-122"/>
                <a:ea typeface="微软雅黑" panose="020B0503020204020204" pitchFamily="34" charset="-122"/>
              </a:rPr>
              <a:t>和</a:t>
            </a:r>
            <a:r>
              <a:rPr lang="en-US" altLang="zh-CN" sz="1200" dirty="0" smtClean="0">
                <a:latin typeface="微软雅黑" panose="020B0503020204020204" pitchFamily="34" charset="-122"/>
                <a:ea typeface="微软雅黑" panose="020B0503020204020204" pitchFamily="34" charset="-122"/>
              </a:rPr>
              <a:t>70%</a:t>
            </a:r>
            <a:r>
              <a:rPr lang="zh-CN" altLang="en-US" sz="1200" dirty="0" smtClean="0">
                <a:latin typeface="微软雅黑" panose="020B0503020204020204" pitchFamily="34" charset="-122"/>
                <a:ea typeface="微软雅黑" panose="020B0503020204020204" pitchFamily="34" charset="-122"/>
              </a:rPr>
              <a:t>确定；</a:t>
            </a:r>
            <a:r>
              <a:rPr lang="zh-CN" altLang="zh-CN" sz="1200" dirty="0" smtClean="0">
                <a:latin typeface="微软雅黑" panose="020B0503020204020204" pitchFamily="34" charset="-122"/>
                <a:ea typeface="微软雅黑" panose="020B0503020204020204" pitchFamily="34" charset="-122"/>
              </a:rPr>
              <a:t>基准量执行国家规定的供军队价格，超基准量价格按照新加坡到岸完税价格并考虑贴水确定</a:t>
            </a:r>
            <a:r>
              <a:rPr lang="zh-CN" altLang="en-US" sz="1200" dirty="0" smtClean="0">
                <a:latin typeface="微软雅黑" panose="020B0503020204020204" pitchFamily="34" charset="-122"/>
                <a:ea typeface="微软雅黑" panose="020B0503020204020204" pitchFamily="34" charset="-122"/>
              </a:rPr>
              <a:t>（年度预算按照贴水为零考虑）。</a:t>
            </a:r>
            <a:endParaRPr lang="zh-CN" altLang="en-US" sz="1200" dirty="0">
              <a:latin typeface="宋体" pitchFamily="2" charset="-122"/>
              <a:ea typeface="宋体" pitchFamily="2" charset="-122"/>
            </a:endParaRPr>
          </a:p>
        </p:txBody>
      </p:sp>
      <p:sp>
        <p:nvSpPr>
          <p:cNvPr id="139265" name="Rectangle 1"/>
          <p:cNvSpPr>
            <a:spLocks noChangeArrowheads="1"/>
          </p:cNvSpPr>
          <p:nvPr/>
        </p:nvSpPr>
        <p:spPr bwMode="auto">
          <a:xfrm>
            <a:off x="2749770" y="2204830"/>
            <a:ext cx="3884397"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lgn="ctr" fontAlgn="base">
              <a:spcBef>
                <a:spcPct val="0"/>
              </a:spcBef>
              <a:spcAft>
                <a:spcPct val="0"/>
              </a:spcAft>
            </a:pPr>
            <a:r>
              <a:rPr lang="en-US" altLang="zh-CN" sz="1400" b="1" dirty="0" smtClean="0">
                <a:latin typeface="微软雅黑" panose="020B0503020204020204" pitchFamily="34" charset="-122"/>
                <a:ea typeface="微软雅黑" panose="020B0503020204020204" pitchFamily="34" charset="-122"/>
              </a:rPr>
              <a:t>1-3</a:t>
            </a:r>
            <a:r>
              <a:rPr lang="zh-CN" altLang="en-US" sz="1400" b="1" dirty="0" smtClean="0">
                <a:latin typeface="微软雅黑" panose="020B0503020204020204" pitchFamily="34" charset="-122"/>
                <a:ea typeface="微软雅黑" panose="020B0503020204020204" pitchFamily="34" charset="-122"/>
              </a:rPr>
              <a:t>月份</a:t>
            </a:r>
            <a:r>
              <a:rPr lang="zh-CN" altLang="zh-CN" sz="1400" b="1" dirty="0" smtClean="0">
                <a:latin typeface="微软雅黑" panose="020B0503020204020204" pitchFamily="34" charset="-122"/>
                <a:ea typeface="微软雅黑" panose="020B0503020204020204" pitchFamily="34" charset="-122"/>
              </a:rPr>
              <a:t>成品油</a:t>
            </a:r>
            <a:r>
              <a:rPr lang="zh-CN" altLang="en-US" sz="1400" b="1" dirty="0" smtClean="0">
                <a:latin typeface="微软雅黑" panose="020B0503020204020204" pitchFamily="34" charset="-122"/>
                <a:ea typeface="微软雅黑" panose="020B0503020204020204" pitchFamily="34" charset="-122"/>
              </a:rPr>
              <a:t>基准量</a:t>
            </a:r>
            <a:r>
              <a:rPr lang="zh-CN" altLang="zh-CN" sz="1400" b="1" dirty="0" smtClean="0">
                <a:latin typeface="微软雅黑" panose="020B0503020204020204" pitchFamily="34" charset="-122"/>
                <a:ea typeface="微软雅黑" panose="020B0503020204020204" pitchFamily="34" charset="-122"/>
              </a:rPr>
              <a:t>超基准量及</a:t>
            </a:r>
            <a:r>
              <a:rPr lang="zh-CN" altLang="en-US" sz="1400" b="1" dirty="0" smtClean="0">
                <a:latin typeface="微软雅黑" panose="020B0503020204020204" pitchFamily="34" charset="-122"/>
                <a:ea typeface="微软雅黑" panose="020B0503020204020204" pitchFamily="34" charset="-122"/>
              </a:rPr>
              <a:t>外采地炼</a:t>
            </a:r>
            <a:r>
              <a:rPr lang="zh-CN" altLang="zh-CN" sz="1400" b="1" dirty="0" smtClean="0">
                <a:latin typeface="微软雅黑" panose="020B0503020204020204" pitchFamily="34" charset="-122"/>
                <a:ea typeface="微软雅黑" panose="020B0503020204020204" pitchFamily="34" charset="-122"/>
              </a:rPr>
              <a:t>情况</a:t>
            </a:r>
          </a:p>
        </p:txBody>
      </p:sp>
      <p:sp>
        <p:nvSpPr>
          <p:cNvPr id="139266" name="Rectangle 2"/>
          <p:cNvSpPr>
            <a:spLocks noChangeArrowheads="1"/>
          </p:cNvSpPr>
          <p:nvPr/>
        </p:nvSpPr>
        <p:spPr bwMode="auto">
          <a:xfrm>
            <a:off x="3347290" y="2420860"/>
            <a:ext cx="501804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33763" algn="l"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单位：万吨，元</a:t>
            </a:r>
            <a:r>
              <a:rPr kumimoji="0" lang="en-US" altLang="zh-CN" sz="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吨，含税价</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9267" name="Rectangle 3"/>
          <p:cNvSpPr>
            <a:spLocks noChangeArrowheads="1"/>
          </p:cNvSpPr>
          <p:nvPr/>
        </p:nvSpPr>
        <p:spPr bwMode="auto">
          <a:xfrm>
            <a:off x="683458" y="4843357"/>
            <a:ext cx="8013572"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360000" fontAlgn="base">
              <a:spcBef>
                <a:spcPct val="0"/>
              </a:spcBef>
              <a:spcAft>
                <a:spcPct val="0"/>
              </a:spcAft>
              <a:tabLst>
                <a:tab pos="990600" algn="l"/>
              </a:tabLst>
            </a:pPr>
            <a:r>
              <a:rPr lang="en-US" altLang="zh-CN" sz="1200" b="1" dirty="0" smtClean="0">
                <a:latin typeface="微软雅黑" pitchFamily="34" charset="-122"/>
                <a:ea typeface="微软雅黑" pitchFamily="34" charset="-122"/>
              </a:rPr>
              <a:t>3</a:t>
            </a:r>
            <a:r>
              <a:rPr lang="zh-CN" altLang="zh-CN" sz="1200" b="1" dirty="0" smtClean="0">
                <a:latin typeface="微软雅黑" pitchFamily="34" charset="-122"/>
                <a:ea typeface="微软雅黑" pitchFamily="34" charset="-122"/>
              </a:rPr>
              <a:t>月份汽柴油超基准量</a:t>
            </a:r>
            <a:r>
              <a:rPr lang="en-US" altLang="zh-CN" sz="1200" b="1" dirty="0" smtClean="0">
                <a:latin typeface="微软雅黑" pitchFamily="34" charset="-122"/>
                <a:ea typeface="微软雅黑" pitchFamily="34" charset="-122"/>
              </a:rPr>
              <a:t>196</a:t>
            </a:r>
            <a:r>
              <a:rPr lang="zh-CN" altLang="zh-CN" sz="1200" b="1" dirty="0" smtClean="0">
                <a:latin typeface="微软雅黑" pitchFamily="34" charset="-122"/>
                <a:ea typeface="微软雅黑" pitchFamily="34" charset="-122"/>
              </a:rPr>
              <a:t>万吨</a:t>
            </a:r>
            <a:r>
              <a:rPr lang="zh-CN" altLang="en-US" sz="1200" b="1" dirty="0" smtClean="0">
                <a:latin typeface="微软雅黑" pitchFamily="34" charset="-122"/>
                <a:ea typeface="微软雅黑" pitchFamily="34" charset="-122"/>
              </a:rPr>
              <a:t>，按照贴水为零计算，销售公司月度按增利</a:t>
            </a:r>
            <a:r>
              <a:rPr lang="en-US" altLang="zh-CN" sz="1200" b="1" dirty="0" smtClean="0">
                <a:latin typeface="微软雅黑" pitchFamily="34" charset="-122"/>
                <a:ea typeface="微软雅黑" pitchFamily="34" charset="-122"/>
              </a:rPr>
              <a:t>10.8</a:t>
            </a:r>
            <a:r>
              <a:rPr lang="zh-CN" altLang="en-US" sz="1200" b="1" dirty="0" smtClean="0">
                <a:latin typeface="微软雅黑" pitchFamily="34" charset="-122"/>
                <a:ea typeface="微软雅黑" pitchFamily="34" charset="-122"/>
              </a:rPr>
              <a:t>亿元。</a:t>
            </a:r>
            <a:endParaRPr lang="en-US" altLang="zh-CN" sz="1200" b="1" dirty="0" smtClean="0">
              <a:latin typeface="微软雅黑" pitchFamily="34" charset="-122"/>
              <a:ea typeface="微软雅黑" pitchFamily="34" charset="-122"/>
            </a:endParaRPr>
          </a:p>
          <a:p>
            <a:pPr lvl="0" indent="360000" fontAlgn="base">
              <a:spcBef>
                <a:spcPct val="0"/>
              </a:spcBef>
              <a:spcAft>
                <a:spcPct val="0"/>
              </a:spcAft>
              <a:tabLst>
                <a:tab pos="990600" algn="l"/>
              </a:tabLst>
            </a:pPr>
            <a:r>
              <a:rPr lang="zh-CN" altLang="zh-CN" sz="1200" b="1" dirty="0" smtClean="0">
                <a:latin typeface="微软雅黑" pitchFamily="34" charset="-122"/>
                <a:ea typeface="微软雅黑" pitchFamily="34" charset="-122"/>
              </a:rPr>
              <a:t>一季度汽柴油超基准量</a:t>
            </a:r>
            <a:r>
              <a:rPr lang="en-US" altLang="zh-CN" sz="1200" b="1" dirty="0" smtClean="0">
                <a:latin typeface="微软雅黑" pitchFamily="34" charset="-122"/>
                <a:ea typeface="微软雅黑" pitchFamily="34" charset="-122"/>
              </a:rPr>
              <a:t>582</a:t>
            </a:r>
            <a:r>
              <a:rPr lang="zh-CN" altLang="zh-CN" sz="1200" b="1" dirty="0" smtClean="0">
                <a:latin typeface="微软雅黑" pitchFamily="34" charset="-122"/>
                <a:ea typeface="微软雅黑" pitchFamily="34" charset="-122"/>
              </a:rPr>
              <a:t>万吨</a:t>
            </a:r>
            <a:r>
              <a:rPr lang="zh-CN" altLang="en-US" sz="1200" b="1" dirty="0" smtClean="0">
                <a:latin typeface="微软雅黑" pitchFamily="34" charset="-122"/>
                <a:ea typeface="微软雅黑" pitchFamily="34" charset="-122"/>
              </a:rPr>
              <a:t>，累计增利</a:t>
            </a:r>
            <a:r>
              <a:rPr lang="en-US" altLang="zh-CN" sz="1200" b="1" dirty="0" smtClean="0">
                <a:latin typeface="微软雅黑" pitchFamily="34" charset="-122"/>
                <a:ea typeface="微软雅黑" pitchFamily="34" charset="-122"/>
              </a:rPr>
              <a:t>32</a:t>
            </a:r>
            <a:r>
              <a:rPr lang="zh-CN" altLang="en-US" sz="1200" b="1" dirty="0" smtClean="0">
                <a:latin typeface="微软雅黑" pitchFamily="34" charset="-122"/>
                <a:ea typeface="微软雅黑" pitchFamily="34" charset="-122"/>
              </a:rPr>
              <a:t>亿，按此水平推算全年约增利</a:t>
            </a:r>
            <a:r>
              <a:rPr lang="en-US" altLang="zh-CN" sz="1200" b="1" dirty="0" smtClean="0">
                <a:latin typeface="微软雅黑" pitchFamily="34" charset="-122"/>
                <a:ea typeface="微软雅黑" pitchFamily="34" charset="-122"/>
              </a:rPr>
              <a:t>128</a:t>
            </a:r>
            <a:r>
              <a:rPr lang="zh-CN" altLang="en-US" sz="1200" b="1" dirty="0" smtClean="0">
                <a:latin typeface="微软雅黑" pitchFamily="34" charset="-122"/>
                <a:ea typeface="微软雅黑" pitchFamily="34" charset="-122"/>
              </a:rPr>
              <a:t>亿元，与年度预算的市场化机制增利</a:t>
            </a:r>
            <a:r>
              <a:rPr lang="en-US" altLang="zh-CN" sz="1200" b="1" dirty="0" smtClean="0">
                <a:latin typeface="微软雅黑" pitchFamily="34" charset="-122"/>
                <a:ea typeface="微软雅黑" pitchFamily="34" charset="-122"/>
              </a:rPr>
              <a:t>130</a:t>
            </a:r>
            <a:r>
              <a:rPr lang="zh-CN" altLang="en-US" sz="1200" b="1" dirty="0" smtClean="0">
                <a:latin typeface="微软雅黑" pitchFamily="34" charset="-122"/>
                <a:ea typeface="微软雅黑" pitchFamily="34" charset="-122"/>
              </a:rPr>
              <a:t>亿元基本持平。</a:t>
            </a:r>
          </a:p>
        </p:txBody>
      </p:sp>
      <p:sp>
        <p:nvSpPr>
          <p:cNvPr id="12"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24</a:t>
            </a:r>
            <a:endParaRPr lang="zh-CN" altLang="en-US" dirty="0">
              <a:solidFill>
                <a:srgbClr val="FFFFFF"/>
              </a:solidFill>
              <a:latin typeface="Arial" panose="020B0604020202020204" pitchFamily="34" charset="0"/>
              <a:cs typeface="Arial" panose="020B0604020202020204" pitchFamily="34" charset="0"/>
            </a:endParaRPr>
          </a:p>
        </p:txBody>
      </p:sp>
      <p:sp>
        <p:nvSpPr>
          <p:cNvPr id="10"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成品油价格情况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pic>
        <p:nvPicPr>
          <p:cNvPr id="11" name="图片 10" descr="未标题-1-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3"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5"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graphicFrame>
        <p:nvGraphicFramePr>
          <p:cNvPr id="16" name="表格 15"/>
          <p:cNvGraphicFramePr>
            <a:graphicFrameLocks noGrp="1"/>
          </p:cNvGraphicFramePr>
          <p:nvPr/>
        </p:nvGraphicFramePr>
        <p:xfrm>
          <a:off x="899488" y="2708592"/>
          <a:ext cx="7440379" cy="1872568"/>
        </p:xfrm>
        <a:graphic>
          <a:graphicData uri="http://schemas.openxmlformats.org/drawingml/2006/table">
            <a:tbl>
              <a:tblPr/>
              <a:tblGrid>
                <a:gridCol w="673409"/>
                <a:gridCol w="852037"/>
                <a:gridCol w="861754"/>
                <a:gridCol w="876702"/>
                <a:gridCol w="876702"/>
                <a:gridCol w="743664"/>
                <a:gridCol w="852037"/>
                <a:gridCol w="852037"/>
                <a:gridCol w="852037"/>
              </a:tblGrid>
              <a:tr h="209622">
                <a:tc rowSpan="2">
                  <a:txBody>
                    <a:bodyPr/>
                    <a:lstStyle/>
                    <a:p>
                      <a:pPr algn="ctr">
                        <a:spcAft>
                          <a:spcPts val="0"/>
                        </a:spcAft>
                      </a:pPr>
                      <a:r>
                        <a:rPr lang="zh-CN" sz="800" b="1" kern="0" dirty="0">
                          <a:solidFill>
                            <a:srgbClr val="000000"/>
                          </a:solidFill>
                          <a:latin typeface="Calibri"/>
                          <a:ea typeface="宋体"/>
                          <a:cs typeface="宋体"/>
                        </a:rPr>
                        <a:t>月份</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spcAft>
                          <a:spcPts val="0"/>
                        </a:spcAft>
                      </a:pPr>
                      <a:r>
                        <a:rPr lang="zh-CN" sz="800" b="1" kern="0">
                          <a:solidFill>
                            <a:srgbClr val="000000"/>
                          </a:solidFill>
                          <a:latin typeface="Calibri"/>
                          <a:ea typeface="宋体"/>
                          <a:cs typeface="宋体"/>
                        </a:rPr>
                        <a:t>　汽油</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zh-CN" sz="800" b="1" kern="0">
                          <a:solidFill>
                            <a:srgbClr val="000000"/>
                          </a:solidFill>
                          <a:latin typeface="Calibri"/>
                          <a:ea typeface="宋体"/>
                          <a:cs typeface="宋体"/>
                        </a:rPr>
                        <a:t>柴油</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75363">
                <a:tc vMerge="1">
                  <a:txBody>
                    <a:bodyPr/>
                    <a:lstStyle/>
                    <a:p>
                      <a:endParaRPr lang="zh-CN" altLang="en-US"/>
                    </a:p>
                  </a:txBody>
                  <a:tcPr/>
                </a:tc>
                <a:tc>
                  <a:txBody>
                    <a:bodyPr/>
                    <a:lstStyle/>
                    <a:p>
                      <a:pPr algn="ctr">
                        <a:spcAft>
                          <a:spcPts val="0"/>
                        </a:spcAft>
                      </a:pPr>
                      <a:r>
                        <a:rPr lang="zh-CN" sz="800" b="1" kern="0">
                          <a:solidFill>
                            <a:srgbClr val="000000"/>
                          </a:solidFill>
                          <a:latin typeface="Calibri"/>
                          <a:ea typeface="宋体"/>
                          <a:cs typeface="宋体"/>
                        </a:rPr>
                        <a:t>超基准量</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800" b="1" kern="0">
                          <a:solidFill>
                            <a:srgbClr val="000000"/>
                          </a:solidFill>
                          <a:latin typeface="Calibri"/>
                          <a:ea typeface="宋体"/>
                          <a:cs typeface="宋体"/>
                        </a:rPr>
                        <a:t>新加坡到岸完税价比军队价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800" b="1" kern="0">
                          <a:solidFill>
                            <a:srgbClr val="000000"/>
                          </a:solidFill>
                          <a:latin typeface="Calibri"/>
                          <a:ea typeface="宋体"/>
                          <a:cs typeface="宋体"/>
                        </a:rPr>
                        <a:t>外采山东地炼到货价比军队价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800" b="1" kern="0">
                          <a:solidFill>
                            <a:srgbClr val="000000"/>
                          </a:solidFill>
                          <a:latin typeface="Calibri"/>
                          <a:ea typeface="宋体"/>
                          <a:cs typeface="宋体"/>
                        </a:rPr>
                        <a:t>外采山东地炼比新加坡到岸价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800" b="1" kern="0">
                          <a:solidFill>
                            <a:srgbClr val="000000"/>
                          </a:solidFill>
                          <a:latin typeface="Calibri"/>
                          <a:ea typeface="宋体"/>
                          <a:cs typeface="宋体"/>
                        </a:rPr>
                        <a:t>超基准量</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800" b="1" kern="0">
                          <a:solidFill>
                            <a:srgbClr val="000000"/>
                          </a:solidFill>
                          <a:latin typeface="Calibri"/>
                          <a:ea typeface="宋体"/>
                          <a:cs typeface="宋体"/>
                        </a:rPr>
                        <a:t>新加坡到岸完税价比军队价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800" b="1" kern="0">
                          <a:solidFill>
                            <a:srgbClr val="000000"/>
                          </a:solidFill>
                          <a:latin typeface="Calibri"/>
                          <a:ea typeface="宋体"/>
                          <a:cs typeface="宋体"/>
                        </a:rPr>
                        <a:t>外采山东地炼到货价比军队价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800" b="1" kern="0">
                          <a:solidFill>
                            <a:srgbClr val="000000"/>
                          </a:solidFill>
                          <a:latin typeface="Calibri"/>
                          <a:ea typeface="宋体"/>
                          <a:cs typeface="宋体"/>
                        </a:rPr>
                        <a:t>外采山东地炼比新加坡到岸价</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987">
                <a:tc>
                  <a:txBody>
                    <a:bodyPr/>
                    <a:lstStyle/>
                    <a:p>
                      <a:pPr algn="ctr">
                        <a:spcAft>
                          <a:spcPts val="0"/>
                        </a:spcAft>
                      </a:pPr>
                      <a:r>
                        <a:rPr lang="en-US" sz="800" b="1" kern="0">
                          <a:solidFill>
                            <a:srgbClr val="000000"/>
                          </a:solidFill>
                          <a:latin typeface="宋体"/>
                          <a:ea typeface="宋体"/>
                          <a:cs typeface="宋体"/>
                        </a:rPr>
                        <a:t>1</a:t>
                      </a:r>
                      <a:r>
                        <a:rPr lang="zh-CN" sz="800" b="1" kern="0">
                          <a:solidFill>
                            <a:srgbClr val="000000"/>
                          </a:solidFill>
                          <a:latin typeface="Calibri"/>
                          <a:ea typeface="宋体"/>
                          <a:cs typeface="宋体"/>
                        </a:rPr>
                        <a:t>月份</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85</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-1259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-1139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120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120</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-243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-432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-190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987">
                <a:tc>
                  <a:txBody>
                    <a:bodyPr/>
                    <a:lstStyle/>
                    <a:p>
                      <a:pPr algn="ctr">
                        <a:spcAft>
                          <a:spcPts val="0"/>
                        </a:spcAft>
                      </a:pPr>
                      <a:r>
                        <a:rPr lang="en-US" sz="800" b="1" kern="0">
                          <a:solidFill>
                            <a:srgbClr val="000000"/>
                          </a:solidFill>
                          <a:latin typeface="宋体"/>
                          <a:ea typeface="宋体"/>
                          <a:cs typeface="宋体"/>
                        </a:rPr>
                        <a:t>2</a:t>
                      </a:r>
                      <a:r>
                        <a:rPr lang="zh-CN" sz="800" b="1" kern="0">
                          <a:solidFill>
                            <a:srgbClr val="000000"/>
                          </a:solidFill>
                          <a:latin typeface="Calibri"/>
                          <a:ea typeface="宋体"/>
                          <a:cs typeface="宋体"/>
                        </a:rPr>
                        <a:t>月份</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68</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-1263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-1593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-330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113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-186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-1085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-899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987">
                <a:tc>
                  <a:txBody>
                    <a:bodyPr/>
                    <a:lstStyle/>
                    <a:p>
                      <a:pPr algn="ctr">
                        <a:spcAft>
                          <a:spcPts val="0"/>
                        </a:spcAft>
                      </a:pPr>
                      <a:r>
                        <a:rPr lang="en-US" sz="800" b="1" kern="0">
                          <a:solidFill>
                            <a:srgbClr val="000000"/>
                          </a:solidFill>
                          <a:latin typeface="宋体"/>
                          <a:ea typeface="宋体"/>
                          <a:cs typeface="宋体"/>
                        </a:rPr>
                        <a:t>3</a:t>
                      </a:r>
                      <a:r>
                        <a:rPr lang="zh-CN" sz="800" b="1" kern="0">
                          <a:solidFill>
                            <a:srgbClr val="000000"/>
                          </a:solidFill>
                          <a:latin typeface="Calibri"/>
                          <a:ea typeface="宋体"/>
                          <a:cs typeface="宋体"/>
                        </a:rPr>
                        <a:t>月份</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76</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-1067</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-1843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-776</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120</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-372</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-1194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0">
                          <a:solidFill>
                            <a:srgbClr val="000000"/>
                          </a:solidFill>
                          <a:latin typeface="宋体"/>
                          <a:ea typeface="宋体"/>
                          <a:cs typeface="宋体"/>
                        </a:rPr>
                        <a:t>-823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622">
                <a:tc>
                  <a:txBody>
                    <a:bodyPr/>
                    <a:lstStyle/>
                    <a:p>
                      <a:pPr algn="ctr">
                        <a:spcAft>
                          <a:spcPts val="0"/>
                        </a:spcAft>
                      </a:pPr>
                      <a:r>
                        <a:rPr lang="zh-CN" sz="800" b="1" kern="100" dirty="0">
                          <a:solidFill>
                            <a:srgbClr val="000000"/>
                          </a:solidFill>
                          <a:latin typeface="Calibri"/>
                          <a:ea typeface="宋体"/>
                          <a:cs typeface="Times New Roman"/>
                        </a:rPr>
                        <a:t>一季度</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100">
                          <a:solidFill>
                            <a:srgbClr val="000000"/>
                          </a:solidFill>
                          <a:latin typeface="宋体"/>
                          <a:ea typeface="宋体"/>
                          <a:cs typeface="Times New Roman"/>
                        </a:rPr>
                        <a:t>229</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100">
                          <a:solidFill>
                            <a:srgbClr val="000000"/>
                          </a:solidFill>
                          <a:latin typeface="宋体"/>
                          <a:ea typeface="宋体"/>
                          <a:cs typeface="Times New Roman"/>
                        </a:rPr>
                        <a:t>-1197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100">
                          <a:solidFill>
                            <a:srgbClr val="000000"/>
                          </a:solidFill>
                          <a:latin typeface="宋体"/>
                          <a:ea typeface="宋体"/>
                          <a:cs typeface="Times New Roman"/>
                        </a:rPr>
                        <a:t>-1508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100">
                          <a:solidFill>
                            <a:srgbClr val="000000"/>
                          </a:solidFill>
                          <a:latin typeface="宋体"/>
                          <a:ea typeface="宋体"/>
                          <a:cs typeface="Times New Roman"/>
                        </a:rPr>
                        <a:t>-311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100">
                          <a:solidFill>
                            <a:srgbClr val="000000"/>
                          </a:solidFill>
                          <a:latin typeface="宋体"/>
                          <a:ea typeface="宋体"/>
                          <a:cs typeface="Times New Roman"/>
                        </a:rPr>
                        <a:t>353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100">
                          <a:solidFill>
                            <a:srgbClr val="000000"/>
                          </a:solidFill>
                          <a:latin typeface="宋体"/>
                          <a:ea typeface="宋体"/>
                          <a:cs typeface="Times New Roman"/>
                        </a:rPr>
                        <a:t>-268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100">
                          <a:solidFill>
                            <a:srgbClr val="000000"/>
                          </a:solidFill>
                          <a:latin typeface="宋体"/>
                          <a:ea typeface="宋体"/>
                          <a:cs typeface="Times New Roman"/>
                        </a:rPr>
                        <a:t>-900 </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800" b="1" kern="100" dirty="0">
                          <a:solidFill>
                            <a:srgbClr val="000000"/>
                          </a:solidFill>
                          <a:latin typeface="宋体"/>
                          <a:ea typeface="宋体"/>
                          <a:cs typeface="Times New Roman"/>
                        </a:rPr>
                        <a:t>-632 </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25</a:t>
            </a:r>
            <a:endParaRPr lang="zh-CN" altLang="en-US" dirty="0">
              <a:solidFill>
                <a:srgbClr val="FFFFFF"/>
              </a:solidFill>
              <a:latin typeface="Arial" panose="020B0604020202020204" pitchFamily="34" charset="0"/>
              <a:cs typeface="Arial" panose="020B0604020202020204" pitchFamily="34" charset="0"/>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12" name="Rectangle 3"/>
          <p:cNvSpPr>
            <a:spLocks noChangeArrowheads="1"/>
          </p:cNvSpPr>
          <p:nvPr/>
        </p:nvSpPr>
        <p:spPr bwMode="auto">
          <a:xfrm>
            <a:off x="467430" y="692620"/>
            <a:ext cx="8209024" cy="535531"/>
          </a:xfrm>
          <a:prstGeom prst="rect">
            <a:avLst/>
          </a:prstGeom>
          <a:noFill/>
          <a:ln w="9525" algn="ctr">
            <a:noFill/>
            <a:prstDash val="sysDot"/>
            <a:miter lim="800000"/>
            <a:headEnd/>
            <a:tailEnd/>
          </a:ln>
        </p:spPr>
        <p:txBody>
          <a:bodyPr wrap="square">
            <a:spAutoFit/>
          </a:bodyPr>
          <a:lstStyle/>
          <a:p>
            <a:pPr algn="just" eaLnBrk="0" hangingPunct="0">
              <a:lnSpc>
                <a:spcPct val="120000"/>
              </a:lnSpc>
              <a:buSzPct val="60000"/>
            </a:pPr>
            <a:r>
              <a:rPr lang="zh-CN" altLang="en-US" sz="1200" dirty="0" smtClean="0">
                <a:latin typeface="微软雅黑" panose="020B0503020204020204" pitchFamily="34" charset="-122"/>
                <a:ea typeface="微软雅黑" panose="020B0503020204020204" pitchFamily="34" charset="-122"/>
              </a:rPr>
              <a:t>      本月</a:t>
            </a:r>
            <a:r>
              <a:rPr lang="zh-CN" altLang="zh-CN" sz="1200" dirty="0" smtClean="0">
                <a:latin typeface="微软雅黑" panose="020B0503020204020204" pitchFamily="34" charset="-122"/>
                <a:ea typeface="微软雅黑" panose="020B0503020204020204" pitchFamily="34" charset="-122"/>
              </a:rPr>
              <a:t>化工市场受</a:t>
            </a:r>
            <a:r>
              <a:rPr lang="zh-CN" altLang="en-US" sz="1200" dirty="0" smtClean="0">
                <a:latin typeface="微软雅黑" panose="020B0503020204020204" pitchFamily="34" charset="-122"/>
                <a:ea typeface="微软雅黑" panose="020B0503020204020204" pitchFamily="34" charset="-122"/>
              </a:rPr>
              <a:t>节后</a:t>
            </a:r>
            <a:r>
              <a:rPr lang="zh-CN" altLang="zh-CN" sz="1200" dirty="0" smtClean="0">
                <a:latin typeface="微软雅黑" panose="020B0503020204020204" pitchFamily="34" charset="-122"/>
                <a:ea typeface="微软雅黑" panose="020B0503020204020204" pitchFamily="34" charset="-122"/>
              </a:rPr>
              <a:t>下游</a:t>
            </a:r>
            <a:r>
              <a:rPr lang="zh-CN" altLang="en-US" sz="1200" dirty="0" smtClean="0">
                <a:latin typeface="微软雅黑" panose="020B0503020204020204" pitchFamily="34" charset="-122"/>
                <a:ea typeface="微软雅黑" panose="020B0503020204020204" pitchFamily="34" charset="-122"/>
              </a:rPr>
              <a:t>开工以及</a:t>
            </a:r>
            <a:r>
              <a:rPr lang="zh-CN" altLang="zh-CN" sz="1200" dirty="0" smtClean="0">
                <a:latin typeface="微软雅黑" panose="020B0503020204020204" pitchFamily="34" charset="-122"/>
                <a:ea typeface="微软雅黑" panose="020B0503020204020204" pitchFamily="34" charset="-122"/>
              </a:rPr>
              <a:t>需求</a:t>
            </a:r>
            <a:r>
              <a:rPr lang="zh-CN" altLang="en-US" sz="1200" dirty="0" smtClean="0">
                <a:latin typeface="微软雅黑" panose="020B0503020204020204" pitchFamily="34" charset="-122"/>
                <a:ea typeface="微软雅黑" panose="020B0503020204020204" pitchFamily="34" charset="-122"/>
              </a:rPr>
              <a:t>逐步恢复等因素</a:t>
            </a:r>
            <a:r>
              <a:rPr lang="zh-CN" altLang="zh-CN" sz="1200" dirty="0" smtClean="0">
                <a:latin typeface="微软雅黑" panose="020B0503020204020204" pitchFamily="34" charset="-122"/>
                <a:ea typeface="微软雅黑" panose="020B0503020204020204" pitchFamily="34" charset="-122"/>
              </a:rPr>
              <a:t>影响</a:t>
            </a:r>
            <a:r>
              <a:rPr lang="zh-CN" altLang="en-US" sz="1200" dirty="0" smtClean="0">
                <a:latin typeface="微软雅黑" panose="020B0503020204020204" pitchFamily="34" charset="-122"/>
                <a:ea typeface="微软雅黑" panose="020B0503020204020204" pitchFamily="34" charset="-122"/>
              </a:rPr>
              <a:t>，市场有所企稳，化工产品均价</a:t>
            </a:r>
            <a:r>
              <a:rPr lang="en-US" altLang="zh-CN" sz="1200" dirty="0" smtClean="0">
                <a:latin typeface="微软雅黑" panose="020B0503020204020204" pitchFamily="34" charset="-122"/>
                <a:ea typeface="微软雅黑" panose="020B0503020204020204" pitchFamily="34" charset="-122"/>
              </a:rPr>
              <a:t>6374</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吨，环比有所上涨，但石脑油价格随原油价格上行涨幅较大，环比上涨</a:t>
            </a:r>
            <a:r>
              <a:rPr lang="en-US" altLang="zh-CN" sz="1200" dirty="0" smtClean="0">
                <a:latin typeface="微软雅黑" panose="020B0503020204020204" pitchFamily="34" charset="-122"/>
                <a:ea typeface="微软雅黑" panose="020B0503020204020204" pitchFamily="34" charset="-122"/>
              </a:rPr>
              <a:t>260</a:t>
            </a:r>
            <a:r>
              <a:rPr lang="zh-CN" altLang="en-US"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吨，化工板块毛利收窄。</a:t>
            </a:r>
            <a:endParaRPr lang="zh-CN" altLang="en-US" sz="1200" dirty="0">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化工产品价格情况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11" name="Rectangle 2"/>
          <p:cNvSpPr>
            <a:spLocks noChangeArrowheads="1"/>
          </p:cNvSpPr>
          <p:nvPr/>
        </p:nvSpPr>
        <p:spPr bwMode="auto">
          <a:xfrm>
            <a:off x="4139940" y="1556740"/>
            <a:ext cx="4660571"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33763" algn="l" defTabSz="914400" rtl="0" eaLnBrk="1" fontAlgn="base" latinLnBrk="0" hangingPunct="1">
              <a:lnSpc>
                <a:spcPct val="100000"/>
              </a:lnSpc>
              <a:spcBef>
                <a:spcPct val="0"/>
              </a:spcBef>
              <a:spcAft>
                <a:spcPct val="0"/>
              </a:spcAft>
              <a:buClrTx/>
              <a:buSzTx/>
              <a:buFontTx/>
              <a:buNone/>
              <a:tabLst/>
            </a:pPr>
            <a:r>
              <a:rPr kumimoji="0" lang="en-US" alt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lang="zh-CN" altLang="en-US" sz="800" dirty="0" smtClean="0">
                <a:latin typeface="Calibri" pitchFamily="34" charset="0"/>
                <a:ea typeface="宋体" pitchFamily="2" charset="-122"/>
                <a:cs typeface="Times New Roman" pitchFamily="18" charset="0"/>
              </a:rPr>
              <a:t>单位：</a:t>
            </a:r>
            <a:r>
              <a:rPr kumimoji="0" 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元</a:t>
            </a:r>
            <a:r>
              <a:rPr kumimoji="0" lang="en-US" altLang="zh-CN"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80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吨，含税价</a:t>
            </a:r>
            <a:endParaRPr kumimoji="0" lang="zh-CN" altLang="en-US" sz="18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Rectangle 3"/>
          <p:cNvSpPr>
            <a:spLocks noChangeArrowheads="1"/>
          </p:cNvSpPr>
          <p:nvPr/>
        </p:nvSpPr>
        <p:spPr bwMode="auto">
          <a:xfrm>
            <a:off x="562100" y="5589300"/>
            <a:ext cx="8114470" cy="517065"/>
          </a:xfrm>
          <a:prstGeom prst="rect">
            <a:avLst/>
          </a:prstGeom>
          <a:noFill/>
          <a:ln w="9525" algn="ctr">
            <a:noFill/>
            <a:prstDash val="sysDot"/>
            <a:miter lim="800000"/>
            <a:headEnd/>
            <a:tailEnd/>
          </a:ln>
        </p:spPr>
        <p:txBody>
          <a:bodyPr wrap="square">
            <a:spAutoFit/>
          </a:bodyPr>
          <a:lstStyle/>
          <a:p>
            <a:pPr algn="just" eaLnBrk="0" hangingPunct="0">
              <a:lnSpc>
                <a:spcPct val="120000"/>
              </a:lnSpc>
              <a:buSzPct val="60000"/>
            </a:pPr>
            <a:r>
              <a:rPr lang="zh-CN" altLang="en-US" sz="1400" dirty="0" smtClean="0">
                <a:latin typeface="微软雅黑" panose="020B0503020204020204" pitchFamily="34" charset="-122"/>
                <a:ea typeface="微软雅黑" panose="020B0503020204020204" pitchFamily="34" charset="-122"/>
              </a:rPr>
              <a:t>     </a:t>
            </a:r>
            <a:r>
              <a:rPr lang="zh-CN" altLang="en-US" sz="900" dirty="0" smtClean="0">
                <a:latin typeface="微软雅黑" panose="020B0503020204020204" pitchFamily="34" charset="-122"/>
                <a:ea typeface="微软雅黑" panose="020B0503020204020204" pitchFamily="34" charset="-122"/>
              </a:rPr>
              <a:t>基础化工品价格环比下降</a:t>
            </a:r>
            <a:r>
              <a:rPr lang="en-US" altLang="zh-CN" sz="900" dirty="0" smtClean="0">
                <a:latin typeface="微软雅黑" panose="020B0503020204020204" pitchFamily="34" charset="-122"/>
                <a:ea typeface="微软雅黑" panose="020B0503020204020204" pitchFamily="34" charset="-122"/>
              </a:rPr>
              <a:t>193</a:t>
            </a:r>
            <a:r>
              <a:rPr lang="zh-CN" altLang="en-US" sz="900" dirty="0" smtClean="0">
                <a:latin typeface="微软雅黑" panose="020B0503020204020204" pitchFamily="34" charset="-122"/>
                <a:ea typeface="微软雅黑" panose="020B0503020204020204" pitchFamily="34" charset="-122"/>
              </a:rPr>
              <a:t>元</a:t>
            </a:r>
            <a:r>
              <a:rPr lang="en-US" altLang="zh-CN" sz="900" dirty="0" smtClean="0">
                <a:latin typeface="微软雅黑" panose="020B0503020204020204" pitchFamily="34" charset="-122"/>
                <a:ea typeface="微软雅黑" panose="020B0503020204020204" pitchFamily="34" charset="-122"/>
              </a:rPr>
              <a:t>/</a:t>
            </a:r>
            <a:r>
              <a:rPr lang="zh-CN" altLang="en-US" sz="900" dirty="0" smtClean="0">
                <a:latin typeface="微软雅黑" panose="020B0503020204020204" pitchFamily="34" charset="-122"/>
                <a:ea typeface="微软雅黑" panose="020B0503020204020204" pitchFamily="34" charset="-122"/>
              </a:rPr>
              <a:t>吨，合成树脂价格环比下降</a:t>
            </a:r>
            <a:r>
              <a:rPr lang="en-US" altLang="zh-CN" sz="900" dirty="0" smtClean="0">
                <a:latin typeface="微软雅黑" panose="020B0503020204020204" pitchFamily="34" charset="-122"/>
                <a:ea typeface="微软雅黑" panose="020B0503020204020204" pitchFamily="34" charset="-122"/>
              </a:rPr>
              <a:t>20</a:t>
            </a:r>
            <a:r>
              <a:rPr lang="zh-CN" altLang="en-US" sz="900" dirty="0" smtClean="0">
                <a:latin typeface="微软雅黑" panose="020B0503020204020204" pitchFamily="34" charset="-122"/>
                <a:ea typeface="微软雅黑" panose="020B0503020204020204" pitchFamily="34" charset="-122"/>
              </a:rPr>
              <a:t>元</a:t>
            </a:r>
            <a:r>
              <a:rPr lang="en-US" altLang="zh-CN" sz="900" dirty="0" smtClean="0">
                <a:latin typeface="微软雅黑" panose="020B0503020204020204" pitchFamily="34" charset="-122"/>
                <a:ea typeface="微软雅黑" panose="020B0503020204020204" pitchFamily="34" charset="-122"/>
              </a:rPr>
              <a:t>/</a:t>
            </a:r>
            <a:r>
              <a:rPr lang="zh-CN" altLang="en-US" sz="900" dirty="0" smtClean="0">
                <a:latin typeface="微软雅黑" panose="020B0503020204020204" pitchFamily="34" charset="-122"/>
                <a:ea typeface="微软雅黑" panose="020B0503020204020204" pitchFamily="34" charset="-122"/>
              </a:rPr>
              <a:t>吨，合成橡胶价格环比下降</a:t>
            </a:r>
            <a:r>
              <a:rPr lang="en-US" altLang="zh-CN" sz="900" dirty="0" smtClean="0">
                <a:latin typeface="微软雅黑" panose="020B0503020204020204" pitchFamily="34" charset="-122"/>
                <a:ea typeface="微软雅黑" panose="020B0503020204020204" pitchFamily="34" charset="-122"/>
              </a:rPr>
              <a:t>120</a:t>
            </a:r>
            <a:r>
              <a:rPr lang="zh-CN" altLang="en-US" sz="900" dirty="0" smtClean="0">
                <a:latin typeface="微软雅黑" panose="020B0503020204020204" pitchFamily="34" charset="-122"/>
                <a:ea typeface="微软雅黑" panose="020B0503020204020204" pitchFamily="34" charset="-122"/>
              </a:rPr>
              <a:t>元</a:t>
            </a:r>
            <a:r>
              <a:rPr lang="en-US" altLang="zh-CN" sz="900" dirty="0" smtClean="0">
                <a:latin typeface="微软雅黑" panose="020B0503020204020204" pitchFamily="34" charset="-122"/>
                <a:ea typeface="微软雅黑" panose="020B0503020204020204" pitchFamily="34" charset="-122"/>
              </a:rPr>
              <a:t>/</a:t>
            </a:r>
            <a:r>
              <a:rPr lang="zh-CN" altLang="en-US" sz="900" dirty="0" smtClean="0">
                <a:latin typeface="微软雅黑" panose="020B0503020204020204" pitchFamily="34" charset="-122"/>
                <a:ea typeface="微软雅黑" panose="020B0503020204020204" pitchFamily="34" charset="-122"/>
              </a:rPr>
              <a:t>吨，合纤原料价格环比上涨</a:t>
            </a:r>
            <a:r>
              <a:rPr lang="en-US" altLang="zh-CN" sz="900" dirty="0" smtClean="0">
                <a:latin typeface="微软雅黑" panose="020B0503020204020204" pitchFamily="34" charset="-122"/>
                <a:ea typeface="微软雅黑" panose="020B0503020204020204" pitchFamily="34" charset="-122"/>
              </a:rPr>
              <a:t>41</a:t>
            </a:r>
            <a:r>
              <a:rPr lang="zh-CN" altLang="en-US" sz="900" dirty="0" smtClean="0">
                <a:latin typeface="微软雅黑" panose="020B0503020204020204" pitchFamily="34" charset="-122"/>
                <a:ea typeface="微软雅黑" panose="020B0503020204020204" pitchFamily="34" charset="-122"/>
              </a:rPr>
              <a:t>元</a:t>
            </a:r>
            <a:r>
              <a:rPr lang="en-US" altLang="zh-CN" sz="900" dirty="0" smtClean="0">
                <a:latin typeface="微软雅黑" panose="020B0503020204020204" pitchFamily="34" charset="-122"/>
                <a:ea typeface="微软雅黑" panose="020B0503020204020204" pitchFamily="34" charset="-122"/>
              </a:rPr>
              <a:t>/</a:t>
            </a:r>
            <a:r>
              <a:rPr lang="zh-CN" altLang="en-US" sz="900" dirty="0" smtClean="0">
                <a:latin typeface="微软雅黑" panose="020B0503020204020204" pitchFamily="34" charset="-122"/>
                <a:ea typeface="微软雅黑" panose="020B0503020204020204" pitchFamily="34" charset="-122"/>
              </a:rPr>
              <a:t>吨，合成纤维价格环比下降</a:t>
            </a:r>
            <a:r>
              <a:rPr lang="en-US" altLang="zh-CN" sz="900" dirty="0" smtClean="0">
                <a:latin typeface="微软雅黑" panose="020B0503020204020204" pitchFamily="34" charset="-122"/>
                <a:ea typeface="微软雅黑" panose="020B0503020204020204" pitchFamily="34" charset="-122"/>
              </a:rPr>
              <a:t>195</a:t>
            </a:r>
            <a:r>
              <a:rPr lang="zh-CN" altLang="en-US" sz="900" dirty="0" smtClean="0">
                <a:latin typeface="微软雅黑" panose="020B0503020204020204" pitchFamily="34" charset="-122"/>
                <a:ea typeface="微软雅黑" panose="020B0503020204020204" pitchFamily="34" charset="-122"/>
              </a:rPr>
              <a:t>元</a:t>
            </a:r>
            <a:r>
              <a:rPr lang="en-US" altLang="zh-CN" sz="900" dirty="0" smtClean="0">
                <a:latin typeface="微软雅黑" panose="020B0503020204020204" pitchFamily="34" charset="-122"/>
                <a:ea typeface="微软雅黑" panose="020B0503020204020204" pitchFamily="34" charset="-122"/>
              </a:rPr>
              <a:t>/</a:t>
            </a:r>
            <a:r>
              <a:rPr lang="zh-CN" altLang="en-US" sz="900" dirty="0" smtClean="0">
                <a:latin typeface="微软雅黑" panose="020B0503020204020204" pitchFamily="34" charset="-122"/>
                <a:ea typeface="微软雅黑" panose="020B0503020204020204" pitchFamily="34" charset="-122"/>
              </a:rPr>
              <a:t>吨。</a:t>
            </a:r>
            <a:endParaRPr lang="zh-CN" altLang="en-US" sz="900" dirty="0">
              <a:latin typeface="微软雅黑" panose="020B0503020204020204" pitchFamily="34" charset="-122"/>
              <a:ea typeface="微软雅黑" panose="020B0503020204020204" pitchFamily="34" charset="-122"/>
            </a:endParaRPr>
          </a:p>
        </p:txBody>
      </p:sp>
      <p:graphicFrame>
        <p:nvGraphicFramePr>
          <p:cNvPr id="15" name="图表 14">
            <a:extLst>
              <a:ext uri="{FF2B5EF4-FFF2-40B4-BE49-F238E27FC236}">
                <a16:creationId xmlns:xdr="http://schemas.openxmlformats.org/drawingml/2006/spreadsheetDrawing" xmlns:a16="http://schemas.microsoft.com/office/drawing/2014/main" xmlns="" xmlns:lc="http://schemas.openxmlformats.org/drawingml/2006/lockedCanvas" id="{00000000-0008-0000-0100-000002000000}"/>
              </a:ext>
            </a:extLst>
          </p:cNvPr>
          <p:cNvGraphicFramePr/>
          <p:nvPr/>
        </p:nvGraphicFramePr>
        <p:xfrm>
          <a:off x="557213" y="1557337"/>
          <a:ext cx="4141036" cy="37433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图表 16">
            <a:extLst>
              <a:ext uri="{FF2B5EF4-FFF2-40B4-BE49-F238E27FC236}">
                <a16:creationId xmlns:xdr="http://schemas.openxmlformats.org/drawingml/2006/spreadsheetDrawing" xmlns:a16="http://schemas.microsoft.com/office/drawing/2014/main" xmlns="" xmlns:lc="http://schemas.openxmlformats.org/drawingml/2006/lockedCanvas" id="{00000000-0008-0000-0200-000002000000}"/>
              </a:ext>
            </a:extLst>
          </p:cNvPr>
          <p:cNvGraphicFramePr/>
          <p:nvPr/>
        </p:nvGraphicFramePr>
        <p:xfrm>
          <a:off x="4716020" y="1500187"/>
          <a:ext cx="4118416" cy="38004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9754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half" idx="10"/>
          </p:nvPr>
        </p:nvSpPr>
        <p:spPr>
          <a:xfrm>
            <a:off x="6516270" y="5883858"/>
            <a:ext cx="1197470" cy="365125"/>
          </a:xfrm>
        </p:spPr>
        <p:txBody>
          <a:bodyPr/>
          <a:lstStyle/>
          <a:p>
            <a:fld id="{D9DE98FE-917E-4DEF-80D6-9FEA7ECDC804}" type="datetime1">
              <a:rPr lang="zh-CN" altLang="en-US" smtClean="0"/>
              <a:pPr/>
              <a:t>2019/4/25</a:t>
            </a:fld>
            <a:endParaRPr lang="zh-CN" altLang="en-US"/>
          </a:p>
        </p:txBody>
      </p:sp>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26</a:t>
            </a:r>
            <a:endParaRPr lang="zh-CN" altLang="en-US" dirty="0">
              <a:solidFill>
                <a:srgbClr val="FFFFFF"/>
              </a:solidFill>
              <a:latin typeface="Arial" panose="020B0604020202020204" pitchFamily="34" charset="0"/>
              <a:cs typeface="Arial" panose="020B0604020202020204" pitchFamily="34" charset="0"/>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14" name="Rectangle 3"/>
          <p:cNvSpPr>
            <a:spLocks noChangeArrowheads="1"/>
          </p:cNvSpPr>
          <p:nvPr/>
        </p:nvSpPr>
        <p:spPr bwMode="auto">
          <a:xfrm>
            <a:off x="660112" y="836640"/>
            <a:ext cx="7872438" cy="1421928"/>
          </a:xfrm>
          <a:prstGeom prst="rect">
            <a:avLst/>
          </a:prstGeom>
          <a:noFill/>
          <a:ln w="9525" algn="ctr">
            <a:noFill/>
            <a:prstDash val="sysDot"/>
            <a:miter lim="800000"/>
            <a:headEnd/>
            <a:tailEnd/>
          </a:ln>
        </p:spPr>
        <p:txBody>
          <a:bodyPr wrap="square">
            <a:spAutoFit/>
          </a:bodyPr>
          <a:lstStyle/>
          <a:p>
            <a:pPr algn="just" eaLnBrk="0" hangingPunct="0">
              <a:lnSpc>
                <a:spcPct val="120000"/>
              </a:lnSpc>
              <a:buSzPct val="60000"/>
            </a:pPr>
            <a:r>
              <a:rPr lang="en-US" altLang="zh-CN" sz="1200" dirty="0">
                <a:solidFill>
                  <a:srgbClr val="000000"/>
                </a:solidFill>
                <a:latin typeface="微软雅黑" panose="020B0503020204020204" pitchFamily="34" charset="-122"/>
                <a:ea typeface="微软雅黑" panose="020B0503020204020204" pitchFamily="34" charset="-122"/>
              </a:rPr>
              <a:t> </a:t>
            </a:r>
            <a:r>
              <a:rPr lang="en-US" altLang="zh-CN" sz="1200" dirty="0" smtClean="0">
                <a:solidFill>
                  <a:srgbClr val="000000"/>
                </a:solidFill>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本月石蜡</a:t>
            </a:r>
            <a:r>
              <a:rPr lang="zh-CN"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液化气</a:t>
            </a:r>
            <a:r>
              <a:rPr lang="zh-CN" altLang="zh-CN" sz="1200" dirty="0" smtClean="0">
                <a:latin typeface="微软雅黑" panose="020B0503020204020204" pitchFamily="34" charset="-122"/>
                <a:ea typeface="微软雅黑" panose="020B0503020204020204" pitchFamily="34" charset="-122"/>
              </a:rPr>
              <a:t>价格分别为</a:t>
            </a:r>
            <a:r>
              <a:rPr lang="en-US" altLang="zh-CN" sz="1200" dirty="0" smtClean="0">
                <a:latin typeface="微软雅黑" panose="020B0503020204020204" pitchFamily="34" charset="-122"/>
                <a:ea typeface="微软雅黑" panose="020B0503020204020204" pitchFamily="34" charset="-122"/>
              </a:rPr>
              <a:t>5342</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4045</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zh-CN" altLang="en-US" sz="1200" dirty="0" smtClean="0">
                <a:latin typeface="微软雅黑" panose="020B0503020204020204" pitchFamily="34" charset="-122"/>
                <a:ea typeface="微软雅黑" panose="020B0503020204020204" pitchFamily="34" charset="-122"/>
              </a:rPr>
              <a:t>环比</a:t>
            </a:r>
            <a:r>
              <a:rPr lang="zh-CN" altLang="zh-CN" sz="1200" dirty="0" smtClean="0">
                <a:latin typeface="微软雅黑" panose="020B0503020204020204" pitchFamily="34" charset="-122"/>
                <a:ea typeface="微软雅黑" panose="020B0503020204020204" pitchFamily="34" charset="-122"/>
              </a:rPr>
              <a:t>分别上涨</a:t>
            </a:r>
            <a:r>
              <a:rPr lang="en-US" altLang="zh-CN" sz="1200" dirty="0" smtClean="0">
                <a:latin typeface="微软雅黑" panose="020B0503020204020204" pitchFamily="34" charset="-122"/>
                <a:ea typeface="微软雅黑" panose="020B0503020204020204" pitchFamily="34" charset="-122"/>
              </a:rPr>
              <a:t>110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94</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zh-CN" altLang="en-US" sz="1200" dirty="0" smtClean="0">
                <a:latin typeface="微软雅黑" panose="020B0503020204020204" pitchFamily="34" charset="-122"/>
                <a:ea typeface="微软雅黑" panose="020B0503020204020204" pitchFamily="34" charset="-122"/>
              </a:rPr>
              <a:t>，主要</a:t>
            </a:r>
            <a:r>
              <a:rPr lang="zh-CN" altLang="zh-CN" sz="1200" dirty="0" smtClean="0">
                <a:latin typeface="微软雅黑" panose="020B0503020204020204" pitchFamily="34" charset="-122"/>
                <a:ea typeface="微软雅黑" panose="020B0503020204020204" pitchFamily="34" charset="-122"/>
              </a:rPr>
              <a:t>受</a:t>
            </a:r>
            <a:r>
              <a:rPr lang="zh-CN" altLang="en-US" sz="1200" dirty="0" smtClean="0">
                <a:latin typeface="微软雅黑" panose="020B0503020204020204" pitchFamily="34" charset="-122"/>
                <a:ea typeface="微软雅黑" panose="020B0503020204020204" pitchFamily="34" charset="-122"/>
              </a:rPr>
              <a:t>原油上涨</a:t>
            </a:r>
            <a:r>
              <a:rPr lang="zh-CN" altLang="zh-CN" sz="1200" dirty="0" smtClean="0">
                <a:latin typeface="微软雅黑" panose="020B0503020204020204" pitchFamily="34" charset="-122"/>
                <a:ea typeface="微软雅黑" panose="020B0503020204020204" pitchFamily="34" charset="-122"/>
              </a:rPr>
              <a:t>、节后终端需求恢复等因素影响；</a:t>
            </a:r>
            <a:r>
              <a:rPr lang="zh-CN" altLang="en-US" sz="1200" dirty="0" smtClean="0">
                <a:latin typeface="微软雅黑" panose="020B0503020204020204" pitchFamily="34" charset="-122"/>
                <a:ea typeface="微软雅黑" panose="020B0503020204020204" pitchFamily="34" charset="-122"/>
              </a:rPr>
              <a:t>硫磺</a:t>
            </a:r>
            <a:r>
              <a:rPr lang="zh-CN" altLang="zh-CN" sz="1200" dirty="0" smtClean="0">
                <a:latin typeface="微软雅黑" panose="020B0503020204020204" pitchFamily="34" charset="-122"/>
                <a:ea typeface="微软雅黑" panose="020B0503020204020204" pitchFamily="34" charset="-122"/>
              </a:rPr>
              <a:t>、石油焦价格分别为</a:t>
            </a:r>
            <a:r>
              <a:rPr lang="en-US" altLang="zh-CN" sz="1200" dirty="0" smtClean="0">
                <a:latin typeface="微软雅黑" panose="020B0503020204020204" pitchFamily="34" charset="-122"/>
                <a:ea typeface="微软雅黑" panose="020B0503020204020204" pitchFamily="34" charset="-122"/>
              </a:rPr>
              <a:t>1012</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1030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zh-CN" altLang="en-US" sz="1200" dirty="0" smtClean="0">
                <a:latin typeface="微软雅黑" panose="020B0503020204020204" pitchFamily="34" charset="-122"/>
                <a:ea typeface="微软雅黑" panose="020B0503020204020204" pitchFamily="34" charset="-122"/>
              </a:rPr>
              <a:t>环比</a:t>
            </a:r>
            <a:r>
              <a:rPr lang="zh-CN" altLang="zh-CN" sz="1200" dirty="0" smtClean="0">
                <a:latin typeface="微软雅黑" panose="020B0503020204020204" pitchFamily="34" charset="-122"/>
                <a:ea typeface="微软雅黑" panose="020B0503020204020204" pitchFamily="34" charset="-122"/>
              </a:rPr>
              <a:t>分别</a:t>
            </a:r>
            <a:r>
              <a:rPr lang="zh-CN" altLang="en-US" sz="1200" dirty="0" smtClean="0">
                <a:latin typeface="微软雅黑" panose="020B0503020204020204" pitchFamily="34" charset="-122"/>
                <a:ea typeface="微软雅黑" panose="020B0503020204020204" pitchFamily="34" charset="-122"/>
              </a:rPr>
              <a:t>下降</a:t>
            </a:r>
            <a:r>
              <a:rPr lang="en-US" altLang="zh-CN" sz="1200" dirty="0" smtClean="0">
                <a:latin typeface="微软雅黑" panose="020B0503020204020204" pitchFamily="34" charset="-122"/>
                <a:ea typeface="微软雅黑" panose="020B0503020204020204" pitchFamily="34" charset="-122"/>
              </a:rPr>
              <a:t>68</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115</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r>
              <a:rPr lang="zh-CN" altLang="en-US" sz="1200" dirty="0" smtClean="0">
                <a:latin typeface="微软雅黑" panose="020B0503020204020204" pitchFamily="34" charset="-122"/>
                <a:ea typeface="微软雅黑" panose="020B0503020204020204" pitchFamily="34" charset="-122"/>
              </a:rPr>
              <a:t>，主要</a:t>
            </a:r>
            <a:r>
              <a:rPr lang="zh-CN" altLang="zh-CN" sz="1200" dirty="0" smtClean="0">
                <a:latin typeface="微软雅黑" panose="020B0503020204020204" pitchFamily="34" charset="-122"/>
                <a:ea typeface="微软雅黑" panose="020B0503020204020204" pitchFamily="34" charset="-122"/>
              </a:rPr>
              <a:t>受下游市场走低，需求</a:t>
            </a:r>
            <a:r>
              <a:rPr lang="zh-CN" altLang="en-US" sz="1200" dirty="0" smtClean="0">
                <a:latin typeface="微软雅黑" panose="020B0503020204020204" pitchFamily="34" charset="-122"/>
                <a:ea typeface="微软雅黑" panose="020B0503020204020204" pitchFamily="34" charset="-122"/>
              </a:rPr>
              <a:t>相对缓慢</a:t>
            </a:r>
            <a:r>
              <a:rPr lang="zh-CN" altLang="zh-CN" sz="1200" dirty="0" smtClean="0">
                <a:latin typeface="微软雅黑" panose="020B0503020204020204" pitchFamily="34" charset="-122"/>
                <a:ea typeface="微软雅黑" panose="020B0503020204020204" pitchFamily="34" charset="-122"/>
              </a:rPr>
              <a:t>等因素</a:t>
            </a:r>
            <a:r>
              <a:rPr lang="zh-CN" altLang="en-US" sz="1200" dirty="0" smtClean="0">
                <a:latin typeface="微软雅黑" panose="020B0503020204020204" pitchFamily="34" charset="-122"/>
                <a:ea typeface="微软雅黑" panose="020B0503020204020204" pitchFamily="34" charset="-122"/>
              </a:rPr>
              <a:t>影响。</a:t>
            </a:r>
            <a:r>
              <a:rPr lang="zh-CN" altLang="zh-CN" sz="1200" dirty="0" smtClean="0">
                <a:latin typeface="微软雅黑" panose="020B0503020204020204" pitchFamily="34" charset="-122"/>
                <a:ea typeface="微软雅黑" panose="020B0503020204020204" pitchFamily="34" charset="-122"/>
              </a:rPr>
              <a:t>一季度石蜡、液化气价格分别为</a:t>
            </a:r>
            <a:r>
              <a:rPr lang="en-US" altLang="zh-CN" sz="1200" dirty="0" smtClean="0">
                <a:latin typeface="微软雅黑" panose="020B0503020204020204" pitchFamily="34" charset="-122"/>
                <a:ea typeface="微软雅黑" panose="020B0503020204020204" pitchFamily="34" charset="-122"/>
              </a:rPr>
              <a:t>5220</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3928</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吨，同比分别下降</a:t>
            </a:r>
            <a:r>
              <a:rPr lang="en-US" altLang="zh-CN" sz="1200" dirty="0" smtClean="0">
                <a:latin typeface="微软雅黑" panose="020B0503020204020204" pitchFamily="34" charset="-122"/>
                <a:ea typeface="微软雅黑" panose="020B0503020204020204" pitchFamily="34" charset="-122"/>
              </a:rPr>
              <a:t>183</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306</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吨，硫磺、石油焦价格分别为</a:t>
            </a:r>
            <a:r>
              <a:rPr lang="en-US" altLang="zh-CN" sz="1200" dirty="0" smtClean="0">
                <a:latin typeface="微软雅黑" panose="020B0503020204020204" pitchFamily="34" charset="-122"/>
                <a:ea typeface="微软雅黑" panose="020B0503020204020204" pitchFamily="34" charset="-122"/>
              </a:rPr>
              <a:t>1116</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1131</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吨，同比分别下降</a:t>
            </a:r>
            <a:r>
              <a:rPr lang="en-US" altLang="zh-CN" sz="1200" dirty="0" smtClean="0">
                <a:latin typeface="微软雅黑" panose="020B0503020204020204" pitchFamily="34" charset="-122"/>
                <a:ea typeface="微软雅黑" panose="020B0503020204020204" pitchFamily="34" charset="-122"/>
              </a:rPr>
              <a:t>45</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吨和</a:t>
            </a:r>
            <a:r>
              <a:rPr lang="en-US" altLang="zh-CN" sz="1200" dirty="0" smtClean="0">
                <a:latin typeface="微软雅黑" panose="020B0503020204020204" pitchFamily="34" charset="-122"/>
                <a:ea typeface="微软雅黑" panose="020B0503020204020204" pitchFamily="34" charset="-122"/>
              </a:rPr>
              <a:t>224</a:t>
            </a:r>
            <a:r>
              <a:rPr lang="zh-CN" altLang="zh-CN" sz="1200" dirty="0" smtClean="0">
                <a:latin typeface="微软雅黑" panose="020B0503020204020204" pitchFamily="34" charset="-122"/>
                <a:ea typeface="微软雅黑" panose="020B0503020204020204" pitchFamily="34" charset="-122"/>
              </a:rPr>
              <a:t>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吨。</a:t>
            </a:r>
          </a:p>
          <a:p>
            <a:pPr algn="just" eaLnBrk="0" hangingPunct="0">
              <a:lnSpc>
                <a:spcPct val="120000"/>
              </a:lnSpc>
              <a:buSzPct val="60000"/>
            </a:pPr>
            <a:endParaRPr lang="zh-CN" altLang="en-US" sz="1200" dirty="0">
              <a:latin typeface="微软雅黑" panose="020B0503020204020204" pitchFamily="34" charset="-122"/>
              <a:ea typeface="微软雅黑" panose="020B0503020204020204" pitchFamily="34" charset="-122"/>
            </a:endParaRPr>
          </a:p>
        </p:txBody>
      </p:sp>
      <p:sp>
        <p:nvSpPr>
          <p:cNvPr id="11"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炼油自销产品价格情况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graphicFrame>
        <p:nvGraphicFramePr>
          <p:cNvPr id="10" name="图表 9"/>
          <p:cNvGraphicFramePr>
            <a:graphicFrameLocks/>
          </p:cNvGraphicFramePr>
          <p:nvPr/>
        </p:nvGraphicFramePr>
        <p:xfrm>
          <a:off x="660113" y="2239781"/>
          <a:ext cx="8036918" cy="36440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35321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43663" y="3741006"/>
            <a:ext cx="2137310" cy="276999"/>
          </a:xfrm>
          <a:prstGeom prst="rect">
            <a:avLst/>
          </a:prstGeom>
          <a:noFill/>
        </p:spPr>
        <p:txBody>
          <a:bodyPr wrap="square" rtlCol="0">
            <a:spAutoFit/>
          </a:bodyPr>
          <a:lstStyle/>
          <a:p>
            <a:r>
              <a:rPr kumimoji="1" lang="en-US" altLang="zh-CN" sz="1200" kern="2200" dirty="0" err="1">
                <a:solidFill>
                  <a:srgbClr val="CD0A20"/>
                </a:solidFill>
                <a:latin typeface="Arial" panose="020B0604020202020204"/>
                <a:ea typeface="HYDaSongJ"/>
                <a:cs typeface="Arial" panose="020B0604020202020204"/>
              </a:rPr>
              <a:t>www.sinopec.com</a:t>
            </a:r>
            <a:endParaRPr kumimoji="1" lang="zh-CN" altLang="en-US" sz="1200" kern="2200" dirty="0">
              <a:solidFill>
                <a:srgbClr val="CD0A20"/>
              </a:solidFill>
              <a:latin typeface="Arial" panose="020B0604020202020204"/>
              <a:ea typeface="HYDaSongJ"/>
              <a:cs typeface="Arial" panose="020B0604020202020204"/>
            </a:endParaRPr>
          </a:p>
        </p:txBody>
      </p:sp>
      <p:sp>
        <p:nvSpPr>
          <p:cNvPr id="10" name="文本框 9"/>
          <p:cNvSpPr txBox="1"/>
          <p:nvPr/>
        </p:nvSpPr>
        <p:spPr>
          <a:xfrm>
            <a:off x="943663" y="2132820"/>
            <a:ext cx="2137310" cy="923330"/>
          </a:xfrm>
          <a:prstGeom prst="rect">
            <a:avLst/>
          </a:prstGeom>
          <a:noFill/>
        </p:spPr>
        <p:txBody>
          <a:bodyPr wrap="square" rtlCol="0">
            <a:spAutoFit/>
          </a:bodyPr>
          <a:lstStyle/>
          <a:p>
            <a:r>
              <a:rPr kumimoji="1" lang="zh-CN" altLang="en-US" sz="5400" b="1" kern="2200" dirty="0">
                <a:solidFill>
                  <a:srgbClr val="CD0A20"/>
                </a:solidFill>
                <a:latin typeface="黑体" panose="02010609060101010101" pitchFamily="49" charset="-122"/>
                <a:ea typeface="黑体" panose="02010609060101010101" pitchFamily="49" charset="-122"/>
                <a:cs typeface="Arial" panose="020B0604020202020204"/>
              </a:rPr>
              <a:t>谢谢</a:t>
            </a:r>
            <a:endParaRPr kumimoji="1" lang="en-US" altLang="zh-CN" sz="5400" b="1" kern="2200" dirty="0">
              <a:solidFill>
                <a:srgbClr val="CD0A20"/>
              </a:solidFill>
              <a:latin typeface="黑体" panose="02010609060101010101" pitchFamily="49" charset="-122"/>
              <a:ea typeface="黑体" panose="02010609060101010101" pitchFamily="49" charset="-122"/>
              <a:cs typeface="Arial" panose="020B0604020202020204"/>
            </a:endParaRPr>
          </a:p>
        </p:txBody>
      </p:sp>
      <p:pic>
        <p:nvPicPr>
          <p:cNvPr id="7" name="图片 6" descr="未标题-1-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230" y="5589300"/>
            <a:ext cx="2524082" cy="80709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1</a:t>
            </a:r>
            <a:endParaRPr lang="zh-CN" altLang="en-US" dirty="0">
              <a:solidFill>
                <a:srgbClr val="FFFFFF"/>
              </a:solidFill>
              <a:latin typeface="Arial" panose="020B0604020202020204" pitchFamily="34" charset="0"/>
              <a:cs typeface="Arial" panose="020B0604020202020204" pitchFamily="34" charset="0"/>
            </a:endParaRPr>
          </a:p>
        </p:txBody>
      </p:sp>
      <p:sp>
        <p:nvSpPr>
          <p:cNvPr id="2" name="标题 1"/>
          <p:cNvSpPr>
            <a:spLocks noGrp="1"/>
          </p:cNvSpPr>
          <p:nvPr>
            <p:ph type="title" idx="4294967295"/>
          </p:nvPr>
        </p:nvSpPr>
        <p:spPr>
          <a:xfrm>
            <a:off x="467430" y="260560"/>
            <a:ext cx="8229600" cy="489452"/>
          </a:xfrm>
          <a:prstGeom prst="rect">
            <a:avLst/>
          </a:prstGeom>
        </p:spPr>
        <p:txBody>
          <a:bodyPr>
            <a:normAutofit/>
          </a:bodyPr>
          <a:lstStyle/>
          <a:p>
            <a:pPr lvl="1" algn="l" rtl="0">
              <a:spcBef>
                <a:spcPct val="0"/>
              </a:spcBef>
            </a:pPr>
            <a:r>
              <a:rPr lang="zh-CN" altLang="en-US" dirty="0" smtClean="0">
                <a:latin typeface="微软雅黑" panose="020B0503020204020204" pitchFamily="34" charset="-122"/>
                <a:ea typeface="微软雅黑" panose="020B0503020204020204" pitchFamily="34" charset="-122"/>
                <a:cs typeface="Heiti SC Light"/>
              </a:rPr>
              <a:t>一、</a:t>
            </a:r>
            <a:r>
              <a:rPr lang="zh-CN" altLang="zh-CN" b="1" dirty="0" smtClean="0">
                <a:latin typeface="微软雅黑" panose="020B0503020204020204" pitchFamily="34" charset="-122"/>
                <a:ea typeface="微软雅黑" panose="020B0503020204020204" pitchFamily="34" charset="-122"/>
              </a:rPr>
              <a:t>国际市场</a:t>
            </a:r>
            <a:r>
              <a:rPr lang="zh-CN" altLang="en-US" b="1" dirty="0" smtClean="0">
                <a:latin typeface="微软雅黑" panose="020B0503020204020204" pitchFamily="34" charset="-122"/>
                <a:ea typeface="微软雅黑" panose="020B0503020204020204" pitchFamily="34" charset="-122"/>
              </a:rPr>
              <a:t>走势分析</a:t>
            </a:r>
            <a:endParaRPr lang="zh-CN" altLang="en-US" sz="2400" dirty="0">
              <a:latin typeface="微软雅黑" panose="020B0503020204020204" pitchFamily="34" charset="-122"/>
              <a:ea typeface="微软雅黑" panose="020B0503020204020204" pitchFamily="34" charset="-122"/>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13" name="矩形 12"/>
          <p:cNvSpPr/>
          <p:nvPr/>
        </p:nvSpPr>
        <p:spPr>
          <a:xfrm>
            <a:off x="611450" y="938061"/>
            <a:ext cx="8101544" cy="978729"/>
          </a:xfrm>
          <a:prstGeom prst="rect">
            <a:avLst/>
          </a:prstGeom>
        </p:spPr>
        <p:txBody>
          <a:bodyPr wrap="square">
            <a:spAutoFit/>
          </a:bodyPr>
          <a:lstStyle/>
          <a:p>
            <a:pPr algn="just" eaLnBrk="0" hangingPunct="0">
              <a:lnSpc>
                <a:spcPct val="120000"/>
              </a:lnSpc>
              <a:buSzPct val="60000"/>
            </a:pPr>
            <a:r>
              <a:rPr lang="en-US" altLang="zh-CN" sz="1200" dirty="0" smtClean="0">
                <a:latin typeface="微软雅黑" panose="020B0503020204020204" pitchFamily="34" charset="-122"/>
                <a:ea typeface="微软雅黑" panose="020B0503020204020204" pitchFamily="34" charset="-122"/>
              </a:rPr>
              <a:t>       3</a:t>
            </a:r>
            <a:r>
              <a:rPr lang="zh-CN" altLang="en-US" sz="1200" dirty="0" smtClean="0">
                <a:latin typeface="微软雅黑" panose="020B0503020204020204" pitchFamily="34" charset="-122"/>
                <a:ea typeface="微软雅黑" panose="020B0503020204020204" pitchFamily="34" charset="-122"/>
              </a:rPr>
              <a:t>月份国际油价延续上行态势，</a:t>
            </a:r>
            <a:r>
              <a:rPr lang="zh-CN" altLang="zh-CN" sz="1200" dirty="0" smtClean="0">
                <a:latin typeface="微软雅黑" panose="020B0503020204020204" pitchFamily="34" charset="-122"/>
                <a:ea typeface="微软雅黑" panose="020B0503020204020204" pitchFamily="34" charset="-122"/>
              </a:rPr>
              <a:t>三种</a:t>
            </a:r>
            <a:r>
              <a:rPr lang="zh-CN" altLang="en-US" sz="1200" dirty="0" smtClean="0">
                <a:latin typeface="微软雅黑" panose="020B0503020204020204" pitchFamily="34" charset="-122"/>
                <a:ea typeface="微软雅黑" panose="020B0503020204020204" pitchFamily="34" charset="-122"/>
              </a:rPr>
              <a:t>原油价格</a:t>
            </a:r>
            <a:r>
              <a:rPr lang="en-US" altLang="zh-CN" sz="1200" dirty="0" smtClean="0">
                <a:latin typeface="微软雅黑" panose="020B0503020204020204" pitchFamily="34" charset="-122"/>
                <a:ea typeface="微软雅黑" panose="020B0503020204020204" pitchFamily="34" charset="-122"/>
              </a:rPr>
              <a:t>66.11</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桶，环比上升</a:t>
            </a:r>
            <a:r>
              <a:rPr lang="en-US" altLang="zh-CN" sz="1200" dirty="0" smtClean="0">
                <a:latin typeface="微软雅黑" panose="020B0503020204020204" pitchFamily="34" charset="-122"/>
                <a:ea typeface="微软雅黑" panose="020B0503020204020204" pitchFamily="34" charset="-122"/>
              </a:rPr>
              <a:t>2.55</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桶，涨幅</a:t>
            </a:r>
            <a:r>
              <a:rPr lang="en-US" altLang="zh-CN" sz="1200" dirty="0" smtClean="0">
                <a:latin typeface="微软雅黑" panose="020B0503020204020204" pitchFamily="34" charset="-122"/>
                <a:ea typeface="微软雅黑" panose="020B0503020204020204" pitchFamily="34" charset="-122"/>
              </a:rPr>
              <a:t>4.01%</a:t>
            </a:r>
            <a:r>
              <a:rPr lang="zh-CN" altLang="en-US"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油价上行的主要原因</a:t>
            </a:r>
            <a:r>
              <a:rPr lang="en-US" altLang="zh-CN" sz="1200" dirty="0" smtClean="0">
                <a:latin typeface="微软雅黑" panose="020B0503020204020204" pitchFamily="34" charset="-122"/>
                <a:ea typeface="微软雅黑" panose="020B0503020204020204" pitchFamily="34" charset="-122"/>
              </a:rPr>
              <a:t>OPEC</a:t>
            </a:r>
            <a:r>
              <a:rPr lang="zh-CN" altLang="en-US" sz="1200" dirty="0" smtClean="0">
                <a:latin typeface="微软雅黑" panose="020B0503020204020204" pitchFamily="34" charset="-122"/>
                <a:ea typeface="微软雅黑" panose="020B0503020204020204" pitchFamily="34" charset="-122"/>
              </a:rPr>
              <a:t>减产态度坚定以及委内瑞拉局势不稳</a:t>
            </a:r>
            <a:r>
              <a:rPr lang="zh-CN" altLang="zh-CN" sz="1200" dirty="0" smtClean="0">
                <a:latin typeface="微软雅黑" panose="020B0503020204020204" pitchFamily="34" charset="-122"/>
                <a:ea typeface="微软雅黑" panose="020B0503020204020204" pitchFamily="34" charset="-122"/>
              </a:rPr>
              <a:t>导致供应趋紧。</a:t>
            </a:r>
            <a:r>
              <a:rPr lang="en-US" altLang="zh-CN" sz="1200" dirty="0" smtClean="0">
                <a:latin typeface="微软雅黑" panose="020B0503020204020204" pitchFamily="34" charset="-122"/>
                <a:ea typeface="微软雅黑" panose="020B0503020204020204" pitchFamily="34" charset="-122"/>
              </a:rPr>
              <a:t> </a:t>
            </a:r>
          </a:p>
          <a:p>
            <a:pPr algn="just" eaLnBrk="0" hangingPunct="0">
              <a:lnSpc>
                <a:spcPct val="120000"/>
              </a:lnSpc>
              <a:buSzPct val="60000"/>
            </a:pPr>
            <a:r>
              <a:rPr lang="en-US" altLang="zh-CN" sz="1200" dirty="0" smtClean="0">
                <a:latin typeface="微软雅黑" panose="020B0503020204020204" pitchFamily="34" charset="-122"/>
                <a:ea typeface="微软雅黑" panose="020B0503020204020204" pitchFamily="34" charset="-122"/>
              </a:rPr>
              <a:t>       </a:t>
            </a:r>
            <a:r>
              <a:rPr lang="zh-CN" altLang="zh-CN" sz="1200" dirty="0" smtClean="0">
                <a:latin typeface="微软雅黑" panose="020B0503020204020204" pitchFamily="34" charset="-122"/>
                <a:ea typeface="微软雅黑" panose="020B0503020204020204" pitchFamily="34" charset="-122"/>
              </a:rPr>
              <a:t>一季度</a:t>
            </a:r>
            <a:r>
              <a:rPr lang="zh-CN" altLang="en-US" sz="1200" dirty="0" smtClean="0">
                <a:latin typeface="微软雅黑" panose="020B0503020204020204" pitchFamily="34" charset="-122"/>
                <a:ea typeface="微软雅黑" panose="020B0503020204020204" pitchFamily="34" charset="-122"/>
              </a:rPr>
              <a:t>总体来看</a:t>
            </a:r>
            <a:r>
              <a:rPr lang="zh-CN" altLang="zh-CN" sz="1200" dirty="0" smtClean="0">
                <a:latin typeface="微软雅黑" panose="020B0503020204020204" pitchFamily="34" charset="-122"/>
                <a:ea typeface="微软雅黑" panose="020B0503020204020204" pitchFamily="34" charset="-122"/>
              </a:rPr>
              <a:t>国际油价在经济疲软和供应偏紧博弈中震荡上行，呈现出基准油价差拉大，高低硫价差收窄的特点</a:t>
            </a:r>
            <a:r>
              <a:rPr lang="zh-CN" altLang="en-US"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三种</a:t>
            </a:r>
            <a:r>
              <a:rPr lang="zh-CN" altLang="en-US" sz="1200" dirty="0" smtClean="0">
                <a:latin typeface="微软雅黑" panose="020B0503020204020204" pitchFamily="34" charset="-122"/>
                <a:ea typeface="微软雅黑" panose="020B0503020204020204" pitchFamily="34" charset="-122"/>
              </a:rPr>
              <a:t>原油价格</a:t>
            </a:r>
            <a:r>
              <a:rPr lang="en-US" altLang="zh-CN" sz="1200" dirty="0" smtClean="0">
                <a:latin typeface="微软雅黑" panose="020B0503020204020204" pitchFamily="34" charset="-122"/>
                <a:ea typeface="微软雅黑" panose="020B0503020204020204" pitchFamily="34" charset="-122"/>
              </a:rPr>
              <a:t>62.94</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桶，同比下降</a:t>
            </a:r>
            <a:r>
              <a:rPr lang="en-US" altLang="zh-CN" sz="1200" dirty="0" smtClean="0">
                <a:latin typeface="微软雅黑" panose="020B0503020204020204" pitchFamily="34" charset="-122"/>
                <a:ea typeface="微软雅黑" panose="020B0503020204020204" pitchFamily="34" charset="-122"/>
              </a:rPr>
              <a:t>2.66</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a:t>
            </a:r>
            <a:endParaRPr lang="zh-CN" altLang="en-US" sz="1200" dirty="0">
              <a:latin typeface="微软雅黑" panose="020B0503020204020204" pitchFamily="34" charset="-122"/>
              <a:ea typeface="微软雅黑" panose="020B0503020204020204" pitchFamily="34" charset="-122"/>
            </a:endParaRPr>
          </a:p>
        </p:txBody>
      </p:sp>
      <p:sp>
        <p:nvSpPr>
          <p:cNvPr id="3" name="矩形 2"/>
          <p:cNvSpPr/>
          <p:nvPr/>
        </p:nvSpPr>
        <p:spPr>
          <a:xfrm>
            <a:off x="3851900" y="4581160"/>
            <a:ext cx="432060" cy="1440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084210" y="4581160"/>
            <a:ext cx="432060" cy="1440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图表 21">
            <a:extLst>
              <a:ext uri="{FF2B5EF4-FFF2-40B4-BE49-F238E27FC236}">
                <a16:creationId xmlns="" xmlns:xdr="http://schemas.openxmlformats.org/drawingml/2006/spreadsheetDrawing" xmlns:a16="http://schemas.microsoft.com/office/drawing/2014/main" xmlns:lc="http://schemas.openxmlformats.org/drawingml/2006/lockedCanvas" id="{B7356149-9CE3-4B84-AEF2-9C28870C0708}"/>
              </a:ext>
            </a:extLst>
          </p:cNvPr>
          <p:cNvGraphicFramePr>
            <a:graphicFrameLocks/>
          </p:cNvGraphicFramePr>
          <p:nvPr/>
        </p:nvGraphicFramePr>
        <p:xfrm>
          <a:off x="755470" y="2204830"/>
          <a:ext cx="7957524" cy="404462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83286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8"/>
          <p:cNvSpPr txBox="1">
            <a:spLocks/>
          </p:cNvSpPr>
          <p:nvPr/>
        </p:nvSpPr>
        <p:spPr>
          <a:xfrm>
            <a:off x="8339868" y="6249454"/>
            <a:ext cx="62139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FFFFFF"/>
                </a:solidFill>
                <a:effectLst/>
                <a:uLnTx/>
                <a:uFillTx/>
                <a:latin typeface="Arial" panose="020B0604020202020204" pitchFamily="34" charset="0"/>
                <a:ea typeface="+mn-ea"/>
                <a:cs typeface="Arial" panose="020B0604020202020204" pitchFamily="34" charset="0"/>
              </a:rPr>
              <a:t>2</a:t>
            </a:r>
            <a:endParaRPr kumimoji="0" lang="zh-CN"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 name="矩形 7"/>
          <p:cNvSpPr/>
          <p:nvPr/>
        </p:nvSpPr>
        <p:spPr>
          <a:xfrm>
            <a:off x="467430" y="805179"/>
            <a:ext cx="8229600" cy="1865126"/>
          </a:xfrm>
          <a:prstGeom prst="rect">
            <a:avLst/>
          </a:prstGeom>
        </p:spPr>
        <p:txBody>
          <a:bodyPr wrap="square">
            <a:spAutoFit/>
          </a:bodyPr>
          <a:lstStyle/>
          <a:p>
            <a:pPr algn="just" eaLnBrk="0" hangingPunct="0">
              <a:lnSpc>
                <a:spcPct val="120000"/>
              </a:lnSpc>
              <a:buSzPct val="60000"/>
            </a:pP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      3</a:t>
            </a:r>
            <a:r>
              <a:rPr lang="zh-CN" altLang="en-US" sz="1200" dirty="0" smtClean="0">
                <a:latin typeface="微软雅黑" panose="020B0503020204020204" pitchFamily="34" charset="-122"/>
                <a:ea typeface="微软雅黑" panose="020B0503020204020204" pitchFamily="34" charset="-122"/>
              </a:rPr>
              <a:t>月份新加坡汽油</a:t>
            </a:r>
            <a:r>
              <a:rPr lang="en-US" altLang="zh-CN" sz="1200" dirty="0" smtClean="0">
                <a:latin typeface="微软雅黑" panose="020B0503020204020204" pitchFamily="34" charset="-122"/>
                <a:ea typeface="微软雅黑" panose="020B0503020204020204" pitchFamily="34" charset="-122"/>
              </a:rPr>
              <a:t>74.43</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桶，环比上涨</a:t>
            </a:r>
            <a:r>
              <a:rPr lang="en-US" altLang="zh-CN" sz="1200" dirty="0" smtClean="0">
                <a:latin typeface="微软雅黑" panose="020B0503020204020204" pitchFamily="34" charset="-122"/>
                <a:ea typeface="微软雅黑" panose="020B0503020204020204" pitchFamily="34" charset="-122"/>
              </a:rPr>
              <a:t>8.19</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与迪拜原油价差</a:t>
            </a:r>
            <a:r>
              <a:rPr lang="en-US" altLang="zh-CN" sz="1200" dirty="0" smtClean="0">
                <a:latin typeface="微软雅黑" panose="020B0503020204020204" pitchFamily="34" charset="-122"/>
                <a:ea typeface="微软雅黑" panose="020B0503020204020204" pitchFamily="34" charset="-122"/>
              </a:rPr>
              <a:t>7.50</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桶，价差扩大</a:t>
            </a:r>
            <a:r>
              <a:rPr lang="en-US" altLang="zh-CN" sz="1200" dirty="0" smtClean="0">
                <a:latin typeface="微软雅黑" panose="020B0503020204020204" pitchFamily="34" charset="-122"/>
                <a:ea typeface="微软雅黑" panose="020B0503020204020204" pitchFamily="34" charset="-122"/>
              </a:rPr>
              <a:t>5.83</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主要是由于亚太炼厂检修影响，对</a:t>
            </a:r>
            <a:r>
              <a:rPr lang="zh-CN" altLang="zh-CN" sz="1200" dirty="0" smtClean="0">
                <a:latin typeface="微软雅黑" panose="020B0503020204020204" pitchFamily="34" charset="-122"/>
                <a:ea typeface="微软雅黑" panose="020B0503020204020204" pitchFamily="34" charset="-122"/>
              </a:rPr>
              <a:t>汽油市场基本面</a:t>
            </a:r>
            <a:r>
              <a:rPr lang="zh-CN" altLang="en-US" sz="1200" dirty="0" smtClean="0">
                <a:latin typeface="微软雅黑" panose="020B0503020204020204" pitchFamily="34" charset="-122"/>
                <a:ea typeface="微软雅黑" panose="020B0503020204020204" pitchFamily="34" charset="-122"/>
              </a:rPr>
              <a:t>形成</a:t>
            </a:r>
            <a:r>
              <a:rPr lang="zh-CN" altLang="zh-CN" sz="1200" dirty="0" smtClean="0">
                <a:latin typeface="微软雅黑" panose="020B0503020204020204" pitchFamily="34" charset="-122"/>
                <a:ea typeface="微软雅黑" panose="020B0503020204020204" pitchFamily="34" charset="-122"/>
              </a:rPr>
              <a:t>支撑</a:t>
            </a:r>
            <a:r>
              <a:rPr lang="zh-CN" altLang="en-US" sz="1200" dirty="0" smtClean="0">
                <a:latin typeface="微软雅黑" panose="020B0503020204020204" pitchFamily="34" charset="-122"/>
                <a:ea typeface="微软雅黑" panose="020B0503020204020204" pitchFamily="34" charset="-122"/>
              </a:rPr>
              <a:t>。一季度新加坡汽油</a:t>
            </a:r>
            <a:r>
              <a:rPr lang="en-US" altLang="zh-CN" sz="1200" dirty="0" smtClean="0">
                <a:latin typeface="微软雅黑" panose="020B0503020204020204" pitchFamily="34" charset="-122"/>
                <a:ea typeface="微软雅黑" panose="020B0503020204020204" pitchFamily="34" charset="-122"/>
              </a:rPr>
              <a:t>67.23</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桶，同比下降</a:t>
            </a:r>
            <a:r>
              <a:rPr lang="en-US" altLang="zh-CN" sz="1200" dirty="0" smtClean="0">
                <a:latin typeface="微软雅黑" panose="020B0503020204020204" pitchFamily="34" charset="-122"/>
                <a:ea typeface="微软雅黑" panose="020B0503020204020204" pitchFamily="34" charset="-122"/>
              </a:rPr>
              <a:t>10.38</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a:t>
            </a:r>
            <a:endParaRPr lang="en-US" altLang="zh-CN" sz="1200" dirty="0" smtClean="0">
              <a:latin typeface="微软雅黑" panose="020B0503020204020204" pitchFamily="34" charset="-122"/>
              <a:ea typeface="微软雅黑" panose="020B0503020204020204" pitchFamily="34" charset="-122"/>
            </a:endParaRPr>
          </a:p>
          <a:p>
            <a:pPr algn="just" eaLnBrk="0" hangingPunct="0">
              <a:lnSpc>
                <a:spcPct val="120000"/>
              </a:lnSpc>
              <a:buSzPct val="60000"/>
            </a:pPr>
            <a:r>
              <a:rPr lang="en-US" altLang="zh-CN" sz="1200" dirty="0" smtClean="0">
                <a:latin typeface="微软雅黑" panose="020B0503020204020204" pitchFamily="34" charset="-122"/>
                <a:ea typeface="微软雅黑" panose="020B0503020204020204" pitchFamily="34" charset="-122"/>
              </a:rPr>
              <a:t>       3</a:t>
            </a:r>
            <a:r>
              <a:rPr lang="zh-CN" altLang="en-US" sz="1200" dirty="0" smtClean="0">
                <a:latin typeface="微软雅黑" panose="020B0503020204020204" pitchFamily="34" charset="-122"/>
                <a:ea typeface="微软雅黑" panose="020B0503020204020204" pitchFamily="34" charset="-122"/>
              </a:rPr>
              <a:t>月份新加坡柴油</a:t>
            </a:r>
            <a:r>
              <a:rPr lang="en-US" altLang="zh-CN" sz="1200" dirty="0" smtClean="0">
                <a:latin typeface="微软雅黑" panose="020B0503020204020204" pitchFamily="34" charset="-122"/>
                <a:ea typeface="微软雅黑" panose="020B0503020204020204" pitchFamily="34" charset="-122"/>
              </a:rPr>
              <a:t>81.02</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桶，环比上涨</a:t>
            </a:r>
            <a:r>
              <a:rPr lang="en-US" altLang="zh-CN" sz="1200" dirty="0" smtClean="0">
                <a:latin typeface="微软雅黑" panose="020B0503020204020204" pitchFamily="34" charset="-122"/>
                <a:ea typeface="微软雅黑" panose="020B0503020204020204" pitchFamily="34" charset="-122"/>
              </a:rPr>
              <a:t>2.15</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与迪拜原油价差</a:t>
            </a:r>
            <a:r>
              <a:rPr lang="en-US" altLang="zh-CN" sz="1200" dirty="0" smtClean="0">
                <a:latin typeface="微软雅黑" panose="020B0503020204020204" pitchFamily="34" charset="-122"/>
                <a:ea typeface="微软雅黑" panose="020B0503020204020204" pitchFamily="34" charset="-122"/>
              </a:rPr>
              <a:t>14.09 </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桶，价差收窄</a:t>
            </a:r>
            <a:r>
              <a:rPr lang="en-US" altLang="zh-CN" sz="1200" dirty="0" smtClean="0">
                <a:latin typeface="微软雅黑" panose="020B0503020204020204" pitchFamily="34" charset="-122"/>
                <a:ea typeface="微软雅黑" panose="020B0503020204020204" pitchFamily="34" charset="-122"/>
              </a:rPr>
              <a:t>0.21</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桶；与迪拜原油价差仍然强于汽油。一季度新加坡柴油</a:t>
            </a:r>
            <a:r>
              <a:rPr lang="en-US" altLang="zh-CN" sz="1200" dirty="0" smtClean="0">
                <a:latin typeface="微软雅黑" panose="020B0503020204020204" pitchFamily="34" charset="-122"/>
                <a:ea typeface="微软雅黑" panose="020B0503020204020204" pitchFamily="34" charset="-122"/>
              </a:rPr>
              <a:t>77.50</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桶，同比下降</a:t>
            </a:r>
            <a:r>
              <a:rPr lang="en-US" altLang="zh-CN" sz="1200" dirty="0" smtClean="0">
                <a:latin typeface="微软雅黑" panose="020B0503020204020204" pitchFamily="34" charset="-122"/>
                <a:ea typeface="微软雅黑" panose="020B0503020204020204" pitchFamily="34" charset="-122"/>
              </a:rPr>
              <a:t>1.93</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a:t>
            </a:r>
            <a:endParaRPr lang="en-US" altLang="zh-CN" sz="1200" dirty="0" smtClean="0">
              <a:latin typeface="微软雅黑" panose="020B0503020204020204" pitchFamily="34" charset="-122"/>
              <a:ea typeface="微软雅黑" panose="020B0503020204020204" pitchFamily="34" charset="-122"/>
            </a:endParaRPr>
          </a:p>
          <a:p>
            <a:pPr algn="just" eaLnBrk="0" hangingPunct="0">
              <a:lnSpc>
                <a:spcPct val="120000"/>
              </a:lnSpc>
              <a:buSzPct val="60000"/>
            </a:pPr>
            <a:r>
              <a:rPr lang="en-US" altLang="zh-CN" sz="1200" dirty="0" smtClean="0">
                <a:latin typeface="微软雅黑" panose="020B0503020204020204" pitchFamily="34" charset="-122"/>
                <a:ea typeface="微软雅黑" panose="020B0503020204020204" pitchFamily="34" charset="-122"/>
              </a:rPr>
              <a:t>      3</a:t>
            </a:r>
            <a:r>
              <a:rPr lang="zh-CN" altLang="en-US" sz="1200" dirty="0" smtClean="0">
                <a:latin typeface="微软雅黑" panose="020B0503020204020204" pitchFamily="34" charset="-122"/>
                <a:ea typeface="微软雅黑" panose="020B0503020204020204" pitchFamily="34" charset="-122"/>
              </a:rPr>
              <a:t>月份新加坡航煤</a:t>
            </a:r>
            <a:r>
              <a:rPr lang="en-US" altLang="zh-CN" sz="1200" dirty="0" smtClean="0">
                <a:latin typeface="微软雅黑" panose="020B0503020204020204" pitchFamily="34" charset="-122"/>
                <a:ea typeface="微软雅黑" panose="020B0503020204020204" pitchFamily="34" charset="-122"/>
              </a:rPr>
              <a:t>79.83</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桶，环比上涨</a:t>
            </a:r>
            <a:r>
              <a:rPr lang="en-US" altLang="zh-CN" sz="1200" dirty="0" smtClean="0">
                <a:latin typeface="微软雅黑" panose="020B0503020204020204" pitchFamily="34" charset="-122"/>
                <a:ea typeface="微软雅黑" panose="020B0503020204020204" pitchFamily="34" charset="-122"/>
              </a:rPr>
              <a:t>1.97</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与迪拜原油价差</a:t>
            </a:r>
            <a:r>
              <a:rPr lang="en-US" altLang="zh-CN" sz="1200" dirty="0" smtClean="0">
                <a:latin typeface="微软雅黑" panose="020B0503020204020204" pitchFamily="34" charset="-122"/>
                <a:ea typeface="微软雅黑" panose="020B0503020204020204" pitchFamily="34" charset="-122"/>
              </a:rPr>
              <a:t>12.90</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桶，价差收窄</a:t>
            </a:r>
            <a:r>
              <a:rPr lang="en-US" altLang="zh-CN" sz="1200" dirty="0" smtClean="0">
                <a:latin typeface="微软雅黑" panose="020B0503020204020204" pitchFamily="34" charset="-122"/>
                <a:ea typeface="微软雅黑" panose="020B0503020204020204" pitchFamily="34" charset="-122"/>
              </a:rPr>
              <a:t>0.39</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桶。一季度新加坡航煤</a:t>
            </a:r>
            <a:r>
              <a:rPr lang="en-US" altLang="zh-CN" sz="1200" dirty="0" smtClean="0">
                <a:latin typeface="微软雅黑" panose="020B0503020204020204" pitchFamily="34" charset="-122"/>
                <a:ea typeface="微软雅黑" panose="020B0503020204020204" pitchFamily="34" charset="-122"/>
              </a:rPr>
              <a:t>76.5</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桶，同比下降</a:t>
            </a:r>
            <a:r>
              <a:rPr lang="en-US" altLang="zh-CN" sz="1200" dirty="0" smtClean="0">
                <a:latin typeface="微软雅黑" panose="020B0503020204020204" pitchFamily="34" charset="-122"/>
                <a:ea typeface="微软雅黑" panose="020B0503020204020204" pitchFamily="34" charset="-122"/>
              </a:rPr>
              <a:t>3.49</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a:t>
            </a:r>
            <a:endParaRPr lang="en-US" altLang="zh-CN" sz="1200" dirty="0" smtClean="0">
              <a:latin typeface="微软雅黑" panose="020B0503020204020204" pitchFamily="34" charset="-122"/>
              <a:ea typeface="微软雅黑" panose="020B0503020204020204" pitchFamily="34" charset="-122"/>
            </a:endParaRPr>
          </a:p>
          <a:p>
            <a:pPr algn="just" eaLnBrk="0" hangingPunct="0">
              <a:lnSpc>
                <a:spcPct val="120000"/>
              </a:lnSpc>
              <a:buSzPct val="60000"/>
            </a:pPr>
            <a:r>
              <a:rPr lang="en-US" altLang="zh-CN" sz="1200" dirty="0" smtClean="0">
                <a:latin typeface="微软雅黑" panose="020B0503020204020204" pitchFamily="34" charset="-122"/>
                <a:ea typeface="微软雅黑" panose="020B0503020204020204" pitchFamily="34" charset="-122"/>
              </a:rPr>
              <a:t>      3</a:t>
            </a:r>
            <a:r>
              <a:rPr lang="zh-CN" altLang="en-US" sz="1200" dirty="0" smtClean="0">
                <a:latin typeface="微软雅黑" panose="020B0503020204020204" pitchFamily="34" charset="-122"/>
                <a:ea typeface="微软雅黑" panose="020B0503020204020204" pitchFamily="34" charset="-122"/>
              </a:rPr>
              <a:t>月份日本石脑油</a:t>
            </a:r>
            <a:r>
              <a:rPr lang="en-US" altLang="zh-CN" sz="1200" dirty="0" smtClean="0">
                <a:latin typeface="微软雅黑" panose="020B0503020204020204" pitchFamily="34" charset="-122"/>
                <a:ea typeface="微软雅黑" panose="020B0503020204020204" pitchFamily="34" charset="-122"/>
              </a:rPr>
              <a:t>CIF</a:t>
            </a:r>
            <a:r>
              <a:rPr lang="zh-CN" altLang="en-US" sz="1200" dirty="0" smtClean="0">
                <a:latin typeface="微软雅黑" panose="020B0503020204020204" pitchFamily="34" charset="-122"/>
                <a:ea typeface="微软雅黑" panose="020B0503020204020204" pitchFamily="34" charset="-122"/>
              </a:rPr>
              <a:t>价</a:t>
            </a:r>
            <a:r>
              <a:rPr lang="en-US" altLang="zh-CN" sz="1200" dirty="0" smtClean="0">
                <a:latin typeface="微软雅黑" panose="020B0503020204020204" pitchFamily="34" charset="-122"/>
                <a:ea typeface="微软雅黑" panose="020B0503020204020204" pitchFamily="34" charset="-122"/>
              </a:rPr>
              <a:t>61.45</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桶，环比上涨</a:t>
            </a:r>
            <a:r>
              <a:rPr lang="en-US" altLang="zh-CN" sz="1200" dirty="0" smtClean="0">
                <a:latin typeface="微软雅黑" panose="020B0503020204020204" pitchFamily="34" charset="-122"/>
                <a:ea typeface="微软雅黑" panose="020B0503020204020204" pitchFamily="34" charset="-122"/>
              </a:rPr>
              <a:t>3.65</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桶，与迪拜原油价差</a:t>
            </a:r>
            <a:r>
              <a:rPr lang="en-US" altLang="zh-CN" sz="1200" dirty="0" smtClean="0">
                <a:latin typeface="微软雅黑" panose="020B0503020204020204" pitchFamily="34" charset="-122"/>
                <a:ea typeface="微软雅黑" panose="020B0503020204020204" pitchFamily="34" charset="-122"/>
              </a:rPr>
              <a:t>-5.48</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桶，价差收窄</a:t>
            </a:r>
            <a:r>
              <a:rPr lang="en-US" altLang="zh-CN" sz="1200" dirty="0" smtClean="0">
                <a:latin typeface="微软雅黑" panose="020B0503020204020204" pitchFamily="34" charset="-122"/>
                <a:ea typeface="微软雅黑" panose="020B0503020204020204" pitchFamily="34" charset="-122"/>
              </a:rPr>
              <a:t>1.29</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桶。一季度日本石脑油</a:t>
            </a:r>
            <a:r>
              <a:rPr lang="en-US" altLang="zh-CN" sz="1200" dirty="0" smtClean="0">
                <a:latin typeface="微软雅黑" panose="020B0503020204020204" pitchFamily="34" charset="-122"/>
                <a:ea typeface="微软雅黑" panose="020B0503020204020204" pitchFamily="34" charset="-122"/>
              </a:rPr>
              <a:t>CIF</a:t>
            </a:r>
            <a:r>
              <a:rPr lang="zh-CN" altLang="en-US" sz="1200" dirty="0" smtClean="0">
                <a:latin typeface="微软雅黑" panose="020B0503020204020204" pitchFamily="34" charset="-122"/>
                <a:ea typeface="微软雅黑" panose="020B0503020204020204" pitchFamily="34" charset="-122"/>
              </a:rPr>
              <a:t>价</a:t>
            </a:r>
            <a:r>
              <a:rPr lang="en-US" altLang="zh-CN" sz="1200" dirty="0" smtClean="0">
                <a:latin typeface="微软雅黑" panose="020B0503020204020204" pitchFamily="34" charset="-122"/>
                <a:ea typeface="微软雅黑" panose="020B0503020204020204" pitchFamily="34" charset="-122"/>
              </a:rPr>
              <a:t>57.69</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桶，同比下降</a:t>
            </a:r>
            <a:r>
              <a:rPr lang="en-US" altLang="zh-CN" sz="1200" dirty="0" smtClean="0">
                <a:latin typeface="微软雅黑" panose="020B0503020204020204" pitchFamily="34" charset="-122"/>
                <a:ea typeface="微软雅黑" panose="020B0503020204020204" pitchFamily="34" charset="-122"/>
              </a:rPr>
              <a:t>6.85</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a:t>
            </a:r>
            <a:endParaRPr lang="zh-CN" altLang="en-US" sz="1200" dirty="0">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kern="0" dirty="0" smtClean="0">
                <a:solidFill>
                  <a:sysClr val="windowText" lastClr="000000"/>
                </a:solidFill>
                <a:latin typeface="微软雅黑" panose="020B0503020204020204" pitchFamily="34" charset="-122"/>
                <a:ea typeface="微软雅黑" panose="020B0503020204020204" pitchFamily="34" charset="-122"/>
                <a:cs typeface="Heiti SC Light"/>
              </a:rPr>
              <a:t>一、</a:t>
            </a:r>
            <a:r>
              <a:rPr lang="zh-CN" altLang="zh-CN" b="1" dirty="0" smtClean="0">
                <a:latin typeface="微软雅黑" panose="020B0503020204020204" pitchFamily="34" charset="-122"/>
                <a:ea typeface="微软雅黑" panose="020B0503020204020204" pitchFamily="34" charset="-122"/>
              </a:rPr>
              <a:t>国际市场</a:t>
            </a:r>
            <a:r>
              <a:rPr lang="zh-CN" altLang="en-US" b="1" dirty="0" smtClean="0">
                <a:latin typeface="微软雅黑" panose="020B0503020204020204" pitchFamily="34" charset="-122"/>
                <a:ea typeface="微软雅黑" panose="020B0503020204020204" pitchFamily="34" charset="-122"/>
              </a:rPr>
              <a:t>走势分析</a:t>
            </a:r>
            <a:endParaRPr lang="zh-CN" altLang="en-US" sz="2400" kern="0" dirty="0">
              <a:solidFill>
                <a:sysClr val="windowText" lastClr="000000"/>
              </a:solidFill>
              <a:latin typeface="微软雅黑" panose="020B0503020204020204" pitchFamily="34" charset="-122"/>
              <a:ea typeface="微软雅黑" panose="020B0503020204020204" pitchFamily="34" charset="-122"/>
            </a:endParaRPr>
          </a:p>
        </p:txBody>
      </p:sp>
      <p:pic>
        <p:nvPicPr>
          <p:cNvPr id="17" name="图片 16" descr="未标题-1-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graphicFrame>
        <p:nvGraphicFramePr>
          <p:cNvPr id="11" name="图表 10">
            <a:extLst>
              <a:ext uri="{FF2B5EF4-FFF2-40B4-BE49-F238E27FC236}">
                <a16:creationId xmlns:xdr="http://schemas.openxmlformats.org/drawingml/2006/spreadsheetDrawing" xmlns:a16="http://schemas.microsoft.com/office/drawing/2014/main" xmlns="" xmlns:lc="http://schemas.openxmlformats.org/drawingml/2006/lockedCanvas" id="{14B3A96D-0838-4D53-B5D2-19B0B36A58B8}"/>
              </a:ext>
            </a:extLst>
          </p:cNvPr>
          <p:cNvGraphicFramePr>
            <a:graphicFrameLocks/>
          </p:cNvGraphicFramePr>
          <p:nvPr/>
        </p:nvGraphicFramePr>
        <p:xfrm>
          <a:off x="485775" y="2852920"/>
          <a:ext cx="8172450" cy="339653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131800" y="786126"/>
            <a:ext cx="280839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3213"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ahoma" pitchFamily="34" charset="0"/>
              </a:rPr>
              <a:t> </a:t>
            </a:r>
            <a:r>
              <a:rPr lang="zh-CN" altLang="en-US" sz="1600" b="1" dirty="0" smtClean="0">
                <a:solidFill>
                  <a:srgbClr val="000000"/>
                </a:solidFill>
                <a:latin typeface="微软雅黑" panose="020B0503020204020204" pitchFamily="34" charset="-122"/>
                <a:ea typeface="微软雅黑" panose="020B0503020204020204" pitchFamily="34" charset="-122"/>
                <a:cs typeface="Tahoma" pitchFamily="34" charset="0"/>
              </a:rPr>
              <a:t>国际市场</a:t>
            </a:r>
            <a:r>
              <a:rPr kumimoji="0" lang="zh-CN" sz="16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ahoma" pitchFamily="34" charset="0"/>
              </a:rPr>
              <a:t>价格</a:t>
            </a:r>
            <a:r>
              <a:rPr kumimoji="0" lang="zh-CN" altLang="en-US" sz="16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ahoma" pitchFamily="34" charset="0"/>
              </a:rPr>
              <a:t>情况</a:t>
            </a:r>
            <a:endParaRPr kumimoji="0" 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itchFamily="2" charset="-122"/>
            </a:endParaRPr>
          </a:p>
        </p:txBody>
      </p:sp>
      <p:sp>
        <p:nvSpPr>
          <p:cNvPr id="7" name="灯片编号占位符 8"/>
          <p:cNvSpPr txBox="1">
            <a:spLocks/>
          </p:cNvSpPr>
          <p:nvPr/>
        </p:nvSpPr>
        <p:spPr>
          <a:xfrm>
            <a:off x="8339868" y="6249454"/>
            <a:ext cx="62139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FFFF"/>
                </a:solidFill>
                <a:latin typeface="Arial" panose="020B0604020202020204" pitchFamily="34" charset="0"/>
                <a:cs typeface="Arial" panose="020B0604020202020204" pitchFamily="34" charset="0"/>
              </a:rPr>
              <a:t>3</a:t>
            </a:r>
            <a:endParaRPr kumimoji="0" lang="zh-CN"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kern="0" dirty="0" smtClean="0">
                <a:solidFill>
                  <a:sysClr val="windowText" lastClr="000000"/>
                </a:solidFill>
                <a:latin typeface="微软雅黑" panose="020B0503020204020204" pitchFamily="34" charset="-122"/>
                <a:ea typeface="微软雅黑" panose="020B0503020204020204" pitchFamily="34" charset="-122"/>
                <a:cs typeface="Heiti SC Light"/>
              </a:rPr>
              <a:t>一、</a:t>
            </a:r>
            <a:r>
              <a:rPr lang="zh-CN" altLang="zh-CN" b="1" dirty="0" smtClean="0">
                <a:latin typeface="微软雅黑" panose="020B0503020204020204" pitchFamily="34" charset="-122"/>
                <a:ea typeface="微软雅黑" panose="020B0503020204020204" pitchFamily="34" charset="-122"/>
              </a:rPr>
              <a:t>国际市场</a:t>
            </a:r>
            <a:r>
              <a:rPr lang="zh-CN" altLang="en-US" b="1" dirty="0" smtClean="0">
                <a:latin typeface="微软雅黑" panose="020B0503020204020204" pitchFamily="34" charset="-122"/>
                <a:ea typeface="微软雅黑" panose="020B0503020204020204" pitchFamily="34" charset="-122"/>
              </a:rPr>
              <a:t>走势分析</a:t>
            </a:r>
            <a:endParaRPr lang="zh-CN" altLang="en-US" sz="2400" kern="0" dirty="0">
              <a:solidFill>
                <a:sysClr val="windowText" lastClr="000000"/>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1043508" y="1463231"/>
          <a:ext cx="7296360" cy="4126068"/>
        </p:xfrm>
        <a:graphic>
          <a:graphicData uri="http://schemas.openxmlformats.org/drawingml/2006/table">
            <a:tbl>
              <a:tblPr/>
              <a:tblGrid>
                <a:gridCol w="3716544"/>
                <a:gridCol w="596636"/>
                <a:gridCol w="596636"/>
                <a:gridCol w="596636"/>
                <a:gridCol w="596636"/>
                <a:gridCol w="596636"/>
                <a:gridCol w="596636"/>
              </a:tblGrid>
              <a:tr h="490955">
                <a:tc>
                  <a:txBody>
                    <a:bodyPr/>
                    <a:lstStyle/>
                    <a:p>
                      <a:pPr algn="ctr" rtl="0" fontAlgn="ctr"/>
                      <a:r>
                        <a:rPr lang="zh-CN" altLang="en-US" sz="1100" b="1" i="0" u="none" strike="noStrike" dirty="0">
                          <a:solidFill>
                            <a:srgbClr val="000000"/>
                          </a:solidFill>
                          <a:latin typeface="Arial"/>
                        </a:rPr>
                        <a:t>油种</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100" b="1" i="0" u="none" strike="noStrike">
                          <a:solidFill>
                            <a:srgbClr val="000000"/>
                          </a:solidFill>
                          <a:latin typeface="Arial"/>
                        </a:rPr>
                        <a:t>上月</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100" b="1" i="0" u="none" strike="noStrike">
                          <a:solidFill>
                            <a:srgbClr val="000000"/>
                          </a:solidFill>
                          <a:latin typeface="Arial"/>
                        </a:rPr>
                        <a:t>本月</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100" b="1" i="0" u="none" strike="noStrike">
                          <a:solidFill>
                            <a:srgbClr val="000000"/>
                          </a:solidFill>
                          <a:latin typeface="Arial"/>
                        </a:rPr>
                        <a:t>环比</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100" b="1" i="0" u="none" strike="noStrike" dirty="0" smtClean="0">
                          <a:solidFill>
                            <a:srgbClr val="000000"/>
                          </a:solidFill>
                          <a:latin typeface="Arial"/>
                        </a:rPr>
                        <a:t>累计</a:t>
                      </a:r>
                      <a:endParaRPr lang="zh-CN" altLang="en-US" sz="1100" b="1" i="0" u="none" strike="noStrike" dirty="0">
                        <a:solidFill>
                          <a:srgbClr val="000000"/>
                        </a:solidFill>
                        <a:latin typeface="Arial"/>
                      </a:endParaRP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100" b="1" i="0" u="none" strike="noStrike" dirty="0" smtClean="0">
                          <a:solidFill>
                            <a:srgbClr val="000000"/>
                          </a:solidFill>
                          <a:latin typeface="Arial"/>
                        </a:rPr>
                        <a:t>同期</a:t>
                      </a:r>
                      <a:endParaRPr lang="zh-CN" altLang="en-US" sz="1100" b="1" i="0" u="none" strike="noStrike" dirty="0">
                        <a:solidFill>
                          <a:srgbClr val="000000"/>
                        </a:solidFill>
                        <a:latin typeface="Arial"/>
                      </a:endParaRP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100" b="1" i="0" u="none" strike="noStrike">
                          <a:solidFill>
                            <a:srgbClr val="000000"/>
                          </a:solidFill>
                          <a:latin typeface="Arial"/>
                        </a:rPr>
                        <a:t>同比</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162">
                <a:tc>
                  <a:txBody>
                    <a:bodyPr/>
                    <a:lstStyle/>
                    <a:p>
                      <a:pPr algn="l" rtl="0" fontAlgn="ctr"/>
                      <a:r>
                        <a:rPr lang="en-US" sz="1100" b="1" i="0" u="none" strike="noStrike">
                          <a:solidFill>
                            <a:srgbClr val="000000"/>
                          </a:solidFill>
                          <a:latin typeface="Arial Unicode MS"/>
                        </a:rPr>
                        <a:t>WTI</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54.98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58.17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3.19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54.90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62.87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-7.97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478">
                <a:tc>
                  <a:txBody>
                    <a:bodyPr/>
                    <a:lstStyle/>
                    <a:p>
                      <a:pPr algn="l" rtl="0" fontAlgn="ctr"/>
                      <a:r>
                        <a:rPr lang="zh-CN" altLang="en-US" sz="1100" b="1" i="0" u="none" strike="noStrike">
                          <a:solidFill>
                            <a:srgbClr val="000000"/>
                          </a:solidFill>
                          <a:latin typeface="Arial"/>
                        </a:rPr>
                        <a:t>布伦特</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64.43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67.03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2.60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63.90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67.18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-3.28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478">
                <a:tc>
                  <a:txBody>
                    <a:bodyPr/>
                    <a:lstStyle/>
                    <a:p>
                      <a:pPr algn="l" rtl="0" fontAlgn="ctr"/>
                      <a:r>
                        <a:rPr lang="zh-CN" altLang="en-US" sz="1100" b="1" i="0" u="none" strike="noStrike">
                          <a:solidFill>
                            <a:srgbClr val="000000"/>
                          </a:solidFill>
                          <a:latin typeface="Arial"/>
                        </a:rPr>
                        <a:t>阿曼</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64.62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66.95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2.33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63.74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64.30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-0.56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478">
                <a:tc>
                  <a:txBody>
                    <a:bodyPr/>
                    <a:lstStyle/>
                    <a:p>
                      <a:pPr algn="l" rtl="0" fontAlgn="ctr"/>
                      <a:r>
                        <a:rPr lang="zh-CN" altLang="en-US" sz="1100" b="1" i="0" u="none" strike="noStrike">
                          <a:solidFill>
                            <a:srgbClr val="000000"/>
                          </a:solidFill>
                          <a:latin typeface="Arial"/>
                        </a:rPr>
                        <a:t>迪拜</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64.57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66.93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2.36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63.53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63.88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-0.35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162">
                <a:tc>
                  <a:txBody>
                    <a:bodyPr/>
                    <a:lstStyle/>
                    <a:p>
                      <a:pPr algn="l" rtl="0" fontAlgn="ctr"/>
                      <a:r>
                        <a:rPr lang="zh-CN" altLang="en-US" sz="1100" b="1" i="0" u="none" strike="noStrike">
                          <a:solidFill>
                            <a:srgbClr val="000000"/>
                          </a:solidFill>
                          <a:latin typeface="宋体"/>
                        </a:rPr>
                        <a:t>三种原油</a:t>
                      </a:r>
                      <a:r>
                        <a:rPr lang="en-US" altLang="zh-CN" sz="1100" b="1" i="0" u="none" strike="noStrike">
                          <a:solidFill>
                            <a:srgbClr val="000000"/>
                          </a:solidFill>
                          <a:latin typeface="Arial Unicode MS"/>
                        </a:rPr>
                        <a:t>(</a:t>
                      </a:r>
                      <a:r>
                        <a:rPr lang="zh-CN" altLang="en-US" sz="1100" b="1" i="0" u="none" strike="noStrike">
                          <a:solidFill>
                            <a:srgbClr val="000000"/>
                          </a:solidFill>
                          <a:latin typeface="宋体"/>
                        </a:rPr>
                        <a:t>自然月）</a:t>
                      </a:r>
                      <a:endParaRPr lang="zh-CN" altLang="en-US" sz="1100" b="1" i="0" u="none" strike="noStrike">
                        <a:solidFill>
                          <a:srgbClr val="000000"/>
                        </a:solidFill>
                        <a:latin typeface="Arial"/>
                      </a:endParaRP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63.56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66.11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2.55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62.94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65.59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-2.66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341">
                <a:tc>
                  <a:txBody>
                    <a:bodyPr/>
                    <a:lstStyle/>
                    <a:p>
                      <a:pPr algn="l" rtl="0" fontAlgn="ctr"/>
                      <a:r>
                        <a:rPr lang="zh-CN" altLang="en-US" sz="1100" b="1" i="0" u="none" strike="noStrike">
                          <a:solidFill>
                            <a:srgbClr val="000000"/>
                          </a:solidFill>
                          <a:latin typeface="宋体"/>
                        </a:rPr>
                        <a:t>三种原油</a:t>
                      </a:r>
                      <a:r>
                        <a:rPr lang="en-US" altLang="zh-CN" sz="1100" b="1" i="0" u="none" strike="noStrike">
                          <a:solidFill>
                            <a:srgbClr val="000000"/>
                          </a:solidFill>
                          <a:latin typeface="Arial Unicode MS"/>
                        </a:rPr>
                        <a:t>(</a:t>
                      </a:r>
                      <a:r>
                        <a:rPr lang="zh-CN" altLang="en-US" sz="1100" b="1" i="0" u="none" strike="noStrike">
                          <a:solidFill>
                            <a:srgbClr val="000000"/>
                          </a:solidFill>
                          <a:latin typeface="宋体"/>
                        </a:rPr>
                        <a:t>自然月）</a:t>
                      </a:r>
                      <a:r>
                        <a:rPr lang="en-US" altLang="zh-CN" sz="1100" b="1" i="0" u="none" strike="noStrike">
                          <a:solidFill>
                            <a:srgbClr val="000000"/>
                          </a:solidFill>
                          <a:latin typeface="Arial Unicode MS"/>
                        </a:rPr>
                        <a:t>-</a:t>
                      </a:r>
                      <a:r>
                        <a:rPr lang="zh-CN" altLang="en-US" sz="1100" b="1" i="0" u="none" strike="noStrike">
                          <a:solidFill>
                            <a:srgbClr val="000000"/>
                          </a:solidFill>
                          <a:latin typeface="宋体"/>
                        </a:rPr>
                        <a:t>迪拜</a:t>
                      </a:r>
                      <a:endParaRPr lang="zh-CN" altLang="en-US" sz="1100" b="1" i="0" u="none" strike="noStrike">
                        <a:solidFill>
                          <a:srgbClr val="000000"/>
                        </a:solidFill>
                        <a:latin typeface="Arial"/>
                      </a:endParaRP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-1.01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-0.82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0.19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-0.59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1.71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-2.31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705">
                <a:tc>
                  <a:txBody>
                    <a:bodyPr/>
                    <a:lstStyle/>
                    <a:p>
                      <a:pPr algn="l" rtl="0" fontAlgn="ctr"/>
                      <a:r>
                        <a:rPr lang="zh-CN" altLang="en-US" sz="1100" b="1" i="0" u="none" strike="noStrike">
                          <a:solidFill>
                            <a:srgbClr val="000000"/>
                          </a:solidFill>
                          <a:latin typeface="宋体"/>
                        </a:rPr>
                        <a:t>布伦特</a:t>
                      </a:r>
                      <a:r>
                        <a:rPr lang="en-US" altLang="zh-CN" sz="1100" b="1" i="0" u="none" strike="noStrike">
                          <a:solidFill>
                            <a:srgbClr val="000000"/>
                          </a:solidFill>
                          <a:latin typeface="Arial"/>
                        </a:rPr>
                        <a:t>-</a:t>
                      </a:r>
                      <a:r>
                        <a:rPr lang="zh-CN" altLang="en-US" sz="1100" b="1" i="0" u="none" strike="noStrike">
                          <a:solidFill>
                            <a:srgbClr val="000000"/>
                          </a:solidFill>
                          <a:latin typeface="宋体"/>
                        </a:rPr>
                        <a:t>迪拜</a:t>
                      </a:r>
                      <a:endParaRPr lang="zh-CN" altLang="en-US" sz="1100" b="1" i="0" u="none" strike="noStrike">
                        <a:solidFill>
                          <a:srgbClr val="000000"/>
                        </a:solidFill>
                        <a:latin typeface="Arial"/>
                      </a:endParaRP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-0.14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-0.14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-1.30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0.51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2.94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-2.44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705">
                <a:tc>
                  <a:txBody>
                    <a:bodyPr/>
                    <a:lstStyle/>
                    <a:p>
                      <a:pPr algn="l" rtl="0" fontAlgn="ctr"/>
                      <a:r>
                        <a:rPr lang="zh-CN" altLang="en-US" sz="1100" b="1" i="0" u="none" strike="noStrike">
                          <a:solidFill>
                            <a:srgbClr val="000000"/>
                          </a:solidFill>
                          <a:latin typeface="宋体"/>
                        </a:rPr>
                        <a:t>布伦特</a:t>
                      </a:r>
                      <a:r>
                        <a:rPr lang="en-US" altLang="zh-CN" sz="1100" b="1" i="0" u="none" strike="noStrike">
                          <a:solidFill>
                            <a:srgbClr val="000000"/>
                          </a:solidFill>
                          <a:latin typeface="Arial"/>
                        </a:rPr>
                        <a:t>-</a:t>
                      </a:r>
                      <a:r>
                        <a:rPr lang="en-US" sz="1100" b="1" i="0" u="none" strike="noStrike">
                          <a:solidFill>
                            <a:srgbClr val="000000"/>
                          </a:solidFill>
                          <a:latin typeface="Arial"/>
                        </a:rPr>
                        <a:t>WTI</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9.45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9.45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0.76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9.07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4.48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4.59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478">
                <a:tc>
                  <a:txBody>
                    <a:bodyPr/>
                    <a:lstStyle/>
                    <a:p>
                      <a:pPr algn="l" rtl="0" fontAlgn="ctr"/>
                      <a:r>
                        <a:rPr lang="zh-CN" altLang="en-US" sz="1100" b="1" i="0" u="none" strike="noStrike">
                          <a:solidFill>
                            <a:srgbClr val="000000"/>
                          </a:solidFill>
                          <a:latin typeface="Arial"/>
                        </a:rPr>
                        <a:t>新加坡汽油</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66.24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74.43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8.19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67.23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77.61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-10.38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478">
                <a:tc>
                  <a:txBody>
                    <a:bodyPr/>
                    <a:lstStyle/>
                    <a:p>
                      <a:pPr algn="l" rtl="0" fontAlgn="ctr"/>
                      <a:r>
                        <a:rPr lang="zh-CN" altLang="en-US" sz="1100" b="1" i="0" u="none" strike="noStrike">
                          <a:solidFill>
                            <a:srgbClr val="000000"/>
                          </a:solidFill>
                          <a:latin typeface="Arial"/>
                        </a:rPr>
                        <a:t>新加坡柴油</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78.87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81.02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2.15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77.50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79.42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-1.93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705">
                <a:tc>
                  <a:txBody>
                    <a:bodyPr/>
                    <a:lstStyle/>
                    <a:p>
                      <a:pPr algn="l" rtl="0" fontAlgn="ctr"/>
                      <a:r>
                        <a:rPr lang="zh-CN" altLang="en-US" sz="1100" b="1" i="0" u="none" strike="noStrike">
                          <a:solidFill>
                            <a:srgbClr val="000000"/>
                          </a:solidFill>
                          <a:latin typeface="宋体"/>
                        </a:rPr>
                        <a:t>新加坡汽油</a:t>
                      </a:r>
                      <a:r>
                        <a:rPr lang="en-US" altLang="zh-CN" sz="1100" b="1" i="0" u="none" strike="noStrike">
                          <a:solidFill>
                            <a:srgbClr val="000000"/>
                          </a:solidFill>
                          <a:latin typeface="Arial"/>
                        </a:rPr>
                        <a:t>-</a:t>
                      </a:r>
                      <a:r>
                        <a:rPr lang="zh-CN" altLang="en-US" sz="1100" b="1" i="0" u="none" strike="noStrike">
                          <a:solidFill>
                            <a:srgbClr val="000000"/>
                          </a:solidFill>
                          <a:latin typeface="宋体"/>
                        </a:rPr>
                        <a:t>三种原油</a:t>
                      </a:r>
                      <a:r>
                        <a:rPr lang="en-US" altLang="zh-CN" sz="1100" b="1" i="0" u="none" strike="noStrike">
                          <a:solidFill>
                            <a:srgbClr val="000000"/>
                          </a:solidFill>
                          <a:latin typeface="Arial"/>
                        </a:rPr>
                        <a:t>(</a:t>
                      </a:r>
                      <a:r>
                        <a:rPr lang="zh-CN" altLang="en-US" sz="1100" b="1" i="0" u="none" strike="noStrike">
                          <a:solidFill>
                            <a:srgbClr val="000000"/>
                          </a:solidFill>
                          <a:latin typeface="宋体"/>
                        </a:rPr>
                        <a:t>自然月）</a:t>
                      </a:r>
                      <a:endParaRPr lang="zh-CN" altLang="en-US" sz="1100" b="1" i="0" u="none" strike="noStrike">
                        <a:solidFill>
                          <a:srgbClr val="000000"/>
                        </a:solidFill>
                        <a:latin typeface="Arial"/>
                      </a:endParaRP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2.68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8.32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5.64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4.30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12.02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-7.72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705">
                <a:tc>
                  <a:txBody>
                    <a:bodyPr/>
                    <a:lstStyle/>
                    <a:p>
                      <a:pPr algn="l" rtl="0" fontAlgn="ctr"/>
                      <a:r>
                        <a:rPr lang="zh-CN" altLang="en-US" sz="1100" b="1" i="0" u="none" strike="noStrike">
                          <a:solidFill>
                            <a:srgbClr val="000000"/>
                          </a:solidFill>
                          <a:latin typeface="宋体"/>
                        </a:rPr>
                        <a:t>新加坡柴油</a:t>
                      </a:r>
                      <a:r>
                        <a:rPr lang="en-US" altLang="zh-CN" sz="1100" b="1" i="0" u="none" strike="noStrike">
                          <a:solidFill>
                            <a:srgbClr val="000000"/>
                          </a:solidFill>
                          <a:latin typeface="Arial"/>
                        </a:rPr>
                        <a:t>-</a:t>
                      </a:r>
                      <a:r>
                        <a:rPr lang="zh-CN" altLang="en-US" sz="1100" b="1" i="0" u="none" strike="noStrike">
                          <a:solidFill>
                            <a:srgbClr val="000000"/>
                          </a:solidFill>
                          <a:latin typeface="宋体"/>
                        </a:rPr>
                        <a:t>三种原油</a:t>
                      </a:r>
                      <a:r>
                        <a:rPr lang="en-US" altLang="zh-CN" sz="1100" b="1" i="0" u="none" strike="noStrike">
                          <a:solidFill>
                            <a:srgbClr val="000000"/>
                          </a:solidFill>
                          <a:latin typeface="Arial"/>
                        </a:rPr>
                        <a:t>(</a:t>
                      </a:r>
                      <a:r>
                        <a:rPr lang="zh-CN" altLang="en-US" sz="1100" b="1" i="0" u="none" strike="noStrike">
                          <a:solidFill>
                            <a:srgbClr val="000000"/>
                          </a:solidFill>
                          <a:latin typeface="宋体"/>
                        </a:rPr>
                        <a:t>自然月）</a:t>
                      </a:r>
                      <a:endParaRPr lang="zh-CN" altLang="en-US" sz="1100" b="1" i="0" u="none" strike="noStrike">
                        <a:solidFill>
                          <a:srgbClr val="000000"/>
                        </a:solidFill>
                        <a:latin typeface="Arial"/>
                      </a:endParaRP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15.31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14.91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-0.40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14.56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13.83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0.73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478">
                <a:tc>
                  <a:txBody>
                    <a:bodyPr/>
                    <a:lstStyle/>
                    <a:p>
                      <a:pPr algn="l" rtl="0" fontAlgn="ctr"/>
                      <a:r>
                        <a:rPr lang="zh-CN" altLang="en-US" sz="1100" b="1" i="0" u="none" strike="noStrike">
                          <a:solidFill>
                            <a:srgbClr val="000000"/>
                          </a:solidFill>
                          <a:latin typeface="Arial"/>
                        </a:rPr>
                        <a:t>新加坡航煤</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77.86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79.83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1.97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76.50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79.99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-3.49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760">
                <a:tc>
                  <a:txBody>
                    <a:bodyPr/>
                    <a:lstStyle/>
                    <a:p>
                      <a:pPr algn="l" rtl="0" fontAlgn="ctr"/>
                      <a:r>
                        <a:rPr lang="zh-CN" altLang="en-US" sz="1100" b="1" i="0" u="none" strike="noStrike" dirty="0">
                          <a:solidFill>
                            <a:srgbClr val="000000"/>
                          </a:solidFill>
                          <a:latin typeface="Arial"/>
                        </a:rPr>
                        <a:t>石脑油（日本市场</a:t>
                      </a:r>
                      <a:r>
                        <a:rPr lang="en-US" altLang="zh-CN" sz="1100" b="1" i="0" u="none" strike="noStrike" dirty="0">
                          <a:solidFill>
                            <a:srgbClr val="000000"/>
                          </a:solidFill>
                          <a:latin typeface="Arial Unicode MS"/>
                        </a:rPr>
                        <a:t>CIF</a:t>
                      </a:r>
                      <a:r>
                        <a:rPr lang="zh-CN" altLang="en-US" sz="1100" b="1" i="0" u="none" strike="noStrike" dirty="0">
                          <a:solidFill>
                            <a:srgbClr val="000000"/>
                          </a:solidFill>
                          <a:latin typeface="Arial"/>
                        </a:rPr>
                        <a:t>价）</a:t>
                      </a:r>
                    </a:p>
                  </a:txBody>
                  <a:tcPr marL="7789" marR="7789" marT="77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56.40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60.05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3.65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56.03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Arial Unicode MS"/>
                        </a:rPr>
                        <a:t>63.42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dirty="0">
                          <a:solidFill>
                            <a:srgbClr val="000000"/>
                          </a:solidFill>
                          <a:latin typeface="Arial Unicode MS"/>
                        </a:rPr>
                        <a:t>-7.39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7336067" y="1124680"/>
            <a:ext cx="1003801" cy="246221"/>
          </a:xfrm>
          <a:prstGeom prst="rect">
            <a:avLst/>
          </a:prstGeom>
        </p:spPr>
        <p:txBody>
          <a:bodyPr wrap="none">
            <a:spAutoFit/>
          </a:bodyPr>
          <a:lstStyle/>
          <a:p>
            <a:r>
              <a:rPr lang="zh-CN" altLang="en-US" sz="1000" dirty="0" smtClean="0"/>
              <a:t>单位：美元</a:t>
            </a:r>
            <a:r>
              <a:rPr lang="en-US" altLang="zh-CN" sz="1000" dirty="0" smtClean="0"/>
              <a:t>/</a:t>
            </a:r>
            <a:r>
              <a:rPr lang="zh-CN" altLang="en-US" sz="1000" dirty="0" smtClean="0"/>
              <a:t>桶</a:t>
            </a:r>
            <a:endParaRPr lang="zh-CN" altLang="en-US" sz="1000" dirty="0"/>
          </a:p>
        </p:txBody>
      </p:sp>
      <p:pic>
        <p:nvPicPr>
          <p:cNvPr id="12" name="图片 11" descr="未标题-1-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3"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4"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4</a:t>
            </a:r>
            <a:endParaRPr lang="zh-CN" altLang="en-US" dirty="0">
              <a:solidFill>
                <a:srgbClr val="FFFFFF"/>
              </a:solidFill>
              <a:latin typeface="Arial" panose="020B0604020202020204" pitchFamily="34" charset="0"/>
              <a:cs typeface="Arial" panose="020B0604020202020204" pitchFamily="34" charset="0"/>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17" name="Rectangle 3"/>
          <p:cNvSpPr>
            <a:spLocks noChangeArrowheads="1"/>
          </p:cNvSpPr>
          <p:nvPr/>
        </p:nvSpPr>
        <p:spPr bwMode="auto">
          <a:xfrm>
            <a:off x="179512" y="692620"/>
            <a:ext cx="8857108" cy="387798"/>
          </a:xfrm>
          <a:prstGeom prst="rect">
            <a:avLst/>
          </a:prstGeom>
          <a:noFill/>
          <a:ln w="9525" algn="ctr">
            <a:noFill/>
            <a:prstDash val="sysDot"/>
            <a:miter lim="800000"/>
            <a:headEnd/>
            <a:tailEnd/>
          </a:ln>
        </p:spPr>
        <p:txBody>
          <a:bodyPr wrap="square">
            <a:spAutoFit/>
          </a:bodyPr>
          <a:lstStyle/>
          <a:p>
            <a:pPr algn="just" eaLnBrk="0" hangingPunct="0">
              <a:lnSpc>
                <a:spcPct val="120000"/>
              </a:lnSpc>
              <a:spcBef>
                <a:spcPts val="0"/>
              </a:spcBef>
              <a:buSzPct val="60000"/>
            </a:pPr>
            <a:r>
              <a:rPr lang="zh-CN" altLang="en-US" sz="1600" b="1" dirty="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后期原油市场走势预计  </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7" name="矩形 26"/>
          <p:cNvSpPr/>
          <p:nvPr/>
        </p:nvSpPr>
        <p:spPr>
          <a:xfrm>
            <a:off x="780934" y="1340710"/>
            <a:ext cx="7584396" cy="2308324"/>
          </a:xfrm>
          <a:prstGeom prst="rect">
            <a:avLst/>
          </a:prstGeom>
        </p:spPr>
        <p:txBody>
          <a:bodyPr wrap="square">
            <a:spAutoFit/>
          </a:bodyPr>
          <a:lstStyle/>
          <a:p>
            <a:r>
              <a:rPr lang="en-US" altLang="zh-CN" sz="1200" dirty="0" smtClean="0">
                <a:latin typeface="微软雅黑" panose="020B0503020204020204" pitchFamily="34" charset="-122"/>
                <a:ea typeface="微软雅黑" panose="020B0503020204020204" pitchFamily="34" charset="-122"/>
              </a:rPr>
              <a:t>      </a:t>
            </a:r>
          </a:p>
          <a:p>
            <a:r>
              <a:rPr lang="en-US" altLang="zh-CN" sz="1200" b="1" dirty="0" smtClean="0">
                <a:latin typeface="微软雅黑" panose="020B0503020204020204" pitchFamily="34" charset="-122"/>
                <a:ea typeface="微软雅黑" panose="020B0503020204020204" pitchFamily="34" charset="-122"/>
              </a:rPr>
              <a:t>      </a:t>
            </a:r>
            <a:r>
              <a:rPr lang="zh-CN" altLang="zh-CN" sz="1200" b="1" dirty="0" smtClean="0">
                <a:latin typeface="微软雅黑" panose="020B0503020204020204" pitchFamily="34" charset="-122"/>
                <a:ea typeface="微软雅黑" panose="020B0503020204020204" pitchFamily="34" charset="-122"/>
              </a:rPr>
              <a:t>支撑因素</a:t>
            </a:r>
            <a:r>
              <a:rPr lang="en-US" altLang="zh-CN" sz="1200" b="1"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1. OPEC</a:t>
            </a:r>
            <a:r>
              <a:rPr lang="zh-CN" altLang="zh-CN" sz="1200" dirty="0" smtClean="0">
                <a:latin typeface="微软雅黑" panose="020B0503020204020204" pitchFamily="34" charset="-122"/>
                <a:ea typeface="微软雅黑" panose="020B0503020204020204" pitchFamily="34" charset="-122"/>
              </a:rPr>
              <a:t>减产坚定、委内瑞拉和伊朗受美国制裁供应不稳以及美国二季度原油产量增长放缓，带来供应支撑。</a:t>
            </a:r>
            <a:r>
              <a:rPr lang="en-US" altLang="zh-CN" sz="1200" dirty="0" smtClean="0">
                <a:latin typeface="微软雅黑" panose="020B0503020204020204" pitchFamily="34" charset="-122"/>
                <a:ea typeface="微软雅黑" panose="020B0503020204020204" pitchFamily="34" charset="-122"/>
              </a:rPr>
              <a:t>2.</a:t>
            </a:r>
            <a:r>
              <a:rPr lang="zh-CN" altLang="zh-CN" sz="1200" dirty="0" smtClean="0">
                <a:latin typeface="微软雅黑" panose="020B0503020204020204" pitchFamily="34" charset="-122"/>
                <a:ea typeface="微软雅黑" panose="020B0503020204020204" pitchFamily="34" charset="-122"/>
              </a:rPr>
              <a:t>二季度全球炼厂检修高峰期逐步结束，炼厂加工量回升，恒力石化、马来西亚</a:t>
            </a:r>
            <a:r>
              <a:rPr lang="en-US" altLang="zh-CN" sz="1200" dirty="0" smtClean="0">
                <a:latin typeface="微软雅黑" panose="020B0503020204020204" pitchFamily="34" charset="-122"/>
                <a:ea typeface="微软雅黑" panose="020B0503020204020204" pitchFamily="34" charset="-122"/>
              </a:rPr>
              <a:t>Rapid</a:t>
            </a:r>
            <a:r>
              <a:rPr lang="zh-CN" altLang="zh-CN" sz="1200" dirty="0" smtClean="0">
                <a:latin typeface="微软雅黑" panose="020B0503020204020204" pitchFamily="34" charset="-122"/>
                <a:ea typeface="微软雅黑" panose="020B0503020204020204" pitchFamily="34" charset="-122"/>
              </a:rPr>
              <a:t>炼厂开工，</a:t>
            </a:r>
            <a:r>
              <a:rPr lang="en-US" altLang="zh-CN" sz="1200" dirty="0" smtClean="0">
                <a:latin typeface="微软雅黑" panose="020B0503020204020204" pitchFamily="34" charset="-122"/>
                <a:ea typeface="微软雅黑" panose="020B0503020204020204" pitchFamily="34" charset="-122"/>
              </a:rPr>
              <a:t>5</a:t>
            </a:r>
            <a:r>
              <a:rPr lang="zh-CN" altLang="zh-CN" sz="1200" dirty="0" smtClean="0">
                <a:latin typeface="微软雅黑" panose="020B0503020204020204" pitchFamily="34" charset="-122"/>
                <a:ea typeface="微软雅黑" panose="020B0503020204020204" pitchFamily="34" charset="-122"/>
              </a:rPr>
              <a:t>月份北半球开始进入驾驶季，加之亚太、中东等地斋月出行增加，支撑石油需求。</a:t>
            </a:r>
          </a:p>
          <a:p>
            <a:r>
              <a:rPr lang="en-US" altLang="zh-CN" sz="1200" b="1" dirty="0" smtClean="0">
                <a:latin typeface="微软雅黑" panose="020B0503020204020204" pitchFamily="34" charset="-122"/>
                <a:ea typeface="微软雅黑" panose="020B0503020204020204" pitchFamily="34" charset="-122"/>
              </a:rPr>
              <a:t>      </a:t>
            </a:r>
            <a:r>
              <a:rPr lang="zh-CN" altLang="zh-CN" sz="1200" b="1" dirty="0" smtClean="0">
                <a:latin typeface="微软雅黑" panose="020B0503020204020204" pitchFamily="34" charset="-122"/>
                <a:ea typeface="微软雅黑" panose="020B0503020204020204" pitchFamily="34" charset="-122"/>
              </a:rPr>
              <a:t>抑制因素</a:t>
            </a:r>
            <a:r>
              <a:rPr lang="zh-CN" altLang="en-US" sz="1200" b="1"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1.</a:t>
            </a:r>
            <a:r>
              <a:rPr lang="zh-CN" altLang="zh-CN" sz="1200" dirty="0" smtClean="0">
                <a:latin typeface="微软雅黑" panose="020B0503020204020204" pitchFamily="34" charset="-122"/>
                <a:ea typeface="微软雅黑" panose="020B0503020204020204" pitchFamily="34" charset="-122"/>
              </a:rPr>
              <a:t>全球经济仍面临下行压力，美国</a:t>
            </a:r>
            <a:r>
              <a:rPr lang="en-US" altLang="zh-CN" sz="1200" dirty="0" smtClean="0">
                <a:latin typeface="微软雅黑" panose="020B0503020204020204" pitchFamily="34" charset="-122"/>
                <a:ea typeface="微软雅黑" panose="020B0503020204020204" pitchFamily="34" charset="-122"/>
              </a:rPr>
              <a:t>10</a:t>
            </a:r>
            <a:r>
              <a:rPr lang="zh-CN" altLang="zh-CN" sz="1200" dirty="0" smtClean="0">
                <a:latin typeface="微软雅黑" panose="020B0503020204020204" pitchFamily="34" charset="-122"/>
                <a:ea typeface="微软雅黑" panose="020B0503020204020204" pitchFamily="34" charset="-122"/>
              </a:rPr>
              <a:t>年期国债收益率和</a:t>
            </a:r>
            <a:r>
              <a:rPr lang="en-US" altLang="zh-CN" sz="1200" dirty="0" smtClean="0">
                <a:latin typeface="微软雅黑" panose="020B0503020204020204" pitchFamily="34" charset="-122"/>
                <a:ea typeface="微软雅黑" panose="020B0503020204020204" pitchFamily="34" charset="-122"/>
              </a:rPr>
              <a:t>3</a:t>
            </a:r>
            <a:r>
              <a:rPr lang="zh-CN" altLang="zh-CN" sz="1200" dirty="0" smtClean="0">
                <a:latin typeface="微软雅黑" panose="020B0503020204020204" pitchFamily="34" charset="-122"/>
                <a:ea typeface="微软雅黑" panose="020B0503020204020204" pitchFamily="34" charset="-122"/>
              </a:rPr>
              <a:t>月期收益率继续倒挂。</a:t>
            </a:r>
            <a:r>
              <a:rPr lang="en-US" altLang="zh-CN" sz="1200" dirty="0" smtClean="0">
                <a:latin typeface="微软雅黑" panose="020B0503020204020204" pitchFamily="34" charset="-122"/>
                <a:ea typeface="微软雅黑" panose="020B0503020204020204" pitchFamily="34" charset="-122"/>
              </a:rPr>
              <a:t>2.</a:t>
            </a:r>
            <a:r>
              <a:rPr lang="zh-CN" altLang="zh-CN" sz="1200" dirty="0" smtClean="0">
                <a:latin typeface="微软雅黑" panose="020B0503020204020204" pitchFamily="34" charset="-122"/>
                <a:ea typeface="微软雅黑" panose="020B0503020204020204" pitchFamily="34" charset="-122"/>
              </a:rPr>
              <a:t>俄罗斯减产摇摆不定。</a:t>
            </a:r>
          </a:p>
          <a:p>
            <a:r>
              <a:rPr lang="en-US" altLang="zh-CN" sz="1200"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不确定性</a:t>
            </a:r>
            <a:r>
              <a:rPr lang="zh-CN" altLang="zh-CN" sz="1200" b="1" dirty="0" smtClean="0">
                <a:latin typeface="微软雅黑" panose="020B0503020204020204" pitchFamily="34" charset="-122"/>
                <a:ea typeface="微软雅黑" panose="020B0503020204020204" pitchFamily="34" charset="-122"/>
              </a:rPr>
              <a:t>因素</a:t>
            </a:r>
            <a:r>
              <a:rPr lang="zh-CN" altLang="en-US" sz="1200" b="1"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1.</a:t>
            </a:r>
            <a:r>
              <a:rPr lang="zh-CN" altLang="zh-CN" sz="1200" dirty="0" smtClean="0">
                <a:latin typeface="微软雅黑" panose="020B0503020204020204" pitchFamily="34" charset="-122"/>
                <a:ea typeface="微软雅黑" panose="020B0503020204020204" pitchFamily="34" charset="-122"/>
              </a:rPr>
              <a:t>英国议会第三次否决脱欧协议，脱欧前景不确定。</a:t>
            </a:r>
            <a:r>
              <a:rPr lang="en-US" altLang="zh-CN" sz="1200" dirty="0" smtClean="0">
                <a:latin typeface="微软雅黑" panose="020B0503020204020204" pitchFamily="34" charset="-122"/>
                <a:ea typeface="微软雅黑" panose="020B0503020204020204" pitchFamily="34" charset="-122"/>
              </a:rPr>
              <a:t>2. </a:t>
            </a:r>
            <a:r>
              <a:rPr lang="zh-CN" altLang="zh-CN" sz="1200" dirty="0" smtClean="0">
                <a:latin typeface="微软雅黑" panose="020B0503020204020204" pitchFamily="34" charset="-122"/>
                <a:ea typeface="微软雅黑" panose="020B0503020204020204" pitchFamily="34" charset="-122"/>
              </a:rPr>
              <a:t>中美谈判依然牵动市场神经。</a:t>
            </a:r>
          </a:p>
          <a:p>
            <a:r>
              <a:rPr lang="en-US" altLang="zh-CN" sz="1200" dirty="0" smtClean="0">
                <a:latin typeface="微软雅黑" panose="020B0503020204020204" pitchFamily="34" charset="-122"/>
                <a:ea typeface="微软雅黑" panose="020B0503020204020204" pitchFamily="34" charset="-122"/>
              </a:rPr>
              <a:t>       </a:t>
            </a:r>
            <a:r>
              <a:rPr lang="zh-CN" altLang="zh-CN" sz="1200" dirty="0" smtClean="0">
                <a:latin typeface="微软雅黑" panose="020B0503020204020204" pitchFamily="34" charset="-122"/>
                <a:ea typeface="微软雅黑" panose="020B0503020204020204" pitchFamily="34" charset="-122"/>
              </a:rPr>
              <a:t>各机构</a:t>
            </a:r>
            <a:r>
              <a:rPr lang="zh-CN" altLang="en-US" sz="1200" dirty="0" smtClean="0">
                <a:latin typeface="微软雅黑" panose="020B0503020204020204" pitchFamily="34" charset="-122"/>
                <a:ea typeface="微软雅黑" panose="020B0503020204020204" pitchFamily="34" charset="-122"/>
              </a:rPr>
              <a:t>近日上调</a:t>
            </a:r>
            <a:r>
              <a:rPr lang="en-US" altLang="zh-CN" sz="1200" dirty="0" smtClean="0">
                <a:latin typeface="微软雅黑" panose="020B0503020204020204" pitchFamily="34" charset="-122"/>
                <a:ea typeface="微软雅黑" panose="020B0503020204020204" pitchFamily="34" charset="-122"/>
              </a:rPr>
              <a:t>2019</a:t>
            </a:r>
            <a:r>
              <a:rPr lang="zh-CN" altLang="zh-CN" sz="1200" dirty="0" smtClean="0">
                <a:latin typeface="微软雅黑" panose="020B0503020204020204" pitchFamily="34" charset="-122"/>
                <a:ea typeface="微软雅黑" panose="020B0503020204020204" pitchFamily="34" charset="-122"/>
              </a:rPr>
              <a:t>年油价预期</a:t>
            </a:r>
            <a:r>
              <a:rPr lang="zh-CN" altLang="en-US" sz="1200" dirty="0" smtClean="0">
                <a:latin typeface="微软雅黑" panose="020B0503020204020204" pitchFamily="34" charset="-122"/>
                <a:ea typeface="微软雅黑" panose="020B0503020204020204" pitchFamily="34" charset="-122"/>
              </a:rPr>
              <a:t>，其中：</a:t>
            </a:r>
            <a:r>
              <a:rPr lang="en-US" altLang="zh-CN" sz="1200" dirty="0" smtClean="0">
                <a:latin typeface="微软雅黑" panose="020B0503020204020204" pitchFamily="34" charset="-122"/>
                <a:ea typeface="微软雅黑" panose="020B0503020204020204" pitchFamily="34" charset="-122"/>
              </a:rPr>
              <a:t>Brent</a:t>
            </a:r>
            <a:r>
              <a:rPr lang="zh-CN" altLang="zh-CN" sz="1200" dirty="0" smtClean="0">
                <a:latin typeface="微软雅黑" panose="020B0503020204020204" pitchFamily="34" charset="-122"/>
                <a:ea typeface="微软雅黑" panose="020B0503020204020204" pitchFamily="34" charset="-122"/>
              </a:rPr>
              <a:t>均价预测为</a:t>
            </a:r>
            <a:r>
              <a:rPr lang="en-US" altLang="zh-CN" sz="1200" dirty="0" smtClean="0">
                <a:latin typeface="微软雅黑" panose="020B0503020204020204" pitchFamily="34" charset="-122"/>
                <a:ea typeface="微软雅黑" panose="020B0503020204020204" pitchFamily="34" charset="-122"/>
              </a:rPr>
              <a:t>67.1</a:t>
            </a:r>
            <a:r>
              <a:rPr lang="zh-CN" altLang="zh-CN"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桶，较上期上调</a:t>
            </a:r>
            <a:r>
              <a:rPr lang="en-US" altLang="zh-CN" sz="1200" dirty="0" smtClean="0">
                <a:latin typeface="微软雅黑" panose="020B0503020204020204" pitchFamily="34" charset="-122"/>
                <a:ea typeface="微软雅黑" panose="020B0503020204020204" pitchFamily="34" charset="-122"/>
              </a:rPr>
              <a:t>0.7</a:t>
            </a:r>
            <a:r>
              <a:rPr lang="zh-CN" altLang="zh-CN"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桶</a:t>
            </a:r>
            <a:r>
              <a:rPr lang="zh-CN" altLang="en-US" sz="1200" dirty="0" smtClean="0">
                <a:latin typeface="微软雅黑" panose="020B0503020204020204" pitchFamily="34" charset="-122"/>
                <a:ea typeface="微软雅黑" panose="020B0503020204020204" pitchFamily="34" charset="-122"/>
              </a:rPr>
              <a:t>，最新预测结果如下：</a:t>
            </a:r>
            <a:endParaRPr lang="en-US" altLang="zh-CN" sz="1200" dirty="0" smtClean="0">
              <a:latin typeface="微软雅黑" panose="020B0503020204020204" pitchFamily="34" charset="-122"/>
              <a:ea typeface="微软雅黑" panose="020B0503020204020204" pitchFamily="34" charset="-122"/>
            </a:endParaRPr>
          </a:p>
          <a:p>
            <a:endParaRPr lang="en-US" altLang="zh-CN" sz="1200" b="1" dirty="0" smtClean="0">
              <a:latin typeface="微软雅黑" panose="020B0503020204020204" pitchFamily="34" charset="-122"/>
              <a:ea typeface="微软雅黑" panose="020B0503020204020204" pitchFamily="34" charset="-122"/>
            </a:endParaRPr>
          </a:p>
          <a:p>
            <a:endParaRPr lang="en-US" altLang="zh-CN" sz="1200" b="1" dirty="0" smtClean="0">
              <a:latin typeface="微软雅黑" panose="020B0503020204020204" pitchFamily="34" charset="-122"/>
              <a:ea typeface="微软雅黑" panose="020B0503020204020204" pitchFamily="34" charset="-122"/>
            </a:endParaRPr>
          </a:p>
          <a:p>
            <a:endParaRPr lang="en-US" altLang="zh-CN" sz="1200" b="1" dirty="0" smtClean="0">
              <a:latin typeface="微软雅黑" panose="020B0503020204020204" pitchFamily="34" charset="-122"/>
              <a:ea typeface="微软雅黑" panose="020B0503020204020204" pitchFamily="34" charset="-122"/>
            </a:endParaRPr>
          </a:p>
        </p:txBody>
      </p:sp>
      <p:sp>
        <p:nvSpPr>
          <p:cNvPr id="11"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kern="0" dirty="0" smtClean="0">
                <a:solidFill>
                  <a:sysClr val="windowText" lastClr="000000"/>
                </a:solidFill>
                <a:latin typeface="微软雅黑" panose="020B0503020204020204" pitchFamily="34" charset="-122"/>
                <a:ea typeface="微软雅黑" panose="020B0503020204020204" pitchFamily="34" charset="-122"/>
                <a:cs typeface="Heiti SC Light"/>
              </a:rPr>
              <a:t>一、</a:t>
            </a:r>
            <a:r>
              <a:rPr lang="zh-CN" altLang="zh-CN" b="1" dirty="0" smtClean="0">
                <a:latin typeface="微软雅黑" panose="020B0503020204020204" pitchFamily="34" charset="-122"/>
                <a:ea typeface="微软雅黑" panose="020B0503020204020204" pitchFamily="34" charset="-122"/>
              </a:rPr>
              <a:t>国际市场</a:t>
            </a:r>
            <a:r>
              <a:rPr lang="zh-CN" altLang="en-US" b="1" dirty="0" smtClean="0">
                <a:latin typeface="微软雅黑" panose="020B0503020204020204" pitchFamily="34" charset="-122"/>
                <a:ea typeface="微软雅黑" panose="020B0503020204020204" pitchFamily="34" charset="-122"/>
              </a:rPr>
              <a:t>走势分析</a:t>
            </a:r>
            <a:endParaRPr lang="zh-CN" altLang="en-US" sz="2400" kern="0" dirty="0">
              <a:solidFill>
                <a:sysClr val="windowText" lastClr="0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755472" y="5512942"/>
            <a:ext cx="7633058" cy="461665"/>
          </a:xfrm>
          <a:prstGeom prst="rect">
            <a:avLst/>
          </a:prstGeom>
        </p:spPr>
        <p:txBody>
          <a:bodyPr wrap="square">
            <a:spAutoFit/>
          </a:bodyPr>
          <a:lstStyle/>
          <a:p>
            <a:r>
              <a:rPr lang="en-US" altLang="zh-CN" sz="1200" dirty="0" smtClean="0">
                <a:solidFill>
                  <a:srgbClr val="FF0000"/>
                </a:solidFill>
                <a:latin typeface="微软雅黑" panose="020B0503020204020204" pitchFamily="34" charset="-122"/>
                <a:ea typeface="微软雅黑" panose="020B0503020204020204" pitchFamily="34" charset="-122"/>
              </a:rPr>
              <a:t>       </a:t>
            </a:r>
            <a:r>
              <a:rPr lang="zh-CN" altLang="zh-CN" sz="1200" b="1" dirty="0" smtClean="0">
                <a:latin typeface="微软雅黑" panose="020B0503020204020204" pitchFamily="34" charset="-122"/>
                <a:ea typeface="微软雅黑" panose="020B0503020204020204" pitchFamily="34" charset="-122"/>
              </a:rPr>
              <a:t>基于上述因素，我们判断近期涨势有望延续，</a:t>
            </a:r>
            <a:r>
              <a:rPr lang="zh-CN" altLang="en-US" sz="1200" b="1" dirty="0" smtClean="0">
                <a:latin typeface="微软雅黑" panose="020B0503020204020204" pitchFamily="34" charset="-122"/>
                <a:ea typeface="微软雅黑" panose="020B0503020204020204" pitchFamily="34" charset="-122"/>
              </a:rPr>
              <a:t>预计二</a:t>
            </a:r>
            <a:r>
              <a:rPr lang="zh-CN" altLang="zh-CN" sz="1200" b="1" dirty="0" smtClean="0">
                <a:latin typeface="微软雅黑" panose="020B0503020204020204" pitchFamily="34" charset="-122"/>
                <a:ea typeface="微软雅黑" panose="020B0503020204020204" pitchFamily="34" charset="-122"/>
              </a:rPr>
              <a:t>季度布伦特原油价格</a:t>
            </a:r>
            <a:r>
              <a:rPr lang="zh-CN" altLang="en-US" sz="1200" b="1" dirty="0" smtClean="0">
                <a:latin typeface="微软雅黑" panose="020B0503020204020204" pitchFamily="34" charset="-122"/>
                <a:ea typeface="微软雅黑" panose="020B0503020204020204" pitchFamily="34" charset="-122"/>
              </a:rPr>
              <a:t>为</a:t>
            </a:r>
            <a:r>
              <a:rPr lang="en-US" altLang="zh-CN" sz="1200" b="1" dirty="0" smtClean="0">
                <a:latin typeface="微软雅黑" panose="020B0503020204020204" pitchFamily="34" charset="-122"/>
                <a:ea typeface="微软雅黑" panose="020B0503020204020204" pitchFamily="34" charset="-122"/>
              </a:rPr>
              <a:t>65-68</a:t>
            </a:r>
            <a:r>
              <a:rPr lang="zh-CN" altLang="zh-CN" sz="1200" b="1" dirty="0" smtClean="0">
                <a:latin typeface="微软雅黑" panose="020B0503020204020204" pitchFamily="34" charset="-122"/>
                <a:ea typeface="微软雅黑" panose="020B0503020204020204" pitchFamily="34" charset="-122"/>
              </a:rPr>
              <a:t>元</a:t>
            </a:r>
            <a:r>
              <a:rPr lang="en-US" altLang="zh-CN" sz="1200" b="1" dirty="0" smtClean="0">
                <a:latin typeface="微软雅黑" panose="020B0503020204020204" pitchFamily="34" charset="-122"/>
                <a:ea typeface="微软雅黑" panose="020B0503020204020204" pitchFamily="34" charset="-122"/>
              </a:rPr>
              <a:t>/</a:t>
            </a:r>
            <a:r>
              <a:rPr lang="zh-CN" altLang="zh-CN" sz="1200" b="1" dirty="0" smtClean="0">
                <a:latin typeface="微软雅黑" panose="020B0503020204020204" pitchFamily="34" charset="-122"/>
                <a:ea typeface="微软雅黑" panose="020B0503020204020204" pitchFamily="34" charset="-122"/>
              </a:rPr>
              <a:t>桶</a:t>
            </a:r>
            <a:r>
              <a:rPr lang="zh-CN" altLang="en-US" sz="1200" b="1" dirty="0" smtClean="0">
                <a:latin typeface="微软雅黑" panose="020B0503020204020204" pitchFamily="34" charset="-122"/>
                <a:ea typeface="微软雅黑" panose="020B0503020204020204" pitchFamily="34" charset="-122"/>
              </a:rPr>
              <a:t>左右</a:t>
            </a:r>
            <a:r>
              <a:rPr lang="zh-CN" altLang="zh-CN" sz="1200" b="1" dirty="0" smtClean="0">
                <a:latin typeface="微软雅黑" panose="020B0503020204020204" pitchFamily="34" charset="-122"/>
                <a:ea typeface="微软雅黑" panose="020B0503020204020204" pitchFamily="34" charset="-122"/>
              </a:rPr>
              <a:t>，全年油价</a:t>
            </a:r>
            <a:r>
              <a:rPr lang="zh-CN" altLang="en-US" sz="1200" b="1" dirty="0" smtClean="0">
                <a:latin typeface="微软雅黑" panose="020B0503020204020204" pitchFamily="34" charset="-122"/>
                <a:ea typeface="微软雅黑" panose="020B0503020204020204" pitchFamily="34" charset="-122"/>
              </a:rPr>
              <a:t>预计位于</a:t>
            </a:r>
            <a:r>
              <a:rPr lang="en-US" altLang="zh-CN" sz="1200" b="1" dirty="0" smtClean="0">
                <a:latin typeface="微软雅黑" panose="020B0503020204020204" pitchFamily="34" charset="-122"/>
                <a:ea typeface="微软雅黑" panose="020B0503020204020204" pitchFamily="34" charset="-122"/>
              </a:rPr>
              <a:t>60-70</a:t>
            </a:r>
            <a:r>
              <a:rPr lang="zh-CN" altLang="zh-CN" sz="1200" b="1" dirty="0" smtClean="0">
                <a:latin typeface="微软雅黑" panose="020B0503020204020204" pitchFamily="34" charset="-122"/>
                <a:ea typeface="微软雅黑" panose="020B0503020204020204" pitchFamily="34" charset="-122"/>
              </a:rPr>
              <a:t>美元</a:t>
            </a:r>
            <a:r>
              <a:rPr lang="en-US" altLang="zh-CN" sz="1200" b="1" dirty="0" smtClean="0">
                <a:latin typeface="微软雅黑" panose="020B0503020204020204" pitchFamily="34" charset="-122"/>
                <a:ea typeface="微软雅黑" panose="020B0503020204020204" pitchFamily="34" charset="-122"/>
              </a:rPr>
              <a:t>/</a:t>
            </a:r>
            <a:r>
              <a:rPr lang="zh-CN" altLang="zh-CN" sz="1200" b="1" dirty="0" smtClean="0">
                <a:latin typeface="微软雅黑" panose="020B0503020204020204" pitchFamily="34" charset="-122"/>
                <a:ea typeface="微软雅黑" panose="020B0503020204020204" pitchFamily="34" charset="-122"/>
              </a:rPr>
              <a:t>桶区间内。</a:t>
            </a:r>
            <a:endParaRPr lang="zh-CN" altLang="en-US" sz="1200" b="1" dirty="0" smtClean="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7384729" y="2942013"/>
            <a:ext cx="1003801" cy="246221"/>
          </a:xfrm>
          <a:prstGeom prst="rect">
            <a:avLst/>
          </a:prstGeom>
        </p:spPr>
        <p:txBody>
          <a:bodyPr wrap="none">
            <a:spAutoFit/>
          </a:bodyPr>
          <a:lstStyle/>
          <a:p>
            <a:r>
              <a:rPr lang="zh-CN" altLang="en-US" sz="1000" dirty="0" smtClean="0"/>
              <a:t>单位：美元</a:t>
            </a:r>
            <a:r>
              <a:rPr lang="en-US" altLang="zh-CN" sz="1000" dirty="0" smtClean="0"/>
              <a:t>/</a:t>
            </a:r>
            <a:r>
              <a:rPr lang="zh-CN" altLang="en-US" sz="1000" dirty="0" smtClean="0"/>
              <a:t>桶</a:t>
            </a:r>
            <a:endParaRPr lang="zh-CN" altLang="en-US" sz="1000" dirty="0"/>
          </a:p>
        </p:txBody>
      </p:sp>
      <p:sp>
        <p:nvSpPr>
          <p:cNvPr id="14" name="矩形 13"/>
          <p:cNvSpPr/>
          <p:nvPr/>
        </p:nvSpPr>
        <p:spPr>
          <a:xfrm>
            <a:off x="804134" y="980844"/>
            <a:ext cx="7584396" cy="646331"/>
          </a:xfrm>
          <a:prstGeom prst="rect">
            <a:avLst/>
          </a:prstGeom>
        </p:spPr>
        <p:txBody>
          <a:bodyPr wrap="square">
            <a:spAutoFit/>
          </a:bodyPr>
          <a:lstStyle/>
          <a:p>
            <a:r>
              <a:rPr lang="en-US" altLang="zh-CN" sz="1200" dirty="0" smtClean="0">
                <a:latin typeface="微软雅黑" panose="020B0503020204020204" pitchFamily="34" charset="-122"/>
                <a:ea typeface="微软雅黑" panose="020B0503020204020204" pitchFamily="34" charset="-122"/>
              </a:rPr>
              <a:t>      </a:t>
            </a:r>
          </a:p>
          <a:p>
            <a:r>
              <a:rPr lang="en-US" altLang="zh-CN" sz="1200"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从后市来看，伊朗原油贸易豁免权到期和</a:t>
            </a:r>
            <a:r>
              <a:rPr lang="en-US" altLang="zh-CN" sz="1200" b="1" dirty="0" smtClean="0">
                <a:latin typeface="微软雅黑" panose="020B0503020204020204" pitchFamily="34" charset="-122"/>
                <a:ea typeface="微软雅黑" panose="020B0503020204020204" pitchFamily="34" charset="-122"/>
              </a:rPr>
              <a:t>OPEC</a:t>
            </a:r>
            <a:r>
              <a:rPr lang="zh-CN" altLang="en-US" sz="1200" b="1" dirty="0" smtClean="0">
                <a:latin typeface="微软雅黑" panose="020B0503020204020204" pitchFamily="34" charset="-122"/>
                <a:ea typeface="微软雅黑" panose="020B0503020204020204" pitchFamily="34" charset="-122"/>
              </a:rPr>
              <a:t>减产协议续约的影响仍是后期油价变化的主影响要因素，后期走势分析如下：</a:t>
            </a:r>
            <a:r>
              <a:rPr lang="zh-CN" altLang="en-US" sz="1200" dirty="0" smtClean="0">
                <a:latin typeface="微软雅黑" panose="020B0503020204020204" pitchFamily="34" charset="-122"/>
                <a:ea typeface="微软雅黑" panose="020B0503020204020204" pitchFamily="34" charset="-122"/>
              </a:rPr>
              <a:t> </a:t>
            </a:r>
            <a:endParaRPr lang="zh-CN" altLang="zh-CN" sz="1200" dirty="0" smtClean="0">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nvGraphicFramePr>
        <p:xfrm>
          <a:off x="971499" y="3188238"/>
          <a:ext cx="7201002" cy="2215222"/>
        </p:xfrm>
        <a:graphic>
          <a:graphicData uri="http://schemas.openxmlformats.org/drawingml/2006/table">
            <a:tbl>
              <a:tblPr/>
              <a:tblGrid>
                <a:gridCol w="1827122"/>
                <a:gridCol w="1343470"/>
                <a:gridCol w="1343470"/>
                <a:gridCol w="1343470"/>
                <a:gridCol w="1343470"/>
              </a:tblGrid>
              <a:tr h="183214">
                <a:tc rowSpan="2">
                  <a:txBody>
                    <a:bodyPr/>
                    <a:lstStyle/>
                    <a:p>
                      <a:pPr algn="ctr" rtl="0" fontAlgn="ctr"/>
                      <a:r>
                        <a:rPr lang="zh-CN" altLang="en-US" sz="1100" b="1" i="0" u="none" strike="noStrike" dirty="0">
                          <a:solidFill>
                            <a:srgbClr val="000000"/>
                          </a:solidFill>
                          <a:latin typeface="Arial"/>
                        </a:rPr>
                        <a:t>项目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rtl="0" fontAlgn="ctr"/>
                      <a:r>
                        <a:rPr lang="zh-CN" altLang="en-US" sz="1100" b="1" i="0" u="none" strike="noStrike" dirty="0">
                          <a:solidFill>
                            <a:srgbClr val="000000"/>
                          </a:solidFill>
                          <a:latin typeface="Arial"/>
                        </a:rPr>
                        <a:t>布伦特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3214">
                <a:tc vMerge="1">
                  <a:txBody>
                    <a:bodyPr/>
                    <a:lstStyle/>
                    <a:p>
                      <a:endParaRPr lang="zh-CN" altLang="en-US"/>
                    </a:p>
                  </a:txBody>
                  <a:tcPr/>
                </a:tc>
                <a:tc>
                  <a:txBody>
                    <a:bodyPr/>
                    <a:lstStyle/>
                    <a:p>
                      <a:pPr algn="ctr" rtl="0" fontAlgn="ctr"/>
                      <a:r>
                        <a:rPr lang="zh-CN" altLang="en-US" sz="1100" b="1" i="0" u="none" strike="noStrike">
                          <a:solidFill>
                            <a:srgbClr val="000000"/>
                          </a:solidFill>
                          <a:latin typeface="Arial"/>
                        </a:rPr>
                        <a:t>二季度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100" b="1" i="0" u="none" strike="noStrike">
                          <a:solidFill>
                            <a:srgbClr val="000000"/>
                          </a:solidFill>
                          <a:latin typeface="Arial"/>
                        </a:rPr>
                        <a:t>三季度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100" b="1" i="0" u="none" strike="noStrike">
                          <a:solidFill>
                            <a:srgbClr val="000000"/>
                          </a:solidFill>
                          <a:latin typeface="Arial"/>
                        </a:rPr>
                        <a:t>四季度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1" i="0" u="none" strike="noStrike" dirty="0">
                          <a:solidFill>
                            <a:srgbClr val="000000"/>
                          </a:solidFill>
                          <a:latin typeface="微软雅黑"/>
                        </a:rPr>
                        <a:t>2019</a:t>
                      </a:r>
                      <a:r>
                        <a:rPr lang="zh-CN" altLang="en-US" sz="1100" b="1" i="0" u="none" strike="noStrike" dirty="0">
                          <a:solidFill>
                            <a:srgbClr val="000000"/>
                          </a:solidFill>
                          <a:latin typeface="Arial"/>
                        </a:rPr>
                        <a:t>年</a:t>
                      </a:r>
                      <a:endParaRPr lang="zh-CN" altLang="en-US" sz="1100" b="1" i="0" u="none" strike="noStrike" dirty="0">
                        <a:solidFill>
                          <a:srgbClr val="000000"/>
                        </a:solidFill>
                        <a:latin typeface="微软雅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214">
                <a:tc>
                  <a:txBody>
                    <a:bodyPr/>
                    <a:lstStyle/>
                    <a:p>
                      <a:pPr algn="l" rtl="0" fontAlgn="ctr"/>
                      <a:r>
                        <a:rPr lang="zh-CN" altLang="en-US" sz="1100" b="1" i="0" u="none" strike="noStrike" dirty="0">
                          <a:solidFill>
                            <a:srgbClr val="000000"/>
                          </a:solidFill>
                          <a:latin typeface="宋体"/>
                        </a:rPr>
                        <a:t>高盛</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65.5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558">
                <a:tc>
                  <a:txBody>
                    <a:bodyPr/>
                    <a:lstStyle/>
                    <a:p>
                      <a:pPr algn="l" rtl="0" fontAlgn="ctr"/>
                      <a:r>
                        <a:rPr lang="zh-CN" altLang="en-US" sz="1000" b="1" i="0" u="none" strike="noStrike" dirty="0">
                          <a:solidFill>
                            <a:srgbClr val="000000"/>
                          </a:solidFill>
                          <a:latin typeface="Arial"/>
                        </a:rPr>
                        <a:t>巴克莱银行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558">
                <a:tc>
                  <a:txBody>
                    <a:bodyPr/>
                    <a:lstStyle/>
                    <a:p>
                      <a:pPr algn="l" rtl="0" fontAlgn="ctr"/>
                      <a:r>
                        <a:rPr lang="zh-CN" altLang="en-US" sz="1000" b="1" i="0" u="none" strike="noStrike">
                          <a:solidFill>
                            <a:srgbClr val="000000"/>
                          </a:solidFill>
                          <a:latin typeface="Arial"/>
                        </a:rPr>
                        <a:t>渣打银行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558">
                <a:tc>
                  <a:txBody>
                    <a:bodyPr/>
                    <a:lstStyle/>
                    <a:p>
                      <a:pPr algn="l" rtl="0" fontAlgn="ctr"/>
                      <a:r>
                        <a:rPr lang="en-US" sz="1000" b="1" i="0" u="none" strike="noStrike" dirty="0">
                          <a:solidFill>
                            <a:srgbClr val="000000"/>
                          </a:solidFill>
                          <a:latin typeface="微软雅黑"/>
                        </a:rPr>
                        <a:t>REFINITIV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68.9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558">
                <a:tc>
                  <a:txBody>
                    <a:bodyPr/>
                    <a:lstStyle/>
                    <a:p>
                      <a:pPr algn="l" rtl="0" fontAlgn="ctr"/>
                      <a:r>
                        <a:rPr lang="en-US" sz="1000" b="1" i="0" u="none" strike="noStrike">
                          <a:solidFill>
                            <a:srgbClr val="000000"/>
                          </a:solidFill>
                          <a:latin typeface="微软雅黑"/>
                        </a:rPr>
                        <a:t>JP MORGAN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71.3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70.7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558">
                <a:tc>
                  <a:txBody>
                    <a:bodyPr/>
                    <a:lstStyle/>
                    <a:p>
                      <a:pPr algn="l" rtl="0" fontAlgn="ctr"/>
                      <a:r>
                        <a:rPr lang="zh-CN" altLang="en-US" sz="1000" b="1" i="0" u="none" strike="noStrike">
                          <a:solidFill>
                            <a:srgbClr val="000000"/>
                          </a:solidFill>
                          <a:latin typeface="Arial"/>
                        </a:rPr>
                        <a:t>巴黎银行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558">
                <a:tc>
                  <a:txBody>
                    <a:bodyPr/>
                    <a:lstStyle/>
                    <a:p>
                      <a:pPr algn="l" rtl="0" fontAlgn="ctr"/>
                      <a:r>
                        <a:rPr lang="en-US" sz="1000" b="1" i="0" u="none" strike="noStrike">
                          <a:solidFill>
                            <a:srgbClr val="000000"/>
                          </a:solidFill>
                          <a:latin typeface="微软雅黑"/>
                        </a:rPr>
                        <a:t>JBC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64.3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62.3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63.9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558">
                <a:tc>
                  <a:txBody>
                    <a:bodyPr/>
                    <a:lstStyle/>
                    <a:p>
                      <a:pPr algn="l" rtl="0" fontAlgn="ctr"/>
                      <a:r>
                        <a:rPr lang="en-US" sz="1000" b="1" i="0" u="none" strike="noStrike">
                          <a:solidFill>
                            <a:srgbClr val="000000"/>
                          </a:solidFill>
                          <a:latin typeface="微软雅黑"/>
                        </a:rPr>
                        <a:t>PIRA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69.4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69.2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558">
                <a:tc>
                  <a:txBody>
                    <a:bodyPr/>
                    <a:lstStyle/>
                    <a:p>
                      <a:pPr algn="l" rtl="0" fontAlgn="ctr"/>
                      <a:r>
                        <a:rPr lang="en-US" sz="1000" b="1" i="0" u="none" strike="noStrike">
                          <a:solidFill>
                            <a:srgbClr val="000000"/>
                          </a:solidFill>
                          <a:latin typeface="微软雅黑"/>
                        </a:rPr>
                        <a:t>ENERGY ASPECTS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558">
                <a:tc>
                  <a:txBody>
                    <a:bodyPr/>
                    <a:lstStyle/>
                    <a:p>
                      <a:pPr algn="l" rtl="0" fontAlgn="ctr"/>
                      <a:r>
                        <a:rPr lang="en-US" sz="1000" b="1" i="0" u="none" strike="noStrike">
                          <a:solidFill>
                            <a:srgbClr val="000000"/>
                          </a:solidFill>
                          <a:latin typeface="微软雅黑"/>
                        </a:rPr>
                        <a:t>EIA（DTD BRENT）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a:solidFill>
                            <a:srgbClr val="000000"/>
                          </a:solidFill>
                          <a:latin typeface="宋体"/>
                        </a:rPr>
                        <a:t>62.7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0" i="0" u="none" strike="noStrike" dirty="0">
                          <a:solidFill>
                            <a:srgbClr val="000000"/>
                          </a:solidFill>
                          <a:latin typeface="宋体"/>
                        </a:rPr>
                        <a:t>62.8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558">
                <a:tc>
                  <a:txBody>
                    <a:bodyPr/>
                    <a:lstStyle/>
                    <a:p>
                      <a:pPr algn="l" rtl="0" fontAlgn="ctr"/>
                      <a:r>
                        <a:rPr lang="zh-CN" altLang="en-US" sz="1000" b="1" i="0" u="none" strike="noStrike">
                          <a:solidFill>
                            <a:srgbClr val="000000"/>
                          </a:solidFill>
                          <a:latin typeface="Arial"/>
                        </a:rPr>
                        <a:t>路透调查平均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1" i="0" u="none" strike="noStrike">
                          <a:solidFill>
                            <a:srgbClr val="000000"/>
                          </a:solidFill>
                          <a:latin typeface="宋体"/>
                        </a:rPr>
                        <a:t>67.6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1" i="0" u="none" strike="noStrike" dirty="0">
                          <a:solidFill>
                            <a:srgbClr val="000000"/>
                          </a:solidFill>
                          <a:latin typeface="宋体"/>
                        </a:rPr>
                        <a:t>68.9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1" i="0" u="none" strike="noStrike">
                          <a:solidFill>
                            <a:srgbClr val="000000"/>
                          </a:solidFill>
                          <a:latin typeface="宋体"/>
                        </a:rPr>
                        <a:t>68.4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000" b="1" i="0" u="none" strike="noStrike" dirty="0">
                          <a:solidFill>
                            <a:srgbClr val="000000"/>
                          </a:solidFill>
                          <a:latin typeface="宋体"/>
                        </a:rPr>
                        <a:t>67.1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86538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5</a:t>
            </a:r>
            <a:endParaRPr lang="zh-CN" altLang="en-US" dirty="0">
              <a:solidFill>
                <a:srgbClr val="FFFFFF"/>
              </a:solidFill>
              <a:latin typeface="Arial" panose="020B0604020202020204" pitchFamily="34" charset="0"/>
              <a:cs typeface="Arial" panose="020B0604020202020204" pitchFamily="34" charset="0"/>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17" name="Rectangle 3"/>
          <p:cNvSpPr>
            <a:spLocks noChangeArrowheads="1"/>
          </p:cNvSpPr>
          <p:nvPr/>
        </p:nvSpPr>
        <p:spPr bwMode="auto">
          <a:xfrm>
            <a:off x="179512" y="845825"/>
            <a:ext cx="8678768" cy="328936"/>
          </a:xfrm>
          <a:prstGeom prst="rect">
            <a:avLst/>
          </a:prstGeom>
          <a:noFill/>
          <a:ln w="9525" algn="ctr">
            <a:noFill/>
            <a:prstDash val="sysDot"/>
            <a:miter lim="800000"/>
            <a:headEnd/>
            <a:tailEnd/>
          </a:ln>
        </p:spPr>
        <p:txBody>
          <a:bodyPr wrap="square">
            <a:spAutoFit/>
          </a:bodyPr>
          <a:lstStyle/>
          <a:p>
            <a:pPr algn="just" eaLnBrk="0" hangingPunct="0">
              <a:lnSpc>
                <a:spcPct val="120000"/>
              </a:lnSpc>
              <a:spcBef>
                <a:spcPts val="0"/>
              </a:spcBef>
              <a:buSzPct val="60000"/>
            </a:pPr>
            <a:r>
              <a:rPr lang="zh-CN" altLang="en-US" sz="1400" b="1" dirty="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     </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7018170" y="2761173"/>
            <a:ext cx="1003801" cy="246221"/>
          </a:xfrm>
          <a:prstGeom prst="rect">
            <a:avLst/>
          </a:prstGeom>
        </p:spPr>
        <p:txBody>
          <a:bodyPr wrap="none">
            <a:spAutoFit/>
          </a:bodyPr>
          <a:lstStyle/>
          <a:p>
            <a:r>
              <a:rPr lang="zh-CN" altLang="en-US" sz="1000" dirty="0" smtClean="0"/>
              <a:t>单位：美元</a:t>
            </a:r>
            <a:r>
              <a:rPr lang="en-US" altLang="zh-CN" sz="1000" dirty="0" smtClean="0"/>
              <a:t>/</a:t>
            </a:r>
            <a:r>
              <a:rPr lang="zh-CN" altLang="en-US" sz="1000" dirty="0" smtClean="0"/>
              <a:t>桶</a:t>
            </a:r>
            <a:endParaRPr lang="zh-CN" altLang="en-US" sz="1000" dirty="0"/>
          </a:p>
        </p:txBody>
      </p:sp>
      <p:sp>
        <p:nvSpPr>
          <p:cNvPr id="15"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进口原油价格情况</a:t>
            </a:r>
          </a:p>
          <a:p>
            <a:pPr marL="0" lvl="1">
              <a:spcBef>
                <a:spcPct val="0"/>
              </a:spcBef>
            </a:pP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20" name="矩形 19"/>
          <p:cNvSpPr/>
          <p:nvPr/>
        </p:nvSpPr>
        <p:spPr>
          <a:xfrm>
            <a:off x="827480" y="1405197"/>
            <a:ext cx="7465843" cy="1015663"/>
          </a:xfrm>
          <a:prstGeom prst="rect">
            <a:avLst/>
          </a:prstGeom>
        </p:spPr>
        <p:txBody>
          <a:bodyPr wrap="square">
            <a:spAutoFit/>
          </a:bodyPr>
          <a:lstStyle/>
          <a:p>
            <a:r>
              <a:rPr lang="en-US" altLang="zh-CN" sz="1200" dirty="0" smtClean="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3</a:t>
            </a:r>
            <a:r>
              <a:rPr lang="zh-CN" altLang="zh-CN" sz="1200" b="1" dirty="0" smtClean="0">
                <a:latin typeface="微软雅黑" panose="020B0503020204020204" pitchFamily="34" charset="-122"/>
                <a:ea typeface="微软雅黑" panose="020B0503020204020204" pitchFamily="34" charset="-122"/>
              </a:rPr>
              <a:t>月份联化实际采购价</a:t>
            </a:r>
            <a:r>
              <a:rPr lang="zh-CN" altLang="en-US" sz="1200" b="1" dirty="0" smtClean="0">
                <a:latin typeface="微软雅黑" panose="020B0503020204020204" pitchFamily="34" charset="-122"/>
                <a:ea typeface="微软雅黑" panose="020B0503020204020204" pitchFamily="34" charset="-122"/>
              </a:rPr>
              <a:t>比</a:t>
            </a:r>
            <a:r>
              <a:rPr lang="zh-CN" altLang="zh-CN" sz="1200" b="1" dirty="0" smtClean="0">
                <a:latin typeface="微软雅黑" panose="020B0503020204020204" pitchFamily="34" charset="-122"/>
                <a:ea typeface="微软雅黑" panose="020B0503020204020204" pitchFamily="34" charset="-122"/>
              </a:rPr>
              <a:t>三种原油月均价</a:t>
            </a:r>
            <a:r>
              <a:rPr lang="zh-CN" altLang="en-US" sz="1200" b="1" dirty="0" smtClean="0">
                <a:latin typeface="微软雅黑" panose="020B0503020204020204" pitchFamily="34" charset="-122"/>
                <a:ea typeface="微软雅黑" panose="020B0503020204020204" pitchFamily="34" charset="-122"/>
              </a:rPr>
              <a:t>格低</a:t>
            </a:r>
            <a:r>
              <a:rPr lang="en-US" altLang="zh-CN" sz="1200" b="1" dirty="0" smtClean="0">
                <a:latin typeface="微软雅黑" panose="020B0503020204020204" pitchFamily="34" charset="-122"/>
                <a:ea typeface="微软雅黑" panose="020B0503020204020204" pitchFamily="34" charset="-122"/>
              </a:rPr>
              <a:t>0.12</a:t>
            </a:r>
            <a:r>
              <a:rPr lang="zh-CN" altLang="zh-CN" sz="1200" b="1" dirty="0" smtClean="0">
                <a:latin typeface="微软雅黑" panose="020B0503020204020204" pitchFamily="34" charset="-122"/>
                <a:ea typeface="微软雅黑" panose="020B0503020204020204" pitchFamily="34" charset="-122"/>
              </a:rPr>
              <a:t>美元</a:t>
            </a:r>
            <a:r>
              <a:rPr lang="en-US" altLang="zh-CN" sz="1200" b="1" dirty="0" smtClean="0">
                <a:latin typeface="微软雅黑" panose="020B0503020204020204" pitchFamily="34" charset="-122"/>
                <a:ea typeface="微软雅黑" panose="020B0503020204020204" pitchFamily="34" charset="-122"/>
              </a:rPr>
              <a:t>/</a:t>
            </a:r>
            <a:r>
              <a:rPr lang="zh-CN" altLang="zh-CN" sz="1200" b="1" dirty="0" smtClean="0">
                <a:latin typeface="微软雅黑" panose="020B0503020204020204" pitchFamily="34" charset="-122"/>
                <a:ea typeface="微软雅黑" panose="020B0503020204020204" pitchFamily="34" charset="-122"/>
              </a:rPr>
              <a:t>桶</a:t>
            </a:r>
            <a:r>
              <a:rPr lang="zh-CN" altLang="en-US" sz="1200" b="1" dirty="0" smtClean="0">
                <a:latin typeface="微软雅黑" panose="020B0503020204020204" pitchFamily="34" charset="-122"/>
                <a:ea typeface="微软雅黑" panose="020B0503020204020204" pitchFamily="34" charset="-122"/>
              </a:rPr>
              <a:t>，未完成考核指标</a:t>
            </a:r>
            <a:r>
              <a:rPr lang="zh-CN" altLang="zh-CN" sz="1200" b="1"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主要原因一是</a:t>
            </a:r>
            <a:r>
              <a:rPr lang="zh-CN" altLang="zh-CN" sz="1200" dirty="0" smtClean="0">
                <a:latin typeface="微软雅黑" panose="020B0503020204020204" pitchFamily="34" charset="-122"/>
                <a:ea typeface="微软雅黑" panose="020B0503020204020204" pitchFamily="34" charset="-122"/>
              </a:rPr>
              <a:t>联化采购基准价</a:t>
            </a:r>
            <a:r>
              <a:rPr lang="zh-CN" altLang="en-US" sz="1200" dirty="0" smtClean="0">
                <a:latin typeface="微软雅黑" panose="020B0503020204020204" pitchFamily="34" charset="-122"/>
                <a:ea typeface="微软雅黑" panose="020B0503020204020204" pitchFamily="34" charset="-122"/>
              </a:rPr>
              <a:t>比</a:t>
            </a:r>
            <a:r>
              <a:rPr lang="zh-CN" altLang="zh-CN" sz="1200" dirty="0" smtClean="0">
                <a:latin typeface="微软雅黑" panose="020B0503020204020204" pitchFamily="34" charset="-122"/>
                <a:ea typeface="微软雅黑" panose="020B0503020204020204" pitchFamily="34" charset="-122"/>
              </a:rPr>
              <a:t>三种原油价</a:t>
            </a:r>
            <a:r>
              <a:rPr lang="zh-CN" altLang="en-US" sz="1200" dirty="0" smtClean="0">
                <a:latin typeface="微软雅黑" panose="020B0503020204020204" pitchFamily="34" charset="-122"/>
                <a:ea typeface="微软雅黑" panose="020B0503020204020204" pitchFamily="34" charset="-122"/>
              </a:rPr>
              <a:t>高</a:t>
            </a:r>
            <a:r>
              <a:rPr lang="en-US" altLang="zh-CN" sz="1200" dirty="0" smtClean="0">
                <a:latin typeface="微软雅黑" panose="020B0503020204020204" pitchFamily="34" charset="-122"/>
                <a:ea typeface="微软雅黑" panose="020B0503020204020204" pitchFamily="34" charset="-122"/>
              </a:rPr>
              <a:t>0.64</a:t>
            </a:r>
            <a:r>
              <a:rPr lang="zh-CN" altLang="zh-CN"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桶，较上月</a:t>
            </a:r>
            <a:r>
              <a:rPr lang="zh-CN" altLang="en-US" sz="1200" dirty="0" smtClean="0">
                <a:latin typeface="微软雅黑" panose="020B0503020204020204" pitchFamily="34" charset="-122"/>
                <a:ea typeface="微软雅黑" panose="020B0503020204020204" pitchFamily="34" charset="-122"/>
              </a:rPr>
              <a:t>高</a:t>
            </a:r>
            <a:r>
              <a:rPr lang="en-US" altLang="zh-CN" sz="1200" dirty="0" smtClean="0">
                <a:latin typeface="微软雅黑" panose="020B0503020204020204" pitchFamily="34" charset="-122"/>
                <a:ea typeface="微软雅黑" panose="020B0503020204020204" pitchFamily="34" charset="-122"/>
              </a:rPr>
              <a:t>0.28</a:t>
            </a:r>
            <a:r>
              <a:rPr lang="zh-CN" altLang="zh-CN"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桶</a:t>
            </a:r>
            <a:r>
              <a:rPr lang="zh-CN" altLang="en-US" sz="1200" dirty="0" smtClean="0">
                <a:latin typeface="微软雅黑" panose="020B0503020204020204" pitchFamily="34" charset="-122"/>
                <a:ea typeface="微软雅黑" panose="020B0503020204020204" pitchFamily="34" charset="-122"/>
              </a:rPr>
              <a:t>，主要因为现货价格走强，期现货价差缩窄，其中：布伦特期现货价差缩窄</a:t>
            </a:r>
            <a:r>
              <a:rPr lang="en-US" altLang="zh-CN" sz="1200" dirty="0" smtClean="0">
                <a:latin typeface="微软雅黑" panose="020B0503020204020204" pitchFamily="34" charset="-122"/>
                <a:ea typeface="微软雅黑" panose="020B0503020204020204" pitchFamily="34" charset="-122"/>
              </a:rPr>
              <a:t>0.38</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桶，而中东油期现货缩窄</a:t>
            </a:r>
            <a:r>
              <a:rPr lang="en-US" altLang="zh-CN" sz="1200" dirty="0" smtClean="0">
                <a:latin typeface="微软雅黑" panose="020B0503020204020204" pitchFamily="34" charset="-122"/>
                <a:ea typeface="微软雅黑" panose="020B0503020204020204" pitchFamily="34" charset="-122"/>
              </a:rPr>
              <a:t>0.5</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桶；二是</a:t>
            </a:r>
            <a:r>
              <a:rPr lang="zh-CN" altLang="zh-CN" sz="1200" dirty="0" smtClean="0">
                <a:latin typeface="微软雅黑" panose="020B0503020204020204" pitchFamily="34" charset="-122"/>
                <a:ea typeface="微软雅黑" panose="020B0503020204020204" pitchFamily="34" charset="-122"/>
              </a:rPr>
              <a:t>联化采购贴水</a:t>
            </a:r>
            <a:r>
              <a:rPr lang="en-US" altLang="zh-CN" sz="1200" dirty="0" smtClean="0">
                <a:latin typeface="微软雅黑" panose="020B0503020204020204" pitchFamily="34" charset="-122"/>
                <a:ea typeface="微软雅黑" panose="020B0503020204020204" pitchFamily="34" charset="-122"/>
              </a:rPr>
              <a:t>-0.76</a:t>
            </a:r>
            <a:r>
              <a:rPr lang="zh-CN" altLang="zh-CN"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桶，</a:t>
            </a:r>
            <a:r>
              <a:rPr lang="zh-CN" altLang="en-US" sz="1200" dirty="0" smtClean="0">
                <a:latin typeface="微软雅黑" panose="020B0503020204020204" pitchFamily="34" charset="-122"/>
                <a:ea typeface="微软雅黑" panose="020B0503020204020204" pitchFamily="34" charset="-122"/>
              </a:rPr>
              <a:t>较</a:t>
            </a:r>
            <a:r>
              <a:rPr lang="zh-CN" altLang="zh-CN" sz="1200" dirty="0" smtClean="0">
                <a:latin typeface="微软雅黑" panose="020B0503020204020204" pitchFamily="34" charset="-122"/>
                <a:ea typeface="微软雅黑" panose="020B0503020204020204" pitchFamily="34" charset="-122"/>
              </a:rPr>
              <a:t>上月</a:t>
            </a:r>
            <a:r>
              <a:rPr lang="zh-CN" altLang="en-US" sz="1200" dirty="0" smtClean="0">
                <a:latin typeface="微软雅黑" panose="020B0503020204020204" pitchFamily="34" charset="-122"/>
                <a:ea typeface="微软雅黑" panose="020B0503020204020204" pitchFamily="34" charset="-122"/>
              </a:rPr>
              <a:t>高</a:t>
            </a:r>
            <a:r>
              <a:rPr lang="en-US" altLang="zh-CN" sz="1200" dirty="0" smtClean="0">
                <a:latin typeface="微软雅黑" panose="020B0503020204020204" pitchFamily="34" charset="-122"/>
                <a:ea typeface="微软雅黑" panose="020B0503020204020204" pitchFamily="34" charset="-122"/>
              </a:rPr>
              <a:t>0.35</a:t>
            </a:r>
            <a:r>
              <a:rPr lang="zh-CN" altLang="zh-CN"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桶</a:t>
            </a:r>
            <a:r>
              <a:rPr lang="zh-CN" altLang="en-US" sz="12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主要原因为</a:t>
            </a:r>
            <a:r>
              <a:rPr lang="en-US" altLang="zh-CN" sz="1200" dirty="0" smtClean="0">
                <a:latin typeface="微软雅黑" panose="020B0503020204020204" pitchFamily="34" charset="-122"/>
                <a:ea typeface="微软雅黑" panose="020B0503020204020204" pitchFamily="34" charset="-122"/>
              </a:rPr>
              <a:t>OPEC</a:t>
            </a:r>
            <a:r>
              <a:rPr lang="zh-CN" altLang="en-US" sz="1200" dirty="0" smtClean="0">
                <a:latin typeface="微软雅黑" panose="020B0503020204020204" pitchFamily="34" charset="-122"/>
                <a:ea typeface="微软雅黑" panose="020B0503020204020204" pitchFamily="34" charset="-122"/>
              </a:rPr>
              <a:t>减产、伊朗制裁和地炼需求旺盛，贴水水平提高</a:t>
            </a:r>
            <a:r>
              <a:rPr lang="zh-CN"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一季度</a:t>
            </a:r>
            <a:r>
              <a:rPr lang="zh-CN" altLang="zh-CN" sz="1200" b="1" dirty="0" smtClean="0">
                <a:latin typeface="微软雅黑" panose="020B0503020204020204" pitchFamily="34" charset="-122"/>
                <a:ea typeface="微软雅黑" panose="020B0503020204020204" pitchFamily="34" charset="-122"/>
              </a:rPr>
              <a:t>联化实际采购</a:t>
            </a:r>
            <a:r>
              <a:rPr lang="zh-CN" altLang="en-US" sz="1200" b="1" dirty="0" smtClean="0">
                <a:latin typeface="微软雅黑" panose="020B0503020204020204" pitchFamily="34" charset="-122"/>
                <a:ea typeface="微软雅黑" panose="020B0503020204020204" pitchFamily="34" charset="-122"/>
              </a:rPr>
              <a:t>价与</a:t>
            </a:r>
            <a:r>
              <a:rPr lang="zh-CN" altLang="zh-CN" sz="1200" b="1" dirty="0" smtClean="0">
                <a:latin typeface="微软雅黑" panose="020B0503020204020204" pitchFamily="34" charset="-122"/>
                <a:ea typeface="微软雅黑" panose="020B0503020204020204" pitchFamily="34" charset="-122"/>
              </a:rPr>
              <a:t>三种原油月均价</a:t>
            </a:r>
            <a:r>
              <a:rPr lang="zh-CN" altLang="en-US" sz="1200" b="1" dirty="0" smtClean="0">
                <a:latin typeface="微软雅黑" panose="020B0503020204020204" pitchFamily="34" charset="-122"/>
                <a:ea typeface="微软雅黑" panose="020B0503020204020204" pitchFamily="34" charset="-122"/>
              </a:rPr>
              <a:t>价差为零，后期完成全年考核目标</a:t>
            </a:r>
            <a:r>
              <a:rPr lang="en-US" altLang="zh-CN" sz="1200" b="1" dirty="0" smtClean="0">
                <a:latin typeface="微软雅黑" panose="020B0503020204020204" pitchFamily="34" charset="-122"/>
                <a:ea typeface="微软雅黑" panose="020B0503020204020204" pitchFamily="34" charset="-122"/>
              </a:rPr>
              <a:t>0.5</a:t>
            </a:r>
            <a:r>
              <a:rPr lang="zh-CN" altLang="zh-CN" sz="1200" b="1" dirty="0" smtClean="0">
                <a:latin typeface="微软雅黑" panose="020B0503020204020204" pitchFamily="34" charset="-122"/>
                <a:ea typeface="微软雅黑" panose="020B0503020204020204" pitchFamily="34" charset="-122"/>
              </a:rPr>
              <a:t>美元</a:t>
            </a:r>
            <a:r>
              <a:rPr lang="en-US" altLang="zh-CN" sz="1200" b="1" dirty="0" smtClean="0">
                <a:latin typeface="微软雅黑" panose="020B0503020204020204" pitchFamily="34" charset="-122"/>
                <a:ea typeface="微软雅黑" panose="020B0503020204020204" pitchFamily="34" charset="-122"/>
              </a:rPr>
              <a:t>/</a:t>
            </a:r>
            <a:r>
              <a:rPr lang="zh-CN" altLang="zh-CN" sz="1200" b="1" dirty="0" smtClean="0">
                <a:latin typeface="微软雅黑" panose="020B0503020204020204" pitchFamily="34" charset="-122"/>
                <a:ea typeface="微软雅黑" panose="020B0503020204020204" pitchFamily="34" charset="-122"/>
              </a:rPr>
              <a:t>桶</a:t>
            </a:r>
            <a:r>
              <a:rPr lang="zh-CN" altLang="en-US" sz="1200" b="1" dirty="0" smtClean="0">
                <a:latin typeface="微软雅黑" panose="020B0503020204020204" pitchFamily="34" charset="-122"/>
                <a:ea typeface="微软雅黑" panose="020B0503020204020204" pitchFamily="34" charset="-122"/>
              </a:rPr>
              <a:t>压力较大</a:t>
            </a:r>
            <a:r>
              <a:rPr lang="zh-CN" altLang="zh-CN" sz="1200" b="1"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 </a:t>
            </a:r>
          </a:p>
        </p:txBody>
      </p:sp>
      <p:sp>
        <p:nvSpPr>
          <p:cNvPr id="21" name="Rectangle 3"/>
          <p:cNvSpPr>
            <a:spLocks noChangeArrowheads="1"/>
          </p:cNvSpPr>
          <p:nvPr/>
        </p:nvSpPr>
        <p:spPr bwMode="auto">
          <a:xfrm>
            <a:off x="179388" y="845852"/>
            <a:ext cx="8678862" cy="350838"/>
          </a:xfrm>
          <a:prstGeom prst="rect">
            <a:avLst/>
          </a:prstGeom>
          <a:noFill/>
          <a:ln w="9525" algn="ctr">
            <a:noFill/>
            <a:prstDash val="sysDot"/>
            <a:miter lim="800000"/>
            <a:headEnd/>
            <a:tailEnd/>
          </a:ln>
        </p:spPr>
        <p:txBody>
          <a:bodyPr>
            <a:spAutoFit/>
          </a:bodyPr>
          <a:lstStyle/>
          <a:p>
            <a:pPr algn="just" eaLnBrk="0" hangingPunct="0">
              <a:lnSpc>
                <a:spcPct val="120000"/>
              </a:lnSpc>
              <a:buSzPct val="60000"/>
            </a:pPr>
            <a:r>
              <a:rPr lang="zh-CN" altLang="en-US" sz="1400" b="1" dirty="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     进口原油价格情况</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2" name="表格 21"/>
          <p:cNvGraphicFramePr>
            <a:graphicFrameLocks noGrp="1"/>
          </p:cNvGraphicFramePr>
          <p:nvPr/>
        </p:nvGraphicFramePr>
        <p:xfrm>
          <a:off x="971500" y="3212970"/>
          <a:ext cx="7050471" cy="1944270"/>
        </p:xfrm>
        <a:graphic>
          <a:graphicData uri="http://schemas.openxmlformats.org/drawingml/2006/table">
            <a:tbl>
              <a:tblPr/>
              <a:tblGrid>
                <a:gridCol w="2304320"/>
                <a:gridCol w="720100"/>
                <a:gridCol w="648090"/>
                <a:gridCol w="648090"/>
                <a:gridCol w="648090"/>
                <a:gridCol w="720100"/>
                <a:gridCol w="720100"/>
                <a:gridCol w="641581"/>
              </a:tblGrid>
              <a:tr h="269336">
                <a:tc>
                  <a:txBody>
                    <a:bodyPr/>
                    <a:lstStyle/>
                    <a:p>
                      <a:pPr algn="ctr" rtl="0" fontAlgn="ctr"/>
                      <a:r>
                        <a:rPr lang="zh-CN" altLang="en-US" sz="900" b="0" i="0" u="none" strike="noStrike" dirty="0">
                          <a:solidFill>
                            <a:srgbClr val="000000"/>
                          </a:solidFill>
                          <a:latin typeface="Arial"/>
                        </a:rPr>
                        <a:t>项目</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dirty="0">
                          <a:solidFill>
                            <a:srgbClr val="000000"/>
                          </a:solidFill>
                          <a:latin typeface="Arial Unicode MS"/>
                        </a:rPr>
                        <a:t>1</a:t>
                      </a:r>
                      <a:r>
                        <a:rPr lang="zh-CN" altLang="en-US" sz="900" b="0" i="0" u="none" strike="noStrike" dirty="0">
                          <a:solidFill>
                            <a:srgbClr val="000000"/>
                          </a:solidFill>
                          <a:latin typeface="Arial"/>
                        </a:rPr>
                        <a:t>月</a:t>
                      </a:r>
                      <a:r>
                        <a:rPr lang="zh-CN" altLang="en-US" sz="900" b="0" i="0" u="none" strike="noStrike" dirty="0">
                          <a:solidFill>
                            <a:srgbClr val="000000"/>
                          </a:solidFill>
                          <a:latin typeface="Arial Unicode MS"/>
                        </a:rPr>
                        <a:t>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dirty="0">
                          <a:solidFill>
                            <a:srgbClr val="000000"/>
                          </a:solidFill>
                          <a:latin typeface="Arial Unicode MS"/>
                        </a:rPr>
                        <a:t>2</a:t>
                      </a:r>
                      <a:r>
                        <a:rPr lang="zh-CN" altLang="en-US" sz="900" b="0" i="0" u="none" strike="noStrike" dirty="0">
                          <a:solidFill>
                            <a:srgbClr val="000000"/>
                          </a:solidFill>
                          <a:latin typeface="Arial"/>
                        </a:rPr>
                        <a:t>月</a:t>
                      </a:r>
                      <a:r>
                        <a:rPr lang="zh-CN" altLang="en-US" sz="900" b="0" i="0" u="none" strike="noStrike" dirty="0">
                          <a:solidFill>
                            <a:srgbClr val="000000"/>
                          </a:solidFill>
                          <a:latin typeface="Arial Unicode MS"/>
                        </a:rPr>
                        <a:t>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dirty="0">
                          <a:solidFill>
                            <a:srgbClr val="000000"/>
                          </a:solidFill>
                          <a:latin typeface="Arial Unicode MS"/>
                        </a:rPr>
                        <a:t>3</a:t>
                      </a:r>
                      <a:r>
                        <a:rPr lang="zh-CN" altLang="en-US" sz="900" b="0" i="0" u="none" strike="noStrike" dirty="0">
                          <a:solidFill>
                            <a:srgbClr val="000000"/>
                          </a:solidFill>
                          <a:latin typeface="Arial Unicode MS"/>
                        </a:rPr>
                        <a:t>月</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latin typeface="Arial"/>
                        </a:rPr>
                        <a:t>环比</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latin typeface="Arial"/>
                        </a:rPr>
                        <a:t>累计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latin typeface="Arial"/>
                        </a:rPr>
                        <a:t>同期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900" b="0" i="0" u="none" strike="noStrike" dirty="0">
                          <a:solidFill>
                            <a:srgbClr val="000000"/>
                          </a:solidFill>
                          <a:latin typeface="Arial"/>
                        </a:rPr>
                        <a:t>同比</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9336">
                <a:tc>
                  <a:txBody>
                    <a:bodyPr/>
                    <a:lstStyle/>
                    <a:p>
                      <a:pPr algn="l" rtl="0" fontAlgn="ctr"/>
                      <a:r>
                        <a:rPr lang="zh-CN" altLang="en-US" sz="900" b="0" i="0" u="none" strike="noStrike">
                          <a:solidFill>
                            <a:srgbClr val="000000"/>
                          </a:solidFill>
                          <a:latin typeface="Arial"/>
                        </a:rPr>
                        <a:t>三种原油（计价期）</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56.53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59.13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63.56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4.43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59.74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64.72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-4.98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9336">
                <a:tc>
                  <a:txBody>
                    <a:bodyPr/>
                    <a:lstStyle/>
                    <a:p>
                      <a:pPr algn="l" rtl="0" fontAlgn="ctr"/>
                      <a:r>
                        <a:rPr lang="zh-CN" altLang="en-US" sz="900" b="0" i="0" u="none" strike="noStrike">
                          <a:solidFill>
                            <a:srgbClr val="000000"/>
                          </a:solidFill>
                          <a:latin typeface="Arial"/>
                        </a:rPr>
                        <a:t>联化实际采购价</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57.39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58.38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63.44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dirty="0">
                          <a:solidFill>
                            <a:srgbClr val="000000"/>
                          </a:solidFill>
                          <a:latin typeface="Arial Unicode MS"/>
                        </a:rPr>
                        <a:t>5.06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59.74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64.05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-4.32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9336">
                <a:tc>
                  <a:txBody>
                    <a:bodyPr/>
                    <a:lstStyle/>
                    <a:p>
                      <a:pPr algn="l" rtl="0" fontAlgn="ctr"/>
                      <a:r>
                        <a:rPr lang="zh-CN" altLang="en-US" sz="900" b="0" i="0" u="none" strike="noStrike">
                          <a:solidFill>
                            <a:srgbClr val="000000"/>
                          </a:solidFill>
                          <a:latin typeface="Arial"/>
                        </a:rPr>
                        <a:t>其中：联化采购基准价</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57.81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59.49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64.20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4.71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60.50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64.53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-4.03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9336">
                <a:tc>
                  <a:txBody>
                    <a:bodyPr/>
                    <a:lstStyle/>
                    <a:p>
                      <a:pPr algn="l" rtl="0" fontAlgn="ctr"/>
                      <a:r>
                        <a:rPr lang="zh-CN" altLang="en-US" sz="900" b="0" i="0" u="none" strike="noStrike">
                          <a:solidFill>
                            <a:srgbClr val="000000"/>
                          </a:solidFill>
                          <a:latin typeface="Arial"/>
                        </a:rPr>
                        <a:t>          联化采购贴水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-0.42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-1.11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-0.76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0.35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-0.76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-0.47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900" b="0" i="0" u="none" strike="noStrike">
                          <a:solidFill>
                            <a:srgbClr val="000000"/>
                          </a:solidFill>
                          <a:latin typeface="Arial Unicode MS"/>
                        </a:rPr>
                        <a:t>-0.29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9550">
                <a:tc>
                  <a:txBody>
                    <a:bodyPr/>
                    <a:lstStyle/>
                    <a:p>
                      <a:pPr algn="l" rtl="0" fontAlgn="ctr"/>
                      <a:r>
                        <a:rPr lang="zh-CN" altLang="en-US" sz="900" b="0" i="0" u="none" strike="noStrike">
                          <a:solidFill>
                            <a:srgbClr val="000000"/>
                          </a:solidFill>
                          <a:latin typeface="Arial"/>
                        </a:rPr>
                        <a:t>联化实际采购价减三种原油月均价</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0.86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-0.76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-0.12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dirty="0">
                          <a:solidFill>
                            <a:srgbClr val="000000"/>
                          </a:solidFill>
                          <a:latin typeface="Arial Unicode MS"/>
                        </a:rPr>
                        <a:t>0.64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-0.00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-0.67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0.67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88040">
                <a:tc>
                  <a:txBody>
                    <a:bodyPr/>
                    <a:lstStyle/>
                    <a:p>
                      <a:pPr algn="l" rtl="0" fontAlgn="ctr"/>
                      <a:r>
                        <a:rPr lang="zh-CN" altLang="en-US" sz="900" b="0" i="0" u="none" strike="noStrike">
                          <a:solidFill>
                            <a:srgbClr val="000000"/>
                          </a:solidFill>
                          <a:latin typeface="Arial"/>
                        </a:rPr>
                        <a:t>其中：联化采购基准价</a:t>
                      </a:r>
                      <a:r>
                        <a:rPr lang="en-US" altLang="zh-CN" sz="900" b="0" i="0" u="none" strike="noStrike">
                          <a:solidFill>
                            <a:srgbClr val="000000"/>
                          </a:solidFill>
                          <a:latin typeface="Arial"/>
                        </a:rPr>
                        <a:t>-</a:t>
                      </a:r>
                      <a:r>
                        <a:rPr lang="zh-CN" altLang="en-US" sz="900" b="0" i="0" u="none" strike="noStrike">
                          <a:solidFill>
                            <a:srgbClr val="000000"/>
                          </a:solidFill>
                          <a:latin typeface="Arial"/>
                        </a:rPr>
                        <a:t>三种原油（计价期）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1.28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0.36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0.64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0.28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0.76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a:solidFill>
                            <a:srgbClr val="000000"/>
                          </a:solidFill>
                          <a:latin typeface="Arial Unicode MS"/>
                        </a:rPr>
                        <a:t>-0.20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altLang="zh-CN" sz="900" b="0" i="0" u="none" strike="noStrike" dirty="0">
                          <a:solidFill>
                            <a:srgbClr val="000000"/>
                          </a:solidFill>
                          <a:latin typeface="Arial Unicode MS"/>
                        </a:rPr>
                        <a:t>0.95 </a:t>
                      </a:r>
                    </a:p>
                  </a:txBody>
                  <a:tcPr marL="9255" marR="9255" marT="92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3332340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79388" y="845852"/>
            <a:ext cx="8678862" cy="350865"/>
          </a:xfrm>
          <a:prstGeom prst="rect">
            <a:avLst/>
          </a:prstGeom>
          <a:noFill/>
          <a:ln w="9525" algn="ctr">
            <a:noFill/>
            <a:prstDash val="sysDot"/>
            <a:miter lim="800000"/>
            <a:headEnd/>
            <a:tailEnd/>
          </a:ln>
        </p:spPr>
        <p:txBody>
          <a:bodyPr>
            <a:spAutoFit/>
          </a:bodyPr>
          <a:lstStyle/>
          <a:p>
            <a:pPr algn="just" eaLnBrk="0" hangingPunct="0">
              <a:lnSpc>
                <a:spcPct val="120000"/>
              </a:lnSpc>
              <a:buSzPct val="60000"/>
            </a:pPr>
            <a:r>
              <a:rPr lang="zh-CN" altLang="en-US" sz="1400" b="1" dirty="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     进口原油价格情况</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7" name="灯片编号占位符 8"/>
          <p:cNvSpPr txBox="1">
            <a:spLocks/>
          </p:cNvSpPr>
          <p:nvPr/>
        </p:nvSpPr>
        <p:spPr>
          <a:xfrm>
            <a:off x="8339868" y="6249454"/>
            <a:ext cx="62139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FFFF"/>
                </a:solidFill>
                <a:latin typeface="Arial" panose="020B0604020202020204" pitchFamily="34" charset="0"/>
                <a:cs typeface="Arial" panose="020B0604020202020204" pitchFamily="34" charset="0"/>
              </a:rPr>
              <a:t>6</a:t>
            </a:r>
            <a:endParaRPr kumimoji="0" lang="zh-CN" alt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进口原油价格情况</a:t>
            </a:r>
            <a:endParaRPr lang="zh-CN" altLang="en-US" b="1" dirty="0">
              <a:latin typeface="微软雅黑" panose="020B0503020204020204" pitchFamily="34" charset="-122"/>
              <a:ea typeface="微软雅黑" panose="020B0503020204020204" pitchFamily="34" charset="-122"/>
            </a:endParaRPr>
          </a:p>
        </p:txBody>
      </p:sp>
      <p:pic>
        <p:nvPicPr>
          <p:cNvPr id="9" name="图片 8" descr="未标题-1-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0"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1"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graphicFrame>
        <p:nvGraphicFramePr>
          <p:cNvPr id="14" name="图表 13">
            <a:extLst>
              <a:ext uri="{FF2B5EF4-FFF2-40B4-BE49-F238E27FC236}">
                <a16:creationId xmlns="" xmlns:xdr="http://schemas.openxmlformats.org/drawingml/2006/spreadsheetDrawing" xmlns:a16="http://schemas.microsoft.com/office/drawing/2014/main" xmlns:lc="http://schemas.openxmlformats.org/drawingml/2006/lockedCanvas" id="{0C11F1FB-2AC9-4D7E-B32E-4EC790E0CA9B}"/>
              </a:ext>
            </a:extLst>
          </p:cNvPr>
          <p:cNvGraphicFramePr>
            <a:graphicFrameLocks/>
          </p:cNvGraphicFramePr>
          <p:nvPr/>
        </p:nvGraphicFramePr>
        <p:xfrm>
          <a:off x="838200" y="1404937"/>
          <a:ext cx="7467600" cy="40481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a:xfrm>
            <a:off x="8339868" y="6249454"/>
            <a:ext cx="621390" cy="365125"/>
          </a:xfrm>
        </p:spPr>
        <p:txBody>
          <a:bodyPr/>
          <a:lstStyle/>
          <a:p>
            <a:r>
              <a:rPr lang="en-US" altLang="zh-CN" dirty="0" smtClean="0">
                <a:solidFill>
                  <a:srgbClr val="FFFFFF"/>
                </a:solidFill>
                <a:latin typeface="Arial" panose="020B0604020202020204" pitchFamily="34" charset="0"/>
                <a:cs typeface="Arial" panose="020B0604020202020204" pitchFamily="34" charset="0"/>
              </a:rPr>
              <a:t>7</a:t>
            </a:r>
            <a:endParaRPr lang="zh-CN" altLang="en-US" dirty="0">
              <a:solidFill>
                <a:srgbClr val="FFFFFF"/>
              </a:solidFill>
              <a:latin typeface="Arial" panose="020B0604020202020204" pitchFamily="34" charset="0"/>
              <a:cs typeface="Arial" panose="020B0604020202020204" pitchFamily="34" charset="0"/>
            </a:endParaRPr>
          </a:p>
        </p:txBody>
      </p:sp>
      <p:pic>
        <p:nvPicPr>
          <p:cNvPr id="16" name="图片 15" descr="未标题-1-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20" y="6278699"/>
            <a:ext cx="1083882" cy="346580"/>
          </a:xfrm>
          <a:prstGeom prst="rect">
            <a:avLst/>
          </a:prstGeom>
        </p:spPr>
      </p:pic>
      <p:sp>
        <p:nvSpPr>
          <p:cNvPr id="18" name="文本框 17"/>
          <p:cNvSpPr txBox="1"/>
          <p:nvPr/>
        </p:nvSpPr>
        <p:spPr>
          <a:xfrm>
            <a:off x="6253234" y="6309400"/>
            <a:ext cx="1531188" cy="253916"/>
          </a:xfrm>
          <a:prstGeom prst="rect">
            <a:avLst/>
          </a:prstGeom>
          <a:noFill/>
        </p:spPr>
        <p:txBody>
          <a:bodyPr wrap="none" rtlCol="0">
            <a:spAutoFit/>
          </a:bodyPr>
          <a:lstStyle/>
          <a:p>
            <a:r>
              <a:rPr kumimoji="1" lang="zh-CN" altLang="en-US" sz="1050" dirty="0">
                <a:latin typeface="方正兰亭中黑简体" panose="02000000000000000000" charset="-122"/>
                <a:ea typeface="方正兰亭中黑简体" panose="02000000000000000000" charset="-122"/>
                <a:cs typeface="HYDaSongJ"/>
              </a:rPr>
              <a:t>中国石油化工股份公司</a:t>
            </a:r>
          </a:p>
        </p:txBody>
      </p:sp>
      <p:sp>
        <p:nvSpPr>
          <p:cNvPr id="19" name="文本框 18"/>
          <p:cNvSpPr txBox="1"/>
          <p:nvPr/>
        </p:nvSpPr>
        <p:spPr>
          <a:xfrm>
            <a:off x="6261090" y="6465278"/>
            <a:ext cx="2104240" cy="184666"/>
          </a:xfrm>
          <a:prstGeom prst="rect">
            <a:avLst/>
          </a:prstGeom>
          <a:noFill/>
        </p:spPr>
        <p:txBody>
          <a:bodyPr wrap="square" rtlCol="0">
            <a:spAutoFit/>
          </a:bodyPr>
          <a:lstStyle/>
          <a:p>
            <a:r>
              <a:rPr kumimoji="1" lang="en-US" altLang="zh-CN" sz="600" b="1" kern="2200" dirty="0">
                <a:latin typeface="Arial" panose="020B0604020202020204"/>
                <a:ea typeface="HYDaSongJ"/>
                <a:cs typeface="Arial" panose="020B0604020202020204"/>
              </a:rPr>
              <a:t>S</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I</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N</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O</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P</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E</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 </a:t>
            </a:r>
            <a:r>
              <a:rPr kumimoji="1" lang="zh-CN" altLang="en-US" sz="600" b="1" kern="2200" dirty="0">
                <a:latin typeface="Arial" panose="020B0604020202020204"/>
                <a:ea typeface="HYDaSongJ"/>
                <a:cs typeface="Arial" panose="020B0604020202020204"/>
              </a:rPr>
              <a:t> </a:t>
            </a:r>
            <a:r>
              <a:rPr kumimoji="1" lang="en-US" altLang="zh-CN" sz="600" b="1" kern="2200" dirty="0">
                <a:latin typeface="Arial" panose="020B0604020202020204"/>
                <a:ea typeface="HYDaSongJ"/>
                <a:cs typeface="Arial" panose="020B0604020202020204"/>
              </a:rPr>
              <a:t>C O R P .</a:t>
            </a:r>
            <a:endParaRPr kumimoji="1" lang="zh-CN" altLang="en-US" sz="600" b="1" kern="2200" dirty="0">
              <a:latin typeface="Arial" panose="020B0604020202020204"/>
              <a:ea typeface="HYDaSongJ"/>
              <a:cs typeface="Arial" panose="020B0604020202020204"/>
            </a:endParaRPr>
          </a:p>
        </p:txBody>
      </p:sp>
      <p:sp>
        <p:nvSpPr>
          <p:cNvPr id="17" name="Rectangle 3"/>
          <p:cNvSpPr>
            <a:spLocks noChangeArrowheads="1"/>
          </p:cNvSpPr>
          <p:nvPr/>
        </p:nvSpPr>
        <p:spPr bwMode="auto">
          <a:xfrm>
            <a:off x="179512" y="692620"/>
            <a:ext cx="8856984" cy="350865"/>
          </a:xfrm>
          <a:prstGeom prst="rect">
            <a:avLst/>
          </a:prstGeom>
          <a:noFill/>
          <a:ln w="9525" algn="ctr">
            <a:noFill/>
            <a:prstDash val="sysDot"/>
            <a:miter lim="800000"/>
            <a:headEnd/>
            <a:tailEnd/>
          </a:ln>
        </p:spPr>
        <p:txBody>
          <a:bodyPr wrap="square">
            <a:spAutoFit/>
          </a:bodyPr>
          <a:lstStyle/>
          <a:p>
            <a:pPr algn="just" eaLnBrk="0" hangingPunct="0">
              <a:lnSpc>
                <a:spcPct val="120000"/>
              </a:lnSpc>
              <a:spcBef>
                <a:spcPts val="0"/>
              </a:spcBef>
              <a:buSzPct val="60000"/>
            </a:pPr>
            <a:r>
              <a:rPr lang="zh-CN" altLang="en-US" sz="1400" b="1" dirty="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    自产原油价格情况</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7" name="矩形 26"/>
          <p:cNvSpPr/>
          <p:nvPr/>
        </p:nvSpPr>
        <p:spPr>
          <a:xfrm>
            <a:off x="285720" y="1268700"/>
            <a:ext cx="8675538" cy="268471"/>
          </a:xfrm>
          <a:prstGeom prst="rect">
            <a:avLst/>
          </a:prstGeom>
        </p:spPr>
        <p:txBody>
          <a:bodyPr wrap="square">
            <a:spAutoFit/>
          </a:bodyPr>
          <a:lstStyle/>
          <a:p>
            <a:pPr algn="just" eaLnBrk="0" hangingPunct="0">
              <a:lnSpc>
                <a:spcPct val="120000"/>
              </a:lnSpc>
              <a:buSzPct val="60000"/>
            </a:pPr>
            <a:r>
              <a:rPr lang="zh-CN" altLang="en-US" sz="1100" dirty="0">
                <a:latin typeface="宋体" pitchFamily="2" charset="-122"/>
                <a:ea typeface="宋体" pitchFamily="2" charset="-122"/>
              </a:rPr>
              <a:t>    </a:t>
            </a:r>
            <a:endParaRPr lang="en-US" altLang="zh-CN" sz="1100" dirty="0">
              <a:latin typeface="宋体" pitchFamily="2" charset="-122"/>
            </a:endParaRPr>
          </a:p>
        </p:txBody>
      </p:sp>
      <p:sp>
        <p:nvSpPr>
          <p:cNvPr id="28" name="Rectangle 1"/>
          <p:cNvSpPr>
            <a:spLocks noChangeArrowheads="1"/>
          </p:cNvSpPr>
          <p:nvPr/>
        </p:nvSpPr>
        <p:spPr bwMode="auto">
          <a:xfrm>
            <a:off x="611450" y="980660"/>
            <a:ext cx="808558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07988" fontAlgn="base">
              <a:spcBef>
                <a:spcPct val="0"/>
              </a:spcBef>
              <a:spcAft>
                <a:spcPct val="0"/>
              </a:spcAft>
              <a:tabLst>
                <a:tab pos="1162050" algn="l"/>
              </a:tabLst>
            </a:pPr>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月份自产原油计价期迪拜价格为</a:t>
            </a:r>
            <a:r>
              <a:rPr lang="en-US" altLang="zh-CN" sz="1200" dirty="0" smtClean="0">
                <a:latin typeface="微软雅黑" panose="020B0503020204020204" pitchFamily="34" charset="-122"/>
                <a:ea typeface="微软雅黑" panose="020B0503020204020204" pitchFamily="34" charset="-122"/>
              </a:rPr>
              <a:t>66.66</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桶，环比上涨</a:t>
            </a:r>
            <a:r>
              <a:rPr lang="en-US" altLang="zh-CN" sz="1200" dirty="0" smtClean="0">
                <a:latin typeface="微软雅黑" panose="020B0503020204020204" pitchFamily="34" charset="-122"/>
                <a:ea typeface="微软雅黑" panose="020B0503020204020204" pitchFamily="34" charset="-122"/>
              </a:rPr>
              <a:t>3.03</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桶；油田企业自产原油平均销售价格为</a:t>
            </a:r>
            <a:r>
              <a:rPr lang="en-US" altLang="zh-CN" sz="1200" dirty="0" smtClean="0">
                <a:latin typeface="微软雅黑" panose="020B0503020204020204" pitchFamily="34" charset="-122"/>
                <a:ea typeface="微软雅黑" panose="020B0503020204020204" pitchFamily="34" charset="-122"/>
              </a:rPr>
              <a:t>63.51</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 环比上涨</a:t>
            </a:r>
            <a:r>
              <a:rPr lang="en-US" altLang="zh-CN" sz="1200" dirty="0" smtClean="0">
                <a:latin typeface="微软雅黑" panose="020B0503020204020204" pitchFamily="34" charset="-122"/>
                <a:ea typeface="微软雅黑" panose="020B0503020204020204" pitchFamily="34" charset="-122"/>
              </a:rPr>
              <a:t>3.3</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桶，与计价期迪拜价差为</a:t>
            </a:r>
            <a:r>
              <a:rPr lang="en-US" altLang="zh-CN" sz="1200" dirty="0" smtClean="0">
                <a:latin typeface="微软雅黑" panose="020B0503020204020204" pitchFamily="34" charset="-122"/>
                <a:ea typeface="微软雅黑" panose="020B0503020204020204" pitchFamily="34" charset="-122"/>
              </a:rPr>
              <a:t>3.15</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桶。其中：</a:t>
            </a:r>
            <a:endParaRPr lang="en-US" altLang="zh-CN" sz="1200" dirty="0" smtClean="0">
              <a:latin typeface="微软雅黑" panose="020B0503020204020204" pitchFamily="34" charset="-122"/>
              <a:ea typeface="微软雅黑" panose="020B0503020204020204" pitchFamily="34" charset="-122"/>
            </a:endParaRPr>
          </a:p>
          <a:p>
            <a:pPr lvl="0" indent="407988" fontAlgn="base">
              <a:spcBef>
                <a:spcPct val="0"/>
              </a:spcBef>
              <a:spcAft>
                <a:spcPct val="0"/>
              </a:spcAft>
              <a:tabLst>
                <a:tab pos="1162050" algn="l"/>
              </a:tabLst>
            </a:pPr>
            <a:r>
              <a:rPr lang="zh-CN" altLang="en-US" sz="1200" dirty="0" smtClean="0">
                <a:latin typeface="微软雅黑" panose="020B0503020204020204" pitchFamily="34" charset="-122"/>
                <a:ea typeface="微软雅黑" panose="020B0503020204020204" pitchFamily="34" charset="-122"/>
              </a:rPr>
              <a:t>供内部企业价格为</a:t>
            </a:r>
            <a:r>
              <a:rPr lang="en-US" altLang="zh-CN" sz="1200" dirty="0" smtClean="0">
                <a:latin typeface="微软雅黑" panose="020B0503020204020204" pitchFamily="34" charset="-122"/>
                <a:ea typeface="微软雅黑" panose="020B0503020204020204" pitchFamily="34" charset="-122"/>
              </a:rPr>
              <a:t>63.02</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环比上涨</a:t>
            </a:r>
            <a:r>
              <a:rPr lang="en-US" altLang="zh-CN" sz="1200" dirty="0" smtClean="0">
                <a:latin typeface="微软雅黑" panose="020B0503020204020204" pitchFamily="34" charset="-122"/>
                <a:ea typeface="微软雅黑" panose="020B0503020204020204" pitchFamily="34" charset="-122"/>
              </a:rPr>
              <a:t>3.01</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桶，与迪拜涨幅基本一致。</a:t>
            </a:r>
            <a:endParaRPr lang="en-US" altLang="zh-CN" sz="1200" dirty="0" smtClean="0">
              <a:latin typeface="微软雅黑" panose="020B0503020204020204" pitchFamily="34" charset="-122"/>
              <a:ea typeface="微软雅黑" panose="020B0503020204020204" pitchFamily="34" charset="-122"/>
            </a:endParaRPr>
          </a:p>
          <a:p>
            <a:pPr lvl="0" indent="407988" fontAlgn="base">
              <a:spcBef>
                <a:spcPct val="0"/>
              </a:spcBef>
              <a:spcAft>
                <a:spcPct val="0"/>
              </a:spcAft>
              <a:tabLst>
                <a:tab pos="1162050" algn="l"/>
              </a:tabLst>
            </a:pPr>
            <a:r>
              <a:rPr lang="zh-CN" altLang="en-US" sz="1200" dirty="0" smtClean="0">
                <a:latin typeface="微软雅黑" panose="020B0503020204020204" pitchFamily="34" charset="-122"/>
                <a:ea typeface="微软雅黑" panose="020B0503020204020204" pitchFamily="34" charset="-122"/>
              </a:rPr>
              <a:t>供中石油价格为</a:t>
            </a:r>
            <a:r>
              <a:rPr lang="en-US" altLang="zh-CN" sz="1200" dirty="0" smtClean="0">
                <a:latin typeface="微软雅黑" panose="020B0503020204020204" pitchFamily="34" charset="-122"/>
                <a:ea typeface="微软雅黑" panose="020B0503020204020204" pitchFamily="34" charset="-122"/>
              </a:rPr>
              <a:t>63.5</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桶，环比上涨</a:t>
            </a:r>
            <a:r>
              <a:rPr lang="en-US" altLang="zh-CN" sz="1200" dirty="0" smtClean="0">
                <a:latin typeface="微软雅黑" panose="020B0503020204020204" pitchFamily="34" charset="-122"/>
                <a:ea typeface="微软雅黑" panose="020B0503020204020204" pitchFamily="34" charset="-122"/>
              </a:rPr>
              <a:t>5.83</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桶，主要原因是计价期差异。</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lvl="0" indent="407988" fontAlgn="base">
              <a:spcBef>
                <a:spcPct val="0"/>
              </a:spcBef>
              <a:spcAft>
                <a:spcPct val="0"/>
              </a:spcAft>
              <a:tabLst>
                <a:tab pos="1162050" algn="l"/>
              </a:tabLst>
            </a:pPr>
            <a:r>
              <a:rPr lang="zh-CN" altLang="en-US" sz="1200" dirty="0" smtClean="0">
                <a:latin typeface="微软雅黑" panose="020B0503020204020204" pitchFamily="34" charset="-122"/>
                <a:ea typeface="微软雅黑" panose="020B0503020204020204" pitchFamily="34" charset="-122"/>
              </a:rPr>
              <a:t>供地方炼厂价格为</a:t>
            </a:r>
            <a:r>
              <a:rPr lang="en-US" altLang="zh-CN" sz="1200" dirty="0" smtClean="0">
                <a:latin typeface="微软雅黑" panose="020B0503020204020204" pitchFamily="34" charset="-122"/>
                <a:ea typeface="微软雅黑" panose="020B0503020204020204" pitchFamily="34" charset="-122"/>
              </a:rPr>
              <a:t>66.68</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桶，环比上涨</a:t>
            </a:r>
            <a:r>
              <a:rPr lang="en-US" altLang="zh-CN" sz="1200" dirty="0" smtClean="0">
                <a:latin typeface="微软雅黑" panose="020B0503020204020204" pitchFamily="34" charset="-122"/>
                <a:ea typeface="微软雅黑" panose="020B0503020204020204" pitchFamily="34" charset="-122"/>
              </a:rPr>
              <a:t>4.23</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桶，主要原因是西北增加了轻质原油供应。</a:t>
            </a:r>
            <a:endParaRPr lang="en-US" altLang="zh-CN" sz="1200" dirty="0" smtClean="0">
              <a:latin typeface="微软雅黑" panose="020B0503020204020204" pitchFamily="34" charset="-122"/>
              <a:ea typeface="微软雅黑" panose="020B0503020204020204" pitchFamily="34" charset="-122"/>
            </a:endParaRPr>
          </a:p>
          <a:p>
            <a:pPr lvl="0" indent="407988" fontAlgn="base">
              <a:spcBef>
                <a:spcPct val="0"/>
              </a:spcBef>
              <a:spcAft>
                <a:spcPct val="0"/>
              </a:spcAft>
              <a:tabLst>
                <a:tab pos="1162050" algn="l"/>
              </a:tabLst>
            </a:pPr>
            <a:r>
              <a:rPr lang="zh-CN" altLang="en-US" sz="1200" dirty="0" smtClean="0">
                <a:latin typeface="微软雅黑" panose="020B0503020204020204" pitchFamily="34" charset="-122"/>
                <a:ea typeface="微软雅黑" panose="020B0503020204020204" pitchFamily="34" charset="-122"/>
              </a:rPr>
              <a:t>一季度，自产原油计价期迪拜价格为</a:t>
            </a:r>
            <a:r>
              <a:rPr lang="en-US" altLang="zh-CN" sz="1200" dirty="0" smtClean="0">
                <a:latin typeface="微软雅黑" panose="020B0503020204020204" pitchFamily="34" charset="-122"/>
                <a:ea typeface="微软雅黑" panose="020B0503020204020204" pitchFamily="34" charset="-122"/>
              </a:rPr>
              <a:t>62.68</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桶，同比下降</a:t>
            </a:r>
            <a:r>
              <a:rPr lang="en-US" altLang="zh-CN" sz="1200" dirty="0" smtClean="0">
                <a:latin typeface="微软雅黑" panose="020B0503020204020204" pitchFamily="34" charset="-122"/>
                <a:ea typeface="微软雅黑" panose="020B0503020204020204" pitchFamily="34" charset="-122"/>
              </a:rPr>
              <a:t>1.1</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桶；油田企业自产原油平均销售价格为</a:t>
            </a:r>
            <a:r>
              <a:rPr lang="en-US" altLang="zh-CN" sz="1200" dirty="0" smtClean="0">
                <a:latin typeface="微软雅黑" panose="020B0503020204020204" pitchFamily="34" charset="-122"/>
                <a:ea typeface="微软雅黑" panose="020B0503020204020204" pitchFamily="34" charset="-122"/>
              </a:rPr>
              <a:t>59.32</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 同比下降</a:t>
            </a:r>
            <a:r>
              <a:rPr lang="en-US" altLang="zh-CN" sz="1200" dirty="0" smtClean="0">
                <a:latin typeface="微软雅黑" panose="020B0503020204020204" pitchFamily="34" charset="-122"/>
                <a:ea typeface="微软雅黑" panose="020B0503020204020204" pitchFamily="34" charset="-122"/>
              </a:rPr>
              <a:t>1.78</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桶，与计价期迪拜价差为</a:t>
            </a:r>
            <a:r>
              <a:rPr lang="en-US" altLang="zh-CN" sz="1200" dirty="0" smtClean="0">
                <a:latin typeface="微软雅黑" panose="020B0503020204020204" pitchFamily="34" charset="-122"/>
                <a:ea typeface="微软雅黑" panose="020B0503020204020204" pitchFamily="34" charset="-122"/>
              </a:rPr>
              <a:t>3.36</a:t>
            </a:r>
            <a:r>
              <a:rPr lang="zh-CN" altLang="en-US" sz="1200" dirty="0" smtClean="0">
                <a:latin typeface="微软雅黑" panose="020B0503020204020204" pitchFamily="34" charset="-122"/>
                <a:ea typeface="微软雅黑" panose="020B0503020204020204" pitchFamily="34" charset="-122"/>
              </a:rPr>
              <a:t>美元</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桶，主要因为西北市场需求走弱，销地炼原油贴水增加，价格下降。</a:t>
            </a:r>
            <a:endParaRPr lang="en-US" altLang="zh-CN" sz="1200" dirty="0" smtClean="0">
              <a:latin typeface="微软雅黑" panose="020B0503020204020204" pitchFamily="34" charset="-122"/>
              <a:ea typeface="微软雅黑" panose="020B0503020204020204" pitchFamily="34" charset="-122"/>
            </a:endParaRPr>
          </a:p>
          <a:p>
            <a:pPr lvl="0" indent="407988" fontAlgn="base">
              <a:spcBef>
                <a:spcPct val="0"/>
              </a:spcBef>
              <a:spcAft>
                <a:spcPct val="0"/>
              </a:spcAft>
              <a:tabLst>
                <a:tab pos="1162050" algn="l"/>
              </a:tabLst>
            </a:pPr>
            <a:endParaRPr lang="zh-CN" altLang="en-US" sz="1200" dirty="0" smtClean="0">
              <a:solidFill>
                <a:srgbClr val="FF0000"/>
              </a:solidFill>
              <a:latin typeface="微软雅黑" panose="020B0503020204020204" pitchFamily="34" charset="-122"/>
              <a:ea typeface="微软雅黑" panose="020B0503020204020204" pitchFamily="34" charset="-122"/>
            </a:endParaRPr>
          </a:p>
        </p:txBody>
      </p:sp>
      <p:sp>
        <p:nvSpPr>
          <p:cNvPr id="12" name="标题 1"/>
          <p:cNvSpPr txBox="1">
            <a:spLocks/>
          </p:cNvSpPr>
          <p:nvPr/>
        </p:nvSpPr>
        <p:spPr>
          <a:xfrm>
            <a:off x="467430" y="260560"/>
            <a:ext cx="8229600" cy="4894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spcBef>
                <a:spcPct val="0"/>
              </a:spcBef>
            </a:pPr>
            <a:r>
              <a:rPr lang="zh-CN" altLang="en-US" b="1" dirty="0">
                <a:latin typeface="微软雅黑" panose="020B0503020204020204" pitchFamily="34" charset="-122"/>
                <a:ea typeface="微软雅黑" panose="020B0503020204020204" pitchFamily="34" charset="-122"/>
                <a:cs typeface="Heiti SC Light"/>
              </a:rPr>
              <a:t>二、</a:t>
            </a:r>
            <a:r>
              <a:rPr lang="zh-CN" altLang="en-US" b="1" dirty="0">
                <a:latin typeface="微软雅黑" panose="020B0503020204020204" pitchFamily="34" charset="-122"/>
                <a:ea typeface="微软雅黑" panose="020B0503020204020204" pitchFamily="34" charset="-122"/>
              </a:rPr>
              <a:t>股份公司主要原料及产品</a:t>
            </a:r>
            <a:r>
              <a:rPr lang="zh-CN" altLang="en-US" b="1" dirty="0" smtClean="0">
                <a:latin typeface="微软雅黑" panose="020B0503020204020204" pitchFamily="34" charset="-122"/>
                <a:ea typeface="微软雅黑" panose="020B0503020204020204" pitchFamily="34" charset="-122"/>
              </a:rPr>
              <a:t>价格分析</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自产原油价格情况</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p:txBody>
      </p:sp>
      <p:graphicFrame>
        <p:nvGraphicFramePr>
          <p:cNvPr id="11" name="图表 10">
            <a:extLst>
              <a:ext uri="{FF2B5EF4-FFF2-40B4-BE49-F238E27FC236}">
                <a16:creationId xmlns:lc="http://schemas.openxmlformats.org/drawingml/2006/lockedCanvas" xmlns:a16="http://schemas.microsoft.com/office/drawing/2014/main" xmlns:xdr="http://schemas.openxmlformats.org/drawingml/2006/spreadsheetDrawing" xmlns="" id="{7768BCAC-5037-4191-A003-2A07877A1B2C}"/>
              </a:ext>
            </a:extLst>
          </p:cNvPr>
          <p:cNvGraphicFramePr>
            <a:graphicFrameLocks/>
          </p:cNvGraphicFramePr>
          <p:nvPr/>
        </p:nvGraphicFramePr>
        <p:xfrm>
          <a:off x="681038" y="2492870"/>
          <a:ext cx="7684292" cy="352849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96620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8C83D7AAF4B1844D8F092CE5EC71EC27" ma:contentTypeVersion="1" ma:contentTypeDescription="新建文档。" ma:contentTypeScope="" ma:versionID="9b81630a2348adac893619fb6db0979d">
  <xsd:schema xmlns:xsd="http://www.w3.org/2001/XMLSchema" xmlns:p="http://schemas.microsoft.com/office/2006/metadata/properties" targetNamespace="http://schemas.microsoft.com/office/2006/metadata/properties" ma:root="true" ma:fieldsID="b51e50da1bca0add1c6bbfbefcbaaa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ma:readOnly="true"/>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9F7B90-2E98-4298-8FD5-FF503EF28298}">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899956C8-2121-4337-9434-891167089F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A9E82FA-F3C2-4339-BE72-DD027709B2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39993</TotalTime>
  <Words>7944</Words>
  <Application>Microsoft Office PowerPoint</Application>
  <PresentationFormat>全屏显示(4:3)</PresentationFormat>
  <Paragraphs>1853</Paragraphs>
  <Slides>29</Slides>
  <Notes>12</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3_Office 主题</vt:lpstr>
      <vt:lpstr>PowerPoint 演示文稿</vt:lpstr>
      <vt:lpstr>PowerPoint 演示文稿</vt:lpstr>
      <vt:lpstr>一、国际市场走势分析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武敏</dc:creator>
  <cp:lastModifiedBy>gaolitao</cp:lastModifiedBy>
  <cp:revision>1780</cp:revision>
  <cp:lastPrinted>2019-02-14T11:25:32Z</cp:lastPrinted>
  <dcterms:created xsi:type="dcterms:W3CDTF">2014-09-04T11:10:00Z</dcterms:created>
  <dcterms:modified xsi:type="dcterms:W3CDTF">2019-04-25T08:00:19Z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