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5" r:id="rId4"/>
  </p:sldMasterIdLst>
  <p:notesMasterIdLst>
    <p:notesMasterId r:id="rId20"/>
  </p:notesMasterIdLst>
  <p:sldIdLst>
    <p:sldId id="726" r:id="rId5"/>
    <p:sldId id="1096" r:id="rId6"/>
    <p:sldId id="1090" r:id="rId7"/>
    <p:sldId id="1093" r:id="rId8"/>
    <p:sldId id="1097" r:id="rId9"/>
    <p:sldId id="1094" r:id="rId10"/>
    <p:sldId id="1098" r:id="rId11"/>
    <p:sldId id="1101" r:id="rId12"/>
    <p:sldId id="1092" r:id="rId13"/>
    <p:sldId id="978" r:id="rId14"/>
    <p:sldId id="1075" r:id="rId15"/>
    <p:sldId id="1089" r:id="rId16"/>
    <p:sldId id="1091" r:id="rId17"/>
    <p:sldId id="1100" r:id="rId18"/>
    <p:sldId id="1080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64646"/>
    <a:srgbClr val="2D3966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2149" autoAdjust="0"/>
  </p:normalViewPr>
  <p:slideViewPr>
    <p:cSldViewPr snapToGrid="0">
      <p:cViewPr varScale="1">
        <p:scale>
          <a:sx n="49" d="100"/>
          <a:sy n="49" d="100"/>
        </p:scale>
        <p:origin x="984" y="4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F5DE1-BFDB-471D-8041-03C27211ED3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4A5F4-6EA3-46AC-8156-20407ABE9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6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이번주는 가중치에 영향을 줄 수 있는 여러가지 요소들과 앞으로 구현할 모델에 어떻게 적용할 것인지에 대해 발표를 해보도록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 찾은 원인은 노이즈입니다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노이즈란</a:t>
            </a:r>
            <a:r>
              <a:rPr lang="ko-KR" altLang="en-US" dirty="0"/>
              <a:t> 소자의 작동을 방해하는 전기적인 신호로써 주로 도선이 가진 저항의 차이나 소자 간의 접촉불량으로 인해 생기게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발생된 노이즈로 인해 전압차이나 전류의 불균형이 일어나게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08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시뮬레이션의 결과값인 </a:t>
            </a:r>
            <a:r>
              <a:rPr lang="en-US" altLang="ko-KR" dirty="0"/>
              <a:t>accuracy</a:t>
            </a:r>
            <a:r>
              <a:rPr lang="ko-KR" altLang="en-US" dirty="0"/>
              <a:t>가 논문과 차이나는 이유를 크게 </a:t>
            </a:r>
            <a:r>
              <a:rPr lang="en-US" altLang="ko-KR" dirty="0"/>
              <a:t>3</a:t>
            </a:r>
            <a:r>
              <a:rPr lang="ko-KR" altLang="en-US" dirty="0"/>
              <a:t>가지정도 생각해보았습니다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구현환경의 차이입니다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논문에서는 </a:t>
            </a:r>
            <a:r>
              <a:rPr lang="en-US" altLang="ko-KR" dirty="0"/>
              <a:t>GPU</a:t>
            </a:r>
            <a:r>
              <a:rPr lang="ko-KR" altLang="en-US" dirty="0"/>
              <a:t>를 통하여 연산을 진행하였지만 구현 환경의 차이로 </a:t>
            </a:r>
            <a:r>
              <a:rPr lang="en-US" altLang="ko-KR" dirty="0"/>
              <a:t>CPU</a:t>
            </a:r>
            <a:r>
              <a:rPr lang="ko-KR" altLang="en-US" dirty="0"/>
              <a:t>로 연산을 하였기때문에 약간의 오차가 발생한 것이라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두번째는 </a:t>
            </a:r>
            <a:r>
              <a:rPr lang="ko-KR" altLang="en-US" dirty="0" err="1"/>
              <a:t>하이퍼파라미터의</a:t>
            </a:r>
            <a:r>
              <a:rPr lang="ko-KR" altLang="en-US" dirty="0"/>
              <a:t> 차이입니다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하이퍼파라미터란</a:t>
            </a:r>
            <a:r>
              <a:rPr lang="ko-KR" altLang="en-US" dirty="0"/>
              <a:t> </a:t>
            </a:r>
            <a:r>
              <a:rPr lang="ko-KR" altLang="en-US" dirty="0" err="1"/>
              <a:t>에포크와</a:t>
            </a:r>
            <a:r>
              <a:rPr lang="ko-KR" altLang="en-US" dirty="0"/>
              <a:t> </a:t>
            </a:r>
            <a:r>
              <a:rPr lang="ko-KR" altLang="en-US" dirty="0" err="1"/>
              <a:t>배치사이즈같은</a:t>
            </a:r>
            <a:r>
              <a:rPr lang="ko-KR" altLang="en-US" dirty="0"/>
              <a:t> 여러가지 파라미터를 통틀어 말하는 용어로 이를 최대한 비슷하게 구현하려 했지만 논문과 완벽히 일치하지 않음으로 모델의 구조</a:t>
            </a:r>
            <a:r>
              <a:rPr lang="en-US" altLang="ko-KR" dirty="0"/>
              <a:t>, </a:t>
            </a:r>
            <a:r>
              <a:rPr lang="ko-KR" altLang="en-US" dirty="0"/>
              <a:t>딥러닝 학습 방법 등 여러 곳에서 차이가 있을 수 있다고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마지막으로는 알고리즘의 차이입니다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모델을 구현하는데 있어 </a:t>
            </a:r>
            <a:r>
              <a:rPr lang="ko-KR" altLang="en-US" dirty="0" err="1"/>
              <a:t>딥러닝에</a:t>
            </a:r>
            <a:r>
              <a:rPr lang="ko-KR" altLang="en-US" dirty="0"/>
              <a:t> 널리 쓰이는 </a:t>
            </a:r>
            <a:r>
              <a:rPr lang="en-US" altLang="ko-KR" dirty="0" err="1"/>
              <a:t>adam</a:t>
            </a:r>
            <a:r>
              <a:rPr lang="en-US" altLang="ko-KR" dirty="0"/>
              <a:t> </a:t>
            </a:r>
            <a:r>
              <a:rPr lang="ko-KR" altLang="en-US" dirty="0"/>
              <a:t>알고리즘을 사용했지만 논문에서는 다른 알고리즘을 사용했을 수 도 있기 때문에 </a:t>
            </a:r>
            <a:r>
              <a:rPr lang="en-US" altLang="ko-KR" dirty="0"/>
              <a:t>accuracy</a:t>
            </a:r>
            <a:r>
              <a:rPr lang="ko-KR" altLang="en-US" dirty="0"/>
              <a:t>의 차이가 있을 수 있다고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차이에도 </a:t>
            </a:r>
            <a:r>
              <a:rPr lang="en-US" altLang="ko-KR" dirty="0"/>
              <a:t>accuracy</a:t>
            </a:r>
            <a:r>
              <a:rPr lang="ko-KR" altLang="en-US" dirty="0"/>
              <a:t>를 </a:t>
            </a:r>
            <a:r>
              <a:rPr lang="en-US" altLang="ko-KR" dirty="0"/>
              <a:t>97.87%</a:t>
            </a:r>
            <a:r>
              <a:rPr lang="ko-KR" altLang="en-US" dirty="0"/>
              <a:t>로 논문에서 제시한 </a:t>
            </a:r>
            <a:r>
              <a:rPr lang="en-US" altLang="ko-KR" dirty="0"/>
              <a:t>98.77%</a:t>
            </a:r>
            <a:r>
              <a:rPr lang="ko-KR" altLang="en-US" dirty="0"/>
              <a:t>의 </a:t>
            </a:r>
            <a:r>
              <a:rPr lang="en-US" altLang="ko-KR" dirty="0"/>
              <a:t>accuracy</a:t>
            </a:r>
            <a:r>
              <a:rPr lang="ko-KR" altLang="en-US" dirty="0"/>
              <a:t>와는 오차율이 </a:t>
            </a:r>
            <a:r>
              <a:rPr lang="en-US" altLang="ko-KR" dirty="0"/>
              <a:t>0.91%</a:t>
            </a:r>
            <a:r>
              <a:rPr lang="ko-KR" altLang="en-US" dirty="0"/>
              <a:t>정도 밖에 차이가 나지 않았다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14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시뮬레이션의 결과값인 </a:t>
            </a:r>
            <a:r>
              <a:rPr lang="en-US" altLang="ko-KR" dirty="0"/>
              <a:t>accuracy</a:t>
            </a:r>
            <a:r>
              <a:rPr lang="ko-KR" altLang="en-US" dirty="0"/>
              <a:t>가 논문과 차이나는 이유를 크게 </a:t>
            </a:r>
            <a:r>
              <a:rPr lang="en-US" altLang="ko-KR" dirty="0"/>
              <a:t>3</a:t>
            </a:r>
            <a:r>
              <a:rPr lang="ko-KR" altLang="en-US" dirty="0"/>
              <a:t>가지정도 생각해보았습니다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구현환경의 차이입니다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논문에서는 </a:t>
            </a:r>
            <a:r>
              <a:rPr lang="en-US" altLang="ko-KR" dirty="0"/>
              <a:t>GPU</a:t>
            </a:r>
            <a:r>
              <a:rPr lang="ko-KR" altLang="en-US" dirty="0"/>
              <a:t>를 통하여 연산을 진행하였지만 구현 환경의 차이로 </a:t>
            </a:r>
            <a:r>
              <a:rPr lang="en-US" altLang="ko-KR" dirty="0"/>
              <a:t>CPU</a:t>
            </a:r>
            <a:r>
              <a:rPr lang="ko-KR" altLang="en-US" dirty="0"/>
              <a:t>로 연산을 하였기때문에 약간의 오차가 발생한 것이라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두번째는 </a:t>
            </a:r>
            <a:r>
              <a:rPr lang="ko-KR" altLang="en-US" dirty="0" err="1"/>
              <a:t>하이퍼파라미터의</a:t>
            </a:r>
            <a:r>
              <a:rPr lang="ko-KR" altLang="en-US" dirty="0"/>
              <a:t> 차이입니다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하이퍼파라미터란</a:t>
            </a:r>
            <a:r>
              <a:rPr lang="ko-KR" altLang="en-US" dirty="0"/>
              <a:t> </a:t>
            </a:r>
            <a:r>
              <a:rPr lang="ko-KR" altLang="en-US" dirty="0" err="1"/>
              <a:t>에포크와</a:t>
            </a:r>
            <a:r>
              <a:rPr lang="ko-KR" altLang="en-US" dirty="0"/>
              <a:t> </a:t>
            </a:r>
            <a:r>
              <a:rPr lang="ko-KR" altLang="en-US" dirty="0" err="1"/>
              <a:t>배치사이즈같은</a:t>
            </a:r>
            <a:r>
              <a:rPr lang="ko-KR" altLang="en-US" dirty="0"/>
              <a:t> 여러가지 파라미터를 통틀어 말하는 용어로 이를 최대한 비슷하게 구현하려 했지만 논문과 완벽히 일치하지 않음으로 모델의 구조</a:t>
            </a:r>
            <a:r>
              <a:rPr lang="en-US" altLang="ko-KR" dirty="0"/>
              <a:t>, </a:t>
            </a:r>
            <a:r>
              <a:rPr lang="ko-KR" altLang="en-US" dirty="0"/>
              <a:t>딥러닝 학습 방법 등 여러 곳에서 차이가 있을 수 있다고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마지막으로는 알고리즘의 차이입니다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모델을 구현하는데 있어 </a:t>
            </a:r>
            <a:r>
              <a:rPr lang="ko-KR" altLang="en-US" dirty="0" err="1"/>
              <a:t>딥러닝에</a:t>
            </a:r>
            <a:r>
              <a:rPr lang="ko-KR" altLang="en-US" dirty="0"/>
              <a:t> 널리 쓰이는 </a:t>
            </a:r>
            <a:r>
              <a:rPr lang="en-US" altLang="ko-KR" dirty="0" err="1"/>
              <a:t>adam</a:t>
            </a:r>
            <a:r>
              <a:rPr lang="en-US" altLang="ko-KR" dirty="0"/>
              <a:t> </a:t>
            </a:r>
            <a:r>
              <a:rPr lang="ko-KR" altLang="en-US" dirty="0"/>
              <a:t>알고리즘을 사용했지만 논문에서는 다른 알고리즘을 사용했을 수 도 있기 때문에 </a:t>
            </a:r>
            <a:r>
              <a:rPr lang="en-US" altLang="ko-KR" dirty="0"/>
              <a:t>accuracy</a:t>
            </a:r>
            <a:r>
              <a:rPr lang="ko-KR" altLang="en-US" dirty="0"/>
              <a:t>의 차이가 있을 수 있다고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차이에도 </a:t>
            </a:r>
            <a:r>
              <a:rPr lang="en-US" altLang="ko-KR" dirty="0"/>
              <a:t>accuracy</a:t>
            </a:r>
            <a:r>
              <a:rPr lang="ko-KR" altLang="en-US" dirty="0"/>
              <a:t>를 </a:t>
            </a:r>
            <a:r>
              <a:rPr lang="en-US" altLang="ko-KR" dirty="0"/>
              <a:t>97.87%</a:t>
            </a:r>
            <a:r>
              <a:rPr lang="ko-KR" altLang="en-US" dirty="0"/>
              <a:t>로 논문에서 제시한 </a:t>
            </a:r>
            <a:r>
              <a:rPr lang="en-US" altLang="ko-KR" dirty="0"/>
              <a:t>98.77%</a:t>
            </a:r>
            <a:r>
              <a:rPr lang="ko-KR" altLang="en-US" dirty="0"/>
              <a:t>의 </a:t>
            </a:r>
            <a:r>
              <a:rPr lang="en-US" altLang="ko-KR" dirty="0"/>
              <a:t>accuracy</a:t>
            </a:r>
            <a:r>
              <a:rPr lang="ko-KR" altLang="en-US" dirty="0"/>
              <a:t>와는 오차율이 </a:t>
            </a:r>
            <a:r>
              <a:rPr lang="en-US" altLang="ko-KR" dirty="0"/>
              <a:t>0.91%</a:t>
            </a:r>
            <a:r>
              <a:rPr lang="ko-KR" altLang="en-US" dirty="0"/>
              <a:t>정도 밖에 차이가 나지 않았다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68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r>
              <a:rPr lang="ko-KR" altLang="en-US" dirty="0"/>
              <a:t>을 사용하여 일정비율 만큼의 뉴런을 비활성화 했던 것 처럼 초기에 입력된 가중치 중 일정비율 만큼의 가중치 셀을 임의로 변화 시키면 좋겠다는 생각을 하였다</a:t>
            </a:r>
            <a:endParaRPr lang="en-US" altLang="ko-KR" dirty="0"/>
          </a:p>
          <a:p>
            <a:r>
              <a:rPr lang="ko-KR" altLang="en-US" dirty="0"/>
              <a:t>예를 들어 </a:t>
            </a:r>
            <a:r>
              <a:rPr lang="en-US" altLang="ko-KR" dirty="0"/>
              <a:t>20</a:t>
            </a:r>
            <a:r>
              <a:rPr lang="ko-KR" altLang="en-US" dirty="0"/>
              <a:t>개의 가중치 중 </a:t>
            </a:r>
            <a:r>
              <a:rPr lang="en-US" altLang="ko-KR" dirty="0"/>
              <a:t>1 ~ 3</a:t>
            </a:r>
            <a:r>
              <a:rPr lang="ko-KR" altLang="en-US" dirty="0"/>
              <a:t>개의 가중치 만을 </a:t>
            </a:r>
            <a:r>
              <a:rPr lang="en-US" altLang="ko-KR" dirty="0"/>
              <a:t>0 -&gt;1, 1 -&gt; 0 </a:t>
            </a:r>
            <a:r>
              <a:rPr lang="ko-KR" altLang="en-US" dirty="0"/>
              <a:t>으로 변환하게 되면 임의로 가중치가 변하는 상황을 어느 정도 비슷하게 구현할 수 있다고 생각했다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3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노이즈가 생기는 원인은 다양하게 존재 하는데 이 중 하나인 코너 배선에 대해 설명해드리겠습니다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배선의 코너에는 임피던스가 발생하게 되고 코너의 각도가 직각일 수 록 임피던스가 더욱 크게 발생하게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노이즈의 증가라고 할 수 있으며 원호나 </a:t>
            </a:r>
            <a:r>
              <a:rPr lang="en-US" altLang="ko-KR" dirty="0"/>
              <a:t>45</a:t>
            </a:r>
            <a:r>
              <a:rPr lang="ko-KR" altLang="en-US" dirty="0"/>
              <a:t>도를 그리며 둥글게 만드는 것이 임피던스를 줄일 수 있는 방법입니다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56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Conducted</a:t>
            </a:r>
            <a:r>
              <a:rPr lang="ko-KR" altLang="en-US" dirty="0"/>
              <a:t> </a:t>
            </a:r>
            <a:r>
              <a:rPr lang="en-US" altLang="ko-KR" dirty="0"/>
              <a:t>Emission</a:t>
            </a:r>
            <a:r>
              <a:rPr lang="ko-KR" altLang="en-US" dirty="0"/>
              <a:t>과 </a:t>
            </a:r>
            <a:r>
              <a:rPr lang="en-US" altLang="ko-KR" dirty="0"/>
              <a:t>Radiated Emission</a:t>
            </a:r>
            <a:r>
              <a:rPr lang="ko-KR" altLang="en-US" dirty="0"/>
              <a:t>에 대해 설명 드리겠습니다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Conducted Emission</a:t>
            </a:r>
            <a:r>
              <a:rPr lang="ko-KR" altLang="en-US" dirty="0"/>
              <a:t>은 전자기기나 시스템 동작에서 발생하는 노이즈로 전류의 흐름에 있어 전자와 정공에 의해 발생하게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도선을 통해 시스템과 소자에 전달되게 되며 불규칙한 전류의 흐름을 통해 불안정한 전압과 전류를 만들게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Radiated Emission</a:t>
            </a:r>
            <a:r>
              <a:rPr lang="ko-KR" altLang="en-US" dirty="0"/>
              <a:t>은 전자기파에 의한 노이즈로 회로와 소자 사이의 전기적 간섭으로 생기며 전자기파가 무선으로 공간을 통해 전파되어 다른 소자나 시스템에 영향을 주는 노이즈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30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디지털 환경에서 생길 수 있는 노이즈입니다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디지털 환경에서는 전류의 양을 통해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구분하게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전류를 임의로 조절하여 완벽히 이상적인 전류흐름을 만들 수는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이상적인 전류의 양은 빨간색 그래프와 같이 </a:t>
            </a:r>
            <a:r>
              <a:rPr lang="en-US" altLang="ko-KR" dirty="0"/>
              <a:t>2</a:t>
            </a:r>
            <a:r>
              <a:rPr lang="ko-KR" altLang="en-US" dirty="0"/>
              <a:t>가지의 상태로 이루어져야 하지만 실제로 전류를 조절하다 보면 여러 변수로 인하여 </a:t>
            </a:r>
            <a:r>
              <a:rPr lang="en-US" altLang="ko-KR" dirty="0"/>
              <a:t>1</a:t>
            </a:r>
            <a:r>
              <a:rPr lang="ko-KR" altLang="en-US" dirty="0"/>
              <a:t>보다 많은 양이 </a:t>
            </a:r>
            <a:r>
              <a:rPr lang="en-US" altLang="ko-KR" dirty="0"/>
              <a:t>0</a:t>
            </a:r>
            <a:r>
              <a:rPr lang="ko-KR" altLang="en-US" dirty="0"/>
              <a:t>보다 적은 양의 전류가 흐르게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원하는 양보다 많은 양의 전류가 흘러 발생하는 노이즈가 </a:t>
            </a:r>
            <a:r>
              <a:rPr lang="en-US" altLang="ko-KR" dirty="0"/>
              <a:t>Overshoot</a:t>
            </a:r>
            <a:r>
              <a:rPr lang="ko-KR" altLang="en-US" dirty="0"/>
              <a:t>이며 원하는 양보다 적은 양의 전류가 흘러 발생하는 노이즈가 </a:t>
            </a:r>
            <a:r>
              <a:rPr lang="en-US" altLang="ko-KR" dirty="0"/>
              <a:t>Undershoot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00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이렇듯 노이즈를 발생시키는 원인은 다양하게 있으며 원하는 값을 이상적으로 도출해내기 위해선 노이즈를 최대한 줄여야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나타내는 하나의 파라미터가 있는데 이를 신호 대 잡음 비인 </a:t>
            </a:r>
            <a:r>
              <a:rPr lang="en-US" altLang="ko-KR" dirty="0"/>
              <a:t>SNR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SNR</a:t>
            </a:r>
            <a:r>
              <a:rPr lang="ko-KR" altLang="en-US" dirty="0"/>
              <a:t>은 노이즈의 세기 분에 신호의 세기를 나타내며 </a:t>
            </a:r>
            <a:r>
              <a:rPr lang="en-US" altLang="ko-KR" dirty="0"/>
              <a:t>SNR</a:t>
            </a:r>
            <a:r>
              <a:rPr lang="ko-KR" altLang="en-US" dirty="0"/>
              <a:t>이 커져야 원하는 신호가 올바르게 전달 될 수 있음을 뜻하고 이는 원하는 가중치의 값이 정확히 소자에 전달 될 수 있다는 뜻과 같게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가중치에 영향을 끼치는 원인에는 노이즈 말고도 데이터의 병렬 처리 과정이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개의 작업이 동시에 처리가 되게 되면 미세한 차이에도 큰 변화가 생길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bias</a:t>
            </a:r>
            <a:r>
              <a:rPr lang="ko-KR" altLang="en-US" dirty="0"/>
              <a:t>와 저항의 변화를 줄 수 있게 되는데 </a:t>
            </a:r>
            <a:r>
              <a:rPr lang="en-US" altLang="ko-KR" dirty="0"/>
              <a:t>ADC </a:t>
            </a:r>
            <a:r>
              <a:rPr lang="ko-KR" altLang="en-US" dirty="0"/>
              <a:t>변환에서의 에러나 소자 특성에 의한 온도 의존성</a:t>
            </a:r>
            <a:r>
              <a:rPr lang="en-US" altLang="ko-KR" dirty="0"/>
              <a:t>, </a:t>
            </a:r>
            <a:r>
              <a:rPr lang="ko-KR" altLang="en-US" dirty="0"/>
              <a:t>트랜지스터의 </a:t>
            </a:r>
            <a:r>
              <a:rPr lang="en-US" altLang="ko-KR" dirty="0"/>
              <a:t>mismatch</a:t>
            </a:r>
            <a:r>
              <a:rPr lang="ko-KR" altLang="en-US" dirty="0"/>
              <a:t>등에 의해 발생하게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0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Mismatch</a:t>
            </a:r>
            <a:r>
              <a:rPr lang="ko-KR" altLang="en-US" dirty="0"/>
              <a:t>에 대해 조금 더 자세히 알아보겠습니다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소자의 크기나 위치 같은 물리적 구조의 차이로 인하여 확률적인 랜덤 에러가 발생하고 이는 트랜지스터 </a:t>
            </a:r>
            <a:r>
              <a:rPr lang="en-US" altLang="ko-KR" dirty="0"/>
              <a:t>mismatch</a:t>
            </a:r>
            <a:r>
              <a:rPr lang="ko-KR" altLang="en-US" dirty="0"/>
              <a:t>를 유발합니다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소자 안에서 차지 캐리어들이 앞에서 설명한 다양한 노이즈를 만들게 되며 신호의 경로나 소자 구조에서 </a:t>
            </a:r>
            <a:r>
              <a:rPr lang="en-US" altLang="ko-KR" dirty="0"/>
              <a:t>parasitic</a:t>
            </a:r>
            <a:r>
              <a:rPr lang="ko-KR" altLang="en-US" dirty="0"/>
              <a:t>을 발생시켜 시스템 에러를 불러오기도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Threshold voltage, body factor, current factor</a:t>
            </a:r>
            <a:r>
              <a:rPr lang="ko-KR" altLang="en-US" dirty="0"/>
              <a:t>에 대한 </a:t>
            </a:r>
            <a:r>
              <a:rPr lang="en-US" altLang="ko-KR" dirty="0"/>
              <a:t>mismatch </a:t>
            </a:r>
            <a:r>
              <a:rPr lang="ko-KR" altLang="en-US" dirty="0"/>
              <a:t>분산 값을 식으로 표현할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식을 토대로 만든 표를 살펴보면 </a:t>
            </a:r>
            <a:r>
              <a:rPr lang="en-US" altLang="ko-KR" dirty="0"/>
              <a:t>2um</a:t>
            </a:r>
            <a:r>
              <a:rPr lang="ko-KR" altLang="en-US" dirty="0"/>
              <a:t>의</a:t>
            </a:r>
            <a:r>
              <a:rPr lang="en-US" altLang="ko-KR" dirty="0"/>
              <a:t> CMOS </a:t>
            </a:r>
            <a:r>
              <a:rPr lang="ko-KR" altLang="en-US" dirty="0"/>
              <a:t>공정으로 만들어지는 소자에서는 인접한 소자와의 충분한 거리가 확보되어 </a:t>
            </a:r>
            <a:r>
              <a:rPr lang="en-US" altLang="ko-KR" dirty="0"/>
              <a:t>mismatch</a:t>
            </a:r>
            <a:r>
              <a:rPr lang="ko-KR" altLang="en-US" dirty="0"/>
              <a:t>에 대한 거리 의존성이 무시되는 결과로 이어집니다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소자의 크기인 </a:t>
            </a:r>
            <a:r>
              <a:rPr lang="en-US" altLang="ko-KR" dirty="0"/>
              <a:t>Width, Length, Gate oxide</a:t>
            </a:r>
            <a:r>
              <a:rPr lang="ko-KR" altLang="en-US" dirty="0"/>
              <a:t>의 두께에 의해 성능이 지배적으로 바뀌게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측정값을 보면 공정의 크기가 커질 수 록 거리 의존성이 떨어지는 것을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08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 다른 원인으로는 분산되어 있는 메모리라고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논문에서는 연산이 이루어지는 부분과 가중치가 저장되는 부분이 나뉘어 있는데 이는 메모리 접근이 빠르다는 장점이 있지만 공간의 한계가 있다는 단점이 있게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데이터를 불러오는 과정에서 동기화가 일어나게 되는데 이때 오류가 생기게 되면 원치 않는 값의 가중치가 들어갈 수도 있게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읽기와 쓰기 동작 중에 타이밍이 어긋나게 되어 메모리 충돌이 일어나게 되면 이 또한 가중치의 값에 영향을 줄 수 있게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36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시뮬레이션의 결과값인 </a:t>
            </a:r>
            <a:r>
              <a:rPr lang="en-US" altLang="ko-KR" dirty="0"/>
              <a:t>accuracy</a:t>
            </a:r>
            <a:r>
              <a:rPr lang="ko-KR" altLang="en-US" dirty="0"/>
              <a:t>가 논문과 차이나는 이유를 크게 </a:t>
            </a:r>
            <a:r>
              <a:rPr lang="en-US" altLang="ko-KR" dirty="0"/>
              <a:t>3</a:t>
            </a:r>
            <a:r>
              <a:rPr lang="ko-KR" altLang="en-US" dirty="0"/>
              <a:t>가지정도 생각해보았습니다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구현환경의 차이입니다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논문에서는 </a:t>
            </a:r>
            <a:r>
              <a:rPr lang="en-US" altLang="ko-KR" dirty="0"/>
              <a:t>GPU</a:t>
            </a:r>
            <a:r>
              <a:rPr lang="ko-KR" altLang="en-US" dirty="0"/>
              <a:t>를 통하여 연산을 진행하였지만 구현 환경의 차이로 </a:t>
            </a:r>
            <a:r>
              <a:rPr lang="en-US" altLang="ko-KR" dirty="0"/>
              <a:t>CPU</a:t>
            </a:r>
            <a:r>
              <a:rPr lang="ko-KR" altLang="en-US" dirty="0"/>
              <a:t>로 연산을 하였기때문에 약간의 오차가 발생한 것이라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두번째는 </a:t>
            </a:r>
            <a:r>
              <a:rPr lang="ko-KR" altLang="en-US" dirty="0" err="1"/>
              <a:t>하이퍼파라미터의</a:t>
            </a:r>
            <a:r>
              <a:rPr lang="ko-KR" altLang="en-US" dirty="0"/>
              <a:t> 차이입니다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하이퍼파라미터란</a:t>
            </a:r>
            <a:r>
              <a:rPr lang="ko-KR" altLang="en-US" dirty="0"/>
              <a:t> </a:t>
            </a:r>
            <a:r>
              <a:rPr lang="ko-KR" altLang="en-US" dirty="0" err="1"/>
              <a:t>에포크와</a:t>
            </a:r>
            <a:r>
              <a:rPr lang="ko-KR" altLang="en-US" dirty="0"/>
              <a:t> </a:t>
            </a:r>
            <a:r>
              <a:rPr lang="ko-KR" altLang="en-US" dirty="0" err="1"/>
              <a:t>배치사이즈같은</a:t>
            </a:r>
            <a:r>
              <a:rPr lang="ko-KR" altLang="en-US" dirty="0"/>
              <a:t> 여러가지 파라미터를 통틀어 말하는 용어로 이를 최대한 비슷하게 구현하려 했지만 논문과 완벽히 일치하지 않음으로 모델의 구조</a:t>
            </a:r>
            <a:r>
              <a:rPr lang="en-US" altLang="ko-KR" dirty="0"/>
              <a:t>, </a:t>
            </a:r>
            <a:r>
              <a:rPr lang="ko-KR" altLang="en-US" dirty="0"/>
              <a:t>딥러닝 학습 방법 등 여러 곳에서 차이가 있을 수 있다고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마지막으로는 알고리즘의 차이입니다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모델을 구현하는데 있어 </a:t>
            </a:r>
            <a:r>
              <a:rPr lang="ko-KR" altLang="en-US" dirty="0" err="1"/>
              <a:t>딥러닝에</a:t>
            </a:r>
            <a:r>
              <a:rPr lang="ko-KR" altLang="en-US" dirty="0"/>
              <a:t> 널리 쓰이는 </a:t>
            </a:r>
            <a:r>
              <a:rPr lang="en-US" altLang="ko-KR" dirty="0" err="1"/>
              <a:t>adam</a:t>
            </a:r>
            <a:r>
              <a:rPr lang="en-US" altLang="ko-KR" dirty="0"/>
              <a:t> </a:t>
            </a:r>
            <a:r>
              <a:rPr lang="ko-KR" altLang="en-US" dirty="0"/>
              <a:t>알고리즘을 사용했지만 논문에서는 다른 알고리즘을 사용했을 수 도 있기 때문에 </a:t>
            </a:r>
            <a:r>
              <a:rPr lang="en-US" altLang="ko-KR" dirty="0"/>
              <a:t>accuracy</a:t>
            </a:r>
            <a:r>
              <a:rPr lang="ko-KR" altLang="en-US" dirty="0"/>
              <a:t>의 차이가 있을 수 있다고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차이에도 </a:t>
            </a:r>
            <a:r>
              <a:rPr lang="en-US" altLang="ko-KR" dirty="0"/>
              <a:t>accuracy</a:t>
            </a:r>
            <a:r>
              <a:rPr lang="ko-KR" altLang="en-US" dirty="0"/>
              <a:t>를 </a:t>
            </a:r>
            <a:r>
              <a:rPr lang="en-US" altLang="ko-KR" dirty="0"/>
              <a:t>97.87%</a:t>
            </a:r>
            <a:r>
              <a:rPr lang="ko-KR" altLang="en-US" dirty="0"/>
              <a:t>로 논문에서 제시한 </a:t>
            </a:r>
            <a:r>
              <a:rPr lang="en-US" altLang="ko-KR" dirty="0"/>
              <a:t>98.77%</a:t>
            </a:r>
            <a:r>
              <a:rPr lang="ko-KR" altLang="en-US" dirty="0"/>
              <a:t>의 </a:t>
            </a:r>
            <a:r>
              <a:rPr lang="en-US" altLang="ko-KR" dirty="0"/>
              <a:t>accuracy</a:t>
            </a:r>
            <a:r>
              <a:rPr lang="ko-KR" altLang="en-US" dirty="0"/>
              <a:t>와는 오차율이 </a:t>
            </a:r>
            <a:r>
              <a:rPr lang="en-US" altLang="ko-KR" dirty="0"/>
              <a:t>0.91%</a:t>
            </a:r>
            <a:r>
              <a:rPr lang="ko-KR" altLang="en-US" dirty="0"/>
              <a:t>정도 밖에 차이가 나지 않았다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A5F4-6EA3-46AC-8156-20407ABE971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56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C5A326C-8379-45C7-9B17-7F57CA974D2D}"/>
              </a:ext>
            </a:extLst>
          </p:cNvPr>
          <p:cNvGrpSpPr/>
          <p:nvPr userDrawn="1"/>
        </p:nvGrpSpPr>
        <p:grpSpPr>
          <a:xfrm>
            <a:off x="0" y="857409"/>
            <a:ext cx="12192000" cy="6000591"/>
            <a:chOff x="0" y="428705"/>
            <a:chExt cx="12192000" cy="60005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9E8F04-BE10-488B-BACE-B8CA63B969F3}"/>
                </a:ext>
              </a:extLst>
            </p:cNvPr>
            <p:cNvSpPr/>
            <p:nvPr/>
          </p:nvSpPr>
          <p:spPr>
            <a:xfrm>
              <a:off x="0" y="428705"/>
              <a:ext cx="12192000" cy="5991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0" dist="1270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n>
                  <a:noFill/>
                </a:ln>
                <a:solidFill>
                  <a:srgbClr val="283462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76B730-AD57-4283-B02F-377CCA2EE0B6}"/>
                </a:ext>
              </a:extLst>
            </p:cNvPr>
            <p:cNvSpPr/>
            <p:nvPr/>
          </p:nvSpPr>
          <p:spPr>
            <a:xfrm>
              <a:off x="0" y="6033741"/>
              <a:ext cx="12192000" cy="395555"/>
            </a:xfrm>
            <a:prstGeom prst="rect">
              <a:avLst/>
            </a:prstGeom>
            <a:gradFill>
              <a:gsLst>
                <a:gs pos="10000">
                  <a:srgbClr val="283462"/>
                </a:gs>
                <a:gs pos="51000">
                  <a:srgbClr val="283462">
                    <a:alpha val="90000"/>
                  </a:srgbClr>
                </a:gs>
                <a:gs pos="100000">
                  <a:srgbClr val="283462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74B66A7-2317-98C7-3832-4F02270836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68" y="6542433"/>
            <a:ext cx="841259" cy="2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51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각 다이어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C5A326C-8379-45C7-9B17-7F57CA974D2D}"/>
              </a:ext>
            </a:extLst>
          </p:cNvPr>
          <p:cNvGrpSpPr/>
          <p:nvPr userDrawn="1"/>
        </p:nvGrpSpPr>
        <p:grpSpPr>
          <a:xfrm>
            <a:off x="0" y="857409"/>
            <a:ext cx="12192000" cy="6000591"/>
            <a:chOff x="0" y="428705"/>
            <a:chExt cx="12192000" cy="60005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9E8F04-BE10-488B-BACE-B8CA63B969F3}"/>
                </a:ext>
              </a:extLst>
            </p:cNvPr>
            <p:cNvSpPr/>
            <p:nvPr/>
          </p:nvSpPr>
          <p:spPr>
            <a:xfrm>
              <a:off x="0" y="428705"/>
              <a:ext cx="12192000" cy="5991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0" dist="1270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n>
                  <a:noFill/>
                </a:ln>
                <a:solidFill>
                  <a:srgbClr val="283462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76B730-AD57-4283-B02F-377CCA2EE0B6}"/>
                </a:ext>
              </a:extLst>
            </p:cNvPr>
            <p:cNvSpPr/>
            <p:nvPr/>
          </p:nvSpPr>
          <p:spPr>
            <a:xfrm>
              <a:off x="0" y="6033741"/>
              <a:ext cx="12192000" cy="395555"/>
            </a:xfrm>
            <a:prstGeom prst="rect">
              <a:avLst/>
            </a:prstGeom>
            <a:gradFill>
              <a:gsLst>
                <a:gs pos="10000">
                  <a:srgbClr val="283462"/>
                </a:gs>
                <a:gs pos="51000">
                  <a:srgbClr val="283462">
                    <a:alpha val="90000"/>
                  </a:srgbClr>
                </a:gs>
                <a:gs pos="100000">
                  <a:srgbClr val="283462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FA81D4-5EFC-7A61-0C28-0FC33FA7DF09}"/>
              </a:ext>
            </a:extLst>
          </p:cNvPr>
          <p:cNvGrpSpPr/>
          <p:nvPr/>
        </p:nvGrpSpPr>
        <p:grpSpPr>
          <a:xfrm rot="7200000">
            <a:off x="7128731" y="1700787"/>
            <a:ext cx="4769935" cy="4462550"/>
            <a:chOff x="7123018" y="1494589"/>
            <a:chExt cx="4268036" cy="3992994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C2A7FC5-4062-FE87-ED8F-F47B2B967320}"/>
                </a:ext>
              </a:extLst>
            </p:cNvPr>
            <p:cNvSpPr/>
            <p:nvPr/>
          </p:nvSpPr>
          <p:spPr>
            <a:xfrm>
              <a:off x="8631534" y="2871375"/>
              <a:ext cx="2759520" cy="2616208"/>
            </a:xfrm>
            <a:custGeom>
              <a:avLst/>
              <a:gdLst>
                <a:gd name="connsiteX0" fmla="*/ 2087845 w 2878456"/>
                <a:gd name="connsiteY0" fmla="*/ 0 h 2728967"/>
                <a:gd name="connsiteX1" fmla="*/ 2123256 w 2878456"/>
                <a:gd name="connsiteY1" fmla="*/ 17058 h 2728967"/>
                <a:gd name="connsiteX2" fmla="*/ 2878456 w 2878456"/>
                <a:gd name="connsiteY2" fmla="*/ 1285929 h 2728967"/>
                <a:gd name="connsiteX3" fmla="*/ 1435418 w 2878456"/>
                <a:gd name="connsiteY3" fmla="*/ 2728967 h 2728967"/>
                <a:gd name="connsiteX4" fmla="*/ 747580 w 2878456"/>
                <a:gd name="connsiteY4" fmla="*/ 2554800 h 2728967"/>
                <a:gd name="connsiteX5" fmla="*/ 644843 w 2878456"/>
                <a:gd name="connsiteY5" fmla="*/ 2492386 h 2728967"/>
                <a:gd name="connsiteX6" fmla="*/ 648653 w 2878456"/>
                <a:gd name="connsiteY6" fmla="*/ 2490072 h 2728967"/>
                <a:gd name="connsiteX7" fmla="*/ 636222 w 2878456"/>
                <a:gd name="connsiteY7" fmla="*/ 2482519 h 2728967"/>
                <a:gd name="connsiteX8" fmla="*/ 0 w 2878456"/>
                <a:gd name="connsiteY8" fmla="*/ 1285929 h 2728967"/>
                <a:gd name="connsiteX9" fmla="*/ 36 w 2878456"/>
                <a:gd name="connsiteY9" fmla="*/ 1285223 h 2728967"/>
                <a:gd name="connsiteX10" fmla="*/ 90767 w 2878456"/>
                <a:gd name="connsiteY10" fmla="*/ 1328930 h 2728967"/>
                <a:gd name="connsiteX11" fmla="*/ 652463 w 2878456"/>
                <a:gd name="connsiteY11" fmla="*/ 1442331 h 2728967"/>
                <a:gd name="connsiteX12" fmla="*/ 1214159 w 2878456"/>
                <a:gd name="connsiteY12" fmla="*/ 1328930 h 2728967"/>
                <a:gd name="connsiteX13" fmla="*/ 1297114 w 2878456"/>
                <a:gd name="connsiteY13" fmla="*/ 1288969 h 2728967"/>
                <a:gd name="connsiteX14" fmla="*/ 1297306 w 2878456"/>
                <a:gd name="connsiteY14" fmla="*/ 1285929 h 2728967"/>
                <a:gd name="connsiteX15" fmla="*/ 1297270 w 2878456"/>
                <a:gd name="connsiteY15" fmla="*/ 1285223 h 2728967"/>
                <a:gd name="connsiteX16" fmla="*/ 1332681 w 2878456"/>
                <a:gd name="connsiteY16" fmla="*/ 1268164 h 2728967"/>
                <a:gd name="connsiteX17" fmla="*/ 2080431 w 2878456"/>
                <a:gd name="connsiteY17" fmla="*/ 146835 h 272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78456" h="2728967">
                  <a:moveTo>
                    <a:pt x="2087845" y="0"/>
                  </a:moveTo>
                  <a:lnTo>
                    <a:pt x="2123256" y="17058"/>
                  </a:lnTo>
                  <a:cubicBezTo>
                    <a:pt x="2573087" y="261421"/>
                    <a:pt x="2878456" y="738014"/>
                    <a:pt x="2878456" y="1285929"/>
                  </a:cubicBezTo>
                  <a:cubicBezTo>
                    <a:pt x="2878456" y="2082897"/>
                    <a:pt x="2232386" y="2728967"/>
                    <a:pt x="1435418" y="2728967"/>
                  </a:cubicBezTo>
                  <a:cubicBezTo>
                    <a:pt x="1186366" y="2728967"/>
                    <a:pt x="952049" y="2665874"/>
                    <a:pt x="747580" y="2554800"/>
                  </a:cubicBezTo>
                  <a:lnTo>
                    <a:pt x="644843" y="2492386"/>
                  </a:lnTo>
                  <a:lnTo>
                    <a:pt x="648653" y="2490072"/>
                  </a:lnTo>
                  <a:lnTo>
                    <a:pt x="636222" y="2482519"/>
                  </a:lnTo>
                  <a:cubicBezTo>
                    <a:pt x="252371" y="2223195"/>
                    <a:pt x="0" y="1784034"/>
                    <a:pt x="0" y="1285929"/>
                  </a:cubicBezTo>
                  <a:lnTo>
                    <a:pt x="36" y="1285223"/>
                  </a:lnTo>
                  <a:lnTo>
                    <a:pt x="90767" y="1328930"/>
                  </a:lnTo>
                  <a:cubicBezTo>
                    <a:pt x="263410" y="1401952"/>
                    <a:pt x="453221" y="1442331"/>
                    <a:pt x="652463" y="1442331"/>
                  </a:cubicBezTo>
                  <a:cubicBezTo>
                    <a:pt x="851705" y="1442331"/>
                    <a:pt x="1041516" y="1401952"/>
                    <a:pt x="1214159" y="1328930"/>
                  </a:cubicBezTo>
                  <a:lnTo>
                    <a:pt x="1297114" y="1288969"/>
                  </a:lnTo>
                  <a:lnTo>
                    <a:pt x="1297306" y="1285929"/>
                  </a:lnTo>
                  <a:lnTo>
                    <a:pt x="1297270" y="1285223"/>
                  </a:lnTo>
                  <a:lnTo>
                    <a:pt x="1332681" y="1268164"/>
                  </a:lnTo>
                  <a:cubicBezTo>
                    <a:pt x="1741618" y="1046016"/>
                    <a:pt x="2031165" y="631943"/>
                    <a:pt x="2080431" y="146835"/>
                  </a:cubicBezTo>
                  <a:close/>
                </a:path>
              </a:pathLst>
            </a:custGeom>
            <a:gradFill>
              <a:gsLst>
                <a:gs pos="0">
                  <a:srgbClr val="0054A8"/>
                </a:gs>
                <a:gs pos="100000">
                  <a:srgbClr val="0066C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558F1BF3-1BF1-CD6C-2099-14BEA493ADB0}"/>
                </a:ext>
              </a:extLst>
            </p:cNvPr>
            <p:cNvSpPr/>
            <p:nvPr/>
          </p:nvSpPr>
          <p:spPr>
            <a:xfrm>
              <a:off x="7123018" y="2720756"/>
              <a:ext cx="2141322" cy="2766824"/>
            </a:xfrm>
            <a:custGeom>
              <a:avLst/>
              <a:gdLst>
                <a:gd name="connsiteX0" fmla="*/ 1435418 w 2233613"/>
                <a:gd name="connsiteY0" fmla="*/ 0 h 2886076"/>
                <a:gd name="connsiteX1" fmla="*/ 2123256 w 2233613"/>
                <a:gd name="connsiteY1" fmla="*/ 174167 h 2886076"/>
                <a:gd name="connsiteX2" fmla="*/ 2225993 w 2233613"/>
                <a:gd name="connsiteY2" fmla="*/ 236581 h 2886076"/>
                <a:gd name="connsiteX3" fmla="*/ 2209752 w 2233613"/>
                <a:gd name="connsiteY3" fmla="*/ 246448 h 2886076"/>
                <a:gd name="connsiteX4" fmla="*/ 1580980 w 2233613"/>
                <a:gd name="connsiteY4" fmla="*/ 1295496 h 2886076"/>
                <a:gd name="connsiteX5" fmla="*/ 1573747 w 2233613"/>
                <a:gd name="connsiteY5" fmla="*/ 1438749 h 2886076"/>
                <a:gd name="connsiteX6" fmla="*/ 1581186 w 2233613"/>
                <a:gd name="connsiteY6" fmla="*/ 1442332 h 2886076"/>
                <a:gd name="connsiteX7" fmla="*/ 1581150 w 2233613"/>
                <a:gd name="connsiteY7" fmla="*/ 1443038 h 2886076"/>
                <a:gd name="connsiteX8" fmla="*/ 2217372 w 2233613"/>
                <a:gd name="connsiteY8" fmla="*/ 2639628 h 2886076"/>
                <a:gd name="connsiteX9" fmla="*/ 2233613 w 2233613"/>
                <a:gd name="connsiteY9" fmla="*/ 2649495 h 2886076"/>
                <a:gd name="connsiteX10" fmla="*/ 2130876 w 2233613"/>
                <a:gd name="connsiteY10" fmla="*/ 2711909 h 2886076"/>
                <a:gd name="connsiteX11" fmla="*/ 1443038 w 2233613"/>
                <a:gd name="connsiteY11" fmla="*/ 2886076 h 2886076"/>
                <a:gd name="connsiteX12" fmla="*/ 0 w 2233613"/>
                <a:gd name="connsiteY12" fmla="*/ 1443038 h 2886076"/>
                <a:gd name="connsiteX13" fmla="*/ 755200 w 2233613"/>
                <a:gd name="connsiteY13" fmla="*/ 174167 h 2886076"/>
                <a:gd name="connsiteX14" fmla="*/ 783172 w 2233613"/>
                <a:gd name="connsiteY14" fmla="*/ 160693 h 2886076"/>
                <a:gd name="connsiteX15" fmla="*/ 782991 w 2233613"/>
                <a:gd name="connsiteY15" fmla="*/ 157109 h 2886076"/>
                <a:gd name="connsiteX16" fmla="*/ 873722 w 2233613"/>
                <a:gd name="connsiteY16" fmla="*/ 113401 h 2886076"/>
                <a:gd name="connsiteX17" fmla="*/ 1435418 w 2233613"/>
                <a:gd name="connsiteY17" fmla="*/ 0 h 288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33613" h="2886076">
                  <a:moveTo>
                    <a:pt x="1435418" y="0"/>
                  </a:moveTo>
                  <a:cubicBezTo>
                    <a:pt x="1684471" y="0"/>
                    <a:pt x="1918787" y="63093"/>
                    <a:pt x="2123256" y="174167"/>
                  </a:cubicBezTo>
                  <a:lnTo>
                    <a:pt x="2225993" y="236581"/>
                  </a:lnTo>
                  <a:lnTo>
                    <a:pt x="2209752" y="246448"/>
                  </a:lnTo>
                  <a:cubicBezTo>
                    <a:pt x="1864286" y="479840"/>
                    <a:pt x="1625319" y="858899"/>
                    <a:pt x="1580980" y="1295496"/>
                  </a:cubicBezTo>
                  <a:lnTo>
                    <a:pt x="1573747" y="1438749"/>
                  </a:lnTo>
                  <a:lnTo>
                    <a:pt x="1581186" y="1442332"/>
                  </a:lnTo>
                  <a:lnTo>
                    <a:pt x="1581150" y="1443038"/>
                  </a:lnTo>
                  <a:cubicBezTo>
                    <a:pt x="1581150" y="1941143"/>
                    <a:pt x="1833521" y="2380304"/>
                    <a:pt x="2217372" y="2639628"/>
                  </a:cubicBezTo>
                  <a:lnTo>
                    <a:pt x="2233613" y="2649495"/>
                  </a:lnTo>
                  <a:lnTo>
                    <a:pt x="2130876" y="2711909"/>
                  </a:lnTo>
                  <a:cubicBezTo>
                    <a:pt x="1926407" y="2822983"/>
                    <a:pt x="1692091" y="2886076"/>
                    <a:pt x="1443038" y="2886076"/>
                  </a:cubicBezTo>
                  <a:cubicBezTo>
                    <a:pt x="646070" y="2886076"/>
                    <a:pt x="0" y="2240006"/>
                    <a:pt x="0" y="1443038"/>
                  </a:cubicBezTo>
                  <a:cubicBezTo>
                    <a:pt x="0" y="895123"/>
                    <a:pt x="305369" y="418530"/>
                    <a:pt x="755200" y="174167"/>
                  </a:cubicBezTo>
                  <a:lnTo>
                    <a:pt x="783172" y="160693"/>
                  </a:lnTo>
                  <a:lnTo>
                    <a:pt x="782991" y="157109"/>
                  </a:lnTo>
                  <a:lnTo>
                    <a:pt x="873722" y="113401"/>
                  </a:lnTo>
                  <a:cubicBezTo>
                    <a:pt x="1046365" y="40380"/>
                    <a:pt x="1236176" y="0"/>
                    <a:pt x="1435418" y="0"/>
                  </a:cubicBezTo>
                  <a:close/>
                </a:path>
              </a:pathLst>
            </a:custGeom>
            <a:gradFill>
              <a:gsLst>
                <a:gs pos="0">
                  <a:srgbClr val="0099CC"/>
                </a:gs>
                <a:gs pos="100000">
                  <a:srgbClr val="0078A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FEDF915F-AAED-D2E1-ED48-5C4F9852CE74}"/>
                </a:ext>
              </a:extLst>
            </p:cNvPr>
            <p:cNvSpPr/>
            <p:nvPr/>
          </p:nvSpPr>
          <p:spPr>
            <a:xfrm>
              <a:off x="7873623" y="1494589"/>
              <a:ext cx="2766826" cy="2608904"/>
            </a:xfrm>
            <a:custGeom>
              <a:avLst/>
              <a:gdLst>
                <a:gd name="connsiteX0" fmla="*/ 1443038 w 2886076"/>
                <a:gd name="connsiteY0" fmla="*/ 0 h 2721348"/>
                <a:gd name="connsiteX1" fmla="*/ 2878626 w 2886076"/>
                <a:gd name="connsiteY1" fmla="*/ 1295496 h 2721348"/>
                <a:gd name="connsiteX2" fmla="*/ 2885719 w 2886076"/>
                <a:gd name="connsiteY2" fmla="*/ 1435970 h 2721348"/>
                <a:gd name="connsiteX3" fmla="*/ 2886041 w 2886076"/>
                <a:gd name="connsiteY3" fmla="*/ 1436125 h 2721348"/>
                <a:gd name="connsiteX4" fmla="*/ 2885884 w 2886076"/>
                <a:gd name="connsiteY4" fmla="*/ 1439235 h 2721348"/>
                <a:gd name="connsiteX5" fmla="*/ 2886076 w 2886076"/>
                <a:gd name="connsiteY5" fmla="*/ 1443038 h 2721348"/>
                <a:gd name="connsiteX6" fmla="*/ 2886040 w 2886076"/>
                <a:gd name="connsiteY6" fmla="*/ 1443745 h 2721348"/>
                <a:gd name="connsiteX7" fmla="*/ 2885665 w 2886076"/>
                <a:gd name="connsiteY7" fmla="*/ 1443565 h 2721348"/>
                <a:gd name="connsiteX8" fmla="*/ 2878627 w 2886076"/>
                <a:gd name="connsiteY8" fmla="*/ 1582960 h 2721348"/>
                <a:gd name="connsiteX9" fmla="*/ 2130877 w 2886076"/>
                <a:gd name="connsiteY9" fmla="*/ 2704289 h 2721348"/>
                <a:gd name="connsiteX10" fmla="*/ 2095466 w 2886076"/>
                <a:gd name="connsiteY10" fmla="*/ 2721348 h 2721348"/>
                <a:gd name="connsiteX11" fmla="*/ 2088052 w 2886076"/>
                <a:gd name="connsiteY11" fmla="*/ 2574512 h 2721348"/>
                <a:gd name="connsiteX12" fmla="*/ 1459280 w 2886076"/>
                <a:gd name="connsiteY12" fmla="*/ 1525464 h 2721348"/>
                <a:gd name="connsiteX13" fmla="*/ 1449310 w 2886076"/>
                <a:gd name="connsiteY13" fmla="*/ 1519407 h 2721348"/>
                <a:gd name="connsiteX14" fmla="*/ 1443038 w 2886076"/>
                <a:gd name="connsiteY14" fmla="*/ 1523217 h 2721348"/>
                <a:gd name="connsiteX15" fmla="*/ 1340301 w 2886076"/>
                <a:gd name="connsiteY15" fmla="*/ 1460803 h 2721348"/>
                <a:gd name="connsiteX16" fmla="*/ 652463 w 2886076"/>
                <a:gd name="connsiteY16" fmla="*/ 1286636 h 2721348"/>
                <a:gd name="connsiteX17" fmla="*/ 90767 w 2886076"/>
                <a:gd name="connsiteY17" fmla="*/ 1400037 h 2721348"/>
                <a:gd name="connsiteX18" fmla="*/ 36 w 2886076"/>
                <a:gd name="connsiteY18" fmla="*/ 1443745 h 2721348"/>
                <a:gd name="connsiteX19" fmla="*/ 0 w 2886076"/>
                <a:gd name="connsiteY19" fmla="*/ 1443038 h 2721348"/>
                <a:gd name="connsiteX20" fmla="*/ 1443038 w 2886076"/>
                <a:gd name="connsiteY20" fmla="*/ 0 h 272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86076" h="2721348">
                  <a:moveTo>
                    <a:pt x="1443038" y="0"/>
                  </a:moveTo>
                  <a:cubicBezTo>
                    <a:pt x="2190196" y="0"/>
                    <a:pt x="2804728" y="567835"/>
                    <a:pt x="2878626" y="1295496"/>
                  </a:cubicBezTo>
                  <a:lnTo>
                    <a:pt x="2885719" y="1435970"/>
                  </a:lnTo>
                  <a:lnTo>
                    <a:pt x="2886041" y="1436125"/>
                  </a:lnTo>
                  <a:lnTo>
                    <a:pt x="2885884" y="1439235"/>
                  </a:lnTo>
                  <a:lnTo>
                    <a:pt x="2886076" y="1443038"/>
                  </a:lnTo>
                  <a:lnTo>
                    <a:pt x="2886040" y="1443745"/>
                  </a:lnTo>
                  <a:lnTo>
                    <a:pt x="2885665" y="1443565"/>
                  </a:lnTo>
                  <a:lnTo>
                    <a:pt x="2878627" y="1582960"/>
                  </a:lnTo>
                  <a:cubicBezTo>
                    <a:pt x="2829361" y="2068068"/>
                    <a:pt x="2539814" y="2482141"/>
                    <a:pt x="2130877" y="2704289"/>
                  </a:cubicBezTo>
                  <a:lnTo>
                    <a:pt x="2095466" y="2721348"/>
                  </a:lnTo>
                  <a:lnTo>
                    <a:pt x="2088052" y="2574512"/>
                  </a:lnTo>
                  <a:cubicBezTo>
                    <a:pt x="2043713" y="2137915"/>
                    <a:pt x="1804746" y="1758856"/>
                    <a:pt x="1459280" y="1525464"/>
                  </a:cubicBezTo>
                  <a:lnTo>
                    <a:pt x="1449310" y="1519407"/>
                  </a:lnTo>
                  <a:lnTo>
                    <a:pt x="1443038" y="1523217"/>
                  </a:lnTo>
                  <a:lnTo>
                    <a:pt x="1340301" y="1460803"/>
                  </a:lnTo>
                  <a:cubicBezTo>
                    <a:pt x="1135832" y="1349729"/>
                    <a:pt x="901516" y="1286636"/>
                    <a:pt x="652463" y="1286636"/>
                  </a:cubicBezTo>
                  <a:cubicBezTo>
                    <a:pt x="453221" y="1286636"/>
                    <a:pt x="263410" y="1327016"/>
                    <a:pt x="90767" y="1400037"/>
                  </a:cubicBezTo>
                  <a:lnTo>
                    <a:pt x="36" y="1443745"/>
                  </a:lnTo>
                  <a:lnTo>
                    <a:pt x="0" y="1443038"/>
                  </a:lnTo>
                  <a:cubicBezTo>
                    <a:pt x="0" y="646070"/>
                    <a:pt x="646070" y="0"/>
                    <a:pt x="1443038" y="0"/>
                  </a:cubicBezTo>
                  <a:close/>
                </a:path>
              </a:pathLst>
            </a:custGeom>
            <a:gradFill>
              <a:gsLst>
                <a:gs pos="0">
                  <a:srgbClr val="009999"/>
                </a:gs>
                <a:gs pos="100000">
                  <a:srgbClr val="00565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849C5AF-C2B0-2549-7256-5A25139007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68" y="6542433"/>
            <a:ext cx="841259" cy="2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7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C5A326C-8379-45C7-9B17-7F57CA974D2D}"/>
              </a:ext>
            </a:extLst>
          </p:cNvPr>
          <p:cNvGrpSpPr/>
          <p:nvPr userDrawn="1"/>
        </p:nvGrpSpPr>
        <p:grpSpPr>
          <a:xfrm>
            <a:off x="0" y="857409"/>
            <a:ext cx="12192000" cy="6000591"/>
            <a:chOff x="0" y="428705"/>
            <a:chExt cx="12192000" cy="60005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9E8F04-BE10-488B-BACE-B8CA63B969F3}"/>
                </a:ext>
              </a:extLst>
            </p:cNvPr>
            <p:cNvSpPr/>
            <p:nvPr/>
          </p:nvSpPr>
          <p:spPr>
            <a:xfrm>
              <a:off x="0" y="428705"/>
              <a:ext cx="12192000" cy="59917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254000" dist="127000" dir="162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n>
                  <a:noFill/>
                </a:ln>
                <a:solidFill>
                  <a:srgbClr val="283462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76B730-AD57-4283-B02F-377CCA2EE0B6}"/>
                </a:ext>
              </a:extLst>
            </p:cNvPr>
            <p:cNvSpPr/>
            <p:nvPr/>
          </p:nvSpPr>
          <p:spPr>
            <a:xfrm>
              <a:off x="0" y="6033741"/>
              <a:ext cx="12192000" cy="395555"/>
            </a:xfrm>
            <a:prstGeom prst="rect">
              <a:avLst/>
            </a:prstGeom>
            <a:gradFill>
              <a:gsLst>
                <a:gs pos="10000">
                  <a:srgbClr val="283462"/>
                </a:gs>
                <a:gs pos="51000">
                  <a:srgbClr val="283462">
                    <a:alpha val="90000"/>
                  </a:srgbClr>
                </a:gs>
                <a:gs pos="100000">
                  <a:srgbClr val="283462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25EF4A-8767-4E33-67BB-2C7771CD72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63423" y="1572708"/>
            <a:ext cx="4181475" cy="418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0EC089-9037-2130-68D2-27270646B84F}"/>
              </a:ext>
            </a:extLst>
          </p:cNvPr>
          <p:cNvSpPr/>
          <p:nvPr userDrawn="1"/>
        </p:nvSpPr>
        <p:spPr>
          <a:xfrm>
            <a:off x="772160" y="1572707"/>
            <a:ext cx="5897880" cy="4181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02F8CA-E3C4-1493-D365-BB3DEDC3C1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68" y="6542433"/>
            <a:ext cx="841259" cy="2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7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D864D5-BDEC-4BA5-B8D3-7A11B5C0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293D-33E8-4545-9E93-CBFA1A2E8D56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13D5B0-3B2C-4736-864A-CA4C2201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0CA58-5DB2-4DC3-9A12-14339966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D3CA-216B-4C49-860D-E6A65C89CF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74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56D8B-DB4F-41C7-9920-65CC40BF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93EBB-114B-49B5-9A49-6B8345DA6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63371-E361-41DA-BC42-98AFD4AA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1293D-33E8-4545-9E93-CBFA1A2E8D56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5E17C-C136-4B37-8569-AEDBEA47B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39273-8B2E-426A-AB81-D909BF2BB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D3CA-216B-4C49-860D-E6A65C89CF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91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21F470-B68A-4000-A5EE-F9C86C37A6F8}"/>
              </a:ext>
            </a:extLst>
          </p:cNvPr>
          <p:cNvSpPr txBox="1"/>
          <p:nvPr/>
        </p:nvSpPr>
        <p:spPr>
          <a:xfrm>
            <a:off x="9353725" y="5191969"/>
            <a:ext cx="229301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201912488  </a:t>
            </a:r>
            <a:r>
              <a:rPr lang="ko-KR" altLang="en-US" sz="2000" spc="-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a typeface="맑은 고딕" panose="020B0503020000020004" pitchFamily="50" charset="-127"/>
              </a:rPr>
              <a:t>김형준</a:t>
            </a:r>
            <a:endParaRPr lang="en-US" altLang="ko-KR" sz="2000" spc="-2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201912519  </a:t>
            </a: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이용주</a:t>
            </a:r>
            <a:endParaRPr kumimoji="0" lang="en-US" altLang="ko-KR" sz="2000" b="0" i="0" u="none" strike="noStrike" kern="1200" cap="none" spc="-20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201912545  </a:t>
            </a: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</a:rPr>
              <a:t>최승혁</a:t>
            </a:r>
            <a:endParaRPr kumimoji="0" lang="en-US" altLang="ko-KR" sz="2000" b="0" i="0" u="none" strike="noStrike" kern="1200" cap="none" spc="-20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110F5-C375-DF38-638F-20602161208C}"/>
              </a:ext>
            </a:extLst>
          </p:cNvPr>
          <p:cNvSpPr txBox="1"/>
          <p:nvPr/>
        </p:nvSpPr>
        <p:spPr>
          <a:xfrm>
            <a:off x="913762" y="1565564"/>
            <a:ext cx="10364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Incorporating Probabilistic Synaptic Variability into Modeling</a:t>
            </a:r>
            <a:endParaRPr kumimoji="0" lang="ko-KR" altLang="en-US" sz="54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4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7D0F0-7B80-4BF5-92A1-6F7D593D4DB5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Variability and Causes in Device 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DFD17-4B8B-2D0F-3839-A16F4D30DE8D}"/>
              </a:ext>
            </a:extLst>
          </p:cNvPr>
          <p:cNvSpPr txBox="1"/>
          <p:nvPr/>
        </p:nvSpPr>
        <p:spPr>
          <a:xfrm>
            <a:off x="2254760" y="2521059"/>
            <a:ext cx="79809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The variability at time zero</a:t>
            </a:r>
          </a:p>
          <a:p>
            <a:pPr algn="ctr"/>
            <a:endParaRPr lang="en-US" altLang="ko-KR" sz="3200" b="1" dirty="0"/>
          </a:p>
          <a:p>
            <a:pPr algn="ctr"/>
            <a:r>
              <a:rPr lang="en-US" altLang="ko-KR" sz="3200" b="1" dirty="0"/>
              <a:t>The time variability due to </a:t>
            </a:r>
          </a:p>
          <a:p>
            <a:pPr algn="ctr"/>
            <a:r>
              <a:rPr lang="en-US" altLang="ko-KR" sz="2400" dirty="0"/>
              <a:t>external constraints and aging phenomena</a:t>
            </a:r>
          </a:p>
        </p:txBody>
      </p:sp>
    </p:spTree>
    <p:extLst>
      <p:ext uri="{BB962C8B-B14F-4D97-AF65-F5344CB8AC3E}">
        <p14:creationId xmlns:p14="http://schemas.microsoft.com/office/powerpoint/2010/main" val="363801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7D0F0-7B80-4BF5-92A1-6F7D593D4DB5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The variability at Time Zero 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A16F1-281C-B5C5-914C-F56CFCCE1234}"/>
              </a:ext>
            </a:extLst>
          </p:cNvPr>
          <p:cNvSpPr txBox="1"/>
          <p:nvPr/>
        </p:nvSpPr>
        <p:spPr>
          <a:xfrm>
            <a:off x="4931194" y="1512973"/>
            <a:ext cx="5653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Originate from several steps like </a:t>
            </a:r>
          </a:p>
          <a:p>
            <a:pPr algn="ctr"/>
            <a:r>
              <a:rPr lang="en-US" altLang="ko-KR" sz="2000" dirty="0"/>
              <a:t>      Doping, Gate-stack, Lithography, Plasma Etching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E5498-62AA-9F1C-D7E1-DE670621A247}"/>
              </a:ext>
            </a:extLst>
          </p:cNvPr>
          <p:cNvSpPr txBox="1"/>
          <p:nvPr/>
        </p:nvSpPr>
        <p:spPr>
          <a:xfrm>
            <a:off x="485389" y="604392"/>
            <a:ext cx="587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  <a:cs typeface="Times New Roman" panose="02020603050405020304" pitchFamily="18" charset="0"/>
              </a:rPr>
              <a:t>Process variation</a:t>
            </a:r>
            <a:endParaRPr lang="ko-KR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2EB33E-0D0C-52D5-D1BA-3CBC6015FBF3}"/>
              </a:ext>
            </a:extLst>
          </p:cNvPr>
          <p:cNvGrpSpPr/>
          <p:nvPr/>
        </p:nvGrpSpPr>
        <p:grpSpPr>
          <a:xfrm>
            <a:off x="6357682" y="2501381"/>
            <a:ext cx="3473221" cy="1080000"/>
            <a:chOff x="3076866" y="2956296"/>
            <a:chExt cx="3473221" cy="1080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0DE891-AF50-B6C7-47F2-B783240E2871}"/>
                </a:ext>
              </a:extLst>
            </p:cNvPr>
            <p:cNvSpPr/>
            <p:nvPr/>
          </p:nvSpPr>
          <p:spPr>
            <a:xfrm>
              <a:off x="4336867" y="2956296"/>
              <a:ext cx="221322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</a:t>
              </a:r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On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Off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76C362F-EEF3-E0EE-CF3C-51C6A9C73B54}"/>
                </a:ext>
              </a:extLst>
            </p:cNvPr>
            <p:cNvSpPr/>
            <p:nvPr/>
          </p:nvSpPr>
          <p:spPr>
            <a:xfrm>
              <a:off x="3076866" y="2956296"/>
              <a:ext cx="1401165" cy="540000"/>
            </a:xfrm>
            <a:prstGeom prst="rect">
              <a:avLst/>
            </a:prstGeom>
            <a:solidFill>
              <a:srgbClr val="AFABA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Electrical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Parameter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1B757D-2F34-3C06-0E0E-4ECD6C29B796}"/>
                </a:ext>
              </a:extLst>
            </p:cNvPr>
            <p:cNvSpPr/>
            <p:nvPr/>
          </p:nvSpPr>
          <p:spPr>
            <a:xfrm>
              <a:off x="4336867" y="3496296"/>
              <a:ext cx="221322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</a:t>
              </a:r>
              <a:r>
                <a:rPr lang="en-US" altLang="ko-KR" sz="1400" dirty="0">
                  <a:solidFill>
                    <a:schemeClr val="tx1"/>
                  </a:solidFill>
                </a:rPr>
                <a:t>G</a:t>
              </a:r>
              <a:r>
                <a:rPr lang="en-US" altLang="ko-KR" dirty="0">
                  <a:solidFill>
                    <a:schemeClr val="tx1"/>
                  </a:solidFill>
                </a:rPr>
                <a:t>, W</a:t>
              </a:r>
              <a:r>
                <a:rPr lang="en-US" altLang="ko-KR" sz="1400" dirty="0">
                  <a:solidFill>
                    <a:schemeClr val="tx1"/>
                  </a:solidFill>
                </a:rPr>
                <a:t>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T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Ox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FDB89AD-3E8C-CF07-990A-CE625B8E875C}"/>
                </a:ext>
              </a:extLst>
            </p:cNvPr>
            <p:cNvSpPr/>
            <p:nvPr/>
          </p:nvSpPr>
          <p:spPr>
            <a:xfrm>
              <a:off x="3076867" y="3496296"/>
              <a:ext cx="1401166" cy="540000"/>
            </a:xfrm>
            <a:prstGeom prst="rect">
              <a:avLst/>
            </a:prstGeom>
            <a:solidFill>
              <a:srgbClr val="AFABA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Dimensional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parameter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4252B2E-E520-807F-E48B-4F2A6209FED7}"/>
              </a:ext>
            </a:extLst>
          </p:cNvPr>
          <p:cNvSpPr txBox="1"/>
          <p:nvPr/>
        </p:nvSpPr>
        <p:spPr>
          <a:xfrm>
            <a:off x="5516797" y="4862424"/>
            <a:ext cx="44825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400" b="1" dirty="0"/>
              <a:t>Operation frequency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5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08FAC2A-264A-2C18-F615-72CCADA7A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9" y="1512973"/>
            <a:ext cx="4191000" cy="3695700"/>
          </a:xfrm>
          <a:prstGeom prst="rect">
            <a:avLst/>
          </a:prstGeom>
        </p:spPr>
      </p:pic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19BDC955-D957-AAC3-BFF0-040205CDD61E}"/>
              </a:ext>
            </a:extLst>
          </p:cNvPr>
          <p:cNvSpPr/>
          <p:nvPr/>
        </p:nvSpPr>
        <p:spPr>
          <a:xfrm>
            <a:off x="7758082" y="3861903"/>
            <a:ext cx="540000" cy="720000"/>
          </a:xfrm>
          <a:prstGeom prst="downArrow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0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7D0F0-7B80-4BF5-92A1-6F7D593D4DB5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The time variability - HCD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BD6F1-CB71-505D-1400-2ECBBE5E40D0}"/>
              </a:ext>
            </a:extLst>
          </p:cNvPr>
          <p:cNvSpPr txBox="1"/>
          <p:nvPr/>
        </p:nvSpPr>
        <p:spPr>
          <a:xfrm>
            <a:off x="485389" y="604392"/>
            <a:ext cx="587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  <a:cs typeface="Times New Roman" panose="02020603050405020304" pitchFamily="18" charset="0"/>
              </a:rPr>
              <a:t>Due to external constraints and aging phenomena</a:t>
            </a:r>
            <a:endParaRPr lang="ko-KR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9B73F6FE-82B7-1689-B203-2FD88EC07C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95" b="-1976"/>
          <a:stretch/>
        </p:blipFill>
        <p:spPr>
          <a:xfrm>
            <a:off x="1463442" y="2178203"/>
            <a:ext cx="2994944" cy="2501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F73A0-014F-24C8-3CA2-2B6C5BF8BEF6}"/>
              </a:ext>
            </a:extLst>
          </p:cNvPr>
          <p:cNvSpPr txBox="1"/>
          <p:nvPr/>
        </p:nvSpPr>
        <p:spPr>
          <a:xfrm>
            <a:off x="5397655" y="2828836"/>
            <a:ext cx="4867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Hot Carrier Degradation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High energy carriers interact with other carriers</a:t>
            </a:r>
          </a:p>
          <a:p>
            <a:r>
              <a:rPr lang="en-US" altLang="ko-KR" dirty="0"/>
              <a:t>	&gt;&gt; Defects and electrical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Results in oxide trapped charge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84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7D0F0-7B80-4BF5-92A1-6F7D593D4DB5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The time variability - BTI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77AE2-72F1-E50E-BAE0-6003571CCA27}"/>
              </a:ext>
            </a:extLst>
          </p:cNvPr>
          <p:cNvSpPr txBox="1"/>
          <p:nvPr/>
        </p:nvSpPr>
        <p:spPr>
          <a:xfrm>
            <a:off x="485389" y="604392"/>
            <a:ext cx="587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  <a:cs typeface="Times New Roman" panose="02020603050405020304" pitchFamily="18" charset="0"/>
              </a:rPr>
              <a:t>Due to external constraints and aging phenomena</a:t>
            </a:r>
            <a:endParaRPr lang="ko-KR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81F32-A809-1542-F33E-904FC3B9EDB2}"/>
              </a:ext>
            </a:extLst>
          </p:cNvPr>
          <p:cNvSpPr txBox="1"/>
          <p:nvPr/>
        </p:nvSpPr>
        <p:spPr>
          <a:xfrm>
            <a:off x="6945256" y="2967335"/>
            <a:ext cx="4442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Bias Temperature Instability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Electrical stress and elevated temperatures</a:t>
            </a:r>
          </a:p>
          <a:p>
            <a:r>
              <a:rPr lang="en-US" altLang="ko-KR" dirty="0"/>
              <a:t>	&gt;&gt; Change of V</a:t>
            </a:r>
            <a:r>
              <a:rPr lang="en-US" altLang="ko-KR" sz="1400" dirty="0"/>
              <a:t>TH</a:t>
            </a:r>
            <a:r>
              <a:rPr lang="en-US" altLang="ko-KR" dirty="0"/>
              <a:t> and conductivity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70409E-B13D-70E3-E3B9-05AAB947980E}"/>
              </a:ext>
            </a:extLst>
          </p:cNvPr>
          <p:cNvGrpSpPr/>
          <p:nvPr/>
        </p:nvGrpSpPr>
        <p:grpSpPr>
          <a:xfrm>
            <a:off x="485389" y="2076540"/>
            <a:ext cx="6088546" cy="3485336"/>
            <a:chOff x="485389" y="2076540"/>
            <a:chExt cx="6088546" cy="3485336"/>
          </a:xfrm>
        </p:grpSpPr>
        <p:pic>
          <p:nvPicPr>
            <p:cNvPr id="11" name="그림 10" descr="텍스트, 도표, 라인, 폰트이(가) 표시된 사진&#10;&#10;자동 생성된 설명">
              <a:extLst>
                <a:ext uri="{FF2B5EF4-FFF2-40B4-BE49-F238E27FC236}">
                  <a16:creationId xmlns:a16="http://schemas.microsoft.com/office/drawing/2014/main" id="{0B234AD5-576C-5846-61BF-8976259A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89" y="2076540"/>
              <a:ext cx="6088546" cy="229018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0EF56D-32AF-4777-6089-26909367A1E1}"/>
                </a:ext>
              </a:extLst>
            </p:cNvPr>
            <p:cNvSpPr txBox="1"/>
            <p:nvPr/>
          </p:nvSpPr>
          <p:spPr>
            <a:xfrm>
              <a:off x="1238887" y="4638546"/>
              <a:ext cx="43652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Under high temperature and high voltage,</a:t>
              </a:r>
            </a:p>
            <a:p>
              <a:pPr algn="ctr"/>
              <a:r>
                <a:rPr lang="en-US" altLang="ko-KR" dirty="0"/>
                <a:t>traps are formed within the gate oxide and IL</a:t>
              </a:r>
              <a:endParaRPr lang="ko-KR" altLang="en-US" dirty="0"/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497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Initialize weights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2B2A42B9-ABD0-D240-EDE9-10836C4AD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71636"/>
              </p:ext>
            </p:extLst>
          </p:nvPr>
        </p:nvGraphicFramePr>
        <p:xfrm>
          <a:off x="1503363" y="2805640"/>
          <a:ext cx="357584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961">
                  <a:extLst>
                    <a:ext uri="{9D8B030D-6E8A-4147-A177-3AD203B41FA5}">
                      <a16:colId xmlns:a16="http://schemas.microsoft.com/office/drawing/2014/main" val="2246905840"/>
                    </a:ext>
                  </a:extLst>
                </a:gridCol>
                <a:gridCol w="893961">
                  <a:extLst>
                    <a:ext uri="{9D8B030D-6E8A-4147-A177-3AD203B41FA5}">
                      <a16:colId xmlns:a16="http://schemas.microsoft.com/office/drawing/2014/main" val="2714387628"/>
                    </a:ext>
                  </a:extLst>
                </a:gridCol>
                <a:gridCol w="893961">
                  <a:extLst>
                    <a:ext uri="{9D8B030D-6E8A-4147-A177-3AD203B41FA5}">
                      <a16:colId xmlns:a16="http://schemas.microsoft.com/office/drawing/2014/main" val="1467680780"/>
                    </a:ext>
                  </a:extLst>
                </a:gridCol>
                <a:gridCol w="893961">
                  <a:extLst>
                    <a:ext uri="{9D8B030D-6E8A-4147-A177-3AD203B41FA5}">
                      <a16:colId xmlns:a16="http://schemas.microsoft.com/office/drawing/2014/main" val="37110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29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81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1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69546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83B118D-B082-996C-894B-9E6CB6B1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44371"/>
              </p:ext>
            </p:extLst>
          </p:nvPr>
        </p:nvGraphicFramePr>
        <p:xfrm>
          <a:off x="7112795" y="2805640"/>
          <a:ext cx="357584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961">
                  <a:extLst>
                    <a:ext uri="{9D8B030D-6E8A-4147-A177-3AD203B41FA5}">
                      <a16:colId xmlns:a16="http://schemas.microsoft.com/office/drawing/2014/main" val="2246905840"/>
                    </a:ext>
                  </a:extLst>
                </a:gridCol>
                <a:gridCol w="893961">
                  <a:extLst>
                    <a:ext uri="{9D8B030D-6E8A-4147-A177-3AD203B41FA5}">
                      <a16:colId xmlns:a16="http://schemas.microsoft.com/office/drawing/2014/main" val="2714387628"/>
                    </a:ext>
                  </a:extLst>
                </a:gridCol>
                <a:gridCol w="893961">
                  <a:extLst>
                    <a:ext uri="{9D8B030D-6E8A-4147-A177-3AD203B41FA5}">
                      <a16:colId xmlns:a16="http://schemas.microsoft.com/office/drawing/2014/main" val="1467680780"/>
                    </a:ext>
                  </a:extLst>
                </a:gridCol>
                <a:gridCol w="893961">
                  <a:extLst>
                    <a:ext uri="{9D8B030D-6E8A-4147-A177-3AD203B41FA5}">
                      <a16:colId xmlns:a16="http://schemas.microsoft.com/office/drawing/2014/main" val="37110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29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81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1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695467"/>
                  </a:ext>
                </a:extLst>
              </a:tr>
            </a:tbl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29C9308-CE41-C1E9-6354-DF123FEBFDB5}"/>
              </a:ext>
            </a:extLst>
          </p:cNvPr>
          <p:cNvSpPr/>
          <p:nvPr/>
        </p:nvSpPr>
        <p:spPr>
          <a:xfrm>
            <a:off x="5579269" y="3336131"/>
            <a:ext cx="1121569" cy="41433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497E8-2607-689C-66DC-4754FB28F71A}"/>
              </a:ext>
            </a:extLst>
          </p:cNvPr>
          <p:cNvSpPr txBox="1"/>
          <p:nvPr/>
        </p:nvSpPr>
        <p:spPr>
          <a:xfrm>
            <a:off x="2628186" y="2157413"/>
            <a:ext cx="1326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&lt; Before &gt;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47587C-1461-6C65-9279-9A701769EDD0}"/>
              </a:ext>
            </a:extLst>
          </p:cNvPr>
          <p:cNvSpPr txBox="1"/>
          <p:nvPr/>
        </p:nvSpPr>
        <p:spPr>
          <a:xfrm>
            <a:off x="8316037" y="2157413"/>
            <a:ext cx="1169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&lt; After &gt;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433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7D0F0-7B80-4BF5-92A1-6F7D593D4DB5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Incorporating Probabilistic Synaptic Variability into Modeling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388252-5EBF-9101-1574-891CAE353B50}"/>
              </a:ext>
            </a:extLst>
          </p:cNvPr>
          <p:cNvSpPr txBox="1"/>
          <p:nvPr/>
        </p:nvSpPr>
        <p:spPr>
          <a:xfrm>
            <a:off x="485389" y="604392"/>
            <a:ext cx="587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  <a:cs typeface="Times New Roman" panose="02020603050405020304" pitchFamily="18" charset="0"/>
              </a:rPr>
              <a:t>An overall Flow chart</a:t>
            </a:r>
            <a:endParaRPr lang="ko-KR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C78B343-852A-2062-3AD1-8E0C6D6841D3}"/>
              </a:ext>
            </a:extLst>
          </p:cNvPr>
          <p:cNvGrpSpPr/>
          <p:nvPr/>
        </p:nvGrpSpPr>
        <p:grpSpPr>
          <a:xfrm>
            <a:off x="389579" y="1691933"/>
            <a:ext cx="10767947" cy="3792896"/>
            <a:chOff x="281307" y="1184042"/>
            <a:chExt cx="10767947" cy="379289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74BB6B0-B5C3-9FFB-EB9E-9CFFDF3DE713}"/>
                </a:ext>
              </a:extLst>
            </p:cNvPr>
            <p:cNvSpPr/>
            <p:nvPr/>
          </p:nvSpPr>
          <p:spPr>
            <a:xfrm>
              <a:off x="1004160" y="1184042"/>
              <a:ext cx="1800000" cy="540000"/>
            </a:xfrm>
            <a:prstGeom prst="round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Simulation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tool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E96F926-B931-B57D-B333-6C58C7E09640}"/>
                </a:ext>
              </a:extLst>
            </p:cNvPr>
            <p:cNvSpPr/>
            <p:nvPr/>
          </p:nvSpPr>
          <p:spPr>
            <a:xfrm>
              <a:off x="3726136" y="2268340"/>
              <a:ext cx="1800000" cy="540000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Probability 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table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C920E10-1B91-036E-AB3B-8D9D25F86242}"/>
                </a:ext>
              </a:extLst>
            </p:cNvPr>
            <p:cNvSpPr/>
            <p:nvPr/>
          </p:nvSpPr>
          <p:spPr>
            <a:xfrm>
              <a:off x="6448112" y="3352638"/>
              <a:ext cx="1800000" cy="540000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Function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Modeling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7B18389-026C-9B57-F2CE-59BAF5FCCE85}"/>
                </a:ext>
              </a:extLst>
            </p:cNvPr>
            <p:cNvSpPr/>
            <p:nvPr/>
          </p:nvSpPr>
          <p:spPr>
            <a:xfrm>
              <a:off x="9170087" y="4436938"/>
              <a:ext cx="1879167" cy="54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Synapse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Initiation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900DF33-7104-CBA0-660D-376DB0B8A64A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3085148" y="1996191"/>
              <a:ext cx="36000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8087E1AD-81C4-0342-7F5A-1EE62A0929C2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5807124" y="3080489"/>
              <a:ext cx="3600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CA54BD2-C55D-364F-F548-08BF08113BA4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8529100" y="4164787"/>
              <a:ext cx="36000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E989EF-BA76-9CB1-8284-096AB16DF9FF}"/>
                </a:ext>
              </a:extLst>
            </p:cNvPr>
            <p:cNvSpPr txBox="1"/>
            <p:nvPr/>
          </p:nvSpPr>
          <p:spPr>
            <a:xfrm>
              <a:off x="281307" y="179383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66546F-DA5B-A4EE-AD99-A07E091B06A6}"/>
                </a:ext>
              </a:extLst>
            </p:cNvPr>
            <p:cNvSpPr txBox="1"/>
            <p:nvPr/>
          </p:nvSpPr>
          <p:spPr>
            <a:xfrm>
              <a:off x="2478787" y="2107350"/>
              <a:ext cx="9422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Variability</a:t>
              </a:r>
            </a:p>
            <a:p>
              <a:pPr algn="ctr"/>
              <a:r>
                <a:rPr lang="en-US" altLang="ko-KR" sz="1400" dirty="0"/>
                <a:t>source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7FED87-FE92-3F3D-6CDF-BB30D484E8E6}"/>
                </a:ext>
              </a:extLst>
            </p:cNvPr>
            <p:cNvSpPr txBox="1"/>
            <p:nvPr/>
          </p:nvSpPr>
          <p:spPr>
            <a:xfrm>
              <a:off x="3320675" y="1567549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csv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98F132-B8B2-E942-CA95-EB7494C49E0B}"/>
                </a:ext>
              </a:extLst>
            </p:cNvPr>
            <p:cNvSpPr txBox="1"/>
            <p:nvPr/>
          </p:nvSpPr>
          <p:spPr>
            <a:xfrm>
              <a:off x="4950889" y="3201354"/>
              <a:ext cx="1369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Weight and Bias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8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Noise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A9602-44AC-A9D1-0FCA-FF60ADCAC20D}"/>
              </a:ext>
            </a:extLst>
          </p:cNvPr>
          <p:cNvSpPr txBox="1"/>
          <p:nvPr/>
        </p:nvSpPr>
        <p:spPr>
          <a:xfrm>
            <a:off x="2752653" y="4468011"/>
            <a:ext cx="634236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Electrical signals that interfere with the behavior of a device</a:t>
            </a:r>
          </a:p>
          <a:p>
            <a:endParaRPr lang="en-US" altLang="ko-KR" sz="1600" i="0" dirty="0">
              <a:effectLst/>
            </a:endParaRPr>
          </a:p>
          <a:p>
            <a:r>
              <a:rPr lang="en-US" altLang="ko-KR" sz="1600" i="0" dirty="0">
                <a:effectLst/>
              </a:rPr>
              <a:t>      =</a:t>
            </a:r>
            <a:r>
              <a:rPr lang="en-US" altLang="ko-KR" sz="1600" dirty="0"/>
              <a:t>&gt; </a:t>
            </a:r>
            <a:r>
              <a:rPr lang="en-US" altLang="ko-KR" sz="1600" i="0" dirty="0">
                <a:effectLst/>
              </a:rPr>
              <a:t>Resistance differences in </a:t>
            </a:r>
            <a:r>
              <a:rPr lang="en-US" altLang="ko-KR" sz="1600" dirty="0"/>
              <a:t>wire</a:t>
            </a:r>
            <a:r>
              <a:rPr lang="en-US" altLang="ko-KR" sz="1600" i="0" dirty="0">
                <a:effectLst/>
              </a:rPr>
              <a:t>, poor contact between devices</a:t>
            </a:r>
            <a:endParaRPr lang="en-US" altLang="ko-KR" sz="1600" dirty="0"/>
          </a:p>
          <a:p>
            <a:endParaRPr lang="en-US" altLang="ko-KR" sz="1600" i="0" dirty="0">
              <a:effectLst/>
            </a:endParaRPr>
          </a:p>
          <a:p>
            <a:r>
              <a:rPr lang="en-US" altLang="ko-KR" sz="1600" dirty="0"/>
              <a:t>      </a:t>
            </a:r>
            <a:r>
              <a:rPr lang="en-US" altLang="ko-KR" sz="1600" i="0" dirty="0">
                <a:effectLst/>
              </a:rPr>
              <a:t>=&gt; Voltage differences or current imbalances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9E3C35-1964-754D-8C66-FE5337E01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104" y="1275845"/>
            <a:ext cx="5859789" cy="26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3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Noise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AD9CC-5F2D-8A0A-1377-0C6CC0DACFAD}"/>
              </a:ext>
            </a:extLst>
          </p:cNvPr>
          <p:cNvSpPr txBox="1"/>
          <p:nvPr/>
        </p:nvSpPr>
        <p:spPr>
          <a:xfrm>
            <a:off x="485389" y="604392"/>
            <a:ext cx="587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  <a:cs typeface="Times New Roman" panose="02020603050405020304" pitchFamily="18" charset="0"/>
              </a:rPr>
              <a:t>Corner Wiring</a:t>
            </a:r>
            <a:endParaRPr lang="ko-KR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9F19B9-DD3D-C2F8-6A9E-38A04C149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803" y="1871663"/>
            <a:ext cx="6112392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7C74CD-D564-D636-CA9F-520526B5A480}"/>
              </a:ext>
            </a:extLst>
          </p:cNvPr>
          <p:cNvSpPr txBox="1"/>
          <p:nvPr/>
        </p:nvSpPr>
        <p:spPr>
          <a:xfrm>
            <a:off x="3583131" y="4286843"/>
            <a:ext cx="538064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Impedance occurs at the corner part of the wiring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=&gt; Right angles are noisier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=&gt; Preferably rounded, like a 45-degree or arc</a:t>
            </a:r>
            <a:endParaRPr lang="ko-KR" altLang="en-US" sz="16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C6DCD18-CEDD-5772-2052-F251AE4E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1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Noise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26345-C9CA-DF64-48F0-42727333F91D}"/>
              </a:ext>
            </a:extLst>
          </p:cNvPr>
          <p:cNvSpPr txBox="1"/>
          <p:nvPr/>
        </p:nvSpPr>
        <p:spPr>
          <a:xfrm>
            <a:off x="485389" y="604392"/>
            <a:ext cx="587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</a:t>
            </a:r>
            <a:r>
              <a:rPr lang="en-US" altLang="ko-KR" sz="1200" b="1" i="0" dirty="0">
                <a:effectLst/>
              </a:rPr>
              <a:t>onducted Emission &amp; Radiated Emission</a:t>
            </a:r>
            <a:endParaRPr lang="ko-KR" altLang="en-US" sz="1200" b="1" dirty="0"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A90EE-3603-E609-6A86-46C0B35D576B}"/>
              </a:ext>
            </a:extLst>
          </p:cNvPr>
          <p:cNvSpPr txBox="1"/>
          <p:nvPr/>
        </p:nvSpPr>
        <p:spPr>
          <a:xfrm>
            <a:off x="1654065" y="1645525"/>
            <a:ext cx="35349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&lt; Conducted Emission &gt;</a:t>
            </a:r>
            <a:endParaRPr lang="ko-KR" alt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EF043-476A-37EB-F6CD-844F1FBFF611}"/>
              </a:ext>
            </a:extLst>
          </p:cNvPr>
          <p:cNvSpPr txBox="1"/>
          <p:nvPr/>
        </p:nvSpPr>
        <p:spPr>
          <a:xfrm>
            <a:off x="7426134" y="1645525"/>
            <a:ext cx="32864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&lt; Radiated Emission &gt;</a:t>
            </a:r>
            <a:endParaRPr lang="ko-KR" altLang="en-US" sz="2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437C8-BDEC-606C-6E77-6821ECB8B201}"/>
              </a:ext>
            </a:extLst>
          </p:cNvPr>
          <p:cNvSpPr txBox="1"/>
          <p:nvPr/>
        </p:nvSpPr>
        <p:spPr>
          <a:xfrm>
            <a:off x="577856" y="2809769"/>
            <a:ext cx="56873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Occurs as electromagnetic device or system operates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dirty="0"/>
              <a:t>      =&gt; Electrons and</a:t>
            </a:r>
            <a:r>
              <a:rPr lang="ko-KR" altLang="en-US" sz="1600" dirty="0"/>
              <a:t> </a:t>
            </a:r>
            <a:r>
              <a:rPr lang="en-US" altLang="ko-KR" sz="1600" dirty="0"/>
              <a:t>holes</a:t>
            </a:r>
            <a:r>
              <a:rPr lang="ko-KR" altLang="en-US" sz="1600" dirty="0"/>
              <a:t> </a:t>
            </a:r>
            <a:r>
              <a:rPr lang="en-US" altLang="ko-KR" sz="1600" dirty="0"/>
              <a:t>moving during the flow of electric   </a:t>
            </a:r>
            <a:r>
              <a:rPr lang="en-US" altLang="ko-KR" sz="1600" dirty="0">
                <a:solidFill>
                  <a:srgbClr val="F2F2F2"/>
                </a:solidFill>
              </a:rPr>
              <a:t>……...</a:t>
            </a:r>
            <a:r>
              <a:rPr lang="en-US" altLang="ko-KR" sz="1600" dirty="0"/>
              <a:t>current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=&gt; Delivered to other devices or systems via wire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=&gt; Unstable voltage or current due to irregular flow of </a:t>
            </a:r>
            <a:r>
              <a:rPr lang="en-US" altLang="ko-KR" sz="1600" dirty="0">
                <a:solidFill>
                  <a:srgbClr val="F2F2F2"/>
                </a:solidFill>
              </a:rPr>
              <a:t>……...</a:t>
            </a:r>
            <a:r>
              <a:rPr lang="en-US" altLang="ko-KR" sz="1600" dirty="0"/>
              <a:t>current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D28F1-EA41-F721-2187-9704496BF2C5}"/>
              </a:ext>
            </a:extLst>
          </p:cNvPr>
          <p:cNvSpPr txBox="1"/>
          <p:nvPr/>
        </p:nvSpPr>
        <p:spPr>
          <a:xfrm>
            <a:off x="6357683" y="2809770"/>
            <a:ext cx="54233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Occurs as electromagnetic waves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=&gt; Electromagnetic interference between circuits or devices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=&gt; Electromagnetic waves propagate wirelessly through </a:t>
            </a:r>
            <a:r>
              <a:rPr lang="en-US" altLang="ko-KR" sz="1600" dirty="0">
                <a:solidFill>
                  <a:srgbClr val="F2F2F2"/>
                </a:solidFill>
              </a:rPr>
              <a:t>……...</a:t>
            </a:r>
            <a:r>
              <a:rPr lang="en-US" altLang="ko-KR" sz="1600" dirty="0"/>
              <a:t>space and affect other devices or systems</a:t>
            </a:r>
          </a:p>
        </p:txBody>
      </p:sp>
    </p:spTree>
    <p:extLst>
      <p:ext uri="{BB962C8B-B14F-4D97-AF65-F5344CB8AC3E}">
        <p14:creationId xmlns:p14="http://schemas.microsoft.com/office/powerpoint/2010/main" val="396244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Noise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26345-C9CA-DF64-48F0-42727333F91D}"/>
              </a:ext>
            </a:extLst>
          </p:cNvPr>
          <p:cNvSpPr txBox="1"/>
          <p:nvPr/>
        </p:nvSpPr>
        <p:spPr>
          <a:xfrm>
            <a:off x="485389" y="604392"/>
            <a:ext cx="587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Times New Roman" panose="02020603050405020304" pitchFamily="18" charset="0"/>
              </a:rPr>
              <a:t>Edge rate</a:t>
            </a:r>
            <a:endParaRPr lang="ko-KR" altLang="en-US" sz="1200" b="1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437C8-BDEC-606C-6E77-6821ECB8B201}"/>
              </a:ext>
            </a:extLst>
          </p:cNvPr>
          <p:cNvSpPr txBox="1"/>
          <p:nvPr/>
        </p:nvSpPr>
        <p:spPr>
          <a:xfrm>
            <a:off x="2511296" y="4598708"/>
            <a:ext cx="7169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Overshoot: The value of the signal is greater than the target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Undershoot: The value of the signal is smaller than the target value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6585FD-33C8-E5EE-EE95-9EF285CCC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470" y="1833175"/>
            <a:ext cx="5087060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7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Noise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A4C71-2169-A3A7-D669-8F3786FC3597}"/>
              </a:ext>
            </a:extLst>
          </p:cNvPr>
          <p:cNvSpPr txBox="1"/>
          <p:nvPr/>
        </p:nvSpPr>
        <p:spPr>
          <a:xfrm>
            <a:off x="485389" y="604392"/>
            <a:ext cx="587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0" dirty="0">
                <a:effectLst/>
              </a:rPr>
              <a:t>SNR ( signal-to-noise ratio )</a:t>
            </a:r>
            <a:endParaRPr lang="ko-KR" altLang="en-US" sz="1200" b="1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AFB752-FEA0-B9C2-AD34-4E5FE51E83E0}"/>
                  </a:ext>
                </a:extLst>
              </p:cNvPr>
              <p:cNvSpPr txBox="1"/>
              <p:nvPr/>
            </p:nvSpPr>
            <p:spPr>
              <a:xfrm>
                <a:off x="4297318" y="2407444"/>
                <a:ext cx="3597364" cy="52520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신호 대 잡음 비 </a:t>
                </a:r>
                <a:r>
                  <a:rPr lang="en-US" altLang="ko-KR" b="1" dirty="0"/>
                  <a:t>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𝑺𝑵𝑹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=  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AFB752-FEA0-B9C2-AD34-4E5FE51E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318" y="2407444"/>
                <a:ext cx="3597364" cy="525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99A9602-44AC-A9D1-0FCA-FF60ADCAC20D}"/>
              </a:ext>
            </a:extLst>
          </p:cNvPr>
          <p:cNvSpPr txBox="1"/>
          <p:nvPr/>
        </p:nvSpPr>
        <p:spPr>
          <a:xfrm>
            <a:off x="2858446" y="3858540"/>
            <a:ext cx="6827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</a:rPr>
              <a:t>Signal Strength </a:t>
            </a:r>
            <a:r>
              <a:rPr lang="en-US" altLang="ko-KR" b="1" dirty="0"/>
              <a:t>/ </a:t>
            </a:r>
            <a:r>
              <a:rPr lang="en-US" altLang="ko-KR" b="1" i="0" dirty="0">
                <a:effectLst/>
              </a:rPr>
              <a:t>Noise 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</a:rPr>
              <a:t>A high SNR value ensures that the desired signal is sent properly</a:t>
            </a:r>
          </a:p>
        </p:txBody>
      </p:sp>
    </p:spTree>
    <p:extLst>
      <p:ext uri="{BB962C8B-B14F-4D97-AF65-F5344CB8AC3E}">
        <p14:creationId xmlns:p14="http://schemas.microsoft.com/office/powerpoint/2010/main" val="328096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Parallel Processing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5CF6D-661A-C3EE-A856-A126FB049859}"/>
              </a:ext>
            </a:extLst>
          </p:cNvPr>
          <p:cNvSpPr txBox="1"/>
          <p:nvPr/>
        </p:nvSpPr>
        <p:spPr>
          <a:xfrm>
            <a:off x="3663817" y="2650418"/>
            <a:ext cx="486436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Process multiple tasks at the same time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sz="1600" dirty="0"/>
              <a:t>     =&gt; Discrepancies in bias and resistance values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=&gt; ADC conversion error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=&gt; Temperature dependence on device characteristics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=&gt; Transistor mismatch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06E3B-6D51-AD0D-30AB-07ABDE23A3E8}"/>
              </a:ext>
            </a:extLst>
          </p:cNvPr>
          <p:cNvSpPr txBox="1"/>
          <p:nvPr/>
        </p:nvSpPr>
        <p:spPr>
          <a:xfrm>
            <a:off x="4437212" y="1473473"/>
            <a:ext cx="33175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&lt; Parallel Processing &gt;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99524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8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Transistor</a:t>
            </a:r>
            <a:r>
              <a:rPr lang="ko-KR" altLang="en-US" sz="28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28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mismatch ( Noise , </a:t>
            </a: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Parallel Processing</a:t>
            </a:r>
            <a:r>
              <a:rPr lang="en-US" altLang="ko-KR" sz="2800" b="1" spc="-200" dirty="0">
                <a:solidFill>
                  <a:prstClr val="black"/>
                </a:solidFill>
                <a:latin typeface="+mj-lt"/>
                <a:ea typeface="맑은 고딕" panose="020B0503020000020004" pitchFamily="50" charset="-127"/>
              </a:rPr>
              <a:t>)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07335-30B3-4019-546D-28B521F28643}"/>
              </a:ext>
            </a:extLst>
          </p:cNvPr>
          <p:cNvSpPr txBox="1"/>
          <p:nvPr/>
        </p:nvSpPr>
        <p:spPr>
          <a:xfrm>
            <a:off x="405980" y="1661098"/>
            <a:ext cx="70865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Elements performing simultaneously in parallel</a:t>
            </a:r>
          </a:p>
          <a:p>
            <a:r>
              <a:rPr lang="en-US" altLang="ko-KR" sz="1600" dirty="0"/>
              <a:t>     </a:t>
            </a:r>
          </a:p>
          <a:p>
            <a:r>
              <a:rPr lang="en-US" altLang="ko-KR" sz="1600" dirty="0"/>
              <a:t>      =&gt; Non-idealities</a:t>
            </a:r>
            <a:r>
              <a:rPr lang="ko-KR" altLang="en-US" sz="1600" dirty="0"/>
              <a:t> </a:t>
            </a:r>
            <a:r>
              <a:rPr lang="en-US" altLang="ko-KR" sz="1600" dirty="0"/>
              <a:t>of</a:t>
            </a:r>
            <a:r>
              <a:rPr lang="ko-KR" altLang="en-US" sz="1600" dirty="0"/>
              <a:t> </a:t>
            </a:r>
            <a:r>
              <a:rPr lang="en-US" altLang="ko-KR" sz="1600" dirty="0"/>
              <a:t>the</a:t>
            </a:r>
            <a:r>
              <a:rPr lang="ko-KR" altLang="en-US" sz="1600" dirty="0"/>
              <a:t> </a:t>
            </a:r>
            <a:r>
              <a:rPr lang="en-US" altLang="ko-KR" sz="1600" dirty="0"/>
              <a:t>circuit</a:t>
            </a:r>
            <a:r>
              <a:rPr lang="ko-KR" altLang="en-US" sz="1600" dirty="0"/>
              <a:t> </a:t>
            </a:r>
            <a:r>
              <a:rPr lang="en-US" altLang="ko-KR" sz="1600" dirty="0"/>
              <a:t>implementation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Random error due to physical structure, Noise signal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Systematic error by parasitic in the signal path or device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559A06-F07D-961B-2F6B-5DF853A92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51" y="1403980"/>
            <a:ext cx="3843094" cy="23668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F0A332-D8D8-F11D-2ED7-6B96B88DB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293" y="4123067"/>
            <a:ext cx="6001588" cy="2114845"/>
          </a:xfrm>
          <a:prstGeom prst="rect">
            <a:avLst/>
          </a:prstGeom>
        </p:spPr>
      </p:pic>
      <p:sp>
        <p:nvSpPr>
          <p:cNvPr id="9" name="화살표: 위로 굽음 8">
            <a:extLst>
              <a:ext uri="{FF2B5EF4-FFF2-40B4-BE49-F238E27FC236}">
                <a16:creationId xmlns:a16="http://schemas.microsoft.com/office/drawing/2014/main" id="{ECCF3F01-5890-D936-7624-226AFF744E16}"/>
              </a:ext>
            </a:extLst>
          </p:cNvPr>
          <p:cNvSpPr/>
          <p:nvPr/>
        </p:nvSpPr>
        <p:spPr>
          <a:xfrm rot="16200000" flipH="1">
            <a:off x="9282193" y="4442245"/>
            <a:ext cx="899410" cy="905967"/>
          </a:xfrm>
          <a:prstGeom prst="bentUpArrow">
            <a:avLst>
              <a:gd name="adj1" fmla="val 30000"/>
              <a:gd name="adj2" fmla="val 25000"/>
              <a:gd name="adj3" fmla="val 25000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8F63AA-EAA0-5924-41BC-37ECFD6D1B7E}"/>
              </a:ext>
            </a:extLst>
          </p:cNvPr>
          <p:cNvSpPr/>
          <p:nvPr/>
        </p:nvSpPr>
        <p:spPr>
          <a:xfrm>
            <a:off x="7192736" y="4196443"/>
            <a:ext cx="1396093" cy="1975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2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4CE53C-BB79-43E4-BCCF-F50A58C018CB}"/>
              </a:ext>
            </a:extLst>
          </p:cNvPr>
          <p:cNvSpPr/>
          <p:nvPr/>
        </p:nvSpPr>
        <p:spPr>
          <a:xfrm>
            <a:off x="308395" y="211518"/>
            <a:ext cx="97585" cy="47231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42F82-2A09-424E-D726-CB1D37CD787F}"/>
              </a:ext>
            </a:extLst>
          </p:cNvPr>
          <p:cNvSpPr txBox="1"/>
          <p:nvPr/>
        </p:nvSpPr>
        <p:spPr>
          <a:xfrm>
            <a:off x="466724" y="173418"/>
            <a:ext cx="103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Weight Storage Scheme</a:t>
            </a:r>
            <a:endParaRPr kumimoji="0" lang="ko-KR" altLang="en-US" sz="2800" b="1" i="0" u="none" strike="noStrike" kern="1200" cap="none" spc="-2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A4DC1-F42E-D83F-D950-068C05317DD8}"/>
              </a:ext>
            </a:extLst>
          </p:cNvPr>
          <p:cNvSpPr txBox="1"/>
          <p:nvPr/>
        </p:nvSpPr>
        <p:spPr>
          <a:xfrm>
            <a:off x="485389" y="604392"/>
            <a:ext cx="587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Distributed Memory</a:t>
            </a:r>
            <a:endParaRPr lang="ko-KR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9DE54-111E-9388-0C3E-5E368D4164B9}"/>
              </a:ext>
            </a:extLst>
          </p:cNvPr>
          <p:cNvSpPr txBox="1"/>
          <p:nvPr/>
        </p:nvSpPr>
        <p:spPr>
          <a:xfrm>
            <a:off x="4327727" y="1473473"/>
            <a:ext cx="35365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&lt; Distributed Memory &gt;</a:t>
            </a:r>
            <a:endParaRPr lang="ko-KR" alt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5CF6D-661A-C3EE-A856-A126FB049859}"/>
              </a:ext>
            </a:extLst>
          </p:cNvPr>
          <p:cNvSpPr txBox="1"/>
          <p:nvPr/>
        </p:nvSpPr>
        <p:spPr>
          <a:xfrm>
            <a:off x="3258447" y="2542609"/>
            <a:ext cx="56751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Weight</a:t>
            </a:r>
            <a:r>
              <a:rPr lang="ko-KR" altLang="en-US" b="1" dirty="0"/>
              <a:t> and </a:t>
            </a:r>
            <a:r>
              <a:rPr lang="en-US" altLang="ko-KR" b="1" dirty="0"/>
              <a:t>input</a:t>
            </a:r>
            <a:r>
              <a:rPr lang="ko-KR" altLang="en-US" b="1" dirty="0"/>
              <a:t> </a:t>
            </a:r>
            <a:r>
              <a:rPr lang="en-US" altLang="ko-KR" b="1" dirty="0"/>
              <a:t>data</a:t>
            </a:r>
            <a:r>
              <a:rPr lang="ko-KR" altLang="en-US" b="1" dirty="0"/>
              <a:t> </a:t>
            </a:r>
            <a:r>
              <a:rPr lang="en-US" altLang="ko-KR" b="1" dirty="0"/>
              <a:t>are</a:t>
            </a:r>
            <a:r>
              <a:rPr lang="ko-KR" altLang="en-US" b="1" dirty="0"/>
              <a:t> </a:t>
            </a:r>
            <a:r>
              <a:rPr lang="en-US" altLang="ko-KR" b="1" dirty="0"/>
              <a:t>stored</a:t>
            </a:r>
            <a:r>
              <a:rPr lang="ko-KR" altLang="en-US" b="1" dirty="0"/>
              <a:t> </a:t>
            </a:r>
            <a:r>
              <a:rPr lang="en-US" altLang="ko-KR" b="1" dirty="0"/>
              <a:t>in different spaces</a:t>
            </a:r>
            <a:endParaRPr lang="en-US" altLang="ko-KR" dirty="0"/>
          </a:p>
          <a:p>
            <a:r>
              <a:rPr lang="en-US" altLang="ko-KR" sz="1600" dirty="0"/>
              <a:t>     </a:t>
            </a:r>
          </a:p>
          <a:p>
            <a:r>
              <a:rPr lang="en-US" altLang="ko-KR" sz="1600" dirty="0"/>
              <a:t>      =&gt; Fast memory access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cs typeface="Times New Roman" panose="02020603050405020304" pitchFamily="18" charset="0"/>
              </a:rPr>
              <a:t>Synchronization</a:t>
            </a:r>
            <a:endParaRPr lang="en-US" altLang="ko-KR" b="1" dirty="0"/>
          </a:p>
          <a:p>
            <a:endParaRPr lang="en-US" altLang="ko-KR" sz="1600" dirty="0"/>
          </a:p>
          <a:p>
            <a:r>
              <a:rPr lang="ko-KR" altLang="en-US" sz="1600" dirty="0"/>
              <a:t>     </a:t>
            </a:r>
            <a:r>
              <a:rPr lang="en-US" altLang="ko-KR" sz="1600" dirty="0"/>
              <a:t>=&gt; Resulting in different weight values.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</a:t>
            </a:r>
            <a:r>
              <a:rPr lang="en-US" altLang="ko-KR" b="1" dirty="0">
                <a:effectLst/>
              </a:rPr>
              <a:t>emory collision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en-US" altLang="ko-KR" sz="1600" dirty="0"/>
              <a:t>     =&gt; Out of timing read and write operations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869782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28c935-0964-494a-aab1-6118f7fc9dd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68DD9E2A6110489D5C46C2F23345A5" ma:contentTypeVersion="6" ma:contentTypeDescription="새 문서를 만듭니다." ma:contentTypeScope="" ma:versionID="dd09dee292aaa0d1f5947086c5e7c0cf">
  <xsd:schema xmlns:xsd="http://www.w3.org/2001/XMLSchema" xmlns:xs="http://www.w3.org/2001/XMLSchema" xmlns:p="http://schemas.microsoft.com/office/2006/metadata/properties" xmlns:ns3="1628c935-0964-494a-aab1-6118f7fc9ddd" targetNamespace="http://schemas.microsoft.com/office/2006/metadata/properties" ma:root="true" ma:fieldsID="d94306a52d8562f4b6499e0e8c84344a" ns3:_="">
    <xsd:import namespace="1628c935-0964-494a-aab1-6118f7fc9d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8c935-0964-494a-aab1-6118f7fc9d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E2326D-A809-4E2F-8491-71863B76185B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1628c935-0964-494a-aab1-6118f7fc9dd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36B876-DBC6-4188-90D0-ECE465AE88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28c935-0964-494a-aab1-6118f7fc9d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70310-758D-4923-BD5D-D161FF5E5B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XNOR-SRAM In-Memory Computing SRAM Macro for BinaryTernary Deep Neural Networks_4</Template>
  <TotalTime>1020</TotalTime>
  <Words>1542</Words>
  <Application>Microsoft Office PowerPoint</Application>
  <PresentationFormat>와이드스크린</PresentationFormat>
  <Paragraphs>228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맑은 고딕</vt:lpstr>
      <vt:lpstr>Times New Roman</vt:lpstr>
      <vt:lpstr>Cambria Math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김형준</dc:creator>
  <cp:lastModifiedBy>김형준</cp:lastModifiedBy>
  <cp:revision>133</cp:revision>
  <dcterms:created xsi:type="dcterms:W3CDTF">2023-08-08T14:46:16Z</dcterms:created>
  <dcterms:modified xsi:type="dcterms:W3CDTF">2023-09-05T12:09:30Z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0x010100CD68DD9E2A6110489D5C46C2F23345A5</vt:lpwstr>
  </property>
</Properties>
</file>