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5" r:id="rId4"/>
  </p:sldMasterIdLst>
  <p:notesMasterIdLst>
    <p:notesMasterId r:id="rId12"/>
  </p:notesMasterIdLst>
  <p:sldIdLst>
    <p:sldId id="726" r:id="rId5"/>
    <p:sldId id="1096" r:id="rId6"/>
    <p:sldId id="1099" r:id="rId7"/>
    <p:sldId id="1097" r:id="rId8"/>
    <p:sldId id="1101" r:id="rId9"/>
    <p:sldId id="1098" r:id="rId10"/>
    <p:sldId id="1102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2D3966"/>
    <a:srgbClr val="464646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E37F2-9EF4-4BC6-8C0F-FCDD642C8410}" v="1" dt="2023-08-23T01:12:53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207" autoAdjust="0"/>
  </p:normalViewPr>
  <p:slideViewPr>
    <p:cSldViewPr snapToGrid="0">
      <p:cViewPr varScale="1">
        <p:scale>
          <a:sx n="90" d="100"/>
          <a:sy n="90" d="100"/>
        </p:scale>
        <p:origin x="80" y="14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F5DE1-BFDB-471D-8041-03C27211ED33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4A5F4-6EA3-46AC-8156-20407ABE9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6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50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420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43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600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91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C5A326C-8379-45C7-9B17-7F57CA974D2D}"/>
              </a:ext>
            </a:extLst>
          </p:cNvPr>
          <p:cNvGrpSpPr/>
          <p:nvPr userDrawn="1"/>
        </p:nvGrpSpPr>
        <p:grpSpPr>
          <a:xfrm>
            <a:off x="0" y="857409"/>
            <a:ext cx="12192000" cy="6000591"/>
            <a:chOff x="0" y="428705"/>
            <a:chExt cx="12192000" cy="60005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9E8F04-BE10-488B-BACE-B8CA63B969F3}"/>
                </a:ext>
              </a:extLst>
            </p:cNvPr>
            <p:cNvSpPr/>
            <p:nvPr/>
          </p:nvSpPr>
          <p:spPr>
            <a:xfrm>
              <a:off x="0" y="428705"/>
              <a:ext cx="12192000" cy="5991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254000" dist="127000" dir="162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n>
                  <a:noFill/>
                </a:ln>
                <a:solidFill>
                  <a:srgbClr val="283462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76B730-AD57-4283-B02F-377CCA2EE0B6}"/>
                </a:ext>
              </a:extLst>
            </p:cNvPr>
            <p:cNvSpPr/>
            <p:nvPr/>
          </p:nvSpPr>
          <p:spPr>
            <a:xfrm>
              <a:off x="0" y="6033741"/>
              <a:ext cx="12192000" cy="395555"/>
            </a:xfrm>
            <a:prstGeom prst="rect">
              <a:avLst/>
            </a:prstGeom>
            <a:gradFill>
              <a:gsLst>
                <a:gs pos="10000">
                  <a:srgbClr val="283462"/>
                </a:gs>
                <a:gs pos="51000">
                  <a:srgbClr val="283462">
                    <a:alpha val="90000"/>
                  </a:srgbClr>
                </a:gs>
                <a:gs pos="100000">
                  <a:srgbClr val="283462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74B66A7-2317-98C7-3832-4F02270836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568" y="6542433"/>
            <a:ext cx="841259" cy="2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51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각 다이어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C5A326C-8379-45C7-9B17-7F57CA974D2D}"/>
              </a:ext>
            </a:extLst>
          </p:cNvPr>
          <p:cNvGrpSpPr/>
          <p:nvPr userDrawn="1"/>
        </p:nvGrpSpPr>
        <p:grpSpPr>
          <a:xfrm>
            <a:off x="0" y="857409"/>
            <a:ext cx="12192000" cy="6000591"/>
            <a:chOff x="0" y="428705"/>
            <a:chExt cx="12192000" cy="60005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9E8F04-BE10-488B-BACE-B8CA63B969F3}"/>
                </a:ext>
              </a:extLst>
            </p:cNvPr>
            <p:cNvSpPr/>
            <p:nvPr/>
          </p:nvSpPr>
          <p:spPr>
            <a:xfrm>
              <a:off x="0" y="428705"/>
              <a:ext cx="12192000" cy="5991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254000" dist="127000" dir="162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n>
                  <a:noFill/>
                </a:ln>
                <a:solidFill>
                  <a:srgbClr val="283462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76B730-AD57-4283-B02F-377CCA2EE0B6}"/>
                </a:ext>
              </a:extLst>
            </p:cNvPr>
            <p:cNvSpPr/>
            <p:nvPr/>
          </p:nvSpPr>
          <p:spPr>
            <a:xfrm>
              <a:off x="0" y="6033741"/>
              <a:ext cx="12192000" cy="395555"/>
            </a:xfrm>
            <a:prstGeom prst="rect">
              <a:avLst/>
            </a:prstGeom>
            <a:gradFill>
              <a:gsLst>
                <a:gs pos="10000">
                  <a:srgbClr val="283462"/>
                </a:gs>
                <a:gs pos="51000">
                  <a:srgbClr val="283462">
                    <a:alpha val="90000"/>
                  </a:srgbClr>
                </a:gs>
                <a:gs pos="100000">
                  <a:srgbClr val="283462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849C5AF-C2B0-2549-7256-5A25139007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568" y="6542433"/>
            <a:ext cx="841259" cy="2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76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C5A326C-8379-45C7-9B17-7F57CA974D2D}"/>
              </a:ext>
            </a:extLst>
          </p:cNvPr>
          <p:cNvGrpSpPr/>
          <p:nvPr userDrawn="1"/>
        </p:nvGrpSpPr>
        <p:grpSpPr>
          <a:xfrm>
            <a:off x="0" y="857409"/>
            <a:ext cx="12192000" cy="6000591"/>
            <a:chOff x="0" y="428705"/>
            <a:chExt cx="12192000" cy="60005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9E8F04-BE10-488B-BACE-B8CA63B969F3}"/>
                </a:ext>
              </a:extLst>
            </p:cNvPr>
            <p:cNvSpPr/>
            <p:nvPr/>
          </p:nvSpPr>
          <p:spPr>
            <a:xfrm>
              <a:off x="0" y="428705"/>
              <a:ext cx="12192000" cy="5991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254000" dist="127000" dir="162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n>
                  <a:noFill/>
                </a:ln>
                <a:solidFill>
                  <a:srgbClr val="283462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76B730-AD57-4283-B02F-377CCA2EE0B6}"/>
                </a:ext>
              </a:extLst>
            </p:cNvPr>
            <p:cNvSpPr/>
            <p:nvPr/>
          </p:nvSpPr>
          <p:spPr>
            <a:xfrm>
              <a:off x="0" y="6033741"/>
              <a:ext cx="12192000" cy="395555"/>
            </a:xfrm>
            <a:prstGeom prst="rect">
              <a:avLst/>
            </a:prstGeom>
            <a:gradFill>
              <a:gsLst>
                <a:gs pos="10000">
                  <a:srgbClr val="283462"/>
                </a:gs>
                <a:gs pos="51000">
                  <a:srgbClr val="283462">
                    <a:alpha val="90000"/>
                  </a:srgbClr>
                </a:gs>
                <a:gs pos="100000">
                  <a:srgbClr val="283462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25EF4A-8767-4E33-67BB-2C7771CD72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63423" y="1572708"/>
            <a:ext cx="4181475" cy="418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0EC089-9037-2130-68D2-27270646B84F}"/>
              </a:ext>
            </a:extLst>
          </p:cNvPr>
          <p:cNvSpPr/>
          <p:nvPr userDrawn="1"/>
        </p:nvSpPr>
        <p:spPr>
          <a:xfrm>
            <a:off x="772160" y="1572707"/>
            <a:ext cx="5897880" cy="4181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02F8CA-E3C4-1493-D365-BB3DEDC3C1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568" y="6542433"/>
            <a:ext cx="841259" cy="2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7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D864D5-BDEC-4BA5-B8D3-7A11B5C0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293D-33E8-4545-9E93-CBFA1A2E8D56}" type="datetimeFigureOut">
              <a:rPr lang="ko-KR" altLang="en-US" smtClean="0"/>
              <a:t>2023-08-29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3D5B0-3B2C-4736-864A-CA4C2201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0CA58-5DB2-4DC3-9A12-14339966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D3CA-216B-4C49-860D-E6A65C89CF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74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456D8B-DB4F-41C7-9920-65CC40BF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793EBB-114B-49B5-9A49-6B8345DA6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63371-E361-41DA-BC42-98AFD4AA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1293D-33E8-4545-9E93-CBFA1A2E8D56}" type="datetimeFigureOut">
              <a:rPr lang="ko-KR" altLang="en-US" smtClean="0"/>
              <a:t>2023-08-29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5E17C-C136-4B37-8569-AEDBEA47B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39273-8B2E-426A-AB81-D909BF2BB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D3CA-216B-4C49-860D-E6A65C89CF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91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721F470-B68A-4000-A5EE-F9C86C37A6F8}"/>
              </a:ext>
            </a:extLst>
          </p:cNvPr>
          <p:cNvSpPr txBox="1"/>
          <p:nvPr/>
        </p:nvSpPr>
        <p:spPr>
          <a:xfrm>
            <a:off x="9353725" y="5559362"/>
            <a:ext cx="2293015" cy="79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2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</a:rPr>
              <a:t>201912488  </a:t>
            </a:r>
            <a:r>
              <a:rPr lang="ko-KR" altLang="en-US" sz="2000" spc="-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a typeface="맑은 고딕" panose="020B0503020000020004" pitchFamily="50" charset="-127"/>
              </a:rPr>
              <a:t>김형준</a:t>
            </a:r>
            <a:endParaRPr lang="en-US" altLang="ko-KR" sz="2000" spc="-2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2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</a:rPr>
              <a:t>201912545  </a:t>
            </a:r>
            <a:r>
              <a:rPr kumimoji="0" lang="ko-KR" altLang="en-US" sz="2000" b="0" i="0" u="none" strike="noStrike" kern="1200" cap="none" spc="-2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</a:rPr>
              <a:t>최승혁</a:t>
            </a:r>
            <a:endParaRPr kumimoji="0" lang="en-US" altLang="ko-KR" sz="2000" b="0" i="0" u="none" strike="noStrike" kern="1200" cap="none" spc="-20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2110F5-C375-DF38-638F-20602161208C}"/>
              </a:ext>
            </a:extLst>
          </p:cNvPr>
          <p:cNvSpPr txBox="1"/>
          <p:nvPr/>
        </p:nvSpPr>
        <p:spPr>
          <a:xfrm>
            <a:off x="913762" y="1317791"/>
            <a:ext cx="10364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MOSFET </a:t>
            </a:r>
            <a:r>
              <a:rPr lang="en-US" altLang="ko-KR" sz="5400" b="1" spc="-2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Variability</a:t>
            </a:r>
            <a:endParaRPr kumimoji="0" lang="ko-KR" altLang="en-US" sz="54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48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42F82-2A09-424E-D726-CB1D37CD787F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2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Process Variability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8F7E4F-19FE-0AF9-2CA9-2B2FFFCB6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80" y="1829431"/>
            <a:ext cx="5288406" cy="3477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DB2C32-717C-3255-9471-0AE358211CFD}"/>
              </a:ext>
            </a:extLst>
          </p:cNvPr>
          <p:cNvSpPr txBox="1"/>
          <p:nvPr/>
        </p:nvSpPr>
        <p:spPr>
          <a:xfrm>
            <a:off x="6096000" y="1829431"/>
            <a:ext cx="59072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Local Variability</a:t>
            </a:r>
            <a:endParaRPr lang="en-US" altLang="ko-KR" sz="1500" dirty="0"/>
          </a:p>
          <a:p>
            <a:endParaRPr lang="en-US" altLang="ko-KR" sz="1300" dirty="0"/>
          </a:p>
          <a:p>
            <a:r>
              <a:rPr lang="en-US" altLang="ko-KR" sz="1300" dirty="0"/>
              <a:t>- Systematic Variability</a:t>
            </a:r>
          </a:p>
          <a:p>
            <a:r>
              <a:rPr lang="en-US" altLang="ko-KR" sz="1300" dirty="0"/>
              <a:t>- </a:t>
            </a:r>
            <a:r>
              <a:rPr lang="ko-KR" altLang="en-US" sz="1300" dirty="0"/>
              <a:t>공정의 특정 요인으로 발생하여 예측이 가능함</a:t>
            </a:r>
            <a:endParaRPr lang="en-US" altLang="ko-KR" sz="1300" dirty="0"/>
          </a:p>
          <a:p>
            <a:r>
              <a:rPr lang="en-US" altLang="ko-KR" sz="1300" dirty="0"/>
              <a:t>- Layout design</a:t>
            </a:r>
            <a:r>
              <a:rPr lang="ko-KR" altLang="en-US" sz="1300" dirty="0"/>
              <a:t>이나 </a:t>
            </a:r>
            <a:r>
              <a:rPr lang="en-US" altLang="ko-KR" sz="1300" dirty="0"/>
              <a:t>Process parameter </a:t>
            </a:r>
            <a:r>
              <a:rPr lang="ko-KR" altLang="en-US" sz="1300" dirty="0"/>
              <a:t>조절을 통해 해결 가능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- Random Variability</a:t>
            </a:r>
          </a:p>
          <a:p>
            <a:r>
              <a:rPr lang="en-US" altLang="ko-KR" sz="1300" dirty="0"/>
              <a:t>- </a:t>
            </a:r>
            <a:r>
              <a:rPr lang="ko-KR" altLang="en-US" sz="1300" dirty="0"/>
              <a:t>확률적으로 발생하여 예측이 어려움</a:t>
            </a:r>
            <a:endParaRPr lang="en-US" altLang="ko-KR" sz="1300" dirty="0"/>
          </a:p>
          <a:p>
            <a:r>
              <a:rPr lang="en-US" altLang="ko-KR" sz="1300" dirty="0"/>
              <a:t>- </a:t>
            </a:r>
            <a:r>
              <a:rPr lang="ko-KR" altLang="en-US" sz="1300" dirty="0"/>
              <a:t>확률적인 모델링과 통계를 통해 일부를 예측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endParaRPr lang="en-US" altLang="ko-KR" sz="1500" dirty="0"/>
          </a:p>
          <a:p>
            <a:r>
              <a:rPr lang="en-US" altLang="ko-KR" b="1" dirty="0"/>
              <a:t>Global Variability</a:t>
            </a:r>
          </a:p>
          <a:p>
            <a:endParaRPr lang="en-US" altLang="ko-KR" sz="1300" b="1" dirty="0"/>
          </a:p>
          <a:p>
            <a:r>
              <a:rPr lang="en-US" altLang="ko-KR" sz="1300" dirty="0"/>
              <a:t>- Die</a:t>
            </a:r>
            <a:r>
              <a:rPr lang="ko-KR" altLang="en-US" sz="1300" dirty="0"/>
              <a:t>보다 더 광범위한 </a:t>
            </a:r>
            <a:r>
              <a:rPr lang="en-US" altLang="ko-KR" sz="1300" dirty="0"/>
              <a:t>Wafer</a:t>
            </a:r>
            <a:r>
              <a:rPr lang="ko-KR" altLang="en-US" sz="1300" dirty="0"/>
              <a:t>수준에서 나타나는 </a:t>
            </a:r>
            <a:r>
              <a:rPr lang="en-US" altLang="ko-KR" sz="1300" dirty="0"/>
              <a:t>Variability</a:t>
            </a:r>
          </a:p>
          <a:p>
            <a:pPr marL="285750" indent="-285750">
              <a:buFontTx/>
              <a:buChar char="-"/>
            </a:pPr>
            <a:endParaRPr lang="en-US" altLang="ko-KR" sz="1300" dirty="0"/>
          </a:p>
          <a:p>
            <a:r>
              <a:rPr lang="en-US" altLang="ko-KR" sz="1300" dirty="0"/>
              <a:t>- </a:t>
            </a:r>
            <a:r>
              <a:rPr lang="ko-KR" altLang="en-US" sz="1300" dirty="0"/>
              <a:t>공정이나 재료의 속성 같은 </a:t>
            </a:r>
            <a:r>
              <a:rPr lang="en-US" altLang="ko-KR" sz="1300" dirty="0"/>
              <a:t>Wafer</a:t>
            </a:r>
            <a:r>
              <a:rPr lang="ko-KR" altLang="en-US" sz="1300" dirty="0"/>
              <a:t>전체에 영향을 미치는 요인으로 인하여 발생</a:t>
            </a:r>
          </a:p>
        </p:txBody>
      </p:sp>
    </p:spTree>
    <p:extLst>
      <p:ext uri="{BB962C8B-B14F-4D97-AF65-F5344CB8AC3E}">
        <p14:creationId xmlns:p14="http://schemas.microsoft.com/office/powerpoint/2010/main" val="361573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42F82-2A09-424E-D726-CB1D37CD787F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2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Process Variability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B2C32-717C-3255-9471-0AE358211CFD}"/>
              </a:ext>
            </a:extLst>
          </p:cNvPr>
          <p:cNvSpPr txBox="1"/>
          <p:nvPr/>
        </p:nvSpPr>
        <p:spPr>
          <a:xfrm>
            <a:off x="910467" y="4841314"/>
            <a:ext cx="473324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소자제조과정에서 마스크패턴의 가장자리 부분이 불규칙하게 나타나는 현상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endParaRPr lang="ko-KR" alt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/>
              <a:t>Lithography</a:t>
            </a:r>
            <a:r>
              <a:rPr lang="ko-KR" altLang="en-US" sz="1300" dirty="0"/>
              <a:t>의 </a:t>
            </a:r>
            <a:r>
              <a:rPr lang="en-US" altLang="ko-KR" sz="1300" dirty="0"/>
              <a:t>Subwavelength</a:t>
            </a:r>
            <a:r>
              <a:rPr lang="ko-KR" altLang="en-US" sz="1300" dirty="0"/>
              <a:t>가 원인으로 </a:t>
            </a:r>
            <a:r>
              <a:rPr lang="en-US" altLang="ko-KR" sz="1300" dirty="0"/>
              <a:t>Critical dimension variation</a:t>
            </a:r>
            <a:r>
              <a:rPr lang="ko-KR" altLang="en-US" sz="1300" dirty="0"/>
              <a:t>을 일으킴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6183E-F503-8181-A680-1CA6C8E38DCD}"/>
              </a:ext>
            </a:extLst>
          </p:cNvPr>
          <p:cNvSpPr txBox="1"/>
          <p:nvPr/>
        </p:nvSpPr>
        <p:spPr>
          <a:xfrm>
            <a:off x="6637754" y="4841314"/>
            <a:ext cx="49043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소자에서 서로 다른 두 물질이 만나는 경계면이 불규칙하게 나타나는 현상</a:t>
            </a:r>
          </a:p>
          <a:p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전하의 경로를 불규칙하게 만들어 소자의 특성에 영향을 미침</a:t>
            </a:r>
            <a:endParaRPr lang="en-US" altLang="ko-KR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E1172C-5F00-0B05-8A51-BF0E515B4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434" y="1169874"/>
            <a:ext cx="3119872" cy="26292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F61E16-E7AD-BEF2-EBD5-D15CD7B5E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985" y="1174497"/>
            <a:ext cx="3119873" cy="2629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EF9462-713E-FFC3-EFCF-EADF44EDDC81}"/>
              </a:ext>
            </a:extLst>
          </p:cNvPr>
          <p:cNvSpPr txBox="1"/>
          <p:nvPr/>
        </p:nvSpPr>
        <p:spPr>
          <a:xfrm>
            <a:off x="2222435" y="4087711"/>
            <a:ext cx="219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Line edge roughness</a:t>
            </a:r>
            <a:endParaRPr lang="en-US" altLang="ko-KR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A4773-1EE4-E221-11F7-8928935F0970}"/>
              </a:ext>
            </a:extLst>
          </p:cNvPr>
          <p:cNvSpPr txBox="1"/>
          <p:nvPr/>
        </p:nvSpPr>
        <p:spPr>
          <a:xfrm>
            <a:off x="8021839" y="4087711"/>
            <a:ext cx="213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Interface roughness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45240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42F82-2A09-424E-D726-CB1D37CD787F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Defect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CFBA7-12E1-0A0E-E09E-C0A647482279}"/>
              </a:ext>
            </a:extLst>
          </p:cNvPr>
          <p:cNvSpPr txBox="1"/>
          <p:nvPr/>
        </p:nvSpPr>
        <p:spPr>
          <a:xfrm>
            <a:off x="2922747" y="1527802"/>
            <a:ext cx="365597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원자의 배열이 균일하지 않아 </a:t>
            </a:r>
            <a:r>
              <a:rPr lang="en-US" altLang="ko-KR" sz="1300" dirty="0"/>
              <a:t>Edge, Screw</a:t>
            </a:r>
            <a:r>
              <a:rPr lang="ko-KR" altLang="en-US" sz="1300" dirty="0"/>
              <a:t>에 생성될 수 있음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결정의 왜곡으로 인해 캐리어의 이동경로에 영향을 미침</a:t>
            </a:r>
            <a:endParaRPr lang="en-US" altLang="ko-KR" sz="13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8024B2-AA87-BF8A-B767-84E5D2228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82" t="4190" b="43339"/>
          <a:stretch/>
        </p:blipFill>
        <p:spPr>
          <a:xfrm>
            <a:off x="9627747" y="2051307"/>
            <a:ext cx="1442531" cy="13311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0D843B-B81B-47CD-9174-4FBA7FF1E031}"/>
              </a:ext>
            </a:extLst>
          </p:cNvPr>
          <p:cNvSpPr txBox="1"/>
          <p:nvPr/>
        </p:nvSpPr>
        <p:spPr>
          <a:xfrm>
            <a:off x="929581" y="1750939"/>
            <a:ext cx="140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Pipeline and</a:t>
            </a:r>
          </a:p>
          <a:p>
            <a:pPr algn="ctr"/>
            <a:r>
              <a:rPr lang="en-US" altLang="ko-KR" b="1" dirty="0"/>
              <a:t>Dislocations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8AB8B-C17E-667A-BD0A-931A40CEB8F5}"/>
              </a:ext>
            </a:extLst>
          </p:cNvPr>
          <p:cNvSpPr txBox="1"/>
          <p:nvPr/>
        </p:nvSpPr>
        <p:spPr>
          <a:xfrm>
            <a:off x="2922748" y="5064226"/>
            <a:ext cx="36559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소자내에서 물리적 스트레스로 인한 경우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온도</a:t>
            </a:r>
            <a:r>
              <a:rPr lang="en-US" altLang="ko-KR" sz="1300" dirty="0"/>
              <a:t>, </a:t>
            </a:r>
            <a:r>
              <a:rPr lang="ko-KR" altLang="en-US" sz="1300" dirty="0"/>
              <a:t>화학반응</a:t>
            </a:r>
            <a:r>
              <a:rPr lang="en-US" altLang="ko-KR" sz="1300" dirty="0"/>
              <a:t>, </a:t>
            </a:r>
            <a:r>
              <a:rPr lang="ko-KR" altLang="en-US" sz="1300" dirty="0"/>
              <a:t>물리적 충돌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518A17-CF35-7855-2F82-E01052221AFA}"/>
              </a:ext>
            </a:extLst>
          </p:cNvPr>
          <p:cNvSpPr txBox="1"/>
          <p:nvPr/>
        </p:nvSpPr>
        <p:spPr>
          <a:xfrm>
            <a:off x="643167" y="3382446"/>
            <a:ext cx="198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Oxidation and</a:t>
            </a:r>
          </a:p>
          <a:p>
            <a:pPr algn="ctr"/>
            <a:r>
              <a:rPr lang="en-US" altLang="ko-KR" b="1" dirty="0"/>
              <a:t>Contamination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79A204-C985-E2C0-9BB4-415EFEB952F9}"/>
              </a:ext>
            </a:extLst>
          </p:cNvPr>
          <p:cNvSpPr txBox="1"/>
          <p:nvPr/>
        </p:nvSpPr>
        <p:spPr>
          <a:xfrm>
            <a:off x="1187230" y="5225809"/>
            <a:ext cx="894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Stress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7A97F-23FD-0EC9-2D8B-12CCC691A473}"/>
              </a:ext>
            </a:extLst>
          </p:cNvPr>
          <p:cNvSpPr txBox="1"/>
          <p:nvPr/>
        </p:nvSpPr>
        <p:spPr>
          <a:xfrm>
            <a:off x="2922748" y="3195987"/>
            <a:ext cx="365597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소자 표면 또는 내부에서 </a:t>
            </a:r>
            <a:r>
              <a:rPr lang="en-US" altLang="ko-KR" sz="1300" dirty="0"/>
              <a:t>Oxidation</a:t>
            </a:r>
            <a:r>
              <a:rPr lang="ko-KR" altLang="en-US" sz="1300" dirty="0"/>
              <a:t>이나 </a:t>
            </a:r>
            <a:r>
              <a:rPr lang="en-US" altLang="ko-KR" sz="1300" dirty="0"/>
              <a:t>Contamination</a:t>
            </a:r>
            <a:r>
              <a:rPr lang="ko-KR" altLang="en-US" sz="1300" dirty="0"/>
              <a:t>이 생기는 경우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표면의 특성이나 소자의 재료 간의 상호작용에서 시작됨</a:t>
            </a:r>
            <a:endParaRPr lang="en-US" altLang="ko-KR" sz="13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F4FA3BB-F5D2-A00F-7318-980590FCAC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7" r="3411" b="40709"/>
          <a:stretch/>
        </p:blipFill>
        <p:spPr>
          <a:xfrm>
            <a:off x="7632357" y="2051308"/>
            <a:ext cx="1442532" cy="13311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91A99E6-8A23-0CC8-58F9-E39EE3F20F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25" t="57359" r="29890"/>
          <a:stretch/>
        </p:blipFill>
        <p:spPr>
          <a:xfrm>
            <a:off x="9627747" y="3867077"/>
            <a:ext cx="1442531" cy="108175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5C6A7F2-43DA-A879-E990-D6D66BC28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48" t="57699" r="6348"/>
          <a:stretch/>
        </p:blipFill>
        <p:spPr>
          <a:xfrm>
            <a:off x="7632357" y="3867077"/>
            <a:ext cx="1442532" cy="10926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36D473-797F-6997-2A11-193012C6A683}"/>
              </a:ext>
            </a:extLst>
          </p:cNvPr>
          <p:cNvSpPr txBox="1"/>
          <p:nvPr/>
        </p:nvSpPr>
        <p:spPr>
          <a:xfrm>
            <a:off x="7674591" y="522580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&lt; Pipeline &gt;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8AAD81-AC2C-5A0A-8D79-4B615B1EF21E}"/>
              </a:ext>
            </a:extLst>
          </p:cNvPr>
          <p:cNvSpPr txBox="1"/>
          <p:nvPr/>
        </p:nvSpPr>
        <p:spPr>
          <a:xfrm>
            <a:off x="9471207" y="5225808"/>
            <a:ext cx="175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&lt; Dislocations 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0915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42F82-2A09-424E-D726-CB1D37CD787F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Defect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CBC12-B038-2184-7AC1-3FD8E2F4E249}"/>
              </a:ext>
            </a:extLst>
          </p:cNvPr>
          <p:cNvSpPr txBox="1"/>
          <p:nvPr/>
        </p:nvSpPr>
        <p:spPr>
          <a:xfrm>
            <a:off x="5566848" y="1451241"/>
            <a:ext cx="10583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/>
              <a:t>Defect</a:t>
            </a:r>
            <a:endParaRPr lang="ko-KR" altLang="en-US" sz="2500" b="1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55A70140-85FB-9C77-857A-61EE9D5C4D4B}"/>
              </a:ext>
            </a:extLst>
          </p:cNvPr>
          <p:cNvSpPr/>
          <p:nvPr/>
        </p:nvSpPr>
        <p:spPr>
          <a:xfrm>
            <a:off x="5913119" y="2226609"/>
            <a:ext cx="365760" cy="780190"/>
          </a:xfrm>
          <a:prstGeom prst="downArrow">
            <a:avLst/>
          </a:prstGeom>
          <a:solidFill>
            <a:srgbClr val="2D39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35C88-9FAB-D8BC-1819-AAEAC0295737}"/>
              </a:ext>
            </a:extLst>
          </p:cNvPr>
          <p:cNvSpPr txBox="1"/>
          <p:nvPr/>
        </p:nvSpPr>
        <p:spPr>
          <a:xfrm>
            <a:off x="4301277" y="3305113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캐리어의 이동을 방해하거나 차단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ECB3545-79EE-B5D5-E7DA-14DDB58DD138}"/>
              </a:ext>
            </a:extLst>
          </p:cNvPr>
          <p:cNvSpPr/>
          <p:nvPr/>
        </p:nvSpPr>
        <p:spPr>
          <a:xfrm>
            <a:off x="5913119" y="3972759"/>
            <a:ext cx="365760" cy="780190"/>
          </a:xfrm>
          <a:prstGeom prst="downArrow">
            <a:avLst/>
          </a:prstGeom>
          <a:solidFill>
            <a:srgbClr val="2D39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BE00F-1031-4DDC-F625-30B7E0B5F54A}"/>
              </a:ext>
            </a:extLst>
          </p:cNvPr>
          <p:cNvSpPr txBox="1"/>
          <p:nvPr/>
        </p:nvSpPr>
        <p:spPr>
          <a:xfrm>
            <a:off x="2552575" y="5051263"/>
            <a:ext cx="7086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Concentration </a:t>
            </a:r>
            <a:r>
              <a:rPr lang="ko-KR" altLang="en-US" b="1" dirty="0"/>
              <a:t>변화를 야기하며 </a:t>
            </a:r>
            <a:r>
              <a:rPr lang="en-US" altLang="ko-KR" b="1" dirty="0"/>
              <a:t>Mobility</a:t>
            </a:r>
            <a:r>
              <a:rPr lang="ko-KR" altLang="en-US" b="1" dirty="0"/>
              <a:t>와 </a:t>
            </a:r>
            <a:r>
              <a:rPr lang="en-US" altLang="ko-KR" b="1" dirty="0"/>
              <a:t>Endurance</a:t>
            </a:r>
            <a:r>
              <a:rPr lang="ko-KR" altLang="en-US" b="1" dirty="0"/>
              <a:t>에 영향을 미침</a:t>
            </a:r>
          </a:p>
        </p:txBody>
      </p:sp>
    </p:spTree>
    <p:extLst>
      <p:ext uri="{BB962C8B-B14F-4D97-AF65-F5344CB8AC3E}">
        <p14:creationId xmlns:p14="http://schemas.microsoft.com/office/powerpoint/2010/main" val="218579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42F82-2A09-424E-D726-CB1D37CD787F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Electric Field and Tunneling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FB81E-F698-91CE-7017-83096913207A}"/>
              </a:ext>
            </a:extLst>
          </p:cNvPr>
          <p:cNvSpPr txBox="1"/>
          <p:nvPr/>
        </p:nvSpPr>
        <p:spPr>
          <a:xfrm>
            <a:off x="1026488" y="2176726"/>
            <a:ext cx="262226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Electric Field dependent</a:t>
            </a:r>
          </a:p>
          <a:p>
            <a:pPr algn="ctr"/>
            <a:r>
              <a:rPr lang="en-US" altLang="ko-KR" b="1" dirty="0"/>
              <a:t>Mobility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F3005-0E37-0D2C-0808-6C9DC2F89FFE}"/>
              </a:ext>
            </a:extLst>
          </p:cNvPr>
          <p:cNvSpPr txBox="1"/>
          <p:nvPr/>
        </p:nvSpPr>
        <p:spPr>
          <a:xfrm>
            <a:off x="4784869" y="2315225"/>
            <a:ext cx="262226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Band to band Tunneling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AD8AFF-5CD9-D7CD-D8EF-8461B7811A80}"/>
              </a:ext>
            </a:extLst>
          </p:cNvPr>
          <p:cNvSpPr txBox="1"/>
          <p:nvPr/>
        </p:nvSpPr>
        <p:spPr>
          <a:xfrm>
            <a:off x="8654354" y="2315225"/>
            <a:ext cx="262226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Band gap narrowing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244DB1-748B-574A-4BDD-32CB865CED81}"/>
              </a:ext>
            </a:extLst>
          </p:cNvPr>
          <p:cNvSpPr txBox="1"/>
          <p:nvPr/>
        </p:nvSpPr>
        <p:spPr>
          <a:xfrm>
            <a:off x="553064" y="3495231"/>
            <a:ext cx="35691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전기장에 따라 소자내 캐리어의 </a:t>
            </a:r>
            <a:r>
              <a:rPr lang="en-US" altLang="ko-KR" sz="1300" dirty="0"/>
              <a:t>Mobility</a:t>
            </a:r>
            <a:r>
              <a:rPr lang="ko-KR" altLang="en-US" sz="1300" dirty="0"/>
              <a:t>가 달라지는 현상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전기장이 강해질수록 </a:t>
            </a:r>
            <a:r>
              <a:rPr lang="en-US" altLang="ko-KR" sz="1300" dirty="0"/>
              <a:t>Mobility </a:t>
            </a:r>
            <a:r>
              <a:rPr lang="ko-KR" altLang="en-US" sz="1300" dirty="0"/>
              <a:t>증가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3382-1A8B-A819-7070-2BD02F7B2B38}"/>
              </a:ext>
            </a:extLst>
          </p:cNvPr>
          <p:cNvSpPr txBox="1"/>
          <p:nvPr/>
        </p:nvSpPr>
        <p:spPr>
          <a:xfrm>
            <a:off x="4311445" y="3483150"/>
            <a:ext cx="35691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원치 않는 </a:t>
            </a:r>
            <a:r>
              <a:rPr lang="en-US" altLang="ko-KR" sz="1300" dirty="0"/>
              <a:t>Band-to-band tunneling</a:t>
            </a:r>
            <a:r>
              <a:rPr lang="ko-KR" altLang="en-US" sz="1300" dirty="0"/>
              <a:t>이 소자에 영향을 미치는 현상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8D2EC-6362-31FB-0EEF-06017DD8A620}"/>
              </a:ext>
            </a:extLst>
          </p:cNvPr>
          <p:cNvSpPr txBox="1"/>
          <p:nvPr/>
        </p:nvSpPr>
        <p:spPr>
          <a:xfrm>
            <a:off x="8069828" y="3495231"/>
            <a:ext cx="386555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강한 전기장에 의해 전하 정공 쌍의 상호작용이 증가하여 </a:t>
            </a:r>
            <a:r>
              <a:rPr lang="en-US" altLang="ko-KR" sz="1300" dirty="0"/>
              <a:t>Band gap</a:t>
            </a:r>
            <a:r>
              <a:rPr lang="ko-KR" altLang="en-US" sz="1300" dirty="0"/>
              <a:t> 축소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        =&gt; </a:t>
            </a:r>
            <a:r>
              <a:rPr lang="ko-KR" altLang="en-US" sz="1300" dirty="0"/>
              <a:t>소자 내 </a:t>
            </a:r>
            <a:r>
              <a:rPr lang="en-US" altLang="ko-KR" sz="1300" dirty="0"/>
              <a:t>Mobility </a:t>
            </a:r>
            <a:r>
              <a:rPr lang="ko-KR" altLang="en-US" sz="1300" dirty="0"/>
              <a:t>증가</a:t>
            </a:r>
            <a:endParaRPr lang="en-US" altLang="ko-KR" sz="1300" dirty="0"/>
          </a:p>
          <a:p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농도 증가에 의해 전하 정공 쌍의 상호작용이 증가하여 </a:t>
            </a:r>
            <a:r>
              <a:rPr lang="en-US" altLang="ko-KR" sz="1300" dirty="0"/>
              <a:t>Band gap</a:t>
            </a:r>
            <a:r>
              <a:rPr lang="ko-KR" altLang="en-US" sz="1300" dirty="0"/>
              <a:t> 축소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r>
              <a:rPr lang="en-US" altLang="ko-KR" sz="1300" dirty="0"/>
              <a:t>       =&gt; </a:t>
            </a:r>
            <a:r>
              <a:rPr lang="ko-KR" altLang="en-US" sz="1300" dirty="0"/>
              <a:t>소자 내 </a:t>
            </a:r>
            <a:r>
              <a:rPr lang="en-US" altLang="ko-KR" sz="1300" dirty="0"/>
              <a:t>Mobility </a:t>
            </a:r>
            <a:r>
              <a:rPr lang="ko-KR" altLang="en-US" sz="1300" dirty="0"/>
              <a:t>증가</a:t>
            </a:r>
          </a:p>
        </p:txBody>
      </p:sp>
    </p:spTree>
    <p:extLst>
      <p:ext uri="{BB962C8B-B14F-4D97-AF65-F5344CB8AC3E}">
        <p14:creationId xmlns:p14="http://schemas.microsoft.com/office/powerpoint/2010/main" val="36215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30CB0AD-90C0-F6E6-E3D4-BFB55302B3A9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933D0-1715-5E4B-FBFB-B84D7C669B77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Variability of Silicon Nanowire </a:t>
            </a:r>
            <a:r>
              <a:rPr kumimoji="0" lang="en-US" altLang="ko-KR" sz="2800" b="1" i="0" u="none" strike="noStrike" kern="1200" cap="none" spc="-2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Biristor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613BCD-DEC7-499A-088C-9E37997BFA70}"/>
              </a:ext>
            </a:extLst>
          </p:cNvPr>
          <p:cNvSpPr txBox="1"/>
          <p:nvPr/>
        </p:nvSpPr>
        <p:spPr>
          <a:xfrm>
            <a:off x="485389" y="604392"/>
            <a:ext cx="5872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  <a:cs typeface="Times New Roman" panose="02020603050405020304" pitchFamily="18" charset="0"/>
              </a:rPr>
              <a:t>Variability sources associated with V</a:t>
            </a:r>
            <a:r>
              <a:rPr lang="en-US" altLang="ko-KR" sz="1100" b="1" dirty="0">
                <a:latin typeface="+mj-lt"/>
                <a:cs typeface="Times New Roman" panose="02020603050405020304" pitchFamily="18" charset="0"/>
              </a:rPr>
              <a:t>th</a:t>
            </a:r>
            <a:endParaRPr lang="ko-KR" altLang="en-US" sz="12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D6A04D8-87C9-E1CA-8C4C-D30A676AD748}"/>
              </a:ext>
            </a:extLst>
          </p:cNvPr>
          <p:cNvGrpSpPr/>
          <p:nvPr/>
        </p:nvGrpSpPr>
        <p:grpSpPr>
          <a:xfrm>
            <a:off x="1062794" y="1800442"/>
            <a:ext cx="4723287" cy="3729671"/>
            <a:chOff x="466723" y="1601132"/>
            <a:chExt cx="4159464" cy="323822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F241DC4-017B-9627-7B20-1BDB09D99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723" y="2032510"/>
              <a:ext cx="4159464" cy="2806844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9E80781-1659-9924-4D36-F869EFE28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3" y="1601132"/>
              <a:ext cx="4158000" cy="431378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D392AD6-68BB-71C4-149C-E938863842EC}"/>
              </a:ext>
            </a:extLst>
          </p:cNvPr>
          <p:cNvSpPr txBox="1"/>
          <p:nvPr/>
        </p:nvSpPr>
        <p:spPr>
          <a:xfrm>
            <a:off x="6639835" y="1871583"/>
            <a:ext cx="44893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Main sources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Resistivity of bulk-Si wafer(5-10Ω)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Carrier concentration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Base length variation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Electrode inhomogeneity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/>
              <a:t>Additional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Ion dose and energy at the region of </a:t>
            </a:r>
            <a:r>
              <a:rPr lang="en-US" altLang="ko-KR" dirty="0" err="1"/>
              <a:t>SiNW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Annealing time and temperature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627145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28c935-0964-494a-aab1-6118f7fc9dd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68DD9E2A6110489D5C46C2F23345A5" ma:contentTypeVersion="6" ma:contentTypeDescription="새 문서를 만듭니다." ma:contentTypeScope="" ma:versionID="dd09dee292aaa0d1f5947086c5e7c0cf">
  <xsd:schema xmlns:xsd="http://www.w3.org/2001/XMLSchema" xmlns:xs="http://www.w3.org/2001/XMLSchema" xmlns:p="http://schemas.microsoft.com/office/2006/metadata/properties" xmlns:ns3="1628c935-0964-494a-aab1-6118f7fc9ddd" targetNamespace="http://schemas.microsoft.com/office/2006/metadata/properties" ma:root="true" ma:fieldsID="d94306a52d8562f4b6499e0e8c84344a" ns3:_="">
    <xsd:import namespace="1628c935-0964-494a-aab1-6118f7fc9d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28c935-0964-494a-aab1-6118f7fc9d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E2326D-A809-4E2F-8491-71863B76185B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628c935-0964-494a-aab1-6118f7fc9ddd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36B876-DBC6-4188-90D0-ECE465AE88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28c935-0964-494a-aab1-6118f7fc9d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70310-758D-4923-BD5D-D161FF5E5B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XNOR-SRAM In-Memory Computing SRAM Macro for BinaryTernary Deep Neural Networks_6</Template>
  <TotalTime>579</TotalTime>
  <Words>301</Words>
  <Application>Microsoft Office PowerPoint</Application>
  <PresentationFormat>와이드스크린</PresentationFormat>
  <Paragraphs>85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Times New Roman</vt:lpstr>
      <vt:lpstr>Arial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김형준</dc:creator>
  <cp:lastModifiedBy>김형준</cp:lastModifiedBy>
  <cp:revision>48</cp:revision>
  <dcterms:created xsi:type="dcterms:W3CDTF">2023-08-22T13:08:12Z</dcterms:created>
  <dcterms:modified xsi:type="dcterms:W3CDTF">2023-08-29T11:45:47Z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0x010100CD68DD9E2A6110489D5C46C2F23345A5</vt:lpwstr>
  </property>
</Properties>
</file>