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4"/>
  </p:sldMasterIdLst>
  <p:notesMasterIdLst>
    <p:notesMasterId r:id="rId15"/>
  </p:notesMasterIdLst>
  <p:sldIdLst>
    <p:sldId id="726" r:id="rId5"/>
    <p:sldId id="1096" r:id="rId6"/>
    <p:sldId id="1097" r:id="rId7"/>
    <p:sldId id="1098" r:id="rId8"/>
    <p:sldId id="1099" r:id="rId9"/>
    <p:sldId id="1101" r:id="rId10"/>
    <p:sldId id="978" r:id="rId11"/>
    <p:sldId id="1075" r:id="rId12"/>
    <p:sldId id="1089" r:id="rId13"/>
    <p:sldId id="1091" r:id="rId14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Cambria Math" panose="02040503050406030204" pitchFamily="18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64646"/>
    <a:srgbClr val="2D3966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E37F2-9EF4-4BC6-8C0F-FCDD642C8410}" v="1" dt="2023-08-23T01:12:53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149" autoAdjust="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F5DE1-BFDB-471D-8041-03C27211ED33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4A5F4-6EA3-46AC-8156-20407ABE9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6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하고싶은 소자는 바로 저항성을 이용해 데이터를 저장하는 </a:t>
            </a:r>
            <a:r>
              <a:rPr lang="en-US" altLang="ko-KR" dirty="0"/>
              <a:t>RRAM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RRAM</a:t>
            </a:r>
            <a:r>
              <a:rPr lang="ko-KR" altLang="en-US" dirty="0"/>
              <a:t>은 </a:t>
            </a:r>
            <a:r>
              <a:rPr lang="en-US" altLang="ko-KR" dirty="0"/>
              <a:t>M-I-M</a:t>
            </a:r>
            <a:r>
              <a:rPr lang="ko-KR" altLang="en-US" dirty="0"/>
              <a:t> 구조로 이루어져 있으며 절연층의 필라멘트로 저항을 조절하여 전류의 흐름을 제어합니다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0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RRAM</a:t>
            </a:r>
            <a:r>
              <a:rPr lang="ko-KR" altLang="en-US" dirty="0"/>
              <a:t>을 소자로 정한 이유로는 크게 </a:t>
            </a:r>
            <a:r>
              <a:rPr lang="en-US" altLang="ko-KR" dirty="0"/>
              <a:t>3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</a:t>
            </a:r>
            <a:r>
              <a:rPr lang="en-US" altLang="ko-KR" dirty="0"/>
              <a:t>Multilevel Cell</a:t>
            </a:r>
            <a:r>
              <a:rPr lang="ko-KR" altLang="en-US" dirty="0"/>
              <a:t>을 가지고 있어 여러 개의 상태를 한번에 표현할 수 있다는 점이였습니다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 이 소자의 작동 방식이 독특하다 생각하여 관심을 가지게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현재 멤리스터 소자로 연구되고 있는 소자 중에 하나이기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54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</a:t>
            </a:r>
            <a:r>
              <a:rPr lang="en-US" altLang="ko-KR" dirty="0"/>
              <a:t>RRAM</a:t>
            </a:r>
            <a:r>
              <a:rPr lang="ko-KR" altLang="en-US" dirty="0"/>
              <a:t>에서 나타날 수 있는 </a:t>
            </a:r>
            <a:r>
              <a:rPr lang="en-US" altLang="ko-KR" dirty="0"/>
              <a:t>Variability</a:t>
            </a:r>
            <a:r>
              <a:rPr lang="ko-KR" altLang="en-US" dirty="0"/>
              <a:t>에 대해 몇가지 소개해드리겠습니다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</a:t>
            </a:r>
            <a:r>
              <a:rPr lang="en-US" altLang="ko-KR" dirty="0"/>
              <a:t>Process</a:t>
            </a:r>
            <a:r>
              <a:rPr lang="ko-KR" altLang="en-US" dirty="0"/>
              <a:t>상의 </a:t>
            </a:r>
            <a:r>
              <a:rPr lang="en-US" altLang="ko-KR" dirty="0"/>
              <a:t>Variability, </a:t>
            </a:r>
            <a:r>
              <a:rPr lang="ko-KR" altLang="en-US" dirty="0"/>
              <a:t>시간이 지남에 따라 나타나는 </a:t>
            </a:r>
            <a:r>
              <a:rPr lang="en-US" altLang="ko-KR" dirty="0"/>
              <a:t>Variability</a:t>
            </a:r>
            <a:r>
              <a:rPr lang="ko-KR" altLang="en-US" dirty="0"/>
              <a:t>와 온도에 의해 발생하는 </a:t>
            </a:r>
            <a:r>
              <a:rPr lang="en-US" altLang="ko-KR" dirty="0"/>
              <a:t>RTN Variability 3</a:t>
            </a:r>
            <a:r>
              <a:rPr lang="ko-KR" altLang="en-US" dirty="0"/>
              <a:t>개로 나누어 봤습니다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Process</a:t>
            </a:r>
            <a:r>
              <a:rPr lang="ko-KR" altLang="en-US" dirty="0"/>
              <a:t>상에 </a:t>
            </a:r>
            <a:r>
              <a:rPr lang="en-US" altLang="ko-KR" dirty="0"/>
              <a:t>Variability</a:t>
            </a:r>
            <a:r>
              <a:rPr lang="ko-KR" altLang="en-US" dirty="0"/>
              <a:t>는 기본적으로 이온과 </a:t>
            </a:r>
            <a:r>
              <a:rPr lang="en-US" altLang="ko-KR" dirty="0"/>
              <a:t>vacancy</a:t>
            </a:r>
            <a:r>
              <a:rPr lang="ko-KR" altLang="en-US" dirty="0"/>
              <a:t>에 의해 나타나게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절연층과 </a:t>
            </a:r>
            <a:r>
              <a:rPr lang="en-US" altLang="ko-KR" dirty="0"/>
              <a:t>Electrode</a:t>
            </a:r>
            <a:r>
              <a:rPr lang="ko-KR" altLang="en-US" dirty="0"/>
              <a:t> 사이에 움직이며 생성되고 재결합하는 이온과 </a:t>
            </a:r>
            <a:r>
              <a:rPr lang="en-US" altLang="ko-KR" dirty="0"/>
              <a:t>Vacancy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 절연층에서 확산되는 </a:t>
            </a:r>
            <a:r>
              <a:rPr lang="en-US" altLang="ko-KR" dirty="0"/>
              <a:t>Vacancy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세번째로는 필라멘트 주위에 </a:t>
            </a:r>
            <a:r>
              <a:rPr lang="en-US" altLang="ko-KR" dirty="0"/>
              <a:t>Vacancy</a:t>
            </a:r>
            <a:r>
              <a:rPr lang="ko-KR" altLang="en-US" dirty="0"/>
              <a:t>가 이온으로 변하는 현상입니다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네번째는 여러 개의 </a:t>
            </a:r>
            <a:r>
              <a:rPr lang="en-US" altLang="ko-KR" dirty="0"/>
              <a:t>Vacancy</a:t>
            </a:r>
            <a:r>
              <a:rPr lang="ko-KR" altLang="en-US" dirty="0"/>
              <a:t>를 이동하며 터널링하는 </a:t>
            </a:r>
            <a:r>
              <a:rPr lang="en-US" altLang="ko-KR" dirty="0"/>
              <a:t>Hopping</a:t>
            </a:r>
            <a:r>
              <a:rPr lang="ko-KR" altLang="en-US" dirty="0"/>
              <a:t>을 고려해야합니다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열방정식과 포아송 방정식도 고려해줘여합니다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53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Die-to-Die Variation</a:t>
            </a:r>
            <a:r>
              <a:rPr lang="ko-KR" altLang="en-US" dirty="0"/>
              <a:t>에 대해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Die-to-Die</a:t>
            </a:r>
            <a:r>
              <a:rPr lang="ko-KR" altLang="en-US" dirty="0"/>
              <a:t>란 같은 공정에서 만들어졌지만 제조 과정에서 미세한 변화나 장비의 차이 등으로 </a:t>
            </a:r>
            <a:r>
              <a:rPr lang="ko-KR" altLang="en-US" dirty="0" err="1"/>
              <a:t>다이간의</a:t>
            </a:r>
            <a:r>
              <a:rPr lang="ko-KR" altLang="en-US" dirty="0"/>
              <a:t> 약간의 변동이 존재하는 경우를 뜻합니다</a:t>
            </a:r>
            <a:endParaRPr lang="en-US" altLang="ko-KR" dirty="0"/>
          </a:p>
          <a:p>
            <a:r>
              <a:rPr lang="en-US" altLang="ko-KR" dirty="0"/>
              <a:t>Cycle-to-Cycle</a:t>
            </a:r>
            <a:r>
              <a:rPr lang="ko-KR" altLang="en-US" dirty="0"/>
              <a:t>이란 동일한 작동은 여러 번 </a:t>
            </a:r>
            <a:r>
              <a:rPr lang="ko-KR" altLang="en-US" dirty="0" err="1"/>
              <a:t>수행할때</a:t>
            </a:r>
            <a:r>
              <a:rPr lang="ko-KR" altLang="en-US" dirty="0"/>
              <a:t> 생기는 변동입니다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맨 왼쪽의 </a:t>
            </a:r>
            <a:r>
              <a:rPr lang="en-US" altLang="ko-KR" dirty="0"/>
              <a:t>IV</a:t>
            </a:r>
            <a:r>
              <a:rPr lang="ko-KR" altLang="en-US" dirty="0"/>
              <a:t>특성이 가장 이상적인 </a:t>
            </a:r>
            <a:r>
              <a:rPr lang="en-US" altLang="ko-KR" dirty="0"/>
              <a:t>RRAM</a:t>
            </a:r>
            <a:r>
              <a:rPr lang="ko-KR" altLang="en-US" dirty="0"/>
              <a:t>의 </a:t>
            </a:r>
            <a:r>
              <a:rPr lang="en-US" altLang="ko-KR" dirty="0"/>
              <a:t>IV</a:t>
            </a:r>
            <a:r>
              <a:rPr lang="ko-KR" altLang="en-US" dirty="0"/>
              <a:t>커브이며 두번째와 세번째 그래프는 각각 </a:t>
            </a:r>
            <a:r>
              <a:rPr lang="ko-KR" altLang="en-US" dirty="0" err="1"/>
              <a:t>사이클투사이클</a:t>
            </a:r>
            <a:r>
              <a:rPr lang="en-US" altLang="ko-KR" dirty="0"/>
              <a:t>, </a:t>
            </a:r>
            <a:r>
              <a:rPr lang="ko-KR" altLang="en-US" dirty="0" err="1"/>
              <a:t>다이투다이를</a:t>
            </a:r>
            <a:r>
              <a:rPr lang="ko-KR" altLang="en-US" dirty="0"/>
              <a:t> 고려하여 측정한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아래와 같이 일정한 크기의 </a:t>
            </a:r>
            <a:r>
              <a:rPr lang="en-US" altLang="ko-KR" dirty="0"/>
              <a:t>Operation window</a:t>
            </a:r>
            <a:r>
              <a:rPr lang="ko-KR" altLang="en-US" dirty="0"/>
              <a:t>가 있어야 좋은 소자라고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03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동작온도와 랜덤 노이즈인 </a:t>
            </a:r>
            <a:r>
              <a:rPr lang="en-US" altLang="ko-KR" dirty="0"/>
              <a:t>RTN</a:t>
            </a:r>
            <a:r>
              <a:rPr lang="ko-KR" altLang="en-US" dirty="0"/>
              <a:t>에 대해 설명해드리겠습니다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맨 왼쪽에 보이는 것이 온도에 따른 저항의 변화입니다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파란색 그래프는 초기의 저항이며 네모모양이 </a:t>
            </a:r>
            <a:r>
              <a:rPr lang="en-US" altLang="ko-KR" dirty="0"/>
              <a:t>OFF</a:t>
            </a:r>
            <a:r>
              <a:rPr lang="ko-KR" altLang="en-US" dirty="0"/>
              <a:t>상태일때 저항</a:t>
            </a:r>
            <a:r>
              <a:rPr lang="en-US" altLang="ko-KR" dirty="0"/>
              <a:t>, </a:t>
            </a:r>
            <a:r>
              <a:rPr lang="ko-KR" altLang="en-US" dirty="0"/>
              <a:t>동그라미 모양이 </a:t>
            </a:r>
            <a:r>
              <a:rPr lang="en-US" altLang="ko-KR" dirty="0"/>
              <a:t>on</a:t>
            </a:r>
            <a:r>
              <a:rPr lang="ko-KR" altLang="en-US" dirty="0"/>
              <a:t>상태일때 저항입니다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온도가 올라감에 따라 초기 상태와 </a:t>
            </a:r>
            <a:r>
              <a:rPr lang="en-US" altLang="ko-KR" dirty="0"/>
              <a:t>OFF</a:t>
            </a:r>
            <a:r>
              <a:rPr lang="ko-KR" altLang="en-US" dirty="0"/>
              <a:t>상태 저항은 감소하는 모습을 볼 수 있는데 </a:t>
            </a:r>
            <a:r>
              <a:rPr lang="en-US" altLang="ko-KR" dirty="0"/>
              <a:t>ON</a:t>
            </a:r>
            <a:r>
              <a:rPr lang="ko-KR" altLang="en-US" dirty="0"/>
              <a:t>상태일 때 저항은 증가하는 모습을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Reset</a:t>
            </a:r>
            <a:r>
              <a:rPr lang="ko-KR" altLang="en-US" dirty="0"/>
              <a:t>상태 전압을 살펴보면 </a:t>
            </a:r>
            <a:r>
              <a:rPr lang="en-US" altLang="ko-KR" dirty="0"/>
              <a:t>set</a:t>
            </a:r>
            <a:r>
              <a:rPr lang="ko-KR" altLang="en-US" dirty="0"/>
              <a:t>전압은 온도가 변해도 일정하지만 </a:t>
            </a:r>
            <a:r>
              <a:rPr lang="en-US" altLang="ko-KR" dirty="0"/>
              <a:t>Reset</a:t>
            </a:r>
            <a:r>
              <a:rPr lang="ko-KR" altLang="en-US" dirty="0"/>
              <a:t>전압은 달라지는 것을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변동요소들이 온도에 따라 변한다는 점을 알 수 있고 이는 </a:t>
            </a:r>
            <a:r>
              <a:rPr lang="en-US" altLang="ko-KR" dirty="0"/>
              <a:t>Roff/Ron </a:t>
            </a:r>
            <a:r>
              <a:rPr lang="ko-KR" altLang="en-US" dirty="0"/>
              <a:t>비율을 바꾸게 되는데 이 비율은 절연층의 </a:t>
            </a:r>
            <a:r>
              <a:rPr lang="en-US" altLang="ko-KR" dirty="0"/>
              <a:t>Oxide</a:t>
            </a:r>
            <a:r>
              <a:rPr lang="ko-KR" altLang="en-US" dirty="0"/>
              <a:t>와 </a:t>
            </a:r>
            <a:r>
              <a:rPr lang="en-US" altLang="ko-KR" dirty="0"/>
              <a:t>vacancy</a:t>
            </a:r>
            <a:r>
              <a:rPr lang="ko-KR" altLang="en-US" dirty="0"/>
              <a:t>에 영향을 주게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/>
              <a:t>RTN</a:t>
            </a:r>
            <a:r>
              <a:rPr lang="ko-KR" altLang="en-US" dirty="0"/>
              <a:t>으로 반도체에서 전류와 전압의 변화로 인해 랜덤적으로 나타내는 노이즈의 일종입니다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그래프를 보게 되면 전류값이 노이즈로 인해 일정하지 않은 부분을 볼 수 있는데 </a:t>
            </a:r>
            <a:r>
              <a:rPr lang="en-US" altLang="ko-KR" dirty="0"/>
              <a:t>LRS</a:t>
            </a:r>
            <a:r>
              <a:rPr lang="ko-KR" altLang="en-US" dirty="0"/>
              <a:t>상태인 </a:t>
            </a:r>
            <a:r>
              <a:rPr lang="en-US" altLang="ko-KR" dirty="0"/>
              <a:t>set state</a:t>
            </a:r>
            <a:r>
              <a:rPr lang="ko-KR" altLang="en-US" dirty="0"/>
              <a:t>보다 </a:t>
            </a:r>
            <a:r>
              <a:rPr lang="en-US" altLang="ko-KR" dirty="0"/>
              <a:t>HRS</a:t>
            </a:r>
            <a:r>
              <a:rPr lang="ko-KR" altLang="en-US" dirty="0"/>
              <a:t>상태인 </a:t>
            </a:r>
            <a:r>
              <a:rPr lang="en-US" altLang="ko-KR" dirty="0"/>
              <a:t>Reset state</a:t>
            </a:r>
            <a:r>
              <a:rPr lang="ko-KR" altLang="en-US" dirty="0"/>
              <a:t>가 진폭의 폭이 더 큰것을 알 수 있는데 이는 전류값이 작아질 수 록 노이즈 또한 커진다는것을 의미한다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마지막 그래프를 보면 원하는 빨간색값이 아닌 많은 </a:t>
            </a: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gain</a:t>
            </a:r>
            <a:r>
              <a:rPr lang="ko-KR" altLang="en-US" dirty="0"/>
              <a:t> 노이즈를 가지게 되며 중요한 </a:t>
            </a:r>
            <a:r>
              <a:rPr lang="en-US" altLang="ko-KR" dirty="0"/>
              <a:t>variability</a:t>
            </a:r>
            <a:r>
              <a:rPr lang="ko-KR" altLang="en-US" dirty="0"/>
              <a:t>라는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03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시뮬레이션의 결과값인 </a:t>
            </a:r>
            <a:r>
              <a:rPr lang="en-US" altLang="ko-KR" dirty="0"/>
              <a:t>accuracy</a:t>
            </a:r>
            <a:r>
              <a:rPr lang="ko-KR" altLang="en-US" dirty="0"/>
              <a:t>가 논문과 차이나는 이유를 크게 </a:t>
            </a:r>
            <a:r>
              <a:rPr lang="en-US" altLang="ko-KR" dirty="0"/>
              <a:t>3</a:t>
            </a:r>
            <a:r>
              <a:rPr lang="ko-KR" altLang="en-US" dirty="0"/>
              <a:t>가지정도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구현환경의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GPU</a:t>
            </a:r>
            <a:r>
              <a:rPr lang="ko-KR" altLang="en-US" dirty="0"/>
              <a:t>를 통하여 연산을 진행하였지만 구현 환경의 차이로 </a:t>
            </a:r>
            <a:r>
              <a:rPr lang="en-US" altLang="ko-KR" dirty="0"/>
              <a:t>CPU</a:t>
            </a:r>
            <a:r>
              <a:rPr lang="ko-KR" altLang="en-US" dirty="0"/>
              <a:t>로 연산을 하였기때문에 약간의 오차가 발생한 것이라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하이퍼파라미터란</a:t>
            </a:r>
            <a:r>
              <a:rPr lang="ko-KR" altLang="en-US" dirty="0"/>
              <a:t> </a:t>
            </a:r>
            <a:r>
              <a:rPr lang="ko-KR" altLang="en-US" dirty="0" err="1"/>
              <a:t>에포크와</a:t>
            </a:r>
            <a:r>
              <a:rPr lang="ko-KR" altLang="en-US" dirty="0"/>
              <a:t> </a:t>
            </a:r>
            <a:r>
              <a:rPr lang="ko-KR" altLang="en-US" dirty="0" err="1"/>
              <a:t>배치사이즈같은</a:t>
            </a:r>
            <a:r>
              <a:rPr lang="ko-KR" altLang="en-US" dirty="0"/>
              <a:t> 여러가지 파라미터를 통틀어 말하는 용어로 이를 최대한 비슷하게 구현하려 했지만 논문과 완벽히 일치하지 않음으로 모델의 구조</a:t>
            </a:r>
            <a:r>
              <a:rPr lang="en-US" altLang="ko-KR" dirty="0"/>
              <a:t>, </a:t>
            </a:r>
            <a:r>
              <a:rPr lang="ko-KR" altLang="en-US" dirty="0"/>
              <a:t>딥러닝 학습 방법 등 여러 곳에서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알고리즘의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구현하는데 있어 </a:t>
            </a:r>
            <a:r>
              <a:rPr lang="ko-KR" altLang="en-US" dirty="0" err="1"/>
              <a:t>딥러닝에</a:t>
            </a:r>
            <a:r>
              <a:rPr lang="ko-KR" altLang="en-US" dirty="0"/>
              <a:t> 널리 쓰이는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알고리즘을 사용했지만 논문에서는 다른 알고리즘을 사용했을 수 도 있기 때문에 </a:t>
            </a:r>
            <a:r>
              <a:rPr lang="en-US" altLang="ko-KR" dirty="0"/>
              <a:t>accuracy</a:t>
            </a:r>
            <a:r>
              <a:rPr lang="ko-KR" altLang="en-US" dirty="0"/>
              <a:t>의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차이에도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97.87%</a:t>
            </a:r>
            <a:r>
              <a:rPr lang="ko-KR" altLang="en-US" dirty="0"/>
              <a:t>로 논문에서 제시한 </a:t>
            </a:r>
            <a:r>
              <a:rPr lang="en-US" altLang="ko-KR" dirty="0"/>
              <a:t>98.77%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와는 오차율이 </a:t>
            </a:r>
            <a:r>
              <a:rPr lang="en-US" altLang="ko-KR" dirty="0"/>
              <a:t>0.91%</a:t>
            </a:r>
            <a:r>
              <a:rPr lang="ko-KR" altLang="en-US" dirty="0"/>
              <a:t>정도 밖에 차이가 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6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시뮬레이션의 결과값인 </a:t>
            </a:r>
            <a:r>
              <a:rPr lang="en-US" altLang="ko-KR" dirty="0"/>
              <a:t>accuracy</a:t>
            </a:r>
            <a:r>
              <a:rPr lang="ko-KR" altLang="en-US" dirty="0"/>
              <a:t>가 논문과 차이나는 이유를 크게 </a:t>
            </a:r>
            <a:r>
              <a:rPr lang="en-US" altLang="ko-KR" dirty="0"/>
              <a:t>3</a:t>
            </a:r>
            <a:r>
              <a:rPr lang="ko-KR" altLang="en-US" dirty="0"/>
              <a:t>가지정도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구현환경의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GPU</a:t>
            </a:r>
            <a:r>
              <a:rPr lang="ko-KR" altLang="en-US" dirty="0"/>
              <a:t>를 통하여 연산을 진행하였지만 구현 환경의 차이로 </a:t>
            </a:r>
            <a:r>
              <a:rPr lang="en-US" altLang="ko-KR" dirty="0"/>
              <a:t>CPU</a:t>
            </a:r>
            <a:r>
              <a:rPr lang="ko-KR" altLang="en-US" dirty="0"/>
              <a:t>로 연산을 하였기때문에 약간의 오차가 발생한 것이라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하이퍼파라미터란</a:t>
            </a:r>
            <a:r>
              <a:rPr lang="ko-KR" altLang="en-US" dirty="0"/>
              <a:t> </a:t>
            </a:r>
            <a:r>
              <a:rPr lang="ko-KR" altLang="en-US" dirty="0" err="1"/>
              <a:t>에포크와</a:t>
            </a:r>
            <a:r>
              <a:rPr lang="ko-KR" altLang="en-US" dirty="0"/>
              <a:t> </a:t>
            </a:r>
            <a:r>
              <a:rPr lang="ko-KR" altLang="en-US" dirty="0" err="1"/>
              <a:t>배치사이즈같은</a:t>
            </a:r>
            <a:r>
              <a:rPr lang="ko-KR" altLang="en-US" dirty="0"/>
              <a:t> 여러가지 파라미터를 통틀어 말하는 용어로 이를 최대한 비슷하게 구현하려 했지만 논문과 완벽히 일치하지 않음으로 모델의 구조</a:t>
            </a:r>
            <a:r>
              <a:rPr lang="en-US" altLang="ko-KR" dirty="0"/>
              <a:t>, </a:t>
            </a:r>
            <a:r>
              <a:rPr lang="ko-KR" altLang="en-US" dirty="0"/>
              <a:t>딥러닝 학습 방법 등 여러 곳에서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알고리즘의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구현하는데 있어 </a:t>
            </a:r>
            <a:r>
              <a:rPr lang="ko-KR" altLang="en-US" dirty="0" err="1"/>
              <a:t>딥러닝에</a:t>
            </a:r>
            <a:r>
              <a:rPr lang="ko-KR" altLang="en-US" dirty="0"/>
              <a:t> 널리 쓰이는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알고리즘을 사용했지만 논문에서는 다른 알고리즘을 사용했을 수 도 있기 때문에 </a:t>
            </a:r>
            <a:r>
              <a:rPr lang="en-US" altLang="ko-KR" dirty="0"/>
              <a:t>accuracy</a:t>
            </a:r>
            <a:r>
              <a:rPr lang="ko-KR" altLang="en-US" dirty="0"/>
              <a:t>의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차이에도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97.87%</a:t>
            </a:r>
            <a:r>
              <a:rPr lang="ko-KR" altLang="en-US" dirty="0"/>
              <a:t>로 논문에서 제시한 </a:t>
            </a:r>
            <a:r>
              <a:rPr lang="en-US" altLang="ko-KR" dirty="0"/>
              <a:t>98.77%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와는 오차율이 </a:t>
            </a:r>
            <a:r>
              <a:rPr lang="en-US" altLang="ko-KR" dirty="0"/>
              <a:t>0.91%</a:t>
            </a:r>
            <a:r>
              <a:rPr lang="ko-KR" altLang="en-US" dirty="0"/>
              <a:t>정도 밖에 차이가 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시뮬레이션의 결과값인 </a:t>
            </a:r>
            <a:r>
              <a:rPr lang="en-US" altLang="ko-KR" dirty="0"/>
              <a:t>accuracy</a:t>
            </a:r>
            <a:r>
              <a:rPr lang="ko-KR" altLang="en-US" dirty="0"/>
              <a:t>가 논문과 차이나는 이유를 크게 </a:t>
            </a:r>
            <a:r>
              <a:rPr lang="en-US" altLang="ko-KR" dirty="0"/>
              <a:t>3</a:t>
            </a:r>
            <a:r>
              <a:rPr lang="ko-KR" altLang="en-US" dirty="0"/>
              <a:t>가지정도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구현환경의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GPU</a:t>
            </a:r>
            <a:r>
              <a:rPr lang="ko-KR" altLang="en-US" dirty="0"/>
              <a:t>를 통하여 연산을 진행하였지만 구현 환경의 차이로 </a:t>
            </a:r>
            <a:r>
              <a:rPr lang="en-US" altLang="ko-KR" dirty="0"/>
              <a:t>CPU</a:t>
            </a:r>
            <a:r>
              <a:rPr lang="ko-KR" altLang="en-US" dirty="0"/>
              <a:t>로 연산을 하였기때문에 약간의 오차가 발생한 것이라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하이퍼파라미터란</a:t>
            </a:r>
            <a:r>
              <a:rPr lang="ko-KR" altLang="en-US" dirty="0"/>
              <a:t> </a:t>
            </a:r>
            <a:r>
              <a:rPr lang="ko-KR" altLang="en-US" dirty="0" err="1"/>
              <a:t>에포크와</a:t>
            </a:r>
            <a:r>
              <a:rPr lang="ko-KR" altLang="en-US" dirty="0"/>
              <a:t> </a:t>
            </a:r>
            <a:r>
              <a:rPr lang="ko-KR" altLang="en-US" dirty="0" err="1"/>
              <a:t>배치사이즈같은</a:t>
            </a:r>
            <a:r>
              <a:rPr lang="ko-KR" altLang="en-US" dirty="0"/>
              <a:t> 여러가지 파라미터를 통틀어 말하는 용어로 이를 최대한 비슷하게 구현하려 했지만 논문과 완벽히 일치하지 않음으로 모델의 구조</a:t>
            </a:r>
            <a:r>
              <a:rPr lang="en-US" altLang="ko-KR" dirty="0"/>
              <a:t>, </a:t>
            </a:r>
            <a:r>
              <a:rPr lang="ko-KR" altLang="en-US" dirty="0"/>
              <a:t>딥러닝 학습 방법 등 여러 곳에서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알고리즘의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구현하는데 있어 </a:t>
            </a:r>
            <a:r>
              <a:rPr lang="ko-KR" altLang="en-US" dirty="0" err="1"/>
              <a:t>딥러닝에</a:t>
            </a:r>
            <a:r>
              <a:rPr lang="ko-KR" altLang="en-US" dirty="0"/>
              <a:t> 널리 쓰이는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알고리즘을 사용했지만 논문에서는 다른 알고리즘을 사용했을 수 도 있기 때문에 </a:t>
            </a:r>
            <a:r>
              <a:rPr lang="en-US" altLang="ko-KR" dirty="0"/>
              <a:t>accuracy</a:t>
            </a:r>
            <a:r>
              <a:rPr lang="ko-KR" altLang="en-US" dirty="0"/>
              <a:t>의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차이에도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97.87%</a:t>
            </a:r>
            <a:r>
              <a:rPr lang="ko-KR" altLang="en-US" dirty="0"/>
              <a:t>로 논문에서 제시한 </a:t>
            </a:r>
            <a:r>
              <a:rPr lang="en-US" altLang="ko-KR" dirty="0"/>
              <a:t>98.77%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와는 오차율이 </a:t>
            </a:r>
            <a:r>
              <a:rPr lang="en-US" altLang="ko-KR" dirty="0"/>
              <a:t>0.91%</a:t>
            </a:r>
            <a:r>
              <a:rPr lang="ko-KR" altLang="en-US" dirty="0"/>
              <a:t>정도 밖에 차이가 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6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74B66A7-2317-98C7-3832-4F0227083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각 다이어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FA81D4-5EFC-7A61-0C28-0FC33FA7DF09}"/>
              </a:ext>
            </a:extLst>
          </p:cNvPr>
          <p:cNvGrpSpPr/>
          <p:nvPr/>
        </p:nvGrpSpPr>
        <p:grpSpPr>
          <a:xfrm rot="7200000">
            <a:off x="7128731" y="1700787"/>
            <a:ext cx="4769935" cy="4462550"/>
            <a:chOff x="7123018" y="1494589"/>
            <a:chExt cx="4268036" cy="3992994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C2A7FC5-4062-FE87-ED8F-F47B2B967320}"/>
                </a:ext>
              </a:extLst>
            </p:cNvPr>
            <p:cNvSpPr/>
            <p:nvPr/>
          </p:nvSpPr>
          <p:spPr>
            <a:xfrm>
              <a:off x="8631534" y="2871375"/>
              <a:ext cx="2759520" cy="2616208"/>
            </a:xfrm>
            <a:custGeom>
              <a:avLst/>
              <a:gdLst>
                <a:gd name="connsiteX0" fmla="*/ 2087845 w 2878456"/>
                <a:gd name="connsiteY0" fmla="*/ 0 h 2728967"/>
                <a:gd name="connsiteX1" fmla="*/ 2123256 w 2878456"/>
                <a:gd name="connsiteY1" fmla="*/ 17058 h 2728967"/>
                <a:gd name="connsiteX2" fmla="*/ 2878456 w 2878456"/>
                <a:gd name="connsiteY2" fmla="*/ 1285929 h 2728967"/>
                <a:gd name="connsiteX3" fmla="*/ 1435418 w 2878456"/>
                <a:gd name="connsiteY3" fmla="*/ 2728967 h 2728967"/>
                <a:gd name="connsiteX4" fmla="*/ 747580 w 2878456"/>
                <a:gd name="connsiteY4" fmla="*/ 2554800 h 2728967"/>
                <a:gd name="connsiteX5" fmla="*/ 644843 w 2878456"/>
                <a:gd name="connsiteY5" fmla="*/ 2492386 h 2728967"/>
                <a:gd name="connsiteX6" fmla="*/ 648653 w 2878456"/>
                <a:gd name="connsiteY6" fmla="*/ 2490072 h 2728967"/>
                <a:gd name="connsiteX7" fmla="*/ 636222 w 2878456"/>
                <a:gd name="connsiteY7" fmla="*/ 2482519 h 2728967"/>
                <a:gd name="connsiteX8" fmla="*/ 0 w 2878456"/>
                <a:gd name="connsiteY8" fmla="*/ 1285929 h 2728967"/>
                <a:gd name="connsiteX9" fmla="*/ 36 w 2878456"/>
                <a:gd name="connsiteY9" fmla="*/ 1285223 h 2728967"/>
                <a:gd name="connsiteX10" fmla="*/ 90767 w 2878456"/>
                <a:gd name="connsiteY10" fmla="*/ 1328930 h 2728967"/>
                <a:gd name="connsiteX11" fmla="*/ 652463 w 2878456"/>
                <a:gd name="connsiteY11" fmla="*/ 1442331 h 2728967"/>
                <a:gd name="connsiteX12" fmla="*/ 1214159 w 2878456"/>
                <a:gd name="connsiteY12" fmla="*/ 1328930 h 2728967"/>
                <a:gd name="connsiteX13" fmla="*/ 1297114 w 2878456"/>
                <a:gd name="connsiteY13" fmla="*/ 1288969 h 2728967"/>
                <a:gd name="connsiteX14" fmla="*/ 1297306 w 2878456"/>
                <a:gd name="connsiteY14" fmla="*/ 1285929 h 2728967"/>
                <a:gd name="connsiteX15" fmla="*/ 1297270 w 2878456"/>
                <a:gd name="connsiteY15" fmla="*/ 1285223 h 2728967"/>
                <a:gd name="connsiteX16" fmla="*/ 1332681 w 2878456"/>
                <a:gd name="connsiteY16" fmla="*/ 1268164 h 2728967"/>
                <a:gd name="connsiteX17" fmla="*/ 2080431 w 2878456"/>
                <a:gd name="connsiteY17" fmla="*/ 146835 h 272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78456" h="2728967">
                  <a:moveTo>
                    <a:pt x="2087845" y="0"/>
                  </a:moveTo>
                  <a:lnTo>
                    <a:pt x="2123256" y="17058"/>
                  </a:lnTo>
                  <a:cubicBezTo>
                    <a:pt x="2573087" y="261421"/>
                    <a:pt x="2878456" y="738014"/>
                    <a:pt x="2878456" y="1285929"/>
                  </a:cubicBezTo>
                  <a:cubicBezTo>
                    <a:pt x="2878456" y="2082897"/>
                    <a:pt x="2232386" y="2728967"/>
                    <a:pt x="1435418" y="2728967"/>
                  </a:cubicBezTo>
                  <a:cubicBezTo>
                    <a:pt x="1186366" y="2728967"/>
                    <a:pt x="952049" y="2665874"/>
                    <a:pt x="747580" y="2554800"/>
                  </a:cubicBezTo>
                  <a:lnTo>
                    <a:pt x="644843" y="2492386"/>
                  </a:lnTo>
                  <a:lnTo>
                    <a:pt x="648653" y="2490072"/>
                  </a:lnTo>
                  <a:lnTo>
                    <a:pt x="636222" y="2482519"/>
                  </a:lnTo>
                  <a:cubicBezTo>
                    <a:pt x="252371" y="2223195"/>
                    <a:pt x="0" y="1784034"/>
                    <a:pt x="0" y="1285929"/>
                  </a:cubicBezTo>
                  <a:lnTo>
                    <a:pt x="36" y="1285223"/>
                  </a:lnTo>
                  <a:lnTo>
                    <a:pt x="90767" y="1328930"/>
                  </a:lnTo>
                  <a:cubicBezTo>
                    <a:pt x="263410" y="1401952"/>
                    <a:pt x="453221" y="1442331"/>
                    <a:pt x="652463" y="1442331"/>
                  </a:cubicBezTo>
                  <a:cubicBezTo>
                    <a:pt x="851705" y="1442331"/>
                    <a:pt x="1041516" y="1401952"/>
                    <a:pt x="1214159" y="1328930"/>
                  </a:cubicBezTo>
                  <a:lnTo>
                    <a:pt x="1297114" y="1288969"/>
                  </a:lnTo>
                  <a:lnTo>
                    <a:pt x="1297306" y="1285929"/>
                  </a:lnTo>
                  <a:lnTo>
                    <a:pt x="1297270" y="1285223"/>
                  </a:lnTo>
                  <a:lnTo>
                    <a:pt x="1332681" y="1268164"/>
                  </a:lnTo>
                  <a:cubicBezTo>
                    <a:pt x="1741618" y="1046016"/>
                    <a:pt x="2031165" y="631943"/>
                    <a:pt x="2080431" y="146835"/>
                  </a:cubicBezTo>
                  <a:close/>
                </a:path>
              </a:pathLst>
            </a:custGeom>
            <a:gradFill>
              <a:gsLst>
                <a:gs pos="0">
                  <a:srgbClr val="0054A8"/>
                </a:gs>
                <a:gs pos="100000">
                  <a:srgbClr val="0066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58F1BF3-1BF1-CD6C-2099-14BEA493ADB0}"/>
                </a:ext>
              </a:extLst>
            </p:cNvPr>
            <p:cNvSpPr/>
            <p:nvPr/>
          </p:nvSpPr>
          <p:spPr>
            <a:xfrm>
              <a:off x="7123018" y="2720756"/>
              <a:ext cx="2141322" cy="2766824"/>
            </a:xfrm>
            <a:custGeom>
              <a:avLst/>
              <a:gdLst>
                <a:gd name="connsiteX0" fmla="*/ 1435418 w 2233613"/>
                <a:gd name="connsiteY0" fmla="*/ 0 h 2886076"/>
                <a:gd name="connsiteX1" fmla="*/ 2123256 w 2233613"/>
                <a:gd name="connsiteY1" fmla="*/ 174167 h 2886076"/>
                <a:gd name="connsiteX2" fmla="*/ 2225993 w 2233613"/>
                <a:gd name="connsiteY2" fmla="*/ 236581 h 2886076"/>
                <a:gd name="connsiteX3" fmla="*/ 2209752 w 2233613"/>
                <a:gd name="connsiteY3" fmla="*/ 246448 h 2886076"/>
                <a:gd name="connsiteX4" fmla="*/ 1580980 w 2233613"/>
                <a:gd name="connsiteY4" fmla="*/ 1295496 h 2886076"/>
                <a:gd name="connsiteX5" fmla="*/ 1573747 w 2233613"/>
                <a:gd name="connsiteY5" fmla="*/ 1438749 h 2886076"/>
                <a:gd name="connsiteX6" fmla="*/ 1581186 w 2233613"/>
                <a:gd name="connsiteY6" fmla="*/ 1442332 h 2886076"/>
                <a:gd name="connsiteX7" fmla="*/ 1581150 w 2233613"/>
                <a:gd name="connsiteY7" fmla="*/ 1443038 h 2886076"/>
                <a:gd name="connsiteX8" fmla="*/ 2217372 w 2233613"/>
                <a:gd name="connsiteY8" fmla="*/ 2639628 h 2886076"/>
                <a:gd name="connsiteX9" fmla="*/ 2233613 w 2233613"/>
                <a:gd name="connsiteY9" fmla="*/ 2649495 h 2886076"/>
                <a:gd name="connsiteX10" fmla="*/ 2130876 w 2233613"/>
                <a:gd name="connsiteY10" fmla="*/ 2711909 h 2886076"/>
                <a:gd name="connsiteX11" fmla="*/ 1443038 w 2233613"/>
                <a:gd name="connsiteY11" fmla="*/ 2886076 h 2886076"/>
                <a:gd name="connsiteX12" fmla="*/ 0 w 2233613"/>
                <a:gd name="connsiteY12" fmla="*/ 1443038 h 2886076"/>
                <a:gd name="connsiteX13" fmla="*/ 755200 w 2233613"/>
                <a:gd name="connsiteY13" fmla="*/ 174167 h 2886076"/>
                <a:gd name="connsiteX14" fmla="*/ 783172 w 2233613"/>
                <a:gd name="connsiteY14" fmla="*/ 160693 h 2886076"/>
                <a:gd name="connsiteX15" fmla="*/ 782991 w 2233613"/>
                <a:gd name="connsiteY15" fmla="*/ 157109 h 2886076"/>
                <a:gd name="connsiteX16" fmla="*/ 873722 w 2233613"/>
                <a:gd name="connsiteY16" fmla="*/ 113401 h 2886076"/>
                <a:gd name="connsiteX17" fmla="*/ 1435418 w 2233613"/>
                <a:gd name="connsiteY17" fmla="*/ 0 h 288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3613" h="2886076">
                  <a:moveTo>
                    <a:pt x="1435418" y="0"/>
                  </a:moveTo>
                  <a:cubicBezTo>
                    <a:pt x="1684471" y="0"/>
                    <a:pt x="1918787" y="63093"/>
                    <a:pt x="2123256" y="174167"/>
                  </a:cubicBezTo>
                  <a:lnTo>
                    <a:pt x="2225993" y="236581"/>
                  </a:lnTo>
                  <a:lnTo>
                    <a:pt x="2209752" y="246448"/>
                  </a:lnTo>
                  <a:cubicBezTo>
                    <a:pt x="1864286" y="479840"/>
                    <a:pt x="1625319" y="858899"/>
                    <a:pt x="1580980" y="1295496"/>
                  </a:cubicBezTo>
                  <a:lnTo>
                    <a:pt x="1573747" y="1438749"/>
                  </a:lnTo>
                  <a:lnTo>
                    <a:pt x="1581186" y="1442332"/>
                  </a:lnTo>
                  <a:lnTo>
                    <a:pt x="1581150" y="1443038"/>
                  </a:lnTo>
                  <a:cubicBezTo>
                    <a:pt x="1581150" y="1941143"/>
                    <a:pt x="1833521" y="2380304"/>
                    <a:pt x="2217372" y="2639628"/>
                  </a:cubicBezTo>
                  <a:lnTo>
                    <a:pt x="2233613" y="2649495"/>
                  </a:lnTo>
                  <a:lnTo>
                    <a:pt x="2130876" y="2711909"/>
                  </a:lnTo>
                  <a:cubicBezTo>
                    <a:pt x="1926407" y="2822983"/>
                    <a:pt x="1692091" y="2886076"/>
                    <a:pt x="1443038" y="2886076"/>
                  </a:cubicBezTo>
                  <a:cubicBezTo>
                    <a:pt x="646070" y="2886076"/>
                    <a:pt x="0" y="2240006"/>
                    <a:pt x="0" y="1443038"/>
                  </a:cubicBezTo>
                  <a:cubicBezTo>
                    <a:pt x="0" y="895123"/>
                    <a:pt x="305369" y="418530"/>
                    <a:pt x="755200" y="174167"/>
                  </a:cubicBezTo>
                  <a:lnTo>
                    <a:pt x="783172" y="160693"/>
                  </a:lnTo>
                  <a:lnTo>
                    <a:pt x="782991" y="157109"/>
                  </a:lnTo>
                  <a:lnTo>
                    <a:pt x="873722" y="113401"/>
                  </a:lnTo>
                  <a:cubicBezTo>
                    <a:pt x="1046365" y="40380"/>
                    <a:pt x="1236176" y="0"/>
                    <a:pt x="1435418" y="0"/>
                  </a:cubicBezTo>
                  <a:close/>
                </a:path>
              </a:pathLst>
            </a:custGeom>
            <a:gradFill>
              <a:gsLst>
                <a:gs pos="0">
                  <a:srgbClr val="0099CC"/>
                </a:gs>
                <a:gs pos="100000">
                  <a:srgbClr val="0078A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EDF915F-AAED-D2E1-ED48-5C4F9852CE74}"/>
                </a:ext>
              </a:extLst>
            </p:cNvPr>
            <p:cNvSpPr/>
            <p:nvPr/>
          </p:nvSpPr>
          <p:spPr>
            <a:xfrm>
              <a:off x="7873623" y="1494589"/>
              <a:ext cx="2766826" cy="2608904"/>
            </a:xfrm>
            <a:custGeom>
              <a:avLst/>
              <a:gdLst>
                <a:gd name="connsiteX0" fmla="*/ 1443038 w 2886076"/>
                <a:gd name="connsiteY0" fmla="*/ 0 h 2721348"/>
                <a:gd name="connsiteX1" fmla="*/ 2878626 w 2886076"/>
                <a:gd name="connsiteY1" fmla="*/ 1295496 h 2721348"/>
                <a:gd name="connsiteX2" fmla="*/ 2885719 w 2886076"/>
                <a:gd name="connsiteY2" fmla="*/ 1435970 h 2721348"/>
                <a:gd name="connsiteX3" fmla="*/ 2886041 w 2886076"/>
                <a:gd name="connsiteY3" fmla="*/ 1436125 h 2721348"/>
                <a:gd name="connsiteX4" fmla="*/ 2885884 w 2886076"/>
                <a:gd name="connsiteY4" fmla="*/ 1439235 h 2721348"/>
                <a:gd name="connsiteX5" fmla="*/ 2886076 w 2886076"/>
                <a:gd name="connsiteY5" fmla="*/ 1443038 h 2721348"/>
                <a:gd name="connsiteX6" fmla="*/ 2886040 w 2886076"/>
                <a:gd name="connsiteY6" fmla="*/ 1443745 h 2721348"/>
                <a:gd name="connsiteX7" fmla="*/ 2885665 w 2886076"/>
                <a:gd name="connsiteY7" fmla="*/ 1443565 h 2721348"/>
                <a:gd name="connsiteX8" fmla="*/ 2878627 w 2886076"/>
                <a:gd name="connsiteY8" fmla="*/ 1582960 h 2721348"/>
                <a:gd name="connsiteX9" fmla="*/ 2130877 w 2886076"/>
                <a:gd name="connsiteY9" fmla="*/ 2704289 h 2721348"/>
                <a:gd name="connsiteX10" fmla="*/ 2095466 w 2886076"/>
                <a:gd name="connsiteY10" fmla="*/ 2721348 h 2721348"/>
                <a:gd name="connsiteX11" fmla="*/ 2088052 w 2886076"/>
                <a:gd name="connsiteY11" fmla="*/ 2574512 h 2721348"/>
                <a:gd name="connsiteX12" fmla="*/ 1459280 w 2886076"/>
                <a:gd name="connsiteY12" fmla="*/ 1525464 h 2721348"/>
                <a:gd name="connsiteX13" fmla="*/ 1449310 w 2886076"/>
                <a:gd name="connsiteY13" fmla="*/ 1519407 h 2721348"/>
                <a:gd name="connsiteX14" fmla="*/ 1443038 w 2886076"/>
                <a:gd name="connsiteY14" fmla="*/ 1523217 h 2721348"/>
                <a:gd name="connsiteX15" fmla="*/ 1340301 w 2886076"/>
                <a:gd name="connsiteY15" fmla="*/ 1460803 h 2721348"/>
                <a:gd name="connsiteX16" fmla="*/ 652463 w 2886076"/>
                <a:gd name="connsiteY16" fmla="*/ 1286636 h 2721348"/>
                <a:gd name="connsiteX17" fmla="*/ 90767 w 2886076"/>
                <a:gd name="connsiteY17" fmla="*/ 1400037 h 2721348"/>
                <a:gd name="connsiteX18" fmla="*/ 36 w 2886076"/>
                <a:gd name="connsiteY18" fmla="*/ 1443745 h 2721348"/>
                <a:gd name="connsiteX19" fmla="*/ 0 w 2886076"/>
                <a:gd name="connsiteY19" fmla="*/ 1443038 h 2721348"/>
                <a:gd name="connsiteX20" fmla="*/ 1443038 w 2886076"/>
                <a:gd name="connsiteY20" fmla="*/ 0 h 272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86076" h="2721348">
                  <a:moveTo>
                    <a:pt x="1443038" y="0"/>
                  </a:moveTo>
                  <a:cubicBezTo>
                    <a:pt x="2190196" y="0"/>
                    <a:pt x="2804728" y="567835"/>
                    <a:pt x="2878626" y="1295496"/>
                  </a:cubicBezTo>
                  <a:lnTo>
                    <a:pt x="2885719" y="1435970"/>
                  </a:lnTo>
                  <a:lnTo>
                    <a:pt x="2886041" y="1436125"/>
                  </a:lnTo>
                  <a:lnTo>
                    <a:pt x="2885884" y="1439235"/>
                  </a:lnTo>
                  <a:lnTo>
                    <a:pt x="2886076" y="1443038"/>
                  </a:lnTo>
                  <a:lnTo>
                    <a:pt x="2886040" y="1443745"/>
                  </a:lnTo>
                  <a:lnTo>
                    <a:pt x="2885665" y="1443565"/>
                  </a:lnTo>
                  <a:lnTo>
                    <a:pt x="2878627" y="1582960"/>
                  </a:lnTo>
                  <a:cubicBezTo>
                    <a:pt x="2829361" y="2068068"/>
                    <a:pt x="2539814" y="2482141"/>
                    <a:pt x="2130877" y="2704289"/>
                  </a:cubicBezTo>
                  <a:lnTo>
                    <a:pt x="2095466" y="2721348"/>
                  </a:lnTo>
                  <a:lnTo>
                    <a:pt x="2088052" y="2574512"/>
                  </a:lnTo>
                  <a:cubicBezTo>
                    <a:pt x="2043713" y="2137915"/>
                    <a:pt x="1804746" y="1758856"/>
                    <a:pt x="1459280" y="1525464"/>
                  </a:cubicBezTo>
                  <a:lnTo>
                    <a:pt x="1449310" y="1519407"/>
                  </a:lnTo>
                  <a:lnTo>
                    <a:pt x="1443038" y="1523217"/>
                  </a:lnTo>
                  <a:lnTo>
                    <a:pt x="1340301" y="1460803"/>
                  </a:lnTo>
                  <a:cubicBezTo>
                    <a:pt x="1135832" y="1349729"/>
                    <a:pt x="901516" y="1286636"/>
                    <a:pt x="652463" y="1286636"/>
                  </a:cubicBezTo>
                  <a:cubicBezTo>
                    <a:pt x="453221" y="1286636"/>
                    <a:pt x="263410" y="1327016"/>
                    <a:pt x="90767" y="1400037"/>
                  </a:cubicBezTo>
                  <a:lnTo>
                    <a:pt x="36" y="1443745"/>
                  </a:lnTo>
                  <a:lnTo>
                    <a:pt x="0" y="1443038"/>
                  </a:lnTo>
                  <a:cubicBezTo>
                    <a:pt x="0" y="646070"/>
                    <a:pt x="646070" y="0"/>
                    <a:pt x="1443038" y="0"/>
                  </a:cubicBezTo>
                  <a:close/>
                </a:path>
              </a:pathLst>
            </a:custGeom>
            <a:gradFill>
              <a:gsLst>
                <a:gs pos="0">
                  <a:srgbClr val="009999"/>
                </a:gs>
                <a:gs pos="100000">
                  <a:srgbClr val="00565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849C5AF-C2B0-2549-7256-5A2513900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25EF4A-8767-4E33-67BB-2C7771CD72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3423" y="1572708"/>
            <a:ext cx="4181475" cy="418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0EC089-9037-2130-68D2-27270646B84F}"/>
              </a:ext>
            </a:extLst>
          </p:cNvPr>
          <p:cNvSpPr/>
          <p:nvPr userDrawn="1"/>
        </p:nvSpPr>
        <p:spPr>
          <a:xfrm>
            <a:off x="772160" y="1572707"/>
            <a:ext cx="5897880" cy="4181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02F8CA-E3C4-1493-D365-BB3DEDC3C1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D864D5-BDEC-4BA5-B8D3-7A11B5C0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293D-33E8-4545-9E93-CBFA1A2E8D56}" type="datetimeFigureOut">
              <a:rPr lang="ko-KR" altLang="en-US" smtClean="0"/>
              <a:t>2023-08-22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3D5B0-3B2C-4736-864A-CA4C2201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CA58-5DB2-4DC3-9A12-14339966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D3CA-216B-4C49-860D-E6A65C89CF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56D8B-DB4F-41C7-9920-65CC40B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93EBB-114B-49B5-9A49-6B8345DA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3371-E361-41DA-BC42-98AFD4AA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293D-33E8-4545-9E93-CBFA1A2E8D56}" type="datetimeFigureOut">
              <a:rPr lang="ko-KR" altLang="en-US" smtClean="0"/>
              <a:t>2023-08-22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5E17C-C136-4B37-8569-AEDBEA47B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9273-8B2E-426A-AB81-D909BF2BB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3CA-216B-4C49-860D-E6A65C89CF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9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21F470-B68A-4000-A5EE-F9C86C37A6F8}"/>
              </a:ext>
            </a:extLst>
          </p:cNvPr>
          <p:cNvSpPr txBox="1"/>
          <p:nvPr/>
        </p:nvSpPr>
        <p:spPr>
          <a:xfrm>
            <a:off x="9353725" y="5559362"/>
            <a:ext cx="2293015" cy="79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201912488  </a:t>
            </a:r>
            <a:r>
              <a:rPr lang="ko-KR" altLang="en-US" sz="2000" spc="-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</a:rPr>
              <a:t>김형준</a:t>
            </a:r>
            <a:endParaRPr lang="en-US" altLang="ko-KR" sz="2000" spc="-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201912545 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최승혁</a:t>
            </a:r>
            <a:endParaRPr kumimoji="0" lang="en-US" altLang="ko-KR" sz="2000" b="0" i="0" u="none" strike="noStrike" kern="1200" cap="none" spc="-2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110F5-C375-DF38-638F-20602161208C}"/>
              </a:ext>
            </a:extLst>
          </p:cNvPr>
          <p:cNvSpPr txBox="1"/>
          <p:nvPr/>
        </p:nvSpPr>
        <p:spPr>
          <a:xfrm>
            <a:off x="913762" y="1565564"/>
            <a:ext cx="10364475" cy="93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RRAM</a:t>
            </a:r>
            <a:endParaRPr kumimoji="0" lang="ko-KR" altLang="en-US" sz="54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Incorporating Variability Factors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C8F02-0C12-0C6F-D246-63C908ACE360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Vulnerability at the Insulator Layer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7A1CAC-566F-F4F5-1A0C-EE0BCDC2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" y="1392495"/>
            <a:ext cx="5760000" cy="2434848"/>
          </a:xfrm>
          <a:prstGeom prst="rect">
            <a:avLst/>
          </a:prstGeom>
        </p:spPr>
      </p:pic>
      <p:pic>
        <p:nvPicPr>
          <p:cNvPr id="15" name="그림 14" descr="라인이(가) 표시된 사진&#10;&#10;자동 생성된 설명">
            <a:extLst>
              <a:ext uri="{FF2B5EF4-FFF2-40B4-BE49-F238E27FC236}">
                <a16:creationId xmlns:a16="http://schemas.microsoft.com/office/drawing/2014/main" id="{4D86BD1B-0C89-B552-5D65-DD9286108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34" y="1392495"/>
            <a:ext cx="3391777" cy="2433600"/>
          </a:xfrm>
          <a:prstGeom prst="rect">
            <a:avLst/>
          </a:prstGeom>
        </p:spPr>
      </p:pic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CF8A5589-619D-FEBC-402F-8D4E602AA126}"/>
              </a:ext>
            </a:extLst>
          </p:cNvPr>
          <p:cNvSpPr/>
          <p:nvPr/>
        </p:nvSpPr>
        <p:spPr>
          <a:xfrm>
            <a:off x="6361062" y="2152095"/>
            <a:ext cx="914400" cy="914400"/>
          </a:xfrm>
          <a:prstGeom prst="mathPlus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91999-DD1A-B485-AE69-D14FD54D7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169" y="4224698"/>
            <a:ext cx="5105662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RRAM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1475B-CB2B-8206-86F8-2F562ED7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786401"/>
            <a:ext cx="5050862" cy="2919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CD5280-BDAE-752B-A735-EDA5EE2C3F3E}"/>
              </a:ext>
            </a:extLst>
          </p:cNvPr>
          <p:cNvSpPr txBox="1"/>
          <p:nvPr/>
        </p:nvSpPr>
        <p:spPr>
          <a:xfrm>
            <a:off x="2948041" y="5448732"/>
            <a:ext cx="6295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dirty="0"/>
              <a:t>RRAM: </a:t>
            </a:r>
            <a:r>
              <a:rPr lang="ko-KR" altLang="en-US" sz="2300" b="1" dirty="0"/>
              <a:t>Resistive Random Access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365B89-DC2B-C475-5DB3-EB3FF02E4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23302" r="13073"/>
          <a:stretch/>
        </p:blipFill>
        <p:spPr bwMode="auto">
          <a:xfrm>
            <a:off x="6575082" y="1786400"/>
            <a:ext cx="5050862" cy="29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EEDA52-B1B3-CDF5-DE20-28828DFADC7F}"/>
              </a:ext>
            </a:extLst>
          </p:cNvPr>
          <p:cNvSpPr txBox="1"/>
          <p:nvPr/>
        </p:nvSpPr>
        <p:spPr>
          <a:xfrm>
            <a:off x="7436248" y="43638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LRS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02866-8E47-EA48-EA09-1B0E6B728912}"/>
              </a:ext>
            </a:extLst>
          </p:cNvPr>
          <p:cNvSpPr txBox="1"/>
          <p:nvPr/>
        </p:nvSpPr>
        <p:spPr>
          <a:xfrm>
            <a:off x="10047514" y="43829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7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RRAM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D9B3A-F479-F4EF-D52F-960DDA363D92}"/>
              </a:ext>
            </a:extLst>
          </p:cNvPr>
          <p:cNvSpPr txBox="1"/>
          <p:nvPr/>
        </p:nvSpPr>
        <p:spPr>
          <a:xfrm>
            <a:off x="3920821" y="2144033"/>
            <a:ext cx="4350358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Multilevel Per Cell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U</a:t>
            </a:r>
            <a:r>
              <a:rPr lang="en-US" altLang="ko-KR" sz="2300" b="1" i="0" dirty="0">
                <a:effectLst/>
              </a:rPr>
              <a:t>nique way of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424242"/>
                </a:solidFill>
              </a:rPr>
              <a:t>O</a:t>
            </a:r>
            <a:r>
              <a:rPr lang="en-US" altLang="ko-KR" sz="2300" b="1" i="0" dirty="0">
                <a:solidFill>
                  <a:srgbClr val="424242"/>
                </a:solidFill>
                <a:effectLst/>
              </a:rPr>
              <a:t>ne of the memristor elements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9914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Variability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90302-22B0-328A-D562-4E76DB3A0CA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effectLst/>
              </a:rPr>
              <a:t>Forming Optimization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6F047-FE14-24EA-7E8A-C9DA97431F81}"/>
              </a:ext>
            </a:extLst>
          </p:cNvPr>
          <p:cNvSpPr txBox="1"/>
          <p:nvPr/>
        </p:nvSpPr>
        <p:spPr>
          <a:xfrm>
            <a:off x="6096000" y="1700691"/>
            <a:ext cx="534973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Ion-vacancy generation - recombination rate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Vacancy diffusion within TMO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Vacancy re-oxidation near by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Hopping transport between vacancies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Heat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and Poisson equations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26969-8930-49E6-C50D-523A9698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65" y="1825488"/>
            <a:ext cx="3927919" cy="3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978E8C3-C253-7EB0-715F-CB5527F5A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"/>
          <a:stretch/>
        </p:blipFill>
        <p:spPr>
          <a:xfrm>
            <a:off x="485389" y="1677545"/>
            <a:ext cx="3437925" cy="2817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Variability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90302-22B0-328A-D562-4E76DB3A0CA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effectLst/>
              </a:rPr>
              <a:t>Read Integrity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16C055-E7E6-54AD-404A-6D717CBBF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94"/>
          <a:stretch/>
        </p:blipFill>
        <p:spPr>
          <a:xfrm>
            <a:off x="4283239" y="1677546"/>
            <a:ext cx="3437925" cy="2817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3EF0E-C5F1-B2FE-94BD-C302756D0F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46"/>
          <a:stretch/>
        </p:blipFill>
        <p:spPr>
          <a:xfrm>
            <a:off x="8293361" y="1677545"/>
            <a:ext cx="3437925" cy="2817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BFFD2-B53D-435E-4488-8B59A20597DC}"/>
              </a:ext>
            </a:extLst>
          </p:cNvPr>
          <p:cNvSpPr txBox="1"/>
          <p:nvPr/>
        </p:nvSpPr>
        <p:spPr>
          <a:xfrm>
            <a:off x="1380286" y="5039661"/>
            <a:ext cx="9303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+mj-ea"/>
              </a:rPr>
              <a:t>Cycle-to-Cycle Variation: variation when repeating the same operation multiple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+mj-ea"/>
              </a:rPr>
              <a:t>Die-to-Die Variation: made with the same process, but there is variation between dies</a:t>
            </a:r>
          </a:p>
        </p:txBody>
      </p:sp>
    </p:spTree>
    <p:extLst>
      <p:ext uri="{BB962C8B-B14F-4D97-AF65-F5344CB8AC3E}">
        <p14:creationId xmlns:p14="http://schemas.microsoft.com/office/powerpoint/2010/main" val="272477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Variability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90302-22B0-328A-D562-4E76DB3A0CA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effectLst/>
              </a:rPr>
              <a:t>Operating Temperature and Random Telegraph Noise 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CCEB4-8D49-734D-52AD-EBA1043F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0" y="2020445"/>
            <a:ext cx="3437927" cy="2817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F0DA0F-BBBD-E169-1D86-32FC0494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36" y="2020445"/>
            <a:ext cx="3437927" cy="2817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BF367B-C2AC-9C85-10A5-26D34AB0A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984" y="2020446"/>
            <a:ext cx="3437926" cy="2817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73C4B3-2395-F3B6-8978-B4A98F47B47B}"/>
                  </a:ext>
                </a:extLst>
              </p:cNvPr>
              <p:cNvSpPr txBox="1"/>
              <p:nvPr/>
            </p:nvSpPr>
            <p:spPr>
              <a:xfrm>
                <a:off x="2928240" y="5496862"/>
                <a:ext cx="6335517" cy="479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  <m:t>𝑹</m:t>
                        </m:r>
                      </m:e>
                      <m:sub>
                        <m: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  <m:t>𝒐𝒇𝒇</m:t>
                        </m:r>
                      </m:sub>
                    </m:sSub>
                    <m:r>
                      <a:rPr lang="en-US" altLang="ko-KR" sz="2300" b="1" i="1" smtClean="0">
                        <a:latin typeface="Cambria Math" panose="02040503050406030204" pitchFamily="18" charset="0"/>
                        <a:ea typeface="+mj-ea"/>
                      </a:rPr>
                      <m:t> /</m:t>
                    </m:r>
                    <m:sSub>
                      <m:sSubPr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  <m:t>𝑹</m:t>
                        </m:r>
                      </m:e>
                      <m:sub>
                        <m:r>
                          <a:rPr lang="en-US" altLang="ko-KR" sz="2300" b="1" i="1" smtClean="0">
                            <a:latin typeface="Cambria Math" panose="02040503050406030204" pitchFamily="18" charset="0"/>
                            <a:ea typeface="+mj-ea"/>
                          </a:rPr>
                          <m:t>𝒐𝒏</m:t>
                        </m:r>
                      </m:sub>
                    </m:sSub>
                  </m:oMath>
                </a14:m>
                <a:r>
                  <a:rPr lang="ko-KR" altLang="en-US" sz="2300" b="1" dirty="0">
                    <a:ea typeface="+mj-ea"/>
                  </a:rPr>
                  <a:t> </a:t>
                </a:r>
                <a:r>
                  <a:rPr lang="en-US" altLang="ko-KR" sz="2300" b="1" dirty="0">
                    <a:ea typeface="+mj-ea"/>
                  </a:rPr>
                  <a:t>Rate </a:t>
                </a:r>
                <a14:m>
                  <m:oMath xmlns:m="http://schemas.openxmlformats.org/officeDocument/2006/math">
                    <m:r>
                      <a:rPr lang="en-US" altLang="ko-KR" sz="2300" b="1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</m:oMath>
                </a14:m>
                <a:r>
                  <a:rPr lang="ko-KR" altLang="en-US" sz="2300" b="1" dirty="0">
                    <a:ea typeface="+mj-ea"/>
                  </a:rPr>
                  <a:t> </a:t>
                </a:r>
                <a:r>
                  <a:rPr lang="en-US" altLang="ko-KR" sz="2300" b="1" dirty="0">
                    <a:ea typeface="+mj-ea"/>
                  </a:rPr>
                  <a:t>Oxide Ion and Oxide Vacancy</a:t>
                </a:r>
                <a:endParaRPr lang="ko-KR" altLang="en-US" sz="23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73C4B3-2395-F3B6-8978-B4A98F47B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240" y="5496862"/>
                <a:ext cx="6335517" cy="479747"/>
              </a:xfrm>
              <a:prstGeom prst="rect">
                <a:avLst/>
              </a:prstGeom>
              <a:blipFill>
                <a:blip r:embed="rId6"/>
                <a:stretch>
                  <a:fillRect l="-96" t="-11538" r="-385"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08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Device Selection and Incorporating Variability Factors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DFD17-4B8B-2D0F-3839-A16F4D30DE8D}"/>
              </a:ext>
            </a:extLst>
          </p:cNvPr>
          <p:cNvSpPr txBox="1"/>
          <p:nvPr/>
        </p:nvSpPr>
        <p:spPr>
          <a:xfrm>
            <a:off x="1900317" y="2705725"/>
            <a:ext cx="8391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Device Selection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and </a:t>
            </a:r>
            <a:r>
              <a:rPr lang="en-US" altLang="ko-KR" sz="44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Incorporating Variability Factors</a:t>
            </a:r>
            <a:endParaRPr kumimoji="0" lang="ko-KR" altLang="en-US" sz="44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01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Device selection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E5498-62AA-9F1C-D7E1-DE670621A24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HfO</a:t>
            </a:r>
            <a:r>
              <a:rPr lang="en-US" altLang="ko-KR" sz="1000" b="1" dirty="0">
                <a:latin typeface="+mj-lt"/>
                <a:cs typeface="Times New Roman" panose="02020603050405020304" pitchFamily="18" charset="0"/>
              </a:rPr>
              <a:t>2 based XNOR-</a:t>
            </a:r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RRAM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1A338-199D-90E2-C761-76D8D7076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r="8328" b="1884"/>
          <a:stretch/>
        </p:blipFill>
        <p:spPr>
          <a:xfrm>
            <a:off x="599226" y="1127612"/>
            <a:ext cx="5644619" cy="48027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E599D-B5BA-8306-8454-F2F0B633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148" y="2214555"/>
            <a:ext cx="3571875" cy="26289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F46A35-4897-CB62-7DA3-CB29BFF3AEF5}"/>
              </a:ext>
            </a:extLst>
          </p:cNvPr>
          <p:cNvCxnSpPr/>
          <p:nvPr/>
        </p:nvCxnSpPr>
        <p:spPr>
          <a:xfrm>
            <a:off x="6484928" y="1127612"/>
            <a:ext cx="0" cy="480278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D8FD4E0-E128-B244-EAA3-55D8C82C7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011" y="1824030"/>
            <a:ext cx="1352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Incorporating Variability Factors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BD6F1-CB71-505D-1400-2ECBBE5E40D0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Vulnerability at the Insulator Layer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F3C78-EB48-91B8-5914-19285106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" y="1794206"/>
            <a:ext cx="6233335" cy="3269588"/>
          </a:xfrm>
          <a:prstGeom prst="rect">
            <a:avLst/>
          </a:prstGeom>
        </p:spPr>
      </p:pic>
      <p:pic>
        <p:nvPicPr>
          <p:cNvPr id="10" name="그림 9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61A5BB8B-5A1C-79CF-3FC1-AEF369B71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33" y="1476965"/>
            <a:ext cx="4382278" cy="41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705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28c935-0964-494a-aab1-6118f7fc9dd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68DD9E2A6110489D5C46C2F23345A5" ma:contentTypeVersion="6" ma:contentTypeDescription="새 문서를 만듭니다." ma:contentTypeScope="" ma:versionID="dd09dee292aaa0d1f5947086c5e7c0cf">
  <xsd:schema xmlns:xsd="http://www.w3.org/2001/XMLSchema" xmlns:xs="http://www.w3.org/2001/XMLSchema" xmlns:p="http://schemas.microsoft.com/office/2006/metadata/properties" xmlns:ns3="1628c935-0964-494a-aab1-6118f7fc9ddd" targetNamespace="http://schemas.microsoft.com/office/2006/metadata/properties" ma:root="true" ma:fieldsID="d94306a52d8562f4b6499e0e8c84344a" ns3:_="">
    <xsd:import namespace="1628c935-0964-494a-aab1-6118f7fc9d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8c935-0964-494a-aab1-6118f7fc9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2326D-A809-4E2F-8491-71863B76185B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28c935-0964-494a-aab1-6118f7fc9dd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6B876-DBC6-4188-90D0-ECE465AE8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28c935-0964-494a-aab1-6118f7fc9d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70310-758D-4923-BD5D-D161FF5E5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XNOR-SRAM In-Memory Computing SRAM Macro for BinaryTernary Deep Neural Networks_6</Template>
  <TotalTime>144</TotalTime>
  <Words>922</Words>
  <Application>Microsoft Office PowerPoint</Application>
  <PresentationFormat>와이드스크린</PresentationFormat>
  <Paragraphs>107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김형준</dc:creator>
  <cp:lastModifiedBy>김형준</cp:lastModifiedBy>
  <cp:revision>2</cp:revision>
  <dcterms:created xsi:type="dcterms:W3CDTF">2023-08-22T13:08:12Z</dcterms:created>
  <dcterms:modified xsi:type="dcterms:W3CDTF">2023-08-23T02:40:56Z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0x010100CD68DD9E2A6110489D5C46C2F23345A5</vt:lpwstr>
  </property>
</Properties>
</file>