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80" r:id="rId24"/>
    <p:sldId id="278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9"/>
    <p:restoredTop sz="96234"/>
  </p:normalViewPr>
  <p:slideViewPr>
    <p:cSldViewPr snapToGrid="0" showGuides="1">
      <p:cViewPr varScale="1">
        <p:scale>
          <a:sx n="94" d="100"/>
          <a:sy n="94" d="100"/>
        </p:scale>
        <p:origin x="216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D445F-8E2A-F31A-0542-98AB64EC3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GB" dirty="0"/>
              <a:t>C#: </a:t>
            </a:r>
            <a:r>
              <a:rPr lang="ru-RU" dirty="0"/>
              <a:t>основа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9079AA-3A84-AB69-1E70-D68B8F0A3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Введение в язык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C#,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ОСНОВНЫЕ ПОНЯТИЯ,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структура кода, переменные, ввод-вывод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34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4954C-1471-E79F-CCA3-E38AE02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965204"/>
            <a:ext cx="4176511" cy="888551"/>
          </a:xfrm>
        </p:spPr>
        <p:txBody>
          <a:bodyPr>
            <a:normAutofit/>
          </a:bodyPr>
          <a:lstStyle/>
          <a:p>
            <a:r>
              <a:rPr lang="ru-RU" dirty="0"/>
              <a:t>БАЗОВЫЕ ПОНЯТИЯ</a:t>
            </a:r>
            <a:br>
              <a:rPr lang="en-GB" dirty="0"/>
            </a:br>
            <a:r>
              <a:rPr lang="ru-RU" sz="2200" dirty="0"/>
              <a:t>АЛФАВИТ </a:t>
            </a:r>
            <a:r>
              <a:rPr lang="en-GB" sz="2200" dirty="0" err="1"/>
              <a:t>c#</a:t>
            </a:r>
            <a:endParaRPr lang="ru-RU" sz="2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F3B392-5738-7B1B-A4D4-DEEB737D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effectLst/>
                <a:latin typeface="Century Gothic" panose="020B0502020202020204" pitchFamily="34" charset="0"/>
              </a:rPr>
              <a:t>Лексема [</a:t>
            </a:r>
            <a:r>
              <a:rPr lang="en-GB" b="1" dirty="0">
                <a:effectLst/>
                <a:latin typeface="Century Gothic" panose="020B0502020202020204" pitchFamily="34" charset="0"/>
              </a:rPr>
              <a:t>lexeme] – </a:t>
            </a:r>
            <a:r>
              <a:rPr lang="ru-RU" dirty="0">
                <a:effectLst/>
                <a:latin typeface="Century Gothic" panose="020B0502020202020204" pitchFamily="34" charset="0"/>
              </a:rPr>
              <a:t>элементарная синтаксическая единица текста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программы, то есть минимальная значимая последовательность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символов алфавита. Описание лексем обычно даётся отдельно от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синтаксического описания</a:t>
            </a:r>
          </a:p>
          <a:p>
            <a:pPr marL="0" indent="0">
              <a:buNone/>
            </a:pPr>
            <a:endParaRPr lang="ru-RU" dirty="0">
              <a:effectLst/>
              <a:latin typeface="Century Gothic" panose="020B0502020202020204" pitchFamily="34" charset="0"/>
            </a:endParaRPr>
          </a:p>
        </p:txBody>
      </p:sp>
      <p:pic>
        <p:nvPicPr>
          <p:cNvPr id="6" name="Рисунок 5" descr="Изображение выглядит как текст, снимок экрана, Шриф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9E48B726-36D6-A651-10FF-591C86DDE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174878"/>
            <a:ext cx="4960442" cy="19221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8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68E59F-DC2A-5FE7-0153-BF9D3D74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5999"/>
            <a:ext cx="9603275" cy="1601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3C87D4"/>
                </a:solidFill>
                <a:effectLst/>
                <a:latin typeface="Century Gothic" panose="020B0502020202020204" pitchFamily="34" charset="0"/>
              </a:rPr>
              <a:t>Ключевое слово </a:t>
            </a:r>
            <a:r>
              <a:rPr lang="ru-RU" dirty="0">
                <a:effectLst/>
                <a:latin typeface="Century Gothic" panose="020B0502020202020204" pitchFamily="34" charset="0"/>
              </a:rPr>
              <a:t>[</a:t>
            </a:r>
            <a:r>
              <a:rPr lang="en-GB" dirty="0">
                <a:effectLst/>
                <a:latin typeface="Century Gothic" panose="020B0502020202020204" pitchFamily="34" charset="0"/>
              </a:rPr>
              <a:t>reserved word] – </a:t>
            </a:r>
            <a:r>
              <a:rPr lang="ru-RU" dirty="0">
                <a:effectLst/>
                <a:latin typeface="Century Gothic" panose="020B0502020202020204" pitchFamily="34" charset="0"/>
              </a:rPr>
              <a:t>лексема языка программирования,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имеющая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предопределенный смысл для транслятора.</a:t>
            </a:r>
          </a:p>
          <a:p>
            <a:pPr marL="0" indent="0">
              <a:buNone/>
            </a:pPr>
            <a:r>
              <a:rPr lang="ru-RU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Ключевое слово никогда нельзя использовать в качестве</a:t>
            </a:r>
            <a:r>
              <a:rPr lang="en-GB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идентификатора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C40379-0373-78AD-D71F-5E1E64C1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5200"/>
            <a:ext cx="9603275" cy="888554"/>
          </a:xfrm>
        </p:spPr>
        <p:txBody>
          <a:bodyPr>
            <a:normAutofit/>
          </a:bodyPr>
          <a:lstStyle/>
          <a:p>
            <a:r>
              <a:rPr lang="ru-RU" dirty="0"/>
              <a:t>БАЗОВЫЕ ПОНЯТИЯ</a:t>
            </a:r>
            <a:br>
              <a:rPr lang="en-GB" dirty="0"/>
            </a:br>
            <a:r>
              <a:rPr lang="ru-RU" sz="2200" dirty="0"/>
              <a:t>КЛЮЧЕВЫЕ (СЛУЖЕБНЫЕ)</a:t>
            </a:r>
            <a:r>
              <a:rPr lang="en-GB" sz="2200" dirty="0"/>
              <a:t> </a:t>
            </a:r>
            <a:r>
              <a:rPr lang="ru-RU" sz="2200" dirty="0"/>
              <a:t>СЛОВА </a:t>
            </a:r>
            <a:r>
              <a:rPr lang="en-GB" sz="2200" dirty="0"/>
              <a:t>C#</a:t>
            </a:r>
            <a:endParaRPr lang="ru-RU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75BCF-2184-1FE6-6DF8-55C0B653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29000"/>
            <a:ext cx="7772400" cy="4616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949A113A-9257-C9E5-357B-764A3F2D5FCA}"/>
              </a:ext>
            </a:extLst>
          </p:cNvPr>
          <p:cNvSpPr txBox="1">
            <a:spLocks/>
          </p:cNvSpPr>
          <p:nvPr/>
        </p:nvSpPr>
        <p:spPr>
          <a:xfrm>
            <a:off x="1451579" y="3890620"/>
            <a:ext cx="9603275" cy="1533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3C87D4"/>
                </a:solidFill>
                <a:latin typeface="Century Gothic" panose="020B0502020202020204" pitchFamily="34" charset="0"/>
              </a:rPr>
              <a:t>Метка</a:t>
            </a: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[</a:t>
            </a:r>
            <a:r>
              <a:rPr lang="en-GB" dirty="0">
                <a:latin typeface="Century Gothic" panose="020B0502020202020204" pitchFamily="34" charset="0"/>
              </a:rPr>
              <a:t>label] – </a:t>
            </a:r>
            <a:r>
              <a:rPr lang="ru-RU" dirty="0">
                <a:latin typeface="Century Gothic" panose="020B0502020202020204" pitchFamily="34" charset="0"/>
              </a:rPr>
              <a:t>необязательный специальный идентификатор оператора программы,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служащий для указания места безусловной передачи управления оператором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безусловного перехода </a:t>
            </a:r>
            <a:r>
              <a:rPr lang="en-GB" dirty="0" err="1">
                <a:latin typeface="Century Gothic" panose="020B0502020202020204" pitchFamily="34" charset="0"/>
              </a:rPr>
              <a:t>goto</a:t>
            </a:r>
            <a:r>
              <a:rPr lang="en-GB" dirty="0">
                <a:latin typeface="Century Gothic" panose="020B0502020202020204" pitchFamily="34" charset="0"/>
              </a:rPr>
              <a:t> (</a:t>
            </a:r>
            <a:r>
              <a:rPr lang="ru-RU" dirty="0">
                <a:latin typeface="Century Gothic" panose="020B0502020202020204" pitchFamily="34" charset="0"/>
              </a:rPr>
              <a:t>синтаксис может меняться)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01DB85-C85E-8BDB-FBAE-DF90809B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56" y="5015228"/>
            <a:ext cx="3419104" cy="40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B1FF9A-EEA9-8E09-4450-184D27B8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0514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3C87D4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solidFill>
                  <a:srgbClr val="3C87D4"/>
                </a:solidFill>
                <a:effectLst/>
                <a:latin typeface="Century Gothic" panose="020B0502020202020204" pitchFamily="34" charset="0"/>
              </a:rPr>
              <a:t>Литерал</a:t>
            </a:r>
            <a:r>
              <a:rPr lang="ru-RU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[</a:t>
            </a:r>
            <a:r>
              <a:rPr lang="en-GB" dirty="0">
                <a:effectLst/>
                <a:latin typeface="Century Gothic" panose="020B0502020202020204" pitchFamily="34" charset="0"/>
              </a:rPr>
              <a:t>literal] </a:t>
            </a:r>
            <a:r>
              <a:rPr lang="ru-RU" dirty="0">
                <a:effectLst/>
                <a:latin typeface="Century Gothic" panose="020B0502020202020204" pitchFamily="34" charset="0"/>
              </a:rPr>
              <a:t>используется для записи непосредственного значения,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например, чисел (числовые литералы – нумералы) и текстовых строк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(символьные литералы)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98B124-0112-1186-99E9-D0DB1CB6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44880"/>
            <a:ext cx="9603275" cy="908874"/>
          </a:xfrm>
        </p:spPr>
        <p:txBody>
          <a:bodyPr>
            <a:normAutofit/>
          </a:bodyPr>
          <a:lstStyle/>
          <a:p>
            <a:r>
              <a:rPr lang="ru-RU" dirty="0"/>
              <a:t>БАЗОВЫЕ ПОНЯТИЯ</a:t>
            </a:r>
            <a:br>
              <a:rPr lang="en-GB" dirty="0"/>
            </a:br>
            <a:r>
              <a:rPr lang="ru-RU" sz="2200" dirty="0"/>
              <a:t>ЕЩЁ НЕМНОГО ТЕРМИНОВ</a:t>
            </a:r>
          </a:p>
        </p:txBody>
      </p:sp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A70D054-8B54-94A0-D748-5BF084BD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3325260"/>
            <a:ext cx="1739331" cy="1508326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A6F4531-EF31-3826-D17B-D9EB75F12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40" y="3325260"/>
            <a:ext cx="2248900" cy="1508326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05358B1C-EA06-D4DF-5D22-7C283F1D386A}"/>
              </a:ext>
            </a:extLst>
          </p:cNvPr>
          <p:cNvSpPr txBox="1">
            <a:spLocks/>
          </p:cNvSpPr>
          <p:nvPr/>
        </p:nvSpPr>
        <p:spPr>
          <a:xfrm>
            <a:off x="1451579" y="5161279"/>
            <a:ext cx="9603275" cy="875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Мы будем следовать переводу документации </a:t>
            </a:r>
            <a:r>
              <a:rPr lang="en-GB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Microsoft </a:t>
            </a:r>
            <a:r>
              <a:rPr lang="ru-RU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для </a:t>
            </a:r>
            <a:r>
              <a:rPr lang="en-GB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C#, </a:t>
            </a:r>
            <a:r>
              <a:rPr lang="ru-RU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где не разделены</a:t>
            </a:r>
            <a:r>
              <a:rPr lang="en-GB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литералы и нумералы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12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CC8D4-A87D-632C-05CD-A16C657D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0000"/>
            <a:ext cx="9603275" cy="583754"/>
          </a:xfrm>
        </p:spPr>
        <p:txBody>
          <a:bodyPr>
            <a:normAutofit/>
          </a:bodyPr>
          <a:lstStyle/>
          <a:p>
            <a:r>
              <a:rPr lang="ru-RU" dirty="0"/>
              <a:t>СТРУКТУРА ПРОСТОЙ</a:t>
            </a:r>
            <a:r>
              <a:rPr lang="en-GB" dirty="0"/>
              <a:t> </a:t>
            </a:r>
            <a:r>
              <a:rPr lang="ru-RU" dirty="0"/>
              <a:t>ПРОГРАММЫ</a:t>
            </a:r>
          </a:p>
        </p:txBody>
      </p:sp>
      <p:pic>
        <p:nvPicPr>
          <p:cNvPr id="5" name="Объект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B95A9CF-6F6D-C120-D4A5-66281EBC4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6584"/>
            <a:ext cx="8374592" cy="34496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AD4772-46EC-6A17-3EBA-AB9B53C35D4F}"/>
              </a:ext>
            </a:extLst>
          </p:cNvPr>
          <p:cNvSpPr txBox="1"/>
          <p:nvPr/>
        </p:nvSpPr>
        <p:spPr>
          <a:xfrm>
            <a:off x="375920" y="5426222"/>
            <a:ext cx="115925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C# - </a:t>
            </a:r>
            <a:r>
              <a:rPr lang="ru-RU" sz="1600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объектно-ориентированный язык! Любая программа явно (или неявно, начиная с </a:t>
            </a:r>
            <a:r>
              <a:rPr lang="en-GB" sz="1600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C# 9.0) </a:t>
            </a:r>
            <a:r>
              <a:rPr lang="ru-RU" sz="1600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содержит хотя бы 1 тип данных – в данном случае, </a:t>
            </a:r>
            <a:r>
              <a:rPr lang="en-GB" sz="1600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class Program</a:t>
            </a:r>
          </a:p>
        </p:txBody>
      </p:sp>
    </p:spTree>
    <p:extLst>
      <p:ext uri="{BB962C8B-B14F-4D97-AF65-F5344CB8AC3E}">
        <p14:creationId xmlns:p14="http://schemas.microsoft.com/office/powerpoint/2010/main" val="211132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CC8D4-A87D-632C-05CD-A16C657D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0000"/>
            <a:ext cx="9603275" cy="583754"/>
          </a:xfrm>
        </p:spPr>
        <p:txBody>
          <a:bodyPr>
            <a:normAutofit/>
          </a:bodyPr>
          <a:lstStyle/>
          <a:p>
            <a:r>
              <a:rPr lang="ru-RU" dirty="0"/>
              <a:t>УПРОЩЕНИЕ НАПИСАНИЯ</a:t>
            </a:r>
            <a:r>
              <a:rPr lang="en-GB" dirty="0"/>
              <a:t> </a:t>
            </a:r>
            <a:r>
              <a:rPr lang="ru-RU" dirty="0"/>
              <a:t>ПРОГРАММ – </a:t>
            </a:r>
            <a:r>
              <a:rPr lang="en-GB" dirty="0"/>
              <a:t>C# 9.0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D4772-46EC-6A17-3EBA-AB9B53C35D4F}"/>
              </a:ext>
            </a:extLst>
          </p:cNvPr>
          <p:cNvSpPr txBox="1"/>
          <p:nvPr/>
        </p:nvSpPr>
        <p:spPr>
          <a:xfrm>
            <a:off x="375920" y="4521982"/>
            <a:ext cx="115925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Century Gothic" panose="020B0502020202020204" pitchFamily="34" charset="0"/>
              </a:rPr>
              <a:t>Начиная с </a:t>
            </a:r>
            <a:r>
              <a:rPr lang="en-GB" sz="1600" dirty="0">
                <a:effectLst/>
                <a:latin typeface="Century Gothic" panose="020B0502020202020204" pitchFamily="34" charset="0"/>
              </a:rPr>
              <a:t>C# 9.0, </a:t>
            </a:r>
            <a:r>
              <a:rPr lang="ru-RU" sz="1600" dirty="0">
                <a:effectLst/>
                <a:latin typeface="Century Gothic" panose="020B0502020202020204" pitchFamily="34" charset="0"/>
              </a:rPr>
              <a:t>написание коротких программ было значительно упрощено за</a:t>
            </a:r>
            <a:r>
              <a:rPr lang="en-GB" sz="1600" dirty="0">
                <a:effectLst/>
                <a:latin typeface="Century Gothic" panose="020B0502020202020204" pitchFamily="34" charset="0"/>
              </a:rPr>
              <a:t> </a:t>
            </a:r>
            <a:r>
              <a:rPr lang="ru-RU" sz="1600" dirty="0">
                <a:effectLst/>
                <a:latin typeface="Century Gothic" panose="020B0502020202020204" pitchFamily="34" charset="0"/>
              </a:rPr>
              <a:t>счёт </a:t>
            </a:r>
            <a:r>
              <a:rPr lang="en-GB" sz="1600" dirty="0">
                <a:effectLst/>
                <a:latin typeface="Century Gothic" panose="020B0502020202020204" pitchFamily="34" charset="0"/>
              </a:rPr>
              <a:t>top-level statements</a:t>
            </a:r>
          </a:p>
          <a:p>
            <a:endParaRPr lang="en-GB" sz="160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ctr"/>
            <a:r>
              <a:rPr lang="ru-RU" sz="1600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В данном случае мы не отходим от объектно-ориентированной парадигмы!</a:t>
            </a:r>
          </a:p>
          <a:p>
            <a:pPr algn="ctr"/>
            <a:r>
              <a:rPr lang="ru-RU" sz="1600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Класс программы, метод </a:t>
            </a:r>
            <a:r>
              <a:rPr lang="en-GB" sz="1600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Main </a:t>
            </a:r>
            <a:r>
              <a:rPr lang="ru-RU" sz="1600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и (опционально) параметр </a:t>
            </a:r>
            <a:r>
              <a:rPr lang="en-GB" sz="1600" dirty="0" err="1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args</a:t>
            </a:r>
            <a:r>
              <a:rPr lang="en-GB" sz="1600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1600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генерируются</a:t>
            </a:r>
          </a:p>
          <a:p>
            <a:pPr algn="ctr"/>
            <a:r>
              <a:rPr lang="ru-RU" sz="1600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неявно.</a:t>
            </a:r>
          </a:p>
        </p:txBody>
      </p:sp>
      <p:pic>
        <p:nvPicPr>
          <p:cNvPr id="8" name="Объект 7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C4BD05E-F631-8749-3D5F-66D207EA6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01338"/>
            <a:ext cx="9604375" cy="1746250"/>
          </a:xfrm>
        </p:spPr>
      </p:pic>
    </p:spTree>
    <p:extLst>
      <p:ext uri="{BB962C8B-B14F-4D97-AF65-F5344CB8AC3E}">
        <p14:creationId xmlns:p14="http://schemas.microsoft.com/office/powerpoint/2010/main" val="161476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CC8D4-A87D-632C-05CD-A16C657D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0000"/>
            <a:ext cx="9603275" cy="583754"/>
          </a:xfrm>
        </p:spPr>
        <p:txBody>
          <a:bodyPr>
            <a:normAutofit/>
          </a:bodyPr>
          <a:lstStyle/>
          <a:p>
            <a:r>
              <a:rPr lang="ru-RU" dirty="0"/>
              <a:t>РОЛЬ ДЕКЛАРАЦИИ </a:t>
            </a:r>
            <a:r>
              <a:rPr lang="en-GB" dirty="0"/>
              <a:t>USING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DBFCC03-80BF-A4BD-6628-E5360F64E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2180524"/>
            <a:ext cx="9604375" cy="899132"/>
          </a:xfrm>
        </p:spPr>
      </p:pic>
      <p:pic>
        <p:nvPicPr>
          <p:cNvPr id="10" name="Рисунок 9" descr="Изображение выглядит как текст, Шрифт, снимок экран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E6318ADA-AB50-7078-5CE4-D4B79B1B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28" y="3721804"/>
            <a:ext cx="9604421" cy="17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5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98B124-0112-1186-99E9-D0DB1CB6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9680"/>
            <a:ext cx="9603275" cy="604074"/>
          </a:xfrm>
        </p:spPr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en-GB" dirty="0"/>
              <a:t>MAIN()</a:t>
            </a:r>
            <a:endParaRPr lang="ru-RU" sz="22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5358B1C-EA06-D4DF-5D22-7C283F1D386A}"/>
              </a:ext>
            </a:extLst>
          </p:cNvPr>
          <p:cNvSpPr txBox="1">
            <a:spLocks/>
          </p:cNvSpPr>
          <p:nvPr/>
        </p:nvSpPr>
        <p:spPr>
          <a:xfrm>
            <a:off x="1451579" y="3634823"/>
            <a:ext cx="9603275" cy="24021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• </a:t>
            </a:r>
            <a:r>
              <a:rPr lang="en-GB" b="1" dirty="0">
                <a:effectLst/>
                <a:latin typeface="Century Gothic" panose="020B0502020202020204" pitchFamily="34" charset="0"/>
              </a:rPr>
              <a:t>Main() </a:t>
            </a:r>
            <a:r>
              <a:rPr lang="ru-RU" dirty="0">
                <a:effectLst/>
                <a:latin typeface="Century Gothic" panose="020B0502020202020204" pitchFamily="34" charset="0"/>
              </a:rPr>
              <a:t>обязательно должен быть помечен модификатором </a:t>
            </a:r>
            <a:r>
              <a:rPr lang="en-GB" b="1" dirty="0">
                <a:effectLst/>
                <a:latin typeface="Century Gothic" panose="020B0502020202020204" pitchFamily="34" charset="0"/>
              </a:rPr>
              <a:t>static</a:t>
            </a:r>
            <a:endParaRPr lang="en-GB" dirty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Результатом работы </a:t>
            </a:r>
            <a:r>
              <a:rPr lang="en-GB" b="1" dirty="0">
                <a:effectLst/>
                <a:latin typeface="Century Gothic" panose="020B0502020202020204" pitchFamily="34" charset="0"/>
              </a:rPr>
              <a:t>Main() </a:t>
            </a:r>
            <a:r>
              <a:rPr lang="ru-RU" dirty="0">
                <a:effectLst/>
                <a:latin typeface="Century Gothic" panose="020B0502020202020204" pitchFamily="34" charset="0"/>
              </a:rPr>
              <a:t>может быть только тип: </a:t>
            </a:r>
            <a:r>
              <a:rPr lang="en-GB" b="1" dirty="0">
                <a:effectLst/>
                <a:latin typeface="Century Gothic" panose="020B0502020202020204" pitchFamily="34" charset="0"/>
              </a:rPr>
              <a:t>void </a:t>
            </a:r>
            <a:r>
              <a:rPr lang="en-GB" dirty="0">
                <a:effectLst/>
                <a:latin typeface="Century Gothic" panose="020B0502020202020204" pitchFamily="34" charset="0"/>
              </a:rPr>
              <a:t>, </a:t>
            </a:r>
            <a:r>
              <a:rPr lang="en-GB" b="1" dirty="0">
                <a:effectLst/>
                <a:latin typeface="Century Gothic" panose="020B0502020202020204" pitchFamily="34" charset="0"/>
              </a:rPr>
              <a:t>int</a:t>
            </a:r>
            <a:r>
              <a:rPr lang="en-GB" dirty="0">
                <a:effectLst/>
                <a:latin typeface="Century Gothic" panose="020B0502020202020204" pitchFamily="34" charset="0"/>
              </a:rPr>
              <a:t>, </a:t>
            </a:r>
            <a:r>
              <a:rPr lang="en-GB" b="1" dirty="0">
                <a:effectLst/>
                <a:latin typeface="Century Gothic" panose="020B0502020202020204" pitchFamily="34" charset="0"/>
              </a:rPr>
              <a:t>Task </a:t>
            </a:r>
            <a:r>
              <a:rPr lang="ru-RU" dirty="0">
                <a:effectLst/>
                <a:latin typeface="Century Gothic" panose="020B0502020202020204" pitchFamily="34" charset="0"/>
              </a:rPr>
              <a:t>или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en-GB" b="1" dirty="0">
                <a:effectLst/>
                <a:latin typeface="Century Gothic" panose="020B0502020202020204" pitchFamily="34" charset="0"/>
              </a:rPr>
              <a:t>Task&lt;int&gt; </a:t>
            </a:r>
            <a:r>
              <a:rPr lang="en-GB" dirty="0">
                <a:effectLst/>
                <a:latin typeface="Century Gothic" panose="020B0502020202020204" pitchFamily="34" charset="0"/>
              </a:rPr>
              <a:t>(</a:t>
            </a:r>
            <a:r>
              <a:rPr lang="ru-RU" dirty="0">
                <a:effectLst/>
                <a:latin typeface="Century Gothic" panose="020B0502020202020204" pitchFamily="34" charset="0"/>
              </a:rPr>
              <a:t>последние два варианта допустимы при работе с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асинхронными сценариями)</a:t>
            </a: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Можно указать </a:t>
            </a:r>
            <a:r>
              <a:rPr lang="en-GB" b="1" dirty="0">
                <a:effectLst/>
                <a:latin typeface="Century Gothic" panose="020B0502020202020204" pitchFamily="34" charset="0"/>
              </a:rPr>
              <a:t>string[ ]</a:t>
            </a:r>
            <a:r>
              <a:rPr lang="en-GB" dirty="0">
                <a:effectLst/>
                <a:latin typeface="Century Gothic" panose="020B0502020202020204" pitchFamily="34" charset="0"/>
              </a:rPr>
              <a:t>–</a:t>
            </a:r>
            <a:r>
              <a:rPr lang="ru-RU" dirty="0">
                <a:effectLst/>
                <a:latin typeface="Century Gothic" panose="020B0502020202020204" pitchFamily="34" charset="0"/>
              </a:rPr>
              <a:t>единственный допустимый параметр для </a:t>
            </a:r>
            <a:r>
              <a:rPr lang="en-GB" b="1" dirty="0">
                <a:effectLst/>
                <a:latin typeface="Century Gothic" panose="020B0502020202020204" pitchFamily="34" charset="0"/>
              </a:rPr>
              <a:t>Main()</a:t>
            </a:r>
            <a:r>
              <a:rPr lang="en-GB" dirty="0">
                <a:effectLst/>
                <a:latin typeface="Century Gothic" panose="020B0502020202020204" pitchFamily="34" charset="0"/>
              </a:rPr>
              <a:t>, </a:t>
            </a:r>
            <a:r>
              <a:rPr lang="ru-RU" dirty="0">
                <a:effectLst/>
                <a:latin typeface="Century Gothic" panose="020B0502020202020204" pitchFamily="34" charset="0"/>
              </a:rPr>
              <a:t>т. е. набор аргументов, получаемых из командной строки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AA59B1-EE26-84E7-E6CD-AAF0CC10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2282873"/>
            <a:ext cx="9603274" cy="11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9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CC8D4-A87D-632C-05CD-A16C657D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0000"/>
            <a:ext cx="9603275" cy="583754"/>
          </a:xfrm>
        </p:spPr>
        <p:txBody>
          <a:bodyPr>
            <a:normAutofit/>
          </a:bodyPr>
          <a:lstStyle/>
          <a:p>
            <a:r>
              <a:rPr lang="ru-RU" dirty="0"/>
              <a:t>БЛОК, ОПЕРАТОР И ОПЕРАЦИЯ В</a:t>
            </a:r>
            <a:r>
              <a:rPr lang="en-GB" dirty="0"/>
              <a:t> C#</a:t>
            </a:r>
            <a:endParaRPr lang="ru-RU" dirty="0"/>
          </a:p>
        </p:txBody>
      </p:sp>
      <p:pic>
        <p:nvPicPr>
          <p:cNvPr id="7" name="Объект 6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84FB132-4254-CDD7-741B-3E4208D85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828" y="2025865"/>
            <a:ext cx="9604375" cy="1420195"/>
          </a:xfrm>
        </p:spPr>
      </p:pic>
      <p:pic>
        <p:nvPicPr>
          <p:cNvPr id="12" name="Рисунок 11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ACBE5CA-9424-A8ED-2A35-4E1C3A294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28" y="3964752"/>
            <a:ext cx="9604375" cy="15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50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B1FF9A-EEA9-8E09-4450-184D27B8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70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effectLst/>
                <a:latin typeface="Century Gothic" panose="020B0502020202020204" pitchFamily="34" charset="0"/>
              </a:rPr>
              <a:t>Отступы</a:t>
            </a:r>
            <a:r>
              <a:rPr lang="en-GB" b="1" dirty="0">
                <a:effectLst/>
                <a:latin typeface="Century Gothic" panose="020B0502020202020204" pitchFamily="34" charset="0"/>
              </a:rPr>
              <a:t>							</a:t>
            </a:r>
            <a:r>
              <a:rPr lang="ru-RU" b="1" dirty="0"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effectLst/>
                <a:latin typeface="Century Gothic" panose="020B0502020202020204" pitchFamily="34" charset="0"/>
              </a:rPr>
              <a:t>Комментарии</a:t>
            </a:r>
            <a:endParaRPr lang="en-GB" b="1" dirty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B5AB2"/>
                </a:solidFill>
                <a:effectLst/>
                <a:latin typeface="Century Gothic" panose="020B0502020202020204" pitchFamily="34" charset="0"/>
              </a:rPr>
              <a:t>Комментарий</a:t>
            </a:r>
            <a:r>
              <a:rPr lang="ru-RU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– часть исходного кода, которая не анализируется транслятором</a:t>
            </a:r>
          </a:p>
          <a:p>
            <a:pPr marL="0" indent="0">
              <a:buNone/>
            </a:pPr>
            <a:r>
              <a:rPr lang="ru-RU" b="1" dirty="0">
                <a:solidFill>
                  <a:srgbClr val="16A53F"/>
                </a:solidFill>
                <a:effectLst/>
                <a:latin typeface="Century Gothic" panose="020B0502020202020204" pitchFamily="34" charset="0"/>
              </a:rPr>
              <a:t>Виды комментариев</a:t>
            </a:r>
            <a:endParaRPr lang="ru-RU" dirty="0">
              <a:solidFill>
                <a:srgbClr val="16A53F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Указания инструментальным средствам контроля версий, автоматического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документирования и проч.</a:t>
            </a: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Маркеры, помечающие места в исходном коде, на которые в дальнейшем надо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обратить внимание</a:t>
            </a:r>
          </a:p>
          <a:p>
            <a:pPr marL="0" indent="0">
              <a:buNone/>
            </a:pPr>
            <a:r>
              <a:rPr lang="ru-RU" dirty="0">
                <a:solidFill>
                  <a:srgbClr val="B00004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solidFill>
                  <a:srgbClr val="B00004"/>
                </a:solidFill>
                <a:effectLst/>
                <a:latin typeface="Century Gothic" panose="020B0502020202020204" pitchFamily="34" charset="0"/>
              </a:rPr>
              <a:t>Повторение кода </a:t>
            </a:r>
            <a:r>
              <a:rPr lang="ru-RU" dirty="0">
                <a:solidFill>
                  <a:srgbClr val="B00004"/>
                </a:solidFill>
                <a:effectLst/>
                <a:latin typeface="Wingdings" pitchFamily="2" charset="2"/>
              </a:rPr>
              <a:t></a:t>
            </a:r>
            <a:endParaRPr lang="ru-RU" dirty="0">
              <a:solidFill>
                <a:srgbClr val="B00004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Объяснение кода</a:t>
            </a: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Резюме кода</a:t>
            </a:r>
            <a:endParaRPr lang="en-GB" dirty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Описание целей кода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98B124-0112-1186-99E9-D0DB1CB6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9040"/>
            <a:ext cx="9603275" cy="644714"/>
          </a:xfrm>
        </p:spPr>
        <p:txBody>
          <a:bodyPr>
            <a:normAutofit/>
          </a:bodyPr>
          <a:lstStyle/>
          <a:p>
            <a:r>
              <a:rPr lang="ru-RU" dirty="0"/>
              <a:t>ОФОРМЛЕНИЕ КОДА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5489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CC8D4-A87D-632C-05CD-A16C657D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ОФОРМЛЕНИЕ КОДА C#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D4772-46EC-6A17-3EBA-AB9B53C35D4F}"/>
              </a:ext>
            </a:extLst>
          </p:cNvPr>
          <p:cNvSpPr txBox="1"/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600" dirty="0">
                <a:effectLst/>
                <a:latin typeface="Century Gothic" panose="020B0502020202020204" pitchFamily="34" charset="0"/>
              </a:rPr>
              <a:t>Комментарии могут</a:t>
            </a:r>
          </a:p>
          <a:p>
            <a:r>
              <a:rPr lang="ru-RU" sz="1600" dirty="0">
                <a:effectLst/>
                <a:latin typeface="Century Gothic" panose="020B0502020202020204" pitchFamily="34" charset="0"/>
              </a:rPr>
              <a:t>быть полезными и</a:t>
            </a:r>
          </a:p>
          <a:p>
            <a:r>
              <a:rPr lang="ru-RU" sz="1600" dirty="0">
                <a:effectLst/>
                <a:latin typeface="Century Gothic" panose="020B0502020202020204" pitchFamily="34" charset="0"/>
              </a:rPr>
              <a:t>бессмысленными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F55E71F-BF17-C1EC-FAB5-5FB0A7343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926" y="2115255"/>
            <a:ext cx="4821551" cy="18683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9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2398C-CB5B-1757-9221-19E686DB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39451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ru-RU" dirty="0"/>
              <a:t>ПАРАДИГМЫ ЯЗЫКОВ</a:t>
            </a:r>
            <a:r>
              <a:rPr lang="en-GB" dirty="0"/>
              <a:t> </a:t>
            </a:r>
            <a:r>
              <a:rPr lang="ru-RU" dirty="0"/>
              <a:t>ПРОГРАММИРОВАНИЯ</a:t>
            </a:r>
            <a:br>
              <a:rPr lang="en-GB" dirty="0"/>
            </a:br>
            <a:r>
              <a:rPr lang="ru-RU" sz="2200" dirty="0"/>
              <a:t>ИМПЕРАТИВНОСТЬ И</a:t>
            </a:r>
            <a:r>
              <a:rPr lang="en-GB" sz="2200" dirty="0"/>
              <a:t> </a:t>
            </a:r>
            <a:r>
              <a:rPr lang="ru-RU" sz="2200" dirty="0"/>
              <a:t>ДЕКЛАРАТИВНОСТЬ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1D6D1-1CFD-4AA0-C66D-624A44AD5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5171F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Императивность</a:t>
            </a:r>
            <a:endParaRPr lang="ru-RU" dirty="0">
              <a:solidFill>
                <a:srgbClr val="D5171F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Что делаем - «чётко описанная последовательность элементарных действий»</a:t>
            </a:r>
          </a:p>
          <a:p>
            <a:pPr marL="0" indent="0">
              <a:buNone/>
            </a:pPr>
            <a:r>
              <a:rPr lang="ru-RU" dirty="0">
                <a:solidFill>
                  <a:srgbClr val="D5171F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Декларативность</a:t>
            </a:r>
            <a:endParaRPr lang="ru-RU" dirty="0">
              <a:solidFill>
                <a:srgbClr val="D5171F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Что хотим получить – чёткое описание результата, достаточное для генерации чёткой последовательности действий</a:t>
            </a:r>
          </a:p>
          <a:p>
            <a:pPr marL="0" indent="0">
              <a:buNone/>
            </a:pPr>
            <a:r>
              <a:rPr lang="ru-RU" dirty="0">
                <a:solidFill>
                  <a:srgbClr val="3C87D4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solidFill>
                  <a:srgbClr val="3C87D4"/>
                </a:solidFill>
                <a:effectLst/>
                <a:latin typeface="Century Gothic" panose="020B0502020202020204" pitchFamily="34" charset="0"/>
              </a:rPr>
              <a:t>Императивное программирование</a:t>
            </a:r>
            <a:r>
              <a:rPr lang="ru-RU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[</a:t>
            </a:r>
            <a:r>
              <a:rPr lang="en-GB" dirty="0">
                <a:effectLst/>
                <a:latin typeface="Century Gothic" panose="020B0502020202020204" pitchFamily="34" charset="0"/>
              </a:rPr>
              <a:t>imperative programming] </a:t>
            </a:r>
            <a:r>
              <a:rPr lang="ru-RU" dirty="0">
                <a:effectLst/>
                <a:latin typeface="Century Gothic" panose="020B0502020202020204" pitchFamily="34" charset="0"/>
              </a:rPr>
              <a:t>описывает алгоритм в явном виде,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позволяя задать последовательность изменений состояний исполнителя алгоритма во времени</a:t>
            </a:r>
          </a:p>
          <a:p>
            <a:pPr marL="0" indent="0">
              <a:buNone/>
            </a:pPr>
            <a:r>
              <a:rPr lang="ru-RU" dirty="0">
                <a:solidFill>
                  <a:srgbClr val="3C87D4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solidFill>
                  <a:srgbClr val="3C87D4"/>
                </a:solidFill>
                <a:effectLst/>
                <a:latin typeface="Century Gothic" panose="020B0502020202020204" pitchFamily="34" charset="0"/>
              </a:rPr>
              <a:t>Декларативное программирование </a:t>
            </a:r>
            <a:r>
              <a:rPr lang="ru-RU" dirty="0">
                <a:effectLst/>
                <a:latin typeface="Century Gothic" panose="020B0502020202020204" pitchFamily="34" charset="0"/>
              </a:rPr>
              <a:t>[</a:t>
            </a:r>
            <a:r>
              <a:rPr lang="en-GB" dirty="0">
                <a:effectLst/>
                <a:latin typeface="Century Gothic" panose="020B0502020202020204" pitchFamily="34" charset="0"/>
              </a:rPr>
              <a:t>declarative programming](</a:t>
            </a:r>
            <a:r>
              <a:rPr lang="ru-RU" dirty="0">
                <a:effectLst/>
                <a:latin typeface="Century Gothic" panose="020B0502020202020204" pitchFamily="34" charset="0"/>
              </a:rPr>
              <a:t>от лат. </a:t>
            </a:r>
            <a:r>
              <a:rPr lang="en-GB" dirty="0" err="1">
                <a:effectLst/>
                <a:latin typeface="Century Gothic" panose="020B0502020202020204" pitchFamily="34" charset="0"/>
              </a:rPr>
              <a:t>Declaratio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>
                <a:effectLst/>
                <a:latin typeface="Century Gothic" panose="020B0502020202020204" pitchFamily="34" charset="0"/>
              </a:rPr>
              <a:t>– </a:t>
            </a:r>
            <a:r>
              <a:rPr lang="ru-RU" dirty="0">
                <a:effectLst/>
                <a:latin typeface="Century Gothic" panose="020B0502020202020204" pitchFamily="34" charset="0"/>
              </a:rPr>
              <a:t>объявление) – программирование, не требующее описания процесса получения результата, а требующее лишь описать сам результат, хотя бы и достаточно формально, чтобы компьютер смог выполнить процесс его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получения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527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B1FF9A-EEA9-8E09-4450-184D27B8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7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Century Gothic" panose="020B0502020202020204" pitchFamily="34" charset="0"/>
              </a:rPr>
              <a:t>Однострочные:</a:t>
            </a:r>
          </a:p>
          <a:p>
            <a:pPr marL="0" indent="0">
              <a:buNone/>
            </a:pPr>
            <a:r>
              <a:rPr lang="ru-RU" dirty="0">
                <a:solidFill>
                  <a:srgbClr val="507C25"/>
                </a:solidFill>
                <a:effectLst/>
                <a:latin typeface="Helvetica" pitchFamily="2" charset="0"/>
              </a:rPr>
              <a:t>// Это однострочный комментарий</a:t>
            </a:r>
          </a:p>
          <a:p>
            <a:pPr marL="0" indent="0">
              <a:buNone/>
            </a:pPr>
            <a:r>
              <a:rPr lang="ru-RU" dirty="0">
                <a:effectLst/>
                <a:latin typeface="Century Gothic" panose="020B0502020202020204" pitchFamily="34" charset="0"/>
              </a:rPr>
              <a:t>Многострочные с двумя ограничителями:</a:t>
            </a:r>
          </a:p>
          <a:p>
            <a:pPr marL="0" indent="0">
              <a:buNone/>
            </a:pPr>
            <a:r>
              <a:rPr lang="en-GB" dirty="0">
                <a:effectLst/>
                <a:latin typeface="Helvetica" pitchFamily="2" charset="0"/>
              </a:rPr>
              <a:t>int b; </a:t>
            </a:r>
            <a:r>
              <a:rPr lang="en-GB" dirty="0">
                <a:solidFill>
                  <a:srgbClr val="507C25"/>
                </a:solidFill>
                <a:effectLst/>
                <a:latin typeface="Helvetica" pitchFamily="2" charset="0"/>
              </a:rPr>
              <a:t>/* </a:t>
            </a:r>
            <a:r>
              <a:rPr lang="ru-RU" dirty="0">
                <a:solidFill>
                  <a:srgbClr val="507C25"/>
                </a:solidFill>
                <a:effectLst/>
                <a:latin typeface="Helvetica" pitchFamily="2" charset="0"/>
              </a:rPr>
              <a:t>начало</a:t>
            </a:r>
          </a:p>
          <a:p>
            <a:pPr marL="0" indent="0">
              <a:buNone/>
            </a:pPr>
            <a:r>
              <a:rPr lang="ru-RU" dirty="0">
                <a:solidFill>
                  <a:srgbClr val="507C25"/>
                </a:solidFill>
                <a:effectLst/>
                <a:latin typeface="Helvetica" pitchFamily="2" charset="0"/>
              </a:rPr>
              <a:t>Комментарий… мемуары…</a:t>
            </a:r>
          </a:p>
          <a:p>
            <a:pPr marL="0" indent="0">
              <a:buNone/>
            </a:pPr>
            <a:r>
              <a:rPr lang="ru-RU" dirty="0">
                <a:solidFill>
                  <a:srgbClr val="507C25"/>
                </a:solidFill>
                <a:effectLst/>
                <a:latin typeface="Helvetica" pitchFamily="2" charset="0"/>
              </a:rPr>
              <a:t>конец */</a:t>
            </a:r>
          </a:p>
          <a:p>
            <a:pPr marL="0" indent="0">
              <a:buNone/>
            </a:pPr>
            <a:r>
              <a:rPr lang="ru-RU" dirty="0">
                <a:effectLst/>
                <a:latin typeface="Century Gothic" panose="020B0502020202020204" pitchFamily="34" charset="0"/>
              </a:rPr>
              <a:t>Документирующие:</a:t>
            </a:r>
          </a:p>
          <a:p>
            <a:pPr marL="0" indent="0">
              <a:buNone/>
            </a:pPr>
            <a:r>
              <a:rPr lang="ru-RU" dirty="0">
                <a:solidFill>
                  <a:srgbClr val="507C25"/>
                </a:solidFill>
                <a:effectLst/>
                <a:latin typeface="Helvetica" pitchFamily="2" charset="0"/>
              </a:rPr>
              <a:t>/// &lt;</a:t>
            </a:r>
            <a:r>
              <a:rPr lang="en-GB" dirty="0">
                <a:solidFill>
                  <a:srgbClr val="507C25"/>
                </a:solidFill>
                <a:effectLst/>
                <a:latin typeface="Helvetica" pitchFamily="2" charset="0"/>
              </a:rPr>
              <a:t>summary&gt;</a:t>
            </a:r>
          </a:p>
          <a:p>
            <a:pPr marL="0" indent="0">
              <a:buNone/>
            </a:pPr>
            <a:r>
              <a:rPr lang="en-GB" dirty="0">
                <a:solidFill>
                  <a:srgbClr val="507C25"/>
                </a:solidFill>
                <a:effectLst/>
                <a:latin typeface="Helvetica" pitchFamily="2" charset="0"/>
              </a:rPr>
              <a:t>/// </a:t>
            </a:r>
            <a:r>
              <a:rPr lang="ru-RU" dirty="0">
                <a:solidFill>
                  <a:srgbClr val="507C25"/>
                </a:solidFill>
                <a:effectLst/>
                <a:latin typeface="Helvetica" pitchFamily="2" charset="0"/>
              </a:rPr>
              <a:t>Этот текст будет содержимым</a:t>
            </a:r>
          </a:p>
          <a:p>
            <a:pPr marL="0" indent="0">
              <a:buNone/>
            </a:pPr>
            <a:r>
              <a:rPr lang="ru-RU" dirty="0">
                <a:solidFill>
                  <a:srgbClr val="507C25"/>
                </a:solidFill>
                <a:effectLst/>
                <a:latin typeface="Helvetica" pitchFamily="2" charset="0"/>
              </a:rPr>
              <a:t>/// элемента </a:t>
            </a:r>
            <a:r>
              <a:rPr lang="en-GB" dirty="0">
                <a:solidFill>
                  <a:srgbClr val="507C25"/>
                </a:solidFill>
                <a:effectLst/>
                <a:latin typeface="Helvetica" pitchFamily="2" charset="0"/>
              </a:rPr>
              <a:t>XML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98B124-0112-1186-99E9-D0DB1CB6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9040"/>
            <a:ext cx="9603275" cy="644714"/>
          </a:xfrm>
        </p:spPr>
        <p:txBody>
          <a:bodyPr>
            <a:normAutofit/>
          </a:bodyPr>
          <a:lstStyle/>
          <a:p>
            <a:r>
              <a:rPr lang="ru-RU" dirty="0"/>
              <a:t>КОММЕНТАРИИ В КОДЕ </a:t>
            </a:r>
            <a:r>
              <a:rPr lang="en-GB" dirty="0"/>
              <a:t>C#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3097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96340-FF4A-765D-028D-46F2F3C8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0160"/>
            <a:ext cx="9603275" cy="573594"/>
          </a:xfrm>
        </p:spPr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64AFC-0999-951C-0255-5B9C01D7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70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Перед использованием любую переменную надо определить. Синтаксис определения переменной выглядит следующим образом:</a:t>
            </a:r>
            <a:endParaRPr lang="en-GB" dirty="0"/>
          </a:p>
          <a:p>
            <a:pPr marL="0" indent="0">
              <a:buNone/>
            </a:pPr>
            <a:r>
              <a:rPr lang="ru-RU" b="0" i="0" u="none" strike="noStrike" dirty="0">
                <a:solidFill>
                  <a:srgbClr val="0070C0"/>
                </a:solidFill>
                <a:effectLst/>
                <a:latin typeface="SFMono-Regular"/>
              </a:rPr>
              <a:t>тип </a:t>
            </a:r>
            <a:r>
              <a:rPr lang="ru-RU" b="0" i="0" u="none" strike="noStrike" dirty="0" err="1">
                <a:solidFill>
                  <a:srgbClr val="0070C0"/>
                </a:solidFill>
                <a:effectLst/>
                <a:latin typeface="SFMono-Regular"/>
              </a:rPr>
              <a:t>имя_переменной</a:t>
            </a:r>
            <a:r>
              <a:rPr lang="ru-RU" b="0" i="0" u="none" strike="noStrike" dirty="0">
                <a:solidFill>
                  <a:srgbClr val="0070C0"/>
                </a:solidFill>
                <a:effectLst/>
                <a:latin typeface="SFMono-Regular"/>
              </a:rPr>
              <a:t>;</a:t>
            </a:r>
            <a:endParaRPr lang="en-GB" b="0" i="0" u="none" strike="noStrike" dirty="0">
              <a:solidFill>
                <a:srgbClr val="0070C0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ru-RU" dirty="0">
                <a:latin typeface="SFMono-Regular"/>
              </a:rPr>
              <a:t>Например: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string name;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/>
              <a:t>При этом следует учитывать, что </a:t>
            </a:r>
            <a:r>
              <a:rPr lang="en-GB" dirty="0"/>
              <a:t>C# </a:t>
            </a:r>
            <a:r>
              <a:rPr lang="ru-RU" dirty="0"/>
              <a:t>является </a:t>
            </a:r>
            <a:r>
              <a:rPr lang="ru-RU" dirty="0" err="1"/>
              <a:t>регистрозависимым</a:t>
            </a:r>
            <a:r>
              <a:rPr lang="ru-RU" dirty="0"/>
              <a:t> языком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string name;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string Name;</a:t>
            </a:r>
          </a:p>
          <a:p>
            <a:pPr marL="0" indent="0">
              <a:buNone/>
            </a:pPr>
            <a:r>
              <a:rPr lang="ru-RU" dirty="0"/>
              <a:t>После определения переменной можно присвоить некоторое значение: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string name;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name = "Tom";</a:t>
            </a:r>
          </a:p>
          <a:p>
            <a:pPr marL="0" indent="0">
              <a:buNone/>
            </a:pPr>
            <a:r>
              <a:rPr lang="ru-RU" dirty="0"/>
              <a:t>Также мы можем сразу при определении присвоить переменной значение</a:t>
            </a:r>
          </a:p>
          <a:p>
            <a:pPr marL="0" indent="0">
              <a:buNone/>
            </a:pPr>
            <a:r>
              <a:rPr lang="ru-RU" b="1" dirty="0"/>
              <a:t>Отличительной чертой переменных является то, что в программе можно многократно менять их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321433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96340-FF4A-765D-028D-46F2F3C8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0160"/>
            <a:ext cx="9603275" cy="573594"/>
          </a:xfrm>
        </p:spPr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64AFC-0999-951C-0255-5B9C01D7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07068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ru-RU" b="0" i="0" u="none" strike="noStrike" dirty="0">
                <a:effectLst/>
              </a:rPr>
              <a:t>Есть некоторые правила, которых мы должны придерживаться при именовании переменных:</a:t>
            </a:r>
          </a:p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effectLst/>
              </a:rPr>
              <a:t>Имя переменной может содержать только буквы (строчные и прописные), нижнее подчеркивание _ и цифры.</a:t>
            </a:r>
          </a:p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effectLst/>
              </a:rPr>
              <a:t>Имя переменной должно начинаться с буквы, нижнего подчеркивания или символа @.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</a:rPr>
              <a:t>C# </a:t>
            </a:r>
            <a:r>
              <a:rPr lang="ru-RU" b="0" i="0" u="none" strike="noStrike" dirty="0">
                <a:effectLst/>
              </a:rPr>
              <a:t>чувствителен к регистру: </a:t>
            </a:r>
            <a:r>
              <a:rPr lang="en-GB" b="0" i="0" u="none" strike="noStrike" dirty="0">
                <a:effectLst/>
              </a:rPr>
              <a:t>age </a:t>
            </a:r>
            <a:r>
              <a:rPr lang="ru-RU" b="0" i="0" u="none" strike="noStrike" dirty="0">
                <a:effectLst/>
              </a:rPr>
              <a:t>и </a:t>
            </a:r>
            <a:r>
              <a:rPr lang="en-GB" b="0" i="0" u="none" strike="noStrike" dirty="0">
                <a:effectLst/>
              </a:rPr>
              <a:t>Age — </a:t>
            </a:r>
            <a:r>
              <a:rPr lang="ru-RU" b="0" i="0" u="none" strike="noStrike" dirty="0">
                <a:effectLst/>
              </a:rPr>
              <a:t>две разные переменные.</a:t>
            </a:r>
          </a:p>
          <a:p>
            <a:pPr algn="l">
              <a:buFont typeface="+mj-lt"/>
              <a:buAutoNum type="arabicPeriod"/>
            </a:pPr>
            <a:r>
              <a:rPr lang="ru-RU" b="0" i="0" u="none" strike="noStrike" dirty="0">
                <a:effectLst/>
              </a:rPr>
              <a:t>Имя переменной не должно совпадать с ключевыми словами. </a:t>
            </a:r>
            <a:r>
              <a:rPr lang="en-GB" b="0" i="0" u="none" strike="noStrike" dirty="0">
                <a:effectLst/>
              </a:rPr>
              <a:t>for, if </a:t>
            </a:r>
            <a:r>
              <a:rPr lang="ru-RU" b="0" i="0" u="none" strike="noStrike" dirty="0">
                <a:effectLst/>
              </a:rPr>
              <a:t>или </a:t>
            </a:r>
            <a:r>
              <a:rPr lang="en-GB" b="0" i="0" u="none" strike="noStrike" dirty="0">
                <a:effectLst/>
              </a:rPr>
              <a:t>using </a:t>
            </a:r>
            <a:r>
              <a:rPr lang="ru-RU" b="0" i="0" u="none" strike="noStrike" dirty="0">
                <a:effectLst/>
              </a:rPr>
              <a:t>не могут быть именем переменной.</a:t>
            </a:r>
          </a:p>
          <a:p>
            <a:pPr marL="0" indent="0">
              <a:buNone/>
            </a:pPr>
            <a:br>
              <a:rPr lang="ru-RU" dirty="0"/>
            </a:b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818F7-5C8B-12E7-DDC9-2D54C97E26C1}"/>
              </a:ext>
            </a:extLst>
          </p:cNvPr>
          <p:cNvSpPr txBox="1"/>
          <p:nvPr/>
        </p:nvSpPr>
        <p:spPr>
          <a:xfrm>
            <a:off x="1451579" y="3881120"/>
            <a:ext cx="96032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/>
              <a:t>Как правильно называть переменные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Имя переменной должно иметь смысл. </a:t>
            </a:r>
            <a:r>
              <a:rPr lang="en-GB" sz="1600" dirty="0"/>
              <a:t>name, age, subject </a:t>
            </a:r>
            <a:r>
              <a:rPr lang="ru-RU" sz="1600" dirty="0"/>
              <a:t>понятнее, чем </a:t>
            </a:r>
            <a:r>
              <a:rPr lang="en-GB" sz="1600" dirty="0"/>
              <a:t>n, a </a:t>
            </a:r>
            <a:r>
              <a:rPr lang="ru-RU" sz="1600" dirty="0"/>
              <a:t>и </a:t>
            </a:r>
            <a:r>
              <a:rPr lang="en-GB" sz="1600" dirty="0"/>
              <a:t>s.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Используйте </a:t>
            </a:r>
            <a:r>
              <a:rPr lang="en-GB" sz="1600" dirty="0"/>
              <a:t>camelCase </a:t>
            </a:r>
            <a:r>
              <a:rPr lang="ru-RU" sz="1600" dirty="0"/>
              <a:t>со строчной буквы для локальных переменных.</a:t>
            </a:r>
            <a:r>
              <a:rPr lang="en-GB" sz="1600" dirty="0"/>
              <a:t> </a:t>
            </a:r>
            <a:r>
              <a:rPr lang="ru-RU" sz="1600" dirty="0"/>
              <a:t>Например, </a:t>
            </a:r>
            <a:r>
              <a:rPr lang="en-GB" sz="1600" dirty="0" err="1"/>
              <a:t>numberOfStudents</a:t>
            </a:r>
            <a:r>
              <a:rPr lang="en-GB" sz="1600" dirty="0"/>
              <a:t>, age </a:t>
            </a:r>
            <a:r>
              <a:rPr lang="ru-RU" sz="1600" dirty="0"/>
              <a:t>и т. д.</a:t>
            </a: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Используйте </a:t>
            </a:r>
            <a:r>
              <a:rPr lang="en-GB" sz="1600" dirty="0" err="1"/>
              <a:t>PascalCase</a:t>
            </a:r>
            <a:r>
              <a:rPr lang="en-GB" sz="1600" dirty="0"/>
              <a:t> </a:t>
            </a:r>
            <a:r>
              <a:rPr lang="ru-RU" sz="1600" dirty="0"/>
              <a:t>или </a:t>
            </a:r>
            <a:r>
              <a:rPr lang="en-GB" sz="1600" dirty="0"/>
              <a:t>CamelCase </a:t>
            </a:r>
            <a:r>
              <a:rPr lang="ru-RU" sz="1600" dirty="0"/>
              <a:t>с прописной буквы для членов с модификатором </a:t>
            </a:r>
            <a:r>
              <a:rPr lang="en-GB" sz="1600" dirty="0"/>
              <a:t>public. </a:t>
            </a:r>
            <a:r>
              <a:rPr lang="ru-RU" sz="1600" dirty="0"/>
              <a:t>Например, </a:t>
            </a:r>
            <a:r>
              <a:rPr lang="en-GB" sz="1600" dirty="0"/>
              <a:t>FirstName, Price </a:t>
            </a:r>
            <a:r>
              <a:rPr lang="ru-RU" sz="1600" dirty="0"/>
              <a:t>и т.д.</a:t>
            </a: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Используйте нижнее подчеркивание и названия в </a:t>
            </a:r>
            <a:r>
              <a:rPr lang="en-GB" sz="1600" dirty="0"/>
              <a:t>camelCase </a:t>
            </a:r>
            <a:r>
              <a:rPr lang="ru-RU" sz="1600" dirty="0"/>
              <a:t>для именования членов с модификатором </a:t>
            </a:r>
            <a:r>
              <a:rPr lang="en-GB" sz="1600" dirty="0"/>
              <a:t>private. </a:t>
            </a:r>
            <a:r>
              <a:rPr lang="ru-RU" sz="1600" dirty="0"/>
              <a:t>Например, _</a:t>
            </a:r>
            <a:r>
              <a:rPr lang="en-GB" sz="1600" dirty="0" err="1"/>
              <a:t>bankBalance</a:t>
            </a:r>
            <a:r>
              <a:rPr lang="en-GB" sz="1600" dirty="0"/>
              <a:t>, _</a:t>
            </a:r>
            <a:r>
              <a:rPr lang="en-GB" sz="1600" dirty="0" err="1"/>
              <a:t>emailAddress</a:t>
            </a:r>
            <a:r>
              <a:rPr lang="en-GB" sz="1600" dirty="0"/>
              <a:t> </a:t>
            </a:r>
            <a:r>
              <a:rPr lang="ru-RU" sz="1600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143857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че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09C286C-B9D2-C446-53FE-398D917B4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49126"/>
            <a:ext cx="10905066" cy="46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21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96340-FF4A-765D-028D-46F2F3C8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0160"/>
            <a:ext cx="9603275" cy="573594"/>
          </a:xfrm>
        </p:spPr>
        <p:txBody>
          <a:bodyPr/>
          <a:lstStyle/>
          <a:p>
            <a:r>
              <a:rPr lang="ru-RU" dirty="0"/>
              <a:t>константы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64AFC-0999-951C-0255-5B9C01D72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09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i="0" u="none" strike="noStrike" dirty="0">
                <a:solidFill>
                  <a:srgbClr val="000000"/>
                </a:solidFill>
                <a:effectLst/>
                <a:latin typeface="-apple-system"/>
              </a:rPr>
              <a:t>Константа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 должна быть обязательно инициализирована при определении, и после определения значение константы не может быть изменено</a:t>
            </a:r>
          </a:p>
          <a:p>
            <a:pPr marL="0" indent="0">
              <a:buNone/>
            </a:pPr>
            <a:r>
              <a:rPr lang="ru-RU" dirty="0"/>
              <a:t>Константы предназначены для описания таких значений, которые не должны изменяться в программе. Для определения констант используется ключевое слово </a:t>
            </a:r>
            <a:r>
              <a:rPr lang="en-GB" b="1" dirty="0" err="1"/>
              <a:t>const</a:t>
            </a:r>
            <a:r>
              <a:rPr lang="en-GB" dirty="0"/>
              <a:t>, </a:t>
            </a:r>
            <a:r>
              <a:rPr lang="ru-RU" dirty="0"/>
              <a:t>которое указывается перед типом константы: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b="0" i="0" u="none" strike="noStrike" dirty="0">
                <a:solidFill>
                  <a:srgbClr val="0070C0"/>
                </a:solidFill>
                <a:effectLst/>
                <a:latin typeface="SFMono-Regular"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string</a:t>
            </a:r>
            <a:r>
              <a:rPr lang="en-GB" b="0" i="0" u="none" strike="noStrike" dirty="0">
                <a:solidFill>
                  <a:srgbClr val="0070C0"/>
                </a:solidFill>
                <a:effectLst/>
                <a:latin typeface="SFMono-Regular"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NAME = "Tom";  </a:t>
            </a:r>
            <a:r>
              <a:rPr lang="en-GB" dirty="0">
                <a:solidFill>
                  <a:srgbClr val="00B050"/>
                </a:solidFill>
              </a:rPr>
              <a:t>// </a:t>
            </a:r>
            <a:r>
              <a:rPr lang="ru-RU" dirty="0">
                <a:solidFill>
                  <a:srgbClr val="00B050"/>
                </a:solidFill>
              </a:rPr>
              <a:t>определяем константу</a:t>
            </a:r>
          </a:p>
          <a:p>
            <a:pPr marL="0" indent="0">
              <a:buNone/>
            </a:pPr>
            <a:r>
              <a:rPr lang="ru-RU" dirty="0"/>
              <a:t>При использовании констант надо помнить, что объявить мы их можем только один раз и что к моменту компиляции они должны быть определены.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b="0" i="0" u="none" strike="noStrike" dirty="0">
                <a:solidFill>
                  <a:srgbClr val="0070C0"/>
                </a:solidFill>
                <a:effectLst/>
                <a:latin typeface="SFMono-Regular"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string</a:t>
            </a:r>
            <a:r>
              <a:rPr lang="en-GB" b="0" i="0" u="none" strike="noStrike" dirty="0">
                <a:solidFill>
                  <a:srgbClr val="0070C0"/>
                </a:solidFill>
                <a:effectLst/>
                <a:latin typeface="SFMono-Regular"/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NAME;  </a:t>
            </a:r>
            <a:r>
              <a:rPr lang="en-GB" dirty="0">
                <a:solidFill>
                  <a:srgbClr val="00B050"/>
                </a:solidFill>
              </a:rPr>
              <a:t>// ! </a:t>
            </a:r>
            <a:r>
              <a:rPr lang="ru-RU" dirty="0">
                <a:solidFill>
                  <a:srgbClr val="00B050"/>
                </a:solidFill>
              </a:rPr>
              <a:t>Ошибка - константа </a:t>
            </a:r>
            <a:r>
              <a:rPr lang="en-GB" dirty="0">
                <a:solidFill>
                  <a:srgbClr val="00B050"/>
                </a:solidFill>
              </a:rPr>
              <a:t>NAME </a:t>
            </a:r>
            <a:r>
              <a:rPr lang="ru-RU" dirty="0">
                <a:solidFill>
                  <a:srgbClr val="00B050"/>
                </a:solidFill>
              </a:rPr>
              <a:t>не инициализирована</a:t>
            </a:r>
          </a:p>
          <a:p>
            <a:pPr marL="0" indent="0">
              <a:buNone/>
            </a:pPr>
            <a:r>
              <a:rPr lang="ru-RU" dirty="0"/>
              <a:t>Кроме того, мы ее не сможем изменить в процессе работы программы:</a:t>
            </a:r>
          </a:p>
          <a:p>
            <a:pPr marL="0" indent="0" algn="l" fontAlgn="base">
              <a:buNone/>
            </a:pPr>
            <a:r>
              <a:rPr lang="en-GB" b="0" i="0" u="none" strike="noStrike" dirty="0" err="1">
                <a:solidFill>
                  <a:srgbClr val="0070C0"/>
                </a:solidFill>
                <a:effectLst/>
                <a:latin typeface="SFMono-Regular"/>
              </a:rPr>
              <a:t>const</a:t>
            </a:r>
            <a:r>
              <a:rPr lang="en-GB" b="0" i="0" u="none" strike="noStrike" dirty="0">
                <a:solidFill>
                  <a:srgbClr val="0070C0"/>
                </a:solidFill>
                <a:effectLst/>
                <a:latin typeface="SFMono-Regular"/>
              </a:rPr>
              <a:t> string NAME = "Tom";  </a:t>
            </a:r>
            <a:r>
              <a:rPr lang="en-GB" b="0" i="0" u="none" strike="noStrike" dirty="0">
                <a:solidFill>
                  <a:srgbClr val="00B050"/>
                </a:solidFill>
                <a:effectLst/>
                <a:latin typeface="SFMono-Regular"/>
              </a:rPr>
              <a:t>// </a:t>
            </a:r>
            <a:r>
              <a:rPr lang="ru-RU" b="0" i="0" u="none" strike="noStrike" dirty="0">
                <a:solidFill>
                  <a:srgbClr val="00B050"/>
                </a:solidFill>
                <a:effectLst/>
                <a:latin typeface="SFMono-Regular"/>
              </a:rPr>
              <a:t>определяем константу</a:t>
            </a:r>
          </a:p>
          <a:p>
            <a:pPr marL="0" indent="0" algn="l" fontAlgn="base">
              <a:buNone/>
            </a:pPr>
            <a:r>
              <a:rPr lang="en-GB" b="0" i="0" u="none" strike="noStrike" dirty="0">
                <a:solidFill>
                  <a:srgbClr val="0070C0"/>
                </a:solidFill>
                <a:effectLst/>
                <a:latin typeface="SFMono-Regular"/>
              </a:rPr>
              <a:t>NAME = "Bob";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FMono-Regular"/>
              </a:rPr>
              <a:t>  </a:t>
            </a:r>
            <a:r>
              <a:rPr lang="en-GB" b="0" i="0" u="none" strike="noStrike" dirty="0">
                <a:solidFill>
                  <a:srgbClr val="00B050"/>
                </a:solidFill>
                <a:effectLst/>
                <a:latin typeface="SFMono-Regular"/>
              </a:rPr>
              <a:t>// !</a:t>
            </a:r>
            <a:r>
              <a:rPr lang="ru-RU" b="0" i="0" u="none" strike="noStrike" dirty="0">
                <a:solidFill>
                  <a:srgbClr val="00B050"/>
                </a:solidFill>
                <a:effectLst/>
                <a:latin typeface="SFMono-Regular"/>
              </a:rPr>
              <a:t>Ошибка - у </a:t>
            </a:r>
            <a:r>
              <a:rPr lang="ru-RU" b="0" i="0" u="none" strike="noStrike" dirty="0" err="1">
                <a:solidFill>
                  <a:srgbClr val="00B050"/>
                </a:solidFill>
                <a:effectLst/>
                <a:latin typeface="SFMono-Regular"/>
              </a:rPr>
              <a:t>констаты</a:t>
            </a:r>
            <a:r>
              <a:rPr lang="ru-RU" b="0" i="0" u="none" strike="noStrike" dirty="0">
                <a:solidFill>
                  <a:srgbClr val="00B050"/>
                </a:solidFill>
                <a:effectLst/>
                <a:latin typeface="SFMono-Regular"/>
              </a:rPr>
              <a:t> нельзя изменить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766494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C926B-B990-1BE5-E7A8-2769047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82" y="2729161"/>
            <a:ext cx="3170430" cy="6551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 err="1"/>
              <a:t>Типы</a:t>
            </a:r>
            <a:r>
              <a:rPr lang="en-US" sz="3600" dirty="0"/>
              <a:t> </a:t>
            </a:r>
            <a:r>
              <a:rPr lang="en-US" sz="3600" dirty="0" err="1"/>
              <a:t>данных</a:t>
            </a:r>
            <a:endParaRPr lang="en-US" sz="3600" dirty="0"/>
          </a:p>
        </p:txBody>
      </p:sp>
      <p:cxnSp>
        <p:nvCxnSpPr>
          <p:cNvPr id="41" name="Straight Connector 24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Group 26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3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BEC7DD0-8693-F292-DFBD-B97E34C40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8279" y="1116345"/>
            <a:ext cx="4863109" cy="38661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55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ECE2ADD-56DE-40E9-9AD2-23739038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FB872A-EDF0-4646-B93A-9130FA640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D5187-112D-A55B-092C-38D14366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dirty="0">
                <a:effectLst/>
                <a:latin typeface="Century Gothic" panose="020B0502020202020204" pitchFamily="34" charset="0"/>
              </a:rPr>
              <a:t>ПАРАДИГМЫ</a:t>
            </a:r>
            <a:br>
              <a:rPr lang="ru-RU" dirty="0">
                <a:effectLst/>
                <a:latin typeface="Century Gothic" panose="020B0502020202020204" pitchFamily="34" charset="0"/>
              </a:rPr>
            </a:br>
            <a:r>
              <a:rPr lang="ru-RU" dirty="0">
                <a:effectLst/>
                <a:latin typeface="Century Gothic" panose="020B0502020202020204" pitchFamily="34" charset="0"/>
              </a:rPr>
              <a:t>ПРОГРАММИРОВАНИЯ </a:t>
            </a:r>
            <a:r>
              <a:rPr lang="en-GB" dirty="0">
                <a:effectLst/>
                <a:latin typeface="Century Gothic" panose="020B0502020202020204" pitchFamily="34" charset="0"/>
              </a:rPr>
              <a:t>C#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2742BB-A4B1-4DFF-9334-509B0673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00983" y="323838"/>
            <a:ext cx="7385844" cy="3652791"/>
            <a:chOff x="8039702" y="600024"/>
            <a:chExt cx="3096155" cy="52224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2DA437-999A-44B6-B85B-F7F15B0B6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9702" y="600024"/>
              <a:ext cx="3096155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294ECB-9AF9-4B01-A643-867E17D37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1381" y="1062693"/>
              <a:ext cx="282997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Объект 4" descr="Изображение выглядит как текст, визитная карточка,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55D90D23-0629-299C-D1FA-BABEEF13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6718" y="963739"/>
            <a:ext cx="5384600" cy="23692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CC7D7A-619B-4479-B973-48CF09BF3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A388E8B-DA43-43E6-9286-8DA977847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A90461-AB2C-46A1-B31E-B0D48B9B0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6C07F-2EF7-9D28-39A4-351DA7F9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ВОЗМОЖНОСТИ</a:t>
            </a:r>
            <a:r>
              <a:rPr lang="en-GB" dirty="0"/>
              <a:t> </a:t>
            </a:r>
            <a:r>
              <a:rPr lang="ru-RU" dirty="0"/>
              <a:t>РАЗРАБОТКИ НА</a:t>
            </a:r>
            <a:r>
              <a:rPr lang="en-GB" dirty="0"/>
              <a:t> C#</a:t>
            </a:r>
            <a:br>
              <a:rPr lang="en-GB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18FFE-A049-B2FE-03FB-3515FB7E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effectLst/>
                <a:latin typeface="Century Gothic" panose="020B0502020202020204" pitchFamily="34" charset="0"/>
              </a:rPr>
              <a:t>Настольные приложения(</a:t>
            </a:r>
            <a:r>
              <a:rPr lang="en-GB" dirty="0">
                <a:effectLst/>
                <a:latin typeface="Century Gothic" panose="020B0502020202020204" pitchFamily="34" charset="0"/>
              </a:rPr>
              <a:t>Windows Forms/WPF);</a:t>
            </a:r>
          </a:p>
          <a:p>
            <a:r>
              <a:rPr lang="ru-RU" dirty="0">
                <a:effectLst/>
                <a:latin typeface="Century Gothic" panose="020B0502020202020204" pitchFamily="34" charset="0"/>
              </a:rPr>
              <a:t>Мобильная разработка на </a:t>
            </a:r>
            <a:r>
              <a:rPr lang="en-GB" dirty="0">
                <a:effectLst/>
                <a:latin typeface="Century Gothic" panose="020B0502020202020204" pitchFamily="34" charset="0"/>
              </a:rPr>
              <a:t>Xamarin </a:t>
            </a:r>
            <a:r>
              <a:rPr lang="ru-RU" dirty="0">
                <a:effectLst/>
                <a:latin typeface="Century Gothic" panose="020B0502020202020204" pitchFamily="34" charset="0"/>
              </a:rPr>
              <a:t>для </a:t>
            </a:r>
            <a:r>
              <a:rPr lang="en-GB" dirty="0">
                <a:effectLst/>
                <a:latin typeface="Century Gothic" panose="020B0502020202020204" pitchFamily="34" charset="0"/>
              </a:rPr>
              <a:t>iOS, Android;</a:t>
            </a:r>
          </a:p>
          <a:p>
            <a:r>
              <a:rPr lang="en-GB" dirty="0">
                <a:effectLst/>
                <a:latin typeface="Century Gothic" panose="020B0502020202020204" pitchFamily="34" charset="0"/>
              </a:rPr>
              <a:t>Web-</a:t>
            </a:r>
            <a:r>
              <a:rPr lang="ru-RU" dirty="0">
                <a:effectLst/>
                <a:latin typeface="Century Gothic" panose="020B0502020202020204" pitchFamily="34" charset="0"/>
              </a:rPr>
              <a:t>приложения с использованием </a:t>
            </a:r>
            <a:r>
              <a:rPr lang="en-GB" dirty="0">
                <a:effectLst/>
                <a:latin typeface="Century Gothic" panose="020B0502020202020204" pitchFamily="34" charset="0"/>
              </a:rPr>
              <a:t>ASP.NET Core;</a:t>
            </a:r>
          </a:p>
          <a:p>
            <a:r>
              <a:rPr lang="ru-RU" dirty="0">
                <a:effectLst/>
                <a:latin typeface="Century Gothic" panose="020B0502020202020204" pitchFamily="34" charset="0"/>
              </a:rPr>
              <a:t>Сервисы (</a:t>
            </a:r>
            <a:r>
              <a:rPr lang="en-GB" dirty="0">
                <a:effectLst/>
                <a:latin typeface="Century Gothic" panose="020B0502020202020204" pitchFamily="34" charset="0"/>
              </a:rPr>
              <a:t>WCF) </a:t>
            </a:r>
            <a:r>
              <a:rPr lang="ru-RU" dirty="0">
                <a:effectLst/>
                <a:latin typeface="Century Gothic" panose="020B0502020202020204" pitchFamily="34" charset="0"/>
              </a:rPr>
              <a:t>и распределённые приложения;</a:t>
            </a:r>
          </a:p>
          <a:p>
            <a:r>
              <a:rPr lang="ru-RU" dirty="0">
                <a:effectLst/>
                <a:latin typeface="Century Gothic" panose="020B0502020202020204" pitchFamily="34" charset="0"/>
              </a:rPr>
              <a:t>Компьютерные 2</a:t>
            </a:r>
            <a:r>
              <a:rPr lang="en-GB" dirty="0">
                <a:effectLst/>
                <a:latin typeface="Century Gothic" panose="020B0502020202020204" pitchFamily="34" charset="0"/>
              </a:rPr>
              <a:t>D/3D </a:t>
            </a:r>
            <a:r>
              <a:rPr lang="ru-RU" dirty="0">
                <a:effectLst/>
                <a:latin typeface="Century Gothic" panose="020B0502020202020204" pitchFamily="34" charset="0"/>
              </a:rPr>
              <a:t>игры с использованием движка </a:t>
            </a:r>
            <a:r>
              <a:rPr lang="en-GB" dirty="0">
                <a:effectLst/>
                <a:latin typeface="Century Gothic" panose="020B0502020202020204" pitchFamily="34" charset="0"/>
              </a:rPr>
              <a:t>Unity.</a:t>
            </a:r>
          </a:p>
          <a:p>
            <a:r>
              <a:rPr lang="ru-RU" dirty="0">
                <a:effectLst/>
                <a:latin typeface="Century Gothic" panose="020B0502020202020204" pitchFamily="34" charset="0"/>
              </a:rPr>
              <a:t>Механизм</a:t>
            </a:r>
            <a:r>
              <a:rPr lang="en-GB" dirty="0">
                <a:effectLst/>
                <a:latin typeface="Century Gothic" panose="020B0502020202020204" pitchFamily="34" charset="0"/>
              </a:rPr>
              <a:t>ADO .NET (ActiveX Data Objects .NET) </a:t>
            </a:r>
            <a:r>
              <a:rPr lang="ru-RU" dirty="0">
                <a:effectLst/>
                <a:latin typeface="Century Gothic" panose="020B0502020202020204" pitchFamily="34" charset="0"/>
              </a:rPr>
              <a:t>для работы с</a:t>
            </a:r>
          </a:p>
          <a:p>
            <a:r>
              <a:rPr lang="ru-RU" dirty="0">
                <a:effectLst/>
                <a:latin typeface="Century Gothic" panose="020B0502020202020204" pitchFamily="34" charset="0"/>
              </a:rPr>
              <a:t>базами данных.</a:t>
            </a:r>
          </a:p>
          <a:p>
            <a:r>
              <a:rPr lang="en-GB" dirty="0">
                <a:effectLst/>
                <a:latin typeface="Century Gothic" panose="020B0502020202020204" pitchFamily="34" charset="0"/>
              </a:rPr>
              <a:t>ADO.NET Entity Framework;</a:t>
            </a:r>
          </a:p>
          <a:p>
            <a:r>
              <a:rPr lang="en-GB" dirty="0">
                <a:effectLst/>
                <a:latin typeface="Century Gothic" panose="020B0502020202020204" pitchFamily="34" charset="0"/>
              </a:rPr>
              <a:t>LINQ (Language Integrated Query).</a:t>
            </a:r>
          </a:p>
        </p:txBody>
      </p:sp>
    </p:spTree>
    <p:extLst>
      <p:ext uri="{BB962C8B-B14F-4D97-AF65-F5344CB8AC3E}">
        <p14:creationId xmlns:p14="http://schemas.microsoft.com/office/powerpoint/2010/main" val="44542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3A1F9-6D7C-EBE1-F8F8-F4A9E631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u-RU" dirty="0"/>
              <a:t>БАЗОВЫЕ ПОНЯТИЯ</a:t>
            </a:r>
            <a:br>
              <a:rPr lang="en-GB" dirty="0"/>
            </a:br>
            <a:r>
              <a:rPr lang="ru-RU" sz="2400" dirty="0"/>
              <a:t>АЛГОРИТМ</a:t>
            </a:r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C08210-135F-434B-9B07-F3B4978C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7A18BA-FBAA-4972-B2EE-86107FA7F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76751E-B197-4182-95E7-62121266B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F9F4D0A-BD65-E035-832F-D748850AB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39" y="2957827"/>
            <a:ext cx="4613872" cy="155718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7DCB981-1E7E-7DED-582D-03D83348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400">
                <a:effectLst/>
                <a:latin typeface="Arial" panose="020B0604020202020204" pitchFamily="34" charset="0"/>
              </a:rPr>
              <a:t>• </a:t>
            </a:r>
            <a:r>
              <a:rPr lang="ru-RU" sz="1400" b="1">
                <a:effectLst/>
                <a:latin typeface="Century Gothic" panose="020B0502020202020204" pitchFamily="34" charset="0"/>
              </a:rPr>
              <a:t>Алгоритм</a:t>
            </a:r>
            <a:r>
              <a:rPr lang="ru-RU" sz="1400">
                <a:effectLst/>
                <a:latin typeface="Century Gothic" panose="020B0502020202020204" pitchFamily="34" charset="0"/>
              </a:rPr>
              <a:t> [</a:t>
            </a:r>
            <a:r>
              <a:rPr lang="en-GB" sz="1400" i="1">
                <a:effectLst/>
                <a:latin typeface="Century Gothic" panose="020B0502020202020204" pitchFamily="34" charset="0"/>
              </a:rPr>
              <a:t>algorithm</a:t>
            </a:r>
            <a:r>
              <a:rPr lang="en-GB" sz="1400">
                <a:effectLst/>
                <a:latin typeface="Century Gothic" panose="020B0502020202020204" pitchFamily="34" charset="0"/>
              </a:rPr>
              <a:t>] – </a:t>
            </a:r>
            <a:r>
              <a:rPr lang="ru-RU" sz="1400">
                <a:effectLst/>
                <a:latin typeface="Century Gothic" panose="020B0502020202020204" pitchFamily="34" charset="0"/>
              </a:rPr>
              <a:t>чётко описанная последовательность элементарных</a:t>
            </a:r>
            <a:r>
              <a:rPr lang="en-GB" sz="1400">
                <a:effectLst/>
                <a:latin typeface="Century Gothic" panose="020B0502020202020204" pitchFamily="34" charset="0"/>
              </a:rPr>
              <a:t> </a:t>
            </a:r>
            <a:r>
              <a:rPr lang="ru-RU" sz="1400">
                <a:effectLst/>
                <a:latin typeface="Century Gothic" panose="020B0502020202020204" pitchFamily="34" charset="0"/>
              </a:rPr>
              <a:t>действий исполнителя над исходными данными для достижения</a:t>
            </a:r>
            <a:r>
              <a:rPr lang="en-GB" sz="1400">
                <a:latin typeface="Century Gothic" panose="020B0502020202020204" pitchFamily="34" charset="0"/>
              </a:rPr>
              <a:t> </a:t>
            </a:r>
            <a:r>
              <a:rPr lang="ru-RU" sz="1400">
                <a:effectLst/>
                <a:latin typeface="Century Gothic" panose="020B0502020202020204" pitchFamily="34" charset="0"/>
              </a:rPr>
              <a:t>предварительно сформулированного результата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>
                <a:effectLst/>
                <a:latin typeface="Arial" panose="020B0604020202020204" pitchFamily="34" charset="0"/>
              </a:rPr>
              <a:t>• </a:t>
            </a:r>
            <a:r>
              <a:rPr lang="ru-RU" sz="1400">
                <a:effectLst/>
                <a:latin typeface="Century Gothic" panose="020B0502020202020204" pitchFamily="34" charset="0"/>
              </a:rPr>
              <a:t>В программировании: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>
                <a:effectLst/>
                <a:latin typeface="Arial" panose="020B0604020202020204" pitchFamily="34" charset="0"/>
              </a:rPr>
              <a:t>• </a:t>
            </a:r>
            <a:r>
              <a:rPr lang="ru-RU" sz="1400" b="1">
                <a:effectLst/>
                <a:latin typeface="Century Gothic" panose="020B0502020202020204" pitchFamily="34" charset="0"/>
              </a:rPr>
              <a:t>Исполнитель</a:t>
            </a:r>
            <a:r>
              <a:rPr lang="ru-RU" sz="1400">
                <a:effectLst/>
                <a:latin typeface="Century Gothic" panose="020B0502020202020204" pitchFamily="34" charset="0"/>
              </a:rPr>
              <a:t> [</a:t>
            </a:r>
            <a:r>
              <a:rPr lang="en-GB" sz="1400" i="1">
                <a:effectLst/>
                <a:latin typeface="Century Gothic" panose="020B0502020202020204" pitchFamily="34" charset="0"/>
              </a:rPr>
              <a:t>executor</a:t>
            </a:r>
            <a:r>
              <a:rPr lang="en-GB" sz="1400">
                <a:effectLst/>
                <a:latin typeface="Century Gothic" panose="020B0502020202020204" pitchFamily="34" charset="0"/>
              </a:rPr>
              <a:t>, </a:t>
            </a:r>
            <a:r>
              <a:rPr lang="en-GB" sz="1400" i="1">
                <a:effectLst/>
                <a:latin typeface="Century Gothic" panose="020B0502020202020204" pitchFamily="34" charset="0"/>
              </a:rPr>
              <a:t>actor</a:t>
            </a:r>
            <a:r>
              <a:rPr lang="en-GB" sz="1400">
                <a:effectLst/>
                <a:latin typeface="Century Gothic" panose="020B0502020202020204" pitchFamily="34" charset="0"/>
              </a:rPr>
              <a:t>] – </a:t>
            </a:r>
            <a:r>
              <a:rPr lang="ru-RU" sz="1400">
                <a:effectLst/>
                <a:latin typeface="Century Gothic" panose="020B0502020202020204" pitchFamily="34" charset="0"/>
              </a:rPr>
              <a:t>средства вычислительной техники</a:t>
            </a:r>
            <a:r>
              <a:rPr lang="en-GB" sz="1400">
                <a:effectLst/>
                <a:latin typeface="Century Gothic" panose="020B0502020202020204" pitchFamily="34" charset="0"/>
              </a:rPr>
              <a:t> </a:t>
            </a:r>
            <a:r>
              <a:rPr lang="ru-RU" sz="1400">
                <a:effectLst/>
                <a:latin typeface="Century Gothic" panose="020B0502020202020204" pitchFamily="34" charset="0"/>
              </a:rPr>
              <a:t>(компьютер)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400">
                <a:effectLst/>
                <a:latin typeface="Arial" panose="020B0604020202020204" pitchFamily="34" charset="0"/>
              </a:rPr>
              <a:t>• </a:t>
            </a:r>
            <a:r>
              <a:rPr lang="ru-RU" sz="1400" b="1">
                <a:effectLst/>
                <a:latin typeface="Century Gothic" panose="020B0502020202020204" pitchFamily="34" charset="0"/>
              </a:rPr>
              <a:t>Данные</a:t>
            </a:r>
            <a:r>
              <a:rPr lang="ru-RU" sz="1400">
                <a:effectLst/>
                <a:latin typeface="Century Gothic" panose="020B0502020202020204" pitchFamily="34" charset="0"/>
              </a:rPr>
              <a:t> [</a:t>
            </a:r>
            <a:r>
              <a:rPr lang="en-GB" sz="1400" i="1">
                <a:effectLst/>
                <a:latin typeface="Century Gothic" panose="020B0502020202020204" pitchFamily="34" charset="0"/>
              </a:rPr>
              <a:t>data</a:t>
            </a:r>
            <a:r>
              <a:rPr lang="en-GB" sz="1400">
                <a:effectLst/>
                <a:latin typeface="Century Gothic" panose="020B0502020202020204" pitchFamily="34" charset="0"/>
              </a:rPr>
              <a:t>] – </a:t>
            </a:r>
            <a:r>
              <a:rPr lang="ru-RU" sz="1400">
                <a:effectLst/>
                <a:latin typeface="Century Gothic" panose="020B0502020202020204" pitchFamily="34" charset="0"/>
              </a:rPr>
              <a:t>любая информация, представленная в форме, пригодной для</a:t>
            </a:r>
            <a:r>
              <a:rPr lang="en-GB" sz="1400">
                <a:effectLst/>
                <a:latin typeface="Century Gothic" panose="020B0502020202020204" pitchFamily="34" charset="0"/>
              </a:rPr>
              <a:t> </a:t>
            </a:r>
            <a:r>
              <a:rPr lang="ru-RU" sz="1400">
                <a:effectLst/>
                <a:latin typeface="Century Gothic" panose="020B0502020202020204" pitchFamily="34" charset="0"/>
              </a:rPr>
              <a:t>хранения, передачи и обработки средствами вычислительной техники</a:t>
            </a:r>
          </a:p>
          <a:p>
            <a:pPr marL="0" indent="0">
              <a:lnSpc>
                <a:spcPct val="110000"/>
              </a:lnSpc>
              <a:buNone/>
            </a:pPr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19257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4954C-1471-E79F-CCA3-E38AE02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05840"/>
            <a:ext cx="9603275" cy="847914"/>
          </a:xfrm>
        </p:spPr>
        <p:txBody>
          <a:bodyPr>
            <a:normAutofit fontScale="90000"/>
          </a:bodyPr>
          <a:lstStyle/>
          <a:p>
            <a:r>
              <a:rPr lang="ru-RU" dirty="0"/>
              <a:t>БАЗОВЫЕ ПОНЯТИЯ</a:t>
            </a:r>
            <a:br>
              <a:rPr lang="en-GB" dirty="0"/>
            </a:br>
            <a:r>
              <a:rPr lang="ru-RU" sz="2400" dirty="0"/>
              <a:t>ПРОГРАММА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F3B392-5738-7B1B-A4D4-DEEB737D4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5171F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Программа</a:t>
            </a:r>
            <a:r>
              <a:rPr lang="ru-RU" b="1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[</a:t>
            </a:r>
            <a:r>
              <a:rPr lang="en-GB" i="1" dirty="0">
                <a:effectLst/>
                <a:latin typeface="Century Gothic" panose="020B0502020202020204" pitchFamily="34" charset="0"/>
              </a:rPr>
              <a:t>program</a:t>
            </a:r>
            <a:r>
              <a:rPr lang="en-GB" dirty="0">
                <a:effectLst/>
                <a:latin typeface="Century Gothic" panose="020B0502020202020204" pitchFamily="34" charset="0"/>
              </a:rPr>
              <a:t>] – </a:t>
            </a:r>
            <a:r>
              <a:rPr lang="ru-RU" dirty="0">
                <a:effectLst/>
                <a:latin typeface="Century Gothic" panose="020B0502020202020204" pitchFamily="34" charset="0"/>
              </a:rPr>
              <a:t>формальная запись </a:t>
            </a:r>
            <a:r>
              <a:rPr lang="ru-RU" dirty="0">
                <a:solidFill>
                  <a:srgbClr val="0B5AB2"/>
                </a:solidFill>
                <a:effectLst/>
                <a:latin typeface="Century Gothic" panose="020B0502020202020204" pitchFamily="34" charset="0"/>
              </a:rPr>
              <a:t>алгоритма</a:t>
            </a:r>
            <a:r>
              <a:rPr lang="ru-RU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и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обрабатываемых им </a:t>
            </a:r>
            <a:r>
              <a:rPr lang="ru-RU" i="1" dirty="0">
                <a:effectLst/>
                <a:latin typeface="Century Gothic" panose="020B0502020202020204" pitchFamily="34" charset="0"/>
              </a:rPr>
              <a:t>данных </a:t>
            </a:r>
            <a:r>
              <a:rPr lang="ru-RU" dirty="0">
                <a:effectLst/>
                <a:latin typeface="Century Gothic" panose="020B0502020202020204" pitchFamily="34" charset="0"/>
              </a:rPr>
              <a:t>на некотором </a:t>
            </a:r>
            <a:r>
              <a:rPr lang="ru-RU" i="1" dirty="0">
                <a:effectLst/>
                <a:latin typeface="Century Gothic" panose="020B0502020202020204" pitchFamily="34" charset="0"/>
              </a:rPr>
              <a:t>формальном языке </a:t>
            </a:r>
            <a:r>
              <a:rPr lang="ru-RU" dirty="0">
                <a:effectLst/>
                <a:latin typeface="Century Gothic" panose="020B0502020202020204" pitchFamily="34" charset="0"/>
              </a:rPr>
              <a:t>для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некоторого класса </a:t>
            </a:r>
            <a:r>
              <a:rPr lang="ru-RU" i="1" dirty="0">
                <a:effectLst/>
                <a:latin typeface="Century Gothic" panose="020B0502020202020204" pitchFamily="34" charset="0"/>
              </a:rPr>
              <a:t>исполнителей</a:t>
            </a:r>
            <a:endParaRPr lang="ru-RU" dirty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Глубокое понимание программирования как создания программы требует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понимания </a:t>
            </a:r>
            <a:r>
              <a:rPr lang="ru-RU" i="1" dirty="0">
                <a:solidFill>
                  <a:srgbClr val="3C87D4"/>
                </a:solidFill>
                <a:effectLst/>
                <a:latin typeface="Century Gothic" panose="020B0502020202020204" pitchFamily="34" charset="0"/>
              </a:rPr>
              <a:t>теории формальных языков </a:t>
            </a:r>
            <a:r>
              <a:rPr lang="ru-RU" dirty="0">
                <a:solidFill>
                  <a:srgbClr val="3C87D4"/>
                </a:solidFill>
                <a:effectLst/>
                <a:latin typeface="Century Gothic" panose="020B0502020202020204" pitchFamily="34" charset="0"/>
              </a:rPr>
              <a:t>и </a:t>
            </a:r>
            <a:r>
              <a:rPr lang="ru-RU" i="1" dirty="0">
                <a:solidFill>
                  <a:srgbClr val="3C87D4"/>
                </a:solidFill>
                <a:effectLst/>
                <a:latin typeface="Century Gothic" panose="020B0502020202020204" pitchFamily="34" charset="0"/>
              </a:rPr>
              <a:t>теории трансляции</a:t>
            </a:r>
            <a:endParaRPr lang="ru-RU" dirty="0">
              <a:solidFill>
                <a:srgbClr val="3C87D4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Но «на пальцах» можно объяснить это через рассмотрение различных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представлений «</a:t>
            </a:r>
            <a:r>
              <a:rPr lang="ru-RU" b="1" dirty="0">
                <a:effectLst/>
                <a:latin typeface="Century Gothic" panose="020B0502020202020204" pitchFamily="34" charset="0"/>
              </a:rPr>
              <a:t>исходного кода</a:t>
            </a:r>
            <a:r>
              <a:rPr lang="ru-RU" dirty="0">
                <a:effectLst/>
                <a:latin typeface="Century Gothic" panose="020B0502020202020204" pitchFamily="34" charset="0"/>
              </a:rPr>
              <a:t>» на языках программирования различного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уровня – от Ассемблера до «</a:t>
            </a:r>
            <a:r>
              <a:rPr lang="ru-RU" dirty="0" err="1">
                <a:effectLst/>
                <a:latin typeface="Century Gothic" panose="020B0502020202020204" pitchFamily="34" charset="0"/>
              </a:rPr>
              <a:t>СиПлюсПлюса</a:t>
            </a:r>
            <a:r>
              <a:rPr lang="ru-RU" dirty="0">
                <a:effectLst/>
                <a:latin typeface="Century Gothic" panose="020B0502020202020204" pitchFamily="34" charset="0"/>
              </a:rPr>
              <a:t>» (</a:t>
            </a:r>
            <a:r>
              <a:rPr lang="en-GB" i="1" dirty="0">
                <a:effectLst/>
                <a:latin typeface="Century Gothic" panose="020B0502020202020204" pitchFamily="34" charset="0"/>
              </a:rPr>
              <a:t>CPP</a:t>
            </a:r>
            <a:r>
              <a:rPr lang="en-GB" dirty="0">
                <a:effectLst/>
                <a:latin typeface="Century Gothic" panose="020B0502020202020204" pitchFamily="34" charset="0"/>
              </a:rPr>
              <a:t>) </a:t>
            </a:r>
            <a:r>
              <a:rPr lang="ru-RU" dirty="0">
                <a:effectLst/>
                <a:latin typeface="Century Gothic" panose="020B0502020202020204" pitchFamily="34" charset="0"/>
              </a:rPr>
              <a:t>и «</a:t>
            </a:r>
            <a:r>
              <a:rPr lang="ru-RU" dirty="0" err="1">
                <a:effectLst/>
                <a:latin typeface="Century Gothic" panose="020B0502020202020204" pitchFamily="34" charset="0"/>
              </a:rPr>
              <a:t>ЯваСкрипта</a:t>
            </a:r>
            <a:r>
              <a:rPr lang="ru-RU" dirty="0">
                <a:effectLst/>
                <a:latin typeface="Century Gothic" panose="020B0502020202020204" pitchFamily="34" charset="0"/>
              </a:rPr>
              <a:t>»(</a:t>
            </a:r>
            <a:r>
              <a:rPr lang="en-GB" i="1" dirty="0">
                <a:effectLst/>
                <a:latin typeface="Century Gothic" panose="020B0502020202020204" pitchFamily="34" charset="0"/>
              </a:rPr>
              <a:t>JS</a:t>
            </a:r>
            <a:r>
              <a:rPr lang="en-GB" dirty="0">
                <a:effectLst/>
                <a:latin typeface="Century Gothic" panose="020B0502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3C87D4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solidFill>
                  <a:srgbClr val="3C87D4"/>
                </a:solidFill>
                <a:effectLst/>
                <a:latin typeface="Century Gothic" panose="020B0502020202020204" pitchFamily="34" charset="0"/>
              </a:rPr>
              <a:t>Исходный код </a:t>
            </a:r>
            <a:r>
              <a:rPr lang="ru-RU" dirty="0">
                <a:effectLst/>
                <a:latin typeface="Century Gothic" panose="020B0502020202020204" pitchFamily="34" charset="0"/>
              </a:rPr>
              <a:t>[</a:t>
            </a:r>
            <a:r>
              <a:rPr lang="en-GB" i="1" dirty="0">
                <a:effectLst/>
                <a:latin typeface="Century Gothic" panose="020B0502020202020204" pitchFamily="34" charset="0"/>
              </a:rPr>
              <a:t>source code</a:t>
            </a:r>
            <a:r>
              <a:rPr lang="en-GB" dirty="0">
                <a:effectLst/>
                <a:latin typeface="Century Gothic" panose="020B0502020202020204" pitchFamily="34" charset="0"/>
              </a:rPr>
              <a:t>] – </a:t>
            </a:r>
            <a:r>
              <a:rPr lang="ru-RU" dirty="0">
                <a:effectLst/>
                <a:latin typeface="Century Gothic" panose="020B0502020202020204" pitchFamily="34" charset="0"/>
              </a:rPr>
              <a:t>текст компьютерной программы на языке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программирования, который может быть </a:t>
            </a:r>
            <a:r>
              <a:rPr lang="ru-RU" i="1" dirty="0">
                <a:effectLst/>
                <a:latin typeface="Century Gothic" panose="020B0502020202020204" pitchFamily="34" charset="0"/>
              </a:rPr>
              <a:t>прочтён человеком</a:t>
            </a:r>
            <a:endParaRPr lang="ru-RU" dirty="0"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4954C-1471-E79F-CCA3-E38AE02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05840"/>
            <a:ext cx="9603275" cy="847914"/>
          </a:xfrm>
        </p:spPr>
        <p:txBody>
          <a:bodyPr>
            <a:normAutofit fontScale="90000"/>
          </a:bodyPr>
          <a:lstStyle/>
          <a:p>
            <a:r>
              <a:rPr lang="ru-RU" dirty="0"/>
              <a:t>БАЗОВЫЕ ПОНЯТИЯ</a:t>
            </a:r>
            <a:br>
              <a:rPr lang="en-GB" dirty="0"/>
            </a:br>
            <a:r>
              <a:rPr lang="ru-RU" sz="2400" dirty="0"/>
              <a:t>ЯЗЫК ПРОГРАММИРОВАНИЯ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F3B392-5738-7B1B-A4D4-DEEB737D4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3C87D4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solidFill>
                  <a:srgbClr val="3C87D4"/>
                </a:solidFill>
                <a:effectLst/>
                <a:latin typeface="Century Gothic" panose="020B0502020202020204" pitchFamily="34" charset="0"/>
              </a:rPr>
              <a:t>Язык программирования </a:t>
            </a:r>
            <a:r>
              <a:rPr lang="ru-RU" dirty="0">
                <a:effectLst/>
                <a:latin typeface="Century Gothic" panose="020B0502020202020204" pitchFamily="34" charset="0"/>
              </a:rPr>
              <a:t>(алгоритмический язык) [</a:t>
            </a:r>
            <a:r>
              <a:rPr lang="en-GB" i="1" dirty="0">
                <a:effectLst/>
                <a:latin typeface="Century Gothic" panose="020B0502020202020204" pitchFamily="34" charset="0"/>
              </a:rPr>
              <a:t>programming language</a:t>
            </a:r>
            <a:r>
              <a:rPr lang="en-GB" dirty="0">
                <a:effectLst/>
                <a:latin typeface="Century Gothic" panose="020B0502020202020204" pitchFamily="34" charset="0"/>
              </a:rPr>
              <a:t>] – </a:t>
            </a:r>
            <a:r>
              <a:rPr lang="ru-RU" dirty="0">
                <a:effectLst/>
                <a:latin typeface="Century Gothic" panose="020B0502020202020204" pitchFamily="34" charset="0"/>
              </a:rPr>
              <a:t>формальная знаковая система, служащая для формального описания и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реализации на компьютере алгоритмов обработки данных</a:t>
            </a:r>
          </a:p>
          <a:p>
            <a:pPr marL="0" indent="0">
              <a:buNone/>
            </a:pPr>
            <a:r>
              <a:rPr lang="ru-RU" dirty="0">
                <a:solidFill>
                  <a:srgbClr val="3C87D4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solidFill>
                  <a:srgbClr val="3C87D4"/>
                </a:solidFill>
                <a:effectLst/>
                <a:latin typeface="Century Gothic" panose="020B0502020202020204" pitchFamily="34" charset="0"/>
              </a:rPr>
              <a:t>Машинный язык </a:t>
            </a:r>
            <a:r>
              <a:rPr lang="ru-RU" dirty="0">
                <a:effectLst/>
                <a:latin typeface="Century Gothic" panose="020B0502020202020204" pitchFamily="34" charset="0"/>
              </a:rPr>
              <a:t>(машинный код) [</a:t>
            </a:r>
            <a:r>
              <a:rPr lang="en-GB" i="1" dirty="0">
                <a:effectLst/>
                <a:latin typeface="Century Gothic" panose="020B0502020202020204" pitchFamily="34" charset="0"/>
              </a:rPr>
              <a:t>machine language/code</a:t>
            </a:r>
            <a:r>
              <a:rPr lang="en-GB" dirty="0">
                <a:effectLst/>
                <a:latin typeface="Century Gothic" panose="020B0502020202020204" pitchFamily="34" charset="0"/>
              </a:rPr>
              <a:t>] – </a:t>
            </a:r>
            <a:r>
              <a:rPr lang="ru-RU" dirty="0">
                <a:effectLst/>
                <a:latin typeface="Century Gothic" panose="020B0502020202020204" pitchFamily="34" charset="0"/>
              </a:rPr>
              <a:t>запись команд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процессора непосредственно в том виде, в котором они поступают на ему для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выполнения</a:t>
            </a: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Wingdings" pitchFamily="2" charset="2"/>
              </a:rPr>
              <a:t></a:t>
            </a:r>
            <a:r>
              <a:rPr lang="ru-RU" dirty="0">
                <a:effectLst/>
                <a:latin typeface="Century Gothic" panose="020B0502020202020204" pitchFamily="34" charset="0"/>
              </a:rPr>
              <a:t> Для современных цифровых компьютеров общего назначения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осуществляется в </a:t>
            </a:r>
            <a:r>
              <a:rPr lang="ru-RU" b="1" dirty="0">
                <a:effectLst/>
                <a:latin typeface="Century Gothic" panose="020B0502020202020204" pitchFamily="34" charset="0"/>
              </a:rPr>
              <a:t>двоичном (бинарном) коде</a:t>
            </a:r>
            <a:endParaRPr lang="ru-RU" dirty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3C87D4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solidFill>
                  <a:srgbClr val="3C87D4"/>
                </a:solidFill>
                <a:effectLst/>
                <a:latin typeface="Century Gothic" panose="020B0502020202020204" pitchFamily="34" charset="0"/>
              </a:rPr>
              <a:t>Язык ассемблера</a:t>
            </a:r>
            <a:r>
              <a:rPr lang="ru-RU" b="1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[</a:t>
            </a:r>
            <a:r>
              <a:rPr lang="en-GB" i="1" dirty="0">
                <a:effectLst/>
                <a:latin typeface="Century Gothic" panose="020B0502020202020204" pitchFamily="34" charset="0"/>
              </a:rPr>
              <a:t>assembler language</a:t>
            </a:r>
            <a:r>
              <a:rPr lang="en-GB" dirty="0">
                <a:effectLst/>
                <a:latin typeface="Century Gothic" panose="020B0502020202020204" pitchFamily="34" charset="0"/>
              </a:rPr>
              <a:t>] – </a:t>
            </a:r>
            <a:r>
              <a:rPr lang="ru-RU" dirty="0">
                <a:effectLst/>
                <a:latin typeface="Century Gothic" panose="020B0502020202020204" pitchFamily="34" charset="0"/>
              </a:rPr>
              <a:t>это символьная форма машинного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языка с рядом возможностей, характерных для языка высокого уровня</a:t>
            </a: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С помощью языка ассемблера, как и с помощью машинного языка,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программист получает доступ ко </a:t>
            </a:r>
            <a:r>
              <a:rPr lang="ru-RU" dirty="0">
                <a:solidFill>
                  <a:srgbClr val="D5171F"/>
                </a:solidFill>
                <a:effectLst/>
                <a:latin typeface="Century Gothic" panose="020B0502020202020204" pitchFamily="34" charset="0"/>
              </a:rPr>
              <a:t>всем ресурсам компьютера</a:t>
            </a:r>
            <a:endParaRPr lang="ru-RU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46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4954C-1471-E79F-CCA3-E38AE02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05840"/>
            <a:ext cx="9603275" cy="847914"/>
          </a:xfrm>
        </p:spPr>
        <p:txBody>
          <a:bodyPr>
            <a:normAutofit fontScale="90000"/>
          </a:bodyPr>
          <a:lstStyle/>
          <a:p>
            <a:r>
              <a:rPr lang="ru-RU" dirty="0"/>
              <a:t>БАЗОВЫЕ ПОНЯТИЯ</a:t>
            </a:r>
            <a:br>
              <a:rPr lang="en-GB" dirty="0"/>
            </a:br>
            <a:r>
              <a:rPr lang="ru-RU" sz="2400" dirty="0"/>
              <a:t>ЯЗЫК ПРОГРАММИРОВАНИЯ</a:t>
            </a:r>
            <a:r>
              <a:rPr lang="en-GB" sz="2400" dirty="0"/>
              <a:t> </a:t>
            </a:r>
            <a:r>
              <a:rPr lang="ru-RU" sz="2400" dirty="0"/>
              <a:t>ВЫСОКОГО УРОВНЯ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F3B392-5738-7B1B-A4D4-DEEB737D4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B5AB2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solidFill>
                  <a:srgbClr val="0B5AB2"/>
                </a:solidFill>
                <a:effectLst/>
                <a:latin typeface="Century Gothic" panose="020B0502020202020204" pitchFamily="34" charset="0"/>
              </a:rPr>
              <a:t>Язык программирования высокого уровня</a:t>
            </a:r>
            <a:r>
              <a:rPr lang="ru-RU" dirty="0">
                <a:effectLst/>
                <a:latin typeface="Century Gothic" panose="020B0502020202020204" pitchFamily="34" charset="0"/>
              </a:rPr>
              <a:t> (ЯПВУ) [</a:t>
            </a:r>
            <a:r>
              <a:rPr lang="en-GB" i="1" dirty="0">
                <a:effectLst/>
                <a:latin typeface="Century Gothic" panose="020B0502020202020204" pitchFamily="34" charset="0"/>
              </a:rPr>
              <a:t>high-level language</a:t>
            </a:r>
            <a:r>
              <a:rPr lang="en-GB" dirty="0">
                <a:effectLst/>
                <a:latin typeface="Century Gothic" panose="020B0502020202020204" pitchFamily="34" charset="0"/>
              </a:rPr>
              <a:t>] –</a:t>
            </a:r>
          </a:p>
          <a:p>
            <a:pPr marL="0" indent="0">
              <a:buNone/>
            </a:pPr>
            <a:r>
              <a:rPr lang="en-GB" dirty="0">
                <a:effectLst/>
                <a:latin typeface="Century Gothic" panose="020B0502020202020204" pitchFamily="34" charset="0"/>
              </a:rPr>
              <a:t>1. </a:t>
            </a:r>
            <a:r>
              <a:rPr lang="ru-RU" dirty="0">
                <a:effectLst/>
                <a:latin typeface="Century Gothic" panose="020B0502020202020204" pitchFamily="34" charset="0"/>
              </a:rPr>
              <a:t>Язык программирования, понятия и структура которого удобны для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восприятия человеком (согласно ГОСТ 19781-90)</a:t>
            </a:r>
          </a:p>
          <a:p>
            <a:pPr marL="0" indent="0">
              <a:buNone/>
            </a:pPr>
            <a:r>
              <a:rPr lang="ru-RU" dirty="0">
                <a:effectLst/>
                <a:latin typeface="Century Gothic" panose="020B0502020202020204" pitchFamily="34" charset="0"/>
              </a:rPr>
              <a:t>2. Аппаратно-независимый язык программирования</a:t>
            </a: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Все ЯПВУ являются </a:t>
            </a:r>
            <a:r>
              <a:rPr lang="ru-RU" b="1" dirty="0">
                <a:solidFill>
                  <a:srgbClr val="3C87D4"/>
                </a:solidFill>
                <a:effectLst/>
                <a:latin typeface="Century Gothic" panose="020B0502020202020204" pitchFamily="34" charset="0"/>
              </a:rPr>
              <a:t>проблемно-ориентированными</a:t>
            </a:r>
            <a:r>
              <a:rPr lang="ru-RU" dirty="0">
                <a:effectLst/>
                <a:latin typeface="Century Gothic" panose="020B0502020202020204" pitchFamily="34" charset="0"/>
              </a:rPr>
              <a:t> (в той или иной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мере), то есть более подходящими для создания программ для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определённой предметной области</a:t>
            </a:r>
          </a:p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dirty="0">
                <a:effectLst/>
                <a:latin typeface="Century Gothic" panose="020B0502020202020204" pitchFamily="34" charset="0"/>
              </a:rPr>
              <a:t>Те из языков, которые не имеют явной привязки к предметной области,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принято называть </a:t>
            </a:r>
            <a:r>
              <a:rPr lang="ru-RU" b="1" dirty="0">
                <a:solidFill>
                  <a:srgbClr val="16A53F"/>
                </a:solidFill>
                <a:effectLst/>
                <a:latin typeface="Century Gothic" panose="020B0502020202020204" pitchFamily="34" charset="0"/>
              </a:rPr>
              <a:t>универсальными</a:t>
            </a:r>
            <a:endParaRPr lang="ru-RU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0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4954C-1471-E79F-CCA3-E38AE02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016007"/>
            <a:ext cx="4176511" cy="837748"/>
          </a:xfrm>
        </p:spPr>
        <p:txBody>
          <a:bodyPr>
            <a:normAutofit/>
          </a:bodyPr>
          <a:lstStyle/>
          <a:p>
            <a:r>
              <a:rPr lang="ru-RU" dirty="0"/>
              <a:t>БАЗОВЫЕ ПОНЯТИЯ</a:t>
            </a:r>
            <a:br>
              <a:rPr lang="en-GB" dirty="0"/>
            </a:br>
            <a:r>
              <a:rPr lang="ru-RU" sz="2200" dirty="0"/>
              <a:t>Лексемы </a:t>
            </a:r>
            <a:r>
              <a:rPr lang="en-GB" sz="2200" dirty="0" err="1"/>
              <a:t>c#</a:t>
            </a:r>
            <a:endParaRPr lang="ru-RU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F3B392-5738-7B1B-A4D4-DEEB737D4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latin typeface="Arial" panose="020B0604020202020204" pitchFamily="34" charset="0"/>
              </a:rPr>
              <a:t>• </a:t>
            </a:r>
            <a:r>
              <a:rPr lang="ru-RU" b="1" dirty="0">
                <a:effectLst/>
                <a:latin typeface="Century Gothic" panose="020B0502020202020204" pitchFamily="34" charset="0"/>
              </a:rPr>
              <a:t>Алфавит</a:t>
            </a:r>
            <a:r>
              <a:rPr lang="ru-RU" dirty="0">
                <a:effectLst/>
                <a:latin typeface="Century Gothic" panose="020B0502020202020204" pitchFamily="34" charset="0"/>
              </a:rPr>
              <a:t> [</a:t>
            </a:r>
            <a:r>
              <a:rPr lang="en-GB" dirty="0">
                <a:effectLst/>
                <a:latin typeface="Century Gothic" panose="020B0502020202020204" pitchFamily="34" charset="0"/>
              </a:rPr>
              <a:t>character set] </a:t>
            </a:r>
            <a:r>
              <a:rPr lang="ru-RU" dirty="0">
                <a:effectLst/>
                <a:latin typeface="Century Gothic" panose="020B0502020202020204" pitchFamily="34" charset="0"/>
              </a:rPr>
              <a:t>языка программирования – набор символов,</a:t>
            </a:r>
            <a:r>
              <a:rPr lang="en-GB" dirty="0">
                <a:effectLst/>
                <a:latin typeface="Century Gothic" panose="020B0502020202020204" pitchFamily="34" charset="0"/>
              </a:rPr>
              <a:t> </a:t>
            </a:r>
            <a:r>
              <a:rPr lang="ru-RU" dirty="0">
                <a:effectLst/>
                <a:latin typeface="Century Gothic" panose="020B0502020202020204" pitchFamily="34" charset="0"/>
              </a:rPr>
              <a:t>используемый для построения текста программы</a:t>
            </a:r>
          </a:p>
        </p:txBody>
      </p:sp>
      <p:pic>
        <p:nvPicPr>
          <p:cNvPr id="5" name="Рисунок 4" descr="Изображение выглядит как текст, снимок экрана, Шриф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F96DFBE5-EBB1-DB2A-2772-2A763508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503508"/>
            <a:ext cx="4960442" cy="12649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71098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1574</TotalTime>
  <Words>1400</Words>
  <Application>Microsoft Macintosh PowerPoint</Application>
  <PresentationFormat>Широкоэкранный</PresentationFormat>
  <Paragraphs>127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-apple-system</vt:lpstr>
      <vt:lpstr>Arial</vt:lpstr>
      <vt:lpstr>Calibri</vt:lpstr>
      <vt:lpstr>Century Gothic</vt:lpstr>
      <vt:lpstr>Gill Sans MT</vt:lpstr>
      <vt:lpstr>Helvetica</vt:lpstr>
      <vt:lpstr>SFMono-Regular</vt:lpstr>
      <vt:lpstr>Wingdings</vt:lpstr>
      <vt:lpstr>Галерея</vt:lpstr>
      <vt:lpstr>Введение в C#: основа работы</vt:lpstr>
      <vt:lpstr>ПАРАДИГМЫ ЯЗЫКОВ ПРОГРАММИРОВАНИЯ ИМПЕРАТИВНОСТЬ И ДЕКЛАРАТИВНОСТЬ</vt:lpstr>
      <vt:lpstr>ПАРАДИГМЫ ПРОГРАММИРОВАНИЯ C#</vt:lpstr>
      <vt:lpstr>ВОЗМОЖНОСТИ РАЗРАБОТКИ НА C# </vt:lpstr>
      <vt:lpstr>БАЗОВЫЕ ПОНЯТИЯ АЛГОРИТМ</vt:lpstr>
      <vt:lpstr>БАЗОВЫЕ ПОНЯТИЯ ПРОГРАММА</vt:lpstr>
      <vt:lpstr>БАЗОВЫЕ ПОНЯТИЯ ЯЗЫК ПРОГРАММИРОВАНИЯ</vt:lpstr>
      <vt:lpstr>БАЗОВЫЕ ПОНЯТИЯ ЯЗЫК ПРОГРАММИРОВАНИЯ ВЫСОКОГО УРОВНЯ</vt:lpstr>
      <vt:lpstr>БАЗОВЫЕ ПОНЯТИЯ Лексемы c#</vt:lpstr>
      <vt:lpstr>БАЗОВЫЕ ПОНЯТИЯ АЛФАВИТ c#</vt:lpstr>
      <vt:lpstr>БАЗОВЫЕ ПОНЯТИЯ КЛЮЧЕВЫЕ (СЛУЖЕБНЫЕ) СЛОВА C#</vt:lpstr>
      <vt:lpstr>БАЗОВЫЕ ПОНЯТИЯ ЕЩЁ НЕМНОГО ТЕРМИНОВ</vt:lpstr>
      <vt:lpstr>СТРУКТУРА ПРОСТОЙ ПРОГРАММЫ</vt:lpstr>
      <vt:lpstr>УПРОЩЕНИЕ НАПИСАНИЯ ПРОГРАММ – C# 9.0</vt:lpstr>
      <vt:lpstr>РОЛЬ ДЕКЛАРАЦИИ USING</vt:lpstr>
      <vt:lpstr>МЕТОД MAIN()</vt:lpstr>
      <vt:lpstr>БЛОК, ОПЕРАТОР И ОПЕРАЦИЯ В C#</vt:lpstr>
      <vt:lpstr>ОФОРМЛЕНИЕ КОДА</vt:lpstr>
      <vt:lpstr>ОФОРМЛЕНИЕ КОДА C#</vt:lpstr>
      <vt:lpstr>КОММЕНТАРИИ В КОДЕ C#</vt:lpstr>
      <vt:lpstr>Переменные</vt:lpstr>
      <vt:lpstr>Переменные</vt:lpstr>
      <vt:lpstr>Презентация PowerPoint</vt:lpstr>
      <vt:lpstr>константы</vt:lpstr>
      <vt:lpstr>Типы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C#: основа работы</dc:title>
  <dc:creator>Прозорский Михаил Алексеевич</dc:creator>
  <cp:lastModifiedBy>Прозорский Михаил Алексеевич</cp:lastModifiedBy>
  <cp:revision>3</cp:revision>
  <dcterms:created xsi:type="dcterms:W3CDTF">2025-01-16T08:47:27Z</dcterms:created>
  <dcterms:modified xsi:type="dcterms:W3CDTF">2025-01-17T11:38:42Z</dcterms:modified>
</cp:coreProperties>
</file>