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18"/>
  </p:normalViewPr>
  <p:slideViewPr>
    <p:cSldViewPr snapToGrid="0" showGuides="1">
      <p:cViewPr varScale="1">
        <p:scale>
          <a:sx n="125" d="100"/>
          <a:sy n="125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FEE52-2BBD-BAEC-4165-F87F859AD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</a:t>
            </a:r>
            <a:r>
              <a:rPr lang="en-GB" dirty="0"/>
              <a:t>C#: </a:t>
            </a:r>
            <a:r>
              <a:rPr lang="ru-RU" dirty="0"/>
              <a:t>основа работы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58E5AF-8479-F469-114D-32F8A767D1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GB" dirty="0"/>
              <a:t>Parse </a:t>
            </a:r>
            <a:r>
              <a:rPr lang="ru-RU" dirty="0"/>
              <a:t>и </a:t>
            </a:r>
            <a:r>
              <a:rPr lang="en-GB" dirty="0" err="1"/>
              <a:t>TryParse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961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7B4-5027-5113-0715-A927AE3D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Метод</a:t>
            </a:r>
            <a:r>
              <a:rPr lang="ru-RU" b="1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>
                <a:effectLst/>
                <a:latin typeface="Helvetica Neue" panose="02000503000000020004" pitchFamily="2" charset="0"/>
              </a:rPr>
              <a:t>Parse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57996-7E38-CA8D-1C3A-E3BE5CD6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Метод </a:t>
            </a:r>
            <a:r>
              <a:rPr lang="en-GB" dirty="0">
                <a:effectLst/>
                <a:latin typeface="Helvetica Neue" panose="02000503000000020004" pitchFamily="2" charset="0"/>
              </a:rPr>
              <a:t>Parse</a:t>
            </a:r>
            <a:r>
              <a:rPr lang="en-GB" b="1" dirty="0">
                <a:effectLst/>
                <a:latin typeface="Helvetica Neue" panose="02000503000000020004" pitchFamily="2" charset="0"/>
              </a:rPr>
              <a:t>: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Метод </a:t>
            </a:r>
            <a:r>
              <a:rPr lang="en-GB" dirty="0">
                <a:effectLst/>
                <a:latin typeface="Helvetica Neue" panose="02000503000000020004" pitchFamily="2" charset="0"/>
              </a:rPr>
              <a:t>Parse </a:t>
            </a:r>
            <a:r>
              <a:rPr lang="ru-RU" dirty="0">
                <a:effectLst/>
                <a:latin typeface="Helvetica Neue" panose="02000503000000020004" pitchFamily="2" charset="0"/>
              </a:rPr>
              <a:t>используется для преобразования строкового представления данных в соответствующий тип. Например, для преобразования строки в целое число можно использовать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int.Parse</a:t>
            </a:r>
            <a:r>
              <a:rPr lang="en-GB" dirty="0">
                <a:effectLst/>
                <a:latin typeface="Helvetica Neue" panose="02000503000000020004" pitchFamily="2" charset="0"/>
              </a:rPr>
              <a:t>().</a:t>
            </a: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Особенности:</a:t>
            </a:r>
            <a:endParaRPr lang="en-GB" b="1" dirty="0">
              <a:latin typeface="Helvetica Neue" panose="02000503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Генерирует исключение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FormatException</a:t>
            </a:r>
            <a:r>
              <a:rPr lang="en-GB" dirty="0">
                <a:effectLst/>
                <a:latin typeface="Helvetica Neue" panose="02000503000000020004" pitchFamily="2" charset="0"/>
              </a:rPr>
              <a:t>, </a:t>
            </a:r>
            <a:r>
              <a:rPr lang="ru-RU" dirty="0">
                <a:effectLst/>
                <a:latin typeface="Helvetica Neue" panose="02000503000000020004" pitchFamily="2" charset="0"/>
              </a:rPr>
              <a:t>если строка не может быть преобразована в нужный тип.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Не проверяет корректность данных перед их преобразованием.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Пример</a:t>
            </a:r>
            <a:r>
              <a:rPr lang="ru-RU" b="1" dirty="0">
                <a:latin typeface="Helvetica Neue" panose="02000503000000020004" pitchFamily="2" charset="0"/>
              </a:rPr>
              <a:t>ы в </a:t>
            </a:r>
            <a:r>
              <a:rPr lang="ru-RU" b="1" dirty="0" err="1">
                <a:latin typeface="Helvetica Neue" panose="02000503000000020004" pitchFamily="2" charset="0"/>
              </a:rPr>
              <a:t>реплите</a:t>
            </a:r>
            <a:endParaRPr lang="en-GB" i="1" dirty="0"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endParaRPr lang="en-GB" i="1" dirty="0"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endParaRPr lang="en-GB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6DB4E-C7A5-FDF8-B9A7-E574C9CF8DED}"/>
              </a:ext>
            </a:extLst>
          </p:cNvPr>
          <p:cNvSpPr txBox="1"/>
          <p:nvPr/>
        </p:nvSpPr>
        <p:spPr>
          <a:xfrm>
            <a:off x="5852160" y="5711875"/>
            <a:ext cx="72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replit.com</a:t>
            </a:r>
            <a:r>
              <a:rPr lang="ru-RU" dirty="0"/>
              <a:t>/@</a:t>
            </a:r>
            <a:r>
              <a:rPr lang="ru-RU" dirty="0" err="1"/>
              <a:t>mprozorskiy</a:t>
            </a:r>
            <a:r>
              <a:rPr lang="ru-RU" dirty="0"/>
              <a:t>/</a:t>
            </a:r>
            <a:r>
              <a:rPr lang="ru-RU" dirty="0" err="1"/>
              <a:t>NoteworthyTanModules#main.cs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23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7B4-5027-5113-0715-A927AE3D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Метод</a:t>
            </a:r>
            <a:r>
              <a:rPr lang="ru-RU" b="1" dirty="0">
                <a:effectLst/>
                <a:latin typeface="Helvetica Neue" panose="02000503000000020004" pitchFamily="2" charset="0"/>
              </a:rPr>
              <a:t>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TryParse</a:t>
            </a:r>
            <a:endParaRPr lang="en-GB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57996-7E38-CA8D-1C3A-E3BE5CD6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Метод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TryParse</a:t>
            </a:r>
            <a:r>
              <a:rPr lang="en-GB" dirty="0">
                <a:effectLst/>
                <a:latin typeface="Helvetica Neue" panose="02000503000000020004" pitchFamily="2" charset="0"/>
              </a:rPr>
              <a:t>: </a:t>
            </a:r>
            <a:r>
              <a:rPr lang="ru-RU" dirty="0">
                <a:effectLst/>
                <a:latin typeface="Helvetica Neue" panose="02000503000000020004" pitchFamily="2" charset="0"/>
              </a:rPr>
              <a:t>Метод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TryParse</a:t>
            </a:r>
            <a:r>
              <a:rPr lang="en-GB" dirty="0"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effectLst/>
                <a:latin typeface="Helvetica Neue" panose="02000503000000020004" pitchFamily="2" charset="0"/>
              </a:rPr>
              <a:t>более безопасный способ преобразования строк в нужный тип. Он пытается выполнить преобразование и возвращает булево значение, указывающее, удалось ли преобразовать строку.</a:t>
            </a:r>
            <a:br>
              <a:rPr lang="ru-RU" dirty="0">
                <a:effectLst/>
                <a:latin typeface="Helvetica Neue" panose="02000503000000020004" pitchFamily="2" charset="0"/>
              </a:rPr>
            </a:br>
            <a:r>
              <a:rPr lang="ru-RU" dirty="0">
                <a:effectLst/>
                <a:latin typeface="Helvetica Neue" panose="02000503000000020004" pitchFamily="2" charset="0"/>
              </a:rPr>
              <a:t>Пример:</a:t>
            </a: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Особенности: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Возвращает </a:t>
            </a:r>
            <a:r>
              <a:rPr lang="en-GB" dirty="0">
                <a:effectLst/>
                <a:latin typeface="Helvetica Neue" panose="02000503000000020004" pitchFamily="2" charset="0"/>
              </a:rPr>
              <a:t>true, </a:t>
            </a:r>
            <a:r>
              <a:rPr lang="ru-RU" dirty="0">
                <a:effectLst/>
                <a:latin typeface="Helvetica Neue" panose="02000503000000020004" pitchFamily="2" charset="0"/>
              </a:rPr>
              <a:t>если преобразование прошло успешно, и </a:t>
            </a:r>
            <a:r>
              <a:rPr lang="en-GB" dirty="0">
                <a:effectLst/>
                <a:latin typeface="Helvetica Neue" panose="02000503000000020004" pitchFamily="2" charset="0"/>
              </a:rPr>
              <a:t>false, </a:t>
            </a:r>
            <a:r>
              <a:rPr lang="ru-RU" dirty="0">
                <a:effectLst/>
                <a:latin typeface="Helvetica Neue" panose="02000503000000020004" pitchFamily="2" charset="0"/>
              </a:rPr>
              <a:t>если произошла ошибка.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>
                <a:effectLst/>
                <a:latin typeface="Helvetica Neue" panose="02000503000000020004" pitchFamily="2" charset="0"/>
              </a:rPr>
              <a:t>Не генерирует исключения, что делает его безопаснее для использования в реальных приложениях.</a:t>
            </a: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Пример</a:t>
            </a:r>
            <a:r>
              <a:rPr lang="ru-RU" b="1" dirty="0">
                <a:latin typeface="Helvetica Neue" panose="02000503000000020004" pitchFamily="2" charset="0"/>
              </a:rPr>
              <a:t>ы в </a:t>
            </a:r>
            <a:r>
              <a:rPr lang="ru-RU" b="1" dirty="0" err="1">
                <a:latin typeface="Helvetica Neue" panose="02000503000000020004" pitchFamily="2" charset="0"/>
              </a:rPr>
              <a:t>реплите</a:t>
            </a:r>
            <a:endParaRPr lang="en-GB" i="1" dirty="0"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endParaRPr lang="en-GB" i="1" dirty="0">
              <a:latin typeface="Helvetica Neue" panose="02000503000000020004" pitchFamily="2" charset="0"/>
            </a:endParaRPr>
          </a:p>
          <a:p>
            <a:pPr marL="457200" lvl="1" indent="0">
              <a:buNone/>
            </a:pPr>
            <a:endParaRPr lang="en-GB" i="1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6DB4E-C7A5-FDF8-B9A7-E574C9CF8DED}"/>
              </a:ext>
            </a:extLst>
          </p:cNvPr>
          <p:cNvSpPr txBox="1"/>
          <p:nvPr/>
        </p:nvSpPr>
        <p:spPr>
          <a:xfrm>
            <a:off x="5852160" y="5711875"/>
            <a:ext cx="72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replit.com</a:t>
            </a:r>
            <a:r>
              <a:rPr lang="ru-RU" dirty="0"/>
              <a:t>/@</a:t>
            </a:r>
            <a:r>
              <a:rPr lang="ru-RU" dirty="0" err="1"/>
              <a:t>mprozorskiy</a:t>
            </a:r>
            <a:r>
              <a:rPr lang="ru-RU" dirty="0"/>
              <a:t>/</a:t>
            </a:r>
            <a:r>
              <a:rPr lang="ru-RU" dirty="0" err="1"/>
              <a:t>NoteworthyTanModules#main.cs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60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7B4-5027-5113-0715-A927AE3D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Введение в обработку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57996-7E38-CA8D-1C3A-E3BE5CD6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- В </a:t>
            </a:r>
            <a:r>
              <a:rPr lang="en-GB" dirty="0">
                <a:effectLst/>
                <a:latin typeface="Helvetica Neue" panose="02000503000000020004" pitchFamily="2" charset="0"/>
              </a:rPr>
              <a:t>C# </a:t>
            </a:r>
            <a:r>
              <a:rPr lang="ru-RU" dirty="0">
                <a:effectLst/>
                <a:latin typeface="Helvetica Neue" panose="02000503000000020004" pitchFamily="2" charset="0"/>
              </a:rPr>
              <a:t>обработка ошибок осуществляется с помощью конструкции `</a:t>
            </a:r>
            <a:r>
              <a:rPr lang="en-GB" dirty="0">
                <a:effectLst/>
                <a:latin typeface="Helvetica Neue" panose="02000503000000020004" pitchFamily="2" charset="0"/>
              </a:rPr>
              <a:t>try-catch`.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- </a:t>
            </a:r>
            <a:r>
              <a:rPr lang="ru-RU" dirty="0">
                <a:effectLst/>
                <a:latin typeface="Helvetica Neue" panose="02000503000000020004" pitchFamily="2" charset="0"/>
              </a:rPr>
              <a:t>Исключения (</a:t>
            </a:r>
            <a:r>
              <a:rPr lang="en-GB" dirty="0">
                <a:effectLst/>
                <a:latin typeface="Helvetica Neue" panose="02000503000000020004" pitchFamily="2" charset="0"/>
              </a:rPr>
              <a:t>exceptions) — </a:t>
            </a:r>
            <a:r>
              <a:rPr lang="ru-RU" dirty="0">
                <a:effectLst/>
                <a:latin typeface="Helvetica Neue" panose="02000503000000020004" pitchFamily="2" charset="0"/>
              </a:rPr>
              <a:t>это непредвиденные ситуации, которые могут возникнуть в ходе выполнения программы, такие как деление на ноль, недопустимый формат данных, ошибки при чтении файлов и т. д.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- Когда возникает исключение, выполнение программы прерывается, если исключение не перехвачено с помощью конструкции `</a:t>
            </a:r>
            <a:r>
              <a:rPr lang="en-GB" dirty="0">
                <a:effectLst/>
                <a:latin typeface="Helvetica Neue" panose="02000503000000020004" pitchFamily="2" charset="0"/>
              </a:rPr>
              <a:t>try-catch`.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6DB4E-C7A5-FDF8-B9A7-E574C9CF8DED}"/>
              </a:ext>
            </a:extLst>
          </p:cNvPr>
          <p:cNvSpPr txBox="1"/>
          <p:nvPr/>
        </p:nvSpPr>
        <p:spPr>
          <a:xfrm>
            <a:off x="5852160" y="5711875"/>
            <a:ext cx="72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replit.com</a:t>
            </a:r>
            <a:r>
              <a:rPr lang="ru-RU" dirty="0"/>
              <a:t>/@</a:t>
            </a:r>
            <a:r>
              <a:rPr lang="ru-RU" dirty="0" err="1"/>
              <a:t>mprozorskiy</a:t>
            </a:r>
            <a:r>
              <a:rPr lang="ru-RU" dirty="0"/>
              <a:t>/</a:t>
            </a:r>
            <a:r>
              <a:rPr lang="ru-RU" dirty="0" err="1"/>
              <a:t>NoteworthyTanModules#main.cs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1874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7B4-5027-5113-0715-A927AE3D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Основы конструкции </a:t>
            </a:r>
            <a:r>
              <a:rPr lang="en-GB" dirty="0"/>
              <a:t>try-catch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57996-7E38-CA8D-1C3A-E3BE5CD6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Конструкция </a:t>
            </a:r>
            <a:r>
              <a:rPr lang="en-GB" b="1" dirty="0">
                <a:effectLst/>
                <a:latin typeface="Helvetica Neue" panose="02000503000000020004" pitchFamily="2" charset="0"/>
              </a:rPr>
              <a:t>try-catch</a:t>
            </a:r>
            <a:r>
              <a:rPr lang="en-GB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   - </a:t>
            </a:r>
            <a:r>
              <a:rPr lang="en-GB" b="1" dirty="0">
                <a:effectLst/>
                <a:latin typeface="Helvetica Neue" panose="02000503000000020004" pitchFamily="2" charset="0"/>
              </a:rPr>
              <a:t>try</a:t>
            </a:r>
            <a:r>
              <a:rPr lang="en-GB" dirty="0"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effectLst/>
                <a:latin typeface="Helvetica Neue" panose="02000503000000020004" pitchFamily="2" charset="0"/>
              </a:rPr>
              <a:t>блок, в котором может возникнуть исключение.</a:t>
            </a: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   - </a:t>
            </a:r>
            <a:r>
              <a:rPr lang="en-GB" b="1" dirty="0">
                <a:effectLst/>
                <a:latin typeface="Helvetica Neue" panose="02000503000000020004" pitchFamily="2" charset="0"/>
              </a:rPr>
              <a:t>catch</a:t>
            </a:r>
            <a:r>
              <a:rPr lang="en-GB" dirty="0">
                <a:effectLst/>
                <a:latin typeface="Helvetica Neue" panose="02000503000000020004" pitchFamily="2" charset="0"/>
              </a:rPr>
              <a:t> — </a:t>
            </a:r>
            <a:r>
              <a:rPr lang="ru-RU" dirty="0">
                <a:effectLst/>
                <a:latin typeface="Helvetica Neue" panose="02000503000000020004" pitchFamily="2" charset="0"/>
              </a:rPr>
              <a:t>блок, который перехватывает исключение, если оно возникло в блоке </a:t>
            </a:r>
            <a:r>
              <a:rPr lang="en-GB" b="1" dirty="0">
                <a:effectLst/>
                <a:latin typeface="Helvetica Neue" panose="02000503000000020004" pitchFamily="2" charset="0"/>
              </a:rPr>
              <a:t>try</a:t>
            </a:r>
            <a:r>
              <a:rPr lang="en-GB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Пример использования:</a:t>
            </a:r>
          </a:p>
          <a:p>
            <a:pPr marL="0" indent="0">
              <a:buNone/>
            </a:pPr>
            <a:r>
              <a:rPr lang="ru-RU" dirty="0">
                <a:effectLst/>
                <a:latin typeface="Helvetica Neue" panose="02000503000000020004" pitchFamily="2" charset="0"/>
              </a:rPr>
              <a:t>   - Простой пример с делением на ноль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в </a:t>
            </a:r>
            <a:r>
              <a:rPr lang="ru-RU" dirty="0" err="1">
                <a:effectLst/>
                <a:latin typeface="Helvetica Neue" panose="02000503000000020004" pitchFamily="2" charset="0"/>
              </a:rPr>
              <a:t>реплите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dirty="0">
                <a:effectLst/>
                <a:latin typeface="Helvetica Neue" panose="02000503000000020004" pitchFamily="2" charset="0"/>
              </a:rPr>
              <a:t>Общий блок </a:t>
            </a:r>
            <a:r>
              <a:rPr lang="en-GB" b="1" dirty="0">
                <a:effectLst/>
                <a:latin typeface="Helvetica Neue" panose="02000503000000020004" pitchFamily="2" charset="0"/>
              </a:rPr>
              <a:t>catch</a:t>
            </a:r>
            <a:r>
              <a:rPr lang="en-GB" dirty="0">
                <a:effectLst/>
                <a:latin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r>
              <a:rPr lang="en-GB" dirty="0">
                <a:effectLst/>
                <a:latin typeface="Helvetica Neue" panose="02000503000000020004" pitchFamily="2" charset="0"/>
              </a:rPr>
              <a:t>   - </a:t>
            </a:r>
            <a:r>
              <a:rPr lang="ru-RU" dirty="0">
                <a:effectLst/>
                <a:latin typeface="Helvetica Neue" panose="02000503000000020004" pitchFamily="2" charset="0"/>
              </a:rPr>
              <a:t>Если вы не знаете, какой тип исключения может возникнуть, можно использовать общий </a:t>
            </a:r>
            <a:r>
              <a:rPr lang="en-GB" dirty="0">
                <a:effectLst/>
                <a:latin typeface="Helvetica Neue" panose="02000503000000020004" pitchFamily="2" charset="0"/>
              </a:rPr>
              <a:t>catch </a:t>
            </a:r>
            <a:r>
              <a:rPr lang="ru-RU" dirty="0">
                <a:effectLst/>
                <a:latin typeface="Helvetica Neue" panose="02000503000000020004" pitchFamily="2" charset="0"/>
              </a:rPr>
              <a:t>для всех исключений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6DB4E-C7A5-FDF8-B9A7-E574C9CF8DED}"/>
              </a:ext>
            </a:extLst>
          </p:cNvPr>
          <p:cNvSpPr txBox="1"/>
          <p:nvPr/>
        </p:nvSpPr>
        <p:spPr>
          <a:xfrm>
            <a:off x="5852160" y="5711875"/>
            <a:ext cx="72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replit.com</a:t>
            </a:r>
            <a:r>
              <a:rPr lang="ru-RU" dirty="0"/>
              <a:t>/@</a:t>
            </a:r>
            <a:r>
              <a:rPr lang="ru-RU" dirty="0" err="1"/>
              <a:t>mprozorskiy</a:t>
            </a:r>
            <a:r>
              <a:rPr lang="ru-RU" dirty="0"/>
              <a:t>/</a:t>
            </a:r>
            <a:r>
              <a:rPr lang="ru-RU" dirty="0" err="1"/>
              <a:t>NoteworthyTanModules#main.cs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579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397B4-5027-5113-0715-A927AE3D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ru-RU" dirty="0">
                <a:effectLst/>
                <a:latin typeface="Helvetica Neue" panose="02000503000000020004" pitchFamily="2" charset="0"/>
              </a:rPr>
              <a:t>Лучшие практики при обработке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57996-7E38-CA8D-1C3A-E3BE5CD6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>
                <a:effectLst/>
                <a:latin typeface="Helvetica Neue" panose="02000503000000020004" pitchFamily="2" charset="0"/>
              </a:rPr>
              <a:t>Не ловить все исключения подряд</a:t>
            </a:r>
            <a:r>
              <a:rPr lang="ru-RU" dirty="0">
                <a:effectLst/>
                <a:latin typeface="Helvetica Neue" panose="02000503000000020004" pitchFamily="2" charset="0"/>
              </a:rPr>
              <a:t>: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- Поймать и обработать конкретные исключения (например, `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FormatException</a:t>
            </a:r>
            <a:r>
              <a:rPr lang="en-GB" dirty="0">
                <a:effectLst/>
                <a:latin typeface="Helvetica Neue" panose="02000503000000020004" pitchFamily="2" charset="0"/>
              </a:rPr>
              <a:t>`, `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ArgumentNullException</a:t>
            </a:r>
            <a:r>
              <a:rPr lang="en-GB" dirty="0">
                <a:effectLst/>
                <a:latin typeface="Helvetica Neue" panose="02000503000000020004" pitchFamily="2" charset="0"/>
              </a:rPr>
              <a:t>`, `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IOException</a:t>
            </a:r>
            <a:r>
              <a:rPr lang="en-GB" dirty="0">
                <a:effectLst/>
                <a:latin typeface="Helvetica Neue" panose="02000503000000020004" pitchFamily="2" charset="0"/>
              </a:rPr>
              <a:t>`) </a:t>
            </a:r>
            <a:r>
              <a:rPr lang="ru-RU" dirty="0">
                <a:effectLst/>
                <a:latin typeface="Helvetica Neue" panose="02000503000000020004" pitchFamily="2" charset="0"/>
              </a:rPr>
              <a:t>намного более эффективно, чем ловить все исключения через `</a:t>
            </a:r>
            <a:r>
              <a:rPr lang="en-GB" dirty="0">
                <a:effectLst/>
                <a:latin typeface="Helvetica Neue" panose="02000503000000020004" pitchFamily="2" charset="0"/>
              </a:rPr>
              <a:t>catch (Exception ex)`.</a:t>
            </a: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Логирование ошибок:</a:t>
            </a:r>
            <a:r>
              <a:rPr lang="en-GB" b="1" dirty="0">
                <a:effectLst/>
                <a:latin typeface="Helvetica Neue" panose="02000503000000020004" pitchFamily="2" charset="0"/>
              </a:rPr>
              <a:t> </a:t>
            </a:r>
            <a:r>
              <a:rPr lang="ru-RU" dirty="0">
                <a:effectLst/>
                <a:latin typeface="Helvetica Neue" panose="02000503000000020004" pitchFamily="2" charset="0"/>
              </a:rPr>
              <a:t>- Когда возникает исключение, полезно не только вывести сообщение, но и записать подробную информацию о нем, например, с помощью логгера. Это важно при создании приложений для реальных пользователей.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Использование `</a:t>
            </a:r>
            <a:r>
              <a:rPr lang="en-GB" b="1" dirty="0">
                <a:effectLst/>
                <a:latin typeface="Helvetica Neue" panose="02000503000000020004" pitchFamily="2" charset="0"/>
              </a:rPr>
              <a:t>finally`: </a:t>
            </a:r>
            <a:r>
              <a:rPr lang="en-GB" dirty="0">
                <a:effectLst/>
                <a:latin typeface="Helvetica Neue" panose="02000503000000020004" pitchFamily="2" charset="0"/>
              </a:rPr>
              <a:t>- </a:t>
            </a:r>
            <a:r>
              <a:rPr lang="ru-RU" dirty="0">
                <a:effectLst/>
                <a:latin typeface="Helvetica Neue" panose="02000503000000020004" pitchFamily="2" charset="0"/>
              </a:rPr>
              <a:t>Блок `</a:t>
            </a:r>
            <a:r>
              <a:rPr lang="en-GB" dirty="0">
                <a:effectLst/>
                <a:latin typeface="Helvetica Neue" panose="02000503000000020004" pitchFamily="2" charset="0"/>
              </a:rPr>
              <a:t>finally` </a:t>
            </a:r>
            <a:r>
              <a:rPr lang="ru-RU" dirty="0">
                <a:effectLst/>
                <a:latin typeface="Helvetica Neue" panose="02000503000000020004" pitchFamily="2" charset="0"/>
              </a:rPr>
              <a:t>используется для выполнения кода, который должен выполниться в любом случае (например, для закрытия файлов, освобождения ресурсов).</a:t>
            </a:r>
            <a:r>
              <a:rPr lang="en-GB" dirty="0">
                <a:effectLst/>
                <a:latin typeface="Helvetica Neue" panose="02000503000000020004" pitchFamily="2" charset="0"/>
              </a:rPr>
              <a:t> </a:t>
            </a:r>
            <a:endParaRPr lang="ru-RU" dirty="0">
              <a:effectLst/>
              <a:latin typeface="Helvetica Neue" panose="02000503000000020004" pitchFamily="2" charset="0"/>
            </a:endParaRPr>
          </a:p>
          <a:p>
            <a:r>
              <a:rPr lang="ru-RU" b="1" dirty="0">
                <a:effectLst/>
                <a:latin typeface="Helvetica Neue" panose="02000503000000020004" pitchFamily="2" charset="0"/>
              </a:rPr>
              <a:t>Проверка данных до выполнения: </a:t>
            </a:r>
            <a:r>
              <a:rPr lang="ru-RU" dirty="0">
                <a:effectLst/>
                <a:latin typeface="Helvetica Neue" panose="02000503000000020004" pitchFamily="2" charset="0"/>
              </a:rPr>
              <a:t>- Лучше всего проверять данные до того, как выполнить операцию. Например, перед использованием `</a:t>
            </a:r>
            <a:r>
              <a:rPr lang="en-GB" dirty="0">
                <a:effectLst/>
                <a:latin typeface="Helvetica Neue" panose="02000503000000020004" pitchFamily="2" charset="0"/>
              </a:rPr>
              <a:t>Parse` </a:t>
            </a:r>
            <a:r>
              <a:rPr lang="ru-RU" dirty="0">
                <a:effectLst/>
                <a:latin typeface="Helvetica Neue" panose="02000503000000020004" pitchFamily="2" charset="0"/>
              </a:rPr>
              <a:t>или `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TryParse</a:t>
            </a:r>
            <a:r>
              <a:rPr lang="en-GB" dirty="0">
                <a:effectLst/>
                <a:latin typeface="Helvetica Neue" panose="02000503000000020004" pitchFamily="2" charset="0"/>
              </a:rPr>
              <a:t>` </a:t>
            </a:r>
            <a:r>
              <a:rPr lang="ru-RU" dirty="0">
                <a:effectLst/>
                <a:latin typeface="Helvetica Neue" panose="02000503000000020004" pitchFamily="2" charset="0"/>
              </a:rPr>
              <a:t>лучше проверить, является ли строка пустой или имеет ли правильный формат.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6DB4E-C7A5-FDF8-B9A7-E574C9CF8DED}"/>
              </a:ext>
            </a:extLst>
          </p:cNvPr>
          <p:cNvSpPr txBox="1"/>
          <p:nvPr/>
        </p:nvSpPr>
        <p:spPr>
          <a:xfrm>
            <a:off x="5852160" y="5711875"/>
            <a:ext cx="724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https</a:t>
            </a:r>
            <a:r>
              <a:rPr lang="ru-RU" dirty="0"/>
              <a:t>://</a:t>
            </a:r>
            <a:r>
              <a:rPr lang="ru-RU" dirty="0" err="1"/>
              <a:t>replit.com</a:t>
            </a:r>
            <a:r>
              <a:rPr lang="ru-RU" dirty="0"/>
              <a:t>/@</a:t>
            </a:r>
            <a:r>
              <a:rPr lang="ru-RU" dirty="0" err="1"/>
              <a:t>mprozorskiy</a:t>
            </a:r>
            <a:r>
              <a:rPr lang="ru-RU" dirty="0"/>
              <a:t>/</a:t>
            </a:r>
            <a:r>
              <a:rPr lang="ru-RU" dirty="0" err="1"/>
              <a:t>NoteworthyTanModules#main.cs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68201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Галерея</Template>
  <TotalTime>81</TotalTime>
  <Words>500</Words>
  <Application>Microsoft Macintosh PowerPoint</Application>
  <PresentationFormat>Широкоэкранный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Helvetica Neue</vt:lpstr>
      <vt:lpstr>Галерея</vt:lpstr>
      <vt:lpstr>Введение в C#: основа работы</vt:lpstr>
      <vt:lpstr>Метод Parse</vt:lpstr>
      <vt:lpstr>Метод TryParse</vt:lpstr>
      <vt:lpstr>Введение в обработку ошибок</vt:lpstr>
      <vt:lpstr>Основы конструкции try-catch</vt:lpstr>
      <vt:lpstr>Лучшие практики при обработке ошибок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C#: основа работы</dc:title>
  <dc:creator>Прозорский Михаил Алексеевич</dc:creator>
  <cp:lastModifiedBy>Прозорский Михаил Алексеевич</cp:lastModifiedBy>
  <cp:revision>1</cp:revision>
  <dcterms:created xsi:type="dcterms:W3CDTF">2025-01-23T09:18:37Z</dcterms:created>
  <dcterms:modified xsi:type="dcterms:W3CDTF">2025-01-23T10:40:10Z</dcterms:modified>
</cp:coreProperties>
</file>