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F3F3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5" autoAdjust="0"/>
    <p:restoredTop sz="83444" autoAdjust="0"/>
  </p:normalViewPr>
  <p:slideViewPr>
    <p:cSldViewPr>
      <p:cViewPr varScale="1">
        <p:scale>
          <a:sx n="101" d="100"/>
          <a:sy n="101" d="100"/>
        </p:scale>
        <p:origin x="-18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05D8-F976-4ACE-A75B-A8404237EA84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E3EFA-BEF2-4DF5-B769-BEAA3CD311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0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총알 거리에 따라 사라짐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</a:t>
            </a:r>
            <a:r>
              <a:rPr lang="ko-KR" altLang="en-US" baseline="0" dirty="0" smtClean="0"/>
              <a:t>총알과 트리 </a:t>
            </a:r>
            <a:r>
              <a:rPr lang="ko-KR" altLang="en-US" baseline="0" dirty="0" err="1" smtClean="0"/>
              <a:t>구충돌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실습</a:t>
            </a:r>
            <a:r>
              <a:rPr lang="en-US" altLang="ko-KR" baseline="0" dirty="0" smtClean="0"/>
              <a:t>2 : </a:t>
            </a:r>
            <a:r>
              <a:rPr lang="ko-KR" altLang="en-US" baseline="0" dirty="0" err="1" smtClean="0"/>
              <a:t>일정거리시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몬스터</a:t>
            </a:r>
            <a:r>
              <a:rPr lang="ko-KR" altLang="en-US" baseline="0" dirty="0" smtClean="0"/>
              <a:t> 따라옴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방향에 맞게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0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총알 거리에 따라 사라짐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</a:t>
            </a:r>
            <a:r>
              <a:rPr lang="ko-KR" altLang="en-US" baseline="0" dirty="0" smtClean="0"/>
              <a:t>총알과 트리 </a:t>
            </a:r>
            <a:r>
              <a:rPr lang="ko-KR" altLang="en-US" baseline="0" dirty="0" err="1" smtClean="0"/>
              <a:t>구충돌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실습</a:t>
            </a:r>
            <a:r>
              <a:rPr lang="en-US" altLang="ko-KR" baseline="0" dirty="0" smtClean="0"/>
              <a:t>2 : </a:t>
            </a:r>
            <a:r>
              <a:rPr lang="ko-KR" altLang="en-US" baseline="0" dirty="0" err="1" smtClean="0"/>
              <a:t>일정거리시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몬스터</a:t>
            </a:r>
            <a:r>
              <a:rPr lang="ko-KR" altLang="en-US" baseline="0" dirty="0" smtClean="0"/>
              <a:t> 따라옴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방향에 맞게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06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총알 거리에 따라 사라짐</a:t>
            </a:r>
            <a:endParaRPr lang="en-US" altLang="ko-KR" baseline="0" dirty="0" smtClean="0"/>
          </a:p>
          <a:p>
            <a:r>
              <a:rPr lang="en-US" altLang="ko-KR" baseline="0" dirty="0" smtClean="0"/>
              <a:t>           </a:t>
            </a:r>
            <a:r>
              <a:rPr lang="ko-KR" altLang="en-US" baseline="0" dirty="0" smtClean="0"/>
              <a:t>총알과 트리 </a:t>
            </a:r>
            <a:r>
              <a:rPr lang="ko-KR" altLang="en-US" baseline="0" dirty="0" err="1" smtClean="0"/>
              <a:t>구충돌</a:t>
            </a:r>
            <a:endParaRPr lang="en-US" altLang="ko-KR" baseline="0" dirty="0" smtClean="0"/>
          </a:p>
          <a:p>
            <a:r>
              <a:rPr lang="ko-KR" altLang="en-US" baseline="0" dirty="0" smtClean="0"/>
              <a:t>실습</a:t>
            </a:r>
            <a:r>
              <a:rPr lang="en-US" altLang="ko-KR" baseline="0" dirty="0" smtClean="0"/>
              <a:t>2 : </a:t>
            </a:r>
            <a:r>
              <a:rPr lang="ko-KR" altLang="en-US" baseline="0" dirty="0" err="1" smtClean="0"/>
              <a:t>일정거리시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몬스터</a:t>
            </a:r>
            <a:r>
              <a:rPr lang="ko-KR" altLang="en-US" baseline="0" dirty="0" smtClean="0"/>
              <a:t> 따라옴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방향에 맞게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0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총알 중력적용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smtClean="0"/>
              <a:t>총알발사 시 포신 흔들기</a:t>
            </a:r>
            <a:endParaRPr lang="en-US" altLang="ko-KR" dirty="0" smtClean="0"/>
          </a:p>
          <a:p>
            <a:r>
              <a:rPr lang="en-US" altLang="ko-KR" dirty="0" smtClean="0"/>
              <a:t>         </a:t>
            </a:r>
            <a:r>
              <a:rPr lang="ko-KR" altLang="en-US" dirty="0" smtClean="0"/>
              <a:t>총알 충돌 시 나무 반경에 있는 오브젝트 사라짐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7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247p : </a:t>
            </a:r>
            <a:r>
              <a:rPr lang="ko-KR" altLang="en-US" dirty="0" smtClean="0"/>
              <a:t>계층구조 설명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사실 </a:t>
            </a:r>
            <a:r>
              <a:rPr lang="ko-KR" altLang="en-US" dirty="0" err="1" smtClean="0"/>
              <a:t>그닥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설명없음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          </a:t>
            </a:r>
            <a:r>
              <a:rPr lang="ko-KR" altLang="en-US" dirty="0" err="1" smtClean="0"/>
              <a:t>오브텍트</a:t>
            </a:r>
            <a:r>
              <a:rPr lang="ko-KR" altLang="en-US" dirty="0" smtClean="0"/>
              <a:t> 통합 인터페이스가 필요하므로 좀더 뒤에 </a:t>
            </a:r>
            <a:r>
              <a:rPr lang="ko-KR" altLang="en-US" dirty="0" err="1" smtClean="0"/>
              <a:t>실습하기로하자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0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216p : </a:t>
            </a:r>
            <a:r>
              <a:rPr lang="ko-KR" altLang="en-US" dirty="0" smtClean="0"/>
              <a:t>빌보드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3EFA-BEF2-4DF5-B769-BEAA3CD3116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3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E6CFD9-54BA-4691-81D6-68239E2CAFDB}" type="datetimeFigureOut">
              <a:rPr lang="ko-KR" altLang="en-US" smtClean="0"/>
              <a:t>2016-11-04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F67A7-35A5-4036-8580-AC06BD44A6E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752601"/>
            <a:ext cx="8892480" cy="1829761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3D</a:t>
            </a:r>
            <a:r>
              <a:rPr lang="ko-KR" altLang="en-US" sz="4000" dirty="0" smtClean="0"/>
              <a:t>게임프로그래밍 오브젝트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(</a:t>
            </a:r>
            <a:r>
              <a:rPr lang="ko-KR" altLang="en-US" sz="4000" dirty="0" smtClean="0"/>
              <a:t>벡터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행렬연산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빌보드</a:t>
            </a:r>
            <a:r>
              <a:rPr lang="en-US" altLang="ko-KR" sz="4000" dirty="0" smtClean="0"/>
              <a:t>))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104" y="3885480"/>
            <a:ext cx="7772400" cy="1199704"/>
          </a:xfrm>
        </p:spPr>
        <p:txBody>
          <a:bodyPr/>
          <a:lstStyle/>
          <a:p>
            <a:r>
              <a:rPr lang="en-US" altLang="ko-KR" dirty="0" smtClean="0"/>
              <a:t>DirectX 9.0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8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행렬연산 연습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483768" y="2132856"/>
            <a:ext cx="3384376" cy="12241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6786" y="2731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본체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19075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포</a:t>
            </a:r>
            <a:r>
              <a:rPr lang="ko-KR" altLang="en-US" b="1" dirty="0" err="1">
                <a:solidFill>
                  <a:srgbClr val="FF0000"/>
                </a:solidFill>
              </a:rPr>
              <a:t>탑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1484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포신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3834914"/>
            <a:ext cx="41296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KeyControl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UP                : </a:t>
            </a:r>
            <a:r>
              <a:rPr lang="ko-KR" altLang="en-US" dirty="0" smtClean="0"/>
              <a:t>본체 </a:t>
            </a:r>
            <a:r>
              <a:rPr lang="en-US" altLang="ko-KR" dirty="0" smtClean="0"/>
              <a:t>Dir</a:t>
            </a:r>
            <a:r>
              <a:rPr lang="ko-KR" altLang="en-US" dirty="0" smtClean="0"/>
              <a:t>방향으로 이동</a:t>
            </a:r>
            <a:endParaRPr lang="en-US" altLang="ko-KR" dirty="0" smtClean="0"/>
          </a:p>
          <a:p>
            <a:r>
              <a:rPr lang="en-US" altLang="ko-KR" dirty="0" smtClean="0"/>
              <a:t>DOWN          : </a:t>
            </a:r>
            <a:r>
              <a:rPr lang="ko-KR" altLang="en-US" dirty="0" smtClean="0"/>
              <a:t>본체 </a:t>
            </a:r>
            <a:r>
              <a:rPr lang="ko-KR" altLang="en-US" dirty="0" err="1" smtClean="0"/>
              <a:t>뒤로이동</a:t>
            </a:r>
            <a:endParaRPr lang="en-US" altLang="ko-KR" dirty="0" smtClean="0"/>
          </a:p>
          <a:p>
            <a:r>
              <a:rPr lang="en-US" altLang="ko-KR" dirty="0" smtClean="0"/>
              <a:t>LEFT/RIGHT  : </a:t>
            </a:r>
            <a:r>
              <a:rPr lang="ko-KR" altLang="en-US" dirty="0" smtClean="0"/>
              <a:t>본체 회전</a:t>
            </a:r>
            <a:r>
              <a:rPr lang="en-US" altLang="ko-KR" dirty="0" smtClean="0"/>
              <a:t>(Y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 / D            : </a:t>
            </a:r>
            <a:r>
              <a:rPr lang="ko-KR" altLang="en-US" dirty="0" err="1" smtClean="0"/>
              <a:t>포탑회전</a:t>
            </a:r>
            <a:r>
              <a:rPr lang="en-US" altLang="ko-KR" dirty="0" smtClean="0"/>
              <a:t>(Y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 / S            : </a:t>
            </a:r>
            <a:r>
              <a:rPr lang="ko-KR" altLang="en-US" dirty="0" smtClean="0"/>
              <a:t>포신회전</a:t>
            </a:r>
            <a:r>
              <a:rPr lang="en-US" altLang="ko-KR" dirty="0" smtClean="0"/>
              <a:t>(X</a:t>
            </a:r>
            <a:r>
              <a:rPr lang="ko-KR" altLang="en-US" dirty="0" smtClean="0"/>
              <a:t>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Space           : </a:t>
            </a:r>
            <a:r>
              <a:rPr lang="ko-KR" altLang="en-US" dirty="0" smtClean="0"/>
              <a:t>총알발사</a:t>
            </a:r>
            <a:endParaRPr lang="en-US" altLang="ko-KR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444208" y="2731556"/>
            <a:ext cx="2160240" cy="13368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64288" y="278092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Z</a:t>
            </a:r>
            <a:r>
              <a:rPr lang="ko-KR" altLang="en-US" dirty="0" err="1" smtClean="0"/>
              <a:t>축방향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4048" y="3789040"/>
            <a:ext cx="41569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본체가 회전하거나 움직이면 </a:t>
            </a:r>
            <a:r>
              <a:rPr lang="ko-KR" altLang="en-US" dirty="0" err="1" smtClean="0"/>
              <a:t>포탑과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포신도 함께 회전하거나 움직임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포탑이</a:t>
            </a:r>
            <a:r>
              <a:rPr lang="ko-KR" altLang="en-US" dirty="0" smtClean="0"/>
              <a:t> 회전하면 포신도 회전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총알 발사 시 포신 앞에 생성되어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포신 방향으로 발사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310045" y="908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총</a:t>
            </a:r>
            <a:r>
              <a:rPr lang="ko-KR" altLang="en-US" b="1" dirty="0">
                <a:solidFill>
                  <a:srgbClr val="FF0000"/>
                </a:solidFill>
              </a:rPr>
              <a:t>알</a:t>
            </a:r>
          </a:p>
        </p:txBody>
      </p:sp>
      <p:sp>
        <p:nvSpPr>
          <p:cNvPr id="19" name="정육면체 18"/>
          <p:cNvSpPr/>
          <p:nvPr/>
        </p:nvSpPr>
        <p:spPr>
          <a:xfrm>
            <a:off x="7380312" y="1268760"/>
            <a:ext cx="432048" cy="3600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3779912" y="1700808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 rot="20968478">
            <a:off x="4288727" y="1607695"/>
            <a:ext cx="2952328" cy="324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7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정육면체 7"/>
          <p:cNvSpPr/>
          <p:nvPr/>
        </p:nvSpPr>
        <p:spPr>
          <a:xfrm>
            <a:off x="1187624" y="4221088"/>
            <a:ext cx="432048" cy="17281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1835696" y="4221088"/>
            <a:ext cx="432048" cy="172819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1071446" y="3851851"/>
            <a:ext cx="1340314" cy="51325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/>
          <p:cNvSpPr/>
          <p:nvPr/>
        </p:nvSpPr>
        <p:spPr>
          <a:xfrm>
            <a:off x="755576" y="2060848"/>
            <a:ext cx="720080" cy="1512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계층구조 </a:t>
            </a:r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1115616" y="1916832"/>
            <a:ext cx="1584176" cy="20162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정육면체 3"/>
          <p:cNvSpPr/>
          <p:nvPr/>
        </p:nvSpPr>
        <p:spPr>
          <a:xfrm>
            <a:off x="1547664" y="1484784"/>
            <a:ext cx="648072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2483768" y="2060848"/>
            <a:ext cx="720080" cy="1512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824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본체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1700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머리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2326" y="25556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2636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49318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다리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4048" y="1926124"/>
            <a:ext cx="1800200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본체</a:t>
            </a:r>
            <a:r>
              <a:rPr lang="en-US" altLang="ko-KR" dirty="0" smtClean="0">
                <a:solidFill>
                  <a:schemeClr val="tx1"/>
                </a:solidFill>
              </a:rPr>
              <a:t>(root)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3928" y="3006244"/>
            <a:ext cx="936104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머</a:t>
            </a:r>
            <a:r>
              <a:rPr lang="ko-KR" altLang="en-US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03648" y="40077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골</a:t>
            </a:r>
            <a:r>
              <a:rPr lang="ko-KR" altLang="en-US" b="1">
                <a:solidFill>
                  <a:srgbClr val="FF0000"/>
                </a:solidFill>
              </a:rPr>
              <a:t>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04048" y="3006244"/>
            <a:ext cx="936104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왼</a:t>
            </a:r>
            <a:r>
              <a:rPr lang="ko-KR" altLang="en-US" dirty="0">
                <a:solidFill>
                  <a:schemeClr val="tx1"/>
                </a:solidFill>
              </a:rPr>
              <a:t>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084168" y="3006244"/>
            <a:ext cx="936104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오른팔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64288" y="3006244"/>
            <a:ext cx="936104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골반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08304" y="4014356"/>
            <a:ext cx="1296144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오른다</a:t>
            </a:r>
            <a:r>
              <a:rPr lang="ko-KR" altLang="en-US">
                <a:solidFill>
                  <a:schemeClr val="tx1"/>
                </a:solidFill>
              </a:rPr>
              <a:t>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28184" y="4014356"/>
            <a:ext cx="936104" cy="494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왼다리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16" idx="2"/>
            <a:endCxn id="17" idx="0"/>
          </p:cNvCxnSpPr>
          <p:nvPr/>
        </p:nvCxnSpPr>
        <p:spPr>
          <a:xfrm flipH="1">
            <a:off x="4391980" y="2420888"/>
            <a:ext cx="1512168" cy="58535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2"/>
            <a:endCxn id="22" idx="0"/>
          </p:cNvCxnSpPr>
          <p:nvPr/>
        </p:nvCxnSpPr>
        <p:spPr>
          <a:xfrm flipH="1">
            <a:off x="5472100" y="2420888"/>
            <a:ext cx="432048" cy="58535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6" idx="2"/>
            <a:endCxn id="23" idx="0"/>
          </p:cNvCxnSpPr>
          <p:nvPr/>
        </p:nvCxnSpPr>
        <p:spPr>
          <a:xfrm>
            <a:off x="5904148" y="2420888"/>
            <a:ext cx="648072" cy="58535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6" idx="2"/>
            <a:endCxn id="24" idx="0"/>
          </p:cNvCxnSpPr>
          <p:nvPr/>
        </p:nvCxnSpPr>
        <p:spPr>
          <a:xfrm>
            <a:off x="5904148" y="2420888"/>
            <a:ext cx="1728192" cy="585356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4" idx="2"/>
            <a:endCxn id="25" idx="0"/>
          </p:cNvCxnSpPr>
          <p:nvPr/>
        </p:nvCxnSpPr>
        <p:spPr>
          <a:xfrm>
            <a:off x="7632340" y="3501008"/>
            <a:ext cx="324036" cy="51334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4" idx="2"/>
            <a:endCxn id="26" idx="0"/>
          </p:cNvCxnSpPr>
          <p:nvPr/>
        </p:nvCxnSpPr>
        <p:spPr>
          <a:xfrm flipH="1">
            <a:off x="6696236" y="3501008"/>
            <a:ext cx="936104" cy="51334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584176"/>
          </a:xfrm>
        </p:spPr>
        <p:txBody>
          <a:bodyPr/>
          <a:lstStyle/>
          <a:p>
            <a:r>
              <a:rPr lang="ko-KR" altLang="en-US" dirty="0" smtClean="0"/>
              <a:t>항상 카메라를 바라보게 하는 기술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</a:t>
            </a:r>
            <a:r>
              <a:rPr lang="ko-KR" altLang="en-US" sz="2400" dirty="0" smtClean="0"/>
              <a:t>단면</a:t>
            </a:r>
            <a:r>
              <a:rPr lang="en-US" altLang="ko-KR" sz="2400" dirty="0" smtClean="0"/>
              <a:t>(2D)</a:t>
            </a:r>
            <a:r>
              <a:rPr lang="ko-KR" altLang="en-US" sz="2400" dirty="0" smtClean="0"/>
              <a:t>으로 표현된 오브젝트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예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) </a:t>
            </a:r>
            <a:r>
              <a:rPr lang="ko-KR" altLang="en-US" sz="2400" b="1" dirty="0" err="1" smtClean="0">
                <a:solidFill>
                  <a:srgbClr val="0000FF"/>
                </a:solidFill>
              </a:rPr>
              <a:t>이펙트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0000FF"/>
                </a:solidFill>
              </a:rPr>
              <a:t>파티클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풀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2400" b="1" dirty="0" err="1" smtClean="0">
                <a:solidFill>
                  <a:srgbClr val="0000FF"/>
                </a:solidFill>
              </a:rPr>
              <a:t>나무잎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빌보드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39752" y="3365617"/>
            <a:ext cx="432048" cy="25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71800" y="3409344"/>
            <a:ext cx="216024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4049677" y="3140968"/>
            <a:ext cx="1044646" cy="604093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>
            <a:off x="4485852" y="5027317"/>
            <a:ext cx="432048" cy="2597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16200000">
            <a:off x="4593864" y="4743146"/>
            <a:ext cx="216024" cy="18002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28184" y="3429000"/>
            <a:ext cx="432048" cy="25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12160" y="3472727"/>
            <a:ext cx="216024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으로 구부러진 화살표 11"/>
          <p:cNvSpPr/>
          <p:nvPr/>
        </p:nvSpPr>
        <p:spPr>
          <a:xfrm rot="13971530">
            <a:off x="5613700" y="3901891"/>
            <a:ext cx="540060" cy="1656184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오른쪽으로 구부러진 화살표 12"/>
          <p:cNvSpPr/>
          <p:nvPr/>
        </p:nvSpPr>
        <p:spPr>
          <a:xfrm rot="7656497" flipH="1">
            <a:off x="2968297" y="3785151"/>
            <a:ext cx="540916" cy="1858484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9752" y="335699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342900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91680" y="549573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1,2 </a:t>
            </a:r>
            <a:r>
              <a:rPr lang="ko-KR" altLang="en-US" dirty="0" smtClean="0"/>
              <a:t>번 카메라의 경의 단면의 오브젝트 를 </a:t>
            </a:r>
            <a:r>
              <a:rPr lang="ko-KR" altLang="en-US" dirty="0" err="1" smtClean="0"/>
              <a:t>그릴수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30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원리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카메라가 </a:t>
            </a:r>
            <a:r>
              <a:rPr lang="ko-KR" altLang="en-US" sz="3300" b="1" dirty="0" smtClean="0">
                <a:solidFill>
                  <a:srgbClr val="0000FF"/>
                </a:solidFill>
              </a:rPr>
              <a:t>회전</a:t>
            </a:r>
            <a:r>
              <a:rPr lang="ko-KR" altLang="en-US" dirty="0" smtClean="0"/>
              <a:t>하면 오브젝트도 회전시킴</a:t>
            </a:r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빌보드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327578"/>
              </p:ext>
            </p:extLst>
          </p:nvPr>
        </p:nvGraphicFramePr>
        <p:xfrm>
          <a:off x="3170237" y="2043112"/>
          <a:ext cx="140176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수식" r:id="rId3" imgW="927000" imgH="914400" progId="Equation.3">
                  <p:embed/>
                </p:oleObj>
              </mc:Choice>
              <mc:Fallback>
                <p:oleObj name="수식" r:id="rId3" imgW="927000" imgH="914400" progId="Equation.3">
                  <p:embed/>
                  <p:pic>
                    <p:nvPicPr>
                      <p:cNvPr id="0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7" y="2043112"/>
                        <a:ext cx="140176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9817" y="3645024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고정파이프라인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월드변환 </a:t>
            </a:r>
            <a:r>
              <a:rPr lang="en-US" altLang="ko-KR" dirty="0" smtClean="0"/>
              <a:t>-&gt;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뷰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카메라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  <a:r>
              <a:rPr lang="ko-KR" altLang="en-US" b="1" dirty="0" smtClean="0">
                <a:solidFill>
                  <a:srgbClr val="0000FF"/>
                </a:solidFill>
              </a:rPr>
              <a:t>변환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프로젝션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렌즈</a:t>
            </a:r>
            <a:r>
              <a:rPr lang="en-US" altLang="ko-KR" dirty="0" smtClean="0"/>
              <a:t>)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399" y="4149080"/>
            <a:ext cx="6067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00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빌보드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6804"/>
            <a:ext cx="5357813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57200" y="1268760"/>
            <a:ext cx="8867328" cy="5112568"/>
          </a:xfrm>
        </p:spPr>
        <p:txBody>
          <a:bodyPr/>
          <a:lstStyle/>
          <a:p>
            <a:r>
              <a:rPr lang="ko-KR" altLang="en-US" dirty="0" smtClean="0"/>
              <a:t>행렬요소 중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 회전 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카메라행렬 얻어오기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- DX</a:t>
            </a:r>
            <a:r>
              <a:rPr lang="ko-KR" altLang="en-US" sz="2400" dirty="0" smtClean="0"/>
              <a:t>에서 모든 </a:t>
            </a:r>
            <a:r>
              <a:rPr lang="en-US" altLang="ko-KR" sz="2400" dirty="0" smtClean="0"/>
              <a:t>Set</a:t>
            </a:r>
            <a:r>
              <a:rPr lang="ko-KR" altLang="en-US" sz="2400" dirty="0" smtClean="0"/>
              <a:t>함수는 </a:t>
            </a:r>
            <a:r>
              <a:rPr lang="en-US" altLang="ko-KR" sz="2400" dirty="0" smtClean="0"/>
              <a:t>Get</a:t>
            </a:r>
            <a:r>
              <a:rPr lang="ko-KR" altLang="en-US" sz="2400" dirty="0" smtClean="0"/>
              <a:t>함수가 존재</a:t>
            </a:r>
            <a:endParaRPr lang="en-US" altLang="ko-KR" sz="24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81128"/>
            <a:ext cx="666698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01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752"/>
            <a:ext cx="9371384" cy="4525963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00FF"/>
                </a:solidFill>
              </a:rPr>
              <a:t>역행렬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109728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행렬의 역원</a:t>
            </a:r>
            <a:r>
              <a:rPr lang="en-US" altLang="ko-KR" dirty="0"/>
              <a:t>, </a:t>
            </a:r>
            <a:r>
              <a:rPr lang="ko-KR" altLang="en-US" dirty="0"/>
              <a:t>즉 이동행렬</a:t>
            </a:r>
            <a:r>
              <a:rPr lang="en-US" altLang="ko-KR" dirty="0"/>
              <a:t>(X=10)</a:t>
            </a:r>
            <a:r>
              <a:rPr lang="ko-KR" altLang="en-US" dirty="0"/>
              <a:t> </a:t>
            </a:r>
            <a:r>
              <a:rPr lang="ko-KR" altLang="en-US" dirty="0" err="1"/>
              <a:t>역행렬</a:t>
            </a:r>
            <a:r>
              <a:rPr lang="en-US" altLang="ko-KR" dirty="0"/>
              <a:t>(X=-10)</a:t>
            </a:r>
          </a:p>
          <a:p>
            <a:pPr marL="109728" indent="0">
              <a:buNone/>
            </a:pPr>
            <a:r>
              <a:rPr lang="en-US" altLang="ko-KR" dirty="0"/>
              <a:t>   - A</a:t>
            </a:r>
            <a:r>
              <a:rPr lang="ko-KR" altLang="en-US" dirty="0"/>
              <a:t>행렬 </a:t>
            </a:r>
            <a:r>
              <a:rPr lang="en-US" altLang="ko-KR" dirty="0"/>
              <a:t>X A</a:t>
            </a:r>
            <a:r>
              <a:rPr lang="ko-KR" altLang="en-US" dirty="0"/>
              <a:t>행렬 </a:t>
            </a:r>
            <a:r>
              <a:rPr lang="ko-KR" altLang="en-US" dirty="0" err="1"/>
              <a:t>역행렬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단위행렬</a:t>
            </a:r>
            <a:r>
              <a:rPr lang="en-US" altLang="ko-KR" dirty="0"/>
              <a:t>(1)</a:t>
            </a:r>
          </a:p>
          <a:p>
            <a:endParaRPr lang="ko-KR" altLang="en-US" dirty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빌보드</a:t>
            </a:r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09538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6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덧셈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뺄셈</a:t>
            </a:r>
            <a:endParaRPr lang="ko-KR" altLang="en-US" dirty="0"/>
          </a:p>
        </p:txBody>
      </p:sp>
      <p:pic>
        <p:nvPicPr>
          <p:cNvPr id="4" name="그림 14" descr="img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00188"/>
            <a:ext cx="7530603" cy="314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72514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덧셈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두벡터의</a:t>
            </a:r>
            <a:r>
              <a:rPr lang="ko-KR" altLang="en-US" b="1" dirty="0" smtClean="0"/>
              <a:t> 중앙 벡터 생성    </a:t>
            </a:r>
            <a:r>
              <a:rPr lang="en-US" altLang="ko-KR" b="1" dirty="0" smtClean="0"/>
              <a:t>- </a:t>
            </a:r>
            <a:r>
              <a:rPr lang="ko-KR" altLang="en-US" b="1" dirty="0" smtClean="0">
                <a:solidFill>
                  <a:srgbClr val="FF0000"/>
                </a:solidFill>
              </a:rPr>
              <a:t>뺄셈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두벡터의</a:t>
            </a:r>
            <a:r>
              <a:rPr lang="ko-KR" altLang="en-US" b="1" dirty="0" smtClean="0"/>
              <a:t> 거리 벡터 생성</a:t>
            </a:r>
            <a:endParaRPr lang="en-US" altLang="ko-KR" b="1" dirty="0" smtClean="0"/>
          </a:p>
          <a:p>
            <a:r>
              <a:rPr lang="en-US" altLang="ko-KR" b="1" dirty="0" smtClean="0"/>
              <a:t>             ( </a:t>
            </a:r>
            <a:r>
              <a:rPr lang="ko-KR" altLang="en-US" b="1" dirty="0" smtClean="0"/>
              <a:t>순서 </a:t>
            </a:r>
            <a:r>
              <a:rPr lang="ko-KR" altLang="en-US" b="1" dirty="0" err="1" smtClean="0"/>
              <a:t>중요하지않음</a:t>
            </a:r>
            <a:r>
              <a:rPr lang="en-US" altLang="ko-KR" b="1" dirty="0" smtClean="0"/>
              <a:t>)                      (</a:t>
            </a:r>
            <a:r>
              <a:rPr lang="ko-KR" altLang="en-US" b="1" dirty="0" smtClean="0"/>
              <a:t>순서에 따라 </a:t>
            </a:r>
            <a:r>
              <a:rPr lang="ko-KR" altLang="en-US" b="1" dirty="0" err="1" smtClean="0"/>
              <a:t>방향바뀜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59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벡터의 거리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바라보는 방향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뺄셈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4248472" cy="360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468322" y="385162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67944" y="4975468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3728" y="350100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Enemy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9952" y="493187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Player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276872"/>
            <a:ext cx="3347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EPos</a:t>
            </a:r>
            <a:r>
              <a:rPr lang="en-US" altLang="ko-KR" dirty="0" smtClean="0"/>
              <a:t> ( 3, 7, 1)</a:t>
            </a:r>
          </a:p>
          <a:p>
            <a:r>
              <a:rPr lang="en-US" altLang="ko-KR" dirty="0" err="1" smtClean="0"/>
              <a:t>PPos</a:t>
            </a:r>
            <a:r>
              <a:rPr lang="en-US" altLang="ko-KR" dirty="0" smtClean="0"/>
              <a:t> ( 10, 2, 1)</a:t>
            </a:r>
          </a:p>
          <a:p>
            <a:endParaRPr lang="en-US" altLang="ko-KR" sz="1000" dirty="0"/>
          </a:p>
          <a:p>
            <a:r>
              <a:rPr lang="en-US" altLang="ko-KR" dirty="0" smtClean="0"/>
              <a:t>Epos – </a:t>
            </a:r>
            <a:r>
              <a:rPr lang="en-US" altLang="ko-KR" dirty="0" err="1" smtClean="0"/>
              <a:t>Ppos</a:t>
            </a:r>
            <a:r>
              <a:rPr lang="en-US" altLang="ko-KR" dirty="0" smtClean="0"/>
              <a:t> = </a:t>
            </a:r>
          </a:p>
          <a:p>
            <a:r>
              <a:rPr lang="en-US" altLang="ko-KR" dirty="0" smtClean="0"/>
              <a:t>                (3-10, 7-2, 1-1)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</a:t>
            </a:r>
            <a:r>
              <a:rPr lang="en-US" altLang="ko-KR" b="1" dirty="0" smtClean="0"/>
              <a:t>(-7, 5, 0)</a:t>
            </a:r>
          </a:p>
          <a:p>
            <a:endParaRPr lang="en-US" altLang="ko-KR" sz="1200" b="1" dirty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en-US" altLang="ko-KR" b="1" dirty="0" smtClean="0"/>
              <a:t>D3DXVec3Lenth()</a:t>
            </a:r>
            <a:r>
              <a:rPr lang="ko-KR" altLang="en-US" b="1" dirty="0" smtClean="0"/>
              <a:t>함수를 </a:t>
            </a:r>
            <a:endParaRPr lang="en-US" altLang="ko-KR" b="1" dirty="0" smtClean="0"/>
          </a:p>
          <a:p>
            <a:r>
              <a:rPr lang="en-US" altLang="ko-KR" b="1" dirty="0" smtClean="0"/>
              <a:t>    </a:t>
            </a:r>
            <a:r>
              <a:rPr lang="ko-KR" altLang="en-US" b="1" dirty="0" smtClean="0"/>
              <a:t>통해 </a:t>
            </a:r>
            <a:r>
              <a:rPr lang="ko-KR" altLang="en-US" b="1" dirty="0" smtClean="0">
                <a:solidFill>
                  <a:srgbClr val="FF0000"/>
                </a:solidFill>
              </a:rPr>
              <a:t>플레이어와 적 간의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거리</a:t>
            </a:r>
            <a:r>
              <a:rPr lang="ko-KR" altLang="en-US" b="1" dirty="0" smtClean="0"/>
              <a:t>를 구하는데 사용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D3DXVec3Nomalize()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ko-KR" altLang="en-US" b="1" dirty="0" smtClean="0"/>
              <a:t>함수를 통해 </a:t>
            </a:r>
            <a:r>
              <a:rPr lang="ko-KR" altLang="en-US" b="1" dirty="0" smtClean="0">
                <a:solidFill>
                  <a:srgbClr val="FF0000"/>
                </a:solidFill>
              </a:rPr>
              <a:t>플레이어가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rgbClr val="FF0000"/>
                </a:solidFill>
              </a:rPr>
              <a:t>적을 바라보는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방향</a:t>
            </a:r>
            <a:r>
              <a:rPr lang="ko-KR" altLang="en-US" b="1" dirty="0" err="1" smtClean="0"/>
              <a:t>를</a:t>
            </a:r>
            <a:r>
              <a:rPr lang="ko-KR" altLang="en-US" b="1" dirty="0" smtClean="0"/>
              <a:t> 구함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23528" y="2202506"/>
            <a:ext cx="1152128" cy="360712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67544" y="4436977"/>
            <a:ext cx="1440160" cy="108025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벡터간의 거리를 구할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두 벡터간의 바라보는 벡터를 구할 때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 충돌 시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벡터의 뺄셈의 역할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619672" y="4005064"/>
            <a:ext cx="1872208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04048" y="4005064"/>
            <a:ext cx="1872208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2368033" y="4689140"/>
            <a:ext cx="375486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덧셈 기호 6"/>
          <p:cNvSpPr/>
          <p:nvPr/>
        </p:nvSpPr>
        <p:spPr>
          <a:xfrm>
            <a:off x="5752409" y="4689140"/>
            <a:ext cx="375486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4" idx="6"/>
          </p:cNvCxnSpPr>
          <p:nvPr/>
        </p:nvCxnSpPr>
        <p:spPr>
          <a:xfrm>
            <a:off x="2555776" y="4869160"/>
            <a:ext cx="936104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04048" y="4869160"/>
            <a:ext cx="936104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2555776" y="5013176"/>
            <a:ext cx="3384376" cy="2010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1920" y="508518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Distance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58882" y="465313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r1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35146" y="465313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r2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99792" y="5991671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 Distance &lt; r1 + r2 ) 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총알이 날아가는 거리에 따라 사라지게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27584" y="2276872"/>
            <a:ext cx="1080120" cy="108012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1179901" y="2636912"/>
            <a:ext cx="375486" cy="360040"/>
          </a:xfrm>
          <a:prstGeom prst="mathPlus">
            <a:avLst/>
          </a:prstGeom>
          <a:ln>
            <a:solidFill>
              <a:schemeClr val="bg1">
                <a:lumMod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367644" y="2806880"/>
            <a:ext cx="5544616" cy="1005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3888" y="281693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Distance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357301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발사시점 위치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6372200" y="2276872"/>
            <a:ext cx="1080120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덧셈 기호 17"/>
          <p:cNvSpPr/>
          <p:nvPr/>
        </p:nvSpPr>
        <p:spPr>
          <a:xfrm>
            <a:off x="6724517" y="2636912"/>
            <a:ext cx="375486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12389" y="3512041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현재시점 위치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4293096"/>
            <a:ext cx="6649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Distance = </a:t>
            </a:r>
            <a:r>
              <a:rPr lang="en-US" altLang="ko-KR" b="1" dirty="0" smtClean="0">
                <a:solidFill>
                  <a:srgbClr val="FF0000"/>
                </a:solidFill>
              </a:rPr>
              <a:t>D3DXVEC3Lenth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0000FF"/>
                </a:solidFill>
              </a:rPr>
              <a:t>현재시점위치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0000FF"/>
                </a:solidFill>
              </a:rPr>
              <a:t>발사시점위치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smtClean="0"/>
              <a:t>벡터간의 거리를 구할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방향을 </a:t>
            </a:r>
            <a:r>
              <a:rPr lang="ko-KR" altLang="en-US" dirty="0" err="1" smtClean="0"/>
              <a:t>구하는게</a:t>
            </a:r>
            <a:r>
              <a:rPr lang="ko-KR" altLang="en-US" dirty="0" smtClean="0"/>
              <a:t> 아니니</a:t>
            </a:r>
            <a:endParaRPr lang="en-US" altLang="ko-KR" dirty="0" smtClean="0"/>
          </a:p>
          <a:p>
            <a:r>
              <a:rPr lang="en-US" altLang="ko-KR" dirty="0" smtClean="0"/>
              <a:t>                                                             </a:t>
            </a:r>
            <a:r>
              <a:rPr lang="ko-KR" altLang="en-US" dirty="0" smtClean="0"/>
              <a:t>순서는 상관없음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ko-KR" altLang="en-US" dirty="0" smtClean="0"/>
              <a:t>충돌</a:t>
            </a:r>
            <a:r>
              <a:rPr lang="en-US" altLang="ko-KR" dirty="0" smtClean="0"/>
              <a:t>( </a:t>
            </a:r>
            <a:r>
              <a:rPr lang="ko-KR" altLang="en-US" dirty="0" smtClean="0"/>
              <a:t>총알과 나무충돌 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충돌 시 총알 사라짐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</a:t>
            </a:r>
            <a:r>
              <a:rPr lang="ko-KR" altLang="en-US" dirty="0" smtClean="0"/>
              <a:t>나무 </a:t>
            </a:r>
            <a:r>
              <a:rPr lang="en-US" altLang="ko-KR" dirty="0" smtClean="0"/>
              <a:t>X</a:t>
            </a:r>
            <a:r>
              <a:rPr lang="ko-KR" altLang="en-US" dirty="0" err="1" smtClean="0"/>
              <a:t>축방향</a:t>
            </a:r>
            <a:r>
              <a:rPr lang="ko-KR" altLang="en-US" dirty="0" smtClean="0"/>
              <a:t> 쓰러짐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979712" y="2492896"/>
            <a:ext cx="1080120" cy="1080120"/>
          </a:xfrm>
          <a:prstGeom prst="ellipse">
            <a:avLst/>
          </a:prstGeom>
          <a:noFill/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04048" y="2204864"/>
            <a:ext cx="1872208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2368033" y="2871790"/>
            <a:ext cx="375486" cy="360040"/>
          </a:xfrm>
          <a:prstGeom prst="mathPlus">
            <a:avLst/>
          </a:prstGeom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덧셈 기호 6"/>
          <p:cNvSpPr/>
          <p:nvPr/>
        </p:nvSpPr>
        <p:spPr>
          <a:xfrm>
            <a:off x="5752409" y="2888940"/>
            <a:ext cx="375486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6" idx="0"/>
          </p:cNvCxnSpPr>
          <p:nvPr/>
        </p:nvCxnSpPr>
        <p:spPr>
          <a:xfrm flipV="1">
            <a:off x="2693748" y="3032956"/>
            <a:ext cx="366084" cy="1885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04048" y="3068960"/>
            <a:ext cx="936104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2555776" y="3212977"/>
            <a:ext cx="3384376" cy="45569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0614" y="3717032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Dis</a:t>
            </a:r>
            <a:endParaRPr lang="ko-KR" altLang="en-US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263691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r1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35146" y="285293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r2</a:t>
            </a:r>
            <a:endParaRPr lang="ko-KR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039874" y="3717032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총알 위치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4250" y="401609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나무 위치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20" name="타원 19"/>
          <p:cNvSpPr/>
          <p:nvPr/>
        </p:nvSpPr>
        <p:spPr>
          <a:xfrm>
            <a:off x="4272773" y="2852936"/>
            <a:ext cx="1080120" cy="108012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4661094" y="3231830"/>
            <a:ext cx="375486" cy="360040"/>
          </a:xfrm>
          <a:prstGeom prst="mathPlus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980652" y="3389075"/>
            <a:ext cx="366084" cy="1885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860032" y="3550231"/>
            <a:ext cx="1080120" cy="2278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2853" y="3296017"/>
            <a:ext cx="34496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r1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15616" y="4460919"/>
            <a:ext cx="607089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Distance = </a:t>
            </a:r>
            <a:r>
              <a:rPr lang="en-US" altLang="ko-KR" b="1" dirty="0" smtClean="0">
                <a:solidFill>
                  <a:srgbClr val="FF0000"/>
                </a:solidFill>
              </a:rPr>
              <a:t>D3DXVEC3Lenth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0000FF"/>
                </a:solidFill>
              </a:rPr>
              <a:t>총알위치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0000FF"/>
                </a:solidFill>
              </a:rPr>
              <a:t>나무위치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※ Distance &lt; </a:t>
            </a:r>
            <a:r>
              <a:rPr lang="ko-KR" altLang="en-US" dirty="0" smtClean="0"/>
              <a:t>총알반지름</a:t>
            </a:r>
            <a:r>
              <a:rPr lang="en-US" altLang="ko-KR" dirty="0" smtClean="0"/>
              <a:t>(r1) + </a:t>
            </a:r>
            <a:r>
              <a:rPr lang="ko-KR" altLang="en-US" dirty="0" smtClean="0"/>
              <a:t>나무반지름</a:t>
            </a:r>
            <a:r>
              <a:rPr lang="en-US" altLang="ko-KR" dirty="0" smtClean="0"/>
              <a:t>(r2)    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충돌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버프특징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플레이어 이동 시 </a:t>
            </a:r>
            <a:r>
              <a:rPr lang="ko-KR" altLang="en-US" dirty="0" err="1" smtClean="0"/>
              <a:t>버프도</a:t>
            </a:r>
            <a:r>
              <a:rPr lang="ko-KR" altLang="en-US" dirty="0" smtClean="0"/>
              <a:t> 따라 움직임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행렬간의 곱셈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504056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이등변 삼각형 4"/>
          <p:cNvSpPr/>
          <p:nvPr/>
        </p:nvSpPr>
        <p:spPr>
          <a:xfrm>
            <a:off x="4049677" y="3735353"/>
            <a:ext cx="1044646" cy="604093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3736283" y="3731045"/>
            <a:ext cx="313394" cy="30635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1560" y="4437112"/>
            <a:ext cx="7776864" cy="2088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행렬간의 곱셈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9646"/>
            <a:ext cx="3474486" cy="269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이등변 삼각형 5"/>
          <p:cNvSpPr/>
          <p:nvPr/>
        </p:nvSpPr>
        <p:spPr>
          <a:xfrm>
            <a:off x="3059832" y="2282271"/>
            <a:ext cx="720080" cy="56857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2771800" y="2321734"/>
            <a:ext cx="216024" cy="216024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412802"/>
              </p:ext>
            </p:extLst>
          </p:nvPr>
        </p:nvGraphicFramePr>
        <p:xfrm>
          <a:off x="4493915" y="1466634"/>
          <a:ext cx="1518245" cy="138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" name="수식" r:id="rId5" imgW="1002960" imgH="914400" progId="Equation.3">
                  <p:embed/>
                </p:oleObj>
              </mc:Choice>
              <mc:Fallback>
                <p:oleObj name="수식" r:id="rId5" imgW="10029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915" y="1466634"/>
                        <a:ext cx="1518245" cy="1385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12896" y="283200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Player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687831"/>
              </p:ext>
            </p:extLst>
          </p:nvPr>
        </p:nvGraphicFramePr>
        <p:xfrm>
          <a:off x="6548811" y="1466634"/>
          <a:ext cx="1551581" cy="136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" name="수식" r:id="rId7" imgW="1041120" imgH="914400" progId="Equation.3">
                  <p:embed/>
                </p:oleObj>
              </mc:Choice>
              <mc:Fallback>
                <p:oleObj name="수식" r:id="rId7" imgW="1041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811" y="1466634"/>
                        <a:ext cx="1551581" cy="136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28436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buff</a:t>
            </a:r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1907704" y="2276872"/>
            <a:ext cx="720080" cy="568572"/>
          </a:xfrm>
          <a:prstGeom prst="triangle">
            <a:avLst/>
          </a:prstGeom>
          <a:noFill/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포인트가 5개인 별 12"/>
          <p:cNvSpPr/>
          <p:nvPr/>
        </p:nvSpPr>
        <p:spPr>
          <a:xfrm>
            <a:off x="1619672" y="2316335"/>
            <a:ext cx="216024" cy="216024"/>
          </a:xfrm>
          <a:prstGeom prst="star5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구부러진 화살표 13"/>
          <p:cNvSpPr/>
          <p:nvPr/>
        </p:nvSpPr>
        <p:spPr>
          <a:xfrm>
            <a:off x="2265603" y="2886102"/>
            <a:ext cx="1298285" cy="470890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9712" y="337214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Player X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방향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10m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이동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982855"/>
              </p:ext>
            </p:extLst>
          </p:nvPr>
        </p:nvGraphicFramePr>
        <p:xfrm>
          <a:off x="1401763" y="4652963"/>
          <a:ext cx="1747837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" name="수식" r:id="rId9" imgW="1002960" imgH="914400" progId="Equation.3">
                  <p:embed/>
                </p:oleObj>
              </mc:Choice>
              <mc:Fallback>
                <p:oleObj name="수식" r:id="rId9" imgW="1002960" imgH="91440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652963"/>
                        <a:ext cx="1747837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75856" y="52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055098"/>
              </p:ext>
            </p:extLst>
          </p:nvPr>
        </p:nvGraphicFramePr>
        <p:xfrm>
          <a:off x="3736960" y="4616941"/>
          <a:ext cx="181292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" name="수식" r:id="rId11" imgW="1041120" imgH="914400" progId="Equation.3">
                  <p:embed/>
                </p:oleObj>
              </mc:Choice>
              <mc:Fallback>
                <p:oleObj name="수식" r:id="rId11" imgW="1041120" imgH="91440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60" y="4616941"/>
                        <a:ext cx="1812925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14422" y="522920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278378"/>
              </p:ext>
            </p:extLst>
          </p:nvPr>
        </p:nvGraphicFramePr>
        <p:xfrm>
          <a:off x="6097588" y="4581525"/>
          <a:ext cx="1614487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9" name="수식" r:id="rId13" imgW="927000" imgH="914400" progId="Equation.3">
                  <p:embed/>
                </p:oleObj>
              </mc:Choice>
              <mc:Fallback>
                <p:oleObj name="수식" r:id="rId13" imgW="927000" imgH="914400" progId="Equation.3">
                  <p:embed/>
                  <p:pic>
                    <p:nvPicPr>
                      <p:cNvPr id="0" name="개체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4581525"/>
                        <a:ext cx="1614487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331640" y="5877272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79912" y="4581128"/>
            <a:ext cx="504056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80849" y="4581128"/>
            <a:ext cx="335167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12897" y="4581128"/>
            <a:ext cx="335167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76848" y="3574177"/>
            <a:ext cx="3839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 smtClean="0">
                <a:solidFill>
                  <a:srgbClr val="0000FF"/>
                </a:solidFill>
              </a:rPr>
              <a:t>buffTM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 = S * R * T * </a:t>
            </a:r>
            <a:r>
              <a:rPr lang="en-US" altLang="ko-KR" sz="2200" b="1" dirty="0">
                <a:solidFill>
                  <a:srgbClr val="0000FF"/>
                </a:solidFill>
              </a:rPr>
              <a:t>Player</a:t>
            </a:r>
            <a:endParaRPr lang="ko-KR" altLang="en-US" sz="2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플레이어의 </a:t>
            </a:r>
            <a:r>
              <a:rPr lang="en-US" altLang="ko-KR" dirty="0" smtClean="0"/>
              <a:t>SRT</a:t>
            </a:r>
            <a:r>
              <a:rPr lang="ko-KR" altLang="en-US" dirty="0" smtClean="0"/>
              <a:t>연산 뒤에 다른 오브젝트의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 smtClean="0"/>
              <a:t>            </a:t>
            </a:r>
            <a:r>
              <a:rPr lang="ko-KR" altLang="en-US" dirty="0" smtClean="0"/>
              <a:t>행렬을 곱하여 해당오브젝트의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이동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회전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</a:p>
          <a:p>
            <a:pPr marL="109728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          </a:t>
            </a:r>
            <a:r>
              <a:rPr lang="ko-KR" altLang="en-US" dirty="0" smtClean="0">
                <a:solidFill>
                  <a:srgbClr val="0000FF"/>
                </a:solidFill>
              </a:rPr>
              <a:t>크기변환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의 연산</a:t>
            </a:r>
            <a:r>
              <a:rPr lang="ko-KR" altLang="en-US" dirty="0" smtClean="0"/>
              <a:t>이 플레이어에 적용됨</a:t>
            </a:r>
            <a:endParaRPr lang="en-US" altLang="ko-KR" dirty="0" smtClean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mTM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mScale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mRot</a:t>
            </a:r>
            <a:r>
              <a:rPr lang="en-US" altLang="ko-KR" dirty="0" smtClean="0"/>
              <a:t> * </a:t>
            </a:r>
            <a:r>
              <a:rPr lang="en-US" altLang="ko-KR" dirty="0" err="1" smtClean="0"/>
              <a:t>mTrans</a:t>
            </a:r>
            <a:r>
              <a:rPr lang="en-US" altLang="ko-KR" dirty="0" smtClean="0"/>
              <a:t> * </a:t>
            </a:r>
            <a:r>
              <a:rPr lang="en-US" altLang="ko-KR" dirty="0" err="1" smtClean="0">
                <a:solidFill>
                  <a:srgbClr val="FF0000"/>
                </a:solidFill>
              </a:rPr>
              <a:t>mParent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어떠한 오브젝트를 따라 </a:t>
            </a:r>
            <a:r>
              <a:rPr lang="ko-KR" altLang="en-US" dirty="0" err="1" smtClean="0"/>
              <a:t>다닐때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( </a:t>
            </a:r>
            <a:r>
              <a:rPr lang="ko-KR" altLang="en-US" dirty="0" err="1" smtClean="0">
                <a:solidFill>
                  <a:srgbClr val="FF0000"/>
                </a:solidFill>
              </a:rPr>
              <a:t>버프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행성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캐릭터 계층구조 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행렬간의 곱셈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13236</TotalTime>
  <Words>622</Words>
  <Application>Microsoft Office PowerPoint</Application>
  <PresentationFormat>화면 슬라이드 쇼(4:3)</PresentationFormat>
  <Paragraphs>158</Paragraphs>
  <Slides>15</Slides>
  <Notes>8</Notes>
  <HiddenSlides>1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광장</vt:lpstr>
      <vt:lpstr>수식</vt:lpstr>
      <vt:lpstr>Microsoft Equation 3.0</vt:lpstr>
      <vt:lpstr>3D게임프로그래밍 오브젝트  (벡터, 행렬연산(빌보드))</vt:lpstr>
      <vt:lpstr>벡터의 덧셈 / 뺄셈</vt:lpstr>
      <vt:lpstr>벡터의 뺄셈</vt:lpstr>
      <vt:lpstr>벡터의 뺄셈의 역할</vt:lpstr>
      <vt:lpstr>실습1</vt:lpstr>
      <vt:lpstr>실습2</vt:lpstr>
      <vt:lpstr>행렬간의 곱셈</vt:lpstr>
      <vt:lpstr>행렬간의 곱셈</vt:lpstr>
      <vt:lpstr>행렬간의 곱셈</vt:lpstr>
      <vt:lpstr>실습 : 행렬연산 연습</vt:lpstr>
      <vt:lpstr>실습 : 계층구조 </vt:lpstr>
      <vt:lpstr>빌보드</vt:lpstr>
      <vt:lpstr>빌보드</vt:lpstr>
      <vt:lpstr>빌보드</vt:lpstr>
      <vt:lpstr>빌보드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3D게임프로그래밍</dc:title>
  <dc:creator>Park Moonjin</dc:creator>
  <cp:lastModifiedBy>Park Moonjin</cp:lastModifiedBy>
  <cp:revision>231</cp:revision>
  <dcterms:created xsi:type="dcterms:W3CDTF">2016-09-27T09:56:17Z</dcterms:created>
  <dcterms:modified xsi:type="dcterms:W3CDTF">2016-11-04T08:26:57Z</dcterms:modified>
</cp:coreProperties>
</file>