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F3F3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5" autoAdjust="0"/>
    <p:restoredTop sz="83444" autoAdjust="0"/>
  </p:normalViewPr>
  <p:slideViewPr>
    <p:cSldViewPr>
      <p:cViewPr varScale="1">
        <p:scale>
          <a:sx n="93" d="100"/>
          <a:sy n="93" d="100"/>
        </p:scale>
        <p:origin x="103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805D8-F976-4ACE-A75B-A8404237EA84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E3EFA-BEF2-4DF5-B769-BEAA3CD31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30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적을 만들어 직접 구현해본다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E3EFA-BEF2-4DF5-B769-BEAA3CD3116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47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6CFD9-54BA-4691-81D6-68239E2CAFDB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CF67A7-35A5-4036-8580-AC06BD44A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6CFD9-54BA-4691-81D6-68239E2CAFDB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F67A7-35A5-4036-8580-AC06BD44A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6CFD9-54BA-4691-81D6-68239E2CAFDB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F67A7-35A5-4036-8580-AC06BD44A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6CFD9-54BA-4691-81D6-68239E2CAFDB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F67A7-35A5-4036-8580-AC06BD44A6E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6CFD9-54BA-4691-81D6-68239E2CAFDB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F67A7-35A5-4036-8580-AC06BD44A6E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6CFD9-54BA-4691-81D6-68239E2CAFDB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F67A7-35A5-4036-8580-AC06BD44A6E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6CFD9-54BA-4691-81D6-68239E2CAFDB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F67A7-35A5-4036-8580-AC06BD44A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6CFD9-54BA-4691-81D6-68239E2CAFDB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F67A7-35A5-4036-8580-AC06BD44A6E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6CFD9-54BA-4691-81D6-68239E2CAFDB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F67A7-35A5-4036-8580-AC06BD44A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BE6CFD9-54BA-4691-81D6-68239E2CAFDB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F67A7-35A5-4036-8580-AC06BD44A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6CFD9-54BA-4691-81D6-68239E2CAFDB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CF67A7-35A5-4036-8580-AC06BD44A6E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BE6CFD9-54BA-4691-81D6-68239E2CAFDB}" type="datetimeFigureOut">
              <a:rPr lang="ko-KR" altLang="en-US" smtClean="0"/>
              <a:t>2016-11-17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4CF67A7-35A5-4036-8580-AC06BD44A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6.png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752601"/>
            <a:ext cx="8892480" cy="1829761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</a:rPr>
              <a:t>3D</a:t>
            </a:r>
            <a:r>
              <a:rPr lang="ko-KR" altLang="en-US" sz="4000" dirty="0" smtClean="0"/>
              <a:t>게임프로그래밍 벡터곱셈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(</a:t>
            </a:r>
            <a:r>
              <a:rPr lang="ko-KR" altLang="en-US" sz="4000" dirty="0" smtClean="0"/>
              <a:t>외적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내적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6104" y="3885480"/>
            <a:ext cx="7772400" cy="1199704"/>
          </a:xfrm>
        </p:spPr>
        <p:txBody>
          <a:bodyPr/>
          <a:lstStyle/>
          <a:p>
            <a:r>
              <a:rPr lang="en-US" altLang="ko-KR" dirty="0" smtClean="0"/>
              <a:t>DirectX 9.0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8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 err="1" smtClean="0"/>
              <a:t>라이트</a:t>
            </a:r>
            <a:r>
              <a:rPr lang="ko-KR" altLang="en-US" dirty="0" smtClean="0"/>
              <a:t> 연산            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앞뒤판정</a:t>
            </a:r>
            <a:r>
              <a:rPr lang="en-US" altLang="ko-KR" dirty="0" smtClean="0"/>
              <a:t>(CULLMODE)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게임에서 내적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해 4"/>
          <p:cNvSpPr/>
          <p:nvPr/>
        </p:nvSpPr>
        <p:spPr>
          <a:xfrm>
            <a:off x="1331640" y="2276872"/>
            <a:ext cx="1152128" cy="835815"/>
          </a:xfrm>
          <a:prstGeom prst="su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육면체 5"/>
          <p:cNvSpPr/>
          <p:nvPr/>
        </p:nvSpPr>
        <p:spPr>
          <a:xfrm>
            <a:off x="1115616" y="4437112"/>
            <a:ext cx="1656184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350494" y="4149080"/>
            <a:ext cx="0" cy="288032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403648" y="3212976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691680" y="3212976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032866" y="3212976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267744" y="3212976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이등변 삼각형 16"/>
          <p:cNvSpPr/>
          <p:nvPr/>
        </p:nvSpPr>
        <p:spPr>
          <a:xfrm>
            <a:off x="7092280" y="2852936"/>
            <a:ext cx="1152128" cy="1368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32040" y="3241257"/>
            <a:ext cx="432048" cy="25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364088" y="3284984"/>
            <a:ext cx="216024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5724128" y="3241257"/>
            <a:ext cx="360040" cy="2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5742982" y="3428715"/>
            <a:ext cx="360040" cy="2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7236296" y="2852936"/>
            <a:ext cx="432048" cy="0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7812360" y="4221088"/>
            <a:ext cx="432048" cy="0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6660232" y="4221088"/>
            <a:ext cx="432048" cy="0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1115616" y="4365104"/>
            <a:ext cx="0" cy="288032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2536922" y="4374531"/>
            <a:ext cx="0" cy="288032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2796673" y="4149080"/>
            <a:ext cx="0" cy="288032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내용 개체 틀 1"/>
          <p:cNvSpPr txBox="1">
            <a:spLocks/>
          </p:cNvSpPr>
          <p:nvPr/>
        </p:nvSpPr>
        <p:spPr>
          <a:xfrm>
            <a:off x="4119264" y="548680"/>
            <a:ext cx="4413176" cy="392951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b="1" smtClean="0">
                <a:solidFill>
                  <a:srgbClr val="0000FF"/>
                </a:solidFill>
              </a:rPr>
              <a:t>두 벡터가 단위벡터</a:t>
            </a:r>
            <a:r>
              <a:rPr lang="ko-KR" altLang="en-US" b="1" smtClean="0"/>
              <a:t>일 경우</a:t>
            </a:r>
            <a:endParaRPr lang="en-US" altLang="ko-KR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716016" y="364502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camera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5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하나의 벡터만 단위벡터</a:t>
            </a:r>
            <a:r>
              <a:rPr lang="ko-KR" altLang="en-US" dirty="0" smtClean="0"/>
              <a:t>일 경우</a:t>
            </a:r>
            <a:endParaRPr lang="ko-KR" altLang="en-US" dirty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벡터의 </a:t>
            </a:r>
            <a:r>
              <a:rPr lang="ko-KR" altLang="en-US" dirty="0" smtClean="0">
                <a:solidFill>
                  <a:srgbClr val="FF0000"/>
                </a:solidFill>
              </a:rPr>
              <a:t>내적</a:t>
            </a:r>
            <a:r>
              <a:rPr lang="en-US" altLang="ko-KR" dirty="0" smtClean="0"/>
              <a:t>(Dot Product)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763688" y="3717032"/>
            <a:ext cx="576064" cy="0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763688" y="2420888"/>
            <a:ext cx="1800200" cy="12961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79712" y="34290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72458" y="270892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563888" y="2420888"/>
            <a:ext cx="0" cy="1296144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763688" y="3798332"/>
            <a:ext cx="1800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0" y="2348880"/>
            <a:ext cx="37112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d</a:t>
            </a:r>
            <a:r>
              <a:rPr lang="en-US" altLang="ko-KR" sz="3000" dirty="0" smtClean="0"/>
              <a:t> = (p </a:t>
            </a:r>
            <a:r>
              <a:rPr lang="ko-KR" altLang="en-US" sz="1000" dirty="0" smtClean="0"/>
              <a:t>●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n)</a:t>
            </a:r>
          </a:p>
          <a:p>
            <a:endParaRPr lang="en-US" altLang="ko-KR" sz="3000" dirty="0"/>
          </a:p>
          <a:p>
            <a:r>
              <a:rPr lang="en-US" altLang="ko-KR" sz="3000" dirty="0" smtClean="0"/>
              <a:t>D</a:t>
            </a:r>
            <a:r>
              <a:rPr lang="ko-KR" altLang="en-US" sz="3000" dirty="0" smtClean="0"/>
              <a:t>는 </a:t>
            </a:r>
            <a:r>
              <a:rPr lang="en-US" altLang="ko-KR" sz="3000" dirty="0" smtClean="0"/>
              <a:t>P</a:t>
            </a:r>
            <a:r>
              <a:rPr lang="ko-KR" altLang="en-US" sz="3000" dirty="0" smtClean="0"/>
              <a:t>벡터를 </a:t>
            </a:r>
            <a:endParaRPr lang="en-US" altLang="ko-KR" sz="3000" dirty="0" smtClean="0"/>
          </a:p>
          <a:p>
            <a:r>
              <a:rPr lang="en-US" altLang="ko-KR" sz="3000" dirty="0"/>
              <a:t> </a:t>
            </a:r>
            <a:r>
              <a:rPr lang="en-US" altLang="ko-KR" sz="3000" dirty="0" smtClean="0"/>
              <a:t>        </a:t>
            </a:r>
            <a:r>
              <a:rPr lang="ko-KR" altLang="en-US" sz="3000" dirty="0" err="1" smtClean="0"/>
              <a:t>정사형한</a:t>
            </a:r>
            <a:r>
              <a:rPr lang="ko-KR" altLang="en-US" sz="3000" dirty="0" smtClean="0"/>
              <a:t> 길이</a:t>
            </a:r>
            <a:endParaRPr lang="ko-KR" altLang="en-US" sz="3000" dirty="0"/>
          </a:p>
        </p:txBody>
      </p:sp>
      <p:sp>
        <p:nvSpPr>
          <p:cNvPr id="18" name="TextBox 17"/>
          <p:cNvSpPr txBox="1"/>
          <p:nvPr/>
        </p:nvSpPr>
        <p:spPr>
          <a:xfrm>
            <a:off x="2585276" y="378904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216025" y="4653136"/>
            <a:ext cx="3214687" cy="8620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5000" b="1" dirty="0">
                <a:latin typeface="+mj-lt"/>
                <a:ea typeface="+mn-ea"/>
              </a:rPr>
              <a:t>p </a:t>
            </a:r>
            <a:r>
              <a:rPr kumimoji="0" lang="ko-KR" altLang="en-US" sz="2500" b="1" dirty="0">
                <a:latin typeface="+mj-lt"/>
                <a:ea typeface="+mn-ea"/>
              </a:rPr>
              <a:t>●</a:t>
            </a:r>
            <a:r>
              <a:rPr kumimoji="0" lang="ko-KR" altLang="en-US" sz="5000" b="1" dirty="0">
                <a:latin typeface="+mj-lt"/>
                <a:ea typeface="+mn-ea"/>
              </a:rPr>
              <a:t> </a:t>
            </a:r>
            <a:r>
              <a:rPr lang="en-US" altLang="ko-KR" sz="5000" b="1" dirty="0">
                <a:latin typeface="+mj-lt"/>
              </a:rPr>
              <a:t>n</a:t>
            </a:r>
            <a:r>
              <a:rPr kumimoji="0" lang="en-US" altLang="ko-KR" sz="5000" b="1" dirty="0" smtClean="0">
                <a:latin typeface="+mj-lt"/>
                <a:ea typeface="+mn-ea"/>
              </a:rPr>
              <a:t> </a:t>
            </a:r>
            <a:r>
              <a:rPr kumimoji="0" lang="en-US" altLang="ko-KR" sz="5000" b="1" dirty="0">
                <a:latin typeface="+mj-lt"/>
                <a:ea typeface="+mn-ea"/>
              </a:rPr>
              <a:t>=</a:t>
            </a:r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230778"/>
              </p:ext>
            </p:extLst>
          </p:nvPr>
        </p:nvGraphicFramePr>
        <p:xfrm>
          <a:off x="3563888" y="4653136"/>
          <a:ext cx="3391693" cy="988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수식" r:id="rId3" imgW="787320" imgH="279360" progId="Equation.3">
                  <p:embed/>
                </p:oleObj>
              </mc:Choice>
              <mc:Fallback>
                <p:oleObj name="수식" r:id="rId3" imgW="7873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653136"/>
                        <a:ext cx="3391693" cy="988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044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dirty="0" smtClean="0"/>
              <a:t>게임에서 내적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4119264" y="515769"/>
            <a:ext cx="4413176" cy="392951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b="1" dirty="0">
                <a:solidFill>
                  <a:srgbClr val="0000FF"/>
                </a:solidFill>
              </a:rPr>
              <a:t>하나의 벡터만 단위벡터</a:t>
            </a:r>
            <a:r>
              <a:rPr lang="ko-KR" altLang="en-US" b="1" dirty="0"/>
              <a:t>일 경우</a:t>
            </a:r>
          </a:p>
        </p:txBody>
      </p:sp>
      <p:sp>
        <p:nvSpPr>
          <p:cNvPr id="6" name="직사각형 5"/>
          <p:cNvSpPr/>
          <p:nvPr/>
        </p:nvSpPr>
        <p:spPr>
          <a:xfrm rot="16200000">
            <a:off x="2253604" y="3973989"/>
            <a:ext cx="432048" cy="25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 rot="16200000">
            <a:off x="2361616" y="3689818"/>
            <a:ext cx="216024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109612" y="17728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835696" y="237567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995936" y="208764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627784" y="266370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115616" y="201563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12" idx="4"/>
            <a:endCxn id="7" idx="6"/>
          </p:cNvCxnSpPr>
          <p:nvPr/>
        </p:nvCxnSpPr>
        <p:spPr>
          <a:xfrm>
            <a:off x="1223628" y="2231657"/>
            <a:ext cx="1246000" cy="1440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9" idx="4"/>
            <a:endCxn id="7" idx="6"/>
          </p:cNvCxnSpPr>
          <p:nvPr/>
        </p:nvCxnSpPr>
        <p:spPr>
          <a:xfrm>
            <a:off x="1943708" y="2591697"/>
            <a:ext cx="525920" cy="10801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8" idx="4"/>
            <a:endCxn id="7" idx="6"/>
          </p:cNvCxnSpPr>
          <p:nvPr/>
        </p:nvCxnSpPr>
        <p:spPr>
          <a:xfrm>
            <a:off x="2217624" y="1988840"/>
            <a:ext cx="252004" cy="16829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4"/>
            <a:endCxn id="7" idx="6"/>
          </p:cNvCxnSpPr>
          <p:nvPr/>
        </p:nvCxnSpPr>
        <p:spPr>
          <a:xfrm flipH="1">
            <a:off x="2469628" y="2879729"/>
            <a:ext cx="266168" cy="7920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0" idx="3"/>
            <a:endCxn id="7" idx="6"/>
          </p:cNvCxnSpPr>
          <p:nvPr/>
        </p:nvCxnSpPr>
        <p:spPr>
          <a:xfrm flipH="1">
            <a:off x="2469628" y="2272029"/>
            <a:ext cx="1557944" cy="13997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539552" y="2879729"/>
            <a:ext cx="3816424" cy="20186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539552" y="2591697"/>
            <a:ext cx="3816424" cy="20186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539552" y="2303665"/>
            <a:ext cx="3816424" cy="20186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539552" y="2231657"/>
            <a:ext cx="3816424" cy="20186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539552" y="1995447"/>
            <a:ext cx="3816424" cy="20186"/>
          </a:xfrm>
          <a:prstGeom prst="line">
            <a:avLst/>
          </a:prstGeom>
          <a:ln w="254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51720" y="5085184"/>
            <a:ext cx="5402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카메라와 오브젝트간의 거리가 아니라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카메라와 </a:t>
            </a:r>
            <a:r>
              <a:rPr lang="en-US" altLang="ko-KR" sz="2400" b="1" dirty="0" smtClean="0"/>
              <a:t>z</a:t>
            </a:r>
            <a:r>
              <a:rPr lang="ko-KR" altLang="en-US" sz="2400" b="1" dirty="0" err="1" smtClean="0"/>
              <a:t>축상</a:t>
            </a:r>
            <a:r>
              <a:rPr lang="ko-KR" altLang="en-US" sz="2400" b="1" dirty="0" smtClean="0"/>
              <a:t> 정렬을 </a:t>
            </a:r>
            <a:r>
              <a:rPr lang="ko-KR" altLang="en-US" sz="2400" b="1" dirty="0" err="1" smtClean="0"/>
              <a:t>한려면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cxnSp>
        <p:nvCxnSpPr>
          <p:cNvPr id="34" name="직선 화살표 연결선 33"/>
          <p:cNvCxnSpPr>
            <a:endCxn id="44" idx="3"/>
          </p:cNvCxnSpPr>
          <p:nvPr/>
        </p:nvCxnSpPr>
        <p:spPr>
          <a:xfrm flipV="1">
            <a:off x="5868144" y="1088503"/>
            <a:ext cx="1975852" cy="21964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84168" y="299695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476914" y="227687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7857097" y="1120139"/>
            <a:ext cx="63275" cy="220549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68144" y="3366284"/>
            <a:ext cx="19758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057202" y="3212976"/>
            <a:ext cx="432048" cy="25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489250" y="3256703"/>
            <a:ext cx="216024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7812360" y="90411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5868144" y="2996951"/>
            <a:ext cx="2160240" cy="2972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5868144" y="3284984"/>
            <a:ext cx="576064" cy="0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8008815" y="288982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8116827" y="3111430"/>
            <a:ext cx="0" cy="254854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53" idx="1"/>
          </p:cNvCxnSpPr>
          <p:nvPr/>
        </p:nvCxnSpPr>
        <p:spPr>
          <a:xfrm>
            <a:off x="5868144" y="3501008"/>
            <a:ext cx="2304256" cy="313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89732" y="31409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endParaRPr lang="en-US" altLang="ko-KR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8172400" y="33477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1647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323528" y="12576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dirty="0" smtClean="0"/>
              <a:t>게임에서 내적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4119264" y="515769"/>
            <a:ext cx="4413176" cy="392951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b="1" dirty="0">
                <a:solidFill>
                  <a:srgbClr val="0000FF"/>
                </a:solidFill>
              </a:rPr>
              <a:t>하나의 벡터만 단위벡터</a:t>
            </a:r>
            <a:r>
              <a:rPr lang="ko-KR" altLang="en-US" b="1" dirty="0"/>
              <a:t>일 경우</a:t>
            </a: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467544" y="1523881"/>
            <a:ext cx="3970784" cy="392951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b="1" dirty="0" err="1" smtClean="0"/>
              <a:t>분할축</a:t>
            </a:r>
            <a:r>
              <a:rPr lang="ko-KR" altLang="en-US" b="1" dirty="0" smtClean="0"/>
              <a:t> 원리</a:t>
            </a:r>
            <a:endParaRPr lang="ko-KR" altLang="en-US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276873"/>
            <a:ext cx="460851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내용 개체 틀 1"/>
          <p:cNvSpPr txBox="1">
            <a:spLocks/>
          </p:cNvSpPr>
          <p:nvPr/>
        </p:nvSpPr>
        <p:spPr>
          <a:xfrm>
            <a:off x="4705672" y="1556792"/>
            <a:ext cx="3970784" cy="392951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b="1" dirty="0" smtClean="0"/>
              <a:t>슬라이드 벡터 구하기</a:t>
            </a:r>
            <a:endParaRPr lang="ko-KR" altLang="en-US" b="1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24" y="4725144"/>
            <a:ext cx="39147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23205" y="4581128"/>
            <a:ext cx="21451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</a:t>
            </a:r>
            <a:r>
              <a:rPr lang="en-US" altLang="ko-KR" sz="2400" b="1" dirty="0" smtClean="0"/>
              <a:t> = O – P</a:t>
            </a:r>
          </a:p>
          <a:p>
            <a:r>
              <a:rPr lang="en-US" altLang="ko-KR" sz="2400" b="1" dirty="0" smtClean="0"/>
              <a:t>L = Dot(T, N)</a:t>
            </a:r>
          </a:p>
          <a:p>
            <a:r>
              <a:rPr lang="en-US" altLang="ko-KR" sz="2400" b="1" dirty="0" smtClean="0"/>
              <a:t>S = T – (N*L)</a:t>
            </a:r>
            <a:endParaRPr lang="ko-KR" altLang="en-US" sz="24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5220072" y="3429001"/>
            <a:ext cx="30243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6691064" y="2924944"/>
            <a:ext cx="0" cy="504057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덧셈 기호 15"/>
          <p:cNvSpPr/>
          <p:nvPr/>
        </p:nvSpPr>
        <p:spPr>
          <a:xfrm rot="5400000">
            <a:off x="6577274" y="3304817"/>
            <a:ext cx="227579" cy="24836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740352" y="249289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6787299" y="2636912"/>
            <a:ext cx="1025061" cy="71903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5580112" y="3502058"/>
            <a:ext cx="1025061" cy="71903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200" y="291712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94542" y="335699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884368" y="263691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65596" y="417897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 flipH="1" flipV="1">
            <a:off x="6688513" y="3438427"/>
            <a:ext cx="802" cy="79208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221088"/>
            <a:ext cx="10474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60232" y="377974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5580112" y="3645024"/>
            <a:ext cx="1025061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92080" y="3491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8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87631"/>
          </a:xfrm>
        </p:spPr>
        <p:txBody>
          <a:bodyPr/>
          <a:lstStyle/>
          <a:p>
            <a:r>
              <a:rPr lang="ko-KR" altLang="en-US" b="1" dirty="0" smtClean="0">
                <a:solidFill>
                  <a:srgbClr val="3F3F3F"/>
                </a:solidFill>
              </a:rPr>
              <a:t>대수학에서 정의하는 </a:t>
            </a:r>
            <a:r>
              <a:rPr lang="ko-KR" altLang="en-US" b="1" dirty="0" err="1" smtClean="0">
                <a:solidFill>
                  <a:srgbClr val="3F3F3F"/>
                </a:solidFill>
              </a:rPr>
              <a:t>두가지</a:t>
            </a:r>
            <a:r>
              <a:rPr lang="ko-KR" altLang="en-US" b="1" dirty="0" smtClean="0">
                <a:solidFill>
                  <a:srgbClr val="3F3F3F"/>
                </a:solidFill>
              </a:rPr>
              <a:t> </a:t>
            </a:r>
            <a:r>
              <a:rPr lang="ko-KR" altLang="en-US" b="1" dirty="0" err="1" smtClean="0">
                <a:solidFill>
                  <a:srgbClr val="3F3F3F"/>
                </a:solidFill>
              </a:rPr>
              <a:t>곱셈중</a:t>
            </a:r>
            <a:r>
              <a:rPr lang="ko-KR" altLang="en-US" b="1" dirty="0" smtClean="0">
                <a:solidFill>
                  <a:srgbClr val="3F3F3F"/>
                </a:solidFill>
              </a:rPr>
              <a:t> 하나인 </a:t>
            </a:r>
            <a:r>
              <a:rPr lang="ko-KR" altLang="en-US" b="1" dirty="0" smtClean="0">
                <a:solidFill>
                  <a:srgbClr val="0000FF"/>
                </a:solidFill>
              </a:rPr>
              <a:t>외적</a:t>
            </a:r>
            <a:endParaRPr lang="en-US" altLang="ko-KR" b="1" dirty="0">
              <a:solidFill>
                <a:srgbClr val="3F3F3F"/>
              </a:solidFill>
            </a:endParaRPr>
          </a:p>
          <a:p>
            <a:r>
              <a:rPr lang="ko-KR" altLang="en-US" b="1" dirty="0" smtClean="0">
                <a:solidFill>
                  <a:srgbClr val="3F3F3F"/>
                </a:solidFill>
              </a:rPr>
              <a:t>외적 결과 </a:t>
            </a:r>
            <a:r>
              <a:rPr lang="en-US" altLang="ko-KR" b="1" dirty="0" smtClean="0">
                <a:solidFill>
                  <a:srgbClr val="3F3F3F"/>
                </a:solidFill>
              </a:rPr>
              <a:t>:</a:t>
            </a:r>
            <a:r>
              <a:rPr lang="ko-KR" altLang="en-US" b="1" dirty="0" smtClean="0">
                <a:solidFill>
                  <a:srgbClr val="3F3F3F"/>
                </a:solidFill>
              </a:rPr>
              <a:t> 두 벡터의 직교</a:t>
            </a:r>
            <a:r>
              <a:rPr lang="en-US" altLang="ko-KR" b="1" dirty="0" smtClean="0">
                <a:solidFill>
                  <a:srgbClr val="3F3F3F"/>
                </a:solidFill>
              </a:rPr>
              <a:t>(90</a:t>
            </a:r>
            <a:r>
              <a:rPr lang="ko-KR" altLang="en-US" b="1" dirty="0" smtClean="0">
                <a:solidFill>
                  <a:srgbClr val="3F3F3F"/>
                </a:solidFill>
              </a:rPr>
              <a:t>도</a:t>
            </a:r>
            <a:r>
              <a:rPr lang="en-US" altLang="ko-KR" b="1" dirty="0" smtClean="0">
                <a:solidFill>
                  <a:srgbClr val="3F3F3F"/>
                </a:solidFill>
              </a:rPr>
              <a:t>)</a:t>
            </a:r>
            <a:r>
              <a:rPr lang="ko-KR" altLang="en-US" b="1" dirty="0" smtClean="0">
                <a:solidFill>
                  <a:srgbClr val="3F3F3F"/>
                </a:solidFill>
              </a:rPr>
              <a:t>하는 벡터</a:t>
            </a:r>
            <a:endParaRPr lang="en-US" altLang="ko-KR" b="1" dirty="0">
              <a:solidFill>
                <a:srgbClr val="3F3F3F"/>
              </a:solidFill>
            </a:endParaRPr>
          </a:p>
          <a:p>
            <a:r>
              <a:rPr lang="ko-KR" altLang="en-US" b="1" dirty="0" smtClean="0">
                <a:solidFill>
                  <a:srgbClr val="3F3F3F"/>
                </a:solidFill>
              </a:rPr>
              <a:t>외적 특징 </a:t>
            </a:r>
            <a:r>
              <a:rPr lang="en-US" altLang="ko-KR" b="1" dirty="0" smtClean="0">
                <a:solidFill>
                  <a:srgbClr val="3F3F3F"/>
                </a:solidFill>
              </a:rPr>
              <a:t>: </a:t>
            </a:r>
            <a:r>
              <a:rPr lang="ko-KR" altLang="en-US" b="1" dirty="0" smtClean="0">
                <a:solidFill>
                  <a:srgbClr val="FF0000"/>
                </a:solidFill>
              </a:rPr>
              <a:t>교환 법칙이 성립하지 않음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벡터의 </a:t>
            </a:r>
            <a:r>
              <a:rPr lang="ko-KR" altLang="en-US" dirty="0" smtClean="0">
                <a:solidFill>
                  <a:srgbClr val="FF0000"/>
                </a:solidFill>
              </a:rPr>
              <a:t>외적</a:t>
            </a:r>
            <a:r>
              <a:rPr lang="en-US" altLang="ko-KR" dirty="0" smtClean="0"/>
              <a:t>(Cross Product)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rot="5400000" flipH="1" flipV="1">
            <a:off x="6387331" y="3214439"/>
            <a:ext cx="593725" cy="9794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rot="16200000" flipH="1">
            <a:off x="6579418" y="3616077"/>
            <a:ext cx="407987" cy="1193800"/>
          </a:xfrm>
          <a:prstGeom prst="straightConnector1">
            <a:avLst/>
          </a:prstGeom>
          <a:ln w="38100">
            <a:solidFill>
              <a:srgbClr val="00B050">
                <a:alpha val="99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5468962" y="3158083"/>
            <a:ext cx="285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5861075" y="3158083"/>
            <a:ext cx="276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 b="1">
                <a:solidFill>
                  <a:srgbClr val="00B050"/>
                </a:solidFill>
              </a:rPr>
              <a:t>b</a:t>
            </a:r>
          </a:p>
        </p:txBody>
      </p:sp>
      <p:cxnSp>
        <p:nvCxnSpPr>
          <p:cNvPr id="8" name="직선 화살표 연결선 7"/>
          <p:cNvCxnSpPr>
            <a:stCxn id="10" idx="0"/>
          </p:cNvCxnSpPr>
          <p:nvPr/>
        </p:nvCxnSpPr>
        <p:spPr>
          <a:xfrm flipH="1" flipV="1">
            <a:off x="6181752" y="3068960"/>
            <a:ext cx="1586" cy="8749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183337" y="4016920"/>
            <a:ext cx="11113" cy="92424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6111900" y="3943895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6969150" y="4329658"/>
            <a:ext cx="276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 b="1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2" name="TextBox 23"/>
          <p:cNvSpPr txBox="1">
            <a:spLocks noChangeArrowheads="1"/>
          </p:cNvSpPr>
          <p:nvPr/>
        </p:nvSpPr>
        <p:spPr bwMode="auto">
          <a:xfrm>
            <a:off x="6683400" y="3158083"/>
            <a:ext cx="2857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TextBox 24"/>
          <p:cNvSpPr txBox="1">
            <a:spLocks noChangeArrowheads="1"/>
          </p:cNvSpPr>
          <p:nvPr/>
        </p:nvSpPr>
        <p:spPr bwMode="auto">
          <a:xfrm>
            <a:off x="5665812" y="3158083"/>
            <a:ext cx="285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 b="1"/>
              <a:t>x</a:t>
            </a:r>
          </a:p>
        </p:txBody>
      </p: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5835675" y="4283620"/>
            <a:ext cx="285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5" name="TextBox 26"/>
          <p:cNvSpPr txBox="1">
            <a:spLocks noChangeArrowheads="1"/>
          </p:cNvSpPr>
          <p:nvPr/>
        </p:nvSpPr>
        <p:spPr bwMode="auto">
          <a:xfrm>
            <a:off x="5434037" y="4301083"/>
            <a:ext cx="276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 b="1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6" name="TextBox 27"/>
          <p:cNvSpPr txBox="1">
            <a:spLocks noChangeArrowheads="1"/>
          </p:cNvSpPr>
          <p:nvPr/>
        </p:nvSpPr>
        <p:spPr bwMode="auto">
          <a:xfrm>
            <a:off x="5638825" y="4301083"/>
            <a:ext cx="285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 b="1"/>
              <a:t>x</a:t>
            </a:r>
          </a:p>
        </p:txBody>
      </p:sp>
      <p:sp>
        <p:nvSpPr>
          <p:cNvPr id="17" name="원호 16"/>
          <p:cNvSpPr/>
          <p:nvPr/>
        </p:nvSpPr>
        <p:spPr>
          <a:xfrm>
            <a:off x="6183337" y="3872458"/>
            <a:ext cx="357188" cy="285750"/>
          </a:xfrm>
          <a:prstGeom prst="arc">
            <a:avLst>
              <a:gd name="adj1" fmla="val 17545349"/>
              <a:gd name="adj2" fmla="val 2660239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6183337" y="3801020"/>
            <a:ext cx="142875" cy="714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6218262" y="3980408"/>
            <a:ext cx="214313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6183337" y="3729583"/>
            <a:ext cx="214313" cy="714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rot="5400000">
            <a:off x="6325418" y="3801814"/>
            <a:ext cx="14287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343013"/>
              </p:ext>
            </p:extLst>
          </p:nvPr>
        </p:nvGraphicFramePr>
        <p:xfrm>
          <a:off x="6540525" y="3801020"/>
          <a:ext cx="214312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5" name="수식" r:id="rId3" imgW="126725" imgH="177415" progId="Equation.3">
                  <p:embed/>
                </p:oleObj>
              </mc:Choice>
              <mc:Fallback>
                <p:oleObj name="수식" r:id="rId3" imgW="126725" imgH="177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25" y="3801020"/>
                        <a:ext cx="214312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13029"/>
              </p:ext>
            </p:extLst>
          </p:nvPr>
        </p:nvGraphicFramePr>
        <p:xfrm>
          <a:off x="1259632" y="5157192"/>
          <a:ext cx="7070582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" name="수식" r:id="rId5" imgW="2717800" imgH="241300" progId="Equation.3">
                  <p:embed/>
                </p:oleObj>
              </mc:Choice>
              <mc:Fallback>
                <p:oleObj name="수식" r:id="rId5" imgW="27178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157192"/>
                        <a:ext cx="7070582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259632" y="4301083"/>
            <a:ext cx="3214688" cy="8620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5000" b="1" dirty="0">
                <a:solidFill>
                  <a:srgbClr val="0000FF"/>
                </a:solidFill>
                <a:latin typeface="+mj-lt"/>
                <a:ea typeface="+mn-ea"/>
              </a:rPr>
              <a:t>p x</a:t>
            </a:r>
            <a:r>
              <a:rPr kumimoji="0" lang="ko-KR" altLang="en-US" sz="5000" b="1" dirty="0">
                <a:solidFill>
                  <a:srgbClr val="0000FF"/>
                </a:solidFill>
                <a:latin typeface="+mj-lt"/>
                <a:ea typeface="+mn-ea"/>
              </a:rPr>
              <a:t> </a:t>
            </a:r>
            <a:r>
              <a:rPr kumimoji="0" lang="en-US" altLang="ko-KR" sz="5000" b="1" dirty="0">
                <a:solidFill>
                  <a:srgbClr val="0000FF"/>
                </a:solidFill>
                <a:latin typeface="+mj-lt"/>
                <a:ea typeface="+mn-ea"/>
              </a:rPr>
              <a:t>q =</a:t>
            </a:r>
          </a:p>
        </p:txBody>
      </p:sp>
    </p:spTree>
    <p:extLst>
      <p:ext uri="{BB962C8B-B14F-4D97-AF65-F5344CB8AC3E}">
        <p14:creationId xmlns:p14="http://schemas.microsoft.com/office/powerpoint/2010/main" val="70070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게임에서 외적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2420888"/>
            <a:ext cx="2088232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31630" y="2422592"/>
            <a:ext cx="2084186" cy="23025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000723"/>
              </p:ext>
            </p:extLst>
          </p:nvPr>
        </p:nvGraphicFramePr>
        <p:xfrm>
          <a:off x="827584" y="1268760"/>
          <a:ext cx="70707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8" name="수식" r:id="rId3" imgW="2717800" imgH="241300" progId="Equation.3">
                  <p:embed/>
                </p:oleObj>
              </mc:Choice>
              <mc:Fallback>
                <p:oleObj name="수식" r:id="rId3" imgW="2717800" imgH="241300" progId="Equation.3">
                  <p:embed/>
                  <p:pic>
                    <p:nvPicPr>
                      <p:cNvPr id="0" name="개체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268760"/>
                        <a:ext cx="7070725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타원 9"/>
          <p:cNvSpPr/>
          <p:nvPr/>
        </p:nvSpPr>
        <p:spPr>
          <a:xfrm>
            <a:off x="2807804" y="23145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790653" y="46171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덧셈 기호 11"/>
          <p:cNvSpPr/>
          <p:nvPr/>
        </p:nvSpPr>
        <p:spPr>
          <a:xfrm>
            <a:off x="639841" y="4545124"/>
            <a:ext cx="375486" cy="3600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23728" y="2530604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A</a:t>
            </a:r>
          </a:p>
          <a:p>
            <a:pPr algn="ctr"/>
            <a:r>
              <a:rPr lang="en-US" altLang="ko-KR" dirty="0" smtClean="0"/>
              <a:t>(10, 0, 10)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62062" y="4510861"/>
            <a:ext cx="1213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B</a:t>
            </a:r>
          </a:p>
          <a:p>
            <a:pPr algn="ctr"/>
            <a:r>
              <a:rPr lang="en-US" altLang="ko-KR" dirty="0" smtClean="0"/>
              <a:t>(10, 0, 0)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03848" y="3297758"/>
            <a:ext cx="6078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AXB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=  [ (0*0 – 10*0),  (10*10 – 10*0), (10*0 – 0*10) </a:t>
            </a:r>
          </a:p>
          <a:p>
            <a:r>
              <a:rPr lang="en-US" altLang="ko-KR" dirty="0" smtClean="0"/>
              <a:t>      =  </a:t>
            </a:r>
            <a:r>
              <a:rPr lang="en-US" altLang="ko-KR" b="1" dirty="0" smtClean="0">
                <a:solidFill>
                  <a:srgbClr val="0000FF"/>
                </a:solidFill>
              </a:rPr>
              <a:t>(0, 100, 0)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73612" y="4305870"/>
            <a:ext cx="6078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BXA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=  [ (0*10 – 0*0),  (0*10 – 10*10), (10*0 – 0*10) </a:t>
            </a:r>
          </a:p>
          <a:p>
            <a:r>
              <a:rPr lang="en-US" altLang="ko-KR" dirty="0" smtClean="0"/>
              <a:t>      =  </a:t>
            </a:r>
            <a:r>
              <a:rPr lang="en-US" altLang="ko-KR" b="1" dirty="0" smtClean="0">
                <a:solidFill>
                  <a:srgbClr val="0000FF"/>
                </a:solidFill>
              </a:rPr>
              <a:t>(0, -100, 0)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8024" y="2638073"/>
            <a:ext cx="29033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0000"/>
                </a:solidFill>
              </a:rPr>
              <a:t>면의 방향벡터를 구함</a:t>
            </a:r>
            <a:endParaRPr lang="en-US" altLang="ko-KR" sz="2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7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게임에서 외적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427984" y="2204864"/>
            <a:ext cx="720080" cy="72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184994" y="3501008"/>
            <a:ext cx="0" cy="504056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7"/>
            <a:endCxn id="4" idx="3"/>
          </p:cNvCxnSpPr>
          <p:nvPr/>
        </p:nvCxnSpPr>
        <p:spPr>
          <a:xfrm flipV="1">
            <a:off x="3458435" y="2819491"/>
            <a:ext cx="1075002" cy="12910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3501307" y="3753036"/>
            <a:ext cx="350613" cy="404428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27784" y="2924944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A</a:t>
            </a:r>
          </a:p>
          <a:p>
            <a:pPr algn="ctr"/>
            <a:r>
              <a:rPr lang="en-US" altLang="ko-KR" dirty="0" smtClean="0"/>
              <a:t>(0, 0, 1)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20103" y="3861048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B</a:t>
            </a:r>
          </a:p>
          <a:p>
            <a:pPr algn="ctr"/>
            <a:r>
              <a:rPr lang="en-US" altLang="ko-KR" dirty="0" smtClean="0"/>
              <a:t>(1, 0, 1)</a:t>
            </a:r>
            <a:endParaRPr lang="ko-KR" altLang="en-US" dirty="0"/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247146"/>
              </p:ext>
            </p:extLst>
          </p:nvPr>
        </p:nvGraphicFramePr>
        <p:xfrm>
          <a:off x="892621" y="1407706"/>
          <a:ext cx="70707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2" name="수식" r:id="rId3" imgW="2717800" imgH="241300" progId="Equation.3">
                  <p:embed/>
                </p:oleObj>
              </mc:Choice>
              <mc:Fallback>
                <p:oleObj name="수식" r:id="rId3" imgW="2717800" imgH="241300" progId="Equation.3">
                  <p:embed/>
                  <p:pic>
                    <p:nvPicPr>
                      <p:cNvPr id="0" name="개체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621" y="1407706"/>
                        <a:ext cx="7070725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331640" y="5013176"/>
            <a:ext cx="633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AXB = [ (0*1 – 1*0),  (1*1 – 0*1), (0*0 – 0*1) = </a:t>
            </a:r>
            <a:r>
              <a:rPr lang="en-US" altLang="ko-KR" b="1" dirty="0" smtClean="0">
                <a:solidFill>
                  <a:srgbClr val="0000FF"/>
                </a:solidFill>
              </a:rPr>
              <a:t>(0, 1, 0)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31353" y="5507940"/>
            <a:ext cx="673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BXC = [ (0*1 – 1*0),  (1*-1 – 0*1), (0*0 – 0*-1) = </a:t>
            </a:r>
            <a:r>
              <a:rPr lang="en-US" altLang="ko-KR" b="1" dirty="0" smtClean="0">
                <a:solidFill>
                  <a:srgbClr val="0000FF"/>
                </a:solidFill>
              </a:rPr>
              <a:t>(0, -1, 0)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403648" y="2226102"/>
            <a:ext cx="720080" cy="72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2594339" y="3769405"/>
            <a:ext cx="321477" cy="451683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36274" y="3905436"/>
            <a:ext cx="120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(-1, 0, 1)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2056838" y="2840729"/>
            <a:ext cx="930986" cy="12697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2843808" y="4005064"/>
            <a:ext cx="720080" cy="7200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436096" y="3414748"/>
            <a:ext cx="3223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오브젝트</a:t>
            </a:r>
            <a:r>
              <a:rPr lang="ko-KR" altLang="en-US" dirty="0" smtClean="0"/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좌우 위치 확인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3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83576"/>
          </a:xfrm>
        </p:spPr>
        <p:txBody>
          <a:bodyPr/>
          <a:lstStyle/>
          <a:p>
            <a:r>
              <a:rPr lang="ko-KR" altLang="en-US" dirty="0" smtClean="0"/>
              <a:t>총알과 나무 충돌이 나무가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 방향이 아닌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총알이 날아온 방향의 힘으로 쓰러짐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851920" y="2708920"/>
            <a:ext cx="936104" cy="1204304"/>
            <a:chOff x="3851920" y="3068960"/>
            <a:chExt cx="936104" cy="1204304"/>
          </a:xfrm>
        </p:grpSpPr>
        <p:sp>
          <p:nvSpPr>
            <p:cNvPr id="4" name="이등변 삼각형 3"/>
            <p:cNvSpPr/>
            <p:nvPr/>
          </p:nvSpPr>
          <p:spPr>
            <a:xfrm>
              <a:off x="3851920" y="3501008"/>
              <a:ext cx="936104" cy="648072"/>
            </a:xfrm>
            <a:prstGeom prst="triangle">
              <a:avLst/>
            </a:prstGeom>
            <a:noFill/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3851920" y="3068960"/>
              <a:ext cx="936104" cy="648072"/>
            </a:xfrm>
            <a:prstGeom prst="triangle">
              <a:avLst/>
            </a:prstGeom>
            <a:noFill/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덧셈 기호 5"/>
            <p:cNvSpPr/>
            <p:nvPr/>
          </p:nvSpPr>
          <p:spPr>
            <a:xfrm>
              <a:off x="4206182" y="4024896"/>
              <a:ext cx="227579" cy="248368"/>
            </a:xfrm>
            <a:prstGeom prst="mathPlus">
              <a:avLst/>
            </a:prstGeom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/>
          <p:cNvSpPr/>
          <p:nvPr/>
        </p:nvSpPr>
        <p:spPr>
          <a:xfrm>
            <a:off x="1391690" y="2888940"/>
            <a:ext cx="371998" cy="3960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979712" y="3099986"/>
            <a:ext cx="1368152" cy="0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 rot="5400000">
            <a:off x="4346060" y="3150884"/>
            <a:ext cx="936104" cy="1204304"/>
            <a:chOff x="3851920" y="3068960"/>
            <a:chExt cx="936104" cy="1204304"/>
          </a:xfrm>
        </p:grpSpPr>
        <p:sp>
          <p:nvSpPr>
            <p:cNvPr id="12" name="이등변 삼각형 11"/>
            <p:cNvSpPr/>
            <p:nvPr/>
          </p:nvSpPr>
          <p:spPr>
            <a:xfrm>
              <a:off x="3851920" y="3501008"/>
              <a:ext cx="936104" cy="64807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>
              <a:off x="3851920" y="3068960"/>
              <a:ext cx="936104" cy="64807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덧셈 기호 13"/>
            <p:cNvSpPr/>
            <p:nvPr/>
          </p:nvSpPr>
          <p:spPr>
            <a:xfrm>
              <a:off x="4206182" y="4024896"/>
              <a:ext cx="227579" cy="248368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863878" y="4437112"/>
            <a:ext cx="936104" cy="1204304"/>
            <a:chOff x="3851920" y="3068960"/>
            <a:chExt cx="936104" cy="1204304"/>
          </a:xfrm>
        </p:grpSpPr>
        <p:sp>
          <p:nvSpPr>
            <p:cNvPr id="16" name="이등변 삼각형 15"/>
            <p:cNvSpPr/>
            <p:nvPr/>
          </p:nvSpPr>
          <p:spPr>
            <a:xfrm>
              <a:off x="3851920" y="3501008"/>
              <a:ext cx="936104" cy="648072"/>
            </a:xfrm>
            <a:prstGeom prst="triangle">
              <a:avLst/>
            </a:prstGeom>
            <a:noFill/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3851920" y="3068960"/>
              <a:ext cx="936104" cy="648072"/>
            </a:xfrm>
            <a:prstGeom prst="triangle">
              <a:avLst/>
            </a:prstGeom>
            <a:noFill/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4206182" y="4024896"/>
              <a:ext cx="227579" cy="248368"/>
            </a:xfrm>
            <a:prstGeom prst="mathPlus">
              <a:avLst/>
            </a:prstGeom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타원 18"/>
          <p:cNvSpPr/>
          <p:nvPr/>
        </p:nvSpPr>
        <p:spPr>
          <a:xfrm>
            <a:off x="7452320" y="4797152"/>
            <a:ext cx="371998" cy="3960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5292080" y="4995174"/>
            <a:ext cx="1944216" cy="18002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 rot="16200000">
            <a:off x="3420361" y="4907357"/>
            <a:ext cx="936104" cy="1204304"/>
            <a:chOff x="3851920" y="3068960"/>
            <a:chExt cx="936104" cy="1204304"/>
          </a:xfrm>
        </p:grpSpPr>
        <p:sp>
          <p:nvSpPr>
            <p:cNvPr id="22" name="이등변 삼각형 21"/>
            <p:cNvSpPr/>
            <p:nvPr/>
          </p:nvSpPr>
          <p:spPr>
            <a:xfrm>
              <a:off x="3851920" y="3501008"/>
              <a:ext cx="936104" cy="64807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3851920" y="3068960"/>
              <a:ext cx="936104" cy="64807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덧셈 기호 23"/>
            <p:cNvSpPr/>
            <p:nvPr/>
          </p:nvSpPr>
          <p:spPr>
            <a:xfrm>
              <a:off x="4206182" y="4024896"/>
              <a:ext cx="227579" cy="248368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722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벡터의 </a:t>
            </a:r>
            <a:r>
              <a:rPr lang="ko-KR" altLang="en-US" dirty="0" smtClean="0">
                <a:solidFill>
                  <a:srgbClr val="FF0000"/>
                </a:solidFill>
              </a:rPr>
              <a:t>내적</a:t>
            </a:r>
            <a:r>
              <a:rPr lang="en-US" altLang="ko-KR" dirty="0" smtClean="0"/>
              <a:t>(Dot Product)</a:t>
            </a:r>
            <a:endParaRPr lang="ko-KR" altLang="en-US" dirty="0"/>
          </a:p>
        </p:txBody>
      </p:sp>
      <p:sp>
        <p:nvSpPr>
          <p:cNvPr id="16" name="내용 개체 틀 1"/>
          <p:cNvSpPr>
            <a:spLocks noGrp="1"/>
          </p:cNvSpPr>
          <p:nvPr>
            <p:ph idx="1"/>
          </p:nvPr>
        </p:nvSpPr>
        <p:spPr>
          <a:xfrm>
            <a:off x="450850" y="3281528"/>
            <a:ext cx="8229600" cy="3387832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rgbClr val="3F3F3F"/>
                </a:solidFill>
              </a:rPr>
              <a:t>대수학에서 정의하는 </a:t>
            </a:r>
            <a:r>
              <a:rPr lang="ko-KR" altLang="en-US" b="1" dirty="0" err="1" smtClean="0">
                <a:solidFill>
                  <a:srgbClr val="3F3F3F"/>
                </a:solidFill>
              </a:rPr>
              <a:t>두가지</a:t>
            </a:r>
            <a:r>
              <a:rPr lang="ko-KR" altLang="en-US" b="1" dirty="0" smtClean="0">
                <a:solidFill>
                  <a:srgbClr val="3F3F3F"/>
                </a:solidFill>
              </a:rPr>
              <a:t> </a:t>
            </a:r>
            <a:r>
              <a:rPr lang="ko-KR" altLang="en-US" b="1" dirty="0" err="1" smtClean="0">
                <a:solidFill>
                  <a:srgbClr val="3F3F3F"/>
                </a:solidFill>
              </a:rPr>
              <a:t>곱셈중</a:t>
            </a:r>
            <a:r>
              <a:rPr lang="ko-KR" altLang="en-US" b="1" dirty="0" smtClean="0">
                <a:solidFill>
                  <a:srgbClr val="3F3F3F"/>
                </a:solidFill>
              </a:rPr>
              <a:t> 하나인 </a:t>
            </a:r>
            <a:r>
              <a:rPr lang="ko-KR" altLang="en-US" b="1" dirty="0" smtClean="0">
                <a:solidFill>
                  <a:srgbClr val="0000FF"/>
                </a:solidFill>
              </a:rPr>
              <a:t>내적</a:t>
            </a:r>
            <a:endParaRPr lang="en-US" altLang="ko-KR" b="1" dirty="0">
              <a:solidFill>
                <a:srgbClr val="3F3F3F"/>
              </a:solidFill>
            </a:endParaRPr>
          </a:p>
          <a:p>
            <a:r>
              <a:rPr lang="ko-KR" altLang="en-US" b="1" dirty="0" smtClean="0"/>
              <a:t>외적 결과 </a:t>
            </a:r>
            <a:endParaRPr lang="en-US" altLang="ko-KR" b="1" dirty="0" smtClean="0"/>
          </a:p>
          <a:p>
            <a:pPr marL="109728" indent="0">
              <a:buNone/>
            </a:pPr>
            <a:r>
              <a:rPr lang="en-US" altLang="ko-KR" sz="2000" b="1" dirty="0">
                <a:solidFill>
                  <a:srgbClr val="3F3F3F"/>
                </a:solidFill>
              </a:rPr>
              <a:t> </a:t>
            </a:r>
            <a:r>
              <a:rPr lang="en-US" altLang="ko-KR" sz="2000" b="1" dirty="0" smtClean="0">
                <a:solidFill>
                  <a:srgbClr val="3F3F3F"/>
                </a:solidFill>
              </a:rPr>
              <a:t>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1. </a:t>
            </a:r>
            <a:r>
              <a:rPr lang="ko-KR" altLang="en-US" sz="2000" b="1" u="sng" dirty="0" smtClean="0">
                <a:solidFill>
                  <a:srgbClr val="3F3F3F"/>
                </a:solidFill>
              </a:rPr>
              <a:t>두 벡터가 </a:t>
            </a:r>
            <a:r>
              <a:rPr lang="ko-KR" altLang="en-US" sz="2000" b="1" u="sng" dirty="0" smtClean="0">
                <a:solidFill>
                  <a:srgbClr val="0000FF"/>
                </a:solidFill>
              </a:rPr>
              <a:t>모두 단위벡터일 때 </a:t>
            </a:r>
            <a:r>
              <a:rPr lang="ko-KR" altLang="en-US" sz="2000" b="1" u="sng" dirty="0" smtClean="0">
                <a:solidFill>
                  <a:srgbClr val="3F3F3F"/>
                </a:solidFill>
              </a:rPr>
              <a:t>끼인각 각도</a:t>
            </a:r>
            <a:endParaRPr lang="en-US" altLang="ko-KR" sz="2000" b="1" u="sng" dirty="0" smtClean="0">
              <a:solidFill>
                <a:srgbClr val="3F3F3F"/>
              </a:solidFill>
            </a:endParaRPr>
          </a:p>
          <a:p>
            <a:pPr marL="109728" indent="0">
              <a:buNone/>
            </a:pPr>
            <a:r>
              <a:rPr lang="en-US" altLang="ko-KR" sz="2000" b="1" dirty="0">
                <a:solidFill>
                  <a:srgbClr val="3F3F3F"/>
                </a:solidFill>
              </a:rPr>
              <a:t> </a:t>
            </a:r>
            <a:r>
              <a:rPr lang="en-US" altLang="ko-KR" sz="2000" b="1" dirty="0" smtClean="0">
                <a:solidFill>
                  <a:srgbClr val="3F3F3F"/>
                </a:solidFill>
              </a:rPr>
              <a:t>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2. </a:t>
            </a:r>
            <a:r>
              <a:rPr lang="ko-KR" altLang="en-US" sz="2000" b="1" u="sng" dirty="0" smtClean="0">
                <a:solidFill>
                  <a:srgbClr val="3F3F3F"/>
                </a:solidFill>
              </a:rPr>
              <a:t>두 </a:t>
            </a:r>
            <a:r>
              <a:rPr lang="ko-KR" altLang="en-US" sz="2000" b="1" u="sng" dirty="0" err="1" smtClean="0">
                <a:solidFill>
                  <a:srgbClr val="3F3F3F"/>
                </a:solidFill>
              </a:rPr>
              <a:t>벡터중</a:t>
            </a:r>
            <a:r>
              <a:rPr lang="ko-KR" altLang="en-US" sz="2000" b="1" u="sng" dirty="0" smtClean="0">
                <a:solidFill>
                  <a:srgbClr val="3F3F3F"/>
                </a:solidFill>
              </a:rPr>
              <a:t> </a:t>
            </a:r>
            <a:r>
              <a:rPr lang="ko-KR" altLang="en-US" sz="2000" b="1" u="sng" dirty="0" smtClean="0">
                <a:solidFill>
                  <a:srgbClr val="0000FF"/>
                </a:solidFill>
              </a:rPr>
              <a:t>하나의 벡터만 단위벡터일 때 </a:t>
            </a:r>
            <a:r>
              <a:rPr lang="ko-KR" altLang="en-US" sz="2000" b="1" u="sng" dirty="0" err="1" smtClean="0">
                <a:solidFill>
                  <a:srgbClr val="3F3F3F"/>
                </a:solidFill>
              </a:rPr>
              <a:t>정사형된</a:t>
            </a:r>
            <a:r>
              <a:rPr lang="ko-KR" altLang="en-US" sz="2000" b="1" u="sng" dirty="0" smtClean="0">
                <a:solidFill>
                  <a:srgbClr val="3F3F3F"/>
                </a:solidFill>
              </a:rPr>
              <a:t> 길이</a:t>
            </a:r>
            <a:endParaRPr lang="en-US" altLang="ko-KR" sz="2000" b="1" u="sng" dirty="0" smtClean="0">
              <a:solidFill>
                <a:srgbClr val="3F3F3F"/>
              </a:solidFill>
            </a:endParaRPr>
          </a:p>
          <a:p>
            <a:pPr marL="109728" indent="0">
              <a:buNone/>
            </a:pPr>
            <a:r>
              <a:rPr lang="en-US" altLang="ko-KR" sz="2000" b="1" dirty="0">
                <a:solidFill>
                  <a:srgbClr val="3F3F3F"/>
                </a:solidFill>
              </a:rPr>
              <a:t> </a:t>
            </a:r>
            <a:r>
              <a:rPr lang="en-US" altLang="ko-KR" sz="2000" b="1" dirty="0" smtClean="0">
                <a:solidFill>
                  <a:srgbClr val="3F3F3F"/>
                </a:solidFill>
              </a:rPr>
              <a:t>  3. </a:t>
            </a:r>
            <a:r>
              <a:rPr lang="ko-KR" altLang="en-US" sz="2000" dirty="0" smtClean="0">
                <a:solidFill>
                  <a:srgbClr val="3F3F3F"/>
                </a:solidFill>
              </a:rPr>
              <a:t>두 벡터가 모두 크기가 있을 때 각 성립끼리 곱의 합</a:t>
            </a:r>
            <a:endParaRPr lang="en-US" altLang="ko-KR" sz="2000" b="1" dirty="0">
              <a:solidFill>
                <a:srgbClr val="3F3F3F"/>
              </a:solidFill>
            </a:endParaRPr>
          </a:p>
          <a:p>
            <a:r>
              <a:rPr lang="ko-KR" altLang="en-US" b="1" dirty="0" smtClean="0">
                <a:solidFill>
                  <a:srgbClr val="3F3F3F"/>
                </a:solidFill>
              </a:rPr>
              <a:t>외적 특징 </a:t>
            </a:r>
            <a:r>
              <a:rPr lang="en-US" altLang="ko-KR" b="1" dirty="0" smtClean="0">
                <a:solidFill>
                  <a:srgbClr val="3F3F3F"/>
                </a:solidFill>
              </a:rPr>
              <a:t>: </a:t>
            </a:r>
            <a:r>
              <a:rPr lang="ko-KR" altLang="en-US" b="1" dirty="0" smtClean="0">
                <a:solidFill>
                  <a:srgbClr val="FF0000"/>
                </a:solidFill>
              </a:rPr>
              <a:t>교환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결합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배분 법칙 성립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55576" y="1007814"/>
            <a:ext cx="7241430" cy="2133154"/>
            <a:chOff x="642938" y="980728"/>
            <a:chExt cx="7241430" cy="2133154"/>
          </a:xfrm>
        </p:grpSpPr>
        <p:sp>
          <p:nvSpPr>
            <p:cNvPr id="19" name="TextBox 18"/>
            <p:cNvSpPr txBox="1"/>
            <p:nvPr/>
          </p:nvSpPr>
          <p:spPr>
            <a:xfrm>
              <a:off x="642938" y="1124744"/>
              <a:ext cx="3214687" cy="8620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dirty="0">
                  <a:latin typeface="+mj-lt"/>
                  <a:ea typeface="+mn-ea"/>
                </a:rPr>
                <a:t>p </a:t>
              </a:r>
              <a:r>
                <a:rPr kumimoji="0" lang="ko-KR" altLang="en-US" sz="2500" b="1" dirty="0">
                  <a:latin typeface="+mj-lt"/>
                  <a:ea typeface="+mn-ea"/>
                </a:rPr>
                <a:t>●</a:t>
              </a:r>
              <a:r>
                <a:rPr kumimoji="0" lang="ko-KR" altLang="en-US" sz="5000" b="1" dirty="0">
                  <a:latin typeface="+mj-lt"/>
                  <a:ea typeface="+mn-ea"/>
                </a:rPr>
                <a:t> </a:t>
              </a:r>
              <a:r>
                <a:rPr kumimoji="0" lang="en-US" altLang="ko-KR" sz="5000" b="1" dirty="0">
                  <a:latin typeface="+mj-lt"/>
                  <a:ea typeface="+mn-ea"/>
                </a:rPr>
                <a:t>q =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2938" y="2124869"/>
              <a:ext cx="3214687" cy="8620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dirty="0">
                  <a:solidFill>
                    <a:srgbClr val="FFFF00"/>
                  </a:solidFill>
                  <a:latin typeface="+mj-lt"/>
                  <a:ea typeface="+mn-ea"/>
                </a:rPr>
                <a:t>        </a:t>
              </a:r>
              <a:r>
                <a:rPr kumimoji="0" lang="en-US" altLang="ko-KR" sz="5000" b="1" dirty="0" smtClean="0">
                  <a:latin typeface="+mj-lt"/>
                  <a:ea typeface="+mn-ea"/>
                </a:rPr>
                <a:t>=</a:t>
              </a:r>
              <a:endParaRPr kumimoji="0" lang="en-US" altLang="ko-KR" sz="5000" b="1" dirty="0">
                <a:latin typeface="+mj-lt"/>
                <a:ea typeface="+mn-ea"/>
              </a:endParaRPr>
            </a:p>
          </p:txBody>
        </p:sp>
        <p:graphicFrame>
          <p:nvGraphicFramePr>
            <p:cNvPr id="2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4245213"/>
                </p:ext>
              </p:extLst>
            </p:nvPr>
          </p:nvGraphicFramePr>
          <p:xfrm>
            <a:off x="3214688" y="2129632"/>
            <a:ext cx="3355975" cy="984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0" name="수식" r:id="rId3" imgW="710891" imgH="253890" progId="Equation.3">
                    <p:embed/>
                  </p:oleObj>
                </mc:Choice>
                <mc:Fallback>
                  <p:oleObj name="수식" r:id="rId3" imgW="710891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4688" y="2129632"/>
                          <a:ext cx="3355975" cy="984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개체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9922976"/>
                </p:ext>
              </p:extLst>
            </p:nvPr>
          </p:nvGraphicFramePr>
          <p:xfrm>
            <a:off x="3098056" y="980728"/>
            <a:ext cx="4786312" cy="1074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1" name="수식" r:id="rId5" imgW="1180588" imgH="241195" progId="Equation.3">
                    <p:embed/>
                  </p:oleObj>
                </mc:Choice>
                <mc:Fallback>
                  <p:oleObj name="수식" r:id="rId5" imgW="1180588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8056" y="980728"/>
                          <a:ext cx="4786312" cy="1074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53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2855" y="2636912"/>
            <a:ext cx="8429625" cy="228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523662"/>
              </p:ext>
            </p:extLst>
          </p:nvPr>
        </p:nvGraphicFramePr>
        <p:xfrm>
          <a:off x="1034355" y="3353568"/>
          <a:ext cx="23574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7" name="수식" r:id="rId3" imgW="710891" imgH="253890" progId="Equation.3">
                  <p:embed/>
                </p:oleObj>
              </mc:Choice>
              <mc:Fallback>
                <p:oleObj name="수식" r:id="rId3" imgW="710891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355" y="3353568"/>
                        <a:ext cx="2357438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77230" y="3505968"/>
            <a:ext cx="428625" cy="476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b="1" dirty="0">
                <a:solidFill>
                  <a:srgbClr val="C00000"/>
                </a:solidFill>
                <a:latin typeface="+mj-lt"/>
                <a:ea typeface="+mn-ea"/>
              </a:rPr>
              <a:t>1</a:t>
            </a:r>
            <a:endParaRPr kumimoji="0" lang="en-US" altLang="ko-KR" sz="2500" b="1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5718" y="3496443"/>
            <a:ext cx="428625" cy="477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500" b="1" dirty="0">
                <a:solidFill>
                  <a:srgbClr val="C00000"/>
                </a:solidFill>
                <a:latin typeface="+mj-lt"/>
                <a:ea typeface="+mn-ea"/>
              </a:rPr>
              <a:t>1</a:t>
            </a:r>
            <a:endParaRPr kumimoji="0" lang="en-US" altLang="ko-KR" sz="2500" b="1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248793" y="3139255"/>
            <a:ext cx="11430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" name="그림 24" descr="img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730" y="2924943"/>
            <a:ext cx="46799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43608" y="1628800"/>
            <a:ext cx="3214687" cy="8620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5000" b="1" dirty="0">
                <a:latin typeface="+mj-lt"/>
                <a:ea typeface="+mn-ea"/>
              </a:rPr>
              <a:t>p </a:t>
            </a:r>
            <a:r>
              <a:rPr kumimoji="0" lang="ko-KR" altLang="en-US" sz="2500" b="1" dirty="0">
                <a:latin typeface="+mj-lt"/>
                <a:ea typeface="+mn-ea"/>
              </a:rPr>
              <a:t>●</a:t>
            </a:r>
            <a:r>
              <a:rPr kumimoji="0" lang="ko-KR" altLang="en-US" sz="5000" b="1" dirty="0">
                <a:latin typeface="+mj-lt"/>
                <a:ea typeface="+mn-ea"/>
              </a:rPr>
              <a:t> </a:t>
            </a:r>
            <a:r>
              <a:rPr kumimoji="0" lang="en-US" altLang="ko-KR" sz="5000" b="1" dirty="0">
                <a:latin typeface="+mj-lt"/>
                <a:ea typeface="+mn-ea"/>
              </a:rPr>
              <a:t>q =</a:t>
            </a: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340418"/>
              </p:ext>
            </p:extLst>
          </p:nvPr>
        </p:nvGraphicFramePr>
        <p:xfrm>
          <a:off x="3491880" y="1628800"/>
          <a:ext cx="33559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8" name="수식" r:id="rId6" imgW="710891" imgH="253890" progId="Equation.3">
                  <p:embed/>
                </p:oleObj>
              </mc:Choice>
              <mc:Fallback>
                <p:oleObj name="수식" r:id="rId6" imgW="710891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628800"/>
                        <a:ext cx="335597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내용 개체 틀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9519"/>
          </a:xfrm>
        </p:spPr>
        <p:txBody>
          <a:bodyPr/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두 벡터가 단위벡터</a:t>
            </a:r>
            <a:r>
              <a:rPr lang="ko-KR" altLang="en-US" b="1" dirty="0" smtClean="0"/>
              <a:t>일 경우</a:t>
            </a:r>
            <a:endParaRPr lang="en-US" altLang="ko-KR" b="1" dirty="0" smtClean="0"/>
          </a:p>
        </p:txBody>
      </p:sp>
      <p:sp>
        <p:nvSpPr>
          <p:cNvPr id="18" name="제목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벡터의 </a:t>
            </a:r>
            <a:r>
              <a:rPr lang="ko-KR" altLang="en-US" dirty="0" smtClean="0">
                <a:solidFill>
                  <a:srgbClr val="FF0000"/>
                </a:solidFill>
              </a:rPr>
              <a:t>내적</a:t>
            </a:r>
            <a:r>
              <a:rPr lang="en-US" altLang="ko-KR" dirty="0" smtClean="0"/>
              <a:t>(Dot Product)</a:t>
            </a:r>
            <a:endParaRPr lang="ko-KR" altLang="en-US" dirty="0"/>
          </a:p>
        </p:txBody>
      </p:sp>
      <p:sp>
        <p:nvSpPr>
          <p:cNvPr id="19" name="내용 개체 틀 1"/>
          <p:cNvSpPr txBox="1">
            <a:spLocks/>
          </p:cNvSpPr>
          <p:nvPr/>
        </p:nvSpPr>
        <p:spPr>
          <a:xfrm>
            <a:off x="462855" y="5013175"/>
            <a:ext cx="8429625" cy="14436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sz="2200" b="1" dirty="0" smtClean="0">
                <a:solidFill>
                  <a:srgbClr val="0000FF"/>
                </a:solidFill>
              </a:rPr>
              <a:t>코사인 특징</a:t>
            </a:r>
            <a:endParaRPr lang="en-US" altLang="ko-KR" sz="2200" b="1" dirty="0" smtClean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en-US" altLang="ko-KR" sz="2200" b="1" dirty="0"/>
              <a:t> </a:t>
            </a:r>
            <a:r>
              <a:rPr lang="en-US" altLang="ko-KR" sz="2200" b="1" dirty="0" smtClean="0"/>
              <a:t>  - </a:t>
            </a:r>
            <a:r>
              <a:rPr lang="ko-KR" altLang="en-US" sz="2200" b="1" dirty="0" smtClean="0"/>
              <a:t>두 벡터가 </a:t>
            </a:r>
            <a:r>
              <a:rPr lang="ko-KR" altLang="en-US" sz="2200" b="1" dirty="0" err="1" smtClean="0"/>
              <a:t>같은곳을</a:t>
            </a:r>
            <a:r>
              <a:rPr lang="ko-KR" altLang="en-US" sz="2200" b="1" dirty="0" smtClean="0"/>
              <a:t> 향할 때 </a:t>
            </a:r>
            <a:r>
              <a:rPr lang="en-US" altLang="ko-KR" sz="2200" b="1" dirty="0" smtClean="0"/>
              <a:t>( </a:t>
            </a:r>
            <a:r>
              <a:rPr lang="ko-KR" altLang="en-US" sz="2200" b="1" dirty="0" smtClean="0"/>
              <a:t>각도가 </a:t>
            </a:r>
            <a:r>
              <a:rPr lang="en-US" altLang="ko-KR" sz="2200" b="1" dirty="0" smtClean="0"/>
              <a:t>0</a:t>
            </a:r>
            <a:r>
              <a:rPr lang="ko-KR" altLang="en-US" sz="2200" b="1" dirty="0" smtClean="0"/>
              <a:t>도 </a:t>
            </a:r>
            <a:r>
              <a:rPr lang="ko-KR" altLang="en-US" sz="2200" b="1" dirty="0" err="1" smtClean="0"/>
              <a:t>일때</a:t>
            </a:r>
            <a:r>
              <a:rPr lang="ko-KR" altLang="en-US" sz="2200" b="1" dirty="0" smtClean="0"/>
              <a:t> </a:t>
            </a:r>
            <a:r>
              <a:rPr lang="en-US" altLang="ko-KR" sz="2200" b="1" dirty="0" smtClean="0"/>
              <a:t>)     :    1</a:t>
            </a:r>
          </a:p>
          <a:p>
            <a:pPr marL="109728" indent="0">
              <a:buNone/>
            </a:pPr>
            <a:r>
              <a:rPr lang="en-US" altLang="ko-KR" sz="2200" b="1" dirty="0" smtClean="0"/>
              <a:t>   - </a:t>
            </a:r>
            <a:r>
              <a:rPr lang="ko-KR" altLang="en-US" sz="2200" b="1" dirty="0" smtClean="0"/>
              <a:t>두 벡터가 </a:t>
            </a:r>
            <a:r>
              <a:rPr lang="ko-KR" altLang="en-US" sz="2200" b="1" dirty="0" err="1" smtClean="0"/>
              <a:t>다른곳을</a:t>
            </a:r>
            <a:r>
              <a:rPr lang="ko-KR" altLang="en-US" sz="2200" b="1" dirty="0" smtClean="0"/>
              <a:t> 향할 때 </a:t>
            </a:r>
            <a:r>
              <a:rPr lang="en-US" altLang="ko-KR" sz="2200" b="1" dirty="0" smtClean="0"/>
              <a:t>( </a:t>
            </a:r>
            <a:r>
              <a:rPr lang="ko-KR" altLang="en-US" sz="2200" b="1" dirty="0" smtClean="0"/>
              <a:t>각도가 </a:t>
            </a:r>
            <a:r>
              <a:rPr lang="en-US" altLang="ko-KR" sz="2200" b="1" dirty="0" smtClean="0"/>
              <a:t>180</a:t>
            </a:r>
            <a:r>
              <a:rPr lang="ko-KR" altLang="en-US" sz="2200" b="1" dirty="0" smtClean="0"/>
              <a:t>도 </a:t>
            </a:r>
            <a:r>
              <a:rPr lang="ko-KR" altLang="en-US" sz="2200" b="1" dirty="0" err="1" smtClean="0"/>
              <a:t>일때</a:t>
            </a:r>
            <a:r>
              <a:rPr lang="en-US" altLang="ko-KR" sz="2200" b="1" dirty="0" smtClean="0"/>
              <a:t>)  :  -1     </a:t>
            </a:r>
          </a:p>
          <a:p>
            <a:pPr marL="109728" indent="0">
              <a:buNone/>
            </a:pPr>
            <a:r>
              <a:rPr lang="en-US" altLang="ko-KR" sz="2200" b="1" dirty="0"/>
              <a:t> </a:t>
            </a:r>
            <a:r>
              <a:rPr lang="en-US" altLang="ko-KR" sz="2200" b="1" dirty="0" smtClean="0"/>
              <a:t>  - </a:t>
            </a:r>
            <a:r>
              <a:rPr lang="ko-KR" altLang="en-US" sz="2200" b="1" dirty="0" smtClean="0"/>
              <a:t>두 벡터의 직각일 때 </a:t>
            </a:r>
            <a:r>
              <a:rPr lang="en-US" altLang="ko-KR" sz="2200" b="1" dirty="0" smtClean="0"/>
              <a:t>(</a:t>
            </a:r>
            <a:r>
              <a:rPr lang="ko-KR" altLang="en-US" sz="2200" b="1" dirty="0" smtClean="0"/>
              <a:t>각도가 </a:t>
            </a:r>
            <a:r>
              <a:rPr lang="en-US" altLang="ko-KR" sz="2200" b="1" dirty="0" smtClean="0"/>
              <a:t>90</a:t>
            </a:r>
            <a:r>
              <a:rPr lang="ko-KR" altLang="en-US" sz="2200" b="1" dirty="0" smtClean="0"/>
              <a:t>도 </a:t>
            </a:r>
            <a:r>
              <a:rPr lang="ko-KR" altLang="en-US" sz="2200" b="1" dirty="0" err="1" smtClean="0"/>
              <a:t>일때</a:t>
            </a:r>
            <a:r>
              <a:rPr lang="ko-KR" altLang="en-US" sz="2200" b="1" dirty="0" smtClean="0"/>
              <a:t> </a:t>
            </a:r>
            <a:r>
              <a:rPr lang="en-US" altLang="ko-KR" sz="2200" b="1" dirty="0" smtClean="0"/>
              <a:t>)              :    0</a:t>
            </a:r>
          </a:p>
        </p:txBody>
      </p:sp>
    </p:spTree>
    <p:extLst>
      <p:ext uri="{BB962C8B-B14F-4D97-AF65-F5344CB8AC3E}">
        <p14:creationId xmlns:p14="http://schemas.microsoft.com/office/powerpoint/2010/main" val="32691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281" y="4149080"/>
            <a:ext cx="17049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게임에서 내적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/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두 벡터가 단위벡터</a:t>
            </a:r>
            <a:r>
              <a:rPr lang="ko-KR" altLang="en-US" b="1" dirty="0" smtClean="0"/>
              <a:t>일 경우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pPr marL="109728" indent="0">
              <a:buNone/>
            </a:pPr>
            <a:r>
              <a:rPr lang="en-US" altLang="ko-KR" b="1" dirty="0" smtClean="0"/>
              <a:t>                    </a:t>
            </a:r>
            <a:r>
              <a:rPr lang="ko-KR" altLang="en-US" b="1" dirty="0" smtClean="0"/>
              <a:t>적이 나를 바라보게 </a:t>
            </a:r>
            <a:r>
              <a:rPr lang="ko-KR" altLang="en-US" b="1" dirty="0" err="1" smtClean="0"/>
              <a:t>할때</a:t>
            </a:r>
            <a:r>
              <a:rPr lang="ko-KR" altLang="en-US" b="1" dirty="0" smtClean="0"/>
              <a:t> 사용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819" y="2132856"/>
            <a:ext cx="828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659" y="2205914"/>
            <a:ext cx="8001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963" y="2263064"/>
            <a:ext cx="8667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직선 연결선 16"/>
          <p:cNvCxnSpPr/>
          <p:nvPr/>
        </p:nvCxnSpPr>
        <p:spPr>
          <a:xfrm flipV="1">
            <a:off x="4874010" y="2621790"/>
            <a:ext cx="0" cy="21753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4874010" y="2780556"/>
            <a:ext cx="1296340" cy="20165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 flipV="1">
            <a:off x="3400709" y="2658352"/>
            <a:ext cx="1454447" cy="2138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원호 37"/>
          <p:cNvSpPr/>
          <p:nvPr/>
        </p:nvSpPr>
        <p:spPr>
          <a:xfrm rot="19750893">
            <a:off x="4746304" y="4360611"/>
            <a:ext cx="357188" cy="285750"/>
          </a:xfrm>
          <a:prstGeom prst="arc">
            <a:avLst>
              <a:gd name="adj1" fmla="val 17545349"/>
              <a:gd name="adj2" fmla="val 2660239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원호 38"/>
          <p:cNvSpPr/>
          <p:nvPr/>
        </p:nvSpPr>
        <p:spPr>
          <a:xfrm rot="14153444">
            <a:off x="4663569" y="4378212"/>
            <a:ext cx="357188" cy="285750"/>
          </a:xfrm>
          <a:prstGeom prst="arc">
            <a:avLst>
              <a:gd name="adj1" fmla="val 17545349"/>
              <a:gd name="adj2" fmla="val 2660239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097003" y="2843644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45</a:t>
            </a:r>
            <a:r>
              <a:rPr lang="ko-KR" altLang="en-US" dirty="0" smtClean="0"/>
              <a:t>도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41486" y="285293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-45</a:t>
            </a:r>
            <a:r>
              <a:rPr lang="ko-KR" altLang="en-US" dirty="0" smtClean="0"/>
              <a:t>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87559" y="270892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0</a:t>
            </a:r>
            <a:r>
              <a:rPr lang="ko-KR" altLang="en-US" dirty="0" smtClean="0"/>
              <a:t>도</a:t>
            </a:r>
            <a:endParaRPr lang="ko-KR" altLang="en-US" dirty="0"/>
          </a:p>
        </p:txBody>
      </p:sp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229217"/>
              </p:ext>
            </p:extLst>
          </p:nvPr>
        </p:nvGraphicFramePr>
        <p:xfrm>
          <a:off x="5392489" y="932582"/>
          <a:ext cx="33559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" name="수식" r:id="rId7" imgW="710891" imgH="253890" progId="Equation.3">
                  <p:embed/>
                </p:oleObj>
              </mc:Choice>
              <mc:Fallback>
                <p:oleObj name="수식" r:id="rId7" imgW="710891" imgH="2538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489" y="932582"/>
                        <a:ext cx="335597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77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게임에서 내적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1560" y="1196752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주인공과 적 사이의 벡터를 구함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 </a:t>
            </a:r>
            <a:r>
              <a:rPr lang="en-US" altLang="ko-KR" dirty="0" smtClean="0"/>
              <a:t>( p – e = 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 )</a:t>
            </a:r>
          </a:p>
        </p:txBody>
      </p:sp>
      <p:sp>
        <p:nvSpPr>
          <p:cNvPr id="22" name="이등변 삼각형 21"/>
          <p:cNvSpPr/>
          <p:nvPr/>
        </p:nvSpPr>
        <p:spPr>
          <a:xfrm>
            <a:off x="1691680" y="2708920"/>
            <a:ext cx="648072" cy="432048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>
            <a:off x="2627784" y="1844824"/>
            <a:ext cx="648072" cy="432048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771800" y="191683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2" idx="3"/>
            <a:endCxn id="23" idx="3"/>
          </p:cNvCxnSpPr>
          <p:nvPr/>
        </p:nvCxnSpPr>
        <p:spPr>
          <a:xfrm flipV="1">
            <a:off x="2015716" y="2276872"/>
            <a:ext cx="936104" cy="8640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2" idx="3"/>
          </p:cNvCxnSpPr>
          <p:nvPr/>
        </p:nvCxnSpPr>
        <p:spPr>
          <a:xfrm flipV="1">
            <a:off x="2015716" y="2492896"/>
            <a:ext cx="0" cy="648072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8283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91680" y="226758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16474" y="255561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dir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47578" y="1194530"/>
            <a:ext cx="325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Dir </a:t>
            </a:r>
            <a:r>
              <a:rPr lang="ko-KR" altLang="en-US" dirty="0" smtClean="0"/>
              <a:t>단위벡터 만들기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( D3DXVec3Normalize() )</a:t>
            </a:r>
          </a:p>
        </p:txBody>
      </p:sp>
      <p:sp>
        <p:nvSpPr>
          <p:cNvPr id="35" name="이등변 삼각형 34"/>
          <p:cNvSpPr/>
          <p:nvPr/>
        </p:nvSpPr>
        <p:spPr>
          <a:xfrm>
            <a:off x="5796136" y="2708920"/>
            <a:ext cx="648072" cy="432048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>
            <a:off x="6732240" y="1844824"/>
            <a:ext cx="648072" cy="432048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76256" y="191683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endParaRPr lang="ko-KR" altLang="en-US" dirty="0"/>
          </a:p>
        </p:txBody>
      </p:sp>
      <p:cxnSp>
        <p:nvCxnSpPr>
          <p:cNvPr id="38" name="직선 화살표 연결선 37"/>
          <p:cNvCxnSpPr>
            <a:stCxn id="35" idx="3"/>
            <a:endCxn id="42" idx="1"/>
          </p:cNvCxnSpPr>
          <p:nvPr/>
        </p:nvCxnSpPr>
        <p:spPr>
          <a:xfrm flipV="1">
            <a:off x="6120172" y="2740278"/>
            <a:ext cx="500758" cy="4006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5" idx="3"/>
          </p:cNvCxnSpPr>
          <p:nvPr/>
        </p:nvCxnSpPr>
        <p:spPr>
          <a:xfrm flipV="1">
            <a:off x="6120172" y="2492896"/>
            <a:ext cx="0" cy="648072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87286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96136" y="226758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620930" y="255561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dir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9552" y="3502749"/>
            <a:ext cx="4374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n</a:t>
            </a:r>
            <a:r>
              <a:rPr lang="ko-KR" altLang="en-US" dirty="0" smtClean="0"/>
              <a:t>벡터와 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 </a:t>
            </a:r>
            <a:r>
              <a:rPr lang="ko-KR" altLang="en-US" dirty="0" smtClean="0"/>
              <a:t>벡터 내적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모두 단위벡터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( D3DXVec3Dot()                    )</a:t>
            </a:r>
          </a:p>
        </p:txBody>
      </p:sp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694374"/>
              </p:ext>
            </p:extLst>
          </p:nvPr>
        </p:nvGraphicFramePr>
        <p:xfrm>
          <a:off x="2851150" y="3762375"/>
          <a:ext cx="13589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7" name="수식" r:id="rId4" imgW="787320" imgH="279360" progId="Equation.3">
                  <p:embed/>
                </p:oleObj>
              </mc:Choice>
              <mc:Fallback>
                <p:oleObj name="수식" r:id="rId4" imgW="787320" imgH="279360" progId="Equation.3">
                  <p:embed/>
                  <p:pic>
                    <p:nvPicPr>
                      <p:cNvPr id="0" name="개체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3762375"/>
                        <a:ext cx="13589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이등변 삼각형 45"/>
          <p:cNvSpPr/>
          <p:nvPr/>
        </p:nvSpPr>
        <p:spPr>
          <a:xfrm>
            <a:off x="1259632" y="5014689"/>
            <a:ext cx="648072" cy="432048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/>
          <p:cNvSpPr/>
          <p:nvPr/>
        </p:nvSpPr>
        <p:spPr>
          <a:xfrm>
            <a:off x="2195736" y="4150593"/>
            <a:ext cx="648072" cy="432048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339752" y="422260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endParaRPr lang="ko-KR" altLang="en-US" dirty="0"/>
          </a:p>
        </p:txBody>
      </p:sp>
      <p:cxnSp>
        <p:nvCxnSpPr>
          <p:cNvPr id="49" name="직선 화살표 연결선 48"/>
          <p:cNvCxnSpPr>
            <a:stCxn id="46" idx="3"/>
            <a:endCxn id="53" idx="1"/>
          </p:cNvCxnSpPr>
          <p:nvPr/>
        </p:nvCxnSpPr>
        <p:spPr>
          <a:xfrm flipV="1">
            <a:off x="1583668" y="5046047"/>
            <a:ext cx="500758" cy="4006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6" idx="3"/>
          </p:cNvCxnSpPr>
          <p:nvPr/>
        </p:nvCxnSpPr>
        <p:spPr>
          <a:xfrm flipV="1">
            <a:off x="1583668" y="4798665"/>
            <a:ext cx="0" cy="648072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50782" y="53654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259632" y="457334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84426" y="486138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dir</a:t>
            </a:r>
            <a:endParaRPr lang="ko-KR" altLang="en-US" dirty="0"/>
          </a:p>
        </p:txBody>
      </p:sp>
      <p:sp>
        <p:nvSpPr>
          <p:cNvPr id="54" name="원호 53"/>
          <p:cNvSpPr/>
          <p:nvPr/>
        </p:nvSpPr>
        <p:spPr>
          <a:xfrm rot="19750893">
            <a:off x="1490640" y="5201568"/>
            <a:ext cx="215325" cy="204446"/>
          </a:xfrm>
          <a:prstGeom prst="arc">
            <a:avLst>
              <a:gd name="adj1" fmla="val 17545349"/>
              <a:gd name="adj2" fmla="val 2660239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143453" y="4437112"/>
            <a:ext cx="1669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내적결과</a:t>
            </a:r>
            <a:endParaRPr lang="en-US" altLang="ko-KR" dirty="0" smtClean="0"/>
          </a:p>
          <a:p>
            <a:r>
              <a:rPr lang="en-US" altLang="ko-KR" dirty="0" smtClean="0"/>
              <a:t>= cos</a:t>
            </a:r>
          </a:p>
          <a:p>
            <a:r>
              <a:rPr lang="en-US" altLang="ko-KR" dirty="0" smtClean="0"/>
              <a:t>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acos</a:t>
            </a:r>
            <a:r>
              <a:rPr lang="en-US" altLang="ko-KR" dirty="0" smtClean="0"/>
              <a:t>(cos  )</a:t>
            </a:r>
          </a:p>
          <a:p>
            <a:r>
              <a:rPr lang="en-US" altLang="ko-KR" dirty="0" smtClean="0"/>
              <a:t>= </a:t>
            </a:r>
            <a:r>
              <a:rPr lang="ko-KR" altLang="en-US" dirty="0" smtClean="0"/>
              <a:t>라디안 각도</a:t>
            </a:r>
            <a:endParaRPr lang="en-US" altLang="ko-KR" dirty="0"/>
          </a:p>
        </p:txBody>
      </p:sp>
      <p:graphicFrame>
        <p:nvGraphicFramePr>
          <p:cNvPr id="56" name="개체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339194"/>
              </p:ext>
            </p:extLst>
          </p:nvPr>
        </p:nvGraphicFramePr>
        <p:xfrm>
          <a:off x="4508500" y="3340100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8" name="수식" r:id="rId6" imgW="126720" imgH="177480" progId="Equation.3">
                  <p:embed/>
                </p:oleObj>
              </mc:Choice>
              <mc:Fallback>
                <p:oleObj name="수식" r:id="rId6" imgW="12672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08500" y="3340100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24" y="4725144"/>
            <a:ext cx="211420" cy="29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538" y="5004634"/>
            <a:ext cx="211420" cy="29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4919586" y="3502749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acos</a:t>
            </a:r>
            <a:r>
              <a:rPr lang="ko-KR" altLang="en-US" dirty="0" smtClean="0"/>
              <a:t>함수 단점</a:t>
            </a:r>
            <a:r>
              <a:rPr lang="en-US" altLang="ko-KR" dirty="0" smtClean="0"/>
              <a:t> ( </a:t>
            </a:r>
            <a:r>
              <a:rPr lang="ko-KR" altLang="en-US" dirty="0" smtClean="0"/>
              <a:t>외적 사용</a:t>
            </a:r>
            <a:r>
              <a:rPr lang="en-US" altLang="ko-KR" dirty="0" smtClean="0"/>
              <a:t>)</a:t>
            </a:r>
          </a:p>
        </p:txBody>
      </p:sp>
      <p:sp>
        <p:nvSpPr>
          <p:cNvPr id="64" name="이등변 삼각형 63"/>
          <p:cNvSpPr/>
          <p:nvPr/>
        </p:nvSpPr>
        <p:spPr>
          <a:xfrm>
            <a:off x="6372200" y="5013176"/>
            <a:ext cx="648072" cy="432048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>
            <a:off x="7308304" y="4149080"/>
            <a:ext cx="648072" cy="432048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2320" y="422108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endParaRPr lang="ko-KR" altLang="en-US" dirty="0"/>
          </a:p>
        </p:txBody>
      </p:sp>
      <p:cxnSp>
        <p:nvCxnSpPr>
          <p:cNvPr id="67" name="직선 화살표 연결선 66"/>
          <p:cNvCxnSpPr>
            <a:stCxn id="64" idx="3"/>
            <a:endCxn id="71" idx="1"/>
          </p:cNvCxnSpPr>
          <p:nvPr/>
        </p:nvCxnSpPr>
        <p:spPr>
          <a:xfrm flipV="1">
            <a:off x="6696236" y="5044534"/>
            <a:ext cx="500758" cy="4006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4" idx="3"/>
          </p:cNvCxnSpPr>
          <p:nvPr/>
        </p:nvCxnSpPr>
        <p:spPr>
          <a:xfrm flipV="1">
            <a:off x="6696236" y="4797152"/>
            <a:ext cx="0" cy="648072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563350" y="53639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372200" y="457183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196994" y="485986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dir</a:t>
            </a:r>
            <a:endParaRPr lang="ko-KR" altLang="en-US" dirty="0"/>
          </a:p>
        </p:txBody>
      </p:sp>
      <p:sp>
        <p:nvSpPr>
          <p:cNvPr id="72" name="원호 71"/>
          <p:cNvSpPr/>
          <p:nvPr/>
        </p:nvSpPr>
        <p:spPr>
          <a:xfrm rot="19750893">
            <a:off x="6603208" y="5200055"/>
            <a:ext cx="215325" cy="204446"/>
          </a:xfrm>
          <a:prstGeom prst="arc">
            <a:avLst>
              <a:gd name="adj1" fmla="val 17545349"/>
              <a:gd name="adj2" fmla="val 2660239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이등변 삼각형 72"/>
          <p:cNvSpPr/>
          <p:nvPr/>
        </p:nvSpPr>
        <p:spPr>
          <a:xfrm>
            <a:off x="5508104" y="4149080"/>
            <a:ext cx="648072" cy="432048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681620" y="422108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endParaRPr lang="ko-KR" altLang="en-US" dirty="0"/>
          </a:p>
        </p:txBody>
      </p:sp>
      <p:cxnSp>
        <p:nvCxnSpPr>
          <p:cNvPr id="75" name="직선 화살표 연결선 74"/>
          <p:cNvCxnSpPr/>
          <p:nvPr/>
        </p:nvCxnSpPr>
        <p:spPr>
          <a:xfrm flipH="1" flipV="1">
            <a:off x="6228184" y="5037276"/>
            <a:ext cx="497928" cy="3954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436096" y="5589240"/>
            <a:ext cx="3249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acos</a:t>
            </a:r>
            <a:r>
              <a:rPr lang="ko-KR" altLang="en-US" dirty="0" smtClean="0"/>
              <a:t>함수는 각도만 </a:t>
            </a:r>
            <a:r>
              <a:rPr lang="ko-KR" altLang="en-US" dirty="0" err="1" smtClean="0"/>
              <a:t>알려줄뿐</a:t>
            </a:r>
            <a:endParaRPr lang="en-US" altLang="ko-KR" dirty="0" smtClean="0"/>
          </a:p>
          <a:p>
            <a:r>
              <a:rPr lang="ko-KR" altLang="en-US" dirty="0" smtClean="0"/>
              <a:t>물체가 오른쪽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왼쪽에 있는지</a:t>
            </a:r>
            <a:endParaRPr lang="en-US" altLang="ko-KR" dirty="0" smtClean="0"/>
          </a:p>
          <a:p>
            <a:r>
              <a:rPr lang="ko-KR" altLang="en-US" dirty="0" err="1" smtClean="0"/>
              <a:t>알수</a:t>
            </a:r>
            <a:r>
              <a:rPr lang="ko-KR" altLang="en-US" dirty="0" smtClean="0"/>
              <a:t> 없음</a:t>
            </a:r>
            <a:endParaRPr lang="ko-KR" altLang="en-US" dirty="0"/>
          </a:p>
        </p:txBody>
      </p:sp>
      <p:sp>
        <p:nvSpPr>
          <p:cNvPr id="80" name="원호 79"/>
          <p:cNvSpPr/>
          <p:nvPr/>
        </p:nvSpPr>
        <p:spPr>
          <a:xfrm rot="14470861">
            <a:off x="6568769" y="5225840"/>
            <a:ext cx="179518" cy="147793"/>
          </a:xfrm>
          <a:prstGeom prst="arc">
            <a:avLst>
              <a:gd name="adj1" fmla="val 17545349"/>
              <a:gd name="adj2" fmla="val 2660239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내용 개체 틀 1"/>
          <p:cNvSpPr>
            <a:spLocks noGrp="1"/>
          </p:cNvSpPr>
          <p:nvPr>
            <p:ph idx="1"/>
          </p:nvPr>
        </p:nvSpPr>
        <p:spPr>
          <a:xfrm>
            <a:off x="3975248" y="548680"/>
            <a:ext cx="4413176" cy="392951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두 벡터가 단위벡터</a:t>
            </a:r>
            <a:r>
              <a:rPr lang="ko-KR" altLang="en-US" b="1" dirty="0" smtClean="0"/>
              <a:t>일 경우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413180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13711</TotalTime>
  <Words>579</Words>
  <Application>Microsoft Office PowerPoint</Application>
  <PresentationFormat>화면 슬라이드 쇼(4:3)</PresentationFormat>
  <Paragraphs>150</Paragraphs>
  <Slides>13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Lucida Sans Unicode</vt:lpstr>
      <vt:lpstr>Verdana</vt:lpstr>
      <vt:lpstr>Wingdings 2</vt:lpstr>
      <vt:lpstr>Wingdings 3</vt:lpstr>
      <vt:lpstr>광장</vt:lpstr>
      <vt:lpstr>수식</vt:lpstr>
      <vt:lpstr>3D게임프로그래밍 벡터곱셈 (외적, 내적)</vt:lpstr>
      <vt:lpstr>벡터의 외적(Cross Product)</vt:lpstr>
      <vt:lpstr>게임에서 외적?</vt:lpstr>
      <vt:lpstr>게임에서 외적?</vt:lpstr>
      <vt:lpstr>실습</vt:lpstr>
      <vt:lpstr>벡터의 내적(Dot Product)</vt:lpstr>
      <vt:lpstr>벡터의 내적(Dot Product)</vt:lpstr>
      <vt:lpstr>게임에서 내적?</vt:lpstr>
      <vt:lpstr>게임에서 내적?</vt:lpstr>
      <vt:lpstr>게임에서 내적?</vt:lpstr>
      <vt:lpstr>벡터의 내적(Dot Product)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3D게임프로그래밍</dc:title>
  <dc:creator>Park Moonjin</dc:creator>
  <cp:lastModifiedBy>KITRIGAME</cp:lastModifiedBy>
  <cp:revision>260</cp:revision>
  <dcterms:created xsi:type="dcterms:W3CDTF">2016-09-27T09:56:17Z</dcterms:created>
  <dcterms:modified xsi:type="dcterms:W3CDTF">2016-11-17T05:09:17Z</dcterms:modified>
</cp:coreProperties>
</file>