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E6a2IbYiyhOuuFPqAohRGR25c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d718a71a4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d718a71a4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25025"/>
            <a:ext cx="85206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>
                <a:solidFill>
                  <a:srgbClr val="FF0000"/>
                </a:solidFill>
              </a:rPr>
              <a:t>-Sommaire-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623400" y="1168525"/>
            <a:ext cx="85206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800"/>
              <a:buAutoNum type="arabicPeriod"/>
            </a:pPr>
            <a:r>
              <a:rPr lang="en-GB">
                <a:solidFill>
                  <a:srgbClr val="27FFE9"/>
                </a:solidFill>
              </a:rPr>
              <a:t>Présentation</a:t>
            </a:r>
            <a:endParaRPr>
              <a:solidFill>
                <a:srgbClr val="27FFE9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800"/>
              <a:buAutoNum type="arabicPeriod"/>
            </a:pPr>
            <a:r>
              <a:rPr lang="en-GB">
                <a:solidFill>
                  <a:srgbClr val="27FFE9"/>
                </a:solidFill>
              </a:rPr>
              <a:t>La POO</a:t>
            </a:r>
            <a:endParaRPr>
              <a:solidFill>
                <a:srgbClr val="27FFE9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800"/>
              <a:buAutoNum type="arabicPeriod"/>
            </a:pPr>
            <a:r>
              <a:rPr lang="en-GB">
                <a:solidFill>
                  <a:srgbClr val="27FFE9"/>
                </a:solidFill>
              </a:rPr>
              <a:t>La Structure</a:t>
            </a:r>
            <a:endParaRPr>
              <a:solidFill>
                <a:srgbClr val="27FFE9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800"/>
              <a:buAutoNum type="arabicPeriod"/>
            </a:pPr>
            <a:r>
              <a:rPr lang="en-GB">
                <a:solidFill>
                  <a:srgbClr val="27FFE9"/>
                </a:solidFill>
              </a:rPr>
              <a:t>La GUI</a:t>
            </a:r>
            <a:endParaRPr>
              <a:solidFill>
                <a:srgbClr val="27FFE9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800"/>
              <a:buAutoNum type="arabicPeriod"/>
            </a:pPr>
            <a:r>
              <a:rPr lang="en-GB">
                <a:solidFill>
                  <a:srgbClr val="27FFE9"/>
                </a:solidFill>
              </a:rPr>
              <a:t>Les Fonctionnalités</a:t>
            </a:r>
            <a:endParaRPr>
              <a:solidFill>
                <a:srgbClr val="27FFE9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800"/>
              <a:buAutoNum type="arabicPeriod"/>
            </a:pPr>
            <a:r>
              <a:rPr lang="en-GB">
                <a:solidFill>
                  <a:srgbClr val="27FFE9"/>
                </a:solidFill>
              </a:rPr>
              <a:t>Le Réseau</a:t>
            </a:r>
            <a:endParaRPr>
              <a:solidFill>
                <a:srgbClr val="27FFE9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250" y="1259950"/>
            <a:ext cx="3146025" cy="32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244581" y="218161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 </a:t>
            </a:r>
            <a:r>
              <a:rPr lang="en-GB">
                <a:solidFill>
                  <a:srgbClr val="FF0000"/>
                </a:solidFill>
              </a:rPr>
              <a:t>fonctionnalités</a:t>
            </a:r>
            <a:r>
              <a:rPr lang="en-GB"/>
              <a:t> du programme n°</a:t>
            </a:r>
            <a:r>
              <a:rPr lang="en-GB">
                <a:solidFill>
                  <a:srgbClr val="27FFE9"/>
                </a:solidFill>
              </a:rPr>
              <a:t>5</a:t>
            </a:r>
            <a:endParaRPr>
              <a:solidFill>
                <a:srgbClr val="27FFE9"/>
              </a:solidFill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4153150" y="2458484"/>
            <a:ext cx="942975" cy="4473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D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&#10;&#10;Description générée automatiquement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5114" y="1226581"/>
            <a:ext cx="3860298" cy="2911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148" name="Google Shape;1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863" y="1226581"/>
            <a:ext cx="3860298" cy="29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754800" y="358775"/>
            <a:ext cx="807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/>
              <a:t>Le </a:t>
            </a:r>
            <a:r>
              <a:rPr b="1" lang="en-GB" sz="3600">
                <a:solidFill>
                  <a:srgbClr val="FF0000"/>
                </a:solidFill>
              </a:rPr>
              <a:t>réseau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441900" y="1182925"/>
            <a:ext cx="8390400" cy="3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500"/>
              <a:buChar char="●"/>
            </a:pPr>
            <a:r>
              <a:rPr lang="en-GB" sz="2500">
                <a:solidFill>
                  <a:srgbClr val="27FFE9"/>
                </a:solidFill>
              </a:rPr>
              <a:t>Socket</a:t>
            </a:r>
            <a:endParaRPr sz="2500">
              <a:solidFill>
                <a:srgbClr val="27FFE9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500"/>
              <a:buChar char="●"/>
            </a:pPr>
            <a:r>
              <a:rPr lang="en-GB" sz="2500">
                <a:solidFill>
                  <a:srgbClr val="27FFE9"/>
                </a:solidFill>
              </a:rPr>
              <a:t>SocketServer</a:t>
            </a:r>
            <a:endParaRPr sz="2500">
              <a:solidFill>
                <a:srgbClr val="27FFE9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FFE9"/>
              </a:buClr>
              <a:buSzPts val="2500"/>
              <a:buChar char="●"/>
            </a:pPr>
            <a:r>
              <a:rPr lang="en-GB" sz="2500">
                <a:solidFill>
                  <a:srgbClr val="27FFE9"/>
                </a:solidFill>
              </a:rPr>
              <a:t>Gestion des flux</a:t>
            </a:r>
            <a:endParaRPr sz="2500">
              <a:solidFill>
                <a:srgbClr val="27FFE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FFFFFF"/>
                </a:solidFill>
              </a:rPr>
              <a:t>    </a:t>
            </a:r>
            <a:r>
              <a:rPr b="1" lang="en-GB">
                <a:solidFill>
                  <a:srgbClr val="FFFFFF"/>
                </a:solidFill>
              </a:rPr>
              <a:t>    Client                                                        Server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</a:rPr>
              <a:t>1. OutputStream --&gt;\                                     /--&gt; 2. InputStream --&gt;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</a:rPr>
              <a:t>                    Socket &lt;--&gt; network &lt;--&gt; ServerSocket                       |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rgbClr val="FFFFFF"/>
                </a:solidFill>
              </a:rPr>
              <a:t>4. InputStream  &lt;--/                                     \&lt;--3. OutputStream ←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GB" sz="1600">
                <a:solidFill>
                  <a:srgbClr val="27FFE9"/>
                </a:solidFill>
              </a:rPr>
              <a:t>Source : stackoverflow.com</a:t>
            </a:r>
            <a:endParaRPr i="1" sz="1600">
              <a:solidFill>
                <a:srgbClr val="27FFE9"/>
              </a:solidFill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4690625" y="636225"/>
            <a:ext cx="35046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Recherche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➔"/>
            </a:pPr>
            <a:r>
              <a:rPr b="0" i="0" lang="en-GB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Exemples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➔"/>
            </a:pPr>
            <a:r>
              <a:rPr b="0" i="0" lang="en-GB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Forums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➔"/>
            </a:pPr>
            <a:r>
              <a:rPr b="0" i="0" lang="en-GB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d718a71a4_28_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</a:t>
            </a:r>
            <a:r>
              <a:rPr lang="en-GB">
                <a:solidFill>
                  <a:srgbClr val="FF0000"/>
                </a:solidFill>
              </a:rPr>
              <a:t>gestion des commandes</a:t>
            </a:r>
            <a:r>
              <a:rPr lang="en-GB"/>
              <a:t> utilisateurs</a:t>
            </a:r>
            <a:endParaRPr/>
          </a:p>
        </p:txBody>
      </p:sp>
      <p:sp>
        <p:nvSpPr>
          <p:cNvPr id="161" name="Google Shape;161;g6d718a71a4_28_0"/>
          <p:cNvSpPr txBox="1"/>
          <p:nvPr>
            <p:ph idx="1" type="body"/>
          </p:nvPr>
        </p:nvSpPr>
        <p:spPr>
          <a:xfrm>
            <a:off x="311700" y="1000075"/>
            <a:ext cx="52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Mécanisme des “ </a:t>
            </a:r>
            <a:r>
              <a:rPr lang="en-GB">
                <a:solidFill>
                  <a:srgbClr val="00FFFF"/>
                </a:solidFill>
              </a:rPr>
              <a:t>E</a:t>
            </a:r>
            <a:r>
              <a:rPr lang="en-GB">
                <a:solidFill>
                  <a:srgbClr val="00FFFF"/>
                </a:solidFill>
              </a:rPr>
              <a:t>xceptions</a:t>
            </a:r>
            <a:r>
              <a:rPr lang="en-GB">
                <a:solidFill>
                  <a:srgbClr val="FFFFFF"/>
                </a:solidFill>
              </a:rPr>
              <a:t> 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>
                <a:solidFill>
                  <a:srgbClr val="FFFFFF"/>
                </a:solidFill>
              </a:rPr>
              <a:t>Fonction </a:t>
            </a:r>
            <a:r>
              <a:rPr lang="en-GB">
                <a:solidFill>
                  <a:srgbClr val="00FFFF"/>
                </a:solidFill>
              </a:rPr>
              <a:t>handleCommand(String command)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62" name="Google Shape;162;g6d718a71a4_28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0" y="1928825"/>
            <a:ext cx="3951175" cy="30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6d718a71a4_28_0"/>
          <p:cNvSpPr txBox="1"/>
          <p:nvPr/>
        </p:nvSpPr>
        <p:spPr>
          <a:xfrm>
            <a:off x="5167000" y="4213575"/>
            <a:ext cx="30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=&gt; Le </a:t>
            </a:r>
            <a:r>
              <a:rPr i="1" lang="en-GB">
                <a:solidFill>
                  <a:srgbClr val="FFFFFF"/>
                </a:solidFill>
              </a:rPr>
              <a:t>message d’erreur lié aux exceptions</a:t>
            </a:r>
            <a:r>
              <a:rPr lang="en-GB">
                <a:solidFill>
                  <a:srgbClr val="FFFFFF"/>
                </a:solidFill>
              </a:rPr>
              <a:t> est </a:t>
            </a:r>
            <a:r>
              <a:rPr lang="en-GB">
                <a:solidFill>
                  <a:srgbClr val="00FFFF"/>
                </a:solidFill>
              </a:rPr>
              <a:t>affiché</a:t>
            </a:r>
            <a:r>
              <a:rPr lang="en-GB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g6d718a71a4_28_0"/>
          <p:cNvSpPr txBox="1"/>
          <p:nvPr/>
        </p:nvSpPr>
        <p:spPr>
          <a:xfrm>
            <a:off x="5081300" y="2093950"/>
            <a:ext cx="339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FFFFFF"/>
                </a:solidFill>
              </a:rPr>
              <a:t>Exemple de la commande “startserver” </a:t>
            </a:r>
            <a:endParaRPr u="sng">
              <a:solidFill>
                <a:srgbClr val="FFFFFF"/>
              </a:solidFill>
            </a:endParaRPr>
          </a:p>
        </p:txBody>
      </p:sp>
      <p:pic>
        <p:nvPicPr>
          <p:cNvPr id="165" name="Google Shape;165;g6d718a71a4_28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0" y="2540825"/>
            <a:ext cx="5031199" cy="15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311700" y="1595875"/>
            <a:ext cx="85206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4500">
                <a:solidFill>
                  <a:srgbClr val="00FFFF"/>
                </a:solidFill>
              </a:rPr>
              <a:t>Merci</a:t>
            </a:r>
            <a:r>
              <a:rPr lang="en-GB" sz="4500">
                <a:solidFill>
                  <a:srgbClr val="FFFFFF"/>
                </a:solidFill>
              </a:rPr>
              <a:t> d’avoir visionné notre présentation</a:t>
            </a:r>
            <a:endParaRPr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ctrTitle"/>
          </p:nvPr>
        </p:nvSpPr>
        <p:spPr>
          <a:xfrm>
            <a:off x="214658" y="-5900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800">
                <a:solidFill>
                  <a:srgbClr val="FF0000"/>
                </a:solidFill>
              </a:rPr>
              <a:t>Projet informatique</a:t>
            </a:r>
            <a:endParaRPr sz="3800">
              <a:solidFill>
                <a:srgbClr val="FF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3800"/>
              <a:t>Logiciel de Chat - </a:t>
            </a:r>
            <a:r>
              <a:rPr b="1" lang="en-GB" sz="3800">
                <a:solidFill>
                  <a:srgbClr val="27FFE9"/>
                </a:solidFill>
              </a:rPr>
              <a:t>Niveau Expert</a:t>
            </a:r>
            <a:endParaRPr b="1" sz="3800">
              <a:solidFill>
                <a:srgbClr val="27FFE9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549" y="1468224"/>
            <a:ext cx="5328800" cy="35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/>
              <a:t>La </a:t>
            </a:r>
            <a:r>
              <a:rPr b="1" lang="en-GB">
                <a:solidFill>
                  <a:srgbClr val="FF0000"/>
                </a:solidFill>
              </a:rPr>
              <a:t>POO</a:t>
            </a:r>
            <a:r>
              <a:rPr b="1" lang="en-GB"/>
              <a:t> ?</a:t>
            </a:r>
            <a:r>
              <a:rPr lang="en-GB"/>
              <a:t> Mais qu’est-ce que c’est ?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6351925" y="1246325"/>
            <a:ext cx="2556600" cy="3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-GB">
                <a:solidFill>
                  <a:srgbClr val="00FFFF"/>
                </a:solidFill>
              </a:rPr>
              <a:t>Découverte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-GB">
                <a:solidFill>
                  <a:srgbClr val="00FFFF"/>
                </a:solidFill>
              </a:rPr>
              <a:t>Projet</a:t>
            </a:r>
            <a:endParaRPr>
              <a:solidFill>
                <a:srgbClr val="00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FFE9"/>
              </a:buClr>
              <a:buSzPts val="1800"/>
              <a:buChar char="●"/>
            </a:pPr>
            <a:r>
              <a:rPr lang="en-GB">
                <a:solidFill>
                  <a:srgbClr val="27FFE9"/>
                </a:solidFill>
              </a:rPr>
              <a:t>Swing</a:t>
            </a:r>
            <a:endParaRPr>
              <a:solidFill>
                <a:srgbClr val="27FFE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7FFE9"/>
              </a:buClr>
              <a:buSzPts val="1800"/>
              <a:buChar char="●"/>
            </a:pPr>
            <a:r>
              <a:rPr lang="en-GB">
                <a:solidFill>
                  <a:srgbClr val="27FFE9"/>
                </a:solidFill>
              </a:rPr>
              <a:t>Socke</a:t>
            </a:r>
            <a:r>
              <a:rPr lang="en-GB">
                <a:solidFill>
                  <a:srgbClr val="27FFE9"/>
                </a:solidFill>
              </a:rPr>
              <a:t>t</a:t>
            </a:r>
            <a:endParaRPr>
              <a:solidFill>
                <a:srgbClr val="27FFE9"/>
              </a:solidFill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41178"/>
            <a:ext cx="5964025" cy="3327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La </a:t>
            </a:r>
            <a:r>
              <a:rPr b="1" lang="en-GB">
                <a:solidFill>
                  <a:srgbClr val="FF0000"/>
                </a:solidFill>
              </a:rPr>
              <a:t>structure globale</a:t>
            </a:r>
            <a:r>
              <a:rPr b="1" lang="en-GB"/>
              <a:t> </a:t>
            </a:r>
            <a:r>
              <a:rPr lang="en-GB"/>
              <a:t>de notre programme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851850" y="1940950"/>
            <a:ext cx="16821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19" y="1864097"/>
            <a:ext cx="6150769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19" y="3332658"/>
            <a:ext cx="2445550" cy="73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119" y="1196987"/>
            <a:ext cx="8076299" cy="4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119" y="2655363"/>
            <a:ext cx="52831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4119" y="4175132"/>
            <a:ext cx="5081510" cy="39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365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La gestion de la </a:t>
            </a:r>
            <a:r>
              <a:rPr lang="en-GB">
                <a:solidFill>
                  <a:srgbClr val="FF0000"/>
                </a:solidFill>
              </a:rPr>
              <a:t>GUI</a:t>
            </a:r>
            <a:r>
              <a:rPr lang="en-GB"/>
              <a:t> (interface graphique)</a:t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77425" y="1261301"/>
            <a:ext cx="7265100" cy="38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D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5"/>
          <p:cNvCxnSpPr/>
          <p:nvPr/>
        </p:nvCxnSpPr>
        <p:spPr>
          <a:xfrm>
            <a:off x="1136125" y="1261288"/>
            <a:ext cx="0" cy="5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675" y="1251851"/>
            <a:ext cx="23165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5"/>
          <p:cNvCxnSpPr/>
          <p:nvPr/>
        </p:nvCxnSpPr>
        <p:spPr>
          <a:xfrm>
            <a:off x="7061356" y="1261361"/>
            <a:ext cx="0" cy="55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5"/>
          <p:cNvSpPr txBox="1"/>
          <p:nvPr/>
        </p:nvSpPr>
        <p:spPr>
          <a:xfrm>
            <a:off x="245575" y="1837588"/>
            <a:ext cx="17811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7FFE9"/>
                </a:solidFill>
                <a:latin typeface="Arial"/>
                <a:ea typeface="Arial"/>
                <a:cs typeface="Arial"/>
                <a:sym typeface="Arial"/>
              </a:rPr>
              <a:t>AWT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7FFE9"/>
                </a:solidFill>
                <a:latin typeface="Arial"/>
                <a:ea typeface="Arial"/>
                <a:cs typeface="Arial"/>
                <a:sym typeface="Arial"/>
              </a:rPr>
              <a:t>1995</a:t>
            </a:r>
            <a:endParaRPr b="0" i="0" sz="1400" u="none" cap="none" strike="noStrike">
              <a:solidFill>
                <a:srgbClr val="27FFE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Obsolète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Interface peu claire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Stable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1859099" y="1695750"/>
            <a:ext cx="23268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Swing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7FFE9"/>
                </a:solidFill>
                <a:latin typeface="Arial"/>
                <a:ea typeface="Arial"/>
                <a:cs typeface="Arial"/>
                <a:sym typeface="Arial"/>
              </a:rPr>
              <a:t>1997</a:t>
            </a:r>
            <a:endParaRPr b="0" i="0" sz="1400" u="none" cap="none" strike="noStrike">
              <a:solidFill>
                <a:srgbClr val="27FFE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La + utilisée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Simple et efficace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Pertinente (projet)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Très documentée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Très stable (pas de bugs)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927950" y="1824550"/>
            <a:ext cx="22668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7FFE9"/>
                </a:solidFill>
                <a:latin typeface="Arial"/>
                <a:ea typeface="Arial"/>
                <a:cs typeface="Arial"/>
                <a:sym typeface="Arial"/>
              </a:rPr>
              <a:t>Java FX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27FFE9"/>
                </a:solidFill>
                <a:latin typeface="Arial"/>
                <a:ea typeface="Arial"/>
                <a:cs typeface="Arial"/>
                <a:sym typeface="Arial"/>
              </a:rPr>
              <a:t>2011</a:t>
            </a:r>
            <a:endParaRPr b="0" i="0" sz="1400" u="none" cap="none" strike="noStrike">
              <a:solidFill>
                <a:srgbClr val="27FFE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La + récente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Interface moderne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Nouvelles fonctionnalités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Peu pertinente (projet)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FFFFFF"/>
                </a:solidFill>
              </a:rPr>
              <a:t>Moins stable (bugs)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87800" y="3741275"/>
            <a:ext cx="7968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27FFE9"/>
                </a:solidFill>
              </a:rPr>
              <a:t>Classe </a:t>
            </a:r>
            <a:r>
              <a:rPr b="1" lang="en-GB">
                <a:solidFill>
                  <a:srgbClr val="FF0000"/>
                </a:solidFill>
              </a:rPr>
              <a:t>JFrame</a:t>
            </a:r>
            <a:r>
              <a:rPr lang="en-GB">
                <a:solidFill>
                  <a:srgbClr val="27FFE9"/>
                </a:solidFill>
              </a:rPr>
              <a:t> (objet frame) </a:t>
            </a:r>
            <a:r>
              <a:rPr lang="en-GB">
                <a:solidFill>
                  <a:srgbClr val="FFFFFF"/>
                </a:solidFill>
              </a:rPr>
              <a:t>La fenêtre créée et agrémentée </a:t>
            </a:r>
            <a:r>
              <a:rPr lang="en-GB">
                <a:solidFill>
                  <a:srgbClr val="FFFFFF"/>
                </a:solidFill>
              </a:rPr>
              <a:t>d'icônes</a:t>
            </a:r>
            <a:r>
              <a:rPr lang="en-GB">
                <a:solidFill>
                  <a:srgbClr val="FFFFFF"/>
                </a:solidFill>
              </a:rPr>
              <a:t> (“Aide”,...)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27FFE9"/>
                </a:solidFill>
              </a:rPr>
              <a:t>Classe </a:t>
            </a:r>
            <a:r>
              <a:rPr b="1" lang="en-GB">
                <a:solidFill>
                  <a:srgbClr val="FF0000"/>
                </a:solidFill>
              </a:rPr>
              <a:t>JTextField</a:t>
            </a:r>
            <a:r>
              <a:rPr lang="en-GB">
                <a:solidFill>
                  <a:srgbClr val="27FFE9"/>
                </a:solidFill>
              </a:rPr>
              <a:t> (objet textfield) </a:t>
            </a:r>
            <a:r>
              <a:rPr lang="en-GB">
                <a:solidFill>
                  <a:srgbClr val="FFFFFF"/>
                </a:solidFill>
              </a:rPr>
              <a:t>La barre de saisie du message de taille 1 ligne texte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27FFE9"/>
                </a:solidFill>
              </a:rPr>
              <a:t>Classe </a:t>
            </a:r>
            <a:r>
              <a:rPr b="1" lang="en-GB">
                <a:solidFill>
                  <a:srgbClr val="FF0000"/>
                </a:solidFill>
              </a:rPr>
              <a:t>JTextArea</a:t>
            </a:r>
            <a:r>
              <a:rPr lang="en-GB">
                <a:solidFill>
                  <a:srgbClr val="27FFE9"/>
                </a:solidFill>
              </a:rPr>
              <a:t> (objet textarea) </a:t>
            </a:r>
            <a:r>
              <a:rPr lang="en-GB">
                <a:solidFill>
                  <a:srgbClr val="FFFFFF"/>
                </a:solidFill>
              </a:rPr>
              <a:t>La zone texte principale où sont affichés les messages envoyés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27FFE9"/>
                </a:solidFill>
              </a:rPr>
              <a:t>Classe </a:t>
            </a:r>
            <a:r>
              <a:rPr b="1" lang="en-GB">
                <a:solidFill>
                  <a:srgbClr val="FF0000"/>
                </a:solidFill>
              </a:rPr>
              <a:t>JButton</a:t>
            </a:r>
            <a:r>
              <a:rPr lang="en-GB">
                <a:solidFill>
                  <a:srgbClr val="27FFE9"/>
                </a:solidFill>
              </a:rPr>
              <a:t> (objet bouton) </a:t>
            </a:r>
            <a:r>
              <a:rPr lang="en-GB">
                <a:solidFill>
                  <a:srgbClr val="FFFFFF"/>
                </a:solidFill>
              </a:rPr>
              <a:t>Le bouton d’envoi du message saisi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877425" y="938000"/>
            <a:ext cx="52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Les différentes bibliothèques JAVA pour la gestion de la GUI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5" name="Google Shape;95;p5"/>
          <p:cNvCxnSpPr/>
          <p:nvPr/>
        </p:nvCxnSpPr>
        <p:spPr>
          <a:xfrm>
            <a:off x="4996625" y="1241950"/>
            <a:ext cx="3900" cy="424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5"/>
          <p:cNvSpPr txBox="1"/>
          <p:nvPr/>
        </p:nvSpPr>
        <p:spPr>
          <a:xfrm>
            <a:off x="4159025" y="1647100"/>
            <a:ext cx="1679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7FFE9"/>
                </a:solidFill>
              </a:rPr>
              <a:t>Autres</a:t>
            </a:r>
            <a:endParaRPr>
              <a:solidFill>
                <a:srgbClr val="27FFE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Obsolètes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Peu utilisées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Peu pertinentes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1986900" y="1367188"/>
            <a:ext cx="2082300" cy="194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44581" y="218161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 </a:t>
            </a:r>
            <a:r>
              <a:rPr lang="en-GB">
                <a:solidFill>
                  <a:srgbClr val="FF0000"/>
                </a:solidFill>
              </a:rPr>
              <a:t>fonctionnalités</a:t>
            </a:r>
            <a:r>
              <a:rPr lang="en-GB"/>
              <a:t> du programme n°</a:t>
            </a:r>
            <a:r>
              <a:rPr lang="en-GB">
                <a:solidFill>
                  <a:srgbClr val="00FFFF"/>
                </a:solidFill>
              </a:rPr>
              <a:t>1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3726301" y="4335480"/>
            <a:ext cx="2286000" cy="28655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void validateInput()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&#10;&#10;Description générée automatiquement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5066" y="1120028"/>
            <a:ext cx="3810145" cy="2873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464" y="1120028"/>
            <a:ext cx="3810145" cy="2873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/>
          <p:nvPr/>
        </p:nvSpPr>
        <p:spPr>
          <a:xfrm>
            <a:off x="4194850" y="2424378"/>
            <a:ext cx="942975" cy="4473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D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 rot="-3527658">
            <a:off x="2738501" y="4071168"/>
            <a:ext cx="1245782" cy="1787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&#10;&#10;Description générée automatiquement"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64" y="1104582"/>
            <a:ext cx="3810145" cy="2873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109" name="Google Shape;1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065" y="1115328"/>
            <a:ext cx="3810145" cy="285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244581" y="218161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 </a:t>
            </a:r>
            <a:r>
              <a:rPr lang="en-GB">
                <a:solidFill>
                  <a:srgbClr val="FF0000"/>
                </a:solidFill>
              </a:rPr>
              <a:t>fonctionnalités</a:t>
            </a:r>
            <a:r>
              <a:rPr lang="en-GB"/>
              <a:t> du programme n°</a:t>
            </a:r>
            <a:r>
              <a:rPr lang="en-GB">
                <a:solidFill>
                  <a:srgbClr val="00FFFF"/>
                </a:solidFill>
              </a:rPr>
              <a:t>2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3218268" y="4329160"/>
            <a:ext cx="2822438" cy="28655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write(String message)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&#10;&#10;Description générée automatiquement"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849" y="1058073"/>
            <a:ext cx="4038688" cy="3027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/>
          <p:nvPr/>
        </p:nvSpPr>
        <p:spPr>
          <a:xfrm rot="-3527658">
            <a:off x="7646258" y="3287588"/>
            <a:ext cx="1245782" cy="1787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&#10;&#10;Description générée automatiquement"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477" y="1060413"/>
            <a:ext cx="4080675" cy="307734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/>
          <p:nvPr/>
        </p:nvSpPr>
        <p:spPr>
          <a:xfrm>
            <a:off x="4008493" y="2395599"/>
            <a:ext cx="942975" cy="4473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D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244581" y="218161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 </a:t>
            </a:r>
            <a:r>
              <a:rPr lang="en-GB">
                <a:solidFill>
                  <a:srgbClr val="FF0000"/>
                </a:solidFill>
              </a:rPr>
              <a:t>fonctionnalités</a:t>
            </a:r>
            <a:r>
              <a:rPr lang="en-GB"/>
              <a:t> du programme n°</a:t>
            </a:r>
            <a:r>
              <a:rPr lang="en-GB">
                <a:solidFill>
                  <a:srgbClr val="00FFFF"/>
                </a:solidFill>
              </a:rPr>
              <a:t>3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4153150" y="2458484"/>
            <a:ext cx="942975" cy="4473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D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3632600" y="4233400"/>
            <a:ext cx="3420000" cy="297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void adaptComponentsBounds()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&#10;&#10;Description générée automatiquement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81" y="1280454"/>
            <a:ext cx="3717423" cy="2803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3077" y="1669178"/>
            <a:ext cx="2919046" cy="1955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apture d’écran&#10;&#10;Description générée automatiquement"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13" y="872491"/>
            <a:ext cx="3502322" cy="26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>
            <p:ph type="title"/>
          </p:nvPr>
        </p:nvSpPr>
        <p:spPr>
          <a:xfrm>
            <a:off x="244581" y="218161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Les </a:t>
            </a:r>
            <a:r>
              <a:rPr lang="en-GB">
                <a:solidFill>
                  <a:srgbClr val="FF0000"/>
                </a:solidFill>
              </a:rPr>
              <a:t>fonctionnalités</a:t>
            </a:r>
            <a:r>
              <a:rPr lang="en-GB"/>
              <a:t> du programme n°</a:t>
            </a:r>
            <a:r>
              <a:rPr lang="en-GB">
                <a:solidFill>
                  <a:srgbClr val="00FFFF"/>
                </a:solidFill>
              </a:rPr>
              <a:t>4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5218312" y="4069509"/>
            <a:ext cx="3683700" cy="268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actionPerformed(ActionEvent ev)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apture d’écran&#10;&#10;Description générée automatiquement" id="136" name="Google Shape;1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670" y="1489507"/>
            <a:ext cx="3228123" cy="2419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137" name="Google Shape;13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887" y="2250491"/>
            <a:ext cx="3502322" cy="2641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&#10;&#10;Description générée automatiquement" id="138" name="Google Shape;13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0804" y="999544"/>
            <a:ext cx="3464017" cy="26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/>
          <p:nvPr/>
        </p:nvSpPr>
        <p:spPr>
          <a:xfrm rot="9966794">
            <a:off x="1289240" y="1082658"/>
            <a:ext cx="1245782" cy="1787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4588341" y="3116216"/>
            <a:ext cx="942975" cy="4473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D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