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71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2" r:id="rId24"/>
    <p:sldId id="283" r:id="rId25"/>
    <p:sldId id="284" r:id="rId26"/>
    <p:sldId id="285" r:id="rId27"/>
    <p:sldId id="286" r:id="rId28"/>
    <p:sldId id="287" r:id="rId29"/>
    <p:sldId id="279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FB02-C78F-4690-ACBA-903AC71CB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E8BE0-8754-40E3-8DE2-4E581AE2A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D7D1C-814F-40FE-88AD-27118408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063-E29E-48DB-94DF-B73D5EA8A6B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A4A3F-CCF7-460E-97CD-9584BFB8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1BE94-40A5-41C5-83CD-2D544C60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C596-C034-4439-BFEC-7C6B7D981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97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EF70-F5B6-45F3-96E8-094CCAA1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642E3-A6DA-4C51-839B-31A8E944E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E870C-B682-441D-82F7-F85EB69E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063-E29E-48DB-94DF-B73D5EA8A6B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3DE9-DE26-48E7-A880-4FCAA540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2F4D6-2965-46D6-BE41-1174853A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C596-C034-4439-BFEC-7C6B7D981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07047-E70C-43A5-9D63-030D5B454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65353-0F2C-4550-9914-5070694BF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9C2FF-5E9B-4CA5-AC30-011E875A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063-E29E-48DB-94DF-B73D5EA8A6B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0C210-E8AE-4399-9B35-FBB6E78A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A9111-D7C7-4AAD-AA7B-F1BEB9F1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C596-C034-4439-BFEC-7C6B7D981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6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EDB9-1345-4074-9705-F3A6485F6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C150-3CE0-4253-B393-7D094C325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A6A7-C271-492F-AE43-153BCD6E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063-E29E-48DB-94DF-B73D5EA8A6B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327BC-1748-4847-8EC3-4181F0BD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C31AD-F048-42B2-AEAA-DD575C57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C596-C034-4439-BFEC-7C6B7D981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62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DFFE-4E47-4684-8AC7-7A57BFF0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A6418-D64F-4D96-86C2-ED554DC24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A771B-742F-427F-8776-8E7A5918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063-E29E-48DB-94DF-B73D5EA8A6B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136E5-E684-4C24-B946-7B58FAC6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529C0-F816-4541-818F-19EAD6D8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C596-C034-4439-BFEC-7C6B7D981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82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43CD-F9E0-43E0-9368-DC4EFC73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F6C0-30DC-4029-BB87-F48B3C272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15808-DA9C-4536-A5EB-AE20AE2C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4D1CD-1ADD-49AA-B6FE-F8E7621B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063-E29E-48DB-94DF-B73D5EA8A6B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A3AA7-2BB1-46F1-A7F4-AD94D3F7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12C72-C289-45E6-B001-4F997809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C596-C034-4439-BFEC-7C6B7D981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72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7C74-980D-45A4-96B9-8BDD62A8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69A6F-F5A3-410E-BFE9-1923704F7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99BCF-CFD5-4194-8262-0FC112944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CE728-6C36-4E11-9B69-0B83B45F6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5B25D-CFAA-4D4F-8B37-95D7B3D79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A06D9-F755-45E7-AE76-C1E7438B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063-E29E-48DB-94DF-B73D5EA8A6B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4CE953-2A36-404A-BE68-4D810996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7536B-A9EC-45A0-BB36-9A01D05A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C596-C034-4439-BFEC-7C6B7D981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99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6CE4-7949-4AAB-B2F4-263CF0A4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E2E85-2B24-47A8-B452-F144654E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063-E29E-48DB-94DF-B73D5EA8A6B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8F5FF-1146-4545-87B0-1D12FEBC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F2EB1-E61D-4044-8A73-B6D5DB10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C596-C034-4439-BFEC-7C6B7D981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36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3EF90F-0394-4E02-9F2E-D44A980B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063-E29E-48DB-94DF-B73D5EA8A6B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18BA-1A50-480A-89B7-B62FAB65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BB82E-1863-4C17-9154-506D1731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C596-C034-4439-BFEC-7C6B7D981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86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4EE6-C9E1-45A9-A071-DBCBC8A3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FAF8B-E624-4E16-A4A3-80F50DCBC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4025C-4D6F-4BB2-B6C9-4C36BB168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49FE4-78DC-473F-B09F-ABD56451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063-E29E-48DB-94DF-B73D5EA8A6B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997EA-4C90-4D4E-A937-64FEC743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62E5B-1B1A-4789-B0C7-816DF84D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C596-C034-4439-BFEC-7C6B7D981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48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527E-BB77-442D-B714-ACF439066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1E4E1-EE81-4DF1-B975-1C1657417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72B93-67BB-4203-B2B5-F90403D0A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6B802-CE34-4BE8-A835-D3CDFA1C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063-E29E-48DB-94DF-B73D5EA8A6B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B5142-67A9-4DDF-81EC-0E72B477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6B0CA-16D0-41EA-8DB2-75883A63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C596-C034-4439-BFEC-7C6B7D981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09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993E98-3AD2-4F3F-9EAE-1B3089CD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28EF0-4043-47FE-9860-6F15E0CEA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40BA9-DF38-430B-9F4A-CF7551D67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A4063-E29E-48DB-94DF-B73D5EA8A6B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337D8-3555-4595-9445-F84F166B2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91E82-6F65-4F7A-903A-3794DC7CA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6C596-C034-4439-BFEC-7C6B7D981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66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otes.com/" TargetMode="External"/><Relationship Id="rId2" Type="http://schemas.openxmlformats.org/officeDocument/2006/relationships/hyperlink" Target="http://www.brittanic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ologydiscussion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E83C3F-B1E8-42C0-A5EB-60A808F82F2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1297" y="270588"/>
            <a:ext cx="11961845" cy="46474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DISCOVERY OF MICROORGANISM </a:t>
            </a:r>
          </a:p>
          <a:p>
            <a:pPr marL="0" indent="0">
              <a:buNone/>
            </a:pPr>
            <a:endParaRPr lang="en-IN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F04B94-1101-4993-E2A6-09581E270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04" y="2304661"/>
            <a:ext cx="9871788" cy="409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7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CE2E44-0424-41A5-B478-9D319871F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" y="752475"/>
            <a:ext cx="9991725" cy="535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6922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D4A158-FDC7-48F4-AE1B-503F418FC68A}"/>
              </a:ext>
            </a:extLst>
          </p:cNvPr>
          <p:cNvSpPr txBox="1"/>
          <p:nvPr/>
        </p:nvSpPr>
        <p:spPr>
          <a:xfrm>
            <a:off x="177282" y="233265"/>
            <a:ext cx="11837436" cy="720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Louis Pasteur (1822-1895):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Disproved Spontaneous Generation Theory and proved “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Germ Theory of Diseases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‘germs are responsible for the disease and not the inert matter’.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‘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Pasteurization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–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process in which water and certain packaged and non-packaged foods (such as milk and fruit juice) are treated with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mild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usually to less than 100 °C , to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 pathogens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extend shelf life.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942037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72C72-E432-47EE-9874-4363775D9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2" y="1688938"/>
            <a:ext cx="10916816" cy="47118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00CF0D-4096-4E82-8179-7C930553381D}"/>
              </a:ext>
            </a:extLst>
          </p:cNvPr>
          <p:cNvSpPr txBox="1"/>
          <p:nvPr/>
        </p:nvSpPr>
        <p:spPr>
          <a:xfrm>
            <a:off x="214605" y="139960"/>
            <a:ext cx="7912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Disproval of Spontaneous Generation Theory:</a:t>
            </a:r>
          </a:p>
          <a:p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Goose Neck Experiment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1213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CB00B5-DA1A-4BE4-AE28-ED8EE8E58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81" y="2080727"/>
            <a:ext cx="6960637" cy="44294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307A63-621A-4457-A1C3-73DCE06B9698}"/>
              </a:ext>
            </a:extLst>
          </p:cNvPr>
          <p:cNvSpPr txBox="1"/>
          <p:nvPr/>
        </p:nvSpPr>
        <p:spPr>
          <a:xfrm>
            <a:off x="259701" y="149290"/>
            <a:ext cx="11672596" cy="148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immunization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chicken cholera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1880.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</a:t>
            </a:r>
            <a:r>
              <a:rPr lang="en-IN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rabbies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vaccine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rabbit.</a:t>
            </a:r>
          </a:p>
        </p:txBody>
      </p:sp>
    </p:spTree>
    <p:extLst>
      <p:ext uri="{BB962C8B-B14F-4D97-AF65-F5344CB8AC3E}">
        <p14:creationId xmlns:p14="http://schemas.microsoft.com/office/powerpoint/2010/main" val="3608665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8CEDE8-B021-4872-942E-C6E4882E249F}"/>
              </a:ext>
            </a:extLst>
          </p:cNvPr>
          <p:cNvSpPr txBox="1"/>
          <p:nvPr/>
        </p:nvSpPr>
        <p:spPr>
          <a:xfrm>
            <a:off x="167951" y="186612"/>
            <a:ext cx="1185609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 Tyndall: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Proved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dust carried germs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broth remained sterile indefinitely in the absence of dust.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Discovered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Tyndallization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Sterilization of a fluid by heating it repeatedly to a point slightly below that of boiling - more resistant spores are destroyed.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Caused deterioration in its nutrient content.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shelf-life than Pasteurization. </a:t>
            </a:r>
          </a:p>
        </p:txBody>
      </p:sp>
    </p:spTree>
    <p:extLst>
      <p:ext uri="{BB962C8B-B14F-4D97-AF65-F5344CB8AC3E}">
        <p14:creationId xmlns:p14="http://schemas.microsoft.com/office/powerpoint/2010/main" val="394187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A2BCB-7D0D-475B-8883-4A60B95F4594}"/>
              </a:ext>
            </a:extLst>
          </p:cNvPr>
          <p:cNvSpPr txBox="1"/>
          <p:nvPr/>
        </p:nvSpPr>
        <p:spPr>
          <a:xfrm>
            <a:off x="205273" y="242596"/>
            <a:ext cx="11775233" cy="5728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 Koch:</a:t>
            </a:r>
          </a:p>
          <a:p>
            <a:pPr marL="1028700" lvl="1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Isolated </a:t>
            </a:r>
            <a:r>
              <a:rPr lang="en-IN" sz="3200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B.anthracis</a:t>
            </a:r>
            <a:r>
              <a:rPr lang="en-IN" sz="32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cattle – causing ‘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anthrax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1028700" lvl="1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 the causes to various diseases such as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tuberculosis, cholera and typhus. </a:t>
            </a:r>
          </a:p>
          <a:p>
            <a:pPr marL="1028700" lvl="1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 it easier to see bacteria under a microscope by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staining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it.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1028700" lvl="1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 that he could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anthrax from one animal to another by taking a small sample of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infected animal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injecting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into a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healthy one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4936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CCA516-5E16-44EA-8548-E3B7CBE3AF89}"/>
              </a:ext>
            </a:extLst>
          </p:cNvPr>
          <p:cNvSpPr txBox="1"/>
          <p:nvPr/>
        </p:nvSpPr>
        <p:spPr>
          <a:xfrm>
            <a:off x="241040" y="177281"/>
            <a:ext cx="11709919" cy="5913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found that he could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 the bacteria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nutrient broth - inject it into a healthy animal - cause illness.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 devised criteria for establishing a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causal link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between a microorganism and a disease - 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Koch's postulates.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Nobel Prize in 1905 for his work and research on the study of diseases.</a:t>
            </a:r>
          </a:p>
          <a:p>
            <a:pPr>
              <a:lnSpc>
                <a:spcPct val="150000"/>
              </a:lnSpc>
            </a:pP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038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258870-CF17-4CF2-914A-40291A7EAED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2216" y="461865"/>
            <a:ext cx="10627567" cy="593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25656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14E349-7CD4-4398-B02F-99AC59C48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07" y="1194319"/>
            <a:ext cx="8500186" cy="28178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002757-E948-4550-83EC-D30305BD7EC4}"/>
              </a:ext>
            </a:extLst>
          </p:cNvPr>
          <p:cNvSpPr txBox="1"/>
          <p:nvPr/>
        </p:nvSpPr>
        <p:spPr>
          <a:xfrm>
            <a:off x="494522" y="202756"/>
            <a:ext cx="6232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Joseph Lister:</a:t>
            </a:r>
          </a:p>
          <a:p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87AF5-FB11-47F5-B5EE-CBAFC2E7B2BA}"/>
              </a:ext>
            </a:extLst>
          </p:cNvPr>
          <p:cNvSpPr txBox="1"/>
          <p:nvPr/>
        </p:nvSpPr>
        <p:spPr>
          <a:xfrm>
            <a:off x="625151" y="4254759"/>
            <a:ext cx="110940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Practiced antiseptic surgery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 culture of </a:t>
            </a:r>
            <a:r>
              <a:rPr lang="en-IN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Bacterium lactis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Serial dilution technique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Discovered ‘carbolic acid’ and surgical dressings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875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314C1A-E715-474F-938D-F2478F8005DA}"/>
              </a:ext>
            </a:extLst>
          </p:cNvPr>
          <p:cNvSpPr txBox="1"/>
          <p:nvPr/>
        </p:nvSpPr>
        <p:spPr>
          <a:xfrm>
            <a:off x="121298" y="205273"/>
            <a:ext cx="11952514" cy="5728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M.W. </a:t>
            </a:r>
            <a:r>
              <a:rPr lang="en-IN" sz="3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Beijerinck</a:t>
            </a:r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Founded the discipline of virology with his discovery of viruses.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Father of soil microbiology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Discovered new types of bacteria from soil and described biological nitrogen fixation, fermentation, </a:t>
            </a:r>
            <a:r>
              <a:rPr lang="en-IN" sz="32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Azotobacter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(a group of soil microorganisms), 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denitrifying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bacteria and tobacco mosaic virus.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Described virus as ‘</a:t>
            </a:r>
            <a:r>
              <a:rPr lang="en-IN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contagium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vivum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fluidum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Enrichment of culture.</a:t>
            </a:r>
          </a:p>
        </p:txBody>
      </p:sp>
    </p:spTree>
    <p:extLst>
      <p:ext uri="{BB962C8B-B14F-4D97-AF65-F5344CB8AC3E}">
        <p14:creationId xmlns:p14="http://schemas.microsoft.com/office/powerpoint/2010/main" val="121861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A648E-7612-46CE-A537-3ECD5D328C48}"/>
              </a:ext>
            </a:extLst>
          </p:cNvPr>
          <p:cNvSpPr txBox="1"/>
          <p:nvPr/>
        </p:nvSpPr>
        <p:spPr>
          <a:xfrm>
            <a:off x="270588" y="214604"/>
            <a:ext cx="11672596" cy="646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Discovered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 Hooke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Antonie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van Leeuwenhoek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Hooke presented the first published depiction of a </a:t>
            </a:r>
            <a:r>
              <a:rPr lang="en-IN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microoganism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micro-fungus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Mucor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“</a:t>
            </a:r>
            <a:r>
              <a:rPr lang="en-IN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Micrographia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 in 1665.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Existence suspected from ancient times: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Jain scriptures 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6th century BC 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1st century BC - book 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Agriculture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by 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Marcus </a:t>
            </a:r>
            <a:r>
              <a:rPr lang="en-IN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Terentius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Varro.</a:t>
            </a:r>
          </a:p>
        </p:txBody>
      </p:sp>
    </p:spTree>
    <p:extLst>
      <p:ext uri="{BB962C8B-B14F-4D97-AF65-F5344CB8AC3E}">
        <p14:creationId xmlns:p14="http://schemas.microsoft.com/office/powerpoint/2010/main" val="2705353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5DC110-5552-4B24-87F7-6F171D61EF79}"/>
              </a:ext>
            </a:extLst>
          </p:cNvPr>
          <p:cNvSpPr txBox="1"/>
          <p:nvPr/>
        </p:nvSpPr>
        <p:spPr>
          <a:xfrm>
            <a:off x="186612" y="270588"/>
            <a:ext cx="11737910" cy="628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Alexander Fleming: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Discovered 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penicillin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the first antibiotic from </a:t>
            </a:r>
            <a:r>
              <a:rPr lang="en-IN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Penicillium notatum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inhibits </a:t>
            </a:r>
            <a:r>
              <a:rPr lang="en-IN" sz="32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Staphylococcus aureus.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the Nobel Prize in Physiology or Medicine with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Florey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Chain.</a:t>
            </a:r>
          </a:p>
          <a:p>
            <a:r>
              <a:rPr lang="en-IN" dirty="0">
                <a:solidFill>
                  <a:schemeClr val="bg1"/>
                </a:solidFill>
              </a:rPr>
              <a:t> </a:t>
            </a:r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Selman A. Waksman:</a:t>
            </a:r>
            <a:endParaRPr lang="en-IN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Discovered ‘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Streptomycin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’- an antibiotic from soil bacterium </a:t>
            </a:r>
            <a:r>
              <a:rPr lang="en-IN" sz="32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Streptomyces griseus</a:t>
            </a:r>
            <a:r>
              <a:rPr lang="en-IN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Coined the term ‘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antibiotics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– chemical substance of microbial</a:t>
            </a:r>
          </a:p>
        </p:txBody>
      </p:sp>
    </p:spTree>
    <p:extLst>
      <p:ext uri="{BB962C8B-B14F-4D97-AF65-F5344CB8AC3E}">
        <p14:creationId xmlns:p14="http://schemas.microsoft.com/office/powerpoint/2010/main" val="3008596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4C65FA-6254-47D0-99CD-CE0943F6686A}"/>
              </a:ext>
            </a:extLst>
          </p:cNvPr>
          <p:cNvSpPr txBox="1"/>
          <p:nvPr/>
        </p:nvSpPr>
        <p:spPr>
          <a:xfrm>
            <a:off x="289249" y="205273"/>
            <a:ext cx="110287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 which in small quantities exert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antimicrobial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activity.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– ‘Principles of Soil Microbiology’.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Discovered important clinically applied antibiotics 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lphaLcPeriod"/>
            </a:pP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Actinomycin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1940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lphaLcPeriod"/>
            </a:pP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Streptomycin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1944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lphaLcPeriod"/>
            </a:pP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Neomycin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1949</a:t>
            </a:r>
          </a:p>
          <a:p>
            <a:r>
              <a:rPr lang="en-IN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B0C70-F359-4555-B4FB-CE00F2B0C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764" y="2855167"/>
            <a:ext cx="5059525" cy="379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8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0041A3-F742-473D-88DF-878AE2ED2F9D}"/>
              </a:ext>
            </a:extLst>
          </p:cNvPr>
          <p:cNvSpPr txBox="1"/>
          <p:nvPr/>
        </p:nvSpPr>
        <p:spPr>
          <a:xfrm>
            <a:off x="298579" y="317241"/>
            <a:ext cx="11588621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Sergei </a:t>
            </a:r>
            <a:r>
              <a:rPr lang="en-IN" sz="3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Winogradsky</a:t>
            </a:r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to develop the concept of </a:t>
            </a:r>
            <a:r>
              <a:rPr lang="en-IN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chemolithotrophy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essential role played by microorganisms in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geochemical processes.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isolation and description of both 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nitrifying and nitrogen-fixing bacteria.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Microorganisms involved in various biological cycles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Discovered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anaerobic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nitrogen fixing bacterium </a:t>
            </a:r>
            <a:r>
              <a:rPr lang="en-IN" sz="32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Clostridium </a:t>
            </a:r>
            <a:r>
              <a:rPr lang="en-IN" sz="3200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pasteurianum</a:t>
            </a:r>
            <a:endParaRPr lang="en-IN" sz="3200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59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11422D-3591-4EDA-93B5-DE2B1881F7E8}"/>
              </a:ext>
            </a:extLst>
          </p:cNvPr>
          <p:cNvSpPr txBox="1"/>
          <p:nvPr/>
        </p:nvSpPr>
        <p:spPr>
          <a:xfrm>
            <a:off x="158620" y="102637"/>
            <a:ext cx="118747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Discovery of </a:t>
            </a:r>
            <a:r>
              <a:rPr lang="en-IN" sz="36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Rhizobium</a:t>
            </a:r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Martinus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Beijerinck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Isolated and cultivated a microorganism from the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nodules of legumes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1888. Named it </a:t>
            </a:r>
            <a:r>
              <a:rPr lang="en-US" sz="32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Bacillus </a:t>
            </a:r>
            <a:r>
              <a:rPr lang="en-US" sz="3200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radicicola</a:t>
            </a:r>
            <a:r>
              <a:rPr lang="en-US" sz="32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 placed in 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Bergey’s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Manual of Determinative Bacteriology under the genus Rhizobium.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BEF94-9CFD-4A8C-BA2F-68E4736F37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30" y="4828568"/>
            <a:ext cx="3181739" cy="192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08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149CA8-16FB-450E-A39D-96E7672142AE}"/>
              </a:ext>
            </a:extLst>
          </p:cNvPr>
          <p:cNvSpPr txBox="1"/>
          <p:nvPr/>
        </p:nvSpPr>
        <p:spPr>
          <a:xfrm>
            <a:off x="177282" y="111967"/>
            <a:ext cx="11837436" cy="3789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Discovery of </a:t>
            </a:r>
            <a:r>
              <a:rPr lang="en-IN" sz="3600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Azospirillum</a:t>
            </a:r>
            <a:r>
              <a:rPr lang="en-IN" sz="36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genus </a:t>
            </a:r>
            <a:r>
              <a:rPr 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Spirillum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was first reported by </a:t>
            </a:r>
            <a:r>
              <a:rPr lang="en-US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Beijerinck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(1925).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Later reclassified as </a:t>
            </a:r>
            <a:r>
              <a:rPr lang="en-US" sz="32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Azospirillum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because of its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to fix atmospheric nitrogen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(the group of Dr. Johanna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Döbereiner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1970).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9E756-B603-4DED-A006-742FC0CC0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57" y="3901466"/>
            <a:ext cx="5533053" cy="254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34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A3085-FC49-4935-86F1-5A067B12B9E4}"/>
              </a:ext>
            </a:extLst>
          </p:cNvPr>
          <p:cNvSpPr txBox="1"/>
          <p:nvPr/>
        </p:nvSpPr>
        <p:spPr>
          <a:xfrm>
            <a:off x="167951" y="233265"/>
            <a:ext cx="11856098" cy="2773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Discovery of </a:t>
            </a:r>
            <a:r>
              <a:rPr lang="en-IN" sz="3600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Azotobacter</a:t>
            </a:r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representative of the genus was </a:t>
            </a:r>
            <a:r>
              <a:rPr lang="en-US" sz="3200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Azotobacter</a:t>
            </a:r>
            <a:r>
              <a:rPr lang="en-US" sz="32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chroococcum</a:t>
            </a:r>
            <a:r>
              <a:rPr lang="en-US" sz="32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the first aerobic, free-living nitrogen fixer.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 </a:t>
            </a:r>
            <a:r>
              <a:rPr lang="en-US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Martinus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Beijerinck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1901.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19DC5-1390-41BC-969F-4E5FC0C6F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59" y="3178310"/>
            <a:ext cx="3412574" cy="327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89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43F236-1510-450E-84F8-833DA80F17AF}"/>
              </a:ext>
            </a:extLst>
          </p:cNvPr>
          <p:cNvSpPr txBox="1"/>
          <p:nvPr/>
        </p:nvSpPr>
        <p:spPr>
          <a:xfrm>
            <a:off x="186612" y="177282"/>
            <a:ext cx="11663266" cy="4251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Discovery of blue green algae: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Dating back to the 12th century 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Cyanobacteria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thought to have converted the early oxygen-poor, reducing atmosphere into an oxidizing one, causing the 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 Oxygenation Event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the "rusting of the Earth“.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Konstantin </a:t>
            </a:r>
            <a:r>
              <a:rPr lang="en-IN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Mereschkowski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DC45B-1220-4486-86E9-90E7CF98D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592" y="4661711"/>
            <a:ext cx="5371322" cy="183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02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E272A5-44EC-4A2F-A4BD-247404EC0E29}"/>
              </a:ext>
            </a:extLst>
          </p:cNvPr>
          <p:cNvSpPr txBox="1"/>
          <p:nvPr/>
        </p:nvSpPr>
        <p:spPr>
          <a:xfrm>
            <a:off x="111967" y="83976"/>
            <a:ext cx="11968066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Discovery of </a:t>
            </a:r>
            <a:r>
              <a:rPr lang="en-IN" sz="3600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Azolla</a:t>
            </a:r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 algn="ctr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32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Azolla</a:t>
            </a:r>
            <a:r>
              <a:rPr lang="en-IN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caroliniana</a:t>
            </a:r>
            <a:endParaRPr lang="en-US" sz="32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fertilizer for rice also dates back thousands of years.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Farmers in the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Yangtze River valley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 rice in whose irrigation 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water </a:t>
            </a:r>
            <a:r>
              <a:rPr lang="en-US" sz="32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Azolla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grown – increase in production.    </a:t>
            </a:r>
          </a:p>
          <a:p>
            <a:pPr lvl="1"/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EFD88-9620-4323-8F41-24C83D25B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763" y="1066800"/>
            <a:ext cx="3143250" cy="236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6EE38F-4851-4F83-B20B-E98D5A7D0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809" y="1066800"/>
            <a:ext cx="484258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14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BB12E2-5C81-4643-BF4A-901527120699}"/>
              </a:ext>
            </a:extLst>
          </p:cNvPr>
          <p:cNvSpPr txBox="1"/>
          <p:nvPr/>
        </p:nvSpPr>
        <p:spPr>
          <a:xfrm>
            <a:off x="233264" y="130629"/>
            <a:ext cx="11840547" cy="305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Discovery of Mycorrhizae: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Franciszek </a:t>
            </a:r>
            <a:r>
              <a:rPr lang="en-IN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Kamienski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credible evidence for arbuscules - by Remy et al.  in the aerial axes of the primitive plant </a:t>
            </a:r>
            <a:r>
              <a:rPr lang="en-US" sz="3200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Aglaophyton</a:t>
            </a:r>
            <a:r>
              <a:rPr lang="en-US" sz="32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majus</a:t>
            </a:r>
            <a:r>
              <a:rPr lang="en-US" sz="32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3945D-3719-4237-8A54-B9E0E5C22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058" y="3247054"/>
            <a:ext cx="7249884" cy="348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40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2857-7573-4D5F-A60A-CE49CF31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24" y="365125"/>
            <a:ext cx="10980576" cy="763879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E4BB-2114-4106-A50F-8DF043C9C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4"/>
            <a:ext cx="10515600" cy="504795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u="sng" dirty="0">
                <a:solidFill>
                  <a:schemeClr val="bg1"/>
                </a:solidFill>
                <a:hlinkClick r:id="rId2"/>
              </a:rPr>
              <a:t>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www.brittanica.com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www.enotes.com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www.biologydiscussion.com</a:t>
            </a:r>
            <a:r>
              <a:rPr lang="en-IN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P.D. Sharma, Microbiology, Rastogi Publications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Cecie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Starr and Ralph Taggart, Biology- The Unity and Diversity of Life, Wadsworth Publishing Company.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Eldon D.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Frederick C. Ross, David B. Bailey, Tata McGraw- Concepts in Biology-Hill Edition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77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520E4E-6127-400D-B711-DDE9F9C22811}"/>
              </a:ext>
            </a:extLst>
          </p:cNvPr>
          <p:cNvSpPr txBox="1"/>
          <p:nvPr/>
        </p:nvSpPr>
        <p:spPr>
          <a:xfrm>
            <a:off x="130629" y="195942"/>
            <a:ext cx="11930742" cy="886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1677-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Observed "little animals”-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Leeuwenhoek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1796-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First scientific small pox vaccination-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Edward Jenner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1861-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Disproved spontaneous generation-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Louis Pasteur</a:t>
            </a:r>
            <a:endParaRPr lang="en-IN" sz="32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1862-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Supported Germ Theory of Disease-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Louis Pasteur</a:t>
            </a:r>
            <a:endParaRPr lang="en-IN" sz="32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1867-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Practiced antiseptic surgery-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Joseph Lister</a:t>
            </a:r>
            <a:endParaRPr lang="en-IN" sz="32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1876-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First proof of Germ Theory of Disease with </a:t>
            </a:r>
          </a:p>
          <a:p>
            <a:pPr algn="just">
              <a:lnSpc>
                <a:spcPct val="150000"/>
              </a:lnSpc>
            </a:pPr>
            <a:r>
              <a:rPr lang="en-IN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32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B.anthracis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discovery- 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</a:t>
            </a:r>
            <a:r>
              <a:rPr lang="en-IN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Koch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1881-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Growth of Bacteria on solid media -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</a:t>
            </a:r>
            <a:r>
              <a:rPr lang="en-IN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Koch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1882-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acid-fast stain -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 Ehrlich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662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16170768-1354-4667-98E8-05775F923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75655"/>
            <a:ext cx="11318032" cy="610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7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ED2C42-4551-43A1-AD8B-15DF10913D4C}"/>
              </a:ext>
            </a:extLst>
          </p:cNvPr>
          <p:cNvSpPr txBox="1"/>
          <p:nvPr/>
        </p:nvSpPr>
        <p:spPr>
          <a:xfrm>
            <a:off x="83976" y="195943"/>
            <a:ext cx="1177523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1884-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Developed Gram Stain -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Christian 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1885-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First Rabies vaccination - 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Louis Pasteur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1892-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Discovered viruses - 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Dmitri </a:t>
            </a:r>
            <a:r>
              <a:rPr lang="en-IN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Iosifovich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Ivanovski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1899-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Recognized viral dependence on cells for 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reproduction - </a:t>
            </a:r>
            <a:r>
              <a:rPr lang="en-IN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Martinus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Beijerinck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1928-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Discovered Penicillin - 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Alexander </a:t>
            </a:r>
            <a:r>
              <a:rPr lang="en-IN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Flemming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1977-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Developed a method to sequence DNA - 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 Gilbert &amp; F.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Sanger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24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192F26-A519-4485-9DEF-ACF300E59B2B}"/>
              </a:ext>
            </a:extLst>
          </p:cNvPr>
          <p:cNvSpPr txBox="1"/>
          <p:nvPr/>
        </p:nvSpPr>
        <p:spPr>
          <a:xfrm>
            <a:off x="186612" y="186612"/>
            <a:ext cx="11818776" cy="600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Eras in microbiology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Discovery era</a:t>
            </a:r>
          </a:p>
          <a:p>
            <a:pPr marL="1657350" lvl="3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Anton Van Leeuwenhoek         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 period</a:t>
            </a:r>
          </a:p>
          <a:p>
            <a:pPr marL="1657350" lvl="3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Controversies over Spontaneous Generation theory</a:t>
            </a:r>
          </a:p>
          <a:p>
            <a:pPr marL="800100" lvl="1" indent="-342900" algn="just">
              <a:lnSpc>
                <a:spcPct val="150000"/>
              </a:lnSpc>
              <a:buAutoNum type="arabicPeriod" startAt="3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Golden age of microbiology</a:t>
            </a:r>
          </a:p>
          <a:p>
            <a:pPr marL="1657350" lvl="3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Louis Pasteur</a:t>
            </a:r>
          </a:p>
          <a:p>
            <a:pPr marL="1657350" lvl="3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 Koch              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93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400EE6-4563-45CA-988C-D5CAA67B9568}"/>
              </a:ext>
            </a:extLst>
          </p:cNvPr>
          <p:cNvSpPr txBox="1"/>
          <p:nvPr/>
        </p:nvSpPr>
        <p:spPr>
          <a:xfrm>
            <a:off x="195942" y="205273"/>
            <a:ext cx="116912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 Hooke (1635 – 1700):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Invented the first microscope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Observed cork cells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Coined the term “cell” ( Latin: </a:t>
            </a:r>
            <a:r>
              <a:rPr lang="en-IN" sz="32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cellulae</a:t>
            </a:r>
            <a:r>
              <a:rPr lang="en-IN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small compartment)</a:t>
            </a:r>
          </a:p>
          <a:p>
            <a:pPr lvl="2"/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5854E-2686-48CA-80C3-8201EE546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70" y="3344594"/>
            <a:ext cx="4445000" cy="3340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0030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F8AF95-EB55-4CB5-9D47-03C459BCE50B}"/>
              </a:ext>
            </a:extLst>
          </p:cNvPr>
          <p:cNvSpPr txBox="1"/>
          <p:nvPr/>
        </p:nvSpPr>
        <p:spPr>
          <a:xfrm>
            <a:off x="93306" y="-65316"/>
            <a:ext cx="11747241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Antony van Leeuwenhoek: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Father of microbiology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Observed, described, studied and conducted scientific experiments with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microorganisms - simple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lensed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microscopes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Ground pieces of glass into fine lenses, placed them between two silver or brass plates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Magnified about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 times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Protozoa, algae, yeasts and bacteria – first described by him.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217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34D63-B666-4942-BDA7-7D10A13514B0}"/>
              </a:ext>
            </a:extLst>
          </p:cNvPr>
          <p:cNvSpPr txBox="1"/>
          <p:nvPr/>
        </p:nvSpPr>
        <p:spPr>
          <a:xfrm>
            <a:off x="189721" y="139959"/>
            <a:ext cx="11812557" cy="2968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Published paper in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Royal Society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1677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Contained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description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microorganisms.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 examined was the </a:t>
            </a:r>
            <a:r>
              <a:rPr lang="en-IN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scrappings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his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 teeth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mixed with pure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water. Called it “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animalcules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FA5532-1CC0-4568-AABA-888D61D79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06" y="3321698"/>
            <a:ext cx="4803001" cy="3109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D4734D-AC24-4002-8BBF-8B8FCCA67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392" y="3321698"/>
            <a:ext cx="4972865" cy="310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70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1CC582-9457-442B-AFFC-0052054AD916}"/>
              </a:ext>
            </a:extLst>
          </p:cNvPr>
          <p:cNvSpPr txBox="1"/>
          <p:nvPr/>
        </p:nvSpPr>
        <p:spPr>
          <a:xfrm>
            <a:off x="186612" y="233265"/>
            <a:ext cx="11737910" cy="720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Spontaneous Generation Theory/ Abiogenesis:</a:t>
            </a:r>
          </a:p>
          <a:p>
            <a:pPr marL="1485900" lvl="2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Held that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living creatures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arise from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non-living matter 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that such processes were commonplace and regular.</a:t>
            </a:r>
          </a:p>
          <a:p>
            <a:pPr marL="1485900" lvl="2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Synthesized by 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Aristotle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who compiled the work of earlier natural philosophers, various ancient explanations for the appearance of organisms.</a:t>
            </a:r>
          </a:p>
          <a:p>
            <a:pPr marL="1485900" lvl="2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Francesco Redi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Lazzaro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Spallanzani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challenged the theory.</a:t>
            </a:r>
          </a:p>
          <a:p>
            <a:pPr marL="1485900" lvl="2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Louis Pasteur and John Tyndall  – Disproved it.</a:t>
            </a:r>
          </a:p>
          <a:p>
            <a:pPr marL="1485900" lvl="2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81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1195</Words>
  <Application>Microsoft Office PowerPoint</Application>
  <PresentationFormat>Widescreen</PresentationFormat>
  <Paragraphs>147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Kumar</dc:creator>
  <cp:lastModifiedBy>Annabelle Olivo</cp:lastModifiedBy>
  <cp:revision>90</cp:revision>
  <dcterms:created xsi:type="dcterms:W3CDTF">2020-02-06T12:21:21Z</dcterms:created>
  <dcterms:modified xsi:type="dcterms:W3CDTF">2024-08-07T07:13:34Z</dcterms:modified>
</cp:coreProperties>
</file>